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59" r:id="rId4"/>
    <p:sldId id="260" r:id="rId5"/>
    <p:sldId id="261" r:id="rId6"/>
    <p:sldId id="266" r:id="rId7"/>
    <p:sldId id="262" r:id="rId8"/>
    <p:sldId id="263" r:id="rId9"/>
    <p:sldId id="264" r:id="rId10"/>
    <p:sldId id="265" r:id="rId11"/>
    <p:sldId id="267" r:id="rId12"/>
    <p:sldId id="268" r:id="rId13"/>
    <p:sldId id="270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1" r:id="rId25"/>
    <p:sldId id="282" r:id="rId26"/>
    <p:sldId id="280" r:id="rId27"/>
    <p:sldId id="283" r:id="rId28"/>
    <p:sldId id="284" r:id="rId29"/>
    <p:sldId id="285" r:id="rId3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678" y="32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3084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2768590"/>
            <a:ext cx="32766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00" b="1" dirty="0" smtClean="0"/>
              <a:t>7 Strategies to Build Unbreakable Self-Discipline</a:t>
            </a:r>
            <a:endParaRPr lang="en-MY" sz="31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9100"/>
            <a:ext cx="8229600" cy="857250"/>
          </a:xfrm>
        </p:spPr>
        <p:txBody>
          <a:bodyPr/>
          <a:lstStyle/>
          <a:p>
            <a:r>
              <a:rPr lang="en-MY" b="1" dirty="0" smtClean="0"/>
              <a:t>Put Your Plan Into Action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1877"/>
            <a:ext cx="8229600" cy="3089673"/>
          </a:xfrm>
        </p:spPr>
        <p:txBody>
          <a:bodyPr>
            <a:normAutofit/>
          </a:bodyPr>
          <a:lstStyle/>
          <a:p>
            <a:r>
              <a:rPr lang="en-US" sz="2600" dirty="0"/>
              <a:t>If there are any objects in your surroundings, which are capable of distracting you, remove them from your </a:t>
            </a:r>
            <a:r>
              <a:rPr lang="en-US" sz="2600" dirty="0" smtClean="0"/>
              <a:t>vicinity</a:t>
            </a:r>
          </a:p>
          <a:p>
            <a:endParaRPr lang="en-US" sz="2600" dirty="0"/>
          </a:p>
          <a:p>
            <a:r>
              <a:rPr lang="en-US" sz="2600" dirty="0" smtClean="0"/>
              <a:t>Ensure </a:t>
            </a:r>
            <a:r>
              <a:rPr lang="en-US" sz="2600" dirty="0"/>
              <a:t>that you are surrounded by positive reinforcements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385445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Autofit/>
          </a:bodyPr>
          <a:lstStyle/>
          <a:p>
            <a:r>
              <a:rPr lang="en-US" sz="2700" dirty="0"/>
              <a:t>There are various scheduling apps available today, which can be used for going through each item on your </a:t>
            </a:r>
            <a:r>
              <a:rPr lang="en-US" sz="2700" dirty="0" smtClean="0"/>
              <a:t>agenda</a:t>
            </a:r>
          </a:p>
          <a:p>
            <a:endParaRPr lang="en-US" sz="2700" dirty="0"/>
          </a:p>
          <a:p>
            <a:r>
              <a:rPr lang="en-US" sz="2700" dirty="0"/>
              <a:t>Have a sound reward system in </a:t>
            </a:r>
            <a:r>
              <a:rPr lang="en-US" sz="2700" dirty="0" smtClean="0"/>
              <a:t>place</a:t>
            </a:r>
            <a:endParaRPr lang="en-US" sz="2700" dirty="0"/>
          </a:p>
          <a:p>
            <a:endParaRPr lang="en-US" sz="2700" dirty="0" smtClean="0"/>
          </a:p>
          <a:p>
            <a:r>
              <a:rPr lang="en-US" sz="2700" dirty="0" smtClean="0"/>
              <a:t>Come </a:t>
            </a:r>
            <a:r>
              <a:rPr lang="en-US" sz="2700" dirty="0"/>
              <a:t>up with a list of </a:t>
            </a:r>
            <a:r>
              <a:rPr lang="en-US" sz="2700" dirty="0" smtClean="0"/>
              <a:t>non-</a:t>
            </a:r>
            <a:r>
              <a:rPr lang="en-US" sz="2700" dirty="0" err="1" smtClean="0"/>
              <a:t>negotiables</a:t>
            </a:r>
            <a:endParaRPr lang="en-MY" sz="2700" dirty="0"/>
          </a:p>
        </p:txBody>
      </p:sp>
    </p:spTree>
    <p:extLst>
      <p:ext uri="{BB962C8B-B14F-4D97-AF65-F5344CB8AC3E}">
        <p14:creationId xmlns:p14="http://schemas.microsoft.com/office/powerpoint/2010/main" val="282458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3950"/>
            <a:ext cx="8229600" cy="3394472"/>
          </a:xfrm>
        </p:spPr>
        <p:txBody>
          <a:bodyPr>
            <a:normAutofit/>
          </a:bodyPr>
          <a:lstStyle/>
          <a:p>
            <a:r>
              <a:rPr lang="en-US" sz="2600" dirty="0"/>
              <a:t>It is important that you learn to stick to your </a:t>
            </a:r>
            <a:r>
              <a:rPr lang="en-US" sz="2600" dirty="0" smtClean="0"/>
              <a:t>plan</a:t>
            </a:r>
          </a:p>
          <a:p>
            <a:endParaRPr lang="en-US" sz="2600" dirty="0"/>
          </a:p>
          <a:p>
            <a:r>
              <a:rPr lang="en-US" sz="2600" dirty="0" smtClean="0"/>
              <a:t>By </a:t>
            </a:r>
            <a:r>
              <a:rPr lang="en-US" sz="2600" dirty="0"/>
              <a:t>doing so, you are actually conditioning and disciplining your </a:t>
            </a:r>
            <a:r>
              <a:rPr lang="en-US" sz="2600" dirty="0" smtClean="0"/>
              <a:t>mind</a:t>
            </a:r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dirty="0"/>
              <a:t>But, with patience and </a:t>
            </a:r>
            <a:r>
              <a:rPr lang="en-US" sz="2600" dirty="0" smtClean="0"/>
              <a:t>sufficient </a:t>
            </a:r>
            <a:r>
              <a:rPr lang="en-US" sz="2600" dirty="0"/>
              <a:t>reinforcements, you should be able to stick to it </a:t>
            </a:r>
            <a:r>
              <a:rPr lang="en-US" sz="2600" dirty="0" smtClean="0"/>
              <a:t>easily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261099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49"/>
            <a:ext cx="8229600" cy="2632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/>
              <a:t>4. Learn </a:t>
            </a:r>
            <a:r>
              <a:rPr lang="en-US" sz="4800" b="1" dirty="0" smtClean="0"/>
              <a:t>To </a:t>
            </a:r>
            <a:r>
              <a:rPr lang="en-US" sz="4800" b="1" dirty="0"/>
              <a:t>P</a:t>
            </a:r>
            <a:r>
              <a:rPr lang="en-US" sz="4800" b="1" dirty="0" smtClean="0"/>
              <a:t>rioritize</a:t>
            </a:r>
            <a:endParaRPr lang="en-MY" sz="4800" b="1" dirty="0"/>
          </a:p>
          <a:p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99375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95350"/>
            <a:ext cx="8229600" cy="3394472"/>
          </a:xfrm>
        </p:spPr>
        <p:txBody>
          <a:bodyPr>
            <a:noAutofit/>
          </a:bodyPr>
          <a:lstStyle/>
          <a:p>
            <a:r>
              <a:rPr lang="en-US" sz="2600" dirty="0"/>
              <a:t>Not all of us are gifted with the ability to prioritize our tasks in an effective </a:t>
            </a:r>
            <a:r>
              <a:rPr lang="en-US" sz="2600" dirty="0" smtClean="0"/>
              <a:t>manner</a:t>
            </a:r>
          </a:p>
          <a:p>
            <a:endParaRPr lang="en-US" sz="2600" dirty="0"/>
          </a:p>
          <a:p>
            <a:r>
              <a:rPr lang="en-US" sz="2600" dirty="0" smtClean="0"/>
              <a:t>This </a:t>
            </a:r>
            <a:r>
              <a:rPr lang="en-US" sz="2600" dirty="0"/>
              <a:t>is not only with respect to our work, but also applies to our </a:t>
            </a:r>
            <a:r>
              <a:rPr lang="en-US" sz="2600" dirty="0" smtClean="0"/>
              <a:t>emotions</a:t>
            </a:r>
          </a:p>
          <a:p>
            <a:endParaRPr lang="en-US" sz="2600" dirty="0"/>
          </a:p>
          <a:p>
            <a:r>
              <a:rPr lang="en-US" sz="2600" dirty="0" smtClean="0"/>
              <a:t>Hence</a:t>
            </a:r>
            <a:r>
              <a:rPr lang="en-US" sz="2600" dirty="0"/>
              <a:t>, by practicing the art of prioritizing, you are disciplining your mind to look at important tasks </a:t>
            </a:r>
            <a:r>
              <a:rPr lang="en-US" sz="2600" dirty="0" smtClean="0"/>
              <a:t>first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386586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678"/>
            <a:ext cx="8229600" cy="3394472"/>
          </a:xfrm>
        </p:spPr>
        <p:txBody>
          <a:bodyPr>
            <a:normAutofit/>
          </a:bodyPr>
          <a:lstStyle/>
          <a:p>
            <a:r>
              <a:rPr lang="en-US" sz="2800" dirty="0"/>
              <a:t>So, learning to prioritize is important to discipline your mind and </a:t>
            </a:r>
            <a:r>
              <a:rPr lang="en-US" sz="2800" dirty="0" smtClean="0"/>
              <a:t>body</a:t>
            </a:r>
          </a:p>
          <a:p>
            <a:endParaRPr lang="en-US" sz="2800" dirty="0"/>
          </a:p>
          <a:p>
            <a:r>
              <a:rPr lang="en-US" sz="2800" dirty="0" smtClean="0"/>
              <a:t>Having </a:t>
            </a:r>
            <a:r>
              <a:rPr lang="en-US" sz="2800" dirty="0"/>
              <a:t>a written schedule or plan will help you spend time assessing and ranking these tasks, based on priority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56374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38350"/>
            <a:ext cx="8229600" cy="857250"/>
          </a:xfrm>
        </p:spPr>
        <p:txBody>
          <a:bodyPr/>
          <a:lstStyle/>
          <a:p>
            <a:r>
              <a:rPr lang="en-US" b="1" dirty="0"/>
              <a:t>5. Increase </a:t>
            </a:r>
            <a:r>
              <a:rPr lang="en-US" b="1" dirty="0" smtClean="0"/>
              <a:t>Your </a:t>
            </a:r>
            <a:r>
              <a:rPr lang="en-US" b="1" dirty="0"/>
              <a:t>T</a:t>
            </a:r>
            <a:r>
              <a:rPr lang="en-US" b="1" dirty="0" smtClean="0"/>
              <a:t>olerance </a:t>
            </a:r>
            <a:r>
              <a:rPr lang="en-US" b="1" dirty="0"/>
              <a:t>L</a:t>
            </a:r>
            <a:r>
              <a:rPr lang="en-US" b="1" dirty="0" smtClean="0"/>
              <a:t>evels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06857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00" y="1200150"/>
            <a:ext cx="35052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400" dirty="0"/>
              <a:t>E</a:t>
            </a:r>
            <a:r>
              <a:rPr lang="en-US" sz="3400" dirty="0" smtClean="0"/>
              <a:t>ngage </a:t>
            </a:r>
            <a:r>
              <a:rPr lang="en-US" sz="3400" dirty="0"/>
              <a:t>in activities which will make you step out of your </a:t>
            </a:r>
            <a:r>
              <a:rPr lang="en-US" sz="3400" b="1" dirty="0">
                <a:solidFill>
                  <a:srgbClr val="FFC000"/>
                </a:solidFill>
              </a:rPr>
              <a:t>C</a:t>
            </a:r>
            <a:r>
              <a:rPr lang="en-US" sz="3400" b="1" dirty="0" smtClean="0">
                <a:solidFill>
                  <a:srgbClr val="FFC000"/>
                </a:solidFill>
              </a:rPr>
              <a:t>omfort </a:t>
            </a:r>
            <a:r>
              <a:rPr lang="en-US" sz="3400" b="1" dirty="0">
                <a:solidFill>
                  <a:srgbClr val="FFC000"/>
                </a:solidFill>
              </a:rPr>
              <a:t>Z</a:t>
            </a:r>
            <a:r>
              <a:rPr lang="en-US" sz="3400" b="1" dirty="0" smtClean="0">
                <a:solidFill>
                  <a:srgbClr val="FFC000"/>
                </a:solidFill>
              </a:rPr>
              <a:t>one</a:t>
            </a:r>
          </a:p>
          <a:p>
            <a:endParaRPr lang="en-MY" sz="3400" dirty="0"/>
          </a:p>
        </p:txBody>
      </p:sp>
      <p:pic>
        <p:nvPicPr>
          <p:cNvPr id="3074" name="Picture 2" descr="Image result for comfort zo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88" y="1200150"/>
            <a:ext cx="4101112" cy="2682875"/>
          </a:xfrm>
          <a:prstGeom prst="ellipse">
            <a:avLst/>
          </a:prstGeom>
          <a:ln w="381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13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rmAutofit/>
          </a:bodyPr>
          <a:lstStyle/>
          <a:p>
            <a:r>
              <a:rPr lang="en-US" sz="2600" dirty="0"/>
              <a:t>Similarly, do not run away from short-term discomforts because it might end up causing issues in the long </a:t>
            </a:r>
            <a:r>
              <a:rPr lang="en-US" sz="2600" dirty="0" smtClean="0"/>
              <a:t>run</a:t>
            </a:r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dirty="0" smtClean="0"/>
              <a:t>Increase </a:t>
            </a:r>
            <a:r>
              <a:rPr lang="en-US" sz="2600" dirty="0"/>
              <a:t>your tolerance for such </a:t>
            </a:r>
            <a:r>
              <a:rPr lang="en-US" sz="2600" dirty="0" smtClean="0"/>
              <a:t>discomforts</a:t>
            </a:r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dirty="0" smtClean="0"/>
              <a:t>Controlling </a:t>
            </a:r>
            <a:r>
              <a:rPr lang="en-US" sz="2600" dirty="0"/>
              <a:t>your body and mind will not be an impossible task to begin </a:t>
            </a:r>
            <a:r>
              <a:rPr lang="en-US" sz="2600" dirty="0" smtClean="0"/>
              <a:t>with</a:t>
            </a:r>
            <a:endParaRPr lang="en-MY" sz="2600" dirty="0"/>
          </a:p>
          <a:p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10347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19300"/>
            <a:ext cx="8229600" cy="857250"/>
          </a:xfrm>
        </p:spPr>
        <p:txBody>
          <a:bodyPr>
            <a:noAutofit/>
          </a:bodyPr>
          <a:lstStyle/>
          <a:p>
            <a:r>
              <a:rPr lang="en-US" b="1" dirty="0"/>
              <a:t>6. Come </a:t>
            </a:r>
            <a:r>
              <a:rPr lang="en-US" b="1" dirty="0" smtClean="0"/>
              <a:t>Up </a:t>
            </a:r>
            <a:r>
              <a:rPr lang="en-US" b="1" dirty="0"/>
              <a:t>W</a:t>
            </a:r>
            <a:r>
              <a:rPr lang="en-US" b="1" dirty="0" smtClean="0"/>
              <a:t>ith </a:t>
            </a:r>
            <a:r>
              <a:rPr lang="en-US" b="1" dirty="0"/>
              <a:t>A</a:t>
            </a:r>
            <a:r>
              <a:rPr lang="en-US" b="1" dirty="0" smtClean="0"/>
              <a:t> </a:t>
            </a:r>
            <a:r>
              <a:rPr lang="en-US" b="1" dirty="0"/>
              <a:t>S</a:t>
            </a:r>
            <a:r>
              <a:rPr lang="en-US" b="1" dirty="0" smtClean="0"/>
              <a:t>ound </a:t>
            </a:r>
            <a:r>
              <a:rPr lang="en-US" b="1" dirty="0"/>
              <a:t>R</a:t>
            </a:r>
            <a:r>
              <a:rPr lang="en-US" b="1" dirty="0" smtClean="0"/>
              <a:t>eward </a:t>
            </a:r>
            <a:r>
              <a:rPr lang="en-US" b="1" dirty="0"/>
              <a:t>S</a:t>
            </a:r>
            <a:r>
              <a:rPr lang="en-US" b="1" dirty="0" smtClean="0"/>
              <a:t>ystem </a:t>
            </a:r>
            <a:endParaRPr lang="en-MY" b="1" dirty="0"/>
          </a:p>
        </p:txBody>
      </p:sp>
    </p:spTree>
    <p:extLst>
      <p:ext uri="{BB962C8B-B14F-4D97-AF65-F5344CB8AC3E}">
        <p14:creationId xmlns:p14="http://schemas.microsoft.com/office/powerpoint/2010/main" val="199101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50"/>
            <a:ext cx="8229600" cy="2632472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/>
              <a:t>Give it some time and be patient, you will definitely get there!</a:t>
            </a:r>
            <a:endParaRPr lang="en-MY" sz="40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39728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95350"/>
            <a:ext cx="8229600" cy="3394472"/>
          </a:xfrm>
        </p:spPr>
        <p:txBody>
          <a:bodyPr/>
          <a:lstStyle/>
          <a:p>
            <a:r>
              <a:rPr lang="en-US" sz="2800" dirty="0" smtClean="0"/>
              <a:t>One </a:t>
            </a:r>
            <a:r>
              <a:rPr lang="en-US" sz="2800" dirty="0"/>
              <a:t>easy way to ensure that you stay motivated is to have a sound reward system in </a:t>
            </a:r>
            <a:r>
              <a:rPr lang="en-US" sz="2800" dirty="0" smtClean="0"/>
              <a:t>place</a:t>
            </a:r>
          </a:p>
          <a:p>
            <a:endParaRPr lang="en-US" sz="2800" dirty="0"/>
          </a:p>
          <a:p>
            <a:r>
              <a:rPr lang="en-US" sz="2800" dirty="0" smtClean="0"/>
              <a:t>This </a:t>
            </a:r>
            <a:r>
              <a:rPr lang="en-US" sz="2800" dirty="0"/>
              <a:t>will ensure that you follow your plan, no matter </a:t>
            </a:r>
            <a:r>
              <a:rPr lang="en-US" sz="2800" dirty="0" smtClean="0"/>
              <a:t>what</a:t>
            </a:r>
            <a:endParaRPr lang="en-MY" sz="28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10612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</p:spPr>
        <p:txBody>
          <a:bodyPr>
            <a:normAutofit/>
          </a:bodyPr>
          <a:lstStyle/>
          <a:p>
            <a:r>
              <a:rPr lang="en-US" b="1" dirty="0" smtClean="0"/>
              <a:t>Reward System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49"/>
            <a:ext cx="8229600" cy="286107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To </a:t>
            </a:r>
            <a:r>
              <a:rPr lang="en-US" sz="2600" dirty="0"/>
              <a:t>eliminate that mental constraint, a reward system can definitely </a:t>
            </a:r>
            <a:r>
              <a:rPr lang="en-US" sz="2600" dirty="0" smtClean="0"/>
              <a:t>help</a:t>
            </a:r>
          </a:p>
          <a:p>
            <a:endParaRPr lang="en-US" sz="2600" dirty="0"/>
          </a:p>
          <a:p>
            <a:r>
              <a:rPr lang="en-US" sz="2600" dirty="0" smtClean="0"/>
              <a:t>When </a:t>
            </a:r>
            <a:r>
              <a:rPr lang="en-US" sz="2600" dirty="0"/>
              <a:t>there is a reward tagged to your schedule or plan, you would be motivated better to ensure that you complete your tasks on time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370400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278"/>
            <a:ext cx="8229600" cy="3394472"/>
          </a:xfrm>
        </p:spPr>
        <p:txBody>
          <a:bodyPr>
            <a:normAutofit/>
          </a:bodyPr>
          <a:lstStyle/>
          <a:p>
            <a:r>
              <a:rPr lang="en-US" sz="2800" dirty="0"/>
              <a:t>Rewards need not always be materialistic in </a:t>
            </a:r>
            <a:r>
              <a:rPr lang="en-US" sz="2800" dirty="0" smtClean="0"/>
              <a:t>nature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They </a:t>
            </a:r>
            <a:r>
              <a:rPr lang="en-US" sz="2800" dirty="0"/>
              <a:t>can also be in the form of positive </a:t>
            </a:r>
            <a:r>
              <a:rPr lang="en-US" sz="2800" dirty="0" smtClean="0"/>
              <a:t>reinforcements</a:t>
            </a:r>
          </a:p>
          <a:p>
            <a:endParaRPr lang="en-US" sz="2800" dirty="0"/>
          </a:p>
          <a:p>
            <a:r>
              <a:rPr lang="en-US" sz="2800" dirty="0" smtClean="0"/>
              <a:t>These </a:t>
            </a:r>
            <a:r>
              <a:rPr lang="en-US" sz="2800" dirty="0"/>
              <a:t>can help in further disciplining your </a:t>
            </a:r>
            <a:r>
              <a:rPr lang="en-US" sz="2800" dirty="0" smtClean="0"/>
              <a:t>mind 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370069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"/>
            <a:ext cx="8229600" cy="857250"/>
          </a:xfrm>
        </p:spPr>
        <p:txBody>
          <a:bodyPr>
            <a:normAutofit/>
          </a:bodyPr>
          <a:lstStyle/>
          <a:p>
            <a:r>
              <a:rPr lang="en-US" b="1" dirty="0"/>
              <a:t>S</a:t>
            </a:r>
            <a:r>
              <a:rPr lang="en-US" b="1" dirty="0" smtClean="0"/>
              <a:t>ound </a:t>
            </a:r>
            <a:r>
              <a:rPr lang="en-US" b="1" dirty="0"/>
              <a:t>R</a:t>
            </a:r>
            <a:r>
              <a:rPr lang="en-US" b="1" dirty="0" smtClean="0"/>
              <a:t>eward </a:t>
            </a:r>
            <a:r>
              <a:rPr lang="en-US" b="1" dirty="0"/>
              <a:t>S</a:t>
            </a:r>
            <a:r>
              <a:rPr lang="en-US" b="1" dirty="0" smtClean="0"/>
              <a:t>ystem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7078"/>
            <a:ext cx="8229600" cy="3394472"/>
          </a:xfrm>
        </p:spPr>
        <p:txBody>
          <a:bodyPr>
            <a:noAutofit/>
          </a:bodyPr>
          <a:lstStyle/>
          <a:p>
            <a:r>
              <a:rPr lang="en-US" sz="2300" dirty="0" smtClean="0"/>
              <a:t>It </a:t>
            </a:r>
            <a:r>
              <a:rPr lang="en-US" sz="2300" dirty="0"/>
              <a:t>is extremely important that you time your rewards in an appropriate </a:t>
            </a:r>
            <a:r>
              <a:rPr lang="en-US" sz="2300" dirty="0" smtClean="0"/>
              <a:t>manner</a:t>
            </a:r>
            <a:endParaRPr lang="en-US" sz="2300" dirty="0"/>
          </a:p>
          <a:p>
            <a:endParaRPr lang="en-US" sz="2300" dirty="0" smtClean="0"/>
          </a:p>
          <a:p>
            <a:pPr lvl="0" fontAlgn="base"/>
            <a:r>
              <a:rPr lang="en-US" sz="2300" dirty="0" smtClean="0"/>
              <a:t>When </a:t>
            </a:r>
            <a:r>
              <a:rPr lang="en-US" sz="2300" dirty="0"/>
              <a:t>you choose an experience as a reward, you will learn more in the </a:t>
            </a:r>
            <a:r>
              <a:rPr lang="en-US" sz="2300" dirty="0" smtClean="0"/>
              <a:t>process</a:t>
            </a:r>
            <a:endParaRPr lang="en-US" sz="2300" dirty="0"/>
          </a:p>
          <a:p>
            <a:pPr marL="0" lvl="0" indent="0" fontAlgn="base">
              <a:buNone/>
            </a:pPr>
            <a:endParaRPr lang="en-MY" sz="2300" dirty="0"/>
          </a:p>
          <a:p>
            <a:r>
              <a:rPr lang="en-US" sz="2300" dirty="0"/>
              <a:t>Do not go for rewards, which are capable of affecting your resolve to discipline </a:t>
            </a:r>
            <a:r>
              <a:rPr lang="en-US" sz="2300" dirty="0" smtClean="0"/>
              <a:t>yourself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345135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49"/>
            <a:ext cx="8229600" cy="293727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Every time you come up with a plan to tackle your weaknesses and discipline yourself in the process, think about the rewards that come along with </a:t>
            </a:r>
            <a:r>
              <a:rPr lang="en-US" dirty="0" smtClean="0"/>
              <a:t>it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9342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4350"/>
            <a:ext cx="82296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Think about the long-term benefits of </a:t>
            </a:r>
            <a:r>
              <a:rPr lang="en-US" sz="4000" dirty="0" smtClean="0"/>
              <a:t>disciplining yourself</a:t>
            </a:r>
            <a:endParaRPr lang="en-MY" sz="4000" dirty="0"/>
          </a:p>
        </p:txBody>
      </p:sp>
      <p:pic>
        <p:nvPicPr>
          <p:cNvPr id="4098" name="Picture 2" descr="Image result for discipl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703" y="2114550"/>
            <a:ext cx="3637297" cy="2845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65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277"/>
            <a:ext cx="8229600" cy="27086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Visualize your rewards, how your life can change for better, if you discipline </a:t>
            </a:r>
            <a:r>
              <a:rPr lang="en-US" sz="3600" dirty="0" smtClean="0"/>
              <a:t>yourself</a:t>
            </a:r>
            <a:r>
              <a:rPr lang="en-US" sz="3600" b="1" dirty="0" smtClean="0"/>
              <a:t> </a:t>
            </a: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74739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14550"/>
            <a:ext cx="8229600" cy="857250"/>
          </a:xfrm>
        </p:spPr>
        <p:txBody>
          <a:bodyPr>
            <a:normAutofit/>
          </a:bodyPr>
          <a:lstStyle/>
          <a:p>
            <a:r>
              <a:rPr lang="en-US" sz="4800" b="1" dirty="0"/>
              <a:t>7.  Review Y</a:t>
            </a:r>
            <a:r>
              <a:rPr lang="en-US" sz="4800" b="1" dirty="0" smtClean="0"/>
              <a:t>our </a:t>
            </a:r>
            <a:r>
              <a:rPr lang="en-US" sz="4800" b="1" dirty="0"/>
              <a:t>P</a:t>
            </a:r>
            <a:r>
              <a:rPr lang="en-US" sz="4800" b="1" dirty="0" smtClean="0"/>
              <a:t>rogress</a:t>
            </a: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166455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153400" cy="3394472"/>
          </a:xfrm>
        </p:spPr>
        <p:txBody>
          <a:bodyPr>
            <a:normAutofit/>
          </a:bodyPr>
          <a:lstStyle/>
          <a:p>
            <a:r>
              <a:rPr lang="en-US" sz="2600" dirty="0"/>
              <a:t>Just like how important it is to have a plan in place and execute it, it is equally important that you review your progress from time to </a:t>
            </a:r>
            <a:r>
              <a:rPr lang="en-US" sz="2600" dirty="0" smtClean="0"/>
              <a:t>time</a:t>
            </a:r>
          </a:p>
          <a:p>
            <a:endParaRPr lang="en-US" sz="2600" dirty="0"/>
          </a:p>
          <a:p>
            <a:r>
              <a:rPr lang="en-US" sz="2600" dirty="0" smtClean="0"/>
              <a:t>You </a:t>
            </a:r>
            <a:r>
              <a:rPr lang="en-US" sz="2600" dirty="0"/>
              <a:t>can choose the frequency of the review, depending on your motivation </a:t>
            </a:r>
            <a:r>
              <a:rPr lang="en-US" sz="2600" dirty="0" smtClean="0"/>
              <a:t>levels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353773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Only when you review your progress, will you know if your ideas are working </a:t>
            </a:r>
            <a:r>
              <a:rPr lang="en-US" dirty="0" smtClean="0"/>
              <a:t>well</a:t>
            </a:r>
          </a:p>
          <a:p>
            <a:endParaRPr lang="en-US" dirty="0"/>
          </a:p>
          <a:p>
            <a:r>
              <a:rPr lang="en-US" dirty="0" smtClean="0"/>
              <a:t>This </a:t>
            </a:r>
            <a:r>
              <a:rPr lang="en-US" dirty="0"/>
              <a:t>review process will help you make any changes to your plan, as and when </a:t>
            </a:r>
            <a:r>
              <a:rPr lang="en-US" dirty="0" smtClean="0"/>
              <a:t>required</a:t>
            </a:r>
          </a:p>
          <a:p>
            <a:endParaRPr lang="en-US" dirty="0"/>
          </a:p>
          <a:p>
            <a:r>
              <a:rPr lang="en-US" dirty="0" smtClean="0"/>
              <a:t>You </a:t>
            </a:r>
            <a:r>
              <a:rPr lang="en-US" dirty="0"/>
              <a:t>can also take the help of a friend or relative to be an independent reviewer and help you stay on </a:t>
            </a:r>
            <a:r>
              <a:rPr lang="en-US" dirty="0" smtClean="0"/>
              <a:t>track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49203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14550"/>
            <a:ext cx="8229600" cy="857250"/>
          </a:xfrm>
        </p:spPr>
        <p:txBody>
          <a:bodyPr>
            <a:noAutofit/>
          </a:bodyPr>
          <a:lstStyle/>
          <a:p>
            <a:r>
              <a:rPr lang="en-US" sz="4500" b="1" dirty="0"/>
              <a:t>1. Learn </a:t>
            </a:r>
            <a:r>
              <a:rPr lang="en-US" sz="4500" b="1" dirty="0" smtClean="0"/>
              <a:t>To </a:t>
            </a:r>
            <a:r>
              <a:rPr lang="en-US" sz="4500" b="1" dirty="0"/>
              <a:t>T</a:t>
            </a:r>
            <a:r>
              <a:rPr lang="en-US" sz="4500" b="1" dirty="0" smtClean="0"/>
              <a:t>ake </a:t>
            </a:r>
            <a:r>
              <a:rPr lang="en-US" sz="4500" b="1" dirty="0"/>
              <a:t>S</a:t>
            </a:r>
            <a:r>
              <a:rPr lang="en-US" sz="4500" b="1" dirty="0" smtClean="0"/>
              <a:t>tock </a:t>
            </a:r>
            <a:r>
              <a:rPr lang="en-US" sz="4500" b="1" dirty="0"/>
              <a:t>O</a:t>
            </a:r>
            <a:r>
              <a:rPr lang="en-US" sz="4500" b="1" dirty="0" smtClean="0"/>
              <a:t>f </a:t>
            </a:r>
            <a:r>
              <a:rPr lang="en-US" sz="4500" b="1" dirty="0"/>
              <a:t>Y</a:t>
            </a:r>
            <a:r>
              <a:rPr lang="en-US" sz="4500" b="1" dirty="0" smtClean="0"/>
              <a:t>our </a:t>
            </a:r>
            <a:r>
              <a:rPr lang="en-US" sz="4500" b="1" dirty="0"/>
              <a:t>W</a:t>
            </a:r>
            <a:r>
              <a:rPr lang="en-US" sz="4500" b="1" dirty="0" smtClean="0"/>
              <a:t>eaknesses</a:t>
            </a:r>
            <a:endParaRPr lang="en-MY" sz="4500" dirty="0"/>
          </a:p>
        </p:txBody>
      </p:sp>
    </p:spTree>
    <p:extLst>
      <p:ext uri="{BB962C8B-B14F-4D97-AF65-F5344CB8AC3E}">
        <p14:creationId xmlns:p14="http://schemas.microsoft.com/office/powerpoint/2010/main" val="231396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Being </a:t>
            </a:r>
            <a:r>
              <a:rPr lang="en-US" sz="2800" dirty="0"/>
              <a:t>aware of your pitfalls is the first step towards tackling them</a:t>
            </a:r>
          </a:p>
          <a:p>
            <a:endParaRPr lang="en-US" sz="2800" dirty="0"/>
          </a:p>
          <a:p>
            <a:r>
              <a:rPr lang="en-US" sz="2800" dirty="0" smtClean="0"/>
              <a:t>Ignoring </a:t>
            </a:r>
            <a:r>
              <a:rPr lang="en-US" sz="2800" dirty="0"/>
              <a:t>your vices will not help you in any way to get disciplined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List </a:t>
            </a:r>
            <a:r>
              <a:rPr lang="en-US" sz="2800" dirty="0"/>
              <a:t>them down</a:t>
            </a:r>
          </a:p>
          <a:p>
            <a:endParaRPr lang="en-US" dirty="0"/>
          </a:p>
          <a:p>
            <a:pPr marL="0" indent="0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830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14550"/>
            <a:ext cx="8229600" cy="857250"/>
          </a:xfrm>
        </p:spPr>
        <p:txBody>
          <a:bodyPr>
            <a:normAutofit/>
          </a:bodyPr>
          <a:lstStyle/>
          <a:p>
            <a:r>
              <a:rPr lang="en-US" sz="4600" b="1" dirty="0"/>
              <a:t>2. Come </a:t>
            </a:r>
            <a:r>
              <a:rPr lang="en-US" sz="4600" b="1" dirty="0" smtClean="0"/>
              <a:t>Up </a:t>
            </a:r>
            <a:r>
              <a:rPr lang="en-US" sz="4600" b="1" dirty="0"/>
              <a:t>W</a:t>
            </a:r>
            <a:r>
              <a:rPr lang="en-US" sz="4600" b="1" dirty="0" smtClean="0"/>
              <a:t>ith </a:t>
            </a:r>
            <a:r>
              <a:rPr lang="en-US" sz="4600" b="1" dirty="0"/>
              <a:t>A</a:t>
            </a:r>
            <a:r>
              <a:rPr lang="en-US" sz="4600" b="1" dirty="0" smtClean="0"/>
              <a:t>n </a:t>
            </a:r>
            <a:r>
              <a:rPr lang="en-US" sz="4600" b="1" dirty="0"/>
              <a:t>A</a:t>
            </a:r>
            <a:r>
              <a:rPr lang="en-US" sz="4600" b="1" dirty="0" smtClean="0"/>
              <a:t>ction </a:t>
            </a:r>
            <a:r>
              <a:rPr lang="en-US" sz="4600" b="1" dirty="0"/>
              <a:t>P</a:t>
            </a:r>
            <a:r>
              <a:rPr lang="en-US" sz="4600" b="1" dirty="0" smtClean="0"/>
              <a:t>lan</a:t>
            </a:r>
            <a:endParaRPr lang="en-MY" sz="4600" b="1" dirty="0"/>
          </a:p>
        </p:txBody>
      </p:sp>
    </p:spTree>
    <p:extLst>
      <p:ext uri="{BB962C8B-B14F-4D97-AF65-F5344CB8AC3E}">
        <p14:creationId xmlns:p14="http://schemas.microsoft.com/office/powerpoint/2010/main" val="420544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382000" cy="3394472"/>
          </a:xfrm>
        </p:spPr>
        <p:txBody>
          <a:bodyPr>
            <a:noAutofit/>
          </a:bodyPr>
          <a:lstStyle/>
          <a:p>
            <a:r>
              <a:rPr lang="en-US" sz="2600" dirty="0" smtClean="0"/>
              <a:t>Now </a:t>
            </a:r>
            <a:r>
              <a:rPr lang="en-US" sz="2600" dirty="0"/>
              <a:t>that you have come up with your list of weaknesses, think of ways to overcome </a:t>
            </a:r>
            <a:r>
              <a:rPr lang="en-US" sz="2600" dirty="0" smtClean="0"/>
              <a:t>them</a:t>
            </a:r>
          </a:p>
          <a:p>
            <a:endParaRPr lang="en-US" sz="2600" dirty="0"/>
          </a:p>
          <a:p>
            <a:r>
              <a:rPr lang="en-US" sz="2600" dirty="0" smtClean="0"/>
              <a:t>There </a:t>
            </a:r>
            <a:r>
              <a:rPr lang="en-US" sz="2600" dirty="0"/>
              <a:t>need not be only one solution to your addictions or </a:t>
            </a:r>
            <a:r>
              <a:rPr lang="en-US" sz="2600" dirty="0" smtClean="0"/>
              <a:t>weaknesses</a:t>
            </a:r>
          </a:p>
          <a:p>
            <a:endParaRPr lang="en-US" sz="2600" dirty="0"/>
          </a:p>
          <a:p>
            <a:r>
              <a:rPr lang="en-US" sz="2600" dirty="0" smtClean="0"/>
              <a:t>List </a:t>
            </a:r>
            <a:r>
              <a:rPr lang="en-US" sz="2600" dirty="0"/>
              <a:t>all possible solutions and see how you can implement them</a:t>
            </a:r>
            <a:endParaRPr lang="en-MY" sz="2600" dirty="0"/>
          </a:p>
          <a:p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350063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0934"/>
            <a:ext cx="8305800" cy="28610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Having a </a:t>
            </a:r>
            <a:r>
              <a:rPr lang="en-US" b="1" i="1" dirty="0" smtClean="0">
                <a:solidFill>
                  <a:srgbClr val="FFC000"/>
                </a:solidFill>
              </a:rPr>
              <a:t>Written </a:t>
            </a:r>
            <a:r>
              <a:rPr lang="en-US" b="1" i="1" dirty="0">
                <a:solidFill>
                  <a:srgbClr val="FFC000"/>
                </a:solidFill>
              </a:rPr>
              <a:t>P</a:t>
            </a:r>
            <a:r>
              <a:rPr lang="en-US" b="1" i="1" dirty="0" smtClean="0">
                <a:solidFill>
                  <a:srgbClr val="FFC000"/>
                </a:solidFill>
              </a:rPr>
              <a:t>lan </a:t>
            </a:r>
            <a:r>
              <a:rPr lang="en-US" dirty="0"/>
              <a:t>will give you a sense of direction and </a:t>
            </a:r>
            <a:r>
              <a:rPr lang="en-US" dirty="0" smtClean="0"/>
              <a:t>purpose </a:t>
            </a:r>
            <a:endParaRPr lang="en-MY" dirty="0"/>
          </a:p>
        </p:txBody>
      </p:sp>
      <p:pic>
        <p:nvPicPr>
          <p:cNvPr id="1026" name="Picture 2" descr="Image result for written pla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987" y="1580450"/>
            <a:ext cx="4799013" cy="32031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38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8478"/>
            <a:ext cx="3733800" cy="3394472"/>
          </a:xfrm>
        </p:spPr>
        <p:txBody>
          <a:bodyPr>
            <a:normAutofit/>
          </a:bodyPr>
          <a:lstStyle/>
          <a:p>
            <a:r>
              <a:rPr lang="en-US" sz="2600" dirty="0"/>
              <a:t>Come up with a routine, based on your </a:t>
            </a:r>
            <a:r>
              <a:rPr lang="en-US" sz="2600" dirty="0" smtClean="0"/>
              <a:t>schedule</a:t>
            </a:r>
          </a:p>
          <a:p>
            <a:endParaRPr lang="en-US" sz="2600" dirty="0"/>
          </a:p>
          <a:p>
            <a:r>
              <a:rPr lang="en-US" sz="2600" dirty="0" smtClean="0"/>
              <a:t>A </a:t>
            </a:r>
            <a:r>
              <a:rPr lang="en-US" sz="2600" dirty="0"/>
              <a:t>daily routine can help you discipline your mind easily, over </a:t>
            </a:r>
            <a:r>
              <a:rPr lang="en-US" sz="2600" dirty="0" smtClean="0"/>
              <a:t>time</a:t>
            </a:r>
            <a:endParaRPr lang="en-MY" sz="2600" dirty="0"/>
          </a:p>
        </p:txBody>
      </p:sp>
      <p:pic>
        <p:nvPicPr>
          <p:cNvPr id="2050" name="Picture 2" descr="Image result for SCHEDU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58478"/>
            <a:ext cx="3552870" cy="275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69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8349"/>
            <a:ext cx="8229600" cy="25562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 smtClean="0"/>
              <a:t>3</a:t>
            </a:r>
            <a:r>
              <a:rPr lang="en-US" sz="4800" b="1" dirty="0"/>
              <a:t>. Stay </a:t>
            </a:r>
            <a:r>
              <a:rPr lang="en-US" sz="4800" b="1" dirty="0" smtClean="0"/>
              <a:t>Committed</a:t>
            </a:r>
            <a:endParaRPr lang="en-MY" sz="4800" b="1" dirty="0"/>
          </a:p>
        </p:txBody>
      </p:sp>
    </p:spTree>
    <p:extLst>
      <p:ext uri="{BB962C8B-B14F-4D97-AF65-F5344CB8AC3E}">
        <p14:creationId xmlns:p14="http://schemas.microsoft.com/office/powerpoint/2010/main" val="86128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1947</TotalTime>
  <Words>712</Words>
  <Application>Microsoft Office PowerPoint</Application>
  <PresentationFormat>On-screen Show (16:9)</PresentationFormat>
  <Paragraphs>80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Calibri</vt:lpstr>
      <vt:lpstr>Office Theme</vt:lpstr>
      <vt:lpstr>PowerPoint Presentation</vt:lpstr>
      <vt:lpstr>PowerPoint Presentation</vt:lpstr>
      <vt:lpstr>1. Learn To Take Stock Of Your Weaknesses</vt:lpstr>
      <vt:lpstr>PowerPoint Presentation</vt:lpstr>
      <vt:lpstr>2. Come Up With An Action Plan</vt:lpstr>
      <vt:lpstr>PowerPoint Presentation</vt:lpstr>
      <vt:lpstr>PowerPoint Presentation</vt:lpstr>
      <vt:lpstr>PowerPoint Presentation</vt:lpstr>
      <vt:lpstr>PowerPoint Presentation</vt:lpstr>
      <vt:lpstr>Put Your Plan Into Action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5. Increase Your Tolerance Levels</vt:lpstr>
      <vt:lpstr>PowerPoint Presentation</vt:lpstr>
      <vt:lpstr>PowerPoint Presentation</vt:lpstr>
      <vt:lpstr>6. Come Up With A Sound Reward System </vt:lpstr>
      <vt:lpstr>PowerPoint Presentation</vt:lpstr>
      <vt:lpstr>Reward System</vt:lpstr>
      <vt:lpstr>PowerPoint Presentation</vt:lpstr>
      <vt:lpstr>Sound Reward System</vt:lpstr>
      <vt:lpstr>PowerPoint Presentation</vt:lpstr>
      <vt:lpstr>PowerPoint Presentation</vt:lpstr>
      <vt:lpstr>PowerPoint Presentation</vt:lpstr>
      <vt:lpstr>7.  Review Your Progress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163</cp:revision>
  <dcterms:created xsi:type="dcterms:W3CDTF">2016-12-30T12:43:39Z</dcterms:created>
  <dcterms:modified xsi:type="dcterms:W3CDTF">2017-08-17T08:25:57Z</dcterms:modified>
</cp:coreProperties>
</file>