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948" y="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1"/>
            <a:ext cx="9144000" cy="51841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876967"/>
            <a:ext cx="327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The </a:t>
            </a:r>
            <a:r>
              <a:rPr lang="en-US" sz="4400" b="1" dirty="0"/>
              <a:t>Art of Discipline</a:t>
            </a:r>
            <a:endParaRPr lang="en-MY" sz="4400" b="1" dirty="0"/>
          </a:p>
          <a:p>
            <a:pPr algn="ctr"/>
            <a:endParaRPr lang="en-MY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480073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Isn’t this a form of </a:t>
            </a:r>
            <a:r>
              <a:rPr lang="en-US" sz="4000" b="1" i="1" dirty="0"/>
              <a:t>disciplining </a:t>
            </a:r>
            <a:r>
              <a:rPr lang="en-US" sz="4000" dirty="0"/>
              <a:t>your body and mind? </a:t>
            </a:r>
            <a:endParaRPr lang="en-MY" sz="4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477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Out of passion for winning, all of you come together and engage in so much </a:t>
            </a:r>
            <a:r>
              <a:rPr lang="en-US" sz="2600" dirty="0" smtClean="0"/>
              <a:t>practice</a:t>
            </a:r>
          </a:p>
          <a:p>
            <a:endParaRPr lang="en-US" sz="2600" dirty="0"/>
          </a:p>
          <a:p>
            <a:r>
              <a:rPr lang="en-US" sz="2600" dirty="0" smtClean="0"/>
              <a:t>All </a:t>
            </a:r>
            <a:r>
              <a:rPr lang="en-US" sz="2600" dirty="0"/>
              <a:t>of you may have different playing </a:t>
            </a:r>
            <a:r>
              <a:rPr lang="en-US" sz="2600" dirty="0" smtClean="0"/>
              <a:t>styles</a:t>
            </a:r>
          </a:p>
          <a:p>
            <a:endParaRPr lang="en-US" sz="2600" dirty="0"/>
          </a:p>
          <a:p>
            <a:r>
              <a:rPr lang="en-US" sz="2600" dirty="0"/>
              <a:t>It is discipline that brings you together as a </a:t>
            </a:r>
            <a:r>
              <a:rPr lang="en-US" sz="2600" dirty="0" smtClean="0"/>
              <a:t>team 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85600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38150"/>
            <a:ext cx="83058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Living with </a:t>
            </a:r>
            <a:r>
              <a:rPr lang="en-US" sz="4000" b="1" i="1" dirty="0">
                <a:solidFill>
                  <a:srgbClr val="FFC000"/>
                </a:solidFill>
              </a:rPr>
              <a:t>no regrets </a:t>
            </a:r>
            <a:r>
              <a:rPr lang="en-US" sz="4000" dirty="0"/>
              <a:t>is a good </a:t>
            </a:r>
            <a:r>
              <a:rPr lang="en-US" sz="4000" dirty="0" smtClean="0"/>
              <a:t>thing</a:t>
            </a:r>
            <a:endParaRPr lang="en-MY" sz="4000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1428750"/>
            <a:ext cx="4933950" cy="3286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dirty="0"/>
              <a:t>But living, without worrying about consequences, is bad and detrimental to not just you but to the people around you as </a:t>
            </a:r>
            <a:r>
              <a:rPr lang="en-US" sz="3500" dirty="0" smtClean="0"/>
              <a:t>well </a:t>
            </a:r>
            <a:endParaRPr lang="en-MY" sz="3500" dirty="0"/>
          </a:p>
          <a:p>
            <a:pPr marL="0" indent="0" algn="ctr">
              <a:buNone/>
            </a:pPr>
            <a:endParaRPr lang="en-MY" sz="3500" dirty="0"/>
          </a:p>
        </p:txBody>
      </p:sp>
    </p:spTree>
    <p:extLst>
      <p:ext uri="{BB962C8B-B14F-4D97-AF65-F5344CB8AC3E}">
        <p14:creationId xmlns:p14="http://schemas.microsoft.com/office/powerpoint/2010/main" val="239706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3394472"/>
          </a:xfrm>
        </p:spPr>
        <p:txBody>
          <a:bodyPr>
            <a:noAutofit/>
          </a:bodyPr>
          <a:lstStyle/>
          <a:p>
            <a:r>
              <a:rPr lang="en-US" sz="2600" dirty="0"/>
              <a:t>Most of us don’t really see how our actions impact </a:t>
            </a:r>
            <a:r>
              <a:rPr lang="en-US" sz="2600" dirty="0" smtClean="0"/>
              <a:t>others</a:t>
            </a:r>
          </a:p>
          <a:p>
            <a:endParaRPr lang="en-US" sz="2600" dirty="0"/>
          </a:p>
          <a:p>
            <a:r>
              <a:rPr lang="en-US" sz="2600" dirty="0" smtClean="0"/>
              <a:t>We </a:t>
            </a:r>
            <a:r>
              <a:rPr lang="en-US" sz="2600" dirty="0"/>
              <a:t>fail to appreciate the importance of the things that we </a:t>
            </a:r>
            <a:r>
              <a:rPr lang="en-US" sz="2600" dirty="0" smtClean="0"/>
              <a:t>have</a:t>
            </a:r>
          </a:p>
          <a:p>
            <a:endParaRPr lang="en-US" sz="2600" dirty="0"/>
          </a:p>
          <a:p>
            <a:r>
              <a:rPr lang="en-US" sz="2600" dirty="0" smtClean="0"/>
              <a:t>This </a:t>
            </a:r>
            <a:r>
              <a:rPr lang="en-US" sz="2600" dirty="0"/>
              <a:t>is one important reason why this generation are pros at </a:t>
            </a:r>
            <a:r>
              <a:rPr lang="en-US" sz="2600" dirty="0" smtClean="0"/>
              <a:t>procrastination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4997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90550"/>
            <a:ext cx="77724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We would rather spend hours on </a:t>
            </a:r>
            <a:r>
              <a:rPr lang="en-US" sz="2600" dirty="0" err="1" smtClean="0"/>
              <a:t>Snapchat</a:t>
            </a:r>
            <a:r>
              <a:rPr lang="en-US" sz="2600" dirty="0" smtClean="0"/>
              <a:t> or Twitter or </a:t>
            </a:r>
            <a:r>
              <a:rPr lang="en-US" sz="2600" dirty="0" err="1" smtClean="0"/>
              <a:t>Instagram</a:t>
            </a:r>
            <a:r>
              <a:rPr lang="en-US" sz="2600" dirty="0" smtClean="0"/>
              <a:t>, instead of focusing on the work at hand</a:t>
            </a:r>
          </a:p>
          <a:p>
            <a:endParaRPr lang="en-US" sz="2600" dirty="0" smtClean="0"/>
          </a:p>
          <a:p>
            <a:r>
              <a:rPr lang="en-US" sz="2600" dirty="0" smtClean="0"/>
              <a:t>You will be able to get away with this reckless attitude only while the consequences aren’t too severe</a:t>
            </a:r>
            <a:endParaRPr lang="en-MY" sz="2600" dirty="0" smtClean="0"/>
          </a:p>
          <a:p>
            <a:pPr marL="0" indent="0">
              <a:buNone/>
            </a:pPr>
            <a:endParaRPr lang="en-MY" sz="2600" dirty="0"/>
          </a:p>
        </p:txBody>
      </p:sp>
      <p:pic>
        <p:nvPicPr>
          <p:cNvPr id="4098" name="Picture 2" descr="Image result for twi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2724150"/>
            <a:ext cx="2435225" cy="24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1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But why wait until things get out of hand to do course corrections? 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1183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28750"/>
            <a:ext cx="3505200" cy="339447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When you are disciplined, you will surely be cognizant of your actions and </a:t>
            </a:r>
            <a:r>
              <a:rPr lang="en-US" dirty="0" smtClean="0"/>
              <a:t>behaviors</a:t>
            </a:r>
            <a:endParaRPr lang="en-MY" dirty="0"/>
          </a:p>
        </p:txBody>
      </p:sp>
      <p:pic>
        <p:nvPicPr>
          <p:cNvPr id="5122" name="Picture 2" descr="Image result for discip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76350"/>
            <a:ext cx="3429000" cy="2914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6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067" y="288530"/>
            <a:ext cx="8229600" cy="857250"/>
          </a:xfrm>
        </p:spPr>
        <p:txBody>
          <a:bodyPr/>
          <a:lstStyle/>
          <a:p>
            <a:r>
              <a:rPr lang="en-MY" b="1" dirty="0" smtClean="0"/>
              <a:t>What Is </a:t>
            </a:r>
            <a:r>
              <a:rPr lang="en-US" b="1" dirty="0" smtClean="0"/>
              <a:t>Discipline?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67" y="1752556"/>
            <a:ext cx="8229600" cy="3394472"/>
          </a:xfrm>
        </p:spPr>
        <p:txBody>
          <a:bodyPr>
            <a:noAutofit/>
          </a:bodyPr>
          <a:lstStyle/>
          <a:p>
            <a:r>
              <a:rPr lang="en-US" sz="2500" dirty="0" smtClean="0"/>
              <a:t>Discipline </a:t>
            </a:r>
            <a:r>
              <a:rPr lang="en-US" sz="2500" dirty="0"/>
              <a:t>is nothing but the practice of getting trained or conditioned to think or react in a certain way, within a certain framework of </a:t>
            </a:r>
            <a:r>
              <a:rPr lang="en-US" sz="2500" dirty="0" smtClean="0"/>
              <a:t>principles</a:t>
            </a:r>
            <a:endParaRPr lang="en-US" sz="2500" dirty="0"/>
          </a:p>
          <a:p>
            <a:endParaRPr lang="en-US" sz="2500" dirty="0"/>
          </a:p>
          <a:p>
            <a:r>
              <a:rPr lang="en-US" sz="2500" dirty="0" smtClean="0"/>
              <a:t>It’s </a:t>
            </a:r>
            <a:r>
              <a:rPr lang="en-US" sz="2500" dirty="0"/>
              <a:t>about having your own set of rules and living your life based on </a:t>
            </a:r>
            <a:r>
              <a:rPr lang="en-US" sz="2500" dirty="0" smtClean="0"/>
              <a:t>that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378292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MY" b="1" dirty="0" smtClean="0"/>
              <a:t>What Is Self-Discipline?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/>
          </a:bodyPr>
          <a:lstStyle/>
          <a:p>
            <a:r>
              <a:rPr lang="en-US" sz="2600" dirty="0"/>
              <a:t>Self-discipline is nothing but the ability to control one’s thoughts, actions, emotions and </a:t>
            </a:r>
            <a:r>
              <a:rPr lang="en-US" sz="2600" dirty="0" smtClean="0"/>
              <a:t>behaviors</a:t>
            </a:r>
          </a:p>
          <a:p>
            <a:pPr marL="0" indent="0">
              <a:buNone/>
            </a:pPr>
            <a:endParaRPr lang="en-US" sz="2600" dirty="0"/>
          </a:p>
          <a:p>
            <a:r>
              <a:rPr lang="en-US" sz="2600" dirty="0" smtClean="0"/>
              <a:t>By </a:t>
            </a:r>
            <a:r>
              <a:rPr lang="en-US" sz="2600" dirty="0"/>
              <a:t>exercising self-discipline, you are consciously letting go of the need to be immediately gratified or upset by your </a:t>
            </a:r>
            <a:r>
              <a:rPr lang="en-US" sz="2600" dirty="0" smtClean="0"/>
              <a:t>surroundings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22856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US" b="1" dirty="0"/>
              <a:t>Why </a:t>
            </a:r>
            <a:r>
              <a:rPr lang="en-US" b="1" dirty="0" smtClean="0"/>
              <a:t>Do We </a:t>
            </a:r>
            <a:r>
              <a:rPr lang="en-US" b="1" dirty="0"/>
              <a:t>N</a:t>
            </a:r>
            <a:r>
              <a:rPr lang="en-US" b="1" dirty="0" smtClean="0"/>
              <a:t>eed </a:t>
            </a:r>
            <a:r>
              <a:rPr lang="en-US" b="1" dirty="0"/>
              <a:t>D</a:t>
            </a:r>
            <a:r>
              <a:rPr lang="en-US" b="1" dirty="0" smtClean="0"/>
              <a:t>iscipline</a:t>
            </a:r>
            <a:r>
              <a:rPr lang="en-US" b="1" dirty="0"/>
              <a:t>?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0778"/>
            <a:ext cx="8229600" cy="33944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 </a:t>
            </a:r>
            <a:r>
              <a:rPr lang="en-US" sz="2800" dirty="0"/>
              <a:t>are part of a generation, which likes living each day on its own </a:t>
            </a:r>
            <a:r>
              <a:rPr lang="en-US" sz="2800" dirty="0" smtClean="0"/>
              <a:t>terms</a:t>
            </a:r>
          </a:p>
          <a:p>
            <a:endParaRPr lang="en-US" sz="2800" dirty="0"/>
          </a:p>
          <a:p>
            <a:r>
              <a:rPr lang="en-US" sz="2800" dirty="0" smtClean="0"/>
              <a:t>We </a:t>
            </a:r>
            <a:r>
              <a:rPr lang="en-US" sz="2800" dirty="0"/>
              <a:t>shy away from rules and aspire to live each moment to its fullest, without any </a:t>
            </a:r>
            <a:r>
              <a:rPr lang="en-US" sz="2800" dirty="0" smtClean="0"/>
              <a:t>restraint</a:t>
            </a:r>
            <a:endParaRPr lang="en-MY" sz="2800" dirty="0"/>
          </a:p>
          <a:p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397040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It is a conscious effort to hold back your emotions and not react immediately</a:t>
            </a:r>
          </a:p>
          <a:p>
            <a:endParaRPr lang="en-US" sz="2800" dirty="0" smtClean="0"/>
          </a:p>
          <a:p>
            <a:r>
              <a:rPr lang="en-US" sz="2800" dirty="0" smtClean="0"/>
              <a:t>In other words, self-discipline is all about being in control of your life and reaping the maximum benefits from it</a:t>
            </a:r>
            <a:endParaRPr lang="en-MY" sz="2800" dirty="0" smtClean="0"/>
          </a:p>
          <a:p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40612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49"/>
            <a:ext cx="8229600" cy="3242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In fact, you will realize that having a bit of discipline can improve the quality of your relationships and help you sustain your </a:t>
            </a:r>
            <a:r>
              <a:rPr lang="en-US" sz="3600" b="1" i="1" dirty="0">
                <a:solidFill>
                  <a:srgbClr val="FFC000"/>
                </a:solidFill>
              </a:rPr>
              <a:t>H</a:t>
            </a:r>
            <a:r>
              <a:rPr lang="en-US" sz="3600" b="1" i="1" dirty="0" smtClean="0">
                <a:solidFill>
                  <a:srgbClr val="FFC000"/>
                </a:solidFill>
              </a:rPr>
              <a:t>appiness</a:t>
            </a:r>
            <a:endParaRPr lang="en-MY" sz="36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64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04950"/>
            <a:ext cx="8229600" cy="286107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dirty="0"/>
              <a:t>Self-discipline</a:t>
            </a:r>
            <a:r>
              <a:rPr lang="en-US" dirty="0"/>
              <a:t> is all about improving your focus, directing your efforts in a more effective manner and reaping the maximum benefits from all your undertakings! 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32360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038600" cy="3394472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Self-discipline plays an important role in helping you achieve success in whatever you </a:t>
            </a:r>
            <a:r>
              <a:rPr lang="en-US" sz="2800" dirty="0" smtClean="0"/>
              <a:t>do</a:t>
            </a:r>
          </a:p>
          <a:p>
            <a:endParaRPr lang="en-US" sz="2800" dirty="0"/>
          </a:p>
          <a:p>
            <a:r>
              <a:rPr lang="en-US" sz="2800" dirty="0" smtClean="0"/>
              <a:t>It </a:t>
            </a:r>
            <a:r>
              <a:rPr lang="en-US" sz="2800" dirty="0"/>
              <a:t>helps you hit the mark in the following </a:t>
            </a:r>
            <a:r>
              <a:rPr lang="en-US" sz="2800" dirty="0" smtClean="0"/>
              <a:t>manner</a:t>
            </a:r>
            <a:endParaRPr lang="en-MY" sz="2800" dirty="0"/>
          </a:p>
          <a:p>
            <a:endParaRPr lang="en-MY" dirty="0"/>
          </a:p>
        </p:txBody>
      </p:sp>
      <p:pic>
        <p:nvPicPr>
          <p:cNvPr id="6146" name="Picture 2" descr="Image result for suc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1200151"/>
            <a:ext cx="4133850" cy="2971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51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 smtClean="0"/>
              <a:t>#1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fontAlgn="base"/>
            <a:r>
              <a:rPr lang="en-US" sz="2400" dirty="0"/>
              <a:t>When you are disciplined, your tolerance levels are </a:t>
            </a:r>
            <a:r>
              <a:rPr lang="en-US" sz="2400" dirty="0" smtClean="0"/>
              <a:t>increased</a:t>
            </a:r>
          </a:p>
          <a:p>
            <a:pPr lvl="0" fontAlgn="base"/>
            <a:endParaRPr lang="en-US" sz="2400" dirty="0"/>
          </a:p>
          <a:p>
            <a:pPr lvl="0" fontAlgn="base"/>
            <a:r>
              <a:rPr lang="en-US" sz="2400" dirty="0" smtClean="0"/>
              <a:t>You </a:t>
            </a:r>
            <a:r>
              <a:rPr lang="en-US" sz="2400" dirty="0"/>
              <a:t>will not be easily disturbed by situations, which may put you out of your comfort </a:t>
            </a:r>
            <a:r>
              <a:rPr lang="en-US" sz="2400" dirty="0" smtClean="0"/>
              <a:t>zone</a:t>
            </a:r>
          </a:p>
          <a:p>
            <a:pPr lvl="0" fontAlgn="base"/>
            <a:endParaRPr lang="en-US" sz="2400" dirty="0"/>
          </a:p>
          <a:p>
            <a:pPr lvl="0" fontAlgn="base"/>
            <a:r>
              <a:rPr lang="en-US" sz="2400" dirty="0" smtClean="0"/>
              <a:t>When </a:t>
            </a:r>
            <a:r>
              <a:rPr lang="en-US" sz="2400" dirty="0"/>
              <a:t>your perseverance increases, you will keep going at your goal, no matter how many obstacles are placed on your </a:t>
            </a:r>
            <a:r>
              <a:rPr lang="en-US" sz="2400" dirty="0" smtClean="0"/>
              <a:t>way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55535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 smtClean="0"/>
              <a:t>#2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078"/>
            <a:ext cx="8229600" cy="3394472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Discipline </a:t>
            </a:r>
            <a:r>
              <a:rPr lang="en-US" sz="2400" dirty="0"/>
              <a:t>automatically tunes your mind to keep trying, despite </a:t>
            </a:r>
            <a:r>
              <a:rPr lang="en-US" sz="2400" dirty="0" smtClean="0"/>
              <a:t>failures</a:t>
            </a:r>
          </a:p>
          <a:p>
            <a:pPr marL="0" lvl="0" indent="0">
              <a:buNone/>
            </a:pPr>
            <a:endParaRPr lang="en-US" sz="2400" dirty="0"/>
          </a:p>
          <a:p>
            <a:pPr lvl="0"/>
            <a:r>
              <a:rPr lang="en-US" sz="2400" dirty="0" smtClean="0"/>
              <a:t>With </a:t>
            </a:r>
            <a:r>
              <a:rPr lang="en-US" sz="2400" dirty="0"/>
              <a:t>some patience and consistent efforts on your part, you will most certainly taste the fruits of </a:t>
            </a:r>
            <a:r>
              <a:rPr lang="en-US" sz="2400" dirty="0" smtClean="0"/>
              <a:t>success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Self-discipline </a:t>
            </a:r>
            <a:r>
              <a:rPr lang="en-US" sz="2400" dirty="0"/>
              <a:t>equips you with the required </a:t>
            </a:r>
            <a:r>
              <a:rPr lang="en-US" sz="2400" dirty="0" smtClean="0"/>
              <a:t>patience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4947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067" y="209550"/>
            <a:ext cx="8229600" cy="857250"/>
          </a:xfrm>
        </p:spPr>
        <p:txBody>
          <a:bodyPr/>
          <a:lstStyle/>
          <a:p>
            <a:r>
              <a:rPr lang="en-MY" b="1" dirty="0" smtClean="0"/>
              <a:t>#3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78"/>
            <a:ext cx="8229600" cy="3394472"/>
          </a:xfrm>
        </p:spPr>
        <p:txBody>
          <a:bodyPr>
            <a:noAutofit/>
          </a:bodyPr>
          <a:lstStyle/>
          <a:p>
            <a:pPr lvl="0" fontAlgn="base"/>
            <a:r>
              <a:rPr lang="en-US" sz="2400" dirty="0"/>
              <a:t>Discipline helps you stay focused on your </a:t>
            </a:r>
            <a:r>
              <a:rPr lang="en-US" sz="2400" dirty="0" smtClean="0"/>
              <a:t>target</a:t>
            </a:r>
          </a:p>
          <a:p>
            <a:pPr lvl="0" fontAlgn="base"/>
            <a:endParaRPr lang="en-US" sz="2400" dirty="0"/>
          </a:p>
          <a:p>
            <a:pPr lvl="0" fontAlgn="base"/>
            <a:r>
              <a:rPr lang="en-US" sz="2400" dirty="0" smtClean="0"/>
              <a:t>When </a:t>
            </a:r>
            <a:r>
              <a:rPr lang="en-US" sz="2400" dirty="0"/>
              <a:t>you are focused, you will be in a better position to put in your best </a:t>
            </a:r>
            <a:r>
              <a:rPr lang="en-US" sz="2400" dirty="0" smtClean="0"/>
              <a:t>efforts</a:t>
            </a:r>
          </a:p>
          <a:p>
            <a:pPr lvl="0" fontAlgn="base"/>
            <a:endParaRPr lang="en-US" sz="2400" dirty="0"/>
          </a:p>
          <a:p>
            <a:pPr lvl="0" fontAlgn="base"/>
            <a:r>
              <a:rPr lang="en-US" sz="2400" dirty="0" smtClean="0"/>
              <a:t>Discipline </a:t>
            </a:r>
            <a:r>
              <a:rPr lang="en-US" sz="2400" dirty="0"/>
              <a:t>also helps you deal with </a:t>
            </a:r>
            <a:r>
              <a:rPr lang="en-US" sz="2400" dirty="0" smtClean="0"/>
              <a:t>distractions</a:t>
            </a:r>
          </a:p>
          <a:p>
            <a:pPr lvl="0" fontAlgn="base"/>
            <a:endParaRPr lang="en-US" sz="2400" dirty="0"/>
          </a:p>
          <a:p>
            <a:pPr marL="0" indent="0">
              <a:buNone/>
            </a:pP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44157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600" dirty="0"/>
              <a:t>Another important quality required for chasing success is the ability to maintain a calm and composed head all the time. </a:t>
            </a:r>
            <a:endParaRPr lang="en-US" sz="2600" dirty="0" smtClean="0"/>
          </a:p>
          <a:p>
            <a:pPr lvl="0"/>
            <a:endParaRPr lang="en-US" sz="2600" dirty="0"/>
          </a:p>
          <a:p>
            <a:pPr lvl="0"/>
            <a:r>
              <a:rPr lang="en-US" sz="2600" dirty="0" smtClean="0"/>
              <a:t>When </a:t>
            </a:r>
            <a:r>
              <a:rPr lang="en-US" sz="2600" dirty="0"/>
              <a:t>your mind is not clouded by other impulsive thoughts, emotions or opinions, it becomes that much easier for you to </a:t>
            </a:r>
            <a:r>
              <a:rPr lang="en-US" sz="2600" dirty="0" smtClean="0"/>
              <a:t>focus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41959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US" sz="2700" dirty="0"/>
              <a:t>Including discipline into your life is not an unpleasant experience, contrary to popular </a:t>
            </a:r>
            <a:r>
              <a:rPr lang="en-US" sz="2700" dirty="0" smtClean="0"/>
              <a:t>belief</a:t>
            </a:r>
          </a:p>
          <a:p>
            <a:endParaRPr lang="en-US" sz="2700" dirty="0"/>
          </a:p>
          <a:p>
            <a:r>
              <a:rPr lang="en-US" sz="2700" dirty="0" smtClean="0"/>
              <a:t>It </a:t>
            </a:r>
            <a:r>
              <a:rPr lang="en-US" sz="2700" dirty="0"/>
              <a:t>is all a matter of </a:t>
            </a:r>
            <a:r>
              <a:rPr lang="en-US" sz="2700" dirty="0" smtClean="0"/>
              <a:t>perspective</a:t>
            </a:r>
            <a:endParaRPr lang="en-US" sz="2700" dirty="0"/>
          </a:p>
          <a:p>
            <a:endParaRPr lang="en-US" sz="2700" dirty="0" smtClean="0"/>
          </a:p>
          <a:p>
            <a:r>
              <a:rPr lang="en-US" sz="2700" dirty="0"/>
              <a:t>D</a:t>
            </a:r>
            <a:r>
              <a:rPr lang="en-US" sz="2700" dirty="0" smtClean="0"/>
              <a:t>on’t </a:t>
            </a:r>
            <a:r>
              <a:rPr lang="en-US" sz="2700" dirty="0"/>
              <a:t>try to change your life all at once, under the pretext of disciplining </a:t>
            </a:r>
            <a:r>
              <a:rPr lang="en-US" sz="2700" dirty="0" smtClean="0"/>
              <a:t>it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29495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US" sz="2700" dirty="0"/>
              <a:t>Make incremental changes to your thought processes and your routines and see how it </a:t>
            </a:r>
            <a:r>
              <a:rPr lang="en-US" sz="2700" dirty="0" smtClean="0"/>
              <a:t>goes</a:t>
            </a:r>
          </a:p>
          <a:p>
            <a:endParaRPr lang="en-US" sz="2700" dirty="0"/>
          </a:p>
          <a:p>
            <a:r>
              <a:rPr lang="en-US" sz="2700" dirty="0" smtClean="0"/>
              <a:t>Also</a:t>
            </a:r>
            <a:r>
              <a:rPr lang="en-US" sz="2700" dirty="0"/>
              <a:t>, don’t try to incorporate discipline as part of your life, in a rushed </a:t>
            </a:r>
            <a:r>
              <a:rPr lang="en-US" sz="2700" dirty="0" smtClean="0"/>
              <a:t>manner</a:t>
            </a:r>
          </a:p>
          <a:p>
            <a:endParaRPr lang="en-US" sz="2700" dirty="0"/>
          </a:p>
          <a:p>
            <a:r>
              <a:rPr lang="en-US" sz="2700" dirty="0" smtClean="0"/>
              <a:t>Nothing </a:t>
            </a:r>
            <a:r>
              <a:rPr lang="en-US" sz="2700" dirty="0"/>
              <a:t>good ever comes out of doing things in </a:t>
            </a:r>
            <a:r>
              <a:rPr lang="en-US" sz="2700" dirty="0" smtClean="0"/>
              <a:t>haste</a:t>
            </a:r>
            <a:endParaRPr lang="en-MY" sz="2700" dirty="0"/>
          </a:p>
          <a:p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8666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99273"/>
          </a:xfrm>
        </p:spPr>
        <p:txBody>
          <a:bodyPr>
            <a:normAutofit/>
          </a:bodyPr>
          <a:lstStyle/>
          <a:p>
            <a:r>
              <a:rPr lang="en-US" sz="2300" dirty="0" smtClean="0"/>
              <a:t>While </a:t>
            </a:r>
            <a:r>
              <a:rPr lang="en-US" sz="2300" dirty="0"/>
              <a:t>this might not sound too bad, have you ever wondered why you didn’t get into the college that you wanted? </a:t>
            </a:r>
            <a:r>
              <a:rPr lang="en-US" sz="2300" dirty="0" smtClean="0"/>
              <a:t>Or </a:t>
            </a:r>
            <a:r>
              <a:rPr lang="en-US" sz="2300" dirty="0"/>
              <a:t>get that job you coveted the most? </a:t>
            </a:r>
            <a:endParaRPr lang="en-US" sz="2300" dirty="0" smtClean="0"/>
          </a:p>
          <a:p>
            <a:pPr marL="0" indent="0">
              <a:buNone/>
            </a:pPr>
            <a:endParaRPr lang="en-MY" sz="2300" dirty="0"/>
          </a:p>
          <a:p>
            <a:r>
              <a:rPr lang="en-US" sz="2300" dirty="0"/>
              <a:t>Have you ever thought why you find it difficult to sustain your relationships? </a:t>
            </a:r>
            <a:endParaRPr lang="en-US" sz="2300" dirty="0" smtClean="0"/>
          </a:p>
          <a:p>
            <a:endParaRPr lang="en-US" sz="2300" dirty="0"/>
          </a:p>
          <a:p>
            <a:r>
              <a:rPr lang="en-US" sz="2300" dirty="0"/>
              <a:t>Have you always been puzzled as to why your results are never commensurate to the amount of effort that you put in? </a:t>
            </a:r>
            <a:endParaRPr lang="en-MY" sz="2300" dirty="0"/>
          </a:p>
          <a:p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3664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04950"/>
            <a:ext cx="73914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To </a:t>
            </a:r>
            <a:r>
              <a:rPr lang="en-US" sz="3600" dirty="0"/>
              <a:t>help you get started, I have provided a separate chapter detailing tips to incorporate discipline as part of your </a:t>
            </a:r>
            <a:r>
              <a:rPr lang="en-US" sz="3600" dirty="0" smtClean="0"/>
              <a:t>life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301756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So, don’t break your head too much yet, about disciplining your </a:t>
            </a:r>
            <a:r>
              <a:rPr lang="en-US" sz="4000" dirty="0" smtClean="0"/>
              <a:t>life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5727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00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800" dirty="0"/>
              <a:t>The answer to these above questions could be the lack of </a:t>
            </a:r>
            <a:r>
              <a:rPr lang="en-US" sz="2800" dirty="0" smtClean="0"/>
              <a:t>discipline</a:t>
            </a:r>
          </a:p>
          <a:p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reason why some of us fail to meet our targets, despite our best efforts, is because we lack the </a:t>
            </a:r>
            <a:r>
              <a:rPr lang="en-US" sz="2800" dirty="0" smtClean="0"/>
              <a:t>discipline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161007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49"/>
            <a:ext cx="8229600" cy="2556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D</a:t>
            </a:r>
            <a:r>
              <a:rPr lang="en-US" sz="4000" dirty="0" smtClean="0"/>
              <a:t>o </a:t>
            </a:r>
            <a:r>
              <a:rPr lang="en-US" sz="4000" dirty="0"/>
              <a:t>not look at </a:t>
            </a:r>
            <a:r>
              <a:rPr lang="en-US" sz="4000" b="1" i="1" dirty="0" smtClean="0">
                <a:solidFill>
                  <a:srgbClr val="FFC000"/>
                </a:solidFill>
              </a:rPr>
              <a:t>Discipline</a:t>
            </a:r>
            <a:r>
              <a:rPr lang="en-US" sz="4000" dirty="0" smtClean="0"/>
              <a:t> </a:t>
            </a:r>
            <a:r>
              <a:rPr lang="en-US" sz="4000" dirty="0"/>
              <a:t>as a negative element of your </a:t>
            </a:r>
            <a:r>
              <a:rPr lang="en-US" sz="4000" dirty="0" smtClean="0"/>
              <a:t>life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14187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19150"/>
            <a:ext cx="8229600" cy="3394472"/>
          </a:xfrm>
        </p:spPr>
        <p:txBody>
          <a:bodyPr>
            <a:noAutofit/>
          </a:bodyPr>
          <a:lstStyle/>
          <a:p>
            <a:r>
              <a:rPr lang="en-US" sz="2700" dirty="0"/>
              <a:t>Let’s assume that you are part of your school’s basketball </a:t>
            </a:r>
            <a:r>
              <a:rPr lang="en-US" sz="2700" dirty="0" smtClean="0"/>
              <a:t>team</a:t>
            </a:r>
          </a:p>
          <a:p>
            <a:endParaRPr lang="en-US" sz="2700" dirty="0"/>
          </a:p>
          <a:p>
            <a:r>
              <a:rPr lang="en-US" sz="2700" dirty="0" smtClean="0"/>
              <a:t>You </a:t>
            </a:r>
            <a:r>
              <a:rPr lang="en-US" sz="2700" dirty="0"/>
              <a:t>have an important tournament coming up in a </a:t>
            </a:r>
            <a:r>
              <a:rPr lang="en-US" sz="2700" dirty="0" smtClean="0"/>
              <a:t>month</a:t>
            </a:r>
          </a:p>
          <a:p>
            <a:endParaRPr lang="en-US" sz="2700" dirty="0"/>
          </a:p>
          <a:p>
            <a:r>
              <a:rPr lang="en-US" sz="2700" dirty="0" smtClean="0"/>
              <a:t>Luckily</a:t>
            </a:r>
            <a:r>
              <a:rPr lang="en-US" sz="2700" dirty="0"/>
              <a:t>, all your fellow players are in good form and are extremely </a:t>
            </a:r>
            <a:r>
              <a:rPr lang="en-US" sz="2700" dirty="0" smtClean="0"/>
              <a:t>talented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15768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4114800" cy="339447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000" dirty="0"/>
              <a:t>Is this enough to get you that trophy</a:t>
            </a:r>
            <a:r>
              <a:rPr lang="en-US" sz="4000" dirty="0" smtClean="0"/>
              <a:t>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7800" b="1" dirty="0" smtClean="0">
                <a:solidFill>
                  <a:srgbClr val="FFC000"/>
                </a:solidFill>
              </a:rPr>
              <a:t>NO </a:t>
            </a:r>
            <a:endParaRPr lang="en-MY" sz="7800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Image result for troph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733550"/>
            <a:ext cx="2954535" cy="295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28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500" dirty="0"/>
              <a:t>You must practice every day for a certain number of </a:t>
            </a:r>
            <a:r>
              <a:rPr lang="en-US" sz="2500" dirty="0" smtClean="0"/>
              <a:t>hours</a:t>
            </a:r>
          </a:p>
          <a:p>
            <a:endParaRPr lang="en-US" sz="2500" dirty="0"/>
          </a:p>
          <a:p>
            <a:r>
              <a:rPr lang="en-US" sz="2500" dirty="0" smtClean="0"/>
              <a:t>You </a:t>
            </a:r>
            <a:r>
              <a:rPr lang="en-US" sz="2500" dirty="0"/>
              <a:t>will have to practice your routine several </a:t>
            </a:r>
            <a:r>
              <a:rPr lang="en-US" sz="2500" dirty="0" smtClean="0"/>
              <a:t>times</a:t>
            </a:r>
          </a:p>
          <a:p>
            <a:endParaRPr lang="en-US" sz="2500" dirty="0"/>
          </a:p>
          <a:p>
            <a:r>
              <a:rPr lang="en-US" sz="2500" dirty="0" smtClean="0"/>
              <a:t>Even </a:t>
            </a:r>
            <a:r>
              <a:rPr lang="en-US" sz="2500" dirty="0"/>
              <a:t>if your strategy for this game is the same and you have played your opponent several times in the past to understand their style, you still need to </a:t>
            </a:r>
            <a:r>
              <a:rPr lang="en-US" sz="2500" dirty="0" smtClean="0"/>
              <a:t>practice</a:t>
            </a:r>
            <a:endParaRPr lang="en-MY" sz="2500" dirty="0"/>
          </a:p>
          <a:p>
            <a:pPr marL="0" indent="0">
              <a:buNone/>
            </a:pP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3387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971550"/>
            <a:ext cx="3810000" cy="33944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Why are you indulging in so much practice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To ensure that your body is in good form and to mentally prepare yourself for the game! </a:t>
            </a:r>
            <a:endParaRPr lang="en-MY" dirty="0"/>
          </a:p>
        </p:txBody>
      </p:sp>
      <p:pic>
        <p:nvPicPr>
          <p:cNvPr id="2052" name="Picture 4" descr="Image result for mentally prep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989141"/>
            <a:ext cx="4724400" cy="315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58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948</Words>
  <Application>Microsoft Office PowerPoint</Application>
  <PresentationFormat>On-screen Show (16:9)</PresentationFormat>
  <Paragraphs>99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PowerPoint Presentation</vt:lpstr>
      <vt:lpstr>Why Do We Need Discipline?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Discipline?</vt:lpstr>
      <vt:lpstr>What Is Self-Discipline? </vt:lpstr>
      <vt:lpstr>PowerPoint Presentation</vt:lpstr>
      <vt:lpstr>PowerPoint Presentation</vt:lpstr>
      <vt:lpstr>PowerPoint Presentation</vt:lpstr>
      <vt:lpstr>PowerPoint Presentation</vt:lpstr>
      <vt:lpstr>#1</vt:lpstr>
      <vt:lpstr>#2</vt:lpstr>
      <vt:lpstr>#3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155</cp:revision>
  <dcterms:created xsi:type="dcterms:W3CDTF">2016-12-30T12:43:39Z</dcterms:created>
  <dcterms:modified xsi:type="dcterms:W3CDTF">2017-08-17T07:57:43Z</dcterms:modified>
</cp:coreProperties>
</file>