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1" r:id="rId4"/>
    <p:sldId id="352" r:id="rId5"/>
    <p:sldId id="353" r:id="rId6"/>
    <p:sldId id="354" r:id="rId7"/>
    <p:sldId id="295" r:id="rId8"/>
    <p:sldId id="296" r:id="rId9"/>
    <p:sldId id="260" r:id="rId10"/>
    <p:sldId id="297" r:id="rId11"/>
    <p:sldId id="298" r:id="rId12"/>
    <p:sldId id="299" r:id="rId13"/>
    <p:sldId id="300" r:id="rId14"/>
    <p:sldId id="301" r:id="rId15"/>
    <p:sldId id="302" r:id="rId16"/>
    <p:sldId id="262" r:id="rId17"/>
    <p:sldId id="263" r:id="rId18"/>
    <p:sldId id="303" r:id="rId19"/>
    <p:sldId id="304" r:id="rId20"/>
    <p:sldId id="305" r:id="rId21"/>
    <p:sldId id="306" r:id="rId22"/>
    <p:sldId id="307" r:id="rId23"/>
    <p:sldId id="308" r:id="rId24"/>
    <p:sldId id="310" r:id="rId25"/>
    <p:sldId id="311" r:id="rId26"/>
    <p:sldId id="309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49" r:id="rId35"/>
    <p:sldId id="320" r:id="rId36"/>
    <p:sldId id="321" r:id="rId37"/>
    <p:sldId id="266" r:id="rId38"/>
    <p:sldId id="322" r:id="rId39"/>
    <p:sldId id="323" r:id="rId40"/>
    <p:sldId id="324" r:id="rId41"/>
    <p:sldId id="325" r:id="rId42"/>
    <p:sldId id="326" r:id="rId43"/>
    <p:sldId id="327" r:id="rId44"/>
    <p:sldId id="328" r:id="rId45"/>
    <p:sldId id="329" r:id="rId46"/>
    <p:sldId id="330" r:id="rId47"/>
    <p:sldId id="331" r:id="rId48"/>
    <p:sldId id="332" r:id="rId49"/>
    <p:sldId id="335" r:id="rId50"/>
    <p:sldId id="336" r:id="rId51"/>
    <p:sldId id="337" r:id="rId52"/>
    <p:sldId id="338" r:id="rId53"/>
    <p:sldId id="339" r:id="rId54"/>
    <p:sldId id="340" r:id="rId55"/>
    <p:sldId id="341" r:id="rId56"/>
    <p:sldId id="342" r:id="rId57"/>
    <p:sldId id="343" r:id="rId58"/>
    <p:sldId id="344" r:id="rId59"/>
    <p:sldId id="346" r:id="rId60"/>
    <p:sldId id="351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7" autoAdjust="0"/>
    <p:restoredTop sz="94660"/>
  </p:normalViewPr>
  <p:slideViewPr>
    <p:cSldViewPr snapToGrid="0">
      <p:cViewPr>
        <p:scale>
          <a:sx n="35" d="100"/>
          <a:sy n="35" d="100"/>
        </p:scale>
        <p:origin x="1182" y="10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17/9/2017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0979" y="3976086"/>
            <a:ext cx="9144000" cy="2387600"/>
          </a:xfrm>
        </p:spPr>
        <p:txBody>
          <a:bodyPr>
            <a:noAutofit/>
          </a:bodyPr>
          <a:lstStyle/>
          <a:p>
            <a:r>
              <a:rPr lang="en-MY" sz="11500" b="1" dirty="0" smtClean="0">
                <a:solidFill>
                  <a:schemeClr val="bg1"/>
                </a:solidFill>
                <a:latin typeface="+mn-lt"/>
              </a:rPr>
              <a:t>Hi!</a:t>
            </a:r>
            <a:r>
              <a:rPr lang="en-MY" sz="8000" dirty="0"/>
              <a:t/>
            </a:r>
            <a:br>
              <a:rPr lang="en-MY" sz="8000" dirty="0"/>
            </a:br>
            <a:r>
              <a:rPr lang="en-MY" sz="8000" b="1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en-MY" sz="8000" b="1" dirty="0" smtClean="0">
                <a:solidFill>
                  <a:schemeClr val="bg1"/>
                </a:solidFill>
                <a:latin typeface="+mn-lt"/>
              </a:rPr>
            </a:br>
            <a:endParaRPr lang="en-MY" sz="80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8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3140" y="2870790"/>
            <a:ext cx="10515600" cy="32423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 smtClean="0">
                <a:solidFill>
                  <a:srgbClr val="FFC000"/>
                </a:solidFill>
              </a:rPr>
              <a:t>So Before You Go</a:t>
            </a:r>
            <a:endParaRPr lang="en-MY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68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509" y="2942628"/>
            <a:ext cx="10515600" cy="31998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Here's my special </a:t>
            </a:r>
            <a:r>
              <a:rPr lang="en-MY" sz="5400" b="1" dirty="0">
                <a:solidFill>
                  <a:srgbClr val="FFC000"/>
                </a:solidFill>
              </a:rPr>
              <a:t>one-time </a:t>
            </a:r>
            <a:r>
              <a:rPr lang="en-MY" sz="5400" b="1" dirty="0" smtClean="0">
                <a:solidFill>
                  <a:srgbClr val="FFC000"/>
                </a:solidFill>
              </a:rPr>
              <a:t>offer</a:t>
            </a:r>
            <a:r>
              <a:rPr lang="en-MY" sz="5400" b="1" dirty="0" smtClean="0">
                <a:solidFill>
                  <a:schemeClr val="bg1"/>
                </a:solidFill>
              </a:rPr>
              <a:t>             </a:t>
            </a:r>
            <a:r>
              <a:rPr lang="en-MY" sz="5400" dirty="0" smtClean="0">
                <a:solidFill>
                  <a:schemeClr val="bg1"/>
                </a:solidFill>
              </a:rPr>
              <a:t>for you</a:t>
            </a:r>
            <a:endParaRPr lang="en-MY" sz="5400" dirty="0">
              <a:solidFill>
                <a:schemeClr val="bg1"/>
              </a:solidFill>
            </a:endParaRPr>
          </a:p>
          <a:p>
            <a:endParaRPr lang="en-MY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77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05543"/>
            <a:ext cx="10515600" cy="33380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Don't worry, this video presentation is a lot shorter </a:t>
            </a:r>
            <a:r>
              <a:rPr lang="en-MY" sz="4800" dirty="0" smtClean="0"/>
              <a:t>this time 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140043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73079"/>
            <a:ext cx="10515600" cy="3603884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What I'm about to show you will</a:t>
            </a:r>
            <a:r>
              <a:rPr lang="en-MY" sz="4400" b="1" dirty="0">
                <a:solidFill>
                  <a:srgbClr val="FFC000"/>
                </a:solidFill>
              </a:rPr>
              <a:t> increase </a:t>
            </a:r>
            <a:r>
              <a:rPr lang="en-MY" sz="4400" dirty="0"/>
              <a:t>your likelihood of following through with the method...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5512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... And achieving so much more than you ever thought possible!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42482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545" y="2655572"/>
            <a:ext cx="10515600" cy="32849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It is an amazing offer that will compliment your new The Power of </a:t>
            </a:r>
            <a:r>
              <a:rPr lang="en-MY" sz="4800" dirty="0" smtClean="0"/>
              <a:t>Discipline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164516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790" y="1270661"/>
            <a:ext cx="10515600" cy="364102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Introducing...</a:t>
            </a:r>
          </a:p>
          <a:p>
            <a:pPr marL="0" indent="0" algn="ctr">
              <a:buNone/>
            </a:pPr>
            <a:r>
              <a:rPr lang="en-MY" sz="5400" dirty="0">
                <a:solidFill>
                  <a:srgbClr val="FFC000"/>
                </a:solidFill>
              </a:rPr>
              <a:t> </a:t>
            </a:r>
          </a:p>
          <a:p>
            <a:pPr marL="0" indent="0">
              <a:buNone/>
            </a:pPr>
            <a:r>
              <a:rPr lang="en-MY" sz="5400" b="1" dirty="0">
                <a:solidFill>
                  <a:srgbClr val="FFC000"/>
                </a:solidFill>
              </a:rPr>
              <a:t>The Power of Discipline Video Upgrade</a:t>
            </a:r>
          </a:p>
          <a:p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16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869" y="2573299"/>
            <a:ext cx="10515600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To unearth all the secrets within the book, you have to read through all the pages...</a:t>
            </a: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78" y="2879299"/>
            <a:ext cx="10515600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rgbClr val="FFC000"/>
                </a:solidFill>
              </a:rPr>
              <a:t>And I know this process can be extremely tedious for many...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9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1551"/>
            <a:ext cx="10515600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That said, I'm pretty sure that more than 60% of the readers won't even last a single </a:t>
            </a:r>
            <a:r>
              <a:rPr lang="en-MY" sz="4400" dirty="0" smtClean="0">
                <a:solidFill>
                  <a:schemeClr val="bg1"/>
                </a:solidFill>
              </a:rPr>
              <a:t>chapter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38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808" y="4282362"/>
            <a:ext cx="9144000" cy="2387600"/>
          </a:xfrm>
        </p:spPr>
        <p:txBody>
          <a:bodyPr>
            <a:noAutofit/>
          </a:bodyPr>
          <a:lstStyle/>
          <a:p>
            <a:r>
              <a:rPr lang="en-MY" sz="4800" b="1" dirty="0">
                <a:solidFill>
                  <a:schemeClr val="bg1"/>
                </a:solidFill>
                <a:latin typeface="+mn-lt"/>
              </a:rPr>
              <a:t> </a:t>
            </a:r>
            <a:br>
              <a:rPr lang="en-MY" sz="4800" b="1" dirty="0">
                <a:solidFill>
                  <a:schemeClr val="bg1"/>
                </a:solidFill>
                <a:latin typeface="+mn-lt"/>
              </a:rPr>
            </a:br>
            <a:r>
              <a:rPr lang="en-MY" sz="4800" dirty="0">
                <a:solidFill>
                  <a:schemeClr val="bg1"/>
                </a:solidFill>
                <a:latin typeface="+mn-lt"/>
              </a:rPr>
              <a:t>First I'd like to thank you for choosing </a:t>
            </a:r>
            <a:r>
              <a:rPr lang="en-MY" sz="4800" b="1" dirty="0">
                <a:solidFill>
                  <a:srgbClr val="FFC000"/>
                </a:solidFill>
                <a:latin typeface="+mn-lt"/>
              </a:rPr>
              <a:t>The Power of Discipline</a:t>
            </a:r>
            <a:r>
              <a:rPr lang="en-MY" sz="48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b="1" dirty="0">
                <a:solidFill>
                  <a:schemeClr val="bg1"/>
                </a:solidFill>
                <a:latin typeface="+mn-lt"/>
              </a:rPr>
            </a:br>
            <a:r>
              <a:rPr lang="en-MY" sz="48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b="1" dirty="0">
                <a:solidFill>
                  <a:schemeClr val="bg1"/>
                </a:solidFill>
                <a:latin typeface="+mn-lt"/>
              </a:rPr>
            </a:br>
            <a:r>
              <a:rPr lang="en-GB" sz="4800" b="1" dirty="0">
                <a:solidFill>
                  <a:schemeClr val="bg1"/>
                </a:solidFill>
                <a:latin typeface="+mn-lt"/>
              </a:rPr>
              <a:t>  </a:t>
            </a:r>
            <a:r>
              <a:rPr lang="en-MY" sz="48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b="1" dirty="0">
                <a:solidFill>
                  <a:schemeClr val="bg1"/>
                </a:solidFill>
                <a:latin typeface="+mn-lt"/>
              </a:rPr>
            </a:br>
            <a:r>
              <a:rPr lang="en-MY" sz="48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b="1" dirty="0">
                <a:solidFill>
                  <a:schemeClr val="bg1"/>
                </a:solidFill>
                <a:latin typeface="+mn-lt"/>
              </a:rPr>
            </a:br>
            <a:endParaRPr lang="en-MY" sz="4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19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8833" y="18256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That's the reason why many didn't get the results they truly desire because they gave up half-way through the </a:t>
            </a:r>
            <a:r>
              <a:rPr lang="en-MY" sz="4400" dirty="0" smtClean="0"/>
              <a:t>process</a:t>
            </a:r>
            <a:endParaRPr lang="en-MY" sz="4400" dirty="0"/>
          </a:p>
          <a:p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42856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49525"/>
            <a:ext cx="10515600" cy="3327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And I don't want you to be one of </a:t>
            </a:r>
            <a:r>
              <a:rPr lang="en-MY" sz="4600" dirty="0" smtClean="0"/>
              <a:t>them</a:t>
            </a:r>
            <a:endParaRPr lang="en-MY" sz="4600" dirty="0"/>
          </a:p>
          <a:p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190113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386" y="1137684"/>
            <a:ext cx="10515600" cy="3561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What if... I can show you a way to </a:t>
            </a:r>
            <a:r>
              <a:rPr lang="en-MY" sz="4400" b="1" dirty="0">
                <a:solidFill>
                  <a:srgbClr val="FFC000"/>
                </a:solidFill>
              </a:rPr>
              <a:t>shortcut </a:t>
            </a:r>
            <a:r>
              <a:rPr lang="en-MY" sz="4400" dirty="0"/>
              <a:t>the tiresome process?</a:t>
            </a:r>
          </a:p>
        </p:txBody>
      </p:sp>
      <p:pic>
        <p:nvPicPr>
          <p:cNvPr id="3074" name="Picture 2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069265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45219"/>
            <a:ext cx="10515600" cy="3231743"/>
          </a:xfrm>
        </p:spPr>
        <p:txBody>
          <a:bodyPr/>
          <a:lstStyle/>
          <a:p>
            <a:pPr marL="0" indent="0" algn="ctr">
              <a:buNone/>
            </a:pPr>
            <a:r>
              <a:rPr lang="en-MY" sz="5400" dirty="0">
                <a:solidFill>
                  <a:srgbClr val="FFC000"/>
                </a:solidFill>
              </a:rPr>
              <a:t>Would you be interested?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23555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49795"/>
            <a:ext cx="10515600" cy="3827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That's right, I'm talking about cutting half the time you spend on reading and </a:t>
            </a:r>
            <a:r>
              <a:rPr lang="en-MY" sz="4400" dirty="0" smtClean="0">
                <a:solidFill>
                  <a:schemeClr val="bg1"/>
                </a:solidFill>
              </a:rPr>
              <a:t>gaining </a:t>
            </a:r>
            <a:r>
              <a:rPr lang="en-MY" sz="4400" dirty="0">
                <a:solidFill>
                  <a:schemeClr val="bg1"/>
                </a:solidFill>
              </a:rPr>
              <a:t>30-40% more </a:t>
            </a:r>
            <a:r>
              <a:rPr lang="en-MY" sz="4400" dirty="0" smtClean="0">
                <a:solidFill>
                  <a:schemeClr val="bg1"/>
                </a:solidFill>
              </a:rPr>
              <a:t>results</a:t>
            </a:r>
            <a:endParaRPr lang="en-MY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7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91136"/>
            <a:ext cx="10515600" cy="33912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If you are then you will love the video course of The Power of </a:t>
            </a:r>
            <a:r>
              <a:rPr lang="en-MY" sz="4400" dirty="0" smtClean="0">
                <a:solidFill>
                  <a:schemeClr val="bg1"/>
                </a:solidFill>
              </a:rPr>
              <a:t>Discipline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69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465" y="2626244"/>
            <a:ext cx="10515600" cy="34231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As you probably already know by now, videos are </a:t>
            </a:r>
            <a:r>
              <a:rPr lang="en-MY" sz="4400" b="1" i="1" dirty="0">
                <a:solidFill>
                  <a:srgbClr val="FFC000"/>
                </a:solidFill>
              </a:rPr>
              <a:t>one of the most impactful ways </a:t>
            </a:r>
            <a:r>
              <a:rPr lang="en-MY" sz="4400" dirty="0"/>
              <a:t>to keep one engaged with your </a:t>
            </a:r>
            <a:r>
              <a:rPr lang="en-MY" sz="4400" dirty="0" smtClean="0"/>
              <a:t>content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60679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73079"/>
            <a:ext cx="10515600" cy="36038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/>
              <a:t>Think of this upgrade as a </a:t>
            </a:r>
            <a:r>
              <a:rPr lang="en-MY" sz="4300" b="1" dirty="0" smtClean="0">
                <a:solidFill>
                  <a:srgbClr val="FFC000"/>
                </a:solidFill>
              </a:rPr>
              <a:t>LIVE</a:t>
            </a:r>
            <a:r>
              <a:rPr lang="en-MY" sz="4300" dirty="0" smtClean="0"/>
              <a:t> workshop </a:t>
            </a:r>
            <a:r>
              <a:rPr lang="en-MY" sz="4300" dirty="0"/>
              <a:t>where I'll guide you by the hand </a:t>
            </a:r>
            <a:r>
              <a:rPr lang="en-MY" sz="4300" dirty="0" smtClean="0"/>
              <a:t>and </a:t>
            </a:r>
            <a:r>
              <a:rPr lang="en-MY" sz="4300" dirty="0"/>
              <a:t>show you step-by-step as if I'm right beside </a:t>
            </a:r>
            <a:r>
              <a:rPr lang="en-MY" sz="4300" dirty="0" smtClean="0"/>
              <a:t>you</a:t>
            </a:r>
            <a:endParaRPr lang="en-MY" sz="4300" dirty="0"/>
          </a:p>
          <a:p>
            <a:pPr marL="0" indent="0" algn="ctr">
              <a:buNone/>
            </a:pP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21998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259"/>
            <a:ext cx="10515600" cy="3348703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You remember more from this video course than the blueprint because...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20743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8833" y="2381692"/>
            <a:ext cx="10515600" cy="3348703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... You have a voice that speaks to you, guides you and grabs your attention with visual </a:t>
            </a:r>
            <a:r>
              <a:rPr lang="en-MY" sz="4400" dirty="0" smtClean="0"/>
              <a:t>graphics</a:t>
            </a:r>
            <a:endParaRPr lang="en-MY" sz="4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08820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466" y="2530549"/>
            <a:ext cx="10515600" cy="34869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You've just made one of the </a:t>
            </a:r>
            <a:r>
              <a:rPr lang="en-MY" sz="4600" dirty="0" smtClean="0"/>
              <a:t>                                 </a:t>
            </a:r>
            <a:r>
              <a:rPr lang="en-MY" sz="4600" b="1" i="1" dirty="0" smtClean="0"/>
              <a:t>best </a:t>
            </a:r>
            <a:r>
              <a:rPr lang="en-MY" sz="4600" b="1" i="1" dirty="0"/>
              <a:t>investments </a:t>
            </a:r>
            <a:r>
              <a:rPr lang="en-MY" sz="4600" dirty="0" smtClean="0"/>
              <a:t>for </a:t>
            </a:r>
            <a:r>
              <a:rPr lang="en-MY" sz="4600" dirty="0"/>
              <a:t>your own life and your future will thank you </a:t>
            </a:r>
            <a:r>
              <a:rPr lang="en-MY" sz="4600" dirty="0" smtClean="0"/>
              <a:t>for it</a:t>
            </a: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420922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525" y="2850280"/>
            <a:ext cx="10515600" cy="26400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You can easily absorb everything easily from this course </a:t>
            </a:r>
            <a:r>
              <a:rPr lang="en-MY" sz="4400" b="1" i="1" dirty="0" smtClean="0"/>
              <a:t>without </a:t>
            </a:r>
            <a:r>
              <a:rPr lang="en-MY" sz="4400" b="1" i="1" dirty="0"/>
              <a:t>any distractions or </a:t>
            </a:r>
            <a:r>
              <a:rPr lang="en-MY" sz="4400" b="1" i="1" dirty="0" smtClean="0"/>
              <a:t>boredom</a:t>
            </a:r>
            <a:endParaRPr lang="en-MY" sz="4400" b="1" i="1" dirty="0"/>
          </a:p>
          <a:p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26384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851" y="993592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 smtClean="0"/>
              <a:t>Did you know that we</a:t>
            </a:r>
            <a:r>
              <a:rPr lang="en-MY" sz="4400" dirty="0" smtClean="0"/>
              <a:t> </a:t>
            </a:r>
            <a:r>
              <a:rPr lang="en-MY" sz="4400" dirty="0"/>
              <a:t>remember 50% more of the things we hear and </a:t>
            </a:r>
            <a:r>
              <a:rPr lang="en-MY" sz="4400" dirty="0" smtClean="0"/>
              <a:t>see</a:t>
            </a:r>
            <a:endParaRPr lang="en-MY" sz="4400" dirty="0"/>
          </a:p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 </a:t>
            </a:r>
          </a:p>
          <a:p>
            <a:endParaRPr lang="en-MY" dirty="0">
              <a:solidFill>
                <a:srgbClr val="FFC000"/>
              </a:solidFill>
            </a:endParaRPr>
          </a:p>
        </p:txBody>
      </p:sp>
      <p:pic>
        <p:nvPicPr>
          <p:cNvPr id="4098" name="Picture 2" descr="Image result for video cli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842" y="2484316"/>
            <a:ext cx="4591217" cy="37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09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38399"/>
            <a:ext cx="10515600" cy="3738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This interactive form of visual receiving allows you to easily recall what you have learned... </a:t>
            </a:r>
          </a:p>
        </p:txBody>
      </p:sp>
    </p:spTree>
    <p:extLst>
      <p:ext uri="{BB962C8B-B14F-4D97-AF65-F5344CB8AC3E}">
        <p14:creationId xmlns:p14="http://schemas.microsoft.com/office/powerpoint/2010/main" val="387171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21279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... And break the boundaries of what you might already know about a </a:t>
            </a:r>
            <a:r>
              <a:rPr lang="en-MY" sz="4400" dirty="0" smtClean="0">
                <a:solidFill>
                  <a:schemeClr val="bg1"/>
                </a:solidFill>
              </a:rPr>
              <a:t>topic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65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727435"/>
            <a:ext cx="10515600" cy="31342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These videos are designed and recorded by a professional voice-over actor for optimum </a:t>
            </a:r>
            <a:r>
              <a:rPr lang="en-MY" sz="4400" dirty="0" smtClean="0">
                <a:solidFill>
                  <a:srgbClr val="FFC000"/>
                </a:solidFill>
              </a:rPr>
              <a:t>results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46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94432"/>
            <a:ext cx="10515600" cy="34825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Meaning... You get more profound results in </a:t>
            </a:r>
            <a:r>
              <a:rPr lang="en-MY" sz="4600" dirty="0">
                <a:solidFill>
                  <a:srgbClr val="FFC000"/>
                </a:solidFill>
              </a:rPr>
              <a:t>LESS </a:t>
            </a:r>
            <a:r>
              <a:rPr lang="en-MY" sz="4600" dirty="0">
                <a:solidFill>
                  <a:schemeClr val="bg1"/>
                </a:solidFill>
              </a:rPr>
              <a:t>time! </a:t>
            </a:r>
          </a:p>
        </p:txBody>
      </p:sp>
    </p:spTree>
    <p:extLst>
      <p:ext uri="{BB962C8B-B14F-4D97-AF65-F5344CB8AC3E}">
        <p14:creationId xmlns:p14="http://schemas.microsoft.com/office/powerpoint/2010/main" val="380522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842" y="1943362"/>
            <a:ext cx="10515600" cy="3555683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And I want you to see positive results when you put everything you have learned into </a:t>
            </a:r>
            <a:r>
              <a:rPr lang="en-MY" sz="4400" dirty="0" smtClean="0"/>
              <a:t>practice</a:t>
            </a:r>
            <a:endParaRPr lang="en-MY" sz="4400" dirty="0"/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29017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47" y="2466717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Inside this amazing video upgrade, you </a:t>
            </a:r>
            <a:r>
              <a:rPr lang="en-MY" sz="4800" dirty="0" smtClean="0">
                <a:solidFill>
                  <a:srgbClr val="FFC000"/>
                </a:solidFill>
              </a:rPr>
              <a:t>8 </a:t>
            </a:r>
            <a:r>
              <a:rPr lang="en-MY" sz="4800" dirty="0">
                <a:solidFill>
                  <a:srgbClr val="FFC000"/>
                </a:solidFill>
              </a:rPr>
              <a:t>premium quality videos of The Power of </a:t>
            </a:r>
            <a:r>
              <a:rPr lang="en-MY" sz="4800" dirty="0" smtClean="0">
                <a:solidFill>
                  <a:srgbClr val="FFC000"/>
                </a:solidFill>
              </a:rPr>
              <a:t>Discipline</a:t>
            </a:r>
            <a:endParaRPr lang="en-MY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1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7689" y="2163449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Get ready to go beyond your limitations and unleash the greatness within you!</a:t>
            </a:r>
          </a:p>
        </p:txBody>
      </p:sp>
    </p:spTree>
    <p:extLst>
      <p:ext uri="{BB962C8B-B14F-4D97-AF65-F5344CB8AC3E}">
        <p14:creationId xmlns:p14="http://schemas.microsoft.com/office/powerpoint/2010/main" val="51628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1551"/>
            <a:ext cx="10515600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All you need to do is sit back, relax and push the </a:t>
            </a:r>
            <a:r>
              <a:rPr lang="en-MY" sz="4600" b="1" dirty="0">
                <a:solidFill>
                  <a:srgbClr val="FFC000"/>
                </a:solidFill>
              </a:rPr>
              <a:t>PLAY</a:t>
            </a:r>
            <a:r>
              <a:rPr lang="en-MY" sz="4600" dirty="0"/>
              <a:t> button and reap all the benefits!</a:t>
            </a:r>
          </a:p>
        </p:txBody>
      </p:sp>
    </p:spTree>
    <p:extLst>
      <p:ext uri="{BB962C8B-B14F-4D97-AF65-F5344CB8AC3E}">
        <p14:creationId xmlns:p14="http://schemas.microsoft.com/office/powerpoint/2010/main" val="144177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Also, I want to salute you for willing to commit and take massive action for your future, especially when it comes to making transformational changes to upgrade your </a:t>
            </a:r>
            <a:r>
              <a:rPr lang="en-MY" sz="4000" dirty="0" smtClean="0"/>
              <a:t>life</a:t>
            </a:r>
            <a:endParaRPr lang="en-MY" sz="40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16631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8965"/>
            <a:ext cx="10515600" cy="1325563"/>
          </a:xfrm>
        </p:spPr>
        <p:txBody>
          <a:bodyPr>
            <a:noAutofit/>
          </a:bodyPr>
          <a:lstStyle/>
          <a:p>
            <a:r>
              <a:rPr lang="en-MY" b="1" dirty="0">
                <a:latin typeface="+mn-lt"/>
              </a:rPr>
              <a:t>Here's a sneak peek of the topics in this upgrade:</a:t>
            </a:r>
            <a:br>
              <a:rPr lang="en-MY" b="1" dirty="0">
                <a:latin typeface="+mn-lt"/>
              </a:rPr>
            </a:br>
            <a:endParaRPr lang="en-MY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6700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2700" dirty="0"/>
              <a:t>* The Art of Discipline</a:t>
            </a:r>
          </a:p>
          <a:p>
            <a:pPr marL="0" indent="0">
              <a:buNone/>
            </a:pPr>
            <a:r>
              <a:rPr lang="en-MY" sz="2700" dirty="0"/>
              <a:t>* Benefit of Self-Discipline</a:t>
            </a:r>
          </a:p>
          <a:p>
            <a:pPr marL="0" indent="0">
              <a:buNone/>
            </a:pPr>
            <a:r>
              <a:rPr lang="en-MY" sz="2700" dirty="0"/>
              <a:t>* Why Poor Discipline Can Destroy You</a:t>
            </a:r>
          </a:p>
          <a:p>
            <a:pPr marL="0" indent="0">
              <a:buNone/>
            </a:pPr>
            <a:r>
              <a:rPr lang="en-MY" sz="2700" dirty="0"/>
              <a:t>* Strategies to Build Unbreakable Self-Discipline</a:t>
            </a:r>
          </a:p>
          <a:p>
            <a:pPr marL="0" indent="0">
              <a:buNone/>
            </a:pPr>
            <a:r>
              <a:rPr lang="en-MY" sz="2700" dirty="0"/>
              <a:t>* The Superiority of Discipline Over Motivation</a:t>
            </a:r>
          </a:p>
          <a:p>
            <a:pPr marL="0" indent="0">
              <a:buNone/>
            </a:pPr>
            <a:r>
              <a:rPr lang="en-MY" sz="2700" dirty="0"/>
              <a:t>* How Highly Successful People Develop Powerful Self-Discipline</a:t>
            </a:r>
          </a:p>
          <a:p>
            <a:pPr marL="0" indent="0">
              <a:buNone/>
            </a:pPr>
            <a:r>
              <a:rPr lang="en-MY" sz="2700" dirty="0"/>
              <a:t> </a:t>
            </a:r>
          </a:p>
          <a:p>
            <a:pPr marL="0" indent="0">
              <a:buNone/>
            </a:pPr>
            <a:r>
              <a:rPr lang="en-MY" sz="2700" dirty="0"/>
              <a:t>And much more waiting to be discovered inside...</a:t>
            </a:r>
          </a:p>
          <a:p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40735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744" y="2487167"/>
            <a:ext cx="10988040" cy="3701987"/>
          </a:xfrm>
        </p:spPr>
        <p:txBody>
          <a:bodyPr/>
          <a:lstStyle/>
          <a:p>
            <a:pPr marL="0" indent="0" algn="ctr">
              <a:buNone/>
            </a:pPr>
            <a:r>
              <a:rPr lang="en-MY" sz="4000" dirty="0"/>
              <a:t>I could easily charge you </a:t>
            </a:r>
            <a:r>
              <a:rPr lang="en-MY" sz="4000" dirty="0" smtClean="0"/>
              <a:t>$497 </a:t>
            </a:r>
            <a:r>
              <a:rPr lang="en-MY" sz="4000" dirty="0"/>
              <a:t>for the above upgrade considering the amount of time and effort put into creating this fantastic course!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736" y="2755392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/>
              <a:t>However, I'm </a:t>
            </a:r>
            <a:r>
              <a:rPr lang="en-MY" sz="4700" b="1" i="1" dirty="0" smtClean="0">
                <a:solidFill>
                  <a:srgbClr val="FFC000"/>
                </a:solidFill>
              </a:rPr>
              <a:t>NOT</a:t>
            </a:r>
            <a:r>
              <a:rPr lang="en-MY" sz="4700" dirty="0" smtClean="0"/>
              <a:t> </a:t>
            </a:r>
            <a:r>
              <a:rPr lang="en-MY" sz="4700" dirty="0"/>
              <a:t>going to charge you </a:t>
            </a:r>
            <a:r>
              <a:rPr lang="en-MY" sz="4700" dirty="0" smtClean="0"/>
              <a:t>THAT MUCH...</a:t>
            </a:r>
            <a:endParaRPr lang="en-MY" sz="47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2239"/>
            <a:ext cx="10515600" cy="3494723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As mentioned before, I only want those who are truly committed to join this </a:t>
            </a:r>
            <a:r>
              <a:rPr lang="en-MY" sz="4400" dirty="0" smtClean="0">
                <a:solidFill>
                  <a:srgbClr val="FFC000"/>
                </a:solidFill>
              </a:rPr>
              <a:t>course</a:t>
            </a:r>
            <a:endParaRPr lang="en-MY" sz="4400" dirty="0">
              <a:solidFill>
                <a:srgbClr val="FFC000"/>
              </a:solidFill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4236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7957" y="2789581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And I know that you are one of them! </a:t>
            </a:r>
          </a:p>
          <a:p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13887"/>
            <a:ext cx="10515600" cy="3263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Or else you won't be </a:t>
            </a:r>
            <a:r>
              <a:rPr lang="en-MY" sz="4800" dirty="0" smtClean="0">
                <a:solidFill>
                  <a:schemeClr val="bg1"/>
                </a:solidFill>
              </a:rPr>
              <a:t>reading this page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4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000" y="1397573"/>
            <a:ext cx="4153496" cy="36410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 </a:t>
            </a:r>
          </a:p>
          <a:p>
            <a:pPr marL="0" indent="0" algn="ctr">
              <a:buNone/>
            </a:pPr>
            <a:r>
              <a:rPr lang="en-MY" sz="4800" dirty="0"/>
              <a:t>So I'm going to give you a really </a:t>
            </a:r>
            <a:r>
              <a:rPr lang="en-MY" sz="4800" dirty="0" smtClean="0"/>
              <a:t>                 </a:t>
            </a:r>
            <a:r>
              <a:rPr lang="en-MY" sz="4800" b="1" i="1" dirty="0"/>
              <a:t>S</a:t>
            </a:r>
            <a:r>
              <a:rPr lang="en-MY" sz="4800" b="1" i="1" dirty="0" smtClean="0"/>
              <a:t>pecial </a:t>
            </a:r>
            <a:r>
              <a:rPr lang="en-MY" sz="4800" b="1" i="1" dirty="0"/>
              <a:t>O</a:t>
            </a:r>
            <a:r>
              <a:rPr lang="en-MY" sz="4800" b="1" i="1" dirty="0" smtClean="0"/>
              <a:t>ffer</a:t>
            </a:r>
            <a:endParaRPr lang="en-MY" sz="4800" b="1" i="1" dirty="0"/>
          </a:p>
          <a:p>
            <a:endParaRPr lang="en-MY" sz="4800" dirty="0"/>
          </a:p>
        </p:txBody>
      </p:sp>
      <p:pic>
        <p:nvPicPr>
          <p:cNvPr id="1026" name="Picture 2" descr="Image result for special off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715" y="1397573"/>
            <a:ext cx="4585390" cy="368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83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8" y="2240805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In this exclusive </a:t>
            </a:r>
            <a:r>
              <a:rPr lang="en-MY" sz="4400" b="1" dirty="0">
                <a:solidFill>
                  <a:srgbClr val="FFC000"/>
                </a:solidFill>
              </a:rPr>
              <a:t>ONE TIME OFFER</a:t>
            </a:r>
            <a:r>
              <a:rPr lang="en-MY" sz="4400" dirty="0"/>
              <a:t>, you get instant access to </a:t>
            </a:r>
            <a:r>
              <a:rPr lang="en-MY" sz="4400" dirty="0"/>
              <a:t>The Power of Discipline Video Upgrade for just a fraction of its total value!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46857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57855"/>
            <a:ext cx="10515600" cy="35191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Did </a:t>
            </a:r>
            <a:r>
              <a:rPr lang="en-MY" sz="4400" dirty="0" smtClean="0">
                <a:solidFill>
                  <a:schemeClr val="bg1"/>
                </a:solidFill>
              </a:rPr>
              <a:t>I </a:t>
            </a:r>
            <a:r>
              <a:rPr lang="en-MY" sz="4400" dirty="0" smtClean="0">
                <a:solidFill>
                  <a:schemeClr val="bg1"/>
                </a:solidFill>
              </a:rPr>
              <a:t>also mention </a:t>
            </a:r>
            <a:r>
              <a:rPr lang="en-MY" sz="4400" dirty="0">
                <a:solidFill>
                  <a:schemeClr val="bg1"/>
                </a:solidFill>
              </a:rPr>
              <a:t>that </a:t>
            </a:r>
            <a:r>
              <a:rPr lang="en-MY" sz="4400" dirty="0" smtClean="0">
                <a:solidFill>
                  <a:schemeClr val="bg1"/>
                </a:solidFill>
              </a:rPr>
              <a:t>you also </a:t>
            </a:r>
            <a:r>
              <a:rPr lang="en-MY" sz="4400" dirty="0">
                <a:solidFill>
                  <a:schemeClr val="bg1"/>
                </a:solidFill>
              </a:rPr>
              <a:t>get to try this out with </a:t>
            </a:r>
            <a:r>
              <a:rPr lang="en-MY" sz="4400" b="1" dirty="0">
                <a:solidFill>
                  <a:srgbClr val="FFC000"/>
                </a:solidFill>
              </a:rPr>
              <a:t>ZERO RISK</a:t>
            </a:r>
            <a:r>
              <a:rPr lang="en-MY" sz="4400" dirty="0" smtClean="0">
                <a:solidFill>
                  <a:schemeClr val="bg1"/>
                </a:solidFill>
              </a:rPr>
              <a:t>?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7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38483"/>
            <a:ext cx="10515600" cy="3638479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... Especially when it comes to making </a:t>
            </a:r>
            <a:r>
              <a:rPr lang="en-MY" sz="4400" b="1" i="1" dirty="0">
                <a:solidFill>
                  <a:srgbClr val="FFC000"/>
                </a:solidFill>
              </a:rPr>
              <a:t>transformational changes </a:t>
            </a:r>
            <a:r>
              <a:rPr lang="en-MY" sz="4400" dirty="0"/>
              <a:t>and turning your vision into a </a:t>
            </a:r>
            <a:r>
              <a:rPr lang="en-MY" sz="4400" dirty="0" smtClean="0"/>
              <a:t>reality</a:t>
            </a:r>
            <a:endParaRPr lang="en-MY" sz="4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03108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That's right, your purchase of this video course is backed by my 100% Iron Clad Guarantee for the next 30 </a:t>
            </a:r>
            <a:r>
              <a:rPr lang="en-MY" sz="4000" dirty="0" smtClean="0">
                <a:solidFill>
                  <a:schemeClr val="bg1"/>
                </a:solidFill>
              </a:rPr>
              <a:t>days</a:t>
            </a:r>
            <a:endParaRPr lang="en-MY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If you're not completely satisfied, simply return your order within 30 days for a </a:t>
            </a:r>
            <a:r>
              <a:rPr lang="en-MY" sz="4400" dirty="0" smtClean="0"/>
              <a:t>                      </a:t>
            </a:r>
            <a:r>
              <a:rPr lang="en-MY" sz="4400" b="1" dirty="0">
                <a:solidFill>
                  <a:srgbClr val="FFC000"/>
                </a:solidFill>
              </a:rPr>
              <a:t>F</a:t>
            </a:r>
            <a:r>
              <a:rPr lang="en-MY" sz="4400" b="1" dirty="0" smtClean="0">
                <a:solidFill>
                  <a:srgbClr val="FFC000"/>
                </a:solidFill>
              </a:rPr>
              <a:t>ull </a:t>
            </a:r>
            <a:r>
              <a:rPr lang="en-MY" sz="4400" b="1" dirty="0">
                <a:solidFill>
                  <a:srgbClr val="FFC000"/>
                </a:solidFill>
              </a:rPr>
              <a:t>R</a:t>
            </a:r>
            <a:r>
              <a:rPr lang="en-MY" sz="4400" b="1" dirty="0" smtClean="0">
                <a:solidFill>
                  <a:srgbClr val="FFC000"/>
                </a:solidFill>
              </a:rPr>
              <a:t>efund</a:t>
            </a:r>
            <a:endParaRPr lang="en-MY" sz="4400" b="1" dirty="0">
              <a:solidFill>
                <a:srgbClr val="FFC000"/>
              </a:solidFill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776" y="2718815"/>
            <a:ext cx="10515600" cy="3263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200" dirty="0"/>
              <a:t>I'll see that your money is </a:t>
            </a:r>
            <a:r>
              <a:rPr lang="en-MY" sz="5200" b="1" i="1" dirty="0">
                <a:solidFill>
                  <a:srgbClr val="FFC000"/>
                </a:solidFill>
              </a:rPr>
              <a:t>promptly</a:t>
            </a:r>
            <a:r>
              <a:rPr lang="en-MY" sz="5200" dirty="0"/>
              <a:t> </a:t>
            </a:r>
            <a:r>
              <a:rPr lang="en-MY" sz="5200" dirty="0" smtClean="0"/>
              <a:t>refunded</a:t>
            </a:r>
            <a:endParaRPr lang="en-MY" sz="5200" dirty="0"/>
          </a:p>
          <a:p>
            <a:endParaRPr lang="en-MY" sz="5200" dirty="0"/>
          </a:p>
        </p:txBody>
      </p:sp>
    </p:spTree>
    <p:extLst>
      <p:ext uri="{BB962C8B-B14F-4D97-AF65-F5344CB8AC3E}">
        <p14:creationId xmlns:p14="http://schemas.microsoft.com/office/powerpoint/2010/main" val="334317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13888"/>
            <a:ext cx="10515600" cy="32630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/>
              <a:t>You have my word on </a:t>
            </a:r>
            <a:r>
              <a:rPr lang="en-MY" sz="6000" dirty="0" smtClean="0"/>
              <a:t>it</a:t>
            </a:r>
            <a:endParaRPr lang="en-MY" sz="6000" dirty="0"/>
          </a:p>
          <a:p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250695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84705"/>
            <a:ext cx="10515600" cy="35922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Just so you know, this offer is </a:t>
            </a:r>
            <a:r>
              <a:rPr lang="en-MY" sz="4800" b="1" dirty="0"/>
              <a:t>NOT</a:t>
            </a:r>
            <a:r>
              <a:rPr lang="en-MY" sz="4800" dirty="0"/>
              <a:t> made available to the </a:t>
            </a:r>
            <a:r>
              <a:rPr lang="en-MY" sz="4800" dirty="0" smtClean="0"/>
              <a:t>public</a:t>
            </a:r>
            <a:endParaRPr lang="en-MY" sz="4800" dirty="0"/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348098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392" y="1311879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rgbClr val="FFC000"/>
                </a:solidFill>
              </a:rPr>
              <a:t>I intend to keep this </a:t>
            </a:r>
            <a:r>
              <a:rPr lang="en-MY" sz="4000" b="1" dirty="0">
                <a:solidFill>
                  <a:schemeClr val="bg1"/>
                </a:solidFill>
              </a:rPr>
              <a:t>opportunity</a:t>
            </a:r>
            <a:r>
              <a:rPr lang="en-MY" sz="4000" dirty="0">
                <a:solidFill>
                  <a:srgbClr val="FFC000"/>
                </a:solidFill>
              </a:rPr>
              <a:t> limited only to you and others who are committed in taking charge of their life</a:t>
            </a:r>
          </a:p>
        </p:txBody>
      </p:sp>
    </p:spTree>
    <p:extLst>
      <p:ext uri="{BB962C8B-B14F-4D97-AF65-F5344CB8AC3E}">
        <p14:creationId xmlns:p14="http://schemas.microsoft.com/office/powerpoint/2010/main" val="118149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160" y="189877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Also, it's my way of saying thanks for choosing me, and I think you deserve to get this almost </a:t>
            </a:r>
            <a:r>
              <a:rPr lang="en-MY" sz="4400" dirty="0" smtClean="0">
                <a:solidFill>
                  <a:srgbClr val="FFC000"/>
                </a:solidFill>
              </a:rPr>
              <a:t>exclusively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73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33471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if you click away or close this page, you won't get to see it again after </a:t>
            </a:r>
            <a:r>
              <a:rPr lang="en-MY" sz="4400" dirty="0" smtClean="0">
                <a:solidFill>
                  <a:schemeClr val="bg1"/>
                </a:solidFill>
              </a:rPr>
              <a:t>this</a:t>
            </a:r>
            <a:endParaRPr lang="en-MY" sz="4400" dirty="0">
              <a:solidFill>
                <a:schemeClr val="bg1"/>
              </a:solidFill>
            </a:endParaRPr>
          </a:p>
          <a:p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65119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T</a:t>
            </a:r>
            <a:r>
              <a:rPr lang="en-MY" sz="5400" dirty="0" smtClean="0">
                <a:solidFill>
                  <a:schemeClr val="bg1"/>
                </a:solidFill>
              </a:rPr>
              <a:t>here </a:t>
            </a:r>
            <a:r>
              <a:rPr lang="en-MY" sz="5400" dirty="0">
                <a:solidFill>
                  <a:schemeClr val="bg1"/>
                </a:solidFill>
              </a:rPr>
              <a:t>you have </a:t>
            </a:r>
            <a:r>
              <a:rPr lang="en-MY" sz="5400" dirty="0" smtClean="0">
                <a:solidFill>
                  <a:schemeClr val="bg1"/>
                </a:solidFill>
              </a:rPr>
              <a:t>it</a:t>
            </a: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17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21901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600" b="1" dirty="0">
                <a:solidFill>
                  <a:srgbClr val="FFC000"/>
                </a:solidFill>
              </a:rPr>
              <a:t>LOW ONE TIME INVESTMENT </a:t>
            </a:r>
            <a:r>
              <a:rPr lang="en-MY" sz="4600" dirty="0" smtClean="0">
                <a:solidFill>
                  <a:schemeClr val="bg1"/>
                </a:solidFill>
              </a:rPr>
              <a:t>only</a:t>
            </a:r>
            <a:endParaRPr lang="en-MY" sz="4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20621"/>
            <a:ext cx="10515600" cy="32563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I'm certain that you're going to love what you discover in </a:t>
            </a:r>
            <a:r>
              <a:rPr lang="en-MY" sz="4400" b="1" dirty="0">
                <a:solidFill>
                  <a:srgbClr val="FFC000"/>
                </a:solidFill>
              </a:rPr>
              <a:t>The Power of </a:t>
            </a:r>
            <a:r>
              <a:rPr lang="en-MY" sz="4400" b="1" dirty="0" smtClean="0">
                <a:solidFill>
                  <a:srgbClr val="FFC000"/>
                </a:solidFill>
              </a:rPr>
              <a:t>Discipline</a:t>
            </a:r>
            <a:endParaRPr lang="en-MY" sz="4400" b="1" dirty="0">
              <a:solidFill>
                <a:srgbClr val="FFC000"/>
              </a:solidFill>
            </a:endParaRPr>
          </a:p>
          <a:p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56977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1369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Click on the </a:t>
            </a:r>
            <a:r>
              <a:rPr lang="en-MY" sz="5400" dirty="0" smtClean="0">
                <a:solidFill>
                  <a:schemeClr val="bg1"/>
                </a:solidFill>
              </a:rPr>
              <a:t>order</a:t>
            </a:r>
            <a:r>
              <a:rPr lang="en-MY" sz="5400" dirty="0" smtClean="0">
                <a:solidFill>
                  <a:schemeClr val="bg1"/>
                </a:solidFill>
              </a:rPr>
              <a:t> </a:t>
            </a:r>
            <a:r>
              <a:rPr lang="en-MY" sz="5400" dirty="0">
                <a:solidFill>
                  <a:schemeClr val="bg1"/>
                </a:solidFill>
              </a:rPr>
              <a:t>button </a:t>
            </a:r>
            <a:r>
              <a:rPr lang="en-MY" sz="5400" dirty="0" smtClean="0">
                <a:solidFill>
                  <a:schemeClr val="bg1"/>
                </a:solidFill>
              </a:rPr>
              <a:t>now</a:t>
            </a: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7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>
                <a:solidFill>
                  <a:schemeClr val="bg1"/>
                </a:solidFill>
              </a:rPr>
              <a:t>But your order is not quite complete yet though...</a:t>
            </a:r>
          </a:p>
          <a:p>
            <a:endParaRPr lang="en-MY" sz="4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2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628" y="882503"/>
            <a:ext cx="10515600" cy="4943586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... So </a:t>
            </a:r>
            <a:r>
              <a:rPr lang="en-MY" sz="4400" dirty="0" smtClean="0"/>
              <a:t>don't close this </a:t>
            </a:r>
            <a:r>
              <a:rPr lang="en-MY" sz="4400" dirty="0"/>
              <a:t>page yet!</a:t>
            </a:r>
          </a:p>
          <a:p>
            <a:endParaRPr lang="en-MY" dirty="0"/>
          </a:p>
        </p:txBody>
      </p:sp>
      <p:pic>
        <p:nvPicPr>
          <p:cNvPr id="2050" name="Picture 2" descr="Image result for st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629" y="1791476"/>
            <a:ext cx="6122668" cy="463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7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5351" y="3076789"/>
            <a:ext cx="9144000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Or you will lose out your </a:t>
            </a:r>
            <a:r>
              <a:rPr lang="en-MY" sz="4400" b="1" dirty="0">
                <a:solidFill>
                  <a:srgbClr val="FFC000"/>
                </a:solidFill>
                <a:latin typeface="+mn-lt"/>
              </a:rPr>
              <a:t>ONE-TIME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 opportunity to achieve your goals and massive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success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r>
              <a:rPr lang="en-MY" sz="44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 smtClean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167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707</Words>
  <Application>Microsoft Office PowerPoint</Application>
  <PresentationFormat>Widescreen</PresentationFormat>
  <Paragraphs>82</Paragraphs>
  <Slides>60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4" baseType="lpstr">
      <vt:lpstr>Arial</vt:lpstr>
      <vt:lpstr>Calibri</vt:lpstr>
      <vt:lpstr>Calibri Light</vt:lpstr>
      <vt:lpstr>Office Theme</vt:lpstr>
      <vt:lpstr>Hi!  </vt:lpstr>
      <vt:lpstr>  First I'd like to thank you for choosing The Power of Discipline   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 you will lose out your ONE-TIME opportunity to achieve your goals and massive success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Here's a sneak peek of the topics in this upgrade: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43</cp:revision>
  <dcterms:created xsi:type="dcterms:W3CDTF">2017-05-11T17:27:15Z</dcterms:created>
  <dcterms:modified xsi:type="dcterms:W3CDTF">2017-09-17T11:01:25Z</dcterms:modified>
</cp:coreProperties>
</file>