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27" y="7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8/17/2017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939355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The Superiority of Discipline Over Motivation</a:t>
            </a:r>
            <a:endParaRPr lang="en-MY" sz="3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Energy </a:t>
            </a:r>
            <a:r>
              <a:rPr lang="en-US" b="1" dirty="0" smtClean="0"/>
              <a:t>Required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In </a:t>
            </a:r>
            <a:r>
              <a:rPr lang="en-US" sz="2400" dirty="0"/>
              <a:t>the case of motivation, sometimes we require external stimuli to get </a:t>
            </a:r>
            <a:r>
              <a:rPr lang="en-US" sz="2400" dirty="0" smtClean="0"/>
              <a:t>started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When </a:t>
            </a:r>
            <a:r>
              <a:rPr lang="en-US" sz="2400" dirty="0"/>
              <a:t>you constantly rely on motivation to start your work, you feel handicapped and unproductive, in the absence of an external </a:t>
            </a:r>
            <a:r>
              <a:rPr lang="en-US" sz="2400" dirty="0" smtClean="0"/>
              <a:t>stimulus</a:t>
            </a:r>
          </a:p>
          <a:p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has an impact on the quality of your work as well as your </a:t>
            </a:r>
            <a:r>
              <a:rPr lang="en-US" sz="2400" dirty="0" smtClean="0"/>
              <a:t>productivity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8480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394472"/>
          </a:xfrm>
        </p:spPr>
        <p:txBody>
          <a:bodyPr>
            <a:noAutofit/>
          </a:bodyPr>
          <a:lstStyle/>
          <a:p>
            <a:r>
              <a:rPr lang="en-US" sz="2600" dirty="0"/>
              <a:t>S</a:t>
            </a:r>
            <a:r>
              <a:rPr lang="en-US" sz="2600" dirty="0" smtClean="0"/>
              <a:t>elf-discipline </a:t>
            </a:r>
            <a:r>
              <a:rPr lang="en-US" sz="2600" dirty="0"/>
              <a:t>trains your mind and body to function in a certain </a:t>
            </a:r>
            <a:r>
              <a:rPr lang="en-US" sz="2600" dirty="0" smtClean="0"/>
              <a:t>way</a:t>
            </a:r>
            <a:r>
              <a:rPr lang="en-US" sz="2600" dirty="0"/>
              <a:t> </a:t>
            </a:r>
            <a:endParaRPr lang="en-US" sz="2600" dirty="0" smtClean="0"/>
          </a:p>
          <a:p>
            <a:endParaRPr lang="en-US" sz="2600" dirty="0"/>
          </a:p>
          <a:p>
            <a:r>
              <a:rPr lang="en-US" sz="2600" dirty="0" smtClean="0"/>
              <a:t>When </a:t>
            </a:r>
            <a:r>
              <a:rPr lang="en-US" sz="2600" dirty="0"/>
              <a:t>this discipline exists, you don't need any kind of motivation to carry out these </a:t>
            </a:r>
            <a:r>
              <a:rPr lang="en-US" sz="2600" dirty="0" smtClean="0"/>
              <a:t>tasks</a:t>
            </a:r>
          </a:p>
          <a:p>
            <a:endParaRPr lang="en-US" sz="2600" dirty="0"/>
          </a:p>
          <a:p>
            <a:r>
              <a:rPr lang="en-US" sz="2600" dirty="0" smtClean="0"/>
              <a:t>You </a:t>
            </a:r>
            <a:r>
              <a:rPr lang="en-US" sz="2600" dirty="0"/>
              <a:t>will automatically be spending your energy and effort on completing these </a:t>
            </a:r>
            <a:r>
              <a:rPr lang="en-US" sz="2600" dirty="0" smtClean="0"/>
              <a:t>tasks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04467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85725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Promoting </a:t>
            </a:r>
            <a:r>
              <a:rPr lang="en-US" sz="4800" b="1" dirty="0"/>
              <a:t>C</a:t>
            </a:r>
            <a:r>
              <a:rPr lang="en-US" sz="4800" b="1" dirty="0" smtClean="0"/>
              <a:t>onsistency</a:t>
            </a:r>
            <a:endParaRPr lang="en-MY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5678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</a:t>
            </a:r>
            <a:r>
              <a:rPr lang="en-US" sz="2600" dirty="0"/>
              <a:t>you rely on motivation to commence your work, there will be times when you abstain from working, just because you don't feel like </a:t>
            </a:r>
            <a:r>
              <a:rPr lang="en-US" sz="2600" dirty="0" smtClean="0"/>
              <a:t>it</a:t>
            </a:r>
          </a:p>
          <a:p>
            <a:endParaRPr lang="en-US" sz="2600" dirty="0"/>
          </a:p>
          <a:p>
            <a:r>
              <a:rPr lang="en-US" sz="2600" dirty="0" smtClean="0"/>
              <a:t>In </a:t>
            </a:r>
            <a:r>
              <a:rPr lang="en-US" sz="2600" dirty="0"/>
              <a:t>the absence of any motivating factors, you will not be mentally prepared to undertake any </a:t>
            </a:r>
            <a:r>
              <a:rPr lang="en-US" sz="2600" dirty="0" smtClean="0"/>
              <a:t>activity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35689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43" y="1200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/>
              <a:t>If you are forced to work on something, despite lacking the motivation to do so, the quality of your work will be severely </a:t>
            </a:r>
            <a:r>
              <a:rPr lang="en-US" sz="2800" dirty="0" smtClean="0"/>
              <a:t>impacted</a:t>
            </a:r>
          </a:p>
          <a:p>
            <a:endParaRPr lang="en-US" sz="2800" dirty="0"/>
          </a:p>
          <a:p>
            <a:r>
              <a:rPr lang="en-US" sz="2800" dirty="0" smtClean="0"/>
              <a:t>You </a:t>
            </a:r>
            <a:r>
              <a:rPr lang="en-US" sz="2800" dirty="0"/>
              <a:t>will not be able to apply your efforts in a consistent </a:t>
            </a:r>
            <a:r>
              <a:rPr lang="en-US" sz="2800" dirty="0" smtClean="0"/>
              <a:t>manner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8093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9624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you are self-disciplined, you will be able to focus on your work, irrespective of your state of </a:t>
            </a:r>
            <a:r>
              <a:rPr lang="en-US" dirty="0" smtClean="0"/>
              <a:t>mind </a:t>
            </a:r>
            <a:endParaRPr lang="en-MY" dirty="0"/>
          </a:p>
        </p:txBody>
      </p:sp>
      <p:pic>
        <p:nvPicPr>
          <p:cNvPr id="7170" name="Picture 2" descr="Image result for foc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25094"/>
            <a:ext cx="3984171" cy="291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67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rmAutofit/>
          </a:bodyPr>
          <a:lstStyle/>
          <a:p>
            <a:r>
              <a:rPr lang="en-US" sz="2800" dirty="0"/>
              <a:t>Your efforts will be channelized in a consistent manner, irrespective of how motivated you feel to </a:t>
            </a:r>
            <a:r>
              <a:rPr lang="en-US" sz="2800" dirty="0" smtClean="0"/>
              <a:t>work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You </a:t>
            </a:r>
            <a:r>
              <a:rPr lang="en-US" sz="2800" dirty="0"/>
              <a:t>will be solely dependent on your mind or rather, your discipline to guide you and not look for any external stimuli to make you focus on </a:t>
            </a:r>
            <a:r>
              <a:rPr lang="en-US" sz="2800" dirty="0" smtClean="0"/>
              <a:t>work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9445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It is because of the consistency element, you need to be disciplined first before you look for </a:t>
            </a:r>
            <a:r>
              <a:rPr lang="en-US" sz="2600" dirty="0" smtClean="0"/>
              <a:t>motivation</a:t>
            </a:r>
          </a:p>
          <a:p>
            <a:endParaRPr lang="en-US" sz="2600" dirty="0"/>
          </a:p>
          <a:p>
            <a:r>
              <a:rPr lang="en-US" sz="2600" dirty="0" smtClean="0"/>
              <a:t>There </a:t>
            </a:r>
            <a:r>
              <a:rPr lang="en-US" sz="2600" dirty="0"/>
              <a:t>may be situations in life, where no matter how hard you try, you will not be motivated, but you still must deliver your </a:t>
            </a:r>
            <a:r>
              <a:rPr lang="en-US" sz="2600" dirty="0" smtClean="0"/>
              <a:t>best </a:t>
            </a:r>
          </a:p>
          <a:p>
            <a:endParaRPr lang="en-US" sz="2600" dirty="0"/>
          </a:p>
          <a:p>
            <a:pPr marL="0" indent="0">
              <a:buNone/>
            </a:pP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0973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In such circumstances, if your mind is already disciplined to take action, you will be able to handle the situation in a calm and composed manner, without having to worry about motivational </a:t>
            </a:r>
            <a:r>
              <a:rPr lang="en-US" dirty="0" smtClean="0"/>
              <a:t>factors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49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r>
              <a:rPr lang="en-US" b="1" dirty="0"/>
              <a:t>Sustainability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278"/>
            <a:ext cx="8229600" cy="3394472"/>
          </a:xfrm>
        </p:spPr>
        <p:txBody>
          <a:bodyPr>
            <a:normAutofit/>
          </a:bodyPr>
          <a:lstStyle/>
          <a:p>
            <a:r>
              <a:rPr lang="en-MY" sz="2600" dirty="0"/>
              <a:t>O</a:t>
            </a:r>
            <a:r>
              <a:rPr lang="en-US" sz="2600" dirty="0" err="1" smtClean="0"/>
              <a:t>nce</a:t>
            </a:r>
            <a:r>
              <a:rPr lang="en-US" sz="2600" dirty="0" smtClean="0"/>
              <a:t> </a:t>
            </a:r>
            <a:r>
              <a:rPr lang="en-US" sz="2600" dirty="0"/>
              <a:t>you discipline your body and mind to behave in a certain way, unless you decide to change it, you will be able to sustain your state of </a:t>
            </a:r>
            <a:r>
              <a:rPr lang="en-US" sz="2600" dirty="0" smtClean="0"/>
              <a:t>mind</a:t>
            </a:r>
          </a:p>
          <a:p>
            <a:endParaRPr lang="en-US" sz="2600" dirty="0"/>
          </a:p>
          <a:p>
            <a:r>
              <a:rPr lang="en-US" sz="2600" dirty="0" smtClean="0"/>
              <a:t>Your </a:t>
            </a:r>
            <a:r>
              <a:rPr lang="en-US" sz="2600" dirty="0"/>
              <a:t>self-discipline will help you sustain your energy levels as well, since your efforts will be more channelized and </a:t>
            </a:r>
            <a:r>
              <a:rPr lang="en-US" sz="2600" dirty="0" smtClean="0"/>
              <a:t>efficient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825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700" dirty="0" smtClean="0"/>
              <a:t>Motivation </a:t>
            </a:r>
            <a:r>
              <a:rPr lang="en-US" sz="2700" dirty="0"/>
              <a:t>is a short-lived </a:t>
            </a:r>
            <a:r>
              <a:rPr lang="en-US" sz="2700" dirty="0" smtClean="0"/>
              <a:t>phenomenon</a:t>
            </a:r>
          </a:p>
          <a:p>
            <a:endParaRPr lang="en-US" sz="2700" dirty="0"/>
          </a:p>
          <a:p>
            <a:r>
              <a:rPr lang="en-US" sz="2700" dirty="0" smtClean="0"/>
              <a:t>You </a:t>
            </a:r>
            <a:r>
              <a:rPr lang="en-US" sz="2700" dirty="0"/>
              <a:t>will have to expend a lot of energy and rely on so many other factors, to stay motivated at all </a:t>
            </a:r>
            <a:r>
              <a:rPr lang="en-US" sz="2700" dirty="0" smtClean="0"/>
              <a:t>times</a:t>
            </a:r>
            <a:endParaRPr lang="en-US" sz="2700" dirty="0"/>
          </a:p>
          <a:p>
            <a:endParaRPr lang="en-US" sz="2700" dirty="0" smtClean="0"/>
          </a:p>
          <a:p>
            <a:r>
              <a:rPr lang="en-US" sz="2700" dirty="0" smtClean="0"/>
              <a:t>Hence</a:t>
            </a:r>
            <a:r>
              <a:rPr lang="en-US" sz="2700" dirty="0"/>
              <a:t>, motivation becomes difficult to sustain over a longer </a:t>
            </a:r>
            <a:r>
              <a:rPr lang="en-US" sz="2700" dirty="0" smtClean="0"/>
              <a:t>duration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33257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400" dirty="0"/>
              <a:t>To simply put, being disciplined can impact your life in a </a:t>
            </a:r>
            <a:r>
              <a:rPr lang="en-US" sz="3400" b="1" i="1" dirty="0">
                <a:solidFill>
                  <a:srgbClr val="FFC000"/>
                </a:solidFill>
              </a:rPr>
              <a:t>more effective </a:t>
            </a:r>
            <a:r>
              <a:rPr lang="en-US" sz="3400" dirty="0"/>
              <a:t>manner than being </a:t>
            </a:r>
            <a:r>
              <a:rPr lang="en-US" sz="3400" dirty="0" smtClean="0"/>
              <a:t>motivated</a:t>
            </a:r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36160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9" y="1885950"/>
            <a:ext cx="8229600" cy="228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You </a:t>
            </a:r>
            <a:r>
              <a:rPr lang="en-US" sz="4000" dirty="0"/>
              <a:t>become a </a:t>
            </a:r>
            <a:r>
              <a:rPr lang="en-US" sz="4000" b="1" i="1" dirty="0"/>
              <a:t>s</a:t>
            </a:r>
            <a:r>
              <a:rPr lang="en-US" sz="4000" b="1" i="1" dirty="0" smtClean="0"/>
              <a:t>elf-sufficient </a:t>
            </a:r>
            <a:r>
              <a:rPr lang="en-US" sz="4000" dirty="0"/>
              <a:t>individual, when you are </a:t>
            </a:r>
            <a:r>
              <a:rPr lang="en-US" sz="4000" b="1" dirty="0">
                <a:solidFill>
                  <a:srgbClr val="FFC000"/>
                </a:solidFill>
              </a:rPr>
              <a:t>disciplined</a:t>
            </a:r>
            <a:r>
              <a:rPr lang="en-US" sz="4000" dirty="0"/>
              <a:t>!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41048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Autofit/>
          </a:bodyPr>
          <a:lstStyle/>
          <a:p>
            <a:r>
              <a:rPr lang="en-US" sz="5400" b="1" dirty="0"/>
              <a:t>Duration</a:t>
            </a:r>
            <a:endParaRPr lang="en-MY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895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Being </a:t>
            </a:r>
            <a:r>
              <a:rPr lang="en-US" sz="2800" dirty="0"/>
              <a:t>disciplined is a state of mind. Hence, it exists for a longer </a:t>
            </a:r>
            <a:r>
              <a:rPr lang="en-US" sz="2800" dirty="0" smtClean="0"/>
              <a:t>duration</a:t>
            </a:r>
          </a:p>
          <a:p>
            <a:endParaRPr lang="en-US" sz="2800" dirty="0"/>
          </a:p>
          <a:p>
            <a:r>
              <a:rPr lang="en-US" sz="2800" dirty="0" smtClean="0"/>
              <a:t>On </a:t>
            </a:r>
            <a:r>
              <a:rPr lang="en-US" sz="2800" dirty="0"/>
              <a:t>the other hand, motivation is more of a thought and is often based on the </a:t>
            </a:r>
            <a:r>
              <a:rPr lang="en-US" sz="2800" dirty="0" smtClean="0"/>
              <a:t>situation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6582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sz="2500" dirty="0"/>
          </a:p>
          <a:p>
            <a:r>
              <a:rPr lang="en-US" sz="2500" dirty="0"/>
              <a:t>Motivation does not exist in a uniform manner at all </a:t>
            </a:r>
            <a:r>
              <a:rPr lang="en-US" sz="2500" dirty="0" smtClean="0"/>
              <a:t>times</a:t>
            </a:r>
          </a:p>
          <a:p>
            <a:endParaRPr lang="en-US" sz="2500" dirty="0"/>
          </a:p>
          <a:p>
            <a:r>
              <a:rPr lang="en-US" sz="2500" dirty="0" smtClean="0"/>
              <a:t>You </a:t>
            </a:r>
            <a:r>
              <a:rPr lang="en-US" sz="2500" dirty="0"/>
              <a:t>may be highly motivated now, but you might lack in motivation during the rest of the day</a:t>
            </a:r>
            <a:endParaRPr lang="en-MY" sz="2500" dirty="0"/>
          </a:p>
        </p:txBody>
      </p:sp>
      <p:pic>
        <p:nvPicPr>
          <p:cNvPr id="5122" name="Picture 2" descr="Image result for motiva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6" b="21295"/>
          <a:stretch/>
        </p:blipFill>
        <p:spPr bwMode="auto">
          <a:xfrm>
            <a:off x="5943600" y="2647950"/>
            <a:ext cx="2873510" cy="233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382000" cy="2632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C000"/>
                </a:solidFill>
              </a:rPr>
              <a:t>D</a:t>
            </a:r>
            <a:r>
              <a:rPr lang="en-US" sz="2800" b="1" dirty="0" smtClean="0">
                <a:solidFill>
                  <a:srgbClr val="FFC000"/>
                </a:solidFill>
              </a:rPr>
              <a:t>isciplining </a:t>
            </a:r>
            <a:r>
              <a:rPr lang="en-US" sz="2800" b="1" dirty="0">
                <a:solidFill>
                  <a:srgbClr val="FFC000"/>
                </a:solidFill>
              </a:rPr>
              <a:t>your </a:t>
            </a:r>
            <a:r>
              <a:rPr lang="en-US" sz="2800" b="1" dirty="0" smtClean="0">
                <a:solidFill>
                  <a:srgbClr val="FFC000"/>
                </a:solidFill>
              </a:rPr>
              <a:t>Mind </a:t>
            </a:r>
            <a:r>
              <a:rPr lang="en-US" sz="2800" dirty="0"/>
              <a:t>is an ongoing process and does not vary </a:t>
            </a:r>
            <a:r>
              <a:rPr lang="en-US" sz="2800" dirty="0" smtClean="0"/>
              <a:t>drastically </a:t>
            </a:r>
            <a:endParaRPr lang="en-MY" sz="2800" dirty="0"/>
          </a:p>
        </p:txBody>
      </p:sp>
      <p:pic>
        <p:nvPicPr>
          <p:cNvPr id="6146" name="Picture 2" descr="Image result for mi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60922"/>
            <a:ext cx="528320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00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Autofit/>
          </a:bodyPr>
          <a:lstStyle/>
          <a:p>
            <a:r>
              <a:rPr lang="en-US" sz="5400" b="1" dirty="0"/>
              <a:t>Stability</a:t>
            </a:r>
            <a:endParaRPr lang="en-MY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3276600"/>
          </a:xfrm>
        </p:spPr>
        <p:txBody>
          <a:bodyPr>
            <a:normAutofit/>
          </a:bodyPr>
          <a:lstStyle/>
          <a:p>
            <a:r>
              <a:rPr lang="en-US" sz="2700" dirty="0"/>
              <a:t>Discipline is more stable and is capable of helping you change your lifestyle in the long </a:t>
            </a:r>
            <a:r>
              <a:rPr lang="en-US" sz="2700" dirty="0" smtClean="0"/>
              <a:t>run</a:t>
            </a:r>
          </a:p>
          <a:p>
            <a:endParaRPr lang="en-US" sz="2700" dirty="0"/>
          </a:p>
          <a:p>
            <a:r>
              <a:rPr lang="en-US" sz="2700" dirty="0" smtClean="0"/>
              <a:t>It </a:t>
            </a:r>
            <a:r>
              <a:rPr lang="en-US" sz="2700" dirty="0"/>
              <a:t>will help you to make incremental changes to your life and get rewarded in the process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347956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95350"/>
            <a:ext cx="8229600" cy="3394472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You </a:t>
            </a:r>
            <a:r>
              <a:rPr lang="en-US" sz="2800" dirty="0"/>
              <a:t>feel extremely motivated at the beginning of the </a:t>
            </a:r>
            <a:r>
              <a:rPr lang="en-US" sz="2800" dirty="0" smtClean="0"/>
              <a:t>day</a:t>
            </a:r>
          </a:p>
          <a:p>
            <a:endParaRPr lang="en-US" sz="2800" dirty="0"/>
          </a:p>
          <a:p>
            <a:r>
              <a:rPr lang="en-US" sz="2800" dirty="0" smtClean="0"/>
              <a:t>As </a:t>
            </a:r>
            <a:r>
              <a:rPr lang="en-US" sz="2800" dirty="0"/>
              <a:t>the hours fly, your motivation levels also keep fluctuating </a:t>
            </a:r>
            <a:r>
              <a:rPr lang="en-US" sz="2800" dirty="0" smtClean="0"/>
              <a:t>drastically</a:t>
            </a:r>
          </a:p>
          <a:p>
            <a:endParaRPr lang="en-US" sz="2800" dirty="0"/>
          </a:p>
          <a:p>
            <a:r>
              <a:rPr lang="en-US" sz="2800" dirty="0"/>
              <a:t>O</a:t>
            </a:r>
            <a:r>
              <a:rPr lang="en-US" sz="2800" dirty="0" smtClean="0"/>
              <a:t>nce </a:t>
            </a:r>
            <a:r>
              <a:rPr lang="en-US" sz="2800" dirty="0"/>
              <a:t>you discipline your mind, it doesn’t have to be probed any </a:t>
            </a:r>
            <a:r>
              <a:rPr lang="en-US" sz="2800" dirty="0" smtClean="0"/>
              <a:t>further</a:t>
            </a:r>
            <a:endParaRPr lang="en-MY" sz="28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188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>
            <a:noAutofit/>
          </a:bodyPr>
          <a:lstStyle/>
          <a:p>
            <a:r>
              <a:rPr lang="en-US" sz="5400" b="1" dirty="0"/>
              <a:t>Impact</a:t>
            </a:r>
            <a:endParaRPr lang="en-MY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86" y="1733550"/>
            <a:ext cx="8229600" cy="3013473"/>
          </a:xfrm>
        </p:spPr>
        <p:txBody>
          <a:bodyPr>
            <a:normAutofit/>
          </a:bodyPr>
          <a:lstStyle/>
          <a:p>
            <a:r>
              <a:rPr lang="en-US" sz="2900" dirty="0" smtClean="0"/>
              <a:t>The </a:t>
            </a:r>
            <a:r>
              <a:rPr lang="en-US" sz="2900" dirty="0"/>
              <a:t>impact of motivation is only short </a:t>
            </a:r>
            <a:r>
              <a:rPr lang="en-US" sz="2900" dirty="0" smtClean="0"/>
              <a:t>lived</a:t>
            </a:r>
          </a:p>
          <a:p>
            <a:endParaRPr lang="en-US" sz="2900" dirty="0"/>
          </a:p>
          <a:p>
            <a:r>
              <a:rPr lang="en-US" sz="2900" dirty="0" smtClean="0"/>
              <a:t>You </a:t>
            </a:r>
            <a:r>
              <a:rPr lang="en-US" sz="2900" dirty="0"/>
              <a:t>would appreciate the impact of motivation only for the time being, while it still </a:t>
            </a:r>
            <a:r>
              <a:rPr lang="en-US" sz="2900" dirty="0" smtClean="0"/>
              <a:t>lasts</a:t>
            </a:r>
          </a:p>
          <a:p>
            <a:endParaRPr lang="en-US" sz="2900" dirty="0"/>
          </a:p>
          <a:p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6140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T</a:t>
            </a:r>
            <a:r>
              <a:rPr lang="en-US" sz="2900" dirty="0" smtClean="0"/>
              <a:t>he </a:t>
            </a:r>
            <a:r>
              <a:rPr lang="en-US" sz="2900" dirty="0"/>
              <a:t>benefits of self-discipline are capable of changing your life and can be felt in the long run </a:t>
            </a:r>
            <a:r>
              <a:rPr lang="en-US" sz="2900" dirty="0" smtClean="0"/>
              <a:t>too</a:t>
            </a:r>
          </a:p>
          <a:p>
            <a:endParaRPr lang="en-US" sz="2900" dirty="0"/>
          </a:p>
          <a:p>
            <a:r>
              <a:rPr lang="en-US" sz="2900" dirty="0" smtClean="0"/>
              <a:t>Hence</a:t>
            </a:r>
            <a:r>
              <a:rPr lang="en-US" sz="2900" dirty="0"/>
              <a:t>, disciplining yourself has a greater impact than being motivated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3099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666</Words>
  <Application>Microsoft Office PowerPoint</Application>
  <PresentationFormat>On-screen Show (16:9)</PresentationFormat>
  <Paragraphs>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Duration</vt:lpstr>
      <vt:lpstr>PowerPoint Presentation</vt:lpstr>
      <vt:lpstr>PowerPoint Presentation</vt:lpstr>
      <vt:lpstr>Stability</vt:lpstr>
      <vt:lpstr>PowerPoint Presentation</vt:lpstr>
      <vt:lpstr>Impact</vt:lpstr>
      <vt:lpstr>PowerPoint Presentation</vt:lpstr>
      <vt:lpstr>Energy Required </vt:lpstr>
      <vt:lpstr>PowerPoint Presentation</vt:lpstr>
      <vt:lpstr>Promoting Consistency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Sustainability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175</cp:revision>
  <dcterms:created xsi:type="dcterms:W3CDTF">2016-12-30T12:43:39Z</dcterms:created>
  <dcterms:modified xsi:type="dcterms:W3CDTF">2017-08-17T06:40:13Z</dcterms:modified>
</cp:coreProperties>
</file>