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82" r:id="rId3"/>
    <p:sldId id="285" r:id="rId4"/>
    <p:sldId id="283" r:id="rId5"/>
    <p:sldId id="284" r:id="rId6"/>
    <p:sldId id="265" r:id="rId7"/>
    <p:sldId id="266" r:id="rId8"/>
    <p:sldId id="267" r:id="rId9"/>
    <p:sldId id="268" r:id="rId10"/>
    <p:sldId id="274" r:id="rId11"/>
    <p:sldId id="271" r:id="rId12"/>
    <p:sldId id="272" r:id="rId13"/>
    <p:sldId id="275" r:id="rId14"/>
    <p:sldId id="276" r:id="rId15"/>
    <p:sldId id="286" r:id="rId16"/>
    <p:sldId id="287" r:id="rId17"/>
    <p:sldId id="293" r:id="rId18"/>
    <p:sldId id="288" r:id="rId19"/>
    <p:sldId id="289" r:id="rId20"/>
    <p:sldId id="294" r:id="rId21"/>
    <p:sldId id="290" r:id="rId22"/>
    <p:sldId id="291" r:id="rId23"/>
    <p:sldId id="292" r:id="rId24"/>
    <p:sldId id="295" r:id="rId25"/>
    <p:sldId id="296" r:id="rId26"/>
    <p:sldId id="297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1113" y="5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-12967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14757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Store-Bought or Homemade Juices?</a:t>
            </a:r>
            <a:endParaRPr lang="en-MY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/>
          <a:lstStyle/>
          <a:p>
            <a:r>
              <a:rPr lang="en-US" b="1"/>
              <a:t>Centrifugal </a:t>
            </a:r>
            <a:r>
              <a:rPr lang="en-US" b="1" smtClean="0"/>
              <a:t>Juicers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49"/>
            <a:ext cx="8229600" cy="2480073"/>
          </a:xfrm>
        </p:spPr>
        <p:txBody>
          <a:bodyPr>
            <a:normAutofit/>
          </a:bodyPr>
          <a:lstStyle/>
          <a:p>
            <a:r>
              <a:rPr lang="en-US" sz="2300" dirty="0" smtClean="0"/>
              <a:t>These are one </a:t>
            </a:r>
            <a:r>
              <a:rPr lang="en-US" sz="2300" dirty="0"/>
              <a:t>of the less expensive type juicers and perhaps do less than an optimal </a:t>
            </a:r>
            <a:r>
              <a:rPr lang="en-US" sz="2300" dirty="0" smtClean="0"/>
              <a:t>job</a:t>
            </a:r>
          </a:p>
          <a:p>
            <a:endParaRPr lang="en-US" sz="2300" dirty="0"/>
          </a:p>
          <a:p>
            <a:r>
              <a:rPr lang="en-US" sz="2300" dirty="0" smtClean="0"/>
              <a:t>They </a:t>
            </a:r>
            <a:r>
              <a:rPr lang="en-US" sz="2300" dirty="0"/>
              <a:t>process the produce by disposing of the pulp and straining the </a:t>
            </a:r>
            <a:r>
              <a:rPr lang="en-US" sz="2300" dirty="0" smtClean="0"/>
              <a:t>juice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6819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089672"/>
          </a:xfrm>
        </p:spPr>
        <p:txBody>
          <a:bodyPr>
            <a:normAutofit/>
          </a:bodyPr>
          <a:lstStyle/>
          <a:p>
            <a:r>
              <a:rPr lang="en-US" sz="2300" dirty="0"/>
              <a:t>They are relatively fast, but they don’t always get all the juice, thus making for moister </a:t>
            </a:r>
            <a:r>
              <a:rPr lang="en-US" sz="2300" dirty="0" smtClean="0"/>
              <a:t>pulp</a:t>
            </a:r>
          </a:p>
          <a:p>
            <a:endParaRPr lang="en-US" sz="2300" dirty="0"/>
          </a:p>
          <a:p>
            <a:r>
              <a:rPr lang="en-US" sz="2300" dirty="0" smtClean="0"/>
              <a:t>It </a:t>
            </a:r>
            <a:r>
              <a:rPr lang="en-US" sz="2300" dirty="0"/>
              <a:t>may not be the best juicer-type for low-liquid fruits like bananas and </a:t>
            </a:r>
            <a:r>
              <a:rPr lang="en-US" sz="2300" dirty="0" smtClean="0"/>
              <a:t>avocadoes</a:t>
            </a:r>
            <a:endParaRPr lang="en-MY" sz="2300" dirty="0"/>
          </a:p>
        </p:txBody>
      </p:sp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117" y="3413522"/>
            <a:ext cx="28956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3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US" b="1" dirty="0" err="1"/>
              <a:t>Hurom</a:t>
            </a:r>
            <a:r>
              <a:rPr lang="en-US" b="1" dirty="0"/>
              <a:t> H-AE Slow Juicer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8956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Definitely one of the most expensive juices at just under $</a:t>
            </a:r>
            <a:r>
              <a:rPr lang="en-US" sz="2400" dirty="0" smtClean="0"/>
              <a:t>700.00</a:t>
            </a:r>
          </a:p>
          <a:p>
            <a:endParaRPr lang="en-US" sz="2400" dirty="0"/>
          </a:p>
          <a:p>
            <a:r>
              <a:rPr lang="en-US" sz="2400" dirty="0" smtClean="0"/>
              <a:t>What </a:t>
            </a:r>
            <a:r>
              <a:rPr lang="en-US" sz="2400" dirty="0"/>
              <a:t>makes the </a:t>
            </a:r>
            <a:r>
              <a:rPr lang="en-US" sz="2400" dirty="0" err="1"/>
              <a:t>Hurom</a:t>
            </a:r>
            <a:r>
              <a:rPr lang="en-US" sz="2400" dirty="0"/>
              <a:t> H-AE unique is its </a:t>
            </a:r>
            <a:r>
              <a:rPr lang="en-US" sz="2400" dirty="0" smtClean="0"/>
              <a:t>slowness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It </a:t>
            </a:r>
            <a:r>
              <a:rPr lang="en-US" sz="2400" dirty="0"/>
              <a:t>gets every drop of juice from the produce and leaves nothing but the extra-dry </a:t>
            </a:r>
            <a:r>
              <a:rPr lang="en-US" sz="2400" dirty="0" smtClean="0"/>
              <a:t>pulp</a:t>
            </a:r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It has an internal brush for </a:t>
            </a:r>
            <a:r>
              <a:rPr lang="en-US" sz="2400" dirty="0" smtClean="0"/>
              <a:t>self-cleaning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998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Breville</a:t>
            </a:r>
            <a:r>
              <a:rPr lang="en-US" b="1" dirty="0"/>
              <a:t> BJE430SIL The Juice Fountain Cold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6950"/>
            <a:ext cx="8229600" cy="2327673"/>
          </a:xfrm>
        </p:spPr>
        <p:txBody>
          <a:bodyPr>
            <a:noAutofit/>
          </a:bodyPr>
          <a:lstStyle/>
          <a:p>
            <a:pPr lvl="0"/>
            <a:r>
              <a:rPr lang="en-US" sz="2300" dirty="0"/>
              <a:t>This is a top of the line centrifugal juicer at under $</a:t>
            </a:r>
            <a:r>
              <a:rPr lang="en-US" sz="2300" dirty="0" smtClean="0"/>
              <a:t>200.00</a:t>
            </a:r>
          </a:p>
          <a:p>
            <a:pPr lvl="0"/>
            <a:endParaRPr lang="en-US" sz="2300" dirty="0"/>
          </a:p>
          <a:p>
            <a:pPr lvl="0"/>
            <a:r>
              <a:rPr lang="en-US" sz="2300" dirty="0" smtClean="0"/>
              <a:t>It </a:t>
            </a:r>
            <a:r>
              <a:rPr lang="en-US" sz="2300" dirty="0"/>
              <a:t>does have some great features other centrifugal juicers do not, and its legion of fans swear by </a:t>
            </a:r>
            <a:r>
              <a:rPr lang="en-US" sz="2300" dirty="0" smtClean="0"/>
              <a:t>it</a:t>
            </a:r>
          </a:p>
          <a:p>
            <a:pPr lvl="0"/>
            <a:endParaRPr lang="en-US" sz="2300" dirty="0"/>
          </a:p>
          <a:p>
            <a:pPr lvl="0"/>
            <a:r>
              <a:rPr lang="en-US" sz="2300" dirty="0" smtClean="0"/>
              <a:t>The </a:t>
            </a:r>
            <a:r>
              <a:rPr lang="en-US" sz="2300" dirty="0" err="1"/>
              <a:t>Breville</a:t>
            </a:r>
            <a:r>
              <a:rPr lang="en-US" sz="2300" dirty="0"/>
              <a:t> BJE420SIL has a low and a high speed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3950"/>
            <a:ext cx="8229600" cy="3352800"/>
          </a:xfrm>
        </p:spPr>
        <p:txBody>
          <a:bodyPr>
            <a:noAutofit/>
          </a:bodyPr>
          <a:lstStyle/>
          <a:p>
            <a:r>
              <a:rPr lang="en-US" sz="2300" dirty="0"/>
              <a:t>Its super-wide 3-inch chute lets you insert large chunks of produce without </a:t>
            </a:r>
            <a:r>
              <a:rPr lang="en-US" sz="2300" dirty="0" smtClean="0"/>
              <a:t>chopping</a:t>
            </a:r>
          </a:p>
          <a:p>
            <a:endParaRPr lang="en-US" sz="2300" dirty="0"/>
          </a:p>
          <a:p>
            <a:r>
              <a:rPr lang="en-US" sz="2300" dirty="0" smtClean="0"/>
              <a:t>Best </a:t>
            </a:r>
            <a:r>
              <a:rPr lang="en-US" sz="2300" dirty="0"/>
              <a:t>of all, it makes up to 70 ounces of juice. Its handy juice jug can store juice in the refrigerator for up to three </a:t>
            </a:r>
            <a:r>
              <a:rPr lang="en-US" sz="2300" dirty="0" smtClean="0"/>
              <a:t>days</a:t>
            </a:r>
          </a:p>
          <a:p>
            <a:endParaRPr lang="en-US" sz="2300" dirty="0"/>
          </a:p>
          <a:p>
            <a:r>
              <a:rPr lang="en-US" sz="2300" dirty="0" smtClean="0"/>
              <a:t>This </a:t>
            </a:r>
            <a:r>
              <a:rPr lang="en-US" sz="2300" dirty="0"/>
              <a:t>means you get more juice in less time, since you do not need to juice as </a:t>
            </a:r>
            <a:r>
              <a:rPr lang="en-US" sz="2300" dirty="0" smtClean="0"/>
              <a:t>often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94754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>
            <a:noAutofit/>
          </a:bodyPr>
          <a:lstStyle/>
          <a:p>
            <a:r>
              <a:rPr lang="en-US" sz="3600" b="1" dirty="0" err="1"/>
              <a:t>Breville</a:t>
            </a:r>
            <a:r>
              <a:rPr lang="en-US" sz="3600" b="1" dirty="0"/>
              <a:t> JE98XL Juice Fountain Plus 850-Watt Juice Extractor</a:t>
            </a:r>
            <a:endParaRPr lang="en-MY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50"/>
            <a:ext cx="8229600" cy="248007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This little powerhouse costs under $</a:t>
            </a:r>
            <a:r>
              <a:rPr lang="en-US" dirty="0" smtClean="0"/>
              <a:t>150.00</a:t>
            </a:r>
          </a:p>
          <a:p>
            <a:endParaRPr lang="en-US" dirty="0"/>
          </a:p>
          <a:p>
            <a:r>
              <a:rPr lang="en-US" dirty="0" smtClean="0"/>
              <a:t>It </a:t>
            </a:r>
            <a:r>
              <a:rPr lang="en-US" dirty="0"/>
              <a:t>has a wide feeding chute, stainless steel cutting blades and will get you eight ounces of juice in five </a:t>
            </a:r>
            <a:r>
              <a:rPr lang="en-US" dirty="0" smtClean="0"/>
              <a:t>seconds</a:t>
            </a:r>
          </a:p>
          <a:p>
            <a:endParaRPr lang="en-US" dirty="0"/>
          </a:p>
          <a:p>
            <a:r>
              <a:rPr lang="en-US" dirty="0" smtClean="0"/>
              <a:t>It </a:t>
            </a:r>
            <a:r>
              <a:rPr lang="en-US" dirty="0"/>
              <a:t>provides more than 30 percent juice than most other centrifugal </a:t>
            </a:r>
            <a:r>
              <a:rPr lang="en-US" dirty="0" smtClean="0"/>
              <a:t>juicers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00255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878" y="742950"/>
            <a:ext cx="8229600" cy="857250"/>
          </a:xfrm>
        </p:spPr>
        <p:txBody>
          <a:bodyPr>
            <a:noAutofit/>
          </a:bodyPr>
          <a:lstStyle/>
          <a:p>
            <a:r>
              <a:rPr lang="en-US" sz="3600" b="1" dirty="0" err="1"/>
              <a:t>Gourmia</a:t>
            </a:r>
            <a:r>
              <a:rPr lang="en-US" sz="3600" b="1" dirty="0"/>
              <a:t> GJ750 Wide Mouth Fruit Centrifugal Juicer 850 Watts Juice Extractor</a:t>
            </a:r>
            <a:r>
              <a:rPr lang="en-US" sz="3600" dirty="0"/>
              <a:t> </a:t>
            </a:r>
            <a:endParaRPr lang="en-MY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878" y="2724150"/>
            <a:ext cx="8229600" cy="2251472"/>
          </a:xfrm>
        </p:spPr>
        <p:txBody>
          <a:bodyPr>
            <a:normAutofit/>
          </a:bodyPr>
          <a:lstStyle/>
          <a:p>
            <a:r>
              <a:rPr lang="en-US" sz="2200" dirty="0"/>
              <a:t>The </a:t>
            </a:r>
            <a:r>
              <a:rPr lang="en-US" sz="2200" dirty="0" err="1"/>
              <a:t>Gourmia</a:t>
            </a:r>
            <a:r>
              <a:rPr lang="en-US" sz="2200" dirty="0"/>
              <a:t> GJ750 has an extra-wide opening for larger pieces of fruits and vegetables, saving you cutting and chopping </a:t>
            </a:r>
            <a:r>
              <a:rPr lang="en-US" sz="2200" dirty="0" smtClean="0"/>
              <a:t>time</a:t>
            </a:r>
          </a:p>
          <a:p>
            <a:endParaRPr lang="en-US" sz="2200" dirty="0"/>
          </a:p>
          <a:p>
            <a:r>
              <a:rPr lang="en-US" sz="2200" dirty="0" smtClean="0"/>
              <a:t>It </a:t>
            </a:r>
            <a:r>
              <a:rPr lang="en-US" sz="2200" dirty="0"/>
              <a:t>can make 2 cups of juice at once and is very easy to </a:t>
            </a:r>
            <a:r>
              <a:rPr lang="en-US" sz="2200" dirty="0" smtClean="0"/>
              <a:t>clean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47681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55" y="361950"/>
            <a:ext cx="8229600" cy="857250"/>
          </a:xfrm>
        </p:spPr>
        <p:txBody>
          <a:bodyPr/>
          <a:lstStyle/>
          <a:p>
            <a:r>
              <a:rPr lang="en-US" b="1" dirty="0"/>
              <a:t>Masticating Juicers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49"/>
            <a:ext cx="8229600" cy="2861073"/>
          </a:xfrm>
        </p:spPr>
        <p:txBody>
          <a:bodyPr>
            <a:noAutofit/>
          </a:bodyPr>
          <a:lstStyle/>
          <a:p>
            <a:r>
              <a:rPr lang="en-US" sz="2200" dirty="0" smtClean="0"/>
              <a:t>Masticating </a:t>
            </a:r>
            <a:r>
              <a:rPr lang="en-US" sz="2200" dirty="0"/>
              <a:t>juicers, or cold press juicers, press the juices through a </a:t>
            </a:r>
            <a:r>
              <a:rPr lang="en-US" sz="2200" dirty="0" smtClean="0"/>
              <a:t>strainer</a:t>
            </a:r>
          </a:p>
          <a:p>
            <a:endParaRPr lang="en-US" sz="2200" dirty="0"/>
          </a:p>
          <a:p>
            <a:r>
              <a:rPr lang="en-US" sz="2200" dirty="0" smtClean="0"/>
              <a:t>They </a:t>
            </a:r>
            <a:r>
              <a:rPr lang="en-US" sz="2200" dirty="0"/>
              <a:t>have a lower speed than centrifugal juicers, and as a result, extract more juice and retain more </a:t>
            </a:r>
            <a:r>
              <a:rPr lang="en-US" sz="2200" dirty="0" smtClean="0"/>
              <a:t>nutrients</a:t>
            </a:r>
          </a:p>
          <a:p>
            <a:endParaRPr lang="en-US" sz="2200" dirty="0"/>
          </a:p>
          <a:p>
            <a:r>
              <a:rPr lang="en-US" sz="2200" dirty="0" smtClean="0"/>
              <a:t>They </a:t>
            </a:r>
            <a:r>
              <a:rPr lang="en-US" sz="2200" dirty="0"/>
              <a:t>tend to work better for leafy </a:t>
            </a:r>
            <a:r>
              <a:rPr lang="en-US" sz="2200" dirty="0" smtClean="0"/>
              <a:t>vegetables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8660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>
            <a:noAutofit/>
          </a:bodyPr>
          <a:lstStyle/>
          <a:p>
            <a:r>
              <a:rPr lang="en-US" sz="3600" b="1" dirty="0"/>
              <a:t>Omega J8006 Nutrition Center Masticating Dual-stage Juicer Juice Extractor</a:t>
            </a:r>
            <a:endParaRPr lang="en-MY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3150"/>
            <a:ext cx="8229600" cy="2403872"/>
          </a:xfrm>
        </p:spPr>
        <p:txBody>
          <a:bodyPr>
            <a:normAutofit/>
          </a:bodyPr>
          <a:lstStyle/>
          <a:p>
            <a:r>
              <a:rPr lang="en-US" sz="2200" dirty="0"/>
              <a:t>This is a slow juicer that yields a high volume of </a:t>
            </a:r>
            <a:r>
              <a:rPr lang="en-US" sz="2200" dirty="0" smtClean="0"/>
              <a:t>juice</a:t>
            </a:r>
          </a:p>
          <a:p>
            <a:endParaRPr lang="en-US" sz="2200" dirty="0"/>
          </a:p>
          <a:p>
            <a:r>
              <a:rPr lang="en-US" sz="2200" dirty="0" smtClean="0"/>
              <a:t>It’s </a:t>
            </a:r>
            <a:r>
              <a:rPr lang="en-US" sz="2200" dirty="0"/>
              <a:t>worth the just under $300 price </a:t>
            </a:r>
            <a:r>
              <a:rPr lang="en-US" sz="2200" dirty="0" smtClean="0"/>
              <a:t>tag</a:t>
            </a:r>
          </a:p>
          <a:p>
            <a:endParaRPr lang="en-US" sz="2200" dirty="0"/>
          </a:p>
          <a:p>
            <a:r>
              <a:rPr lang="en-US" sz="2200" dirty="0" smtClean="0"/>
              <a:t>The </a:t>
            </a:r>
            <a:r>
              <a:rPr lang="en-US" sz="2200" dirty="0"/>
              <a:t>slow speed preserves most of the nutrients and allows you to store the juice for up to three </a:t>
            </a:r>
            <a:r>
              <a:rPr lang="en-US" sz="2200" dirty="0" smtClean="0"/>
              <a:t>days</a:t>
            </a:r>
          </a:p>
        </p:txBody>
      </p:sp>
    </p:spTree>
    <p:extLst>
      <p:ext uri="{BB962C8B-B14F-4D97-AF65-F5344CB8AC3E}">
        <p14:creationId xmlns:p14="http://schemas.microsoft.com/office/powerpoint/2010/main" val="37758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930" y="438150"/>
            <a:ext cx="8229600" cy="857250"/>
          </a:xfrm>
        </p:spPr>
        <p:txBody>
          <a:bodyPr/>
          <a:lstStyle/>
          <a:p>
            <a:r>
              <a:rPr lang="en-US" b="1" dirty="0" err="1"/>
              <a:t>Aicok</a:t>
            </a:r>
            <a:r>
              <a:rPr lang="en-US" b="1" dirty="0"/>
              <a:t> 3 Slow Juicer Extractor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940" y="1962150"/>
            <a:ext cx="8229600" cy="2861073"/>
          </a:xfrm>
        </p:spPr>
        <p:txBody>
          <a:bodyPr>
            <a:noAutofit/>
          </a:bodyPr>
          <a:lstStyle/>
          <a:p>
            <a:r>
              <a:rPr lang="en-US" sz="2400" dirty="0"/>
              <a:t>The $159.99 </a:t>
            </a:r>
            <a:r>
              <a:rPr lang="en-US" sz="2400" dirty="0" err="1"/>
              <a:t>Aicok</a:t>
            </a:r>
            <a:r>
              <a:rPr lang="en-US" sz="2400" dirty="0"/>
              <a:t> is compact and can be stored </a:t>
            </a:r>
            <a:r>
              <a:rPr lang="en-US" sz="2400" dirty="0" smtClean="0"/>
              <a:t>easily</a:t>
            </a:r>
          </a:p>
          <a:p>
            <a:endParaRPr lang="en-US" sz="2400" dirty="0"/>
          </a:p>
          <a:p>
            <a:r>
              <a:rPr lang="en-US" sz="2400" dirty="0" smtClean="0"/>
              <a:t>It </a:t>
            </a:r>
            <a:r>
              <a:rPr lang="en-US" sz="2400" dirty="0"/>
              <a:t>can also be cleaned in the </a:t>
            </a:r>
            <a:r>
              <a:rPr lang="en-US" sz="2400" dirty="0" smtClean="0"/>
              <a:t>dishwasher</a:t>
            </a:r>
          </a:p>
          <a:p>
            <a:endParaRPr lang="en-US" sz="2400" dirty="0"/>
          </a:p>
          <a:p>
            <a:r>
              <a:rPr lang="en-US" sz="2400" dirty="0" smtClean="0"/>
              <a:t>Its </a:t>
            </a:r>
            <a:r>
              <a:rPr lang="en-US" sz="2400" dirty="0"/>
              <a:t>large feeder lets you insert whole fruit, saving you from chopping and </a:t>
            </a:r>
            <a:r>
              <a:rPr lang="en-US" sz="2400" dirty="0" smtClean="0"/>
              <a:t>cutting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58192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/>
          <a:lstStyle/>
          <a:p>
            <a:r>
              <a:rPr lang="en-US" b="1" dirty="0"/>
              <a:t>Juices Are Not Created Equal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138" y="1962150"/>
            <a:ext cx="8229600" cy="2861072"/>
          </a:xfrm>
        </p:spPr>
        <p:txBody>
          <a:bodyPr>
            <a:normAutofit/>
          </a:bodyPr>
          <a:lstStyle/>
          <a:p>
            <a:r>
              <a:rPr lang="en-US" sz="2300" dirty="0"/>
              <a:t>T</a:t>
            </a:r>
            <a:r>
              <a:rPr lang="en-US" sz="2300" dirty="0" smtClean="0"/>
              <a:t>hose </a:t>
            </a:r>
            <a:r>
              <a:rPr lang="en-US" sz="2300" dirty="0"/>
              <a:t>processed juices are certainly </a:t>
            </a:r>
            <a:r>
              <a:rPr lang="en-US" sz="2300" dirty="0" smtClean="0"/>
              <a:t>convenient</a:t>
            </a:r>
          </a:p>
          <a:p>
            <a:pPr marL="0" indent="0">
              <a:buNone/>
            </a:pPr>
            <a:endParaRPr lang="en-US" sz="2300" dirty="0"/>
          </a:p>
          <a:p>
            <a:r>
              <a:rPr lang="en-US" sz="2300" dirty="0" smtClean="0"/>
              <a:t>But </a:t>
            </a:r>
            <a:r>
              <a:rPr lang="en-US" sz="2300" dirty="0"/>
              <a:t>they are pasteurized and depleted of </a:t>
            </a:r>
            <a:r>
              <a:rPr lang="en-US" sz="2300" dirty="0" smtClean="0"/>
              <a:t>nutrients</a:t>
            </a:r>
            <a:endParaRPr lang="en-US" sz="2300" dirty="0"/>
          </a:p>
          <a:p>
            <a:endParaRPr lang="en-US" sz="2300" dirty="0" smtClean="0"/>
          </a:p>
          <a:p>
            <a:r>
              <a:rPr lang="en-US" sz="2300" dirty="0" smtClean="0"/>
              <a:t>This </a:t>
            </a:r>
            <a:r>
              <a:rPr lang="en-US" sz="2300" dirty="0"/>
              <a:t>is exactly what fresh juicing is designed to </a:t>
            </a:r>
            <a:r>
              <a:rPr lang="en-US" sz="2300" dirty="0" smtClean="0"/>
              <a:t>avoid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885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14" y="514350"/>
            <a:ext cx="8229600" cy="857250"/>
          </a:xfrm>
        </p:spPr>
        <p:txBody>
          <a:bodyPr>
            <a:noAutofit/>
          </a:bodyPr>
          <a:lstStyle/>
          <a:p>
            <a:r>
              <a:rPr lang="en-US" sz="3600" b="1" dirty="0"/>
              <a:t>Omega VRT350 Heavy Duty Dual-Stage Vertical Single Auger Low Speed Juicer </a:t>
            </a:r>
            <a:endParaRPr lang="en-MY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90750"/>
            <a:ext cx="8229600" cy="2632472"/>
          </a:xfrm>
        </p:spPr>
        <p:txBody>
          <a:bodyPr>
            <a:normAutofit/>
          </a:bodyPr>
          <a:lstStyle/>
          <a:p>
            <a:r>
              <a:rPr lang="en-US" sz="2200" dirty="0"/>
              <a:t>Not cheap at over $400.00, the Omega works at a very low speed to retain maximum </a:t>
            </a:r>
            <a:r>
              <a:rPr lang="en-US" sz="2200" dirty="0" smtClean="0"/>
              <a:t>nutrition</a:t>
            </a:r>
          </a:p>
          <a:p>
            <a:endParaRPr lang="en-US" sz="2200" dirty="0"/>
          </a:p>
          <a:p>
            <a:r>
              <a:rPr lang="en-US" sz="2200" dirty="0" smtClean="0"/>
              <a:t>The </a:t>
            </a:r>
            <a:r>
              <a:rPr lang="en-US" sz="2200" dirty="0"/>
              <a:t>pulp is ejected automatically, making the cleanup </a:t>
            </a:r>
            <a:r>
              <a:rPr lang="en-US" sz="2200" dirty="0" smtClean="0"/>
              <a:t>easier</a:t>
            </a:r>
          </a:p>
          <a:p>
            <a:endParaRPr lang="en-US" sz="2200" dirty="0"/>
          </a:p>
          <a:p>
            <a:r>
              <a:rPr lang="en-US" sz="2200" dirty="0" smtClean="0"/>
              <a:t>Its </a:t>
            </a:r>
            <a:r>
              <a:rPr lang="en-US" sz="2200" dirty="0"/>
              <a:t>small size doesn’t take up much </a:t>
            </a:r>
            <a:r>
              <a:rPr lang="en-US" sz="2200" dirty="0" err="1" smtClean="0"/>
              <a:t>counterspace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016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91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Personal </a:t>
            </a:r>
            <a:r>
              <a:rPr lang="en-US" b="1" dirty="0"/>
              <a:t>Juicers</a:t>
            </a:r>
            <a:r>
              <a:rPr lang="en-MY" dirty="0"/>
              <a:t/>
            </a:r>
            <a:br>
              <a:rPr lang="en-MY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784872"/>
          </a:xfrm>
        </p:spPr>
        <p:txBody>
          <a:bodyPr>
            <a:normAutofit/>
          </a:bodyPr>
          <a:lstStyle/>
          <a:p>
            <a:r>
              <a:rPr lang="en-US" sz="2400" dirty="0"/>
              <a:t>An excellent way to save money on a juicer is to buy a small, personal </a:t>
            </a:r>
            <a:r>
              <a:rPr lang="en-US" sz="2400" dirty="0" smtClean="0"/>
              <a:t>juicer</a:t>
            </a:r>
          </a:p>
          <a:p>
            <a:endParaRPr lang="en-US" sz="2400" dirty="0"/>
          </a:p>
          <a:p>
            <a:r>
              <a:rPr lang="en-US" sz="2400" dirty="0" smtClean="0"/>
              <a:t>They </a:t>
            </a:r>
            <a:r>
              <a:rPr lang="en-US" sz="2400" dirty="0"/>
              <a:t>are much less expensive than larger juicers, easier to clean, and you can take them on your </a:t>
            </a:r>
            <a:r>
              <a:rPr lang="en-US" sz="2400" dirty="0" smtClean="0"/>
              <a:t>commute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9791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0"/>
            <a:ext cx="8229600" cy="857250"/>
          </a:xfrm>
        </p:spPr>
        <p:txBody>
          <a:bodyPr/>
          <a:lstStyle/>
          <a:p>
            <a:r>
              <a:rPr lang="en-US" b="1" dirty="0"/>
              <a:t>Magic Bullet NJB-0801 Juice Bullet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90750"/>
            <a:ext cx="8229600" cy="2403872"/>
          </a:xfrm>
        </p:spPr>
        <p:txBody>
          <a:bodyPr/>
          <a:lstStyle/>
          <a:p>
            <a:r>
              <a:rPr lang="en-US" sz="2300" dirty="0"/>
              <a:t>At under $50.00, this little beauty uses a 700-watt motor to create the perfect 8-ounze glass of </a:t>
            </a:r>
            <a:r>
              <a:rPr lang="en-US" sz="2300" dirty="0" smtClean="0"/>
              <a:t>juice</a:t>
            </a:r>
          </a:p>
          <a:p>
            <a:endParaRPr lang="en-US" sz="2300" dirty="0"/>
          </a:p>
          <a:p>
            <a:r>
              <a:rPr lang="en-US" sz="2300" dirty="0" smtClean="0"/>
              <a:t>With </a:t>
            </a:r>
            <a:r>
              <a:rPr lang="en-US" sz="2300" dirty="0"/>
              <a:t>only three parts, it disassembles quickly and cleans </a:t>
            </a:r>
            <a:r>
              <a:rPr lang="en-US" sz="2300" dirty="0" smtClean="0"/>
              <a:t>easily</a:t>
            </a:r>
            <a:endParaRPr lang="en-MY" sz="23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1417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9699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NutriBullet</a:t>
            </a:r>
            <a:r>
              <a:rPr lang="en-MY" dirty="0"/>
              <a:t/>
            </a:r>
            <a:br>
              <a:rPr lang="en-MY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6949"/>
            <a:ext cx="8229600" cy="232767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The </a:t>
            </a:r>
            <a:r>
              <a:rPr lang="en-US" dirty="0" err="1"/>
              <a:t>NutriBullet</a:t>
            </a:r>
            <a:r>
              <a:rPr lang="en-US" dirty="0"/>
              <a:t> is a bit more powerful than the Magic Bullet and costs about $20.00 </a:t>
            </a:r>
            <a:r>
              <a:rPr lang="en-US" dirty="0" smtClean="0"/>
              <a:t>more</a:t>
            </a:r>
            <a:endParaRPr lang="en-MY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97207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Juicer or Blender – Decisions, decisions </a:t>
            </a:r>
            <a:r>
              <a:rPr lang="en-US" b="1" dirty="0" smtClean="0"/>
              <a:t>…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49"/>
            <a:ext cx="8229600" cy="2556273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Both a juicer and a blender can provide healthy </a:t>
            </a:r>
            <a:r>
              <a:rPr lang="en-US" sz="2200" dirty="0" smtClean="0"/>
              <a:t>drinks</a:t>
            </a:r>
          </a:p>
          <a:p>
            <a:endParaRPr lang="en-US" sz="2200" dirty="0"/>
          </a:p>
          <a:p>
            <a:r>
              <a:rPr lang="en-US" sz="2200" dirty="0" smtClean="0"/>
              <a:t>But </a:t>
            </a:r>
            <a:r>
              <a:rPr lang="en-US" sz="2200" dirty="0"/>
              <a:t>the following two blenders have juicing options, providing you with the best of both </a:t>
            </a:r>
            <a:r>
              <a:rPr lang="en-US" sz="2200" dirty="0" smtClean="0"/>
              <a:t>worlds</a:t>
            </a:r>
          </a:p>
          <a:p>
            <a:endParaRPr lang="en-US" sz="2200" dirty="0"/>
          </a:p>
          <a:p>
            <a:r>
              <a:rPr lang="en-US" sz="2200" dirty="0" smtClean="0"/>
              <a:t>They </a:t>
            </a:r>
            <a:r>
              <a:rPr lang="en-US" sz="2200" dirty="0"/>
              <a:t>are costly, but made of top-of-the-line quality material that will last for </a:t>
            </a:r>
            <a:r>
              <a:rPr lang="en-US" sz="2200" dirty="0" smtClean="0"/>
              <a:t>years</a:t>
            </a:r>
            <a:endParaRPr lang="en-MY" sz="22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16580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66750"/>
            <a:ext cx="8229600" cy="886551"/>
          </a:xfrm>
        </p:spPr>
        <p:txBody>
          <a:bodyPr/>
          <a:lstStyle/>
          <a:p>
            <a:r>
              <a:rPr lang="en-US" b="1" dirty="0" err="1"/>
              <a:t>Blendtec</a:t>
            </a:r>
            <a:r>
              <a:rPr lang="en-US" b="1" dirty="0"/>
              <a:t> Total Blender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097" y="2190750"/>
            <a:ext cx="8229600" cy="2784873"/>
          </a:xfrm>
        </p:spPr>
        <p:txBody>
          <a:bodyPr/>
          <a:lstStyle/>
          <a:p>
            <a:r>
              <a:rPr lang="en-US" sz="2400" dirty="0"/>
              <a:t>The </a:t>
            </a:r>
            <a:r>
              <a:rPr lang="en-US" sz="2400" dirty="0" err="1"/>
              <a:t>Blendtec</a:t>
            </a:r>
            <a:r>
              <a:rPr lang="en-US" sz="2400" dirty="0"/>
              <a:t> is available for just under $</a:t>
            </a:r>
            <a:r>
              <a:rPr lang="en-US" sz="2400" dirty="0" smtClean="0"/>
              <a:t>500.00</a:t>
            </a:r>
          </a:p>
          <a:p>
            <a:endParaRPr lang="en-US" sz="2400" dirty="0"/>
          </a:p>
          <a:p>
            <a:r>
              <a:rPr lang="en-US" sz="2400" dirty="0" smtClean="0"/>
              <a:t>This </a:t>
            </a:r>
            <a:r>
              <a:rPr lang="en-US" sz="2400" dirty="0"/>
              <a:t>powerful machine has a juicer option to extract more juice from the </a:t>
            </a:r>
            <a:r>
              <a:rPr lang="en-US" sz="2400" dirty="0" smtClean="0"/>
              <a:t>produce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3132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/>
          <a:lstStyle/>
          <a:p>
            <a:r>
              <a:rPr lang="en-US" b="1" dirty="0" err="1"/>
              <a:t>VitaMix</a:t>
            </a:r>
            <a:r>
              <a:rPr lang="en-US" b="1" dirty="0"/>
              <a:t> A3500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49"/>
            <a:ext cx="8229600" cy="2632473"/>
          </a:xfrm>
        </p:spPr>
        <p:txBody>
          <a:bodyPr/>
          <a:lstStyle/>
          <a:p>
            <a:r>
              <a:rPr lang="en-US" sz="2400" dirty="0"/>
              <a:t>The </a:t>
            </a:r>
            <a:r>
              <a:rPr lang="en-US" sz="2400" dirty="0" err="1"/>
              <a:t>VitaMix</a:t>
            </a:r>
            <a:r>
              <a:rPr lang="en-US" sz="2400" dirty="0"/>
              <a:t> A3500 is a slightly stronger blender and chopped produce very </a:t>
            </a:r>
            <a:r>
              <a:rPr lang="en-US" sz="2400" dirty="0" smtClean="0"/>
              <a:t>fine</a:t>
            </a:r>
          </a:p>
          <a:p>
            <a:endParaRPr lang="en-US" sz="2400" dirty="0"/>
          </a:p>
          <a:p>
            <a:r>
              <a:rPr lang="en-US" sz="2400" dirty="0" smtClean="0"/>
              <a:t>You </a:t>
            </a:r>
            <a:r>
              <a:rPr lang="en-US" sz="2400" dirty="0"/>
              <a:t>can strain the small bits through a cheesecloth and end up with perfect </a:t>
            </a:r>
            <a:r>
              <a:rPr lang="en-US" sz="2400" dirty="0" smtClean="0"/>
              <a:t>juice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5820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50"/>
            <a:ext cx="8229600" cy="2632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Possible Problems with </a:t>
            </a:r>
            <a:r>
              <a:rPr lang="en-US" sz="4000" b="1" dirty="0">
                <a:solidFill>
                  <a:srgbClr val="FFC000"/>
                </a:solidFill>
              </a:rPr>
              <a:t>Bottled Juices</a:t>
            </a:r>
            <a:endParaRPr lang="en-MY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470673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2100" dirty="0"/>
              <a:t>The process of bottling these juices can decrease the amount of important juice </a:t>
            </a:r>
            <a:r>
              <a:rPr lang="en-US" sz="2100" dirty="0" smtClean="0"/>
              <a:t>nutrition</a:t>
            </a:r>
          </a:p>
          <a:p>
            <a:pPr marL="514350" lvl="0" indent="-514350">
              <a:buFont typeface="+mj-lt"/>
              <a:buAutoNum type="arabicPeriod"/>
            </a:pPr>
            <a:endParaRPr lang="en-MY" sz="2100" dirty="0"/>
          </a:p>
          <a:p>
            <a:pPr marL="514350" lvl="0" indent="-514350">
              <a:buFont typeface="+mj-lt"/>
              <a:buAutoNum type="arabicPeriod"/>
            </a:pPr>
            <a:r>
              <a:rPr lang="en-US" sz="2100" dirty="0"/>
              <a:t>You have no control of the fruits and vegetables being processed. These bottled juices may contain pesticides or other </a:t>
            </a:r>
            <a:r>
              <a:rPr lang="en-US" sz="2100" dirty="0" smtClean="0"/>
              <a:t>chemicals</a:t>
            </a:r>
            <a:endParaRPr lang="en-US" sz="2100" dirty="0"/>
          </a:p>
          <a:p>
            <a:pPr marL="514350" lvl="0" indent="-514350">
              <a:buFont typeface="+mj-lt"/>
              <a:buAutoNum type="arabicPeriod"/>
            </a:pPr>
            <a:endParaRPr lang="en-US" sz="21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100" dirty="0" smtClean="0"/>
              <a:t>You </a:t>
            </a:r>
            <a:r>
              <a:rPr lang="en-US" sz="2100" dirty="0"/>
              <a:t>can’t even be certain the produce has been cleaned </a:t>
            </a:r>
            <a:r>
              <a:rPr lang="en-US" sz="2100" dirty="0" smtClean="0"/>
              <a:t>properly</a:t>
            </a:r>
          </a:p>
          <a:p>
            <a:pPr marL="514350" lvl="0" indent="-514350">
              <a:buFont typeface="+mj-lt"/>
              <a:buAutoNum type="arabicPeriod"/>
            </a:pPr>
            <a:endParaRPr lang="en-US" sz="2100" dirty="0"/>
          </a:p>
          <a:p>
            <a:pPr marL="514350" indent="-514350">
              <a:buFont typeface="+mj-lt"/>
              <a:buAutoNum type="arabicPeriod"/>
            </a:pPr>
            <a:r>
              <a:rPr lang="en-US" sz="2100" dirty="0" smtClean="0"/>
              <a:t>If </a:t>
            </a:r>
            <a:r>
              <a:rPr lang="en-US" sz="2100" dirty="0"/>
              <a:t>you are purchasing fruit concentrates, you may be buying little more than sugar </a:t>
            </a:r>
            <a:r>
              <a:rPr lang="en-US" sz="2100" dirty="0" smtClean="0"/>
              <a:t>water</a:t>
            </a:r>
            <a:endParaRPr lang="en-MY" sz="2100" dirty="0"/>
          </a:p>
          <a:p>
            <a:pPr marL="514350" lvl="0" indent="-514350">
              <a:buFont typeface="+mj-lt"/>
              <a:buAutoNum type="arabicPeriod"/>
            </a:pPr>
            <a:endParaRPr lang="en-MY" sz="2100" dirty="0"/>
          </a:p>
          <a:p>
            <a:pPr marL="514350" indent="-514350">
              <a:buFont typeface="+mj-lt"/>
              <a:buAutoNum type="arabicPeriod"/>
            </a:pPr>
            <a:endParaRPr lang="en-MY" sz="2100" dirty="0"/>
          </a:p>
        </p:txBody>
      </p:sp>
    </p:spTree>
    <p:extLst>
      <p:ext uri="{BB962C8B-B14F-4D97-AF65-F5344CB8AC3E}">
        <p14:creationId xmlns:p14="http://schemas.microsoft.com/office/powerpoint/2010/main" val="3732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95350"/>
            <a:ext cx="8229600" cy="3470672"/>
          </a:xfrm>
        </p:spPr>
        <p:txBody>
          <a:bodyPr>
            <a:noAutofit/>
          </a:bodyPr>
          <a:lstStyle/>
          <a:p>
            <a:pPr lvl="0"/>
            <a:r>
              <a:rPr lang="en-US" sz="2200" dirty="0"/>
              <a:t>For juices sold in cans, these cans can acids and other chemicals that can </a:t>
            </a:r>
            <a:r>
              <a:rPr lang="en-US" sz="2200" dirty="0" smtClean="0"/>
              <a:t>blend </a:t>
            </a:r>
            <a:r>
              <a:rPr lang="en-US" sz="2200" dirty="0"/>
              <a:t>into the </a:t>
            </a:r>
            <a:r>
              <a:rPr lang="en-US" sz="2200" dirty="0" smtClean="0"/>
              <a:t>juices</a:t>
            </a:r>
          </a:p>
          <a:p>
            <a:pPr marL="0" lvl="0" indent="0">
              <a:buNone/>
            </a:pPr>
            <a:endParaRPr lang="en-MY" sz="2200" dirty="0"/>
          </a:p>
          <a:p>
            <a:pPr lvl="0"/>
            <a:r>
              <a:rPr lang="en-US" sz="2200" dirty="0"/>
              <a:t>Bottled juice loses potency as it sits on the </a:t>
            </a:r>
            <a:r>
              <a:rPr lang="en-US" sz="2200" dirty="0" smtClean="0"/>
              <a:t>shelf</a:t>
            </a:r>
            <a:endParaRPr lang="en-US" sz="2200" dirty="0"/>
          </a:p>
          <a:p>
            <a:pPr marL="0" lvl="0" indent="0">
              <a:buNone/>
            </a:pPr>
            <a:r>
              <a:rPr lang="en-US" sz="2200" dirty="0"/>
              <a:t> </a:t>
            </a:r>
            <a:endParaRPr lang="en-MY" sz="2200" dirty="0"/>
          </a:p>
          <a:p>
            <a:pPr lvl="0"/>
            <a:r>
              <a:rPr lang="en-US" sz="2200" dirty="0"/>
              <a:t>Since some juice bottlers add artificial flavorings, bottled juice will forever remain “mystery” </a:t>
            </a:r>
            <a:r>
              <a:rPr lang="en-US" sz="2200" dirty="0" smtClean="0"/>
              <a:t>juice</a:t>
            </a:r>
          </a:p>
          <a:p>
            <a:pPr marL="0" lvl="0" indent="0">
              <a:buNone/>
            </a:pPr>
            <a:endParaRPr lang="en-MY" sz="2200" dirty="0"/>
          </a:p>
          <a:p>
            <a:pPr lvl="0"/>
            <a:r>
              <a:rPr lang="en-US" sz="2200" dirty="0"/>
              <a:t>Bottled juices are </a:t>
            </a:r>
            <a:r>
              <a:rPr lang="en-US" sz="2200" dirty="0" smtClean="0"/>
              <a:t>expensive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43084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/>
              <a:t>Juices Made In Your Juicer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403872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Homemade juices contain all the natural vitamins and enzymes of the original </a:t>
            </a:r>
            <a:r>
              <a:rPr lang="en-US" sz="2400" dirty="0" smtClean="0"/>
              <a:t>fruit</a:t>
            </a:r>
            <a:endParaRPr lang="en-US" sz="2400" dirty="0"/>
          </a:p>
          <a:p>
            <a:pPr marL="0" lvl="0" indent="0">
              <a:buNone/>
            </a:pPr>
            <a:endParaRPr lang="en-MY" sz="2400" dirty="0"/>
          </a:p>
          <a:p>
            <a:pPr marL="0" lvl="0" indent="0">
              <a:buNone/>
            </a:pPr>
            <a:r>
              <a:rPr lang="en-US" sz="2400" dirty="0" smtClean="0"/>
              <a:t>2.    You </a:t>
            </a:r>
            <a:r>
              <a:rPr lang="en-US" sz="2400" dirty="0"/>
              <a:t>can mix and match fruits and vegetables according to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your taste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9730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Types </a:t>
            </a:r>
            <a:r>
              <a:rPr lang="en-US" sz="4000" b="1" dirty="0"/>
              <a:t>of Juicers</a:t>
            </a:r>
            <a:endParaRPr lang="en-MY" sz="3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408" y="1581150"/>
            <a:ext cx="8229600" cy="28610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Once you’ve decided to incorporate juicing into your life, you’ll need to determine what type of juicer is best for </a:t>
            </a:r>
            <a:r>
              <a:rPr lang="en-US" sz="2400" dirty="0" smtClean="0"/>
              <a:t>you</a:t>
            </a:r>
          </a:p>
          <a:p>
            <a:endParaRPr lang="en-US" sz="2400" dirty="0"/>
          </a:p>
          <a:p>
            <a:r>
              <a:rPr lang="en-US" sz="2400" dirty="0" smtClean="0"/>
              <a:t>You’ll </a:t>
            </a:r>
            <a:r>
              <a:rPr lang="en-US" sz="2400" dirty="0"/>
              <a:t>want to pick the right one for your </a:t>
            </a:r>
            <a:r>
              <a:rPr lang="en-US" sz="2400" dirty="0" smtClean="0"/>
              <a:t>needs</a:t>
            </a:r>
          </a:p>
          <a:p>
            <a:endParaRPr lang="en-US" sz="2400" dirty="0"/>
          </a:p>
          <a:p>
            <a:r>
              <a:rPr lang="en-US" sz="2400" dirty="0"/>
              <a:t>Save up for a better, costlier juicer, and you’ll be ready by the time your inexpensive machine falls </a:t>
            </a:r>
            <a:r>
              <a:rPr lang="en-US" sz="2400" dirty="0" smtClean="0"/>
              <a:t>apart</a:t>
            </a:r>
            <a:endParaRPr lang="en-MY" sz="2400" dirty="0"/>
          </a:p>
          <a:p>
            <a:pPr marL="0" indent="0" algn="ctr">
              <a:buNone/>
            </a:pP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2702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2861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dirty="0"/>
              <a:t>First, understand that a juicer and a blender are two different machines. As we’ve discuss, a juicer extracts juice while removing fiber, while a blender creates a pulp-like smoothie with all the original ingredients intact. Both machines have their uses.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16274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19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Free Juicer</a:t>
            </a:r>
            <a:br>
              <a:rPr lang="en-US" b="1" dirty="0" smtClean="0"/>
            </a:br>
            <a:endParaRPr lang="en-MY" b="1" dirty="0"/>
          </a:p>
        </p:txBody>
      </p:sp>
      <p:pic>
        <p:nvPicPr>
          <p:cNvPr id="1026" name="Picture 2" descr="Image result for juicer f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62050"/>
            <a:ext cx="3657600" cy="365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50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</TotalTime>
  <Words>965</Words>
  <Application>Microsoft Office PowerPoint</Application>
  <PresentationFormat>On-screen Show (16:9)</PresentationFormat>
  <Paragraphs>120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PowerPoint Presentation</vt:lpstr>
      <vt:lpstr>Juices Are Not Created Equal</vt:lpstr>
      <vt:lpstr>PowerPoint Presentation</vt:lpstr>
      <vt:lpstr>PowerPoint Presentation</vt:lpstr>
      <vt:lpstr>PowerPoint Presentation</vt:lpstr>
      <vt:lpstr>Juices Made In Your Juicer</vt:lpstr>
      <vt:lpstr>Types of Juicers</vt:lpstr>
      <vt:lpstr>PowerPoint Presentation</vt:lpstr>
      <vt:lpstr>Free Juicer </vt:lpstr>
      <vt:lpstr>Centrifugal Juicers</vt:lpstr>
      <vt:lpstr>PowerPoint Presentation</vt:lpstr>
      <vt:lpstr>Hurom H-AE Slow Juicer</vt:lpstr>
      <vt:lpstr>Breville BJE430SIL The Juice Fountain Cold</vt:lpstr>
      <vt:lpstr>PowerPoint Presentation</vt:lpstr>
      <vt:lpstr>Breville JE98XL Juice Fountain Plus 850-Watt Juice Extractor</vt:lpstr>
      <vt:lpstr>Gourmia GJ750 Wide Mouth Fruit Centrifugal Juicer 850 Watts Juice Extractor </vt:lpstr>
      <vt:lpstr>Masticating Juicers</vt:lpstr>
      <vt:lpstr>Omega J8006 Nutrition Center Masticating Dual-stage Juicer Juice Extractor</vt:lpstr>
      <vt:lpstr>Aicok 3 Slow Juicer Extractor</vt:lpstr>
      <vt:lpstr>Omega VRT350 Heavy Duty Dual-Stage Vertical Single Auger Low Speed Juicer </vt:lpstr>
      <vt:lpstr>Personal Juicers </vt:lpstr>
      <vt:lpstr>Magic Bullet NJB-0801 Juice Bullet</vt:lpstr>
      <vt:lpstr>NutriBullet </vt:lpstr>
      <vt:lpstr>Juicer or Blender – Decisions, decisions …</vt:lpstr>
      <vt:lpstr>Blendtec Total Blender</vt:lpstr>
      <vt:lpstr>VitaMix A3500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154</cp:revision>
  <dcterms:created xsi:type="dcterms:W3CDTF">2016-12-30T12:43:39Z</dcterms:created>
  <dcterms:modified xsi:type="dcterms:W3CDTF">2018-04-05T09:16:44Z</dcterms:modified>
</cp:coreProperties>
</file>