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9" r:id="rId3"/>
    <p:sldId id="260" r:id="rId4"/>
    <p:sldId id="261" r:id="rId5"/>
    <p:sldId id="262" r:id="rId6"/>
    <p:sldId id="264" r:id="rId7"/>
    <p:sldId id="265" r:id="rId8"/>
    <p:sldId id="266" r:id="rId9"/>
    <p:sldId id="267" r:id="rId10"/>
    <p:sldId id="268"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68" y="4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4/5/2018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2</a:t>
            </a:fld>
            <a:endParaRPr lang="en-US"/>
          </a:p>
        </p:txBody>
      </p:sp>
    </p:spTree>
    <p:extLst>
      <p:ext uri="{BB962C8B-B14F-4D97-AF65-F5344CB8AC3E}">
        <p14:creationId xmlns:p14="http://schemas.microsoft.com/office/powerpoint/2010/main" val="1869439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4/5/2018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4/5/2018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4/5/2018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4/5/2018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4/5/2018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833" b="8911"/>
          <a:stretch/>
        </p:blipFill>
        <p:spPr>
          <a:xfrm>
            <a:off x="0" y="-12967"/>
            <a:ext cx="9144000" cy="5169434"/>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830890"/>
            <a:ext cx="3276600" cy="1569660"/>
          </a:xfrm>
          <a:prstGeom prst="rect">
            <a:avLst/>
          </a:prstGeom>
          <a:noFill/>
        </p:spPr>
        <p:txBody>
          <a:bodyPr wrap="square" rtlCol="0">
            <a:spAutoFit/>
          </a:bodyPr>
          <a:lstStyle/>
          <a:p>
            <a:pPr algn="ctr"/>
            <a:r>
              <a:rPr lang="en-US" sz="4800" b="1" dirty="0"/>
              <a:t>The Science of Juicing</a:t>
            </a:r>
            <a:endParaRPr lang="en-MY" sz="48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851673"/>
          </a:xfrm>
        </p:spPr>
        <p:txBody>
          <a:bodyPr>
            <a:normAutofit/>
          </a:bodyPr>
          <a:lstStyle/>
          <a:p>
            <a:r>
              <a:rPr lang="en-US" sz="2400" dirty="0"/>
              <a:t>Fruit juice, of course, contains fructose, a natural </a:t>
            </a:r>
            <a:r>
              <a:rPr lang="en-US" sz="2400" dirty="0" smtClean="0"/>
              <a:t>sugar</a:t>
            </a:r>
          </a:p>
          <a:p>
            <a:endParaRPr lang="en-US" sz="2400" dirty="0"/>
          </a:p>
          <a:p>
            <a:r>
              <a:rPr lang="en-US" sz="2400" dirty="0" smtClean="0"/>
              <a:t>However</a:t>
            </a:r>
            <a:r>
              <a:rPr lang="en-US" sz="2400" dirty="0"/>
              <a:t>, our body can’t distinguish between natural and unnatural sugars, so a constant craving for sweet juice can actually lead to weight gain instead of weight </a:t>
            </a:r>
            <a:r>
              <a:rPr lang="en-US" sz="2400" dirty="0" smtClean="0"/>
              <a:t>loss</a:t>
            </a:r>
            <a:endParaRPr lang="en-MY" sz="2400" dirty="0"/>
          </a:p>
        </p:txBody>
      </p:sp>
      <p:pic>
        <p:nvPicPr>
          <p:cNvPr id="2050" name="Picture 2" descr="Image result for weight lo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639670"/>
            <a:ext cx="2130425" cy="1503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8941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3394472"/>
          </a:xfrm>
        </p:spPr>
        <p:txBody>
          <a:bodyPr>
            <a:noAutofit/>
          </a:bodyPr>
          <a:lstStyle/>
          <a:p>
            <a:r>
              <a:rPr lang="en-US" sz="2300" dirty="0"/>
              <a:t>There is no denying that juices provide nutrient-dense calories that our body </a:t>
            </a:r>
            <a:r>
              <a:rPr lang="en-US" sz="2300" dirty="0" smtClean="0"/>
              <a:t>craves</a:t>
            </a:r>
          </a:p>
          <a:p>
            <a:endParaRPr lang="en-US" sz="2300" dirty="0"/>
          </a:p>
          <a:p>
            <a:r>
              <a:rPr lang="en-US" sz="2300" dirty="0" smtClean="0"/>
              <a:t>That’s </a:t>
            </a:r>
            <a:r>
              <a:rPr lang="en-US" sz="2300" dirty="0"/>
              <a:t>why juicing is so </a:t>
            </a:r>
            <a:r>
              <a:rPr lang="en-US" sz="2300" dirty="0" smtClean="0"/>
              <a:t>beneficial</a:t>
            </a:r>
          </a:p>
          <a:p>
            <a:endParaRPr lang="en-US" sz="2300" dirty="0"/>
          </a:p>
          <a:p>
            <a:r>
              <a:rPr lang="en-US" sz="2300" dirty="0" smtClean="0"/>
              <a:t>It </a:t>
            </a:r>
            <a:r>
              <a:rPr lang="en-US" sz="2300" dirty="0"/>
              <a:t>especially lets us enjoy the benefits of healthy vegetables we otherwise might not </a:t>
            </a:r>
            <a:r>
              <a:rPr lang="en-US" sz="2300" dirty="0" smtClean="0"/>
              <a:t>touch</a:t>
            </a:r>
            <a:endParaRPr lang="en-MY" sz="2300" dirty="0"/>
          </a:p>
        </p:txBody>
      </p:sp>
    </p:spTree>
    <p:extLst>
      <p:ext uri="{BB962C8B-B14F-4D97-AF65-F5344CB8AC3E}">
        <p14:creationId xmlns:p14="http://schemas.microsoft.com/office/powerpoint/2010/main" val="28440495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429000"/>
          </a:xfrm>
        </p:spPr>
        <p:txBody>
          <a:bodyPr>
            <a:normAutofit/>
          </a:bodyPr>
          <a:lstStyle/>
          <a:p>
            <a:r>
              <a:rPr lang="en-US" sz="2300" dirty="0"/>
              <a:t>However, unless you are doing a short-term </a:t>
            </a:r>
            <a:r>
              <a:rPr lang="en-US" sz="2300" dirty="0" smtClean="0"/>
              <a:t>cleanse, be </a:t>
            </a:r>
            <a:r>
              <a:rPr lang="en-US" sz="2300" dirty="0"/>
              <a:t>aware that juicing should become a part of a healthier, more robust, </a:t>
            </a:r>
            <a:r>
              <a:rPr lang="en-US" sz="2300" dirty="0" smtClean="0"/>
              <a:t>lifestyle</a:t>
            </a:r>
          </a:p>
          <a:p>
            <a:endParaRPr lang="en-US" sz="2300" dirty="0"/>
          </a:p>
          <a:p>
            <a:r>
              <a:rPr lang="en-US" sz="2300" dirty="0" smtClean="0"/>
              <a:t>It </a:t>
            </a:r>
            <a:r>
              <a:rPr lang="en-US" sz="2300" dirty="0"/>
              <a:t>should not replace every meal for any length of </a:t>
            </a:r>
            <a:r>
              <a:rPr lang="en-US" sz="2300" dirty="0" smtClean="0"/>
              <a:t>time</a:t>
            </a:r>
          </a:p>
          <a:p>
            <a:endParaRPr lang="en-US" sz="2300" dirty="0"/>
          </a:p>
          <a:p>
            <a:r>
              <a:rPr lang="en-US" sz="2300" dirty="0" smtClean="0"/>
              <a:t>It’s </a:t>
            </a:r>
            <a:r>
              <a:rPr lang="en-US" sz="2300" dirty="0"/>
              <a:t>one of the best ways of getting all the nutrition we need for maximum health and energy</a:t>
            </a:r>
            <a:endParaRPr lang="en-MY" sz="2300" dirty="0"/>
          </a:p>
        </p:txBody>
      </p:sp>
    </p:spTree>
    <p:extLst>
      <p:ext uri="{BB962C8B-B14F-4D97-AF65-F5344CB8AC3E}">
        <p14:creationId xmlns:p14="http://schemas.microsoft.com/office/powerpoint/2010/main" val="236769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1150"/>
            <a:ext cx="8229600" cy="3165872"/>
          </a:xfrm>
        </p:spPr>
        <p:txBody>
          <a:bodyPr>
            <a:normAutofit/>
          </a:bodyPr>
          <a:lstStyle/>
          <a:p>
            <a:pPr marL="0" indent="0" algn="ctr">
              <a:buNone/>
            </a:pPr>
            <a:r>
              <a:rPr lang="en-US" sz="2800" dirty="0"/>
              <a:t>For example, 2 cups of carrot juice (very doable) has the nutritional equivalence of eight pounds of carrots. You surely don’t want to eat those eight pounds of carrots in one sitting, whereas you can enjoy two cups easily.</a:t>
            </a:r>
            <a:endParaRPr lang="en-MY" sz="2800" dirty="0"/>
          </a:p>
        </p:txBody>
      </p:sp>
    </p:spTree>
    <p:extLst>
      <p:ext uri="{BB962C8B-B14F-4D97-AF65-F5344CB8AC3E}">
        <p14:creationId xmlns:p14="http://schemas.microsoft.com/office/powerpoint/2010/main" val="2300587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00150"/>
            <a:ext cx="8229600" cy="3394472"/>
          </a:xfrm>
        </p:spPr>
        <p:txBody>
          <a:bodyPr>
            <a:normAutofit/>
          </a:bodyPr>
          <a:lstStyle/>
          <a:p>
            <a:r>
              <a:rPr lang="en-US" sz="2200" dirty="0"/>
              <a:t>However, you still need fiber when your </a:t>
            </a:r>
            <a:r>
              <a:rPr lang="en-US" sz="2200" dirty="0" smtClean="0"/>
              <a:t>juicing</a:t>
            </a:r>
          </a:p>
          <a:p>
            <a:endParaRPr lang="en-US" sz="2200" dirty="0"/>
          </a:p>
          <a:p>
            <a:r>
              <a:rPr lang="en-US" sz="2200" dirty="0" smtClean="0"/>
              <a:t>That </a:t>
            </a:r>
            <a:r>
              <a:rPr lang="en-US" sz="2200" dirty="0"/>
              <a:t>means that, along with juicing, you should be eating foods high in fiber, such as whole, fresh fruits and vegetables, oatmeal, and legumes such as lentils, and </a:t>
            </a:r>
            <a:r>
              <a:rPr lang="en-US" sz="2200" dirty="0" smtClean="0"/>
              <a:t>beans</a:t>
            </a:r>
          </a:p>
          <a:p>
            <a:endParaRPr lang="en-US" sz="2200" dirty="0"/>
          </a:p>
          <a:p>
            <a:r>
              <a:rPr lang="en-US" sz="2200" dirty="0" smtClean="0"/>
              <a:t>These </a:t>
            </a:r>
            <a:r>
              <a:rPr lang="en-US" sz="2200" dirty="0"/>
              <a:t>foods are the perfect complement to your juicing </a:t>
            </a:r>
            <a:r>
              <a:rPr lang="en-US" sz="2200" dirty="0" smtClean="0"/>
              <a:t>diet</a:t>
            </a:r>
            <a:endParaRPr lang="en-MY" sz="2200" dirty="0"/>
          </a:p>
        </p:txBody>
      </p:sp>
    </p:spTree>
    <p:extLst>
      <p:ext uri="{BB962C8B-B14F-4D97-AF65-F5344CB8AC3E}">
        <p14:creationId xmlns:p14="http://schemas.microsoft.com/office/powerpoint/2010/main" val="14823836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57350"/>
            <a:ext cx="8229600" cy="3165872"/>
          </a:xfrm>
        </p:spPr>
        <p:txBody>
          <a:bodyPr>
            <a:normAutofit/>
          </a:bodyPr>
          <a:lstStyle/>
          <a:p>
            <a:pPr marL="0" indent="0" algn="ctr">
              <a:buNone/>
            </a:pPr>
            <a:r>
              <a:rPr lang="en-US" dirty="0"/>
              <a:t>Juicing is wonderful when used as a “fast food,” a quick, very potent and nutritious meal. With all the juicers on the </a:t>
            </a:r>
            <a:r>
              <a:rPr lang="en-US" dirty="0" smtClean="0"/>
              <a:t>market, you’ll </a:t>
            </a:r>
            <a:r>
              <a:rPr lang="en-US" dirty="0"/>
              <a:t>be juicing it in no time and loving it.</a:t>
            </a:r>
            <a:endParaRPr lang="en-MY" dirty="0"/>
          </a:p>
          <a:p>
            <a:pPr marL="0" indent="0">
              <a:buNone/>
            </a:pPr>
            <a:endParaRPr lang="en-MY" sz="2800" dirty="0"/>
          </a:p>
        </p:txBody>
      </p:sp>
    </p:spTree>
    <p:extLst>
      <p:ext uri="{BB962C8B-B14F-4D97-AF65-F5344CB8AC3E}">
        <p14:creationId xmlns:p14="http://schemas.microsoft.com/office/powerpoint/2010/main" val="1732526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0550"/>
            <a:ext cx="8229600" cy="857250"/>
          </a:xfrm>
        </p:spPr>
        <p:txBody>
          <a:bodyPr/>
          <a:lstStyle/>
          <a:p>
            <a:r>
              <a:rPr lang="en-US" b="1" dirty="0"/>
              <a:t>Why Juicing?</a:t>
            </a:r>
            <a:endParaRPr lang="en-MY" dirty="0"/>
          </a:p>
        </p:txBody>
      </p:sp>
      <p:sp>
        <p:nvSpPr>
          <p:cNvPr id="3" name="Content Placeholder 2"/>
          <p:cNvSpPr>
            <a:spLocks noGrp="1"/>
          </p:cNvSpPr>
          <p:nvPr>
            <p:ph idx="1"/>
          </p:nvPr>
        </p:nvSpPr>
        <p:spPr>
          <a:xfrm>
            <a:off x="457200" y="1962150"/>
            <a:ext cx="8229600" cy="3013473"/>
          </a:xfrm>
        </p:spPr>
        <p:txBody>
          <a:bodyPr>
            <a:normAutofit fontScale="70000" lnSpcReduction="20000"/>
          </a:bodyPr>
          <a:lstStyle/>
          <a:p>
            <a:r>
              <a:rPr lang="en-US" dirty="0" smtClean="0"/>
              <a:t>Juicing </a:t>
            </a:r>
            <a:r>
              <a:rPr lang="en-US" dirty="0"/>
              <a:t>extracts juices from vegetables and fruits. Instead of eating your produce, you’re left with only liquid to </a:t>
            </a:r>
            <a:r>
              <a:rPr lang="en-US" dirty="0" smtClean="0"/>
              <a:t>drink</a:t>
            </a:r>
            <a:endParaRPr lang="en-US" dirty="0"/>
          </a:p>
          <a:p>
            <a:endParaRPr lang="en-US" dirty="0" smtClean="0"/>
          </a:p>
          <a:p>
            <a:r>
              <a:rPr lang="en-US" dirty="0" smtClean="0"/>
              <a:t>A </a:t>
            </a:r>
            <a:r>
              <a:rPr lang="en-US" dirty="0"/>
              <a:t>typical Western diet consists of up to 60 percent processed </a:t>
            </a:r>
            <a:r>
              <a:rPr lang="en-US" dirty="0" smtClean="0"/>
              <a:t>foods</a:t>
            </a:r>
          </a:p>
          <a:p>
            <a:endParaRPr lang="en-US" dirty="0"/>
          </a:p>
          <a:p>
            <a:r>
              <a:rPr lang="en-US" dirty="0" smtClean="0"/>
              <a:t>Thirty </a:t>
            </a:r>
            <a:r>
              <a:rPr lang="en-US" dirty="0"/>
              <a:t>percent of our diet is meats and dairy, which provides needed protein, but we need more than protein to </a:t>
            </a:r>
            <a:r>
              <a:rPr lang="en-US" dirty="0" smtClean="0"/>
              <a:t>thrive</a:t>
            </a:r>
            <a:endParaRPr lang="en-MY" dirty="0"/>
          </a:p>
          <a:p>
            <a:endParaRPr lang="en-MY" dirty="0"/>
          </a:p>
        </p:txBody>
      </p:sp>
    </p:spTree>
    <p:extLst>
      <p:ext uri="{BB962C8B-B14F-4D97-AF65-F5344CB8AC3E}">
        <p14:creationId xmlns:p14="http://schemas.microsoft.com/office/powerpoint/2010/main" val="26015506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394472"/>
          </a:xfrm>
        </p:spPr>
        <p:txBody>
          <a:bodyPr>
            <a:normAutofit fontScale="70000" lnSpcReduction="20000"/>
          </a:bodyPr>
          <a:lstStyle/>
          <a:p>
            <a:r>
              <a:rPr lang="en-US" dirty="0" smtClean="0"/>
              <a:t>You may notice that leaves exactly 10 percent for fruits and vegetables</a:t>
            </a:r>
          </a:p>
          <a:p>
            <a:endParaRPr lang="en-US" dirty="0"/>
          </a:p>
          <a:p>
            <a:r>
              <a:rPr lang="en-US" dirty="0" smtClean="0"/>
              <a:t>Our bodies lack the proper food balance</a:t>
            </a:r>
          </a:p>
          <a:p>
            <a:endParaRPr lang="en-US" dirty="0"/>
          </a:p>
          <a:p>
            <a:r>
              <a:rPr lang="en-US" dirty="0" smtClean="0"/>
              <a:t>That may be fine when you’re 12 years old and are made up pure energy</a:t>
            </a:r>
          </a:p>
          <a:p>
            <a:endParaRPr lang="en-US" dirty="0"/>
          </a:p>
          <a:p>
            <a:r>
              <a:rPr lang="en-US" dirty="0" smtClean="0"/>
              <a:t>But by the time you reach the northern part of your twenties, your body starts paying a heavy price</a:t>
            </a:r>
            <a:endParaRPr lang="en-MY" dirty="0"/>
          </a:p>
        </p:txBody>
      </p:sp>
    </p:spTree>
    <p:extLst>
      <p:ext uri="{BB962C8B-B14F-4D97-AF65-F5344CB8AC3E}">
        <p14:creationId xmlns:p14="http://schemas.microsoft.com/office/powerpoint/2010/main" val="3512609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50"/>
            <a:ext cx="8229600" cy="857250"/>
          </a:xfrm>
        </p:spPr>
        <p:txBody>
          <a:bodyPr/>
          <a:lstStyle/>
          <a:p>
            <a:r>
              <a:rPr lang="en-US" b="1" dirty="0"/>
              <a:t>How Juicing Helps Your Body</a:t>
            </a:r>
            <a:endParaRPr lang="en-MY" dirty="0"/>
          </a:p>
        </p:txBody>
      </p:sp>
      <p:sp>
        <p:nvSpPr>
          <p:cNvPr id="3" name="Content Placeholder 2"/>
          <p:cNvSpPr>
            <a:spLocks noGrp="1"/>
          </p:cNvSpPr>
          <p:nvPr>
            <p:ph idx="1"/>
          </p:nvPr>
        </p:nvSpPr>
        <p:spPr>
          <a:xfrm>
            <a:off x="457200" y="1428749"/>
            <a:ext cx="8229600" cy="3165873"/>
          </a:xfrm>
        </p:spPr>
        <p:txBody>
          <a:bodyPr>
            <a:normAutofit/>
          </a:bodyPr>
          <a:lstStyle/>
          <a:p>
            <a:pPr marL="0" indent="0">
              <a:buNone/>
            </a:pPr>
            <a:endParaRPr lang="en-MY" sz="2200" dirty="0"/>
          </a:p>
          <a:p>
            <a:r>
              <a:rPr lang="en-US" sz="2200" dirty="0"/>
              <a:t>Plant-based foods consist of micronutrients, the vitamins and minerals you need to act and feel your </a:t>
            </a:r>
            <a:r>
              <a:rPr lang="en-US" sz="2200" dirty="0" smtClean="0"/>
              <a:t>best</a:t>
            </a:r>
          </a:p>
          <a:p>
            <a:endParaRPr lang="en-US" sz="2200" dirty="0"/>
          </a:p>
          <a:p>
            <a:r>
              <a:rPr lang="en-US" sz="2200" dirty="0" smtClean="0"/>
              <a:t>These </a:t>
            </a:r>
            <a:r>
              <a:rPr lang="en-US" sz="2200" dirty="0"/>
              <a:t>micronutrients help protect against disease and warding off </a:t>
            </a:r>
            <a:r>
              <a:rPr lang="en-US" sz="2200" dirty="0" smtClean="0"/>
              <a:t>infections</a:t>
            </a:r>
          </a:p>
          <a:p>
            <a:endParaRPr lang="en-US" sz="2200" dirty="0"/>
          </a:p>
          <a:p>
            <a:r>
              <a:rPr lang="en-US" sz="2200" dirty="0" smtClean="0"/>
              <a:t>Even </a:t>
            </a:r>
            <a:r>
              <a:rPr lang="en-US" sz="2200" dirty="0"/>
              <a:t>if you inherited divine genes, you need to maintain </a:t>
            </a:r>
            <a:r>
              <a:rPr lang="en-US" sz="2200" dirty="0" smtClean="0"/>
              <a:t>them</a:t>
            </a:r>
            <a:endParaRPr lang="en-MY" sz="2200" dirty="0"/>
          </a:p>
        </p:txBody>
      </p:sp>
    </p:spTree>
    <p:extLst>
      <p:ext uri="{BB962C8B-B14F-4D97-AF65-F5344CB8AC3E}">
        <p14:creationId xmlns:p14="http://schemas.microsoft.com/office/powerpoint/2010/main" val="1066279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19150"/>
            <a:ext cx="8229600" cy="3394472"/>
          </a:xfrm>
        </p:spPr>
        <p:txBody>
          <a:bodyPr>
            <a:normAutofit/>
          </a:bodyPr>
          <a:lstStyle/>
          <a:p>
            <a:r>
              <a:rPr lang="en-US" sz="2400" dirty="0"/>
              <a:t>Juicing lets you “reboot” to better </a:t>
            </a:r>
            <a:r>
              <a:rPr lang="en-US" sz="2400" dirty="0" smtClean="0"/>
              <a:t>health</a:t>
            </a:r>
          </a:p>
          <a:p>
            <a:endParaRPr lang="en-US" sz="2400" dirty="0"/>
          </a:p>
          <a:p>
            <a:r>
              <a:rPr lang="en-US" sz="2400" dirty="0" smtClean="0"/>
              <a:t>Juicing </a:t>
            </a:r>
            <a:r>
              <a:rPr lang="en-US" sz="2400" dirty="0"/>
              <a:t>is the best way to detox your body, improve your immune system, start losing weight, ease any gut problems and enjoy more energy than you’d thought </a:t>
            </a:r>
            <a:r>
              <a:rPr lang="en-US" sz="2400" dirty="0" smtClean="0"/>
              <a:t>possible</a:t>
            </a:r>
            <a:endParaRPr lang="en-MY" sz="2400" dirty="0"/>
          </a:p>
        </p:txBody>
      </p:sp>
      <p:pic>
        <p:nvPicPr>
          <p:cNvPr id="1026" name="Picture 2" descr="Image result for detox your bod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3543300"/>
            <a:ext cx="26670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171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3623073"/>
          </a:xfrm>
        </p:spPr>
        <p:txBody>
          <a:bodyPr>
            <a:noAutofit/>
          </a:bodyPr>
          <a:lstStyle/>
          <a:p>
            <a:r>
              <a:rPr lang="en-US" sz="2200" dirty="0"/>
              <a:t>Juicing is one of the quickest growing and most popular health </a:t>
            </a:r>
            <a:r>
              <a:rPr lang="en-US" sz="2200" dirty="0" smtClean="0"/>
              <a:t>trends</a:t>
            </a:r>
            <a:endParaRPr lang="en-US" sz="2200" dirty="0"/>
          </a:p>
          <a:p>
            <a:pPr marL="0" indent="0">
              <a:buNone/>
            </a:pPr>
            <a:endParaRPr lang="en-US" sz="2200" dirty="0"/>
          </a:p>
          <a:p>
            <a:r>
              <a:rPr lang="en-US" sz="2200" dirty="0"/>
              <a:t>F</a:t>
            </a:r>
            <a:r>
              <a:rPr lang="en-US" sz="2200" dirty="0" smtClean="0"/>
              <a:t>resh </a:t>
            </a:r>
            <a:r>
              <a:rPr lang="en-US" sz="2200" dirty="0"/>
              <a:t>vegetables and fruits are necessary to our </a:t>
            </a:r>
            <a:r>
              <a:rPr lang="en-US" sz="2200" dirty="0" smtClean="0"/>
              <a:t>health</a:t>
            </a:r>
          </a:p>
          <a:p>
            <a:endParaRPr lang="en-US" sz="2200" dirty="0"/>
          </a:p>
          <a:p>
            <a:r>
              <a:rPr lang="en-US" sz="2200" dirty="0" smtClean="0"/>
              <a:t>They </a:t>
            </a:r>
            <a:r>
              <a:rPr lang="en-US" sz="2200" dirty="0"/>
              <a:t>contain the vitamins and enzymes that our bodies need to </a:t>
            </a:r>
            <a:r>
              <a:rPr lang="en-US" sz="2200" dirty="0" smtClean="0"/>
              <a:t>thrive</a:t>
            </a:r>
            <a:endParaRPr lang="en-MY" sz="2200" dirty="0"/>
          </a:p>
        </p:txBody>
      </p:sp>
    </p:spTree>
    <p:extLst>
      <p:ext uri="{BB962C8B-B14F-4D97-AF65-F5344CB8AC3E}">
        <p14:creationId xmlns:p14="http://schemas.microsoft.com/office/powerpoint/2010/main" val="31041659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50"/>
            <a:ext cx="8229600" cy="857250"/>
          </a:xfrm>
        </p:spPr>
        <p:txBody>
          <a:bodyPr/>
          <a:lstStyle/>
          <a:p>
            <a:r>
              <a:rPr lang="en-US" b="1" dirty="0"/>
              <a:t>Juicing and Detoxing</a:t>
            </a:r>
            <a:endParaRPr lang="en-MY" dirty="0"/>
          </a:p>
        </p:txBody>
      </p:sp>
      <p:sp>
        <p:nvSpPr>
          <p:cNvPr id="3" name="Content Placeholder 2"/>
          <p:cNvSpPr>
            <a:spLocks noGrp="1"/>
          </p:cNvSpPr>
          <p:nvPr>
            <p:ph idx="1"/>
          </p:nvPr>
        </p:nvSpPr>
        <p:spPr>
          <a:xfrm>
            <a:off x="457200" y="1733550"/>
            <a:ext cx="8229600" cy="2861072"/>
          </a:xfrm>
        </p:spPr>
        <p:txBody>
          <a:bodyPr>
            <a:normAutofit fontScale="92500"/>
          </a:bodyPr>
          <a:lstStyle/>
          <a:p>
            <a:r>
              <a:rPr lang="en-US" sz="2300" dirty="0" smtClean="0"/>
              <a:t>Our </a:t>
            </a:r>
            <a:r>
              <a:rPr lang="en-US" sz="2300" dirty="0"/>
              <a:t>body tries to detox every day when we use the bathroom or </a:t>
            </a:r>
            <a:r>
              <a:rPr lang="en-US" sz="2300" dirty="0" smtClean="0"/>
              <a:t>sweat</a:t>
            </a:r>
          </a:p>
          <a:p>
            <a:endParaRPr lang="en-US" sz="2300" dirty="0"/>
          </a:p>
          <a:p>
            <a:r>
              <a:rPr lang="en-US" sz="2300" dirty="0" smtClean="0"/>
              <a:t>It </a:t>
            </a:r>
            <a:r>
              <a:rPr lang="en-US" sz="2300" dirty="0"/>
              <a:t>knows what to do, but when we don’t give it the fuel it needs, it can’t do a proper </a:t>
            </a:r>
            <a:r>
              <a:rPr lang="en-US" sz="2300" dirty="0" smtClean="0"/>
              <a:t>job</a:t>
            </a:r>
          </a:p>
          <a:p>
            <a:endParaRPr lang="en-US" sz="2300" dirty="0"/>
          </a:p>
          <a:p>
            <a:r>
              <a:rPr lang="en-US" sz="2300" dirty="0" smtClean="0"/>
              <a:t>Our </a:t>
            </a:r>
            <a:r>
              <a:rPr lang="en-US" sz="2300" dirty="0"/>
              <a:t>skin, liver and kidney are all tools for eliminating </a:t>
            </a:r>
            <a:r>
              <a:rPr lang="en-US" sz="2300" dirty="0" smtClean="0"/>
              <a:t>toxins but </a:t>
            </a:r>
            <a:r>
              <a:rPr lang="en-US" sz="2300" dirty="0"/>
              <a:t>an unhealthy lifestyle can make it </a:t>
            </a:r>
            <a:r>
              <a:rPr lang="en-US" sz="2300" dirty="0" smtClean="0"/>
              <a:t>difficult</a:t>
            </a:r>
            <a:endParaRPr lang="en-MY" sz="2300" dirty="0"/>
          </a:p>
          <a:p>
            <a:endParaRPr lang="en-MY" dirty="0"/>
          </a:p>
        </p:txBody>
      </p:sp>
    </p:spTree>
    <p:extLst>
      <p:ext uri="{BB962C8B-B14F-4D97-AF65-F5344CB8AC3E}">
        <p14:creationId xmlns:p14="http://schemas.microsoft.com/office/powerpoint/2010/main" val="1393768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620" y="361950"/>
            <a:ext cx="8229600" cy="4004073"/>
          </a:xfrm>
        </p:spPr>
        <p:txBody>
          <a:bodyPr>
            <a:normAutofit/>
          </a:bodyPr>
          <a:lstStyle/>
          <a:p>
            <a:pPr marL="0" indent="0" algn="ctr">
              <a:buNone/>
            </a:pPr>
            <a:r>
              <a:rPr lang="en-US" sz="2800" dirty="0"/>
              <a:t>Pollution, drugs, alcohol and a poor diet can create an overload of toxins inside of </a:t>
            </a:r>
            <a:r>
              <a:rPr lang="en-US" sz="2800" dirty="0" smtClean="0"/>
              <a:t>us</a:t>
            </a:r>
            <a:endParaRPr lang="en-MY" sz="2800" dirty="0"/>
          </a:p>
        </p:txBody>
      </p:sp>
      <p:pic>
        <p:nvPicPr>
          <p:cNvPr id="3074" name="Picture 2" descr="Image result for dru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199" y="1504950"/>
            <a:ext cx="4356441" cy="3271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726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2550"/>
            <a:ext cx="8229600" cy="3394472"/>
          </a:xfrm>
        </p:spPr>
        <p:txBody>
          <a:bodyPr>
            <a:normAutofit/>
          </a:bodyPr>
          <a:lstStyle/>
          <a:p>
            <a:r>
              <a:rPr lang="en-US" sz="2300" dirty="0"/>
              <a:t>And when our body can’t eliminate toxins naturally, it starts to store them, where they nibble away at our immune system, tissues, and organs, causing serious health </a:t>
            </a:r>
            <a:r>
              <a:rPr lang="en-US" sz="2300" dirty="0" smtClean="0"/>
              <a:t>problems</a:t>
            </a:r>
          </a:p>
          <a:p>
            <a:endParaRPr lang="en-US" sz="2300" dirty="0"/>
          </a:p>
          <a:p>
            <a:r>
              <a:rPr lang="en-US" sz="2300" dirty="0"/>
              <a:t>Today, we have turned from a mostly plant-based diet to consuming more and more processed foods, meats and </a:t>
            </a:r>
            <a:r>
              <a:rPr lang="en-US" sz="2300" dirty="0" smtClean="0"/>
              <a:t>fats</a:t>
            </a:r>
            <a:endParaRPr lang="en-MY" sz="2300" dirty="0"/>
          </a:p>
          <a:p>
            <a:endParaRPr lang="en-MY" dirty="0"/>
          </a:p>
        </p:txBody>
      </p:sp>
    </p:spTree>
    <p:extLst>
      <p:ext uri="{BB962C8B-B14F-4D97-AF65-F5344CB8AC3E}">
        <p14:creationId xmlns:p14="http://schemas.microsoft.com/office/powerpoint/2010/main" val="959068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49"/>
            <a:ext cx="8229600" cy="2861073"/>
          </a:xfrm>
        </p:spPr>
        <p:txBody>
          <a:bodyPr/>
          <a:lstStyle/>
          <a:p>
            <a:pPr marL="0" indent="0" algn="ctr">
              <a:buNone/>
            </a:pPr>
            <a:r>
              <a:rPr lang="en-US" dirty="0"/>
              <a:t>Over 30 percent of American men and women suffer from obesity while still lacking vital </a:t>
            </a:r>
            <a:r>
              <a:rPr lang="en-US" dirty="0" smtClean="0"/>
              <a:t>nutrients</a:t>
            </a:r>
            <a:endParaRPr lang="en-MY" dirty="0"/>
          </a:p>
        </p:txBody>
      </p:sp>
    </p:spTree>
    <p:extLst>
      <p:ext uri="{BB962C8B-B14F-4D97-AF65-F5344CB8AC3E}">
        <p14:creationId xmlns:p14="http://schemas.microsoft.com/office/powerpoint/2010/main" val="1707222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39176"/>
            <a:ext cx="8229600" cy="2327673"/>
          </a:xfrm>
        </p:spPr>
        <p:txBody>
          <a:bodyPr>
            <a:normAutofit/>
          </a:bodyPr>
          <a:lstStyle/>
          <a:p>
            <a:pPr marL="0" indent="0" algn="ctr">
              <a:buNone/>
            </a:pPr>
            <a:r>
              <a:rPr lang="en-US" sz="3600" dirty="0"/>
              <a:t>This leaves our </a:t>
            </a:r>
            <a:r>
              <a:rPr lang="en-US" sz="3600" b="1" dirty="0">
                <a:solidFill>
                  <a:srgbClr val="FFC000"/>
                </a:solidFill>
              </a:rPr>
              <a:t>H</a:t>
            </a:r>
            <a:r>
              <a:rPr lang="en-US" sz="3600" b="1" dirty="0" smtClean="0">
                <a:solidFill>
                  <a:srgbClr val="FFC000"/>
                </a:solidFill>
              </a:rPr>
              <a:t>ealth</a:t>
            </a:r>
            <a:r>
              <a:rPr lang="en-US" sz="3600" dirty="0" smtClean="0"/>
              <a:t> </a:t>
            </a:r>
            <a:r>
              <a:rPr lang="en-US" sz="3600" dirty="0"/>
              <a:t>at </a:t>
            </a:r>
            <a:r>
              <a:rPr lang="en-US" sz="3600" b="1" i="1" dirty="0"/>
              <a:t>serious </a:t>
            </a:r>
            <a:r>
              <a:rPr lang="en-US" sz="3600" b="1" i="1" dirty="0" smtClean="0"/>
              <a:t>risk</a:t>
            </a:r>
            <a:endParaRPr lang="en-MY" sz="3600" b="1" i="1" dirty="0"/>
          </a:p>
        </p:txBody>
      </p:sp>
      <p:sp>
        <p:nvSpPr>
          <p:cNvPr id="4" name="Content Placeholder 2"/>
          <p:cNvSpPr txBox="1">
            <a:spLocks/>
          </p:cNvSpPr>
          <p:nvPr/>
        </p:nvSpPr>
        <p:spPr>
          <a:xfrm>
            <a:off x="484496" y="1173140"/>
            <a:ext cx="8229600" cy="33944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MY"/>
          </a:p>
        </p:txBody>
      </p:sp>
    </p:spTree>
    <p:extLst>
      <p:ext uri="{BB962C8B-B14F-4D97-AF65-F5344CB8AC3E}">
        <p14:creationId xmlns:p14="http://schemas.microsoft.com/office/powerpoint/2010/main" val="1710187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Autofit/>
          </a:bodyPr>
          <a:lstStyle/>
          <a:p>
            <a:r>
              <a:rPr lang="en-US" sz="2300" dirty="0" smtClean="0"/>
              <a:t>Juicing </a:t>
            </a:r>
            <a:r>
              <a:rPr lang="en-US" sz="2300" dirty="0"/>
              <a:t>will not only give our bodies a fighting chance, as we get used to the taste of various fruits and vegetable juices, we will start craving </a:t>
            </a:r>
            <a:r>
              <a:rPr lang="en-US" sz="2300" dirty="0" smtClean="0"/>
              <a:t>them</a:t>
            </a:r>
          </a:p>
          <a:p>
            <a:endParaRPr lang="en-US" sz="2300" dirty="0"/>
          </a:p>
          <a:p>
            <a:r>
              <a:rPr lang="en-US" sz="2300" dirty="0" smtClean="0"/>
              <a:t>We </a:t>
            </a:r>
            <a:r>
              <a:rPr lang="en-US" sz="2300" dirty="0"/>
              <a:t>get the similar feeling of satisfaction from drinking delicious juices that we used to get from chomping down on a potato </a:t>
            </a:r>
            <a:r>
              <a:rPr lang="en-US" sz="2300" dirty="0" smtClean="0"/>
              <a:t>chip</a:t>
            </a:r>
          </a:p>
          <a:p>
            <a:endParaRPr lang="en-US" sz="2300" dirty="0"/>
          </a:p>
          <a:p>
            <a:r>
              <a:rPr lang="en-US" sz="2300" dirty="0" smtClean="0"/>
              <a:t>That’s </a:t>
            </a:r>
            <a:r>
              <a:rPr lang="en-US" sz="2300" dirty="0"/>
              <a:t>when we start to feel and look </a:t>
            </a:r>
            <a:r>
              <a:rPr lang="en-US" sz="2300" dirty="0" smtClean="0"/>
              <a:t>better</a:t>
            </a:r>
            <a:endParaRPr lang="en-MY" sz="2300" dirty="0"/>
          </a:p>
        </p:txBody>
      </p:sp>
    </p:spTree>
    <p:extLst>
      <p:ext uri="{BB962C8B-B14F-4D97-AF65-F5344CB8AC3E}">
        <p14:creationId xmlns:p14="http://schemas.microsoft.com/office/powerpoint/2010/main" val="1335172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62150"/>
            <a:ext cx="8229600" cy="2480073"/>
          </a:xfrm>
        </p:spPr>
        <p:txBody>
          <a:bodyPr>
            <a:normAutofit/>
          </a:bodyPr>
          <a:lstStyle/>
          <a:p>
            <a:pPr marL="0" indent="0" algn="ctr">
              <a:buNone/>
            </a:pPr>
            <a:r>
              <a:rPr lang="en-US" sz="3600" dirty="0"/>
              <a:t>A journey of a thousand miles begins with a single </a:t>
            </a:r>
            <a:r>
              <a:rPr lang="en-US" sz="3600" dirty="0" smtClean="0"/>
              <a:t>step</a:t>
            </a:r>
            <a:endParaRPr lang="en-MY" sz="3600" dirty="0"/>
          </a:p>
        </p:txBody>
      </p:sp>
    </p:spTree>
    <p:extLst>
      <p:ext uri="{BB962C8B-B14F-4D97-AF65-F5344CB8AC3E}">
        <p14:creationId xmlns:p14="http://schemas.microsoft.com/office/powerpoint/2010/main" val="2682509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US" sz="2300" dirty="0"/>
              <a:t>Start your journey by juicing a glass in the morning to go with your breakfast, and eat well for the rest of the </a:t>
            </a:r>
            <a:r>
              <a:rPr lang="en-US" sz="2300" dirty="0" smtClean="0"/>
              <a:t>day</a:t>
            </a:r>
          </a:p>
          <a:p>
            <a:endParaRPr lang="en-US" sz="2300" dirty="0"/>
          </a:p>
          <a:p>
            <a:r>
              <a:rPr lang="en-US" sz="2300" dirty="0" smtClean="0"/>
              <a:t>When </a:t>
            </a:r>
            <a:r>
              <a:rPr lang="en-US" sz="2300" dirty="0"/>
              <a:t>you feel ready, you can have a glass of juice replace an entire </a:t>
            </a:r>
            <a:r>
              <a:rPr lang="en-US" sz="2300" dirty="0" smtClean="0"/>
              <a:t>meal</a:t>
            </a:r>
          </a:p>
          <a:p>
            <a:endParaRPr lang="en-US" sz="2300" dirty="0"/>
          </a:p>
          <a:p>
            <a:r>
              <a:rPr lang="en-US" sz="2300" dirty="0" smtClean="0"/>
              <a:t>You </a:t>
            </a:r>
            <a:r>
              <a:rPr lang="en-US" sz="2300" dirty="0"/>
              <a:t>still need fiber and protein, so don’t rely on juice for all your nutrients, unless you are doing a short-term juice </a:t>
            </a:r>
            <a:r>
              <a:rPr lang="en-US" sz="2300" dirty="0" smtClean="0"/>
              <a:t>cleanse</a:t>
            </a:r>
            <a:endParaRPr lang="en-MY" sz="2300" dirty="0"/>
          </a:p>
        </p:txBody>
      </p:sp>
    </p:spTree>
    <p:extLst>
      <p:ext uri="{BB962C8B-B14F-4D97-AF65-F5344CB8AC3E}">
        <p14:creationId xmlns:p14="http://schemas.microsoft.com/office/powerpoint/2010/main" val="4141273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504950"/>
            <a:ext cx="8001000" cy="3394472"/>
          </a:xfrm>
        </p:spPr>
        <p:txBody>
          <a:bodyPr/>
          <a:lstStyle/>
          <a:p>
            <a:pPr marL="0" indent="0" algn="ctr">
              <a:buNone/>
            </a:pPr>
            <a:r>
              <a:rPr lang="en-US" dirty="0"/>
              <a:t>While you’re consuming all those toxins, your energy is lagging. You aren’t feeling as well as you could. Why not give your body the ammunition it needs, and a fighting chance? </a:t>
            </a:r>
            <a:r>
              <a:rPr lang="en-MY" dirty="0" smtClean="0"/>
              <a:t> </a:t>
            </a:r>
            <a:endParaRPr lang="en-MY" dirty="0"/>
          </a:p>
        </p:txBody>
      </p:sp>
    </p:spTree>
    <p:extLst>
      <p:ext uri="{BB962C8B-B14F-4D97-AF65-F5344CB8AC3E}">
        <p14:creationId xmlns:p14="http://schemas.microsoft.com/office/powerpoint/2010/main" val="1554444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5950"/>
            <a:ext cx="8229600" cy="2632473"/>
          </a:xfrm>
        </p:spPr>
        <p:txBody>
          <a:bodyPr>
            <a:normAutofit/>
          </a:bodyPr>
          <a:lstStyle/>
          <a:p>
            <a:pPr marL="0" indent="0" algn="ctr">
              <a:buNone/>
            </a:pPr>
            <a:r>
              <a:rPr lang="en-US" sz="3300" dirty="0"/>
              <a:t>With at least one glass of concentrated juice a day, preferably more, the additional nutrition can help counteract some of the </a:t>
            </a:r>
            <a:r>
              <a:rPr lang="en-US" sz="3300" dirty="0" smtClean="0"/>
              <a:t>toxins</a:t>
            </a:r>
            <a:endParaRPr lang="en-MY" sz="3300" dirty="0"/>
          </a:p>
        </p:txBody>
      </p:sp>
    </p:spTree>
    <p:extLst>
      <p:ext uri="{BB962C8B-B14F-4D97-AF65-F5344CB8AC3E}">
        <p14:creationId xmlns:p14="http://schemas.microsoft.com/office/powerpoint/2010/main" val="1843747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350"/>
            <a:ext cx="8229600" cy="857250"/>
          </a:xfrm>
        </p:spPr>
        <p:txBody>
          <a:bodyPr>
            <a:normAutofit fontScale="90000"/>
          </a:bodyPr>
          <a:lstStyle/>
          <a:p>
            <a:r>
              <a:rPr lang="en-US" b="1" dirty="0"/>
              <a:t>Why Our Diet Is Lacking</a:t>
            </a:r>
            <a:r>
              <a:rPr lang="en-MY" b="1" dirty="0"/>
              <a:t/>
            </a:r>
            <a:br>
              <a:rPr lang="en-MY" b="1" dirty="0"/>
            </a:br>
            <a:endParaRPr lang="en-MY" dirty="0"/>
          </a:p>
        </p:txBody>
      </p:sp>
      <p:sp>
        <p:nvSpPr>
          <p:cNvPr id="3" name="Content Placeholder 2"/>
          <p:cNvSpPr>
            <a:spLocks noGrp="1"/>
          </p:cNvSpPr>
          <p:nvPr>
            <p:ph idx="1"/>
          </p:nvPr>
        </p:nvSpPr>
        <p:spPr>
          <a:xfrm>
            <a:off x="457200" y="1504950"/>
            <a:ext cx="8229600" cy="3165873"/>
          </a:xfrm>
        </p:spPr>
        <p:txBody>
          <a:bodyPr>
            <a:noAutofit/>
          </a:bodyPr>
          <a:lstStyle/>
          <a:p>
            <a:r>
              <a:rPr lang="en-US" sz="2100" dirty="0"/>
              <a:t>Fresh juice is an excellent way to counteract our nutrition-challenged Western </a:t>
            </a:r>
            <a:r>
              <a:rPr lang="en-US" sz="2100" dirty="0" smtClean="0"/>
              <a:t>diet</a:t>
            </a:r>
          </a:p>
          <a:p>
            <a:endParaRPr lang="en-US" sz="2100" dirty="0"/>
          </a:p>
          <a:p>
            <a:r>
              <a:rPr lang="en-US" sz="2100" dirty="0" smtClean="0"/>
              <a:t>Processed </a:t>
            </a:r>
            <a:r>
              <a:rPr lang="en-US" sz="2100" dirty="0"/>
              <a:t>sugars and flours, unhealthy fats and cholesterol-laden foods have turned our once-healthy bodies into weak shadows of their former </a:t>
            </a:r>
            <a:r>
              <a:rPr lang="en-US" sz="2100" dirty="0" smtClean="0"/>
              <a:t>selves</a:t>
            </a:r>
          </a:p>
          <a:p>
            <a:endParaRPr lang="en-US" sz="2100" dirty="0"/>
          </a:p>
          <a:p>
            <a:r>
              <a:rPr lang="en-US" sz="2100" dirty="0" smtClean="0"/>
              <a:t>Instead  of </a:t>
            </a:r>
            <a:r>
              <a:rPr lang="en-US" sz="2100" dirty="0"/>
              <a:t>sustaining our health, our modern diet is increasing our vulnerability to diseases and is depleting us of needed </a:t>
            </a:r>
            <a:r>
              <a:rPr lang="en-US" sz="2100" dirty="0" smtClean="0"/>
              <a:t>energy</a:t>
            </a:r>
            <a:endParaRPr lang="en-MY" sz="2100" dirty="0"/>
          </a:p>
        </p:txBody>
      </p:sp>
      <p:sp>
        <p:nvSpPr>
          <p:cNvPr id="4" name="Title 1"/>
          <p:cNvSpPr txBox="1">
            <a:spLocks/>
          </p:cNvSpPr>
          <p:nvPr/>
        </p:nvSpPr>
        <p:spPr>
          <a:xfrm>
            <a:off x="-609600" y="85725"/>
            <a:ext cx="8229600" cy="85725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MY" dirty="0"/>
          </a:p>
        </p:txBody>
      </p:sp>
    </p:spTree>
    <p:extLst>
      <p:ext uri="{BB962C8B-B14F-4D97-AF65-F5344CB8AC3E}">
        <p14:creationId xmlns:p14="http://schemas.microsoft.com/office/powerpoint/2010/main" val="2211172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4950"/>
            <a:ext cx="8229600" cy="3013472"/>
          </a:xfrm>
        </p:spPr>
        <p:txBody>
          <a:bodyPr>
            <a:normAutofit/>
          </a:bodyPr>
          <a:lstStyle/>
          <a:p>
            <a:pPr marL="0" indent="0" algn="ctr">
              <a:buNone/>
            </a:pPr>
            <a:r>
              <a:rPr lang="en-US" dirty="0"/>
              <a:t>When you add lack of exercise and environmental toxins to the equation,</a:t>
            </a:r>
            <a:r>
              <a:rPr lang="en-US" b="1" i="1" dirty="0">
                <a:solidFill>
                  <a:srgbClr val="FFC000"/>
                </a:solidFill>
              </a:rPr>
              <a:t> juicing </a:t>
            </a:r>
            <a:r>
              <a:rPr lang="en-US" dirty="0"/>
              <a:t>certainly provides a much-needed weapon against today’s </a:t>
            </a:r>
            <a:r>
              <a:rPr lang="en-US" dirty="0" smtClean="0"/>
              <a:t>lifestyle</a:t>
            </a:r>
            <a:endParaRPr lang="en-MY" sz="2800" dirty="0"/>
          </a:p>
        </p:txBody>
      </p:sp>
    </p:spTree>
    <p:extLst>
      <p:ext uri="{BB962C8B-B14F-4D97-AF65-F5344CB8AC3E}">
        <p14:creationId xmlns:p14="http://schemas.microsoft.com/office/powerpoint/2010/main" val="609961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2550"/>
            <a:ext cx="8229600" cy="2861073"/>
          </a:xfrm>
        </p:spPr>
        <p:txBody>
          <a:bodyPr>
            <a:normAutofit/>
          </a:bodyPr>
          <a:lstStyle/>
          <a:p>
            <a:r>
              <a:rPr lang="en-US" sz="2300" dirty="0"/>
              <a:t>Fresh vegetables and fruits can help get our health back on </a:t>
            </a:r>
            <a:r>
              <a:rPr lang="en-US" sz="2300" dirty="0" smtClean="0"/>
              <a:t>track</a:t>
            </a:r>
          </a:p>
          <a:p>
            <a:endParaRPr lang="en-US" sz="2300" dirty="0"/>
          </a:p>
          <a:p>
            <a:r>
              <a:rPr lang="en-US" sz="2300" dirty="0" smtClean="0"/>
              <a:t>They </a:t>
            </a:r>
            <a:r>
              <a:rPr lang="en-US" sz="2300" dirty="0"/>
              <a:t>should be the mainstay of our diet, enjoyed in different ways each </a:t>
            </a:r>
            <a:r>
              <a:rPr lang="en-US" sz="2300" dirty="0" smtClean="0"/>
              <a:t>day</a:t>
            </a:r>
          </a:p>
          <a:p>
            <a:endParaRPr lang="en-US" sz="2300" dirty="0"/>
          </a:p>
          <a:p>
            <a:r>
              <a:rPr lang="en-US" sz="2300" dirty="0" smtClean="0"/>
              <a:t>We </a:t>
            </a:r>
            <a:r>
              <a:rPr lang="en-US" sz="2300" dirty="0"/>
              <a:t>can all benefit from increasing our intake of fresh </a:t>
            </a:r>
            <a:r>
              <a:rPr lang="en-US" sz="2300" dirty="0" smtClean="0"/>
              <a:t>produce </a:t>
            </a:r>
            <a:endParaRPr lang="en-MY" sz="2300" dirty="0"/>
          </a:p>
        </p:txBody>
      </p:sp>
    </p:spTree>
    <p:extLst>
      <p:ext uri="{BB962C8B-B14F-4D97-AF65-F5344CB8AC3E}">
        <p14:creationId xmlns:p14="http://schemas.microsoft.com/office/powerpoint/2010/main" val="4234445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Autofit/>
          </a:bodyPr>
          <a:lstStyle/>
          <a:p>
            <a:r>
              <a:rPr lang="en-US" sz="2200" dirty="0" smtClean="0"/>
              <a:t>The good news is that juicing provides us with concentrated wholesomeness</a:t>
            </a:r>
          </a:p>
          <a:p>
            <a:endParaRPr lang="en-US" sz="2200" dirty="0" smtClean="0"/>
          </a:p>
          <a:p>
            <a:r>
              <a:rPr lang="en-US" sz="2200" dirty="0" smtClean="0"/>
              <a:t>We get more health benefits in a glass of juice than we could possibly get by eating an apple or orange</a:t>
            </a:r>
          </a:p>
          <a:p>
            <a:endParaRPr lang="en-US" sz="2200" dirty="0" smtClean="0"/>
          </a:p>
          <a:p>
            <a:r>
              <a:rPr lang="en-US" sz="2200" dirty="0" smtClean="0"/>
              <a:t>What is not immediately evident is that juicing our produce robs them – and us – off the </a:t>
            </a:r>
            <a:r>
              <a:rPr lang="en-US" sz="2200" smtClean="0"/>
              <a:t>fibers </a:t>
            </a:r>
            <a:r>
              <a:rPr lang="en-US" sz="2200" smtClean="0"/>
              <a:t>we </a:t>
            </a:r>
            <a:r>
              <a:rPr lang="en-US" sz="2200" dirty="0" smtClean="0"/>
              <a:t>need to stay healthy</a:t>
            </a:r>
            <a:endParaRPr lang="en-MY" sz="2200" dirty="0"/>
          </a:p>
        </p:txBody>
      </p:sp>
    </p:spTree>
    <p:extLst>
      <p:ext uri="{BB962C8B-B14F-4D97-AF65-F5344CB8AC3E}">
        <p14:creationId xmlns:p14="http://schemas.microsoft.com/office/powerpoint/2010/main" val="10066698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7498"/>
            <a:ext cx="8229600" cy="3470672"/>
          </a:xfrm>
        </p:spPr>
        <p:txBody>
          <a:bodyPr>
            <a:noAutofit/>
          </a:bodyPr>
          <a:lstStyle/>
          <a:p>
            <a:r>
              <a:rPr lang="en-US" sz="2500" dirty="0"/>
              <a:t>Nature intended for us to bite into its rich </a:t>
            </a:r>
            <a:r>
              <a:rPr lang="en-US" sz="2500" dirty="0" smtClean="0"/>
              <a:t>bounty</a:t>
            </a:r>
          </a:p>
          <a:p>
            <a:endParaRPr lang="en-US" sz="2500" dirty="0"/>
          </a:p>
          <a:p>
            <a:r>
              <a:rPr lang="en-US" sz="2500" dirty="0" smtClean="0"/>
              <a:t>Juicing </a:t>
            </a:r>
            <a:r>
              <a:rPr lang="en-US" sz="2500" dirty="0"/>
              <a:t>removes fiber from </a:t>
            </a:r>
            <a:r>
              <a:rPr lang="en-US" sz="2500" dirty="0" smtClean="0"/>
              <a:t>produce</a:t>
            </a:r>
          </a:p>
          <a:p>
            <a:endParaRPr lang="en-US" sz="2500" dirty="0"/>
          </a:p>
          <a:p>
            <a:r>
              <a:rPr lang="en-US" sz="2500" dirty="0" smtClean="0"/>
              <a:t>In </a:t>
            </a:r>
            <a:r>
              <a:rPr lang="en-US" sz="2500" dirty="0"/>
              <a:t>effect, it separates all those glorious vitamins and antioxidants from the </a:t>
            </a:r>
            <a:r>
              <a:rPr lang="en-US" sz="2500" dirty="0" smtClean="0"/>
              <a:t>fiber</a:t>
            </a:r>
            <a:endParaRPr lang="en-MY" sz="2500" dirty="0"/>
          </a:p>
        </p:txBody>
      </p:sp>
      <p:pic>
        <p:nvPicPr>
          <p:cNvPr id="1026" name="Picture 2" descr="Image result for vitami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3409950"/>
            <a:ext cx="2194801" cy="1341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679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1950"/>
            <a:ext cx="8229600" cy="857250"/>
          </a:xfrm>
        </p:spPr>
        <p:txBody>
          <a:bodyPr>
            <a:normAutofit/>
          </a:bodyPr>
          <a:lstStyle/>
          <a:p>
            <a:r>
              <a:rPr lang="en-US" b="1" dirty="0"/>
              <a:t>The Importance of Fiber</a:t>
            </a:r>
            <a:endParaRPr lang="en-MY" dirty="0"/>
          </a:p>
        </p:txBody>
      </p:sp>
      <p:sp>
        <p:nvSpPr>
          <p:cNvPr id="3" name="Content Placeholder 2"/>
          <p:cNvSpPr>
            <a:spLocks noGrp="1"/>
          </p:cNvSpPr>
          <p:nvPr>
            <p:ph idx="1"/>
          </p:nvPr>
        </p:nvSpPr>
        <p:spPr>
          <a:xfrm>
            <a:off x="457200" y="1657350"/>
            <a:ext cx="8229600" cy="3013473"/>
          </a:xfrm>
        </p:spPr>
        <p:txBody>
          <a:bodyPr>
            <a:noAutofit/>
          </a:bodyPr>
          <a:lstStyle/>
          <a:p>
            <a:pPr lvl="0"/>
            <a:r>
              <a:rPr lang="en-US" sz="2400" dirty="0"/>
              <a:t>Fiber removes toxic waste from our </a:t>
            </a:r>
            <a:r>
              <a:rPr lang="en-US" sz="2400" dirty="0" smtClean="0"/>
              <a:t>colon</a:t>
            </a:r>
            <a:endParaRPr lang="en-MY" sz="2400" dirty="0"/>
          </a:p>
          <a:p>
            <a:pPr lvl="0"/>
            <a:r>
              <a:rPr lang="en-US" sz="2400" dirty="0"/>
              <a:t>It keeps cholesterol from getting into our </a:t>
            </a:r>
            <a:r>
              <a:rPr lang="en-US" sz="2400" dirty="0" smtClean="0"/>
              <a:t>bloodstream</a:t>
            </a:r>
            <a:endParaRPr lang="en-MY" sz="2400" dirty="0" smtClean="0"/>
          </a:p>
          <a:p>
            <a:pPr lvl="0"/>
            <a:r>
              <a:rPr lang="en-US" sz="2400" dirty="0" smtClean="0"/>
              <a:t>It </a:t>
            </a:r>
            <a:r>
              <a:rPr lang="en-US" sz="2400" dirty="0"/>
              <a:t>makes us feel full after eating, thus helping us eat less and lose </a:t>
            </a:r>
            <a:r>
              <a:rPr lang="en-US" sz="2400" dirty="0" smtClean="0"/>
              <a:t>weight</a:t>
            </a:r>
            <a:endParaRPr lang="en-US" sz="2400" dirty="0"/>
          </a:p>
          <a:p>
            <a:pPr lvl="0"/>
            <a:r>
              <a:rPr lang="en-US" sz="2400" dirty="0" smtClean="0"/>
              <a:t>It </a:t>
            </a:r>
            <a:r>
              <a:rPr lang="en-US" sz="2400" dirty="0"/>
              <a:t>slows down sugar absorption into our bloodstream, a serious problem for pre-diabetics or </a:t>
            </a:r>
            <a:r>
              <a:rPr lang="en-US" sz="2400" dirty="0" smtClean="0"/>
              <a:t>diabetics</a:t>
            </a:r>
            <a:endParaRPr lang="en-MY" sz="2400" dirty="0"/>
          </a:p>
          <a:p>
            <a:pPr lvl="0"/>
            <a:r>
              <a:rPr lang="en-US" sz="2400" dirty="0"/>
              <a:t>It improves overall digestive </a:t>
            </a:r>
            <a:r>
              <a:rPr lang="en-US" sz="2400" dirty="0" smtClean="0"/>
              <a:t>functions</a:t>
            </a:r>
            <a:endParaRPr lang="en-MY" sz="2400" dirty="0"/>
          </a:p>
        </p:txBody>
      </p:sp>
    </p:spTree>
    <p:extLst>
      <p:ext uri="{BB962C8B-B14F-4D97-AF65-F5344CB8AC3E}">
        <p14:creationId xmlns:p14="http://schemas.microsoft.com/office/powerpoint/2010/main" val="11270802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Autofit/>
          </a:bodyPr>
          <a:lstStyle/>
          <a:p>
            <a:r>
              <a:rPr lang="en-US" sz="2200" dirty="0"/>
              <a:t>As a juicer pulverizes the produce into a contracted juice, it strips away much of the </a:t>
            </a:r>
            <a:r>
              <a:rPr lang="en-US" sz="2200" dirty="0" smtClean="0"/>
              <a:t>fiber</a:t>
            </a:r>
          </a:p>
          <a:p>
            <a:endParaRPr lang="en-US" sz="2200" dirty="0"/>
          </a:p>
          <a:p>
            <a:r>
              <a:rPr lang="en-US" sz="2200" dirty="0" smtClean="0"/>
              <a:t>In </a:t>
            </a:r>
            <a:r>
              <a:rPr lang="en-US" sz="2200" dirty="0"/>
              <a:t>a way, a juicer can “process” produce in much the same way processed foods have their nutrients </a:t>
            </a:r>
            <a:r>
              <a:rPr lang="en-US" sz="2200" dirty="0" smtClean="0"/>
              <a:t>removed</a:t>
            </a:r>
          </a:p>
          <a:p>
            <a:endParaRPr lang="en-US" sz="2200" dirty="0"/>
          </a:p>
          <a:p>
            <a:r>
              <a:rPr lang="en-US" sz="2200" dirty="0" smtClean="0"/>
              <a:t>Which </a:t>
            </a:r>
            <a:r>
              <a:rPr lang="en-US" sz="2200" dirty="0"/>
              <a:t>means the juicer is processing the food instead of our own digestive </a:t>
            </a:r>
            <a:r>
              <a:rPr lang="en-US" sz="2200" dirty="0" smtClean="0"/>
              <a:t>system</a:t>
            </a:r>
            <a:endParaRPr lang="en-MY" sz="2200" dirty="0"/>
          </a:p>
        </p:txBody>
      </p:sp>
    </p:spTree>
    <p:extLst>
      <p:ext uri="{BB962C8B-B14F-4D97-AF65-F5344CB8AC3E}">
        <p14:creationId xmlns:p14="http://schemas.microsoft.com/office/powerpoint/2010/main" val="163213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1688</TotalTime>
  <Words>1176</Words>
  <Application>Microsoft Office PowerPoint</Application>
  <PresentationFormat>On-screen Show (16:9)</PresentationFormat>
  <Paragraphs>109</Paragraphs>
  <Slides>29</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PowerPoint Presentation</vt:lpstr>
      <vt:lpstr>PowerPoint Presentation</vt:lpstr>
      <vt:lpstr>Why Our Diet Is Lacking </vt:lpstr>
      <vt:lpstr>PowerPoint Presentation</vt:lpstr>
      <vt:lpstr>PowerPoint Presentation</vt:lpstr>
      <vt:lpstr>PowerPoint Presentation</vt:lpstr>
      <vt:lpstr>PowerPoint Presentation</vt:lpstr>
      <vt:lpstr>The Importance of Fiber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Juicing?</vt:lpstr>
      <vt:lpstr>PowerPoint Presentation</vt:lpstr>
      <vt:lpstr>How Juicing Helps Your Body</vt:lpstr>
      <vt:lpstr>PowerPoint Presentation</vt:lpstr>
      <vt:lpstr>Juicing and Detoxing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139</cp:revision>
  <dcterms:created xsi:type="dcterms:W3CDTF">2016-12-30T12:43:39Z</dcterms:created>
  <dcterms:modified xsi:type="dcterms:W3CDTF">2018-04-05T07:34:58Z</dcterms:modified>
</cp:coreProperties>
</file>