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7" r:id="rId2"/>
    <p:sldId id="262" r:id="rId3"/>
    <p:sldId id="265" r:id="rId4"/>
    <p:sldId id="270" r:id="rId5"/>
    <p:sldId id="274" r:id="rId6"/>
    <p:sldId id="272" r:id="rId7"/>
    <p:sldId id="273" r:id="rId8"/>
    <p:sldId id="292" r:id="rId9"/>
    <p:sldId id="282" r:id="rId10"/>
    <p:sldId id="284" r:id="rId11"/>
    <p:sldId id="285" r:id="rId12"/>
    <p:sldId id="293" r:id="rId13"/>
    <p:sldId id="287" r:id="rId14"/>
    <p:sldId id="289" r:id="rId15"/>
    <p:sldId id="288" r:id="rId16"/>
    <p:sldId id="294" r:id="rId17"/>
    <p:sldId id="295" r:id="rId18"/>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9E5"/>
    <a:srgbClr val="FFEC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56" d="100"/>
          <a:sy n="56" d="100"/>
        </p:scale>
        <p:origin x="993" y="504"/>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1461"/>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8BA754-79BD-4972-839A-D62EA2C7C3EA}" type="datetimeFigureOut">
              <a:rPr lang="en-US" smtClean="0"/>
              <a:pPr/>
              <a:t>4/4/2018</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9BBF2C-A7F8-4A46-8FD9-0FE6834BDEB8}" type="slidenum">
              <a:rPr lang="en-US" smtClean="0"/>
              <a:pPr/>
              <a:t>‹#›</a:t>
            </a:fld>
            <a:endParaRPr lang="en-US"/>
          </a:p>
        </p:txBody>
      </p:sp>
    </p:spTree>
    <p:extLst>
      <p:ext uri="{BB962C8B-B14F-4D97-AF65-F5344CB8AC3E}">
        <p14:creationId xmlns:p14="http://schemas.microsoft.com/office/powerpoint/2010/main" val="220163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C59BBF2C-A7F8-4A46-8FD9-0FE6834BDEB8}" type="slidenum">
              <a:rPr lang="en-US" smtClean="0"/>
              <a:pPr/>
              <a:t>1</a:t>
            </a:fld>
            <a:endParaRPr lang="en-US"/>
          </a:p>
        </p:txBody>
      </p:sp>
    </p:spTree>
    <p:extLst>
      <p:ext uri="{BB962C8B-B14F-4D97-AF65-F5344CB8AC3E}">
        <p14:creationId xmlns:p14="http://schemas.microsoft.com/office/powerpoint/2010/main" val="307873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D8241E9-601D-4A27-BF72-C7763949FF5A}" type="datetimeFigureOut">
              <a:rPr lang="en-US" smtClean="0"/>
              <a:pPr/>
              <a:t>4/4/2018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D8241E9-601D-4A27-BF72-C7763949FF5A}" type="datetimeFigureOut">
              <a:rPr lang="en-US" smtClean="0"/>
              <a:pPr/>
              <a:t>4/4/2018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D8241E9-601D-4A27-BF72-C7763949FF5A}" type="datetimeFigureOut">
              <a:rPr lang="en-US" smtClean="0"/>
              <a:pPr/>
              <a:t>4/4/2018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D8241E9-601D-4A27-BF72-C7763949FF5A}" type="datetimeFigureOut">
              <a:rPr lang="en-US" smtClean="0"/>
              <a:pPr/>
              <a:t>4/4/2018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4/4/2018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D8241E9-601D-4A27-BF72-C7763949FF5A}" type="datetimeFigureOut">
              <a:rPr lang="en-US" smtClean="0"/>
              <a:pPr/>
              <a:t>4/4/2018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D8241E9-601D-4A27-BF72-C7763949FF5A}" type="datetimeFigureOut">
              <a:rPr lang="en-US" smtClean="0"/>
              <a:pPr/>
              <a:t>4/4/2018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D8241E9-601D-4A27-BF72-C7763949FF5A}" type="datetimeFigureOut">
              <a:rPr lang="en-US" smtClean="0"/>
              <a:pPr/>
              <a:t>4/4/2018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8241E9-601D-4A27-BF72-C7763949FF5A}" type="datetimeFigureOut">
              <a:rPr lang="en-US" smtClean="0"/>
              <a:pPr/>
              <a:t>4/4/2018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4/4/2018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4/4/2018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4D8241E9-601D-4A27-BF72-C7763949FF5A}" type="datetimeFigureOut">
              <a:rPr lang="en-US" smtClean="0"/>
              <a:pPr/>
              <a:t>4/4/2018</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4586AFA4-EB3C-4B7D-993E-220BD55D95C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r="833" b="8911"/>
          <a:stretch/>
        </p:blipFill>
        <p:spPr>
          <a:xfrm>
            <a:off x="0" y="-12967"/>
            <a:ext cx="9144000" cy="5169434"/>
          </a:xfrm>
          <a:prstGeom prst="rect">
            <a:avLst/>
          </a:prstGeom>
        </p:spPr>
      </p:pic>
      <p:sp>
        <p:nvSpPr>
          <p:cNvPr id="5" name="Rectangle 4"/>
          <p:cNvSpPr/>
          <p:nvPr/>
        </p:nvSpPr>
        <p:spPr>
          <a:xfrm>
            <a:off x="5410200" y="2419350"/>
            <a:ext cx="3429000" cy="2362200"/>
          </a:xfrm>
          <a:prstGeom prst="rect">
            <a:avLst/>
          </a:prstGeom>
          <a:solidFill>
            <a:schemeClr val="bg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8" name="TextBox 7"/>
          <p:cNvSpPr txBox="1"/>
          <p:nvPr/>
        </p:nvSpPr>
        <p:spPr>
          <a:xfrm>
            <a:off x="5486400" y="2877175"/>
            <a:ext cx="3276600" cy="1569660"/>
          </a:xfrm>
          <a:prstGeom prst="rect">
            <a:avLst/>
          </a:prstGeom>
          <a:noFill/>
        </p:spPr>
        <p:txBody>
          <a:bodyPr wrap="square" rtlCol="0">
            <a:spAutoFit/>
          </a:bodyPr>
          <a:lstStyle/>
          <a:p>
            <a:pPr algn="ctr"/>
            <a:r>
              <a:rPr lang="en-US" sz="4800" b="1" dirty="0"/>
              <a:t>Benefits of Juicing</a:t>
            </a:r>
            <a:endParaRPr lang="en-MY" sz="4800" b="1" dirty="0"/>
          </a:p>
        </p:txBody>
      </p:sp>
      <p:sp>
        <p:nvSpPr>
          <p:cNvPr id="9" name="Rectangle 8"/>
          <p:cNvSpPr/>
          <p:nvPr/>
        </p:nvSpPr>
        <p:spPr>
          <a:xfrm>
            <a:off x="5334000" y="2343150"/>
            <a:ext cx="3581400" cy="2514600"/>
          </a:xfrm>
          <a:prstGeom prst="rect">
            <a:avLst/>
          </a:prstGeom>
          <a:no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77477"/>
            <a:ext cx="8229600" cy="3927873"/>
          </a:xfrm>
        </p:spPr>
        <p:txBody>
          <a:bodyPr>
            <a:normAutofit fontScale="55000" lnSpcReduction="20000"/>
          </a:bodyPr>
          <a:lstStyle/>
          <a:p>
            <a:pPr marL="742950" lvl="0" indent="-742950">
              <a:buAutoNum type="arabicPeriod" startAt="3"/>
            </a:pPr>
            <a:r>
              <a:rPr lang="en-US" sz="4000" b="1" dirty="0" smtClean="0"/>
              <a:t>Broccoli</a:t>
            </a:r>
            <a:r>
              <a:rPr lang="en-US" sz="4000" dirty="0" smtClean="0"/>
              <a:t> </a:t>
            </a:r>
            <a:r>
              <a:rPr lang="en-US" sz="4000" dirty="0"/>
              <a:t>– is another powerhouse, known to reduce cholesterol and help in the prevention of some cancers. It’s bursting with antioxidants and Vitamins D, B, C and E. It also contains iron and </a:t>
            </a:r>
            <a:r>
              <a:rPr lang="en-US" sz="4000" dirty="0" smtClean="0"/>
              <a:t>calcium.</a:t>
            </a:r>
          </a:p>
          <a:p>
            <a:pPr marL="742950" lvl="0" indent="-742950">
              <a:buAutoNum type="arabicPeriod" startAt="3"/>
            </a:pPr>
            <a:endParaRPr lang="en-US" sz="4000" dirty="0"/>
          </a:p>
          <a:p>
            <a:pPr marL="742950" lvl="0" indent="-742950">
              <a:buAutoNum type="arabicPeriod" startAt="3"/>
            </a:pPr>
            <a:r>
              <a:rPr lang="en-US" sz="4000" b="1" dirty="0" smtClean="0"/>
              <a:t>Yams </a:t>
            </a:r>
            <a:r>
              <a:rPr lang="en-US" sz="4000" dirty="0"/>
              <a:t>– a high vitamin content, iron and magnesium and lots of sweet taste make yams the perfect juicing </a:t>
            </a:r>
            <a:r>
              <a:rPr lang="en-US" sz="4000" dirty="0" smtClean="0"/>
              <a:t>vegetable.</a:t>
            </a:r>
          </a:p>
          <a:p>
            <a:pPr marL="742950" lvl="0" indent="-742950">
              <a:buAutoNum type="arabicPeriod" startAt="3"/>
            </a:pPr>
            <a:endParaRPr lang="en-US" sz="4000" b="1" dirty="0"/>
          </a:p>
          <a:p>
            <a:pPr marL="742950" lvl="0" indent="-742950">
              <a:buAutoNum type="arabicPeriod" startAt="3"/>
            </a:pPr>
            <a:r>
              <a:rPr lang="en-US" sz="4000" b="1" dirty="0" smtClean="0"/>
              <a:t>Cabbage </a:t>
            </a:r>
            <a:r>
              <a:rPr lang="en-US" sz="4000" dirty="0"/>
              <a:t>– another high-water content vegetable that blends beautifully with apples. Cabbage is great for weight loss, purifying the digestive system, and boosting a weak immune system.</a:t>
            </a:r>
            <a:endParaRPr lang="en-MY" sz="4000" dirty="0"/>
          </a:p>
          <a:p>
            <a:pPr marL="742950" indent="-742950" algn="ctr">
              <a:buFont typeface="+mj-lt"/>
              <a:buAutoNum type="arabicPeriod"/>
            </a:pPr>
            <a:endParaRPr lang="en-MY" sz="4000" dirty="0"/>
          </a:p>
        </p:txBody>
      </p:sp>
    </p:spTree>
    <p:extLst>
      <p:ext uri="{BB962C8B-B14F-4D97-AF65-F5344CB8AC3E}">
        <p14:creationId xmlns:p14="http://schemas.microsoft.com/office/powerpoint/2010/main" val="19640096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666750"/>
            <a:ext cx="8229600" cy="3470673"/>
          </a:xfrm>
        </p:spPr>
        <p:txBody>
          <a:bodyPr>
            <a:noAutofit/>
          </a:bodyPr>
          <a:lstStyle/>
          <a:p>
            <a:pPr marL="457200" lvl="0" indent="-457200">
              <a:buAutoNum type="arabicPeriod" startAt="6"/>
            </a:pPr>
            <a:r>
              <a:rPr lang="en-US" sz="2000" b="1" dirty="0" smtClean="0"/>
              <a:t>Celery </a:t>
            </a:r>
            <a:r>
              <a:rPr lang="en-US" sz="2000" dirty="0"/>
              <a:t>– high water content and lots of vitamin, folate and potassium make celery a great base for juicing. It’s wonderfully refreshing and blends well with just about all other produce. Celery is a source for vitamin C, B1 and B6. It can help fight cancer and lower blood </a:t>
            </a:r>
            <a:r>
              <a:rPr lang="en-US" sz="2000" dirty="0" smtClean="0"/>
              <a:t>pressure.</a:t>
            </a:r>
          </a:p>
          <a:p>
            <a:pPr marL="457200" lvl="0" indent="-457200">
              <a:buAutoNum type="arabicPeriod" startAt="6"/>
            </a:pPr>
            <a:endParaRPr lang="en-US" sz="2000" dirty="0"/>
          </a:p>
          <a:p>
            <a:pPr marL="457200" lvl="0" indent="-457200">
              <a:buAutoNum type="arabicPeriod" startAt="6"/>
            </a:pPr>
            <a:r>
              <a:rPr lang="en-US" sz="2000" b="1" dirty="0" smtClean="0"/>
              <a:t>Kale</a:t>
            </a:r>
            <a:r>
              <a:rPr lang="en-US" sz="2000" dirty="0" smtClean="0"/>
              <a:t> </a:t>
            </a:r>
            <a:r>
              <a:rPr lang="en-US" sz="2000" dirty="0"/>
              <a:t>– is high in vitamin K and is loaded with crucial minerals. Kale is being studied as a possible aid in cancer prevention. Another </a:t>
            </a:r>
            <a:r>
              <a:rPr lang="en-US" sz="2000" dirty="0" smtClean="0"/>
              <a:t>powerhouse.</a:t>
            </a:r>
          </a:p>
          <a:p>
            <a:pPr marL="457200" lvl="0" indent="-457200">
              <a:buAutoNum type="arabicPeriod" startAt="6"/>
            </a:pPr>
            <a:endParaRPr lang="en-US" sz="2000" dirty="0"/>
          </a:p>
          <a:p>
            <a:pPr marL="457200" lvl="0" indent="-457200">
              <a:buAutoNum type="arabicPeriod" startAt="6"/>
            </a:pPr>
            <a:r>
              <a:rPr lang="en-US" sz="2000" b="1" dirty="0" smtClean="0"/>
              <a:t>Spinach </a:t>
            </a:r>
            <a:r>
              <a:rPr lang="en-US" sz="2000" dirty="0"/>
              <a:t>– has lots of vitamins A, C and E, as well as protein, potassium, choline, and iron. Even if you hate the taste of spinach, you’ll love it blended with sweet carrots and apples. </a:t>
            </a:r>
            <a:endParaRPr lang="en-MY" sz="2000" dirty="0"/>
          </a:p>
        </p:txBody>
      </p:sp>
    </p:spTree>
    <p:extLst>
      <p:ext uri="{BB962C8B-B14F-4D97-AF65-F5344CB8AC3E}">
        <p14:creationId xmlns:p14="http://schemas.microsoft.com/office/powerpoint/2010/main" val="79484739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85750"/>
            <a:ext cx="8229600" cy="3394472"/>
          </a:xfrm>
        </p:spPr>
        <p:txBody>
          <a:bodyPr>
            <a:normAutofit/>
          </a:bodyPr>
          <a:lstStyle/>
          <a:p>
            <a:pPr marL="0" indent="0" algn="ctr">
              <a:buNone/>
            </a:pPr>
            <a:r>
              <a:rPr lang="en-US" sz="4400" b="1" dirty="0"/>
              <a:t>Best Fruits for Juicing</a:t>
            </a:r>
            <a:endParaRPr lang="en-MY" sz="4400" dirty="0"/>
          </a:p>
        </p:txBody>
      </p:sp>
      <p:pic>
        <p:nvPicPr>
          <p:cNvPr id="5" name="Picture 4" descr="Image result for apple pineapple blueberries juic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1276350"/>
            <a:ext cx="4876798" cy="3403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900788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742950"/>
            <a:ext cx="8229600" cy="2784873"/>
          </a:xfrm>
        </p:spPr>
        <p:txBody>
          <a:bodyPr>
            <a:noAutofit/>
          </a:bodyPr>
          <a:lstStyle/>
          <a:p>
            <a:pPr marL="457200" indent="-457200">
              <a:buFont typeface="+mj-lt"/>
              <a:buAutoNum type="arabicPeriod"/>
            </a:pPr>
            <a:r>
              <a:rPr lang="en-US" sz="2200" b="1" dirty="0" smtClean="0"/>
              <a:t>Apples</a:t>
            </a:r>
            <a:r>
              <a:rPr lang="en-US" sz="2200" dirty="0" smtClean="0"/>
              <a:t> -  Apple </a:t>
            </a:r>
            <a:r>
              <a:rPr lang="en-US" sz="2200" dirty="0"/>
              <a:t>is the fruit powerhouse, and you should be eating or drinking some every </a:t>
            </a:r>
            <a:r>
              <a:rPr lang="en-US" sz="2200" dirty="0" smtClean="0"/>
              <a:t>day</a:t>
            </a:r>
          </a:p>
          <a:p>
            <a:pPr marL="457200" indent="-457200">
              <a:buFont typeface="+mj-lt"/>
              <a:buAutoNum type="arabicPeriod"/>
            </a:pPr>
            <a:endParaRPr lang="en-US" sz="2200" dirty="0"/>
          </a:p>
          <a:p>
            <a:pPr marL="457200" lvl="0" indent="-457200">
              <a:buFont typeface="+mj-lt"/>
              <a:buAutoNum type="arabicPeriod"/>
            </a:pPr>
            <a:r>
              <a:rPr lang="en-US" sz="2200" b="1" dirty="0" smtClean="0"/>
              <a:t>Pineapples</a:t>
            </a:r>
            <a:r>
              <a:rPr lang="en-US" sz="2200" dirty="0" smtClean="0"/>
              <a:t> </a:t>
            </a:r>
            <a:r>
              <a:rPr lang="en-US" sz="2200" dirty="0"/>
              <a:t>– these have a high sugar content, but just a little goes a long way in brightening up vegetables you might not otherwise use. </a:t>
            </a:r>
            <a:endParaRPr lang="en-US" sz="2200" dirty="0" smtClean="0"/>
          </a:p>
          <a:p>
            <a:pPr marL="457200" lvl="0" indent="-457200">
              <a:buFont typeface="+mj-lt"/>
              <a:buAutoNum type="arabicPeriod"/>
            </a:pPr>
            <a:endParaRPr lang="en-US" sz="2200" dirty="0"/>
          </a:p>
          <a:p>
            <a:pPr marL="457200" indent="-457200">
              <a:buFont typeface="+mj-lt"/>
              <a:buAutoNum type="arabicPeriod"/>
            </a:pPr>
            <a:r>
              <a:rPr lang="en-US" sz="2200" b="1" dirty="0" smtClean="0"/>
              <a:t>Blueberries </a:t>
            </a:r>
            <a:r>
              <a:rPr lang="en-US" sz="2200" dirty="0"/>
              <a:t>– these are great for detoxing the digestive system. It is also thought that blueberries may protect the brain against the onset of Alzheimer’s. </a:t>
            </a:r>
            <a:endParaRPr lang="en-MY" sz="2200" dirty="0"/>
          </a:p>
          <a:p>
            <a:pPr marL="457200" lvl="0" indent="-457200">
              <a:buFont typeface="+mj-lt"/>
              <a:buAutoNum type="arabicPeriod"/>
            </a:pPr>
            <a:endParaRPr lang="en-MY" sz="2200" dirty="0"/>
          </a:p>
          <a:p>
            <a:pPr marL="457200" indent="-457200">
              <a:buFont typeface="+mj-lt"/>
              <a:buAutoNum type="arabicPeriod"/>
            </a:pPr>
            <a:endParaRPr lang="en-MY" sz="2200" dirty="0"/>
          </a:p>
        </p:txBody>
      </p:sp>
    </p:spTree>
    <p:extLst>
      <p:ext uri="{BB962C8B-B14F-4D97-AF65-F5344CB8AC3E}">
        <p14:creationId xmlns:p14="http://schemas.microsoft.com/office/powerpoint/2010/main" val="241113866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42950"/>
            <a:ext cx="8229600" cy="3546873"/>
          </a:xfrm>
        </p:spPr>
        <p:txBody>
          <a:bodyPr>
            <a:noAutofit/>
          </a:bodyPr>
          <a:lstStyle/>
          <a:p>
            <a:pPr marL="742950" lvl="0" indent="-742950">
              <a:buAutoNum type="arabicPeriod" startAt="4"/>
            </a:pPr>
            <a:r>
              <a:rPr lang="en-US" sz="2100" b="1" dirty="0" smtClean="0"/>
              <a:t>Strawberries </a:t>
            </a:r>
            <a:r>
              <a:rPr lang="en-US" sz="2100" dirty="0"/>
              <a:t>– they are high in vitamin C. Just wash them and juice with the stems. </a:t>
            </a:r>
            <a:endParaRPr lang="en-US" sz="2100" dirty="0"/>
          </a:p>
          <a:p>
            <a:pPr marL="742950" lvl="0" indent="-742950">
              <a:buAutoNum type="arabicPeriod" startAt="4"/>
            </a:pPr>
            <a:endParaRPr lang="en-US" sz="2100" dirty="0" smtClean="0"/>
          </a:p>
          <a:p>
            <a:pPr marL="742950" lvl="0" indent="-742950">
              <a:buAutoNum type="arabicPeriod" startAt="4"/>
            </a:pPr>
            <a:r>
              <a:rPr lang="en-US" sz="2100" b="1" dirty="0" smtClean="0"/>
              <a:t>Citrus </a:t>
            </a:r>
            <a:r>
              <a:rPr lang="en-US" sz="2100" b="1" dirty="0"/>
              <a:t>fruit </a:t>
            </a:r>
            <a:r>
              <a:rPr lang="en-US" sz="2100" dirty="0"/>
              <a:t>– grapefruit, oranges, and lemons are high in vitamin C and help with the absorption of iron. They are also filled with disease-fighting </a:t>
            </a:r>
            <a:r>
              <a:rPr lang="en-US" sz="2100" dirty="0" smtClean="0"/>
              <a:t>antioxidants.</a:t>
            </a:r>
          </a:p>
          <a:p>
            <a:pPr marL="742950" lvl="0" indent="-742950">
              <a:buAutoNum type="arabicPeriod" startAt="4"/>
            </a:pPr>
            <a:endParaRPr lang="en-US" sz="2100" dirty="0"/>
          </a:p>
          <a:p>
            <a:pPr marL="742950" lvl="0" indent="-742950">
              <a:buAutoNum type="arabicPeriod" startAt="4"/>
            </a:pPr>
            <a:r>
              <a:rPr lang="en-US" sz="2100" b="1" dirty="0" smtClean="0"/>
              <a:t>Cherries </a:t>
            </a:r>
            <a:r>
              <a:rPr lang="en-US" sz="2100" dirty="0"/>
              <a:t>– contain anti-inflammatory and disease-fighting properties. They also sweeten any vegetable juice. You do need to pit them before juicing. They have a high sugar content, so only use a few.</a:t>
            </a:r>
            <a:endParaRPr lang="en-MY" sz="2100" dirty="0"/>
          </a:p>
        </p:txBody>
      </p:sp>
    </p:spTree>
    <p:extLst>
      <p:ext uri="{BB962C8B-B14F-4D97-AF65-F5344CB8AC3E}">
        <p14:creationId xmlns:p14="http://schemas.microsoft.com/office/powerpoint/2010/main" val="397617970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42900"/>
            <a:ext cx="8229600" cy="857250"/>
          </a:xfrm>
        </p:spPr>
        <p:txBody>
          <a:bodyPr/>
          <a:lstStyle/>
          <a:p>
            <a:r>
              <a:rPr lang="en-US" b="1" dirty="0"/>
              <a:t>Making Substitutions</a:t>
            </a:r>
            <a:endParaRPr lang="en-MY" dirty="0"/>
          </a:p>
        </p:txBody>
      </p:sp>
      <p:sp>
        <p:nvSpPr>
          <p:cNvPr id="3" name="Content Placeholder 2"/>
          <p:cNvSpPr>
            <a:spLocks noGrp="1"/>
          </p:cNvSpPr>
          <p:nvPr>
            <p:ph idx="1"/>
          </p:nvPr>
        </p:nvSpPr>
        <p:spPr>
          <a:xfrm>
            <a:off x="457200" y="1962150"/>
            <a:ext cx="8229600" cy="2819400"/>
          </a:xfrm>
        </p:spPr>
        <p:txBody>
          <a:bodyPr>
            <a:normAutofit/>
          </a:bodyPr>
          <a:lstStyle/>
          <a:p>
            <a:r>
              <a:rPr lang="en-US" sz="2400" dirty="0"/>
              <a:t>Most fruits and vegetables have logical substitutes, so don’t hesitate to use one instead of </a:t>
            </a:r>
            <a:r>
              <a:rPr lang="en-US" sz="2400" dirty="0" smtClean="0"/>
              <a:t>another</a:t>
            </a:r>
          </a:p>
          <a:p>
            <a:endParaRPr lang="en-US" sz="2400" dirty="0"/>
          </a:p>
          <a:p>
            <a:r>
              <a:rPr lang="en-US" sz="2400" dirty="0" smtClean="0"/>
              <a:t>Juicing </a:t>
            </a:r>
            <a:r>
              <a:rPr lang="en-US" sz="2400" dirty="0"/>
              <a:t>is not rigid; instead its purpose is to help you consume as great a variety of fresh, healthy juices as </a:t>
            </a:r>
            <a:r>
              <a:rPr lang="en-US" sz="2400" dirty="0" smtClean="0"/>
              <a:t>possible</a:t>
            </a:r>
            <a:endParaRPr lang="en-MY" sz="2400" dirty="0"/>
          </a:p>
        </p:txBody>
      </p:sp>
    </p:spTree>
    <p:extLst>
      <p:ext uri="{BB962C8B-B14F-4D97-AF65-F5344CB8AC3E}">
        <p14:creationId xmlns:p14="http://schemas.microsoft.com/office/powerpoint/2010/main" val="29437259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3333" y="209549"/>
            <a:ext cx="8229600" cy="899583"/>
          </a:xfrm>
        </p:spPr>
        <p:txBody>
          <a:bodyPr/>
          <a:lstStyle/>
          <a:p>
            <a:r>
              <a:rPr lang="en-US" b="1" dirty="0"/>
              <a:t>Best Substitutions For Juicing</a:t>
            </a:r>
            <a:endParaRPr lang="en-MY" dirty="0"/>
          </a:p>
        </p:txBody>
      </p:sp>
      <p:sp>
        <p:nvSpPr>
          <p:cNvPr id="3" name="Content Placeholder 2"/>
          <p:cNvSpPr>
            <a:spLocks noGrp="1"/>
          </p:cNvSpPr>
          <p:nvPr>
            <p:ph idx="1"/>
          </p:nvPr>
        </p:nvSpPr>
        <p:spPr>
          <a:xfrm>
            <a:off x="457200" y="1352549"/>
            <a:ext cx="8229600" cy="3242073"/>
          </a:xfrm>
        </p:spPr>
        <p:txBody>
          <a:bodyPr>
            <a:noAutofit/>
          </a:bodyPr>
          <a:lstStyle/>
          <a:p>
            <a:r>
              <a:rPr lang="en-US" sz="1900" dirty="0" smtClean="0"/>
              <a:t>Apples </a:t>
            </a:r>
            <a:r>
              <a:rPr lang="en-US" sz="1900" dirty="0"/>
              <a:t>and pears can be substituted for each </a:t>
            </a:r>
            <a:r>
              <a:rPr lang="en-US" sz="1900" dirty="0" smtClean="0"/>
              <a:t>other.</a:t>
            </a:r>
            <a:endParaRPr lang="en-MY" sz="1900" dirty="0"/>
          </a:p>
          <a:p>
            <a:endParaRPr lang="en-MY" sz="1900" dirty="0"/>
          </a:p>
          <a:p>
            <a:r>
              <a:rPr lang="en-US" sz="1900" dirty="0" smtClean="0"/>
              <a:t>Coconut </a:t>
            </a:r>
            <a:r>
              <a:rPr lang="en-US" sz="1900" dirty="0"/>
              <a:t>or bananas are an excellent substitute for </a:t>
            </a:r>
            <a:r>
              <a:rPr lang="en-US" sz="1900" dirty="0" smtClean="0"/>
              <a:t>avocado.</a:t>
            </a:r>
            <a:endParaRPr lang="en-MY" sz="1900" dirty="0"/>
          </a:p>
          <a:p>
            <a:endParaRPr lang="en-MY" sz="1900" dirty="0"/>
          </a:p>
          <a:p>
            <a:r>
              <a:rPr lang="en-US" sz="1900" dirty="0" smtClean="0"/>
              <a:t>Vegetables </a:t>
            </a:r>
            <a:r>
              <a:rPr lang="en-US" sz="1900" dirty="0"/>
              <a:t>such a carrots, yams, beets or radish can provide the same </a:t>
            </a:r>
            <a:r>
              <a:rPr lang="en-US" sz="1900" dirty="0" smtClean="0"/>
              <a:t>nutrients.</a:t>
            </a:r>
            <a:endParaRPr lang="en-MY" sz="1900" dirty="0"/>
          </a:p>
          <a:p>
            <a:endParaRPr lang="en-MY" sz="1900" dirty="0"/>
          </a:p>
          <a:p>
            <a:r>
              <a:rPr lang="en-US" sz="1900" dirty="0" smtClean="0"/>
              <a:t>Celery</a:t>
            </a:r>
            <a:r>
              <a:rPr lang="en-US" sz="1900" dirty="0"/>
              <a:t>, zucchini, and cucumbers all add water and </a:t>
            </a:r>
            <a:r>
              <a:rPr lang="en-US" sz="1900" dirty="0" smtClean="0"/>
              <a:t>flavor.</a:t>
            </a:r>
            <a:endParaRPr lang="en-MY" sz="1900" dirty="0"/>
          </a:p>
          <a:p>
            <a:endParaRPr lang="en-MY" sz="1900" dirty="0"/>
          </a:p>
          <a:p>
            <a:r>
              <a:rPr lang="en-US" sz="1900" dirty="0" smtClean="0"/>
              <a:t>Greens </a:t>
            </a:r>
            <a:r>
              <a:rPr lang="en-US" sz="1900" dirty="0"/>
              <a:t>such as kale, spinach, Swiss chard and arugula are very nutrient-dense.</a:t>
            </a:r>
            <a:endParaRPr lang="en-MY" sz="1900" dirty="0"/>
          </a:p>
          <a:p>
            <a:endParaRPr lang="en-MY" sz="1900" dirty="0"/>
          </a:p>
        </p:txBody>
      </p:sp>
    </p:spTree>
    <p:extLst>
      <p:ext uri="{BB962C8B-B14F-4D97-AF65-F5344CB8AC3E}">
        <p14:creationId xmlns:p14="http://schemas.microsoft.com/office/powerpoint/2010/main" val="8461234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5350"/>
            <a:ext cx="8229600" cy="3699273"/>
          </a:xfrm>
        </p:spPr>
        <p:txBody>
          <a:bodyPr>
            <a:normAutofit fontScale="70000" lnSpcReduction="20000"/>
          </a:bodyPr>
          <a:lstStyle/>
          <a:p>
            <a:r>
              <a:rPr lang="en-US" dirty="0"/>
              <a:t>Watermelon has a high-water content but can be exchanged for any other melon. Add half a cup of sparkling water, if you like</a:t>
            </a:r>
            <a:r>
              <a:rPr lang="en-US" dirty="0" smtClean="0"/>
              <a:t>.</a:t>
            </a:r>
          </a:p>
          <a:p>
            <a:pPr marL="0" indent="0">
              <a:buNone/>
            </a:pPr>
            <a:endParaRPr lang="en-MY" dirty="0"/>
          </a:p>
          <a:p>
            <a:r>
              <a:rPr lang="en-US" dirty="0"/>
              <a:t>You can substitute berries for one other</a:t>
            </a:r>
            <a:r>
              <a:rPr lang="en-US" dirty="0" smtClean="0"/>
              <a:t>.</a:t>
            </a:r>
          </a:p>
          <a:p>
            <a:pPr marL="0" indent="0">
              <a:buNone/>
            </a:pPr>
            <a:endParaRPr lang="en-MY" dirty="0"/>
          </a:p>
          <a:p>
            <a:r>
              <a:rPr lang="en-US" dirty="0"/>
              <a:t>Tropical fruits such as mango and pineapple can be exchanged</a:t>
            </a:r>
            <a:r>
              <a:rPr lang="en-US" dirty="0" smtClean="0"/>
              <a:t>.</a:t>
            </a:r>
          </a:p>
          <a:p>
            <a:pPr marL="0" indent="0">
              <a:buNone/>
            </a:pPr>
            <a:endParaRPr lang="en-MY" dirty="0"/>
          </a:p>
          <a:p>
            <a:r>
              <a:rPr lang="en-US" dirty="0"/>
              <a:t>Citrus fruits can be used in place of mangos</a:t>
            </a:r>
            <a:r>
              <a:rPr lang="en-US" dirty="0" smtClean="0"/>
              <a:t>.</a:t>
            </a:r>
          </a:p>
          <a:p>
            <a:pPr marL="0" indent="0">
              <a:buNone/>
            </a:pPr>
            <a:endParaRPr lang="en-MY" dirty="0"/>
          </a:p>
          <a:p>
            <a:r>
              <a:rPr lang="en-US" dirty="0"/>
              <a:t>Go ahead and experiment for the best flavor combinations.</a:t>
            </a:r>
            <a:endParaRPr lang="en-MY" dirty="0"/>
          </a:p>
          <a:p>
            <a:endParaRPr lang="en-MY" dirty="0"/>
          </a:p>
        </p:txBody>
      </p:sp>
    </p:spTree>
    <p:extLst>
      <p:ext uri="{BB962C8B-B14F-4D97-AF65-F5344CB8AC3E}">
        <p14:creationId xmlns:p14="http://schemas.microsoft.com/office/powerpoint/2010/main" val="3009065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2038350"/>
            <a:ext cx="8229600" cy="2480073"/>
          </a:xfrm>
        </p:spPr>
        <p:txBody>
          <a:bodyPr>
            <a:normAutofit/>
          </a:bodyPr>
          <a:lstStyle/>
          <a:p>
            <a:pPr marL="0" indent="0" algn="ctr">
              <a:buNone/>
            </a:pPr>
            <a:r>
              <a:rPr lang="en-US" b="1" i="1" dirty="0">
                <a:solidFill>
                  <a:srgbClr val="FFC000"/>
                </a:solidFill>
              </a:rPr>
              <a:t>Juicing </a:t>
            </a:r>
            <a:r>
              <a:rPr lang="en-US" dirty="0"/>
              <a:t>provides us with a concentrated burst of power that eating the produce </a:t>
            </a:r>
            <a:r>
              <a:rPr lang="en-US" dirty="0" smtClean="0"/>
              <a:t>cannot</a:t>
            </a:r>
            <a:endParaRPr lang="en-MY" dirty="0"/>
          </a:p>
        </p:txBody>
      </p:sp>
    </p:spTree>
    <p:extLst>
      <p:ext uri="{BB962C8B-B14F-4D97-AF65-F5344CB8AC3E}">
        <p14:creationId xmlns:p14="http://schemas.microsoft.com/office/powerpoint/2010/main" val="125263196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14350"/>
            <a:ext cx="8229600" cy="857250"/>
          </a:xfrm>
        </p:spPr>
        <p:txBody>
          <a:bodyPr>
            <a:normAutofit fontScale="90000"/>
          </a:bodyPr>
          <a:lstStyle/>
          <a:p>
            <a:r>
              <a:rPr lang="en-US" b="1" dirty="0"/>
              <a:t>The Many Advantages of Juicing</a:t>
            </a:r>
            <a:r>
              <a:rPr lang="en-MY" b="1" dirty="0"/>
              <a:t/>
            </a:r>
            <a:br>
              <a:rPr lang="en-MY" b="1" dirty="0"/>
            </a:br>
            <a:endParaRPr lang="en-MY" dirty="0"/>
          </a:p>
        </p:txBody>
      </p:sp>
      <p:sp>
        <p:nvSpPr>
          <p:cNvPr id="3" name="Content Placeholder 2"/>
          <p:cNvSpPr>
            <a:spLocks noGrp="1"/>
          </p:cNvSpPr>
          <p:nvPr>
            <p:ph idx="1"/>
          </p:nvPr>
        </p:nvSpPr>
        <p:spPr>
          <a:xfrm>
            <a:off x="457200" y="1504950"/>
            <a:ext cx="8229600" cy="2937273"/>
          </a:xfrm>
        </p:spPr>
        <p:txBody>
          <a:bodyPr>
            <a:noAutofit/>
          </a:bodyPr>
          <a:lstStyle/>
          <a:p>
            <a:pPr marL="457200" lvl="0" indent="-457200">
              <a:buFont typeface="+mj-lt"/>
              <a:buAutoNum type="arabicPeriod"/>
            </a:pPr>
            <a:r>
              <a:rPr lang="en-US" sz="2100" dirty="0"/>
              <a:t>Since juice contains no fiber to digest, it becomes absorbed into the broad stream more quickly. You feel the effects </a:t>
            </a:r>
            <a:r>
              <a:rPr lang="en-US" sz="2100" dirty="0" smtClean="0"/>
              <a:t>immediately</a:t>
            </a:r>
            <a:endParaRPr lang="en-US" sz="2100" dirty="0"/>
          </a:p>
          <a:p>
            <a:pPr marL="457200" lvl="0" indent="-457200">
              <a:buFont typeface="+mj-lt"/>
              <a:buAutoNum type="arabicPeriod"/>
            </a:pPr>
            <a:endParaRPr lang="en-US" sz="2100" dirty="0" smtClean="0"/>
          </a:p>
          <a:p>
            <a:pPr marL="457200" lvl="0" indent="-457200">
              <a:buFont typeface="+mj-lt"/>
              <a:buAutoNum type="arabicPeriod"/>
            </a:pPr>
            <a:r>
              <a:rPr lang="en-US" sz="2100" dirty="0" smtClean="0"/>
              <a:t>Juicing </a:t>
            </a:r>
            <a:r>
              <a:rPr lang="en-US" sz="2100" dirty="0"/>
              <a:t>lets you enjoy greens you’d never eat in a lifetime, like kale </a:t>
            </a:r>
            <a:r>
              <a:rPr lang="en-US" sz="2100" dirty="0" smtClean="0"/>
              <a:t>perhaps</a:t>
            </a:r>
            <a:endParaRPr lang="en-US" sz="2100" dirty="0"/>
          </a:p>
          <a:p>
            <a:pPr marL="457200" lvl="0" indent="-457200">
              <a:buFont typeface="+mj-lt"/>
              <a:buAutoNum type="arabicPeriod"/>
            </a:pPr>
            <a:endParaRPr lang="en-US" sz="2100" dirty="0" smtClean="0"/>
          </a:p>
          <a:p>
            <a:pPr marL="457200" lvl="0" indent="-457200">
              <a:buFont typeface="+mj-lt"/>
              <a:buAutoNum type="arabicPeriod"/>
            </a:pPr>
            <a:r>
              <a:rPr lang="en-US" sz="2100" dirty="0" smtClean="0"/>
              <a:t>Our </a:t>
            </a:r>
            <a:r>
              <a:rPr lang="en-US" sz="2100" dirty="0"/>
              <a:t>digestive system needs good bacteria called probiotics. Vegetables and fruits rich in probiotics are leeks, leafy greens, carrots, and </a:t>
            </a:r>
            <a:r>
              <a:rPr lang="en-US" sz="2100" dirty="0" smtClean="0"/>
              <a:t>bananas</a:t>
            </a:r>
            <a:endParaRPr lang="en-MY" sz="2100" dirty="0"/>
          </a:p>
        </p:txBody>
      </p:sp>
    </p:spTree>
    <p:extLst>
      <p:ext uri="{BB962C8B-B14F-4D97-AF65-F5344CB8AC3E}">
        <p14:creationId xmlns:p14="http://schemas.microsoft.com/office/powerpoint/2010/main" val="9730904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19150"/>
            <a:ext cx="8229600" cy="3699273"/>
          </a:xfrm>
        </p:spPr>
        <p:txBody>
          <a:bodyPr>
            <a:noAutofit/>
          </a:bodyPr>
          <a:lstStyle/>
          <a:p>
            <a:pPr marL="457200" indent="-457200">
              <a:buAutoNum type="arabicPeriod" startAt="4"/>
            </a:pPr>
            <a:r>
              <a:rPr lang="en-US" sz="2000" dirty="0" smtClean="0"/>
              <a:t>Juicing </a:t>
            </a:r>
            <a:r>
              <a:rPr lang="en-US" sz="2000" dirty="0"/>
              <a:t>can arm the body with enough ammunition to help with the side-effects of </a:t>
            </a:r>
            <a:r>
              <a:rPr lang="en-US" sz="2000" dirty="0" smtClean="0"/>
              <a:t>chemotherapy.</a:t>
            </a:r>
          </a:p>
          <a:p>
            <a:pPr marL="457200" indent="-457200">
              <a:buAutoNum type="arabicPeriod" startAt="4"/>
            </a:pPr>
            <a:endParaRPr lang="en-US" sz="2000" dirty="0"/>
          </a:p>
          <a:p>
            <a:pPr marL="457200" indent="-457200">
              <a:buAutoNum type="arabicPeriod" startAt="4"/>
            </a:pPr>
            <a:r>
              <a:rPr lang="en-US" sz="2000" dirty="0" smtClean="0"/>
              <a:t>To </a:t>
            </a:r>
            <a:r>
              <a:rPr lang="en-US" sz="2000" dirty="0"/>
              <a:t>lower your cholesterol, you need to consume less meats and fats and increase your intake of fruits and </a:t>
            </a:r>
            <a:r>
              <a:rPr lang="en-US" sz="2000" dirty="0" smtClean="0"/>
              <a:t>vegetables. </a:t>
            </a:r>
            <a:r>
              <a:rPr lang="en-US" sz="2000" dirty="0"/>
              <a:t>Juicing, with its high-density juice content, can provide you with the most fruits and vegetables in the shortest </a:t>
            </a:r>
            <a:r>
              <a:rPr lang="en-US" sz="2000" dirty="0" smtClean="0"/>
              <a:t>time.</a:t>
            </a:r>
          </a:p>
          <a:p>
            <a:pPr marL="457200" indent="-457200">
              <a:buAutoNum type="arabicPeriod" startAt="4"/>
            </a:pPr>
            <a:endParaRPr lang="en-US" sz="2000" dirty="0"/>
          </a:p>
          <a:p>
            <a:pPr marL="457200" indent="-457200">
              <a:buAutoNum type="arabicPeriod" startAt="4"/>
            </a:pPr>
            <a:r>
              <a:rPr lang="en-US" sz="2000" dirty="0" smtClean="0"/>
              <a:t>Drinking </a:t>
            </a:r>
            <a:r>
              <a:rPr lang="en-US" sz="2000" dirty="0"/>
              <a:t>more juice and regular juice cleanses can eliminate the daily and accumulated toxins we feed our bodies and revitalize our digestive system. </a:t>
            </a:r>
            <a:endParaRPr lang="en-MY" sz="2000" dirty="0"/>
          </a:p>
          <a:p>
            <a:pPr marL="457200" indent="-457200">
              <a:buFont typeface="+mj-lt"/>
              <a:buAutoNum type="arabicPeriod"/>
            </a:pPr>
            <a:endParaRPr lang="en-MY" sz="2000" dirty="0"/>
          </a:p>
        </p:txBody>
      </p:sp>
    </p:spTree>
    <p:extLst>
      <p:ext uri="{BB962C8B-B14F-4D97-AF65-F5344CB8AC3E}">
        <p14:creationId xmlns:p14="http://schemas.microsoft.com/office/powerpoint/2010/main" val="3050910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66750"/>
            <a:ext cx="8153400" cy="2784872"/>
          </a:xfrm>
        </p:spPr>
        <p:txBody>
          <a:bodyPr>
            <a:noAutofit/>
          </a:bodyPr>
          <a:lstStyle/>
          <a:p>
            <a:pPr marL="514350" indent="-514350">
              <a:buAutoNum type="arabicPeriod" startAt="7"/>
            </a:pPr>
            <a:r>
              <a:rPr lang="en-US" sz="2200" dirty="0" smtClean="0"/>
              <a:t>Incorporating </a:t>
            </a:r>
            <a:r>
              <a:rPr lang="en-US" sz="2200" dirty="0"/>
              <a:t>one or two glasses of juice into your day will give you a smoother, healthier complexion. </a:t>
            </a:r>
            <a:endParaRPr lang="en-US" sz="2200" dirty="0"/>
          </a:p>
          <a:p>
            <a:pPr marL="514350" indent="-514350">
              <a:buAutoNum type="arabicPeriod" startAt="7"/>
            </a:pPr>
            <a:endParaRPr lang="en-US" sz="2200" dirty="0" smtClean="0"/>
          </a:p>
          <a:p>
            <a:pPr marL="514350" indent="-514350">
              <a:buAutoNum type="arabicPeriod" startAt="7"/>
            </a:pPr>
            <a:r>
              <a:rPr lang="en-US" sz="2200" dirty="0" smtClean="0"/>
              <a:t>A </a:t>
            </a:r>
            <a:r>
              <a:rPr lang="en-US" sz="2200" dirty="0"/>
              <a:t>glass of juice before your meal will help suppress your appetite. </a:t>
            </a:r>
            <a:endParaRPr lang="en-MY" sz="2200" dirty="0"/>
          </a:p>
        </p:txBody>
      </p:sp>
      <p:pic>
        <p:nvPicPr>
          <p:cNvPr id="1026" name="Picture 2" descr="Image result for JUICI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38800" y="2876550"/>
            <a:ext cx="3135380" cy="20301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198728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38350"/>
            <a:ext cx="8229600" cy="857250"/>
          </a:xfrm>
        </p:spPr>
        <p:txBody>
          <a:bodyPr>
            <a:normAutofit fontScale="90000"/>
          </a:bodyPr>
          <a:lstStyle/>
          <a:p>
            <a:r>
              <a:rPr lang="en-US" b="1" dirty="0"/>
              <a:t>Best Fruits and Vegetables for Juicing</a:t>
            </a:r>
            <a:endParaRPr lang="en-MY" dirty="0"/>
          </a:p>
        </p:txBody>
      </p:sp>
    </p:spTree>
    <p:extLst>
      <p:ext uri="{BB962C8B-B14F-4D97-AF65-F5344CB8AC3E}">
        <p14:creationId xmlns:p14="http://schemas.microsoft.com/office/powerpoint/2010/main" val="199895735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047750"/>
            <a:ext cx="3581400" cy="3352800"/>
          </a:xfrm>
        </p:spPr>
        <p:txBody>
          <a:bodyPr>
            <a:normAutofit/>
          </a:bodyPr>
          <a:lstStyle/>
          <a:p>
            <a:r>
              <a:rPr lang="en-US" sz="2200" dirty="0"/>
              <a:t>As a rule of thumb, vegetables add more nutrition, while fruits add the </a:t>
            </a:r>
            <a:r>
              <a:rPr lang="en-US" sz="2200" dirty="0" smtClean="0"/>
              <a:t>flavor</a:t>
            </a:r>
          </a:p>
          <a:p>
            <a:endParaRPr lang="en-US" sz="2200" dirty="0"/>
          </a:p>
          <a:p>
            <a:r>
              <a:rPr lang="en-US" sz="2200" dirty="0" smtClean="0"/>
              <a:t>Don’t </a:t>
            </a:r>
            <a:r>
              <a:rPr lang="en-US" sz="2200" dirty="0"/>
              <a:t>forget the 80 percent/20 percent ratio of vegetables to </a:t>
            </a:r>
            <a:r>
              <a:rPr lang="en-US" sz="2200" dirty="0" smtClean="0"/>
              <a:t>fruit</a:t>
            </a:r>
          </a:p>
          <a:p>
            <a:endParaRPr lang="en-US" sz="2200" dirty="0"/>
          </a:p>
        </p:txBody>
      </p:sp>
      <p:pic>
        <p:nvPicPr>
          <p:cNvPr id="3074" name="Picture 2" descr="Image result for vegetables fruit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1047750"/>
            <a:ext cx="3333750" cy="25717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824562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09550"/>
            <a:ext cx="8229600" cy="857250"/>
          </a:xfrm>
        </p:spPr>
        <p:txBody>
          <a:bodyPr>
            <a:normAutofit/>
          </a:bodyPr>
          <a:lstStyle/>
          <a:p>
            <a:r>
              <a:rPr lang="en-US" b="1" dirty="0"/>
              <a:t>Best Vegetables for Juicing</a:t>
            </a:r>
            <a:endParaRPr lang="en-MY" dirty="0"/>
          </a:p>
        </p:txBody>
      </p:sp>
      <p:pic>
        <p:nvPicPr>
          <p:cNvPr id="2050" name="Picture 2" descr="Related image"/>
          <p:cNvPicPr>
            <a:picLocks noChangeAspect="1" noChangeArrowheads="1"/>
          </p:cNvPicPr>
          <p:nvPr/>
        </p:nvPicPr>
        <p:blipFill rotWithShape="1">
          <a:blip r:embed="rId2">
            <a:extLst>
              <a:ext uri="{28A0092B-C50C-407E-A947-70E740481C1C}">
                <a14:useLocalDpi xmlns:a14="http://schemas.microsoft.com/office/drawing/2010/main" val="0"/>
              </a:ext>
            </a:extLst>
          </a:blip>
          <a:srcRect r="699" b="3371"/>
          <a:stretch/>
        </p:blipFill>
        <p:spPr bwMode="auto">
          <a:xfrm>
            <a:off x="2171700" y="1200150"/>
            <a:ext cx="4953000" cy="342043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741905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71550"/>
            <a:ext cx="8229600" cy="3581400"/>
          </a:xfrm>
        </p:spPr>
        <p:txBody>
          <a:bodyPr>
            <a:normAutofit fontScale="92500" lnSpcReduction="10000"/>
          </a:bodyPr>
          <a:lstStyle/>
          <a:p>
            <a:pPr marL="457200" lvl="0" indent="-457200">
              <a:buFont typeface="+mj-lt"/>
              <a:buAutoNum type="arabicPeriod"/>
            </a:pPr>
            <a:r>
              <a:rPr lang="en-US" sz="2400" b="1" dirty="0"/>
              <a:t>Cucumber</a:t>
            </a:r>
            <a:r>
              <a:rPr lang="en-US" sz="2400" dirty="0"/>
              <a:t> - has a high-water content, contains potassium and anti-inflammatory ingredients. Don’t peel the cucumber before juicing because the skin contains a lot of nutrients</a:t>
            </a:r>
            <a:r>
              <a:rPr lang="en-US" sz="2400" dirty="0" smtClean="0"/>
              <a:t>.</a:t>
            </a:r>
          </a:p>
          <a:p>
            <a:pPr marL="457200" lvl="0" indent="-457200">
              <a:buFont typeface="+mj-lt"/>
              <a:buAutoNum type="arabicPeriod"/>
            </a:pPr>
            <a:endParaRPr lang="en-US" sz="2400" dirty="0" smtClean="0"/>
          </a:p>
          <a:p>
            <a:pPr marL="457200" lvl="0" indent="-457200">
              <a:buFont typeface="+mj-lt"/>
              <a:buAutoNum type="arabicPeriod"/>
            </a:pPr>
            <a:endParaRPr lang="en-MY" sz="2400" b="1" dirty="0"/>
          </a:p>
          <a:p>
            <a:pPr marL="457200" indent="-457200">
              <a:buFont typeface="+mj-lt"/>
              <a:buAutoNum type="arabicPeriod"/>
            </a:pPr>
            <a:r>
              <a:rPr lang="en-US" sz="2400" b="1" dirty="0"/>
              <a:t>Carrots </a:t>
            </a:r>
            <a:r>
              <a:rPr lang="en-US" sz="2400" dirty="0"/>
              <a:t>– In addition to adding color, carrots are filled with vitamins, such as A, C, D, minerals such as manganese, potassium and iron. Great for lowering blood pressure and improving your immune system. A true powerhouse, carrots also improve eyesight and help you get glowing skin</a:t>
            </a:r>
            <a:endParaRPr lang="en-MY" sz="2300" dirty="0"/>
          </a:p>
        </p:txBody>
      </p:sp>
    </p:spTree>
    <p:extLst>
      <p:ext uri="{BB962C8B-B14F-4D97-AF65-F5344CB8AC3E}">
        <p14:creationId xmlns:p14="http://schemas.microsoft.com/office/powerpoint/2010/main" val="293726243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2199</TotalTime>
  <Words>880</Words>
  <Application>Microsoft Office PowerPoint</Application>
  <PresentationFormat>On-screen Show (16:9)</PresentationFormat>
  <Paragraphs>70</Paragraphs>
  <Slides>17</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17</vt:i4>
      </vt:variant>
    </vt:vector>
  </HeadingPairs>
  <TitlesOfParts>
    <vt:vector size="20" baseType="lpstr">
      <vt:lpstr>Arial</vt:lpstr>
      <vt:lpstr>Calibri</vt:lpstr>
      <vt:lpstr>Office Theme</vt:lpstr>
      <vt:lpstr>PowerPoint Presentation</vt:lpstr>
      <vt:lpstr>PowerPoint Presentation</vt:lpstr>
      <vt:lpstr>The Many Advantages of Juicing </vt:lpstr>
      <vt:lpstr>PowerPoint Presentation</vt:lpstr>
      <vt:lpstr>PowerPoint Presentation</vt:lpstr>
      <vt:lpstr>Best Fruits and Vegetables for Juicing</vt:lpstr>
      <vt:lpstr>PowerPoint Presentation</vt:lpstr>
      <vt:lpstr>Best Vegetables for Juicing</vt:lpstr>
      <vt:lpstr>PowerPoint Presentation</vt:lpstr>
      <vt:lpstr>PowerPoint Presentation</vt:lpstr>
      <vt:lpstr>PowerPoint Presentation</vt:lpstr>
      <vt:lpstr>PowerPoint Presentation</vt:lpstr>
      <vt:lpstr>PowerPoint Presentation</vt:lpstr>
      <vt:lpstr>PowerPoint Presentation</vt:lpstr>
      <vt:lpstr>Making Substitutions</vt:lpstr>
      <vt:lpstr>Best Substitutions For Juicing</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Samsung</dc:creator>
  <cp:lastModifiedBy>Cally</cp:lastModifiedBy>
  <cp:revision>157</cp:revision>
  <dcterms:created xsi:type="dcterms:W3CDTF">2016-12-30T12:43:39Z</dcterms:created>
  <dcterms:modified xsi:type="dcterms:W3CDTF">2018-04-04T14:03:15Z</dcterms:modified>
</cp:coreProperties>
</file>