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68" y="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" y="0"/>
            <a:ext cx="9136743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2778026"/>
            <a:ext cx="327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b="1" dirty="0"/>
              <a:t>HIIT for Fat Loss and Muscle Gain</a:t>
            </a:r>
            <a:endParaRPr lang="en-MY" sz="3600" b="1" dirty="0"/>
          </a:p>
          <a:p>
            <a:pPr algn="ctr"/>
            <a:endParaRPr lang="en-MY" sz="3600" b="1" dirty="0"/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3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HIIT and </a:t>
            </a:r>
            <a:r>
              <a:rPr lang="en-CA" b="1" dirty="0" smtClean="0"/>
              <a:t>Fat </a:t>
            </a:r>
            <a:r>
              <a:rPr lang="en-CA" b="1" dirty="0"/>
              <a:t>O</a:t>
            </a:r>
            <a:r>
              <a:rPr lang="en-CA" b="1" dirty="0" smtClean="0"/>
              <a:t>xidation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089672"/>
          </a:xfrm>
        </p:spPr>
        <p:txBody>
          <a:bodyPr>
            <a:noAutofit/>
          </a:bodyPr>
          <a:lstStyle/>
          <a:p>
            <a:r>
              <a:rPr lang="en-CA" sz="2200" dirty="0"/>
              <a:t>Fat oxidation is the process in which fats are broken down into </a:t>
            </a:r>
            <a:r>
              <a:rPr lang="en-CA" sz="2200" dirty="0" smtClean="0"/>
              <a:t>triglycerides</a:t>
            </a:r>
          </a:p>
          <a:p>
            <a:endParaRPr lang="en-CA" sz="2200" dirty="0"/>
          </a:p>
          <a:p>
            <a:r>
              <a:rPr lang="en-CA" sz="2200" dirty="0" smtClean="0"/>
              <a:t>In </a:t>
            </a:r>
            <a:r>
              <a:rPr lang="en-CA" sz="2200" dirty="0"/>
              <a:t>cells, oxidation of fat occurs as a result of which triglycerides are </a:t>
            </a:r>
            <a:r>
              <a:rPr lang="en-CA" sz="2200" dirty="0" smtClean="0"/>
              <a:t>produced</a:t>
            </a:r>
          </a:p>
          <a:p>
            <a:endParaRPr lang="en-CA" sz="2200" dirty="0"/>
          </a:p>
          <a:p>
            <a:r>
              <a:rPr lang="en-CA" sz="2200" dirty="0" smtClean="0"/>
              <a:t>These </a:t>
            </a:r>
            <a:r>
              <a:rPr lang="en-CA" sz="2200" dirty="0"/>
              <a:t>are used for energy provision or they can be stored in the adipose </a:t>
            </a:r>
            <a:r>
              <a:rPr lang="en-CA" sz="2200" dirty="0" smtClean="0"/>
              <a:t>tissue</a:t>
            </a:r>
          </a:p>
          <a:p>
            <a:endParaRPr lang="en-CA" sz="2200" dirty="0"/>
          </a:p>
          <a:p>
            <a:endParaRPr lang="en-MY" sz="2200" dirty="0"/>
          </a:p>
        </p:txBody>
      </p:sp>
    </p:spTree>
    <p:extLst>
      <p:ext uri="{BB962C8B-B14F-4D97-AF65-F5344CB8AC3E}">
        <p14:creationId xmlns:p14="http://schemas.microsoft.com/office/powerpoint/2010/main" val="75737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3950"/>
            <a:ext cx="8229600" cy="3394472"/>
          </a:xfrm>
        </p:spPr>
        <p:txBody>
          <a:bodyPr>
            <a:normAutofit/>
          </a:bodyPr>
          <a:lstStyle/>
          <a:p>
            <a:r>
              <a:rPr lang="en-CA" sz="2300" dirty="0"/>
              <a:t>Since HIIT induces fat oxidation, it ensures that body fat is being broken down instead of getting stored up</a:t>
            </a:r>
            <a:endParaRPr lang="en-MY" sz="2300" dirty="0"/>
          </a:p>
          <a:p>
            <a:endParaRPr lang="en-CA" sz="2300" dirty="0"/>
          </a:p>
          <a:p>
            <a:r>
              <a:rPr lang="en-CA" sz="2300" dirty="0" smtClean="0"/>
              <a:t>When </a:t>
            </a:r>
            <a:r>
              <a:rPr lang="en-CA" sz="2300" dirty="0"/>
              <a:t>fat reserves build up on the liver, the liver cannot function properly due to pressure exerted on it by the fat </a:t>
            </a:r>
            <a:r>
              <a:rPr lang="en-CA" sz="2300" dirty="0" smtClean="0"/>
              <a:t>concentration</a:t>
            </a:r>
          </a:p>
          <a:p>
            <a:endParaRPr lang="en-CA" sz="2300" dirty="0"/>
          </a:p>
          <a:p>
            <a:r>
              <a:rPr lang="en-CA" sz="2300" dirty="0" smtClean="0"/>
              <a:t>As </a:t>
            </a:r>
            <a:r>
              <a:rPr lang="en-CA" sz="2300" dirty="0"/>
              <a:t>a result of HIIT, the fat reserves melt which causes the liver to function properly for disposing off cholesterol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47806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Increase I</a:t>
            </a:r>
            <a:r>
              <a:rPr lang="en-CA" b="1" dirty="0" smtClean="0"/>
              <a:t>n </a:t>
            </a:r>
            <a:r>
              <a:rPr lang="en-CA" b="1" dirty="0"/>
              <a:t>Growth Hormone </a:t>
            </a:r>
            <a:r>
              <a:rPr lang="en-CA" b="1" dirty="0" smtClean="0"/>
              <a:t>Levels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9550"/>
            <a:ext cx="8229600" cy="2937272"/>
          </a:xfrm>
        </p:spPr>
        <p:txBody>
          <a:bodyPr>
            <a:noAutofit/>
          </a:bodyPr>
          <a:lstStyle/>
          <a:p>
            <a:r>
              <a:rPr lang="en-CA" sz="2300" dirty="0"/>
              <a:t>HIIT has also shown to increase growth hormone </a:t>
            </a:r>
            <a:r>
              <a:rPr lang="en-CA" sz="2300" dirty="0" smtClean="0"/>
              <a:t>levels</a:t>
            </a:r>
          </a:p>
          <a:p>
            <a:endParaRPr lang="en-CA" sz="2300" dirty="0"/>
          </a:p>
          <a:p>
            <a:r>
              <a:rPr lang="en-CA" sz="2300" dirty="0" smtClean="0"/>
              <a:t>This </a:t>
            </a:r>
            <a:r>
              <a:rPr lang="en-CA" sz="2300" dirty="0"/>
              <a:t>hormone is also involved in the fat burning mechanism in the body along with enhancing </a:t>
            </a:r>
            <a:r>
              <a:rPr lang="en-CA" sz="2300" dirty="0" smtClean="0"/>
              <a:t>metabolism</a:t>
            </a:r>
          </a:p>
          <a:p>
            <a:endParaRPr lang="en-CA" sz="2300" dirty="0"/>
          </a:p>
          <a:p>
            <a:r>
              <a:rPr lang="en-CA" sz="2300" dirty="0" smtClean="0"/>
              <a:t>In </a:t>
            </a:r>
            <a:r>
              <a:rPr lang="en-CA" sz="2300" dirty="0"/>
              <a:t>the presence of this hormone, the metabolic rate of the body improves and the efficiency of metabolism is also enhanced </a:t>
            </a:r>
            <a:r>
              <a:rPr lang="en-CA" sz="2300" dirty="0" smtClean="0"/>
              <a:t>significantly</a:t>
            </a:r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205584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8229600" cy="3394472"/>
          </a:xfrm>
        </p:spPr>
        <p:txBody>
          <a:bodyPr>
            <a:normAutofit/>
          </a:bodyPr>
          <a:lstStyle/>
          <a:p>
            <a:r>
              <a:rPr lang="en-CA" sz="2300" dirty="0"/>
              <a:t>During high intensity workouts, a chemical is produced in the body called </a:t>
            </a:r>
            <a:r>
              <a:rPr lang="en-CA" sz="2300" dirty="0" smtClean="0"/>
              <a:t>catecholamine</a:t>
            </a:r>
          </a:p>
          <a:p>
            <a:endParaRPr lang="en-CA" sz="2300" dirty="0"/>
          </a:p>
          <a:p>
            <a:r>
              <a:rPr lang="en-CA" sz="2300" dirty="0" smtClean="0"/>
              <a:t>This </a:t>
            </a:r>
            <a:r>
              <a:rPr lang="en-CA" sz="2300" dirty="0"/>
              <a:t>chemical is very important for fat loss since it mobilizes the stored </a:t>
            </a:r>
            <a:r>
              <a:rPr lang="en-CA" sz="2300" dirty="0" smtClean="0"/>
              <a:t>fat</a:t>
            </a:r>
          </a:p>
          <a:p>
            <a:endParaRPr lang="en-CA" sz="2300" dirty="0"/>
          </a:p>
          <a:p>
            <a:r>
              <a:rPr lang="en-CA" sz="2300" dirty="0" smtClean="0"/>
              <a:t>The </a:t>
            </a:r>
            <a:r>
              <a:rPr lang="en-CA" sz="2300" dirty="0"/>
              <a:t>fat reserves keep increasing in the body until the previous ones are </a:t>
            </a:r>
            <a:r>
              <a:rPr lang="en-CA" sz="2300" dirty="0" smtClean="0"/>
              <a:t>burnt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403510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/>
              <a:t>In the presence of this chemical, the fat that is stored in the adipose tissue is mobilized so that it can be used as fuel for </a:t>
            </a:r>
            <a:r>
              <a:rPr lang="en-CA" sz="2400" dirty="0" smtClean="0"/>
              <a:t>energy</a:t>
            </a:r>
          </a:p>
          <a:p>
            <a:endParaRPr lang="en-CA" sz="2400" dirty="0"/>
          </a:p>
          <a:p>
            <a:r>
              <a:rPr lang="en-CA" sz="2400" dirty="0" smtClean="0"/>
              <a:t>The </a:t>
            </a:r>
            <a:r>
              <a:rPr lang="en-CA" sz="2400" dirty="0"/>
              <a:t>primary source for fuel in the body is carbohydrates so the body has to produce some kind of chemical to make the fats available for </a:t>
            </a:r>
            <a:r>
              <a:rPr lang="en-CA" sz="2400" dirty="0" smtClean="0"/>
              <a:t>fuel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48181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53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How </a:t>
            </a:r>
            <a:r>
              <a:rPr lang="en-CA" b="1" dirty="0" smtClean="0"/>
              <a:t>Does </a:t>
            </a:r>
            <a:r>
              <a:rPr lang="en-CA" b="1" dirty="0"/>
              <a:t>HIIT </a:t>
            </a:r>
            <a:r>
              <a:rPr lang="en-CA" b="1" dirty="0" smtClean="0"/>
              <a:t>Build </a:t>
            </a:r>
            <a:r>
              <a:rPr lang="en-CA" b="1" dirty="0"/>
              <a:t>M</a:t>
            </a:r>
            <a:r>
              <a:rPr lang="en-CA" b="1" dirty="0" smtClean="0"/>
              <a:t>uscle </a:t>
            </a:r>
            <a:r>
              <a:rPr lang="en-CA" b="1" dirty="0"/>
              <a:t>M</a:t>
            </a:r>
            <a:r>
              <a:rPr lang="en-CA" b="1" dirty="0" smtClean="0"/>
              <a:t>ass</a:t>
            </a:r>
            <a:r>
              <a:rPr lang="en-CA" b="1" dirty="0"/>
              <a:t>?	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2842022"/>
          </a:xfrm>
        </p:spPr>
        <p:txBody>
          <a:bodyPr>
            <a:normAutofit fontScale="70000" lnSpcReduction="20000"/>
          </a:bodyPr>
          <a:lstStyle/>
          <a:p>
            <a:r>
              <a:rPr lang="en-CA" dirty="0"/>
              <a:t>This is because HIIT builds endurance and causes more blood flow with better contractility to the </a:t>
            </a:r>
            <a:r>
              <a:rPr lang="en-CA" dirty="0" smtClean="0"/>
              <a:t>muscles</a:t>
            </a:r>
          </a:p>
          <a:p>
            <a:endParaRPr lang="en-CA" dirty="0"/>
          </a:p>
          <a:p>
            <a:r>
              <a:rPr lang="en-CA" dirty="0" smtClean="0"/>
              <a:t>The </a:t>
            </a:r>
            <a:r>
              <a:rPr lang="en-CA" dirty="0"/>
              <a:t>blood carries oxygen and nutrients to all parts of the </a:t>
            </a:r>
            <a:r>
              <a:rPr lang="en-CA" dirty="0" smtClean="0"/>
              <a:t>body</a:t>
            </a:r>
          </a:p>
          <a:p>
            <a:endParaRPr lang="en-CA" dirty="0"/>
          </a:p>
          <a:p>
            <a:r>
              <a:rPr lang="en-CA" dirty="0" smtClean="0"/>
              <a:t>After </a:t>
            </a:r>
            <a:r>
              <a:rPr lang="en-CA" dirty="0"/>
              <a:t>high intensity workouts, more oxygen is taken to the </a:t>
            </a:r>
            <a:r>
              <a:rPr lang="en-CA" dirty="0" smtClean="0"/>
              <a:t>muscles</a:t>
            </a:r>
          </a:p>
          <a:p>
            <a:endParaRPr lang="en-CA" dirty="0"/>
          </a:p>
          <a:p>
            <a:r>
              <a:rPr lang="en-CA" dirty="0" smtClean="0"/>
              <a:t>This </a:t>
            </a:r>
            <a:r>
              <a:rPr lang="en-CA" dirty="0"/>
              <a:t>results in oxidative respiration in the </a:t>
            </a:r>
            <a:r>
              <a:rPr lang="en-CA" dirty="0" smtClean="0"/>
              <a:t>muscle</a:t>
            </a:r>
            <a:endParaRPr lang="en-MY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4622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/>
              <a:t>Anaerobic conditions cause the production of lactic acid in </a:t>
            </a:r>
            <a:r>
              <a:rPr lang="en-CA" sz="2400" dirty="0" smtClean="0"/>
              <a:t>muscles</a:t>
            </a:r>
          </a:p>
          <a:p>
            <a:endParaRPr lang="en-CA" sz="2400" dirty="0"/>
          </a:p>
          <a:p>
            <a:r>
              <a:rPr lang="en-CA" sz="2400" dirty="0" smtClean="0"/>
              <a:t>If </a:t>
            </a:r>
            <a:r>
              <a:rPr lang="en-CA" sz="2400" dirty="0"/>
              <a:t>more oxygen is taken to the muscles, aerobic conditions persist and oxidative pathways are </a:t>
            </a:r>
            <a:r>
              <a:rPr lang="en-CA" sz="2400" dirty="0" smtClean="0"/>
              <a:t>followed</a:t>
            </a:r>
          </a:p>
          <a:p>
            <a:endParaRPr lang="en-CA" sz="2400" dirty="0"/>
          </a:p>
          <a:p>
            <a:r>
              <a:rPr lang="en-CA" sz="2400" dirty="0" smtClean="0"/>
              <a:t>This </a:t>
            </a:r>
            <a:r>
              <a:rPr lang="en-CA" sz="2400" dirty="0"/>
              <a:t>helps increase the muscle mass in the </a:t>
            </a:r>
            <a:r>
              <a:rPr lang="en-CA" sz="2400" dirty="0" smtClean="0"/>
              <a:t>body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29171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/>
              <a:t>Moreover, blood also takes nutrients to the </a:t>
            </a:r>
            <a:r>
              <a:rPr lang="en-CA" sz="2400" dirty="0" smtClean="0"/>
              <a:t>muscles</a:t>
            </a:r>
          </a:p>
          <a:p>
            <a:endParaRPr lang="en-CA" sz="2400" dirty="0"/>
          </a:p>
          <a:p>
            <a:r>
              <a:rPr lang="en-CA" sz="2400" dirty="0" smtClean="0"/>
              <a:t>These </a:t>
            </a:r>
            <a:r>
              <a:rPr lang="en-CA" sz="2400" dirty="0"/>
              <a:t>nutrients are essential for the muscle growth and development, especially the </a:t>
            </a:r>
            <a:r>
              <a:rPr lang="en-CA" sz="2400" dirty="0" smtClean="0"/>
              <a:t>proteins</a:t>
            </a:r>
          </a:p>
          <a:p>
            <a:endParaRPr lang="en-CA" sz="2400" dirty="0"/>
          </a:p>
          <a:p>
            <a:r>
              <a:rPr lang="en-CA" sz="2400" dirty="0" smtClean="0"/>
              <a:t>Proteins </a:t>
            </a:r>
            <a:r>
              <a:rPr lang="en-CA" sz="2400" dirty="0"/>
              <a:t>can be used as energy source for growth of the </a:t>
            </a:r>
            <a:r>
              <a:rPr lang="en-CA" sz="2400" dirty="0" smtClean="0"/>
              <a:t>muscles</a:t>
            </a:r>
          </a:p>
          <a:p>
            <a:endParaRPr lang="en-CA" sz="2400" dirty="0"/>
          </a:p>
          <a:p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65679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8229600" cy="3394472"/>
          </a:xfrm>
        </p:spPr>
        <p:txBody>
          <a:bodyPr>
            <a:normAutofit/>
          </a:bodyPr>
          <a:lstStyle/>
          <a:p>
            <a:r>
              <a:rPr lang="en-CA" sz="2300" dirty="0"/>
              <a:t>Every time you work out, muscle wear and tear takes place which has to be treated by the </a:t>
            </a:r>
            <a:r>
              <a:rPr lang="en-CA" sz="2300" dirty="0" smtClean="0"/>
              <a:t>body</a:t>
            </a:r>
          </a:p>
          <a:p>
            <a:endParaRPr lang="en-CA" sz="2300" dirty="0"/>
          </a:p>
          <a:p>
            <a:r>
              <a:rPr lang="en-CA" sz="2300" dirty="0" smtClean="0"/>
              <a:t>Proteins </a:t>
            </a:r>
            <a:r>
              <a:rPr lang="en-CA" sz="2300" dirty="0"/>
              <a:t>play a role in this process and they repair the muscle fibres that have been damaged during intense </a:t>
            </a:r>
            <a:r>
              <a:rPr lang="en-CA" sz="2300" dirty="0" smtClean="0"/>
              <a:t>workouts</a:t>
            </a:r>
          </a:p>
          <a:p>
            <a:endParaRPr lang="en-CA" sz="2300" dirty="0"/>
          </a:p>
          <a:p>
            <a:r>
              <a:rPr lang="en-CA" sz="2300" dirty="0" smtClean="0"/>
              <a:t>Also</a:t>
            </a:r>
            <a:r>
              <a:rPr lang="en-CA" sz="2300" dirty="0"/>
              <a:t>, they make new muscle fibres using amino acid as building blocks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158399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Metabolism </a:t>
            </a:r>
            <a:r>
              <a:rPr lang="en-CA" b="1" dirty="0" smtClean="0"/>
              <a:t>And </a:t>
            </a:r>
            <a:r>
              <a:rPr lang="en-CA" b="1" dirty="0"/>
              <a:t>M</a:t>
            </a:r>
            <a:r>
              <a:rPr lang="en-CA" b="1" dirty="0" smtClean="0"/>
              <a:t>uscle </a:t>
            </a:r>
            <a:r>
              <a:rPr lang="en-CA" b="1" dirty="0"/>
              <a:t>M</a:t>
            </a:r>
            <a:r>
              <a:rPr lang="en-CA" b="1" dirty="0" smtClean="0"/>
              <a:t>ass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799"/>
            <a:ext cx="8229600" cy="3146823"/>
          </a:xfrm>
        </p:spPr>
        <p:txBody>
          <a:bodyPr>
            <a:normAutofit/>
          </a:bodyPr>
          <a:lstStyle/>
          <a:p>
            <a:r>
              <a:rPr lang="en-CA" sz="2300" dirty="0"/>
              <a:t>HIIT increases the rate of metabolism in the muscles in active stage and keeps metabolic activities going on even in the resting </a:t>
            </a:r>
            <a:r>
              <a:rPr lang="en-CA" sz="2300" dirty="0" smtClean="0"/>
              <a:t>stage</a:t>
            </a:r>
          </a:p>
          <a:p>
            <a:endParaRPr lang="en-CA" sz="2300" dirty="0"/>
          </a:p>
          <a:p>
            <a:r>
              <a:rPr lang="en-CA" sz="2300" dirty="0" smtClean="0"/>
              <a:t>In </a:t>
            </a:r>
            <a:r>
              <a:rPr lang="en-CA" sz="2300" dirty="0"/>
              <a:t>the anabolic reactions, new products are made for </a:t>
            </a:r>
            <a:r>
              <a:rPr lang="en-CA" sz="2300" dirty="0" smtClean="0"/>
              <a:t>muscles</a:t>
            </a:r>
          </a:p>
          <a:p>
            <a:endParaRPr lang="en-CA" sz="2300" dirty="0"/>
          </a:p>
          <a:p>
            <a:r>
              <a:rPr lang="en-CA" sz="2300" dirty="0" smtClean="0"/>
              <a:t>In </a:t>
            </a:r>
            <a:r>
              <a:rPr lang="en-CA" sz="2300" dirty="0"/>
              <a:t>this process, muscle mass is also built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415515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9477"/>
            <a:ext cx="8229600" cy="3165873"/>
          </a:xfrm>
        </p:spPr>
        <p:txBody>
          <a:bodyPr>
            <a:normAutofit/>
          </a:bodyPr>
          <a:lstStyle/>
          <a:p>
            <a:r>
              <a:rPr lang="en-CA" sz="2600" dirty="0"/>
              <a:t>High intensity workouts are a great way for burning fat in the </a:t>
            </a:r>
            <a:r>
              <a:rPr lang="en-CA" sz="2600" dirty="0" smtClean="0"/>
              <a:t>body</a:t>
            </a:r>
          </a:p>
          <a:p>
            <a:endParaRPr lang="en-CA" sz="2600" dirty="0"/>
          </a:p>
          <a:p>
            <a:r>
              <a:rPr lang="en-CA" sz="2600" dirty="0" smtClean="0"/>
              <a:t>The </a:t>
            </a:r>
            <a:r>
              <a:rPr lang="en-CA" sz="2600" dirty="0"/>
              <a:t>workout aims at quick fat burning and the ultimate reduction of fat cells that store fat </a:t>
            </a:r>
            <a:r>
              <a:rPr lang="en-CA" sz="2600" dirty="0" smtClean="0"/>
              <a:t>reserves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310681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52550"/>
            <a:ext cx="8229600" cy="3394472"/>
          </a:xfrm>
        </p:spPr>
        <p:txBody>
          <a:bodyPr>
            <a:normAutofit/>
          </a:bodyPr>
          <a:lstStyle/>
          <a:p>
            <a:r>
              <a:rPr lang="en-CA" sz="2400" dirty="0"/>
              <a:t>H</a:t>
            </a:r>
            <a:r>
              <a:rPr lang="en-CA" sz="2400" dirty="0" smtClean="0"/>
              <a:t>igh </a:t>
            </a:r>
            <a:r>
              <a:rPr lang="en-CA" sz="2400" dirty="0"/>
              <a:t>intensity workouts are great for burning fat since they increase the metabolic rate and also increase the fat oxidation rate in the </a:t>
            </a:r>
            <a:r>
              <a:rPr lang="en-CA" sz="2400" dirty="0" smtClean="0"/>
              <a:t>body</a:t>
            </a:r>
          </a:p>
          <a:p>
            <a:endParaRPr lang="en-CA" sz="2400" dirty="0"/>
          </a:p>
          <a:p>
            <a:r>
              <a:rPr lang="en-CA" sz="2400" dirty="0" smtClean="0"/>
              <a:t>Plus</a:t>
            </a:r>
            <a:r>
              <a:rPr lang="en-CA" sz="2400" dirty="0"/>
              <a:t>, the same also reduces appetite and increases fat mobility by increasing the amount of </a:t>
            </a:r>
            <a:r>
              <a:rPr lang="en-CA" sz="2400" dirty="0" smtClean="0"/>
              <a:t>catecholamine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01968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/>
          <a:lstStyle/>
          <a:p>
            <a:pPr marL="0" indent="0" algn="ctr">
              <a:buNone/>
            </a:pPr>
            <a:r>
              <a:rPr lang="en-CA" dirty="0"/>
              <a:t>Along with fat loss, </a:t>
            </a:r>
            <a:r>
              <a:rPr lang="en-CA" b="1" i="1" dirty="0">
                <a:solidFill>
                  <a:srgbClr val="FFC000"/>
                </a:solidFill>
              </a:rPr>
              <a:t>H</a:t>
            </a:r>
            <a:r>
              <a:rPr lang="en-CA" b="1" i="1" dirty="0" smtClean="0">
                <a:solidFill>
                  <a:srgbClr val="FFC000"/>
                </a:solidFill>
              </a:rPr>
              <a:t>igh </a:t>
            </a:r>
            <a:r>
              <a:rPr lang="en-CA" b="1" i="1" dirty="0">
                <a:solidFill>
                  <a:srgbClr val="FFC000"/>
                </a:solidFill>
              </a:rPr>
              <a:t>I</a:t>
            </a:r>
            <a:r>
              <a:rPr lang="en-CA" b="1" i="1" dirty="0" smtClean="0">
                <a:solidFill>
                  <a:srgbClr val="FFC000"/>
                </a:solidFill>
              </a:rPr>
              <a:t>ntensity </a:t>
            </a:r>
            <a:r>
              <a:rPr lang="en-CA" b="1" i="1" dirty="0">
                <a:solidFill>
                  <a:srgbClr val="FFC000"/>
                </a:solidFill>
              </a:rPr>
              <a:t>W</a:t>
            </a:r>
            <a:r>
              <a:rPr lang="en-CA" b="1" i="1" dirty="0" smtClean="0">
                <a:solidFill>
                  <a:srgbClr val="FFC000"/>
                </a:solidFill>
              </a:rPr>
              <a:t>orkouts </a:t>
            </a:r>
            <a:r>
              <a:rPr lang="en-CA" dirty="0"/>
              <a:t>are also responsible for increasing lean muscle mass which is a great way for people to get their dream </a:t>
            </a:r>
            <a:r>
              <a:rPr lang="en-CA" dirty="0" smtClean="0"/>
              <a:t>body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76360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47750"/>
            <a:ext cx="8229600" cy="3394472"/>
          </a:xfrm>
        </p:spPr>
        <p:txBody>
          <a:bodyPr>
            <a:normAutofit/>
          </a:bodyPr>
          <a:lstStyle/>
          <a:p>
            <a:r>
              <a:rPr lang="en-CA" sz="2500" dirty="0"/>
              <a:t>When you consume food, some of it is used for making glucose and getting </a:t>
            </a:r>
            <a:r>
              <a:rPr lang="en-CA" sz="2500" dirty="0" smtClean="0"/>
              <a:t>energy</a:t>
            </a:r>
          </a:p>
          <a:p>
            <a:endParaRPr lang="en-CA" sz="2500" dirty="0"/>
          </a:p>
          <a:p>
            <a:r>
              <a:rPr lang="en-CA" sz="2500" dirty="0" smtClean="0"/>
              <a:t>The </a:t>
            </a:r>
            <a:r>
              <a:rPr lang="en-CA" sz="2500" dirty="0"/>
              <a:t>extra food is stored in the form of glycogen in the </a:t>
            </a:r>
            <a:r>
              <a:rPr lang="en-CA" sz="2500" dirty="0" smtClean="0"/>
              <a:t>liver</a:t>
            </a:r>
          </a:p>
          <a:p>
            <a:endParaRPr lang="en-CA" sz="2500" dirty="0"/>
          </a:p>
          <a:p>
            <a:r>
              <a:rPr lang="en-CA" sz="2500" dirty="0" smtClean="0"/>
              <a:t>This </a:t>
            </a:r>
            <a:r>
              <a:rPr lang="en-CA" sz="2500" dirty="0"/>
              <a:t>is the reserve food that is used once the glucose levels in the body become </a:t>
            </a:r>
            <a:r>
              <a:rPr lang="en-CA" sz="2500" dirty="0" smtClean="0"/>
              <a:t>low</a:t>
            </a:r>
            <a:endParaRPr lang="en-MY" sz="2500" dirty="0"/>
          </a:p>
          <a:p>
            <a:endParaRPr lang="en-MY" sz="2500" dirty="0"/>
          </a:p>
        </p:txBody>
      </p:sp>
    </p:spTree>
    <p:extLst>
      <p:ext uri="{BB962C8B-B14F-4D97-AF65-F5344CB8AC3E}">
        <p14:creationId xmlns:p14="http://schemas.microsoft.com/office/powerpoint/2010/main" val="162912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8229600" cy="3394472"/>
          </a:xfrm>
        </p:spPr>
        <p:txBody>
          <a:bodyPr>
            <a:normAutofit/>
          </a:bodyPr>
          <a:lstStyle/>
          <a:p>
            <a:r>
              <a:rPr lang="en-CA" sz="2400" dirty="0"/>
              <a:t>Fats and triglycerides are also used by the body for energy and fats provide the largest amount of </a:t>
            </a:r>
            <a:r>
              <a:rPr lang="en-CA" sz="2400" dirty="0" smtClean="0"/>
              <a:t>energy</a:t>
            </a:r>
          </a:p>
          <a:p>
            <a:endParaRPr lang="en-CA" sz="2400" dirty="0"/>
          </a:p>
          <a:p>
            <a:r>
              <a:rPr lang="en-CA" sz="2400" dirty="0" smtClean="0"/>
              <a:t>Extra </a:t>
            </a:r>
            <a:r>
              <a:rPr lang="en-CA" sz="2400" dirty="0"/>
              <a:t>fat is stored in cells called adipocytes that are abundant in the flank, thighs and the abdomen </a:t>
            </a:r>
            <a:r>
              <a:rPr lang="en-CA" sz="2400" dirty="0" smtClean="0"/>
              <a:t>region</a:t>
            </a:r>
          </a:p>
          <a:p>
            <a:endParaRPr lang="en-CA" sz="2400" dirty="0"/>
          </a:p>
          <a:p>
            <a:r>
              <a:rPr lang="en-CA" sz="2400" dirty="0" smtClean="0"/>
              <a:t>The </a:t>
            </a:r>
            <a:r>
              <a:rPr lang="en-CA" sz="2400" dirty="0"/>
              <a:t>aim of any exercise is to make the body burn these reserve carbs and </a:t>
            </a:r>
            <a:r>
              <a:rPr lang="en-CA" sz="2400" dirty="0" smtClean="0"/>
              <a:t>fats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48027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9150"/>
            <a:ext cx="3886200" cy="3623072"/>
          </a:xfrm>
        </p:spPr>
        <p:txBody>
          <a:bodyPr>
            <a:normAutofit lnSpcReduction="10000"/>
          </a:bodyPr>
          <a:lstStyle/>
          <a:p>
            <a:r>
              <a:rPr lang="en-CA" sz="2400" dirty="0"/>
              <a:t>But before this happens, the body has to use up the glucose and triglycerides that are already present in the </a:t>
            </a:r>
            <a:r>
              <a:rPr lang="en-CA" sz="2400" dirty="0" smtClean="0"/>
              <a:t>body</a:t>
            </a:r>
          </a:p>
          <a:p>
            <a:endParaRPr lang="en-CA" sz="2400" dirty="0"/>
          </a:p>
          <a:p>
            <a:r>
              <a:rPr lang="en-CA" sz="2400" dirty="0" smtClean="0"/>
              <a:t>Once </a:t>
            </a:r>
            <a:r>
              <a:rPr lang="en-CA" sz="2400" dirty="0"/>
              <a:t>those are used up for fuel, the body starts to use the reserve glycogen and </a:t>
            </a:r>
            <a:r>
              <a:rPr lang="en-CA" sz="2400" dirty="0" smtClean="0"/>
              <a:t>fats</a:t>
            </a:r>
            <a:endParaRPr lang="en-MY" sz="2400" dirty="0"/>
          </a:p>
        </p:txBody>
      </p:sp>
      <p:pic>
        <p:nvPicPr>
          <p:cNvPr id="1026" name="Picture 2" descr="Image result for HIIT bur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6" r="21347"/>
          <a:stretch/>
        </p:blipFill>
        <p:spPr bwMode="auto">
          <a:xfrm>
            <a:off x="4800600" y="1039904"/>
            <a:ext cx="4038600" cy="3181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0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9150"/>
            <a:ext cx="8229600" cy="857250"/>
          </a:xfrm>
        </p:spPr>
        <p:txBody>
          <a:bodyPr>
            <a:noAutofit/>
          </a:bodyPr>
          <a:lstStyle/>
          <a:p>
            <a:r>
              <a:rPr lang="en-CA" b="1" dirty="0"/>
              <a:t>How D</a:t>
            </a:r>
            <a:r>
              <a:rPr lang="en-CA" b="1" dirty="0" smtClean="0"/>
              <a:t>oes </a:t>
            </a:r>
            <a:r>
              <a:rPr lang="en-CA" b="1" dirty="0"/>
              <a:t>HIIT </a:t>
            </a:r>
            <a:r>
              <a:rPr lang="en-CA" b="1" dirty="0" smtClean="0"/>
              <a:t>Cause </a:t>
            </a:r>
            <a:r>
              <a:rPr lang="en-CA" b="1" dirty="0"/>
              <a:t>F</a:t>
            </a:r>
            <a:r>
              <a:rPr lang="en-CA" b="1" dirty="0" smtClean="0"/>
              <a:t>at </a:t>
            </a:r>
            <a:r>
              <a:rPr lang="en-CA" b="1" dirty="0"/>
              <a:t>L</a:t>
            </a:r>
            <a:r>
              <a:rPr lang="en-CA" b="1" dirty="0" smtClean="0"/>
              <a:t>oss</a:t>
            </a:r>
            <a:r>
              <a:rPr lang="en-CA" b="1" dirty="0"/>
              <a:t>?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14550"/>
            <a:ext cx="8229600" cy="2480072"/>
          </a:xfrm>
        </p:spPr>
        <p:txBody>
          <a:bodyPr>
            <a:normAutofit/>
          </a:bodyPr>
          <a:lstStyle/>
          <a:p>
            <a:pPr lvl="0"/>
            <a:r>
              <a:rPr lang="en-CA" sz="3600" dirty="0" smtClean="0"/>
              <a:t>Anabolic</a:t>
            </a:r>
          </a:p>
          <a:p>
            <a:pPr marL="0" lvl="0" indent="0">
              <a:buNone/>
            </a:pPr>
            <a:endParaRPr lang="en-MY" sz="3600" dirty="0"/>
          </a:p>
          <a:p>
            <a:pPr lvl="0"/>
            <a:r>
              <a:rPr lang="en-CA" sz="3600" dirty="0" smtClean="0"/>
              <a:t>Catabolic</a:t>
            </a:r>
            <a:endParaRPr lang="en-MY" sz="3600" dirty="0"/>
          </a:p>
          <a:p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55452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699273"/>
          </a:xfrm>
        </p:spPr>
        <p:txBody>
          <a:bodyPr>
            <a:normAutofit/>
          </a:bodyPr>
          <a:lstStyle/>
          <a:p>
            <a:r>
              <a:rPr lang="en-CA" sz="2400" dirty="0"/>
              <a:t>Both these reactions take place side by side and both need energy to </a:t>
            </a:r>
            <a:r>
              <a:rPr lang="en-CA" sz="2400" dirty="0" smtClean="0"/>
              <a:t>function</a:t>
            </a:r>
          </a:p>
          <a:p>
            <a:endParaRPr lang="en-CA" sz="2400" dirty="0"/>
          </a:p>
          <a:p>
            <a:r>
              <a:rPr lang="en-CA" sz="2400" dirty="0" smtClean="0"/>
              <a:t>This </a:t>
            </a:r>
            <a:r>
              <a:rPr lang="en-CA" sz="2400" dirty="0"/>
              <a:t>energy comes from burning carbs that are already present in the </a:t>
            </a:r>
            <a:r>
              <a:rPr lang="en-CA" sz="2400" dirty="0" smtClean="0"/>
              <a:t>body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12563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8229600" cy="3394472"/>
          </a:xfrm>
        </p:spPr>
        <p:txBody>
          <a:bodyPr>
            <a:normAutofit/>
          </a:bodyPr>
          <a:lstStyle/>
          <a:p>
            <a:r>
              <a:rPr lang="en-CA" sz="2300" dirty="0"/>
              <a:t>When a person performs a high intensity workout, their metabolic rate is </a:t>
            </a:r>
            <a:r>
              <a:rPr lang="en-CA" sz="2300" dirty="0" smtClean="0"/>
              <a:t>enhanced</a:t>
            </a:r>
          </a:p>
          <a:p>
            <a:endParaRPr lang="en-CA" sz="2300" dirty="0"/>
          </a:p>
          <a:p>
            <a:r>
              <a:rPr lang="en-CA" sz="2300" dirty="0" smtClean="0"/>
              <a:t>Due </a:t>
            </a:r>
            <a:r>
              <a:rPr lang="en-CA" sz="2300" dirty="0"/>
              <a:t>to this acceleration of the metabolic rate, reactions in the body also take place at a faster </a:t>
            </a:r>
            <a:r>
              <a:rPr lang="en-CA" sz="2300" dirty="0" smtClean="0"/>
              <a:t>rate</a:t>
            </a:r>
          </a:p>
          <a:p>
            <a:endParaRPr lang="en-CA" sz="2300" dirty="0"/>
          </a:p>
          <a:p>
            <a:r>
              <a:rPr lang="en-CA" sz="2300" dirty="0" smtClean="0"/>
              <a:t>Since </a:t>
            </a:r>
            <a:r>
              <a:rPr lang="en-CA" sz="2300" dirty="0"/>
              <a:t>more reactions occur and at a faster rate, the fat reserves in the body also start being used up for </a:t>
            </a:r>
            <a:r>
              <a:rPr lang="en-CA" sz="2300" dirty="0" smtClean="0"/>
              <a:t>energy</a:t>
            </a:r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329018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9150"/>
            <a:ext cx="8229600" cy="3623073"/>
          </a:xfrm>
        </p:spPr>
        <p:txBody>
          <a:bodyPr>
            <a:noAutofit/>
          </a:bodyPr>
          <a:lstStyle/>
          <a:p>
            <a:r>
              <a:rPr lang="en-CA" sz="2300" dirty="0"/>
              <a:t>With HIIT your metabolism remains in action even in the resting stage; HIIT is much better at enhancing resting metabolism than aerobic </a:t>
            </a:r>
            <a:r>
              <a:rPr lang="en-CA" sz="2300" dirty="0" smtClean="0"/>
              <a:t>exercises</a:t>
            </a:r>
          </a:p>
          <a:p>
            <a:endParaRPr lang="en-CA" sz="2300" dirty="0"/>
          </a:p>
          <a:p>
            <a:r>
              <a:rPr lang="en-CA" sz="2300" dirty="0" smtClean="0"/>
              <a:t>It </a:t>
            </a:r>
            <a:r>
              <a:rPr lang="en-CA" sz="2300" dirty="0"/>
              <a:t>keeps the resting metabolism going on at a significant rate for 24 hours after the workout, which is just in time for the next </a:t>
            </a:r>
            <a:r>
              <a:rPr lang="en-CA" sz="2300" dirty="0" smtClean="0"/>
              <a:t>workout</a:t>
            </a:r>
          </a:p>
          <a:p>
            <a:endParaRPr lang="en-CA" sz="2300" dirty="0"/>
          </a:p>
          <a:p>
            <a:r>
              <a:rPr lang="en-CA" sz="2300" dirty="0" smtClean="0"/>
              <a:t>Therefore</a:t>
            </a:r>
            <a:r>
              <a:rPr lang="en-CA" sz="2300" dirty="0"/>
              <a:t>, it keeps the body burning fat during the whole day, even when at </a:t>
            </a:r>
            <a:r>
              <a:rPr lang="en-CA" sz="2300" dirty="0" smtClean="0"/>
              <a:t>rest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12777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1852</TotalTime>
  <Words>900</Words>
  <Application>Microsoft Office PowerPoint</Application>
  <PresentationFormat>On-screen Show (16:9)</PresentationFormat>
  <Paragraphs>93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Does HIIT Cause Fat Loss? </vt:lpstr>
      <vt:lpstr>PowerPoint Presentation</vt:lpstr>
      <vt:lpstr>PowerPoint Presentation</vt:lpstr>
      <vt:lpstr>PowerPoint Presentation</vt:lpstr>
      <vt:lpstr>HIIT and Fat Oxidation </vt:lpstr>
      <vt:lpstr>PowerPoint Presentation</vt:lpstr>
      <vt:lpstr>Increase In Growth Hormone Levels </vt:lpstr>
      <vt:lpstr>PowerPoint Presentation</vt:lpstr>
      <vt:lpstr>PowerPoint Presentation</vt:lpstr>
      <vt:lpstr>How Does HIIT Build Muscle Mass?  </vt:lpstr>
      <vt:lpstr>PowerPoint Presentation</vt:lpstr>
      <vt:lpstr>PowerPoint Presentation</vt:lpstr>
      <vt:lpstr>PowerPoint Presentation</vt:lpstr>
      <vt:lpstr>Metabolism And Muscle Mass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154</cp:revision>
  <dcterms:created xsi:type="dcterms:W3CDTF">2016-12-30T12:43:39Z</dcterms:created>
  <dcterms:modified xsi:type="dcterms:W3CDTF">2018-05-12T15:52:04Z</dcterms:modified>
</cp:coreProperties>
</file>