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5" r:id="rId19"/>
    <p:sldId id="276" r:id="rId20"/>
    <p:sldId id="277" r:id="rId21"/>
    <p:sldId id="278" r:id="rId22"/>
    <p:sldId id="273" r:id="rId23"/>
    <p:sldId id="279" r:id="rId24"/>
    <p:sldId id="280" r:id="rId25"/>
    <p:sldId id="281" r:id="rId26"/>
    <p:sldId id="282" r:id="rId27"/>
    <p:sldId id="283" r:id="rId2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7F7"/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68" y="4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BBF2C-A7F8-4A46-8FD9-0FE6834BDEB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34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6" y="0"/>
            <a:ext cx="9136743" cy="51435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410200" y="241935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486400" y="2800350"/>
            <a:ext cx="3276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b="1" dirty="0"/>
              <a:t>HIIT for Endurance</a:t>
            </a:r>
            <a:endParaRPr lang="en-MY" sz="4800" b="1" dirty="0"/>
          </a:p>
          <a:p>
            <a:pPr algn="ctr"/>
            <a:endParaRPr lang="en-MY" sz="4800" b="1" dirty="0"/>
          </a:p>
        </p:txBody>
      </p:sp>
      <p:sp>
        <p:nvSpPr>
          <p:cNvPr id="9" name="Rectangle 8"/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5350"/>
            <a:ext cx="8229600" cy="3699273"/>
          </a:xfrm>
        </p:spPr>
        <p:txBody>
          <a:bodyPr>
            <a:normAutofit fontScale="70000" lnSpcReduction="20000"/>
          </a:bodyPr>
          <a:lstStyle/>
          <a:p>
            <a:r>
              <a:rPr lang="en-CA" dirty="0"/>
              <a:t>Another factor that contributes to endurance is the mitochondrial </a:t>
            </a:r>
            <a:r>
              <a:rPr lang="en-CA" dirty="0" smtClean="0"/>
              <a:t>density</a:t>
            </a:r>
          </a:p>
          <a:p>
            <a:endParaRPr lang="en-CA" dirty="0"/>
          </a:p>
          <a:p>
            <a:r>
              <a:rPr lang="en-CA" dirty="0" smtClean="0"/>
              <a:t>What </a:t>
            </a:r>
            <a:r>
              <a:rPr lang="en-CA" dirty="0"/>
              <a:t>this means is that it is involved in the production of energy in the form of </a:t>
            </a:r>
            <a:r>
              <a:rPr lang="en-CA" dirty="0" smtClean="0"/>
              <a:t>ATP</a:t>
            </a:r>
          </a:p>
          <a:p>
            <a:endParaRPr lang="en-CA" dirty="0"/>
          </a:p>
          <a:p>
            <a:r>
              <a:rPr lang="en-CA" dirty="0" smtClean="0"/>
              <a:t>This </a:t>
            </a:r>
            <a:r>
              <a:rPr lang="en-CA" dirty="0"/>
              <a:t>energy is produced through different cycles that take place in the </a:t>
            </a:r>
            <a:r>
              <a:rPr lang="en-CA" dirty="0" smtClean="0"/>
              <a:t>mitochondria</a:t>
            </a:r>
          </a:p>
          <a:p>
            <a:endParaRPr lang="en-CA" dirty="0"/>
          </a:p>
          <a:p>
            <a:r>
              <a:rPr lang="en-CA" dirty="0" smtClean="0"/>
              <a:t>The </a:t>
            </a:r>
            <a:r>
              <a:rPr lang="en-CA" dirty="0"/>
              <a:t>higher the mitochondrial density, the more energy is produced for the consumption of the </a:t>
            </a:r>
            <a:r>
              <a:rPr lang="en-CA" dirty="0" smtClean="0"/>
              <a:t>body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92591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5250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CA" b="1" dirty="0"/>
              <a:t>How </a:t>
            </a:r>
            <a:r>
              <a:rPr lang="en-CA" b="1" dirty="0" smtClean="0"/>
              <a:t>Does </a:t>
            </a:r>
            <a:r>
              <a:rPr lang="en-CA" b="1" dirty="0"/>
              <a:t>HIIT </a:t>
            </a:r>
            <a:r>
              <a:rPr lang="en-CA" b="1" dirty="0" smtClean="0"/>
              <a:t>Build </a:t>
            </a:r>
            <a:r>
              <a:rPr lang="en-CA" b="1" dirty="0"/>
              <a:t>E</a:t>
            </a:r>
            <a:r>
              <a:rPr lang="en-CA" b="1" dirty="0" smtClean="0"/>
              <a:t>ndurance</a:t>
            </a:r>
            <a:r>
              <a:rPr lang="en-CA" b="1" dirty="0"/>
              <a:t>?</a:t>
            </a:r>
            <a:r>
              <a:rPr lang="en-MY" b="1" dirty="0"/>
              <a:t/>
            </a:r>
            <a:br>
              <a:rPr lang="en-MY" b="1" dirty="0"/>
            </a:b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9077"/>
            <a:ext cx="8229600" cy="2708673"/>
          </a:xfrm>
        </p:spPr>
        <p:txBody>
          <a:bodyPr/>
          <a:lstStyle/>
          <a:p>
            <a:r>
              <a:rPr lang="en-CA" sz="2300" dirty="0"/>
              <a:t>It enhances the stroke volume for ensuring a greater amount of blood flow to the skeletal </a:t>
            </a:r>
            <a:r>
              <a:rPr lang="en-CA" sz="2300" dirty="0" smtClean="0"/>
              <a:t>muscles</a:t>
            </a:r>
          </a:p>
          <a:p>
            <a:endParaRPr lang="en-CA" sz="2300" dirty="0"/>
          </a:p>
          <a:p>
            <a:r>
              <a:rPr lang="en-CA" sz="2300" dirty="0" smtClean="0"/>
              <a:t>Moreover</a:t>
            </a:r>
            <a:r>
              <a:rPr lang="en-CA" sz="2300" dirty="0"/>
              <a:t>, it also has an effect on contractility and increases the pumping force of the </a:t>
            </a:r>
            <a:r>
              <a:rPr lang="en-CA" sz="2300" dirty="0" smtClean="0"/>
              <a:t>heart</a:t>
            </a:r>
            <a:endParaRPr lang="en-MY" sz="23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06206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300" dirty="0"/>
              <a:t>As far as mitochondrial density is concerned, HIIT is a great alternative to aerobic exercises for increasing your mitochondrial </a:t>
            </a:r>
            <a:r>
              <a:rPr lang="en-CA" sz="2300" dirty="0" smtClean="0"/>
              <a:t>density</a:t>
            </a:r>
          </a:p>
          <a:p>
            <a:endParaRPr lang="en-CA" sz="2300" dirty="0"/>
          </a:p>
          <a:p>
            <a:r>
              <a:rPr lang="en-CA" sz="2300" dirty="0" smtClean="0"/>
              <a:t>If </a:t>
            </a:r>
            <a:r>
              <a:rPr lang="en-CA" sz="2300" dirty="0"/>
              <a:t>there are more mitochondria is the body, more energy production takes place and that gives the muscles more </a:t>
            </a:r>
            <a:r>
              <a:rPr lang="en-CA" sz="2300" dirty="0" smtClean="0"/>
              <a:t>endurance</a:t>
            </a:r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408433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300" dirty="0"/>
              <a:t>Another way in which HIIT induces endurance is by increasing the number of enzymes present in the </a:t>
            </a:r>
            <a:r>
              <a:rPr lang="en-CA" sz="2300" dirty="0" smtClean="0"/>
              <a:t>mitochondria</a:t>
            </a:r>
          </a:p>
          <a:p>
            <a:endParaRPr lang="en-CA" sz="2300" dirty="0"/>
          </a:p>
          <a:p>
            <a:r>
              <a:rPr lang="en-CA" sz="2300" dirty="0" smtClean="0"/>
              <a:t>Energy is </a:t>
            </a:r>
            <a:r>
              <a:rPr lang="en-CA" sz="2300" dirty="0"/>
              <a:t>produced in the mitochondria through different </a:t>
            </a:r>
            <a:r>
              <a:rPr lang="en-CA" sz="2300" dirty="0" smtClean="0"/>
              <a:t>cycles</a:t>
            </a:r>
          </a:p>
          <a:p>
            <a:endParaRPr lang="en-CA" sz="2300" dirty="0"/>
          </a:p>
          <a:p>
            <a:r>
              <a:rPr lang="en-CA" sz="2300" dirty="0" smtClean="0"/>
              <a:t>In </a:t>
            </a:r>
            <a:r>
              <a:rPr lang="en-CA" sz="2300" dirty="0"/>
              <a:t>all the steps of these cycles, different enzymes act on the substrate to form a </a:t>
            </a:r>
            <a:r>
              <a:rPr lang="en-CA" sz="2300" dirty="0" smtClean="0"/>
              <a:t>product</a:t>
            </a:r>
            <a:endParaRPr lang="en-MY" sz="2300" dirty="0"/>
          </a:p>
          <a:p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272560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895350"/>
            <a:ext cx="3810000" cy="3470672"/>
          </a:xfrm>
        </p:spPr>
        <p:txBody>
          <a:bodyPr>
            <a:normAutofit lnSpcReduction="10000"/>
          </a:bodyPr>
          <a:lstStyle/>
          <a:p>
            <a:r>
              <a:rPr lang="en-CA" sz="2300" dirty="0"/>
              <a:t>These enzymes have their distinctive activities that are essential for energy </a:t>
            </a:r>
            <a:r>
              <a:rPr lang="en-CA" sz="2300" dirty="0" smtClean="0"/>
              <a:t>production</a:t>
            </a:r>
          </a:p>
          <a:p>
            <a:endParaRPr lang="en-CA" sz="2300" dirty="0"/>
          </a:p>
          <a:p>
            <a:r>
              <a:rPr lang="en-CA" sz="2300" dirty="0" smtClean="0"/>
              <a:t>HIIT </a:t>
            </a:r>
            <a:r>
              <a:rPr lang="en-CA" sz="2300" dirty="0"/>
              <a:t>leads to an increase in these enzymes and these enzymes then further increase the endurance in skeletal </a:t>
            </a:r>
            <a:r>
              <a:rPr lang="en-CA" sz="2300" dirty="0" smtClean="0"/>
              <a:t>muscles</a:t>
            </a:r>
            <a:endParaRPr lang="en-MY" sz="2300" dirty="0"/>
          </a:p>
        </p:txBody>
      </p:sp>
      <p:pic>
        <p:nvPicPr>
          <p:cNvPr id="1026" name="Picture 2" descr="Image result for HIIT bur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000125"/>
            <a:ext cx="3543300" cy="3248025"/>
          </a:xfrm>
          <a:prstGeom prst="ellipse">
            <a:avLst/>
          </a:prstGeom>
          <a:ln w="28575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395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2150"/>
            <a:ext cx="8229600" cy="2480073"/>
          </a:xfrm>
        </p:spPr>
        <p:txBody>
          <a:bodyPr/>
          <a:lstStyle/>
          <a:p>
            <a:pPr marL="0" indent="0" algn="ctr">
              <a:buNone/>
            </a:pPr>
            <a:r>
              <a:rPr lang="en-CA" dirty="0"/>
              <a:t>When you do HIIT, it shifts the signalling pathway in the body from a slower to a faster </a:t>
            </a:r>
            <a:r>
              <a:rPr lang="en-CA" dirty="0" smtClean="0"/>
              <a:t>one</a:t>
            </a:r>
          </a:p>
          <a:p>
            <a:endParaRPr lang="en-CA" dirty="0"/>
          </a:p>
          <a:p>
            <a:pPr marL="0" indent="0">
              <a:buNone/>
            </a:pPr>
            <a:endParaRPr lang="en-CA" dirty="0" smtClean="0"/>
          </a:p>
          <a:p>
            <a:endParaRPr lang="en-CA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90669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0550"/>
            <a:ext cx="8229600" cy="857250"/>
          </a:xfrm>
        </p:spPr>
        <p:txBody>
          <a:bodyPr/>
          <a:lstStyle/>
          <a:p>
            <a:r>
              <a:rPr lang="en-CA" b="1" dirty="0"/>
              <a:t>HIIT and VO2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14550"/>
            <a:ext cx="8229600" cy="2480072"/>
          </a:xfrm>
        </p:spPr>
        <p:txBody>
          <a:bodyPr>
            <a:normAutofit/>
          </a:bodyPr>
          <a:lstStyle/>
          <a:p>
            <a:r>
              <a:rPr lang="en-MY" sz="2400" dirty="0" smtClean="0"/>
              <a:t> </a:t>
            </a:r>
            <a:r>
              <a:rPr lang="en-CA" sz="2400" dirty="0"/>
              <a:t>T</a:t>
            </a:r>
            <a:r>
              <a:rPr lang="en-CA" sz="2400" dirty="0" smtClean="0"/>
              <a:t>he </a:t>
            </a:r>
            <a:r>
              <a:rPr lang="en-CA" sz="2400" dirty="0"/>
              <a:t>VO2 levels in the blood determine how much oxygen is getting to the skeletal muscles and other parts of the </a:t>
            </a:r>
            <a:r>
              <a:rPr lang="en-CA" sz="2400" dirty="0" smtClean="0"/>
              <a:t>body</a:t>
            </a:r>
          </a:p>
          <a:p>
            <a:endParaRPr lang="en-CA" sz="2400" dirty="0"/>
          </a:p>
          <a:p>
            <a:r>
              <a:rPr lang="en-CA" sz="2400" dirty="0" smtClean="0"/>
              <a:t>HIIT </a:t>
            </a:r>
            <a:r>
              <a:rPr lang="en-CA" sz="2400" dirty="0"/>
              <a:t>has shown to significantly enhance VO2 levels in the body and enhances stroke volume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247619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7750"/>
            <a:ext cx="8229600" cy="3394472"/>
          </a:xfrm>
        </p:spPr>
        <p:txBody>
          <a:bodyPr>
            <a:normAutofit/>
          </a:bodyPr>
          <a:lstStyle/>
          <a:p>
            <a:r>
              <a:rPr lang="en-CA" sz="2400" dirty="0"/>
              <a:t>The circulatory system of the body is responsible for transport of nutrients and oxygen to the muscles and other </a:t>
            </a:r>
            <a:r>
              <a:rPr lang="en-CA" sz="2400" dirty="0" smtClean="0"/>
              <a:t>organs</a:t>
            </a:r>
          </a:p>
          <a:p>
            <a:endParaRPr lang="en-CA" sz="2400" dirty="0"/>
          </a:p>
          <a:p>
            <a:r>
              <a:rPr lang="en-CA" sz="2400" dirty="0" smtClean="0"/>
              <a:t>When </a:t>
            </a:r>
            <a:r>
              <a:rPr lang="en-CA" sz="2400" dirty="0"/>
              <a:t>the skeletal muscles get more blood, they also get more oxygen and </a:t>
            </a:r>
            <a:r>
              <a:rPr lang="en-CA" sz="2400" dirty="0" smtClean="0"/>
              <a:t>nutrients</a:t>
            </a:r>
          </a:p>
          <a:p>
            <a:endParaRPr lang="en-CA" sz="2400" dirty="0"/>
          </a:p>
          <a:p>
            <a:r>
              <a:rPr lang="en-CA" sz="2400" dirty="0" smtClean="0"/>
              <a:t>This </a:t>
            </a:r>
            <a:r>
              <a:rPr lang="en-CA" sz="2400" dirty="0"/>
              <a:t>is essential for proper growth and functioning of the </a:t>
            </a:r>
            <a:r>
              <a:rPr lang="en-CA" sz="2400" dirty="0" smtClean="0"/>
              <a:t>muscles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188891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63278"/>
            <a:ext cx="8229600" cy="3394472"/>
          </a:xfrm>
        </p:spPr>
        <p:txBody>
          <a:bodyPr>
            <a:normAutofit/>
          </a:bodyPr>
          <a:lstStyle/>
          <a:p>
            <a:r>
              <a:rPr lang="en-CA" sz="2400" dirty="0"/>
              <a:t>Using this oxygen, they can respire and release energy using the mitochondria present in </a:t>
            </a:r>
            <a:r>
              <a:rPr lang="en-CA" sz="2400" dirty="0" smtClean="0"/>
              <a:t>them</a:t>
            </a:r>
          </a:p>
          <a:p>
            <a:endParaRPr lang="en-CA" sz="2400" dirty="0"/>
          </a:p>
          <a:p>
            <a:r>
              <a:rPr lang="en-CA" sz="2400" dirty="0" smtClean="0"/>
              <a:t>At </a:t>
            </a:r>
            <a:r>
              <a:rPr lang="en-CA" sz="2400" dirty="0"/>
              <a:t>the same time, the amino acids in the nutrients are further used for repair and for synthesis of new proteins that are needed for the </a:t>
            </a:r>
            <a:r>
              <a:rPr lang="en-CA" sz="2400" dirty="0" smtClean="0"/>
              <a:t>muscles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359461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19150"/>
            <a:ext cx="3962400" cy="3394472"/>
          </a:xfrm>
        </p:spPr>
        <p:txBody>
          <a:bodyPr>
            <a:noAutofit/>
          </a:bodyPr>
          <a:lstStyle/>
          <a:p>
            <a:r>
              <a:rPr lang="en-CA" sz="2300" dirty="0"/>
              <a:t>High intensity workouts also increase cardiac contractility which refers to the force with which the heart pumps </a:t>
            </a:r>
            <a:r>
              <a:rPr lang="en-CA" sz="2300" dirty="0" smtClean="0"/>
              <a:t>blood</a:t>
            </a:r>
          </a:p>
          <a:p>
            <a:endParaRPr lang="en-CA" sz="2300" dirty="0"/>
          </a:p>
          <a:p>
            <a:r>
              <a:rPr lang="en-CA" sz="2300" dirty="0" smtClean="0"/>
              <a:t>As </a:t>
            </a:r>
            <a:r>
              <a:rPr lang="en-CA" sz="2300" dirty="0"/>
              <a:t>the pumping force is increased, the blood reaches all muscles and organs of the </a:t>
            </a:r>
            <a:r>
              <a:rPr lang="en-CA" sz="2300" dirty="0" smtClean="0"/>
              <a:t>body</a:t>
            </a:r>
            <a:endParaRPr lang="en-MY" sz="2300" dirty="0"/>
          </a:p>
        </p:txBody>
      </p:sp>
      <p:pic>
        <p:nvPicPr>
          <p:cNvPr id="2050" name="Picture 2" descr="Related imag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94" t="902" r="15396"/>
          <a:stretch/>
        </p:blipFill>
        <p:spPr bwMode="auto">
          <a:xfrm>
            <a:off x="5410200" y="2476500"/>
            <a:ext cx="3588396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522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5950"/>
            <a:ext cx="8229600" cy="2708672"/>
          </a:xfrm>
        </p:spPr>
        <p:txBody>
          <a:bodyPr/>
          <a:lstStyle/>
          <a:p>
            <a:pPr marL="0" indent="0" algn="ctr">
              <a:buNone/>
            </a:pPr>
            <a:r>
              <a:rPr lang="en-MY" dirty="0"/>
              <a:t> </a:t>
            </a:r>
            <a:r>
              <a:rPr lang="en-CA" b="1" i="1" dirty="0">
                <a:solidFill>
                  <a:srgbClr val="FFC000"/>
                </a:solidFill>
              </a:rPr>
              <a:t>To B</a:t>
            </a:r>
            <a:r>
              <a:rPr lang="en-CA" b="1" i="1" dirty="0" smtClean="0">
                <a:solidFill>
                  <a:srgbClr val="FFC000"/>
                </a:solidFill>
              </a:rPr>
              <a:t>uild </a:t>
            </a:r>
            <a:r>
              <a:rPr lang="en-CA" b="1" i="1" dirty="0">
                <a:solidFill>
                  <a:srgbClr val="FFC000"/>
                </a:solidFill>
              </a:rPr>
              <a:t>E</a:t>
            </a:r>
            <a:r>
              <a:rPr lang="en-CA" b="1" i="1" dirty="0" smtClean="0">
                <a:solidFill>
                  <a:srgbClr val="FFC000"/>
                </a:solidFill>
              </a:rPr>
              <a:t>ndurance</a:t>
            </a:r>
            <a:r>
              <a:rPr lang="en-CA" dirty="0"/>
              <a:t>, you do not always have to spend hours of your daily life training and doing intense </a:t>
            </a:r>
            <a:r>
              <a:rPr lang="en-CA" dirty="0" smtClean="0"/>
              <a:t>exercises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61470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63277"/>
            <a:ext cx="8229600" cy="3699273"/>
          </a:xfrm>
        </p:spPr>
        <p:txBody>
          <a:bodyPr>
            <a:normAutofit/>
          </a:bodyPr>
          <a:lstStyle/>
          <a:p>
            <a:r>
              <a:rPr lang="en-CA" sz="2400" dirty="0"/>
              <a:t>When skeletal muscles get more blood, they build up </a:t>
            </a:r>
            <a:r>
              <a:rPr lang="en-CA" sz="2400" dirty="0" smtClean="0"/>
              <a:t>endurance</a:t>
            </a:r>
          </a:p>
          <a:p>
            <a:endParaRPr lang="en-CA" sz="2400" dirty="0"/>
          </a:p>
          <a:p>
            <a:r>
              <a:rPr lang="en-CA" sz="2400" dirty="0" smtClean="0"/>
              <a:t>It </a:t>
            </a:r>
            <a:r>
              <a:rPr lang="en-CA" sz="2400" dirty="0"/>
              <a:t>is due to this excessive endurance that the individual has shorter recovery time and can perform much better in gym </a:t>
            </a:r>
            <a:r>
              <a:rPr lang="en-CA" sz="2400" dirty="0" smtClean="0"/>
              <a:t>sessions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270074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084" y="714030"/>
            <a:ext cx="8229600" cy="857250"/>
          </a:xfrm>
        </p:spPr>
        <p:txBody>
          <a:bodyPr>
            <a:noAutofit/>
          </a:bodyPr>
          <a:lstStyle/>
          <a:p>
            <a:r>
              <a:rPr lang="en-CA" sz="4000" b="1" dirty="0"/>
              <a:t>HIIT </a:t>
            </a:r>
            <a:r>
              <a:rPr lang="en-CA" sz="4000" b="1" dirty="0" smtClean="0"/>
              <a:t>Builds Endurance In </a:t>
            </a:r>
            <a:r>
              <a:rPr lang="en-CA" sz="4000" b="1" dirty="0"/>
              <a:t>S</a:t>
            </a:r>
            <a:r>
              <a:rPr lang="en-CA" sz="4000" b="1" dirty="0" smtClean="0"/>
              <a:t>keletal </a:t>
            </a:r>
            <a:r>
              <a:rPr lang="en-CA" sz="4000" b="1" dirty="0"/>
              <a:t>M</a:t>
            </a:r>
            <a:r>
              <a:rPr lang="en-CA" sz="4000" b="1" dirty="0" smtClean="0"/>
              <a:t>uscles</a:t>
            </a:r>
            <a:r>
              <a:rPr lang="en-MY" sz="4000" b="1" dirty="0"/>
              <a:t/>
            </a:r>
            <a:br>
              <a:rPr lang="en-MY" sz="4000" b="1" dirty="0"/>
            </a:br>
            <a:endParaRPr lang="en-MY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96678"/>
            <a:ext cx="8229600" cy="2708672"/>
          </a:xfrm>
        </p:spPr>
        <p:txBody>
          <a:bodyPr>
            <a:normAutofit/>
          </a:bodyPr>
          <a:lstStyle/>
          <a:p>
            <a:r>
              <a:rPr lang="en-CA" sz="2200" dirty="0"/>
              <a:t>High intensity workouts also build endurance in skeletal </a:t>
            </a:r>
            <a:r>
              <a:rPr lang="en-CA" sz="2200" dirty="0" smtClean="0"/>
              <a:t>muscles</a:t>
            </a:r>
          </a:p>
          <a:p>
            <a:endParaRPr lang="en-CA" sz="2200" dirty="0"/>
          </a:p>
          <a:p>
            <a:r>
              <a:rPr lang="en-CA" sz="2200" dirty="0" smtClean="0"/>
              <a:t>When </a:t>
            </a:r>
            <a:r>
              <a:rPr lang="en-CA" sz="2200" dirty="0"/>
              <a:t>you perform these exercises, the vasculature of the skeletal muscle is </a:t>
            </a:r>
            <a:r>
              <a:rPr lang="en-CA" sz="2200" dirty="0" smtClean="0"/>
              <a:t>changed</a:t>
            </a:r>
          </a:p>
          <a:p>
            <a:endParaRPr lang="en-CA" sz="2200" dirty="0"/>
          </a:p>
          <a:p>
            <a:r>
              <a:rPr lang="en-CA" sz="2200" dirty="0" smtClean="0"/>
              <a:t>Due </a:t>
            </a:r>
            <a:r>
              <a:rPr lang="en-CA" sz="2200" dirty="0"/>
              <a:t>to these workouts, tiny blood vessels become apparent in the skeletal </a:t>
            </a:r>
            <a:r>
              <a:rPr lang="en-CA" sz="2200" dirty="0" smtClean="0"/>
              <a:t>muscles</a:t>
            </a:r>
            <a:endParaRPr lang="en-MY" sz="2200" dirty="0"/>
          </a:p>
          <a:p>
            <a:endParaRPr lang="en-MY" sz="2200" dirty="0"/>
          </a:p>
        </p:txBody>
      </p:sp>
    </p:spTree>
    <p:extLst>
      <p:ext uri="{BB962C8B-B14F-4D97-AF65-F5344CB8AC3E}">
        <p14:creationId xmlns:p14="http://schemas.microsoft.com/office/powerpoint/2010/main" val="131484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3950"/>
            <a:ext cx="8229600" cy="3394472"/>
          </a:xfrm>
        </p:spPr>
        <p:txBody>
          <a:bodyPr>
            <a:normAutofit/>
          </a:bodyPr>
          <a:lstStyle/>
          <a:p>
            <a:r>
              <a:rPr lang="en-CA" sz="2300" dirty="0"/>
              <a:t>They enhance the heart stroke by sending more blood to the </a:t>
            </a:r>
            <a:r>
              <a:rPr lang="en-CA" sz="2300" dirty="0" smtClean="0"/>
              <a:t>heart</a:t>
            </a:r>
          </a:p>
          <a:p>
            <a:endParaRPr lang="en-CA" sz="2300" dirty="0"/>
          </a:p>
          <a:p>
            <a:r>
              <a:rPr lang="en-CA" sz="2300" dirty="0" smtClean="0"/>
              <a:t>The </a:t>
            </a:r>
            <a:r>
              <a:rPr lang="en-CA" sz="2300" dirty="0"/>
              <a:t>muscles, when contracting, send blood back to the left ventricle of the </a:t>
            </a:r>
            <a:r>
              <a:rPr lang="en-CA" sz="2300" dirty="0" smtClean="0"/>
              <a:t>heart</a:t>
            </a:r>
          </a:p>
          <a:p>
            <a:endParaRPr lang="en-CA" sz="2300" dirty="0"/>
          </a:p>
          <a:p>
            <a:r>
              <a:rPr lang="en-CA" sz="2300" dirty="0" smtClean="0"/>
              <a:t>If </a:t>
            </a:r>
            <a:r>
              <a:rPr lang="en-CA" sz="2300" dirty="0"/>
              <a:t>more blood is being sent to the heart, it means more blood is being oxygenated </a:t>
            </a:r>
            <a:r>
              <a:rPr lang="en-CA" sz="2300" dirty="0" smtClean="0"/>
              <a:t>too</a:t>
            </a:r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1172192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1550"/>
            <a:ext cx="8229600" cy="3581399"/>
          </a:xfrm>
        </p:spPr>
        <p:txBody>
          <a:bodyPr>
            <a:normAutofit fontScale="70000" lnSpcReduction="20000"/>
          </a:bodyPr>
          <a:lstStyle/>
          <a:p>
            <a:r>
              <a:rPr lang="en-CA" dirty="0"/>
              <a:t>HIIT also enhances endurance by increasing the strength of muscle </a:t>
            </a:r>
            <a:r>
              <a:rPr lang="en-CA" dirty="0" smtClean="0"/>
              <a:t>fibres</a:t>
            </a:r>
          </a:p>
          <a:p>
            <a:endParaRPr lang="en-CA" dirty="0"/>
          </a:p>
          <a:p>
            <a:r>
              <a:rPr lang="en-CA" dirty="0" smtClean="0"/>
              <a:t>The </a:t>
            </a:r>
            <a:r>
              <a:rPr lang="en-CA" dirty="0"/>
              <a:t>muscles fibres are made up on </a:t>
            </a:r>
            <a:r>
              <a:rPr lang="en-CA" dirty="0" smtClean="0"/>
              <a:t>proteins</a:t>
            </a:r>
          </a:p>
          <a:p>
            <a:endParaRPr lang="en-CA" dirty="0"/>
          </a:p>
          <a:p>
            <a:r>
              <a:rPr lang="en-CA" dirty="0" smtClean="0"/>
              <a:t>In </a:t>
            </a:r>
            <a:r>
              <a:rPr lang="en-CA" dirty="0"/>
              <a:t>high intensity workouts, the blood circulation is enhanced and more of these proteins are being made using the amino acids present in the </a:t>
            </a:r>
            <a:r>
              <a:rPr lang="en-CA" dirty="0" smtClean="0"/>
              <a:t>blood</a:t>
            </a:r>
          </a:p>
          <a:p>
            <a:endParaRPr lang="en-CA" dirty="0"/>
          </a:p>
          <a:p>
            <a:r>
              <a:rPr lang="en-CA" dirty="0" smtClean="0"/>
              <a:t>This </a:t>
            </a:r>
            <a:r>
              <a:rPr lang="en-CA" dirty="0"/>
              <a:t>enhances the flexibility of the muscle fibres and makes them </a:t>
            </a:r>
            <a:r>
              <a:rPr lang="en-CA" dirty="0" smtClean="0"/>
              <a:t>stronger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74186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6675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CA" b="1" dirty="0"/>
              <a:t>Motor U</a:t>
            </a:r>
            <a:r>
              <a:rPr lang="en-CA" b="1" dirty="0" smtClean="0"/>
              <a:t>nits </a:t>
            </a:r>
            <a:r>
              <a:rPr lang="en-CA" b="1" dirty="0"/>
              <a:t>and HIIT</a:t>
            </a:r>
            <a:r>
              <a:rPr lang="en-MY" b="1" dirty="0"/>
              <a:t/>
            </a:r>
            <a:br>
              <a:rPr lang="en-MY" b="1" dirty="0"/>
            </a:b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7350"/>
            <a:ext cx="8229600" cy="2937272"/>
          </a:xfrm>
        </p:spPr>
        <p:txBody>
          <a:bodyPr>
            <a:normAutofit/>
          </a:bodyPr>
          <a:lstStyle/>
          <a:p>
            <a:pPr lvl="0" fontAlgn="base"/>
            <a:r>
              <a:rPr lang="en-CA" sz="2300" dirty="0"/>
              <a:t>If more motor units are present in the skeletal muscles, then muscle coordination is much better and the person has more </a:t>
            </a:r>
            <a:r>
              <a:rPr lang="en-CA" sz="2300" dirty="0" smtClean="0"/>
              <a:t>endurance</a:t>
            </a:r>
          </a:p>
          <a:p>
            <a:pPr marL="0" lvl="0" indent="0" fontAlgn="base">
              <a:buNone/>
            </a:pPr>
            <a:endParaRPr lang="en-MY" sz="2300" dirty="0"/>
          </a:p>
          <a:p>
            <a:pPr lvl="0" fontAlgn="base"/>
            <a:r>
              <a:rPr lang="en-CA" sz="2300" dirty="0"/>
              <a:t>Motor units also help to reduce the fatigue time for exercises. As such, anyone with enhanced motor units does not tend to get tired quickly. </a:t>
            </a:r>
            <a:endParaRPr lang="en-MY" sz="2300" dirty="0"/>
          </a:p>
          <a:p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284086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055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CA" b="1" dirty="0"/>
              <a:t>Does HIIT Affect </a:t>
            </a:r>
            <a:r>
              <a:rPr lang="en-CA" b="1" dirty="0" err="1"/>
              <a:t>Qmax</a:t>
            </a:r>
            <a:r>
              <a:rPr lang="en-CA" b="1" dirty="0"/>
              <a:t>?</a:t>
            </a:r>
            <a:r>
              <a:rPr lang="en-MY" b="1" dirty="0"/>
              <a:t/>
            </a:r>
            <a:br>
              <a:rPr lang="en-MY" b="1" dirty="0"/>
            </a:b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7350"/>
            <a:ext cx="8229600" cy="2937272"/>
          </a:xfrm>
        </p:spPr>
        <p:txBody>
          <a:bodyPr>
            <a:normAutofit fontScale="92500" lnSpcReduction="10000"/>
          </a:bodyPr>
          <a:lstStyle/>
          <a:p>
            <a:r>
              <a:rPr lang="en-CA" sz="2500" dirty="0" err="1" smtClean="0"/>
              <a:t>Qmax</a:t>
            </a:r>
            <a:r>
              <a:rPr lang="en-CA" sz="2500" dirty="0" smtClean="0"/>
              <a:t> </a:t>
            </a:r>
            <a:r>
              <a:rPr lang="en-CA" sz="2500" dirty="0"/>
              <a:t>is referred to the maximum amount of blood that your heart can pump to the body in a </a:t>
            </a:r>
            <a:r>
              <a:rPr lang="en-CA" sz="2500" dirty="0" smtClean="0"/>
              <a:t>minute</a:t>
            </a:r>
          </a:p>
          <a:p>
            <a:endParaRPr lang="en-CA" sz="2500" dirty="0"/>
          </a:p>
          <a:p>
            <a:r>
              <a:rPr lang="en-CA" sz="2500" dirty="0" smtClean="0"/>
              <a:t>It </a:t>
            </a:r>
            <a:r>
              <a:rPr lang="en-CA" sz="2500" dirty="0"/>
              <a:t>has been seen in studies that high intensity workouts have little or no significant effect on </a:t>
            </a:r>
            <a:r>
              <a:rPr lang="en-CA" sz="2500" dirty="0" err="1" smtClean="0"/>
              <a:t>Qmax</a:t>
            </a:r>
            <a:endParaRPr lang="en-CA" sz="2500" dirty="0" smtClean="0"/>
          </a:p>
          <a:p>
            <a:endParaRPr lang="en-CA" sz="2500" dirty="0"/>
          </a:p>
          <a:p>
            <a:r>
              <a:rPr lang="en-CA" sz="2500" dirty="0" smtClean="0"/>
              <a:t>On </a:t>
            </a:r>
            <a:r>
              <a:rPr lang="en-CA" sz="2500" dirty="0"/>
              <a:t>the contrary, low intensity workouts such as aerobic workout plans are great for increasing </a:t>
            </a:r>
            <a:r>
              <a:rPr lang="en-CA" sz="2500" dirty="0" err="1" smtClean="0"/>
              <a:t>Qmax</a:t>
            </a:r>
            <a:endParaRPr lang="en-MY" sz="25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577049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300" dirty="0"/>
              <a:t> HIIT takes cardiovascular pathways to increase </a:t>
            </a:r>
            <a:r>
              <a:rPr lang="en-CA" sz="2300" dirty="0" smtClean="0"/>
              <a:t>endurance</a:t>
            </a:r>
          </a:p>
          <a:p>
            <a:endParaRPr lang="en-CA" sz="2300" dirty="0"/>
          </a:p>
          <a:p>
            <a:r>
              <a:rPr lang="en-CA" sz="2300" dirty="0" smtClean="0"/>
              <a:t>It </a:t>
            </a:r>
            <a:r>
              <a:rPr lang="en-CA" sz="2300" dirty="0"/>
              <a:t>increases the density of mitochondria in the cells along with enhancing the functioning of mitochondrial </a:t>
            </a:r>
            <a:r>
              <a:rPr lang="en-CA" sz="2300" dirty="0" smtClean="0"/>
              <a:t>enzymes</a:t>
            </a:r>
          </a:p>
          <a:p>
            <a:endParaRPr lang="en-CA" sz="2300" dirty="0"/>
          </a:p>
          <a:p>
            <a:r>
              <a:rPr lang="en-CA" sz="2300" dirty="0" smtClean="0"/>
              <a:t>Furthermore</a:t>
            </a:r>
            <a:r>
              <a:rPr lang="en-CA" sz="2300" dirty="0"/>
              <a:t>, it strengthens the muscle fibres by giving them more proteins for repair and </a:t>
            </a:r>
            <a:r>
              <a:rPr lang="en-CA" sz="2300" dirty="0" smtClean="0"/>
              <a:t>strength</a:t>
            </a:r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70043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3549"/>
            <a:ext cx="8229600" cy="28610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2900" b="1" dirty="0">
                <a:solidFill>
                  <a:srgbClr val="FFC000"/>
                </a:solidFill>
              </a:rPr>
              <a:t>High intensity workouts </a:t>
            </a:r>
            <a:r>
              <a:rPr lang="en-CA" sz="2900" dirty="0"/>
              <a:t>also increase endurance by overall increasing the VO2 max and by keeping the oxygen volume in the blood high at all times, for transfer to the skeletal </a:t>
            </a:r>
            <a:r>
              <a:rPr lang="en-CA" sz="2900" dirty="0" smtClean="0"/>
              <a:t>muscles</a:t>
            </a:r>
            <a:endParaRPr lang="en-MY" sz="2900" dirty="0"/>
          </a:p>
        </p:txBody>
      </p:sp>
    </p:spTree>
    <p:extLst>
      <p:ext uri="{BB962C8B-B14F-4D97-AF65-F5344CB8AC3E}">
        <p14:creationId xmlns:p14="http://schemas.microsoft.com/office/powerpoint/2010/main" val="276597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09750"/>
            <a:ext cx="8229600" cy="2784873"/>
          </a:xfrm>
        </p:spPr>
        <p:txBody>
          <a:bodyPr/>
          <a:lstStyle/>
          <a:p>
            <a:pPr marL="0" indent="0" algn="ctr">
              <a:buNone/>
            </a:pPr>
            <a:r>
              <a:rPr lang="en-CA" b="1" dirty="0"/>
              <a:t>HIIT</a:t>
            </a:r>
            <a:r>
              <a:rPr lang="en-CA" dirty="0"/>
              <a:t> is a great way for building endurance since it focuses on the major endurance-building points in the </a:t>
            </a:r>
            <a:r>
              <a:rPr lang="en-CA" dirty="0" smtClean="0"/>
              <a:t>body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416882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7750"/>
            <a:ext cx="8229600" cy="3394472"/>
          </a:xfrm>
        </p:spPr>
        <p:txBody>
          <a:bodyPr>
            <a:noAutofit/>
          </a:bodyPr>
          <a:lstStyle/>
          <a:p>
            <a:r>
              <a:rPr lang="en-CA" sz="2300" dirty="0"/>
              <a:t>One of the main elements of endurance is cardiovascular </a:t>
            </a:r>
            <a:r>
              <a:rPr lang="en-CA" sz="2300" dirty="0" smtClean="0"/>
              <a:t>performance</a:t>
            </a:r>
          </a:p>
          <a:p>
            <a:endParaRPr lang="en-CA" sz="2300" dirty="0"/>
          </a:p>
          <a:p>
            <a:r>
              <a:rPr lang="en-CA" sz="2300" dirty="0" smtClean="0"/>
              <a:t>This </a:t>
            </a:r>
            <a:r>
              <a:rPr lang="en-CA" sz="2300" dirty="0"/>
              <a:t>refers to the way your heart works and the subsequent working of the circulatory system in response to heart’s </a:t>
            </a:r>
            <a:r>
              <a:rPr lang="en-CA" sz="2300" dirty="0" smtClean="0"/>
              <a:t>pumping</a:t>
            </a:r>
          </a:p>
          <a:p>
            <a:endParaRPr lang="en-CA" sz="2300" dirty="0"/>
          </a:p>
          <a:p>
            <a:r>
              <a:rPr lang="en-CA" sz="2300" dirty="0" smtClean="0"/>
              <a:t>The </a:t>
            </a:r>
            <a:r>
              <a:rPr lang="en-CA" sz="2300" dirty="0"/>
              <a:t>functioning of the heart can be measured by three </a:t>
            </a:r>
            <a:r>
              <a:rPr lang="en-CA" sz="2300" dirty="0" smtClean="0"/>
              <a:t>determinants</a:t>
            </a:r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163248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42950"/>
            <a:ext cx="8229600" cy="857250"/>
          </a:xfrm>
        </p:spPr>
        <p:txBody>
          <a:bodyPr>
            <a:normAutofit fontScale="90000"/>
          </a:bodyPr>
          <a:lstStyle/>
          <a:p>
            <a:pPr lvl="0"/>
            <a:r>
              <a:rPr lang="en-CA" b="1" dirty="0" smtClean="0"/>
              <a:t>1. Heart </a:t>
            </a:r>
            <a:r>
              <a:rPr lang="en-CA" b="1" dirty="0"/>
              <a:t>Rate</a:t>
            </a:r>
            <a:r>
              <a:rPr lang="en-MY" dirty="0"/>
              <a:t/>
            </a:r>
            <a:br>
              <a:rPr lang="en-MY" dirty="0"/>
            </a:b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5950"/>
            <a:ext cx="8229600" cy="2708672"/>
          </a:xfrm>
        </p:spPr>
        <p:txBody>
          <a:bodyPr>
            <a:normAutofit/>
          </a:bodyPr>
          <a:lstStyle/>
          <a:p>
            <a:r>
              <a:rPr lang="en-CA" sz="2500" dirty="0" smtClean="0"/>
              <a:t>This </a:t>
            </a:r>
            <a:r>
              <a:rPr lang="en-CA" sz="2500" dirty="0"/>
              <a:t>is the rate of your heart beating per </a:t>
            </a:r>
            <a:r>
              <a:rPr lang="en-CA" sz="2500" dirty="0" smtClean="0"/>
              <a:t>minute</a:t>
            </a:r>
          </a:p>
          <a:p>
            <a:endParaRPr lang="en-CA" sz="2500" dirty="0"/>
          </a:p>
          <a:p>
            <a:r>
              <a:rPr lang="en-CA" sz="2500" dirty="0" smtClean="0"/>
              <a:t>The </a:t>
            </a:r>
            <a:r>
              <a:rPr lang="en-CA" sz="2500" dirty="0"/>
              <a:t>more your heart beats in a minute, the more blood is pumped to the body and the faster your body moves towards </a:t>
            </a:r>
            <a:r>
              <a:rPr lang="en-CA" sz="2500" dirty="0" smtClean="0"/>
              <a:t>endurance</a:t>
            </a:r>
            <a:endParaRPr lang="en-MY" sz="25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68243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10" y="495300"/>
            <a:ext cx="8229600" cy="857250"/>
          </a:xfrm>
        </p:spPr>
        <p:txBody>
          <a:bodyPr>
            <a:normAutofit/>
          </a:bodyPr>
          <a:lstStyle/>
          <a:p>
            <a:pPr lvl="0" fontAlgn="base"/>
            <a:r>
              <a:rPr lang="en-CA" sz="4000" b="1" dirty="0" smtClean="0"/>
              <a:t>2. Stroke </a:t>
            </a:r>
            <a:r>
              <a:rPr lang="en-CA" sz="4000" b="1" dirty="0"/>
              <a:t>Volume</a:t>
            </a:r>
            <a:endParaRPr lang="en-MY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2150"/>
            <a:ext cx="8229600" cy="2632472"/>
          </a:xfrm>
        </p:spPr>
        <p:txBody>
          <a:bodyPr>
            <a:normAutofit/>
          </a:bodyPr>
          <a:lstStyle/>
          <a:p>
            <a:r>
              <a:rPr lang="en-CA" sz="2400" dirty="0"/>
              <a:t>This refers to the blood amount that is pumped every time the heart </a:t>
            </a:r>
            <a:r>
              <a:rPr lang="en-CA" sz="2400" dirty="0" smtClean="0"/>
              <a:t>beats</a:t>
            </a:r>
          </a:p>
          <a:p>
            <a:endParaRPr lang="en-CA" sz="2400" dirty="0"/>
          </a:p>
          <a:p>
            <a:r>
              <a:rPr lang="en-CA" sz="2400" dirty="0" smtClean="0"/>
              <a:t>Since </a:t>
            </a:r>
            <a:r>
              <a:rPr lang="en-CA" sz="2400" dirty="0"/>
              <a:t>there is a direct relationship between the stroke volume and endurance, a higher stroke volume is a beneficial thing for the </a:t>
            </a:r>
            <a:r>
              <a:rPr lang="en-CA" sz="2400" dirty="0" smtClean="0"/>
              <a:t>body</a:t>
            </a:r>
            <a:endParaRPr lang="en-MY" sz="24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70249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79871"/>
            <a:ext cx="8229600" cy="472679"/>
          </a:xfrm>
        </p:spPr>
        <p:txBody>
          <a:bodyPr>
            <a:normAutofit fontScale="90000"/>
          </a:bodyPr>
          <a:lstStyle/>
          <a:p>
            <a:pPr lvl="0"/>
            <a:r>
              <a:rPr lang="en-MY" b="1" dirty="0" smtClean="0"/>
              <a:t>3. </a:t>
            </a:r>
            <a:r>
              <a:rPr lang="en-CA" b="1" dirty="0"/>
              <a:t>Contractility</a:t>
            </a:r>
            <a:r>
              <a:rPr lang="en-MY" b="1" dirty="0"/>
              <a:t/>
            </a:r>
            <a:br>
              <a:rPr lang="en-MY" b="1" dirty="0"/>
            </a:b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0878"/>
            <a:ext cx="8229600" cy="3089672"/>
          </a:xfrm>
        </p:spPr>
        <p:txBody>
          <a:bodyPr>
            <a:noAutofit/>
          </a:bodyPr>
          <a:lstStyle/>
          <a:p>
            <a:endParaRPr lang="en-CA" sz="2300" dirty="0"/>
          </a:p>
          <a:p>
            <a:r>
              <a:rPr lang="en-CA" sz="2300" dirty="0" smtClean="0"/>
              <a:t>The </a:t>
            </a:r>
            <a:r>
              <a:rPr lang="en-CA" sz="2300" dirty="0"/>
              <a:t>stronger the force, the farther the blood </a:t>
            </a:r>
            <a:r>
              <a:rPr lang="en-CA" sz="2300" dirty="0" smtClean="0"/>
              <a:t>travels</a:t>
            </a:r>
          </a:p>
          <a:p>
            <a:endParaRPr lang="en-CA" sz="2300" dirty="0"/>
          </a:p>
          <a:p>
            <a:r>
              <a:rPr lang="en-CA" sz="2300" dirty="0" smtClean="0"/>
              <a:t>If </a:t>
            </a:r>
            <a:r>
              <a:rPr lang="en-CA" sz="2300" dirty="0"/>
              <a:t>contractility is higher, an individual has more blood flowing to the exercising </a:t>
            </a:r>
            <a:r>
              <a:rPr lang="en-CA" sz="2300" dirty="0" smtClean="0"/>
              <a:t>muscles</a:t>
            </a:r>
          </a:p>
          <a:p>
            <a:endParaRPr lang="en-CA" sz="2300" dirty="0"/>
          </a:p>
          <a:p>
            <a:r>
              <a:rPr lang="en-CA" sz="2300" dirty="0" smtClean="0"/>
              <a:t>This </a:t>
            </a:r>
            <a:r>
              <a:rPr lang="en-CA" sz="2300" dirty="0"/>
              <a:t>blood is laden with oxygen and nutrients that are then utilized by the skeletal muscles for strength and </a:t>
            </a:r>
            <a:r>
              <a:rPr lang="en-CA" sz="2300" dirty="0" smtClean="0"/>
              <a:t>repair</a:t>
            </a:r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21125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8478"/>
            <a:ext cx="8229600" cy="3394472"/>
          </a:xfrm>
        </p:spPr>
        <p:txBody>
          <a:bodyPr>
            <a:normAutofit/>
          </a:bodyPr>
          <a:lstStyle/>
          <a:p>
            <a:r>
              <a:rPr lang="en-CA" sz="2400" dirty="0"/>
              <a:t>Endurance is not only a measure of how strong your heart working </a:t>
            </a:r>
            <a:r>
              <a:rPr lang="en-CA" sz="2400" dirty="0" smtClean="0"/>
              <a:t>is</a:t>
            </a:r>
          </a:p>
          <a:p>
            <a:endParaRPr lang="en-CA" sz="2400" dirty="0"/>
          </a:p>
          <a:p>
            <a:r>
              <a:rPr lang="en-CA" sz="2400" dirty="0" smtClean="0"/>
              <a:t>It </a:t>
            </a:r>
            <a:r>
              <a:rPr lang="en-CA" sz="2400" dirty="0"/>
              <a:t>also refers to the amount of oxygen that can be delivered to your </a:t>
            </a:r>
            <a:r>
              <a:rPr lang="en-CA" sz="2400" dirty="0" smtClean="0"/>
              <a:t>muscles</a:t>
            </a:r>
          </a:p>
          <a:p>
            <a:endParaRPr lang="en-CA" sz="2400" dirty="0"/>
          </a:p>
          <a:p>
            <a:r>
              <a:rPr lang="en-CA" sz="2400" dirty="0" smtClean="0"/>
              <a:t>This </a:t>
            </a:r>
            <a:r>
              <a:rPr lang="en-CA" sz="2400" dirty="0"/>
              <a:t>variable is called VO2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73843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2277"/>
            <a:ext cx="8229600" cy="3623073"/>
          </a:xfrm>
        </p:spPr>
        <p:txBody>
          <a:bodyPr>
            <a:noAutofit/>
          </a:bodyPr>
          <a:lstStyle/>
          <a:p>
            <a:endParaRPr lang="en-CA" sz="2300" dirty="0"/>
          </a:p>
          <a:p>
            <a:r>
              <a:rPr lang="en-CA" sz="2300" dirty="0" smtClean="0"/>
              <a:t>Not </a:t>
            </a:r>
            <a:r>
              <a:rPr lang="en-CA" sz="2300" dirty="0"/>
              <a:t>all the oxygen that is taken to the muscles by the blood is taken by the </a:t>
            </a:r>
            <a:r>
              <a:rPr lang="en-CA" sz="2300" dirty="0" smtClean="0"/>
              <a:t>muscles</a:t>
            </a:r>
          </a:p>
          <a:p>
            <a:endParaRPr lang="en-CA" sz="2300" dirty="0"/>
          </a:p>
          <a:p>
            <a:r>
              <a:rPr lang="en-CA" sz="2300" dirty="0" smtClean="0"/>
              <a:t>The </a:t>
            </a:r>
            <a:r>
              <a:rPr lang="en-CA" sz="2300" dirty="0"/>
              <a:t>oxygen has to be extracted first and the more oxygen extraction capacity the muscles have, more oxygen they will </a:t>
            </a:r>
            <a:r>
              <a:rPr lang="en-CA" sz="2300" dirty="0" smtClean="0"/>
              <a:t>receive</a:t>
            </a:r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424189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1813</TotalTime>
  <Words>1058</Words>
  <Application>Microsoft Office PowerPoint</Application>
  <PresentationFormat>On-screen Show (16:9)</PresentationFormat>
  <Paragraphs>110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1. Heart Rate </vt:lpstr>
      <vt:lpstr>2. Stroke Volume</vt:lpstr>
      <vt:lpstr>3. Contractility </vt:lpstr>
      <vt:lpstr>PowerPoint Presentation</vt:lpstr>
      <vt:lpstr>PowerPoint Presentation</vt:lpstr>
      <vt:lpstr>PowerPoint Presentation</vt:lpstr>
      <vt:lpstr>How Does HIIT Build Endurance? </vt:lpstr>
      <vt:lpstr>PowerPoint Presentation</vt:lpstr>
      <vt:lpstr>PowerPoint Presentation</vt:lpstr>
      <vt:lpstr>PowerPoint Presentation</vt:lpstr>
      <vt:lpstr>PowerPoint Presentation</vt:lpstr>
      <vt:lpstr>HIIT and VO2</vt:lpstr>
      <vt:lpstr>PowerPoint Presentation</vt:lpstr>
      <vt:lpstr>PowerPoint Presentation</vt:lpstr>
      <vt:lpstr>PowerPoint Presentation</vt:lpstr>
      <vt:lpstr>PowerPoint Presentation</vt:lpstr>
      <vt:lpstr>HIIT Builds Endurance In Skeletal Muscles </vt:lpstr>
      <vt:lpstr>PowerPoint Presentation</vt:lpstr>
      <vt:lpstr>PowerPoint Presentation</vt:lpstr>
      <vt:lpstr>Motor Units and HIIT </vt:lpstr>
      <vt:lpstr>Does HIIT Affect Qmax?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Samsung</dc:creator>
  <cp:lastModifiedBy>Cally</cp:lastModifiedBy>
  <cp:revision>161</cp:revision>
  <dcterms:created xsi:type="dcterms:W3CDTF">2016-12-30T12:43:39Z</dcterms:created>
  <dcterms:modified xsi:type="dcterms:W3CDTF">2018-05-12T15:52:19Z</dcterms:modified>
</cp:coreProperties>
</file>