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8" d="100"/>
          <a:sy n="58" d="100"/>
        </p:scale>
        <p:origin x="948" y="480"/>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5/12/2018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5/12/2018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5/12/2018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5/12/2018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6256"/>
            <a:ext cx="9144000" cy="5275005"/>
          </a:xfrm>
          <a:prstGeom prst="rect">
            <a:avLst/>
          </a:prstGeom>
        </p:spPr>
      </p:pic>
      <p:sp>
        <p:nvSpPr>
          <p:cNvPr id="5" name="Rectangle 4"/>
          <p:cNvSpPr/>
          <p:nvPr/>
        </p:nvSpPr>
        <p:spPr>
          <a:xfrm>
            <a:off x="5410200" y="2406298"/>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p>
        </p:txBody>
      </p:sp>
      <p:sp>
        <p:nvSpPr>
          <p:cNvPr id="8" name="TextBox 7"/>
          <p:cNvSpPr txBox="1"/>
          <p:nvPr/>
        </p:nvSpPr>
        <p:spPr>
          <a:xfrm>
            <a:off x="5486400" y="2710235"/>
            <a:ext cx="3276600" cy="1754326"/>
          </a:xfrm>
          <a:prstGeom prst="rect">
            <a:avLst/>
          </a:prstGeom>
          <a:noFill/>
        </p:spPr>
        <p:txBody>
          <a:bodyPr wrap="square" rtlCol="0">
            <a:spAutoFit/>
          </a:bodyPr>
          <a:lstStyle/>
          <a:p>
            <a:pPr algn="ctr"/>
            <a:r>
              <a:rPr lang="en-CA" sz="5400" b="1" dirty="0"/>
              <a:t>What is HIIT?</a:t>
            </a:r>
            <a:endParaRPr lang="en-MY" sz="5400" b="1" dirty="0"/>
          </a:p>
        </p:txBody>
      </p:sp>
      <p:sp>
        <p:nvSpPr>
          <p:cNvPr id="9" name="Rectangle 8"/>
          <p:cNvSpPr/>
          <p:nvPr/>
        </p:nvSpPr>
        <p:spPr>
          <a:xfrm>
            <a:off x="5334000" y="2330098"/>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00150"/>
            <a:ext cx="8229600" cy="3394472"/>
          </a:xfrm>
        </p:spPr>
        <p:txBody>
          <a:bodyPr>
            <a:noAutofit/>
          </a:bodyPr>
          <a:lstStyle/>
          <a:p>
            <a:r>
              <a:rPr lang="en-CA" sz="2400" dirty="0"/>
              <a:t>When compared to other types of cardio, HIIT has also been seen to be a more effective means of getting successfully </a:t>
            </a:r>
            <a:r>
              <a:rPr lang="en-CA" sz="2400" dirty="0" smtClean="0"/>
              <a:t>shredded</a:t>
            </a:r>
          </a:p>
          <a:p>
            <a:endParaRPr lang="en-CA" sz="2400" dirty="0"/>
          </a:p>
          <a:p>
            <a:r>
              <a:rPr lang="en-CA" sz="2400" dirty="0" smtClean="0"/>
              <a:t>It </a:t>
            </a:r>
            <a:r>
              <a:rPr lang="en-CA" sz="2400" dirty="0"/>
              <a:t>is a workout that is beneficial on multiple fronts since it uses both body weight and added weight that not only spike up the heart rate but also tone muscles</a:t>
            </a:r>
            <a:endParaRPr lang="en-MY" sz="2400" dirty="0"/>
          </a:p>
        </p:txBody>
      </p:sp>
    </p:spTree>
    <p:extLst>
      <p:ext uri="{BB962C8B-B14F-4D97-AF65-F5344CB8AC3E}">
        <p14:creationId xmlns:p14="http://schemas.microsoft.com/office/powerpoint/2010/main" val="17066854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6350"/>
            <a:ext cx="8229600" cy="3165873"/>
          </a:xfrm>
        </p:spPr>
        <p:txBody>
          <a:bodyPr>
            <a:normAutofit/>
          </a:bodyPr>
          <a:lstStyle/>
          <a:p>
            <a:r>
              <a:rPr lang="en-CA" sz="2600" dirty="0"/>
              <a:t>The other thing that makes HIIT work is the element of </a:t>
            </a:r>
            <a:r>
              <a:rPr lang="en-CA" sz="2600" dirty="0" smtClean="0"/>
              <a:t>rest</a:t>
            </a:r>
          </a:p>
          <a:p>
            <a:endParaRPr lang="en-CA" sz="2600" dirty="0"/>
          </a:p>
          <a:p>
            <a:r>
              <a:rPr lang="en-CA" sz="2600" dirty="0" smtClean="0"/>
              <a:t>Resting </a:t>
            </a:r>
            <a:r>
              <a:rPr lang="en-CA" sz="2600" dirty="0"/>
              <a:t>between each set is an essential part of the workout because if you do not take time to recover, you will not be able to manage the next burst </a:t>
            </a:r>
            <a:r>
              <a:rPr lang="en-CA" sz="2600" dirty="0" smtClean="0"/>
              <a:t>properly</a:t>
            </a:r>
            <a:endParaRPr lang="en-MY" sz="2600" dirty="0"/>
          </a:p>
        </p:txBody>
      </p:sp>
    </p:spTree>
    <p:extLst>
      <p:ext uri="{BB962C8B-B14F-4D97-AF65-F5344CB8AC3E}">
        <p14:creationId xmlns:p14="http://schemas.microsoft.com/office/powerpoint/2010/main" val="1665985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00150"/>
            <a:ext cx="8229600" cy="3394472"/>
          </a:xfrm>
        </p:spPr>
        <p:txBody>
          <a:bodyPr>
            <a:normAutofit/>
          </a:bodyPr>
          <a:lstStyle/>
          <a:p>
            <a:r>
              <a:rPr lang="en-CA" sz="2400" dirty="0"/>
              <a:t>Since you are performing at an intense level, you are forcing your body to do something it is neither used to nor comfortable </a:t>
            </a:r>
            <a:r>
              <a:rPr lang="en-CA" sz="2400" dirty="0" smtClean="0"/>
              <a:t>with</a:t>
            </a:r>
          </a:p>
          <a:p>
            <a:endParaRPr lang="en-CA" sz="2400" dirty="0"/>
          </a:p>
          <a:p>
            <a:r>
              <a:rPr lang="en-CA" sz="2400" dirty="0" smtClean="0"/>
              <a:t>So </a:t>
            </a:r>
            <a:r>
              <a:rPr lang="en-CA" sz="2400" dirty="0"/>
              <a:t>when the rest component comes on, you need to give it the time to prep itself to perform at its max during the next high intensity </a:t>
            </a:r>
            <a:r>
              <a:rPr lang="en-CA" sz="2400" dirty="0" smtClean="0"/>
              <a:t>spurt</a:t>
            </a:r>
            <a:endParaRPr lang="en-MY" sz="2400" dirty="0"/>
          </a:p>
          <a:p>
            <a:pPr marL="0" indent="0" algn="ctr">
              <a:buNone/>
            </a:pPr>
            <a:endParaRPr lang="en-MY" sz="2400" dirty="0"/>
          </a:p>
        </p:txBody>
      </p:sp>
    </p:spTree>
    <p:extLst>
      <p:ext uri="{BB962C8B-B14F-4D97-AF65-F5344CB8AC3E}">
        <p14:creationId xmlns:p14="http://schemas.microsoft.com/office/powerpoint/2010/main" val="8619556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lstStyle/>
          <a:p>
            <a:pPr marL="0" indent="0" algn="ctr">
              <a:buNone/>
            </a:pPr>
            <a:r>
              <a:rPr lang="en-CA" dirty="0"/>
              <a:t>When done correctly, HIIT is beneficial for losing fat, staying lean while adding muscle and for improving </a:t>
            </a:r>
            <a:r>
              <a:rPr lang="en-CA" dirty="0" smtClean="0"/>
              <a:t>endurance</a:t>
            </a:r>
            <a:endParaRPr lang="en-MY" dirty="0"/>
          </a:p>
        </p:txBody>
      </p:sp>
    </p:spTree>
    <p:extLst>
      <p:ext uri="{BB962C8B-B14F-4D97-AF65-F5344CB8AC3E}">
        <p14:creationId xmlns:p14="http://schemas.microsoft.com/office/powerpoint/2010/main" val="11104410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457" y="617764"/>
            <a:ext cx="8229600" cy="857250"/>
          </a:xfrm>
        </p:spPr>
        <p:txBody>
          <a:bodyPr>
            <a:normAutofit fontScale="90000"/>
          </a:bodyPr>
          <a:lstStyle/>
          <a:p>
            <a:r>
              <a:rPr lang="en-CA" b="1" dirty="0"/>
              <a:t>The S</a:t>
            </a:r>
            <a:r>
              <a:rPr lang="en-CA" b="1" dirty="0" smtClean="0"/>
              <a:t>cience </a:t>
            </a:r>
            <a:r>
              <a:rPr lang="en-CA" b="1" dirty="0"/>
              <a:t>B</a:t>
            </a:r>
            <a:r>
              <a:rPr lang="en-CA" b="1" dirty="0" smtClean="0"/>
              <a:t>ehind </a:t>
            </a:r>
            <a:r>
              <a:rPr lang="en-CA" b="1" dirty="0"/>
              <a:t>HIIT</a:t>
            </a:r>
            <a:r>
              <a:rPr lang="en-MY" b="1" dirty="0"/>
              <a:t/>
            </a:r>
            <a:br>
              <a:rPr lang="en-MY" b="1" dirty="0"/>
            </a:br>
            <a:endParaRPr lang="en-MY" dirty="0"/>
          </a:p>
        </p:txBody>
      </p:sp>
      <p:sp>
        <p:nvSpPr>
          <p:cNvPr id="3" name="Content Placeholder 2"/>
          <p:cNvSpPr>
            <a:spLocks noGrp="1"/>
          </p:cNvSpPr>
          <p:nvPr>
            <p:ph idx="1"/>
          </p:nvPr>
        </p:nvSpPr>
        <p:spPr>
          <a:xfrm>
            <a:off x="457200" y="1504950"/>
            <a:ext cx="8229600" cy="3299223"/>
          </a:xfrm>
        </p:spPr>
        <p:txBody>
          <a:bodyPr>
            <a:noAutofit/>
          </a:bodyPr>
          <a:lstStyle/>
          <a:p>
            <a:r>
              <a:rPr lang="en-CA" sz="2500" dirty="0" smtClean="0"/>
              <a:t>HIIT </a:t>
            </a:r>
            <a:r>
              <a:rPr lang="en-CA" sz="2500" dirty="0"/>
              <a:t>aims to induce </a:t>
            </a:r>
            <a:r>
              <a:rPr lang="en-CA" sz="2500" dirty="0" smtClean="0"/>
              <a:t>overload</a:t>
            </a:r>
          </a:p>
          <a:p>
            <a:endParaRPr lang="en-CA" sz="2500" dirty="0"/>
          </a:p>
          <a:p>
            <a:r>
              <a:rPr lang="en-CA" sz="2500" dirty="0" smtClean="0"/>
              <a:t>By going </a:t>
            </a:r>
            <a:r>
              <a:rPr lang="en-CA" sz="2500" dirty="0"/>
              <a:t>through strenuous exercise, training fatigues the body significantly in the hope for </a:t>
            </a:r>
            <a:r>
              <a:rPr lang="en-CA" sz="2500" dirty="0" err="1" smtClean="0"/>
              <a:t>supercompensation</a:t>
            </a:r>
            <a:endParaRPr lang="en-CA" sz="2500" dirty="0" smtClean="0"/>
          </a:p>
          <a:p>
            <a:endParaRPr lang="en-CA" sz="2500" dirty="0"/>
          </a:p>
          <a:p>
            <a:r>
              <a:rPr lang="en-CA" sz="2500" dirty="0" smtClean="0"/>
              <a:t>However</a:t>
            </a:r>
            <a:r>
              <a:rPr lang="en-CA" sz="2500" dirty="0"/>
              <a:t>, this </a:t>
            </a:r>
            <a:r>
              <a:rPr lang="en-CA" sz="2500" dirty="0" err="1"/>
              <a:t>supercompensation</a:t>
            </a:r>
            <a:r>
              <a:rPr lang="en-CA" sz="2500" dirty="0"/>
              <a:t> can only occur when the training overload is supported by significant </a:t>
            </a:r>
            <a:r>
              <a:rPr lang="en-CA" sz="2500" dirty="0" smtClean="0"/>
              <a:t>recovery</a:t>
            </a:r>
            <a:endParaRPr lang="en-MY" sz="2500" dirty="0"/>
          </a:p>
          <a:p>
            <a:endParaRPr lang="en-MY" sz="2500" dirty="0"/>
          </a:p>
        </p:txBody>
      </p:sp>
    </p:spTree>
    <p:extLst>
      <p:ext uri="{BB962C8B-B14F-4D97-AF65-F5344CB8AC3E}">
        <p14:creationId xmlns:p14="http://schemas.microsoft.com/office/powerpoint/2010/main" val="2035096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700" dirty="0"/>
              <a:t>Together, the two components aim to bring about physiological adaptations that lead to increased performance above the </a:t>
            </a:r>
            <a:r>
              <a:rPr lang="en-CA" sz="2700" dirty="0" smtClean="0"/>
              <a:t>baseline</a:t>
            </a:r>
          </a:p>
          <a:p>
            <a:endParaRPr lang="en-CA" sz="2700" dirty="0"/>
          </a:p>
          <a:p>
            <a:r>
              <a:rPr lang="en-CA" sz="2700" dirty="0" smtClean="0"/>
              <a:t>This </a:t>
            </a:r>
            <a:r>
              <a:rPr lang="en-CA" sz="2700" dirty="0"/>
              <a:t>physiological effect is known as excess post exercise oxygen consumption or EPOC. </a:t>
            </a:r>
            <a:endParaRPr lang="en-MY" sz="2700" dirty="0"/>
          </a:p>
          <a:p>
            <a:endParaRPr lang="en-MY" sz="2700" dirty="0"/>
          </a:p>
        </p:txBody>
      </p:sp>
    </p:spTree>
    <p:extLst>
      <p:ext uri="{BB962C8B-B14F-4D97-AF65-F5344CB8AC3E}">
        <p14:creationId xmlns:p14="http://schemas.microsoft.com/office/powerpoint/2010/main" val="20622465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857250"/>
          </a:xfrm>
        </p:spPr>
        <p:txBody>
          <a:bodyPr>
            <a:normAutofit fontScale="90000"/>
          </a:bodyPr>
          <a:lstStyle/>
          <a:p>
            <a:r>
              <a:rPr lang="en-CA" b="1" dirty="0"/>
              <a:t>The EPOC effect</a:t>
            </a:r>
            <a:r>
              <a:rPr lang="en-MY" b="1" dirty="0"/>
              <a:t/>
            </a:r>
            <a:br>
              <a:rPr lang="en-MY" b="1" dirty="0"/>
            </a:br>
            <a:endParaRPr lang="en-MY" dirty="0"/>
          </a:p>
        </p:txBody>
      </p:sp>
      <p:sp>
        <p:nvSpPr>
          <p:cNvPr id="3" name="Content Placeholder 2"/>
          <p:cNvSpPr>
            <a:spLocks noGrp="1"/>
          </p:cNvSpPr>
          <p:nvPr>
            <p:ph idx="1"/>
          </p:nvPr>
        </p:nvSpPr>
        <p:spPr>
          <a:xfrm>
            <a:off x="457200" y="1885950"/>
            <a:ext cx="8229600" cy="2708672"/>
          </a:xfrm>
        </p:spPr>
        <p:txBody>
          <a:bodyPr>
            <a:normAutofit/>
          </a:bodyPr>
          <a:lstStyle/>
          <a:p>
            <a:r>
              <a:rPr lang="en-CA" sz="2700" dirty="0"/>
              <a:t>Also known as the </a:t>
            </a:r>
            <a:r>
              <a:rPr lang="en-CA" sz="2700" dirty="0" err="1"/>
              <a:t>afterburn</a:t>
            </a:r>
            <a:r>
              <a:rPr lang="en-CA" sz="2700" dirty="0"/>
              <a:t> effect, EPOC helps burn more calories long after finishing your </a:t>
            </a:r>
            <a:r>
              <a:rPr lang="en-CA" sz="2700" dirty="0" smtClean="0"/>
              <a:t>workout</a:t>
            </a:r>
          </a:p>
          <a:p>
            <a:endParaRPr lang="en-CA" sz="2700" dirty="0"/>
          </a:p>
          <a:p>
            <a:r>
              <a:rPr lang="en-CA" sz="2700" dirty="0" smtClean="0"/>
              <a:t>This </a:t>
            </a:r>
            <a:r>
              <a:rPr lang="en-CA" sz="2700" dirty="0"/>
              <a:t>occurs when the quantity of oxygen consumed after exercise exceeds that of the pre-exercise </a:t>
            </a:r>
            <a:r>
              <a:rPr lang="en-CA" sz="2700" dirty="0" smtClean="0"/>
              <a:t>level</a:t>
            </a:r>
            <a:endParaRPr lang="en-MY" sz="2700" dirty="0"/>
          </a:p>
        </p:txBody>
      </p:sp>
    </p:spTree>
    <p:extLst>
      <p:ext uri="{BB962C8B-B14F-4D97-AF65-F5344CB8AC3E}">
        <p14:creationId xmlns:p14="http://schemas.microsoft.com/office/powerpoint/2010/main" val="16110306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819150"/>
            <a:ext cx="8229600" cy="3699273"/>
          </a:xfrm>
        </p:spPr>
        <p:txBody>
          <a:bodyPr>
            <a:normAutofit/>
          </a:bodyPr>
          <a:lstStyle/>
          <a:p>
            <a:r>
              <a:rPr lang="en-CA" sz="2200" dirty="0"/>
              <a:t>During recovery, energy resources need to be replenished, blood needs to be re-oxygenated while circulatory hormones need to be </a:t>
            </a:r>
            <a:r>
              <a:rPr lang="en-CA" sz="2200" dirty="0" smtClean="0"/>
              <a:t>restored</a:t>
            </a:r>
          </a:p>
          <a:p>
            <a:endParaRPr lang="en-CA" sz="2200" dirty="0"/>
          </a:p>
          <a:p>
            <a:r>
              <a:rPr lang="en-CA" sz="2200" dirty="0" smtClean="0"/>
              <a:t>Plus</a:t>
            </a:r>
            <a:r>
              <a:rPr lang="en-CA" sz="2200" dirty="0"/>
              <a:t>, body temperature needs to return to normal along with the breathing and heart </a:t>
            </a:r>
            <a:r>
              <a:rPr lang="en-CA" sz="2200" dirty="0" smtClean="0"/>
              <a:t>rates</a:t>
            </a:r>
          </a:p>
          <a:p>
            <a:endParaRPr lang="en-CA" sz="2200" dirty="0"/>
          </a:p>
          <a:p>
            <a:r>
              <a:rPr lang="en-CA" sz="2200" dirty="0" smtClean="0"/>
              <a:t>All </a:t>
            </a:r>
            <a:r>
              <a:rPr lang="en-CA" sz="2200" dirty="0"/>
              <a:t>these actions need oxygen and so EPOC experiences an increase in calories post exercise as compared to pre </a:t>
            </a:r>
            <a:r>
              <a:rPr lang="en-CA" sz="2200" dirty="0" smtClean="0"/>
              <a:t>exercise</a:t>
            </a:r>
            <a:endParaRPr lang="en-MY" sz="2200" dirty="0"/>
          </a:p>
        </p:txBody>
      </p:sp>
    </p:spTree>
    <p:extLst>
      <p:ext uri="{BB962C8B-B14F-4D97-AF65-F5344CB8AC3E}">
        <p14:creationId xmlns:p14="http://schemas.microsoft.com/office/powerpoint/2010/main" val="16507771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300" dirty="0"/>
              <a:t>Now, while EPOC is applicable to most types of intense workouts, research indicates that HIIT is the most effective means to trigger the EPOC </a:t>
            </a:r>
            <a:r>
              <a:rPr lang="en-CA" sz="2300" dirty="0" smtClean="0"/>
              <a:t>effect</a:t>
            </a:r>
          </a:p>
          <a:p>
            <a:endParaRPr lang="en-CA" sz="2300" dirty="0"/>
          </a:p>
          <a:p>
            <a:r>
              <a:rPr lang="en-CA" sz="2300" dirty="0" smtClean="0"/>
              <a:t>This </a:t>
            </a:r>
            <a:r>
              <a:rPr lang="en-CA" sz="2300" dirty="0"/>
              <a:t>is because when you work at a higher intensity and need energy immediately, anaerobic pathways provide the needed ATP at a much faster </a:t>
            </a:r>
            <a:r>
              <a:rPr lang="en-CA" sz="2300" dirty="0" smtClean="0"/>
              <a:t>rate</a:t>
            </a:r>
            <a:endParaRPr lang="en-MY" sz="2300" dirty="0"/>
          </a:p>
        </p:txBody>
      </p:sp>
    </p:spTree>
    <p:extLst>
      <p:ext uri="{BB962C8B-B14F-4D97-AF65-F5344CB8AC3E}">
        <p14:creationId xmlns:p14="http://schemas.microsoft.com/office/powerpoint/2010/main" val="33306643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9478"/>
            <a:ext cx="8229600" cy="3394472"/>
          </a:xfrm>
        </p:spPr>
        <p:txBody>
          <a:bodyPr>
            <a:normAutofit/>
          </a:bodyPr>
          <a:lstStyle/>
          <a:p>
            <a:r>
              <a:rPr lang="en-CA" sz="2300" dirty="0"/>
              <a:t>This is also the reason why high intensity activity can only be maintained for a brief period of </a:t>
            </a:r>
            <a:r>
              <a:rPr lang="en-CA" sz="2300" dirty="0" smtClean="0"/>
              <a:t>time</a:t>
            </a:r>
          </a:p>
          <a:p>
            <a:endParaRPr lang="en-CA" sz="2300" dirty="0"/>
          </a:p>
          <a:p>
            <a:r>
              <a:rPr lang="en-CA" sz="2300" dirty="0" smtClean="0"/>
              <a:t>So </a:t>
            </a:r>
            <a:r>
              <a:rPr lang="en-CA" sz="2300" dirty="0"/>
              <a:t>HIIT is effective because high intensity bouts create anaerobically produced ATP and once that is exhausted, it needs to replenish </a:t>
            </a:r>
            <a:r>
              <a:rPr lang="en-CA" sz="2300" dirty="0" smtClean="0"/>
              <a:t>aerobically</a:t>
            </a:r>
            <a:endParaRPr lang="en-MY" sz="2300" dirty="0"/>
          </a:p>
        </p:txBody>
      </p:sp>
    </p:spTree>
    <p:extLst>
      <p:ext uri="{BB962C8B-B14F-4D97-AF65-F5344CB8AC3E}">
        <p14:creationId xmlns:p14="http://schemas.microsoft.com/office/powerpoint/2010/main" val="3572500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81149"/>
            <a:ext cx="8229600" cy="3013473"/>
          </a:xfrm>
        </p:spPr>
        <p:txBody>
          <a:bodyPr>
            <a:normAutofit/>
          </a:bodyPr>
          <a:lstStyle/>
          <a:p>
            <a:pPr marL="0" indent="0" algn="ctr">
              <a:buNone/>
            </a:pPr>
            <a:r>
              <a:rPr lang="en-CA" sz="2800" dirty="0" smtClean="0"/>
              <a:t>For </a:t>
            </a:r>
            <a:r>
              <a:rPr lang="en-CA" sz="2800" dirty="0"/>
              <a:t>those of you who actually are involved in HIIT, you know what it’s all about but for the others, your familiarity with HIIT may only be associated with panting, sweating along with </a:t>
            </a:r>
            <a:r>
              <a:rPr lang="en-CA" sz="2800" dirty="0" err="1"/>
              <a:t>burpees</a:t>
            </a:r>
            <a:r>
              <a:rPr lang="en-CA" sz="2800" dirty="0"/>
              <a:t>- in fact, a whole lot of </a:t>
            </a:r>
            <a:r>
              <a:rPr lang="en-CA" sz="2800" dirty="0" err="1" smtClean="0"/>
              <a:t>burpees</a:t>
            </a:r>
            <a:endParaRPr lang="en-MY" sz="2800" dirty="0"/>
          </a:p>
          <a:p>
            <a:pPr marL="0" indent="0" algn="ctr">
              <a:buNone/>
            </a:pPr>
            <a:endParaRPr lang="en-MY" sz="2800" dirty="0"/>
          </a:p>
        </p:txBody>
      </p:sp>
    </p:spTree>
    <p:extLst>
      <p:ext uri="{BB962C8B-B14F-4D97-AF65-F5344CB8AC3E}">
        <p14:creationId xmlns:p14="http://schemas.microsoft.com/office/powerpoint/2010/main" val="26836889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63278"/>
            <a:ext cx="8229600" cy="3394472"/>
          </a:xfrm>
        </p:spPr>
        <p:txBody>
          <a:bodyPr>
            <a:noAutofit/>
          </a:bodyPr>
          <a:lstStyle/>
          <a:p>
            <a:r>
              <a:rPr lang="en-CA" sz="2300" dirty="0"/>
              <a:t>This also ties in with the fact that EPOC is more affected by the intensity of the workout and not so much its </a:t>
            </a:r>
            <a:r>
              <a:rPr lang="en-CA" sz="2300" dirty="0" smtClean="0"/>
              <a:t>duration</a:t>
            </a:r>
          </a:p>
          <a:p>
            <a:endParaRPr lang="en-CA" sz="2300" dirty="0"/>
          </a:p>
          <a:p>
            <a:r>
              <a:rPr lang="en-CA" sz="2300" dirty="0" smtClean="0"/>
              <a:t>So </a:t>
            </a:r>
            <a:r>
              <a:rPr lang="en-CA" sz="2300" dirty="0"/>
              <a:t>even when HIIT workout is done, the body continues to use aerobic energy pathways to replace ATP used up during the session, so boosting the EPOC </a:t>
            </a:r>
            <a:r>
              <a:rPr lang="en-CA" sz="2300" dirty="0" smtClean="0"/>
              <a:t>effect</a:t>
            </a:r>
            <a:endParaRPr lang="en-MY" sz="2300" dirty="0"/>
          </a:p>
        </p:txBody>
      </p:sp>
    </p:spTree>
    <p:extLst>
      <p:ext uri="{BB962C8B-B14F-4D97-AF65-F5344CB8AC3E}">
        <p14:creationId xmlns:p14="http://schemas.microsoft.com/office/powerpoint/2010/main" val="41630168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24400" y="1557943"/>
            <a:ext cx="3810000" cy="3394472"/>
          </a:xfrm>
        </p:spPr>
        <p:txBody>
          <a:bodyPr>
            <a:normAutofit/>
          </a:bodyPr>
          <a:lstStyle/>
          <a:p>
            <a:pPr marL="0" indent="0" algn="ctr">
              <a:buNone/>
            </a:pPr>
            <a:r>
              <a:rPr lang="en-CA" sz="2500" dirty="0"/>
              <a:t>The higher the EPOC effect, the more calories you burn at rest and the higher your Resting Metabolic Rate or </a:t>
            </a:r>
            <a:r>
              <a:rPr lang="en-CA" sz="2500" dirty="0" smtClean="0"/>
              <a:t>RER</a:t>
            </a:r>
            <a:endParaRPr lang="en-MY" sz="2500" dirty="0"/>
          </a:p>
        </p:txBody>
      </p:sp>
      <p:pic>
        <p:nvPicPr>
          <p:cNvPr id="3074" name="Picture 2" descr="Image result for metabolic r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3143" y="1557943"/>
            <a:ext cx="3581400" cy="2678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3084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7350"/>
            <a:ext cx="8229600" cy="3165873"/>
          </a:xfrm>
        </p:spPr>
        <p:txBody>
          <a:bodyPr>
            <a:normAutofit/>
          </a:bodyPr>
          <a:lstStyle/>
          <a:p>
            <a:pPr marL="0" indent="0" algn="ctr">
              <a:buNone/>
            </a:pPr>
            <a:r>
              <a:rPr lang="en-CA" sz="2900" dirty="0"/>
              <a:t>it </a:t>
            </a:r>
            <a:r>
              <a:rPr lang="en-CA" sz="2900" dirty="0" smtClean="0"/>
              <a:t>is very </a:t>
            </a:r>
            <a:r>
              <a:rPr lang="en-CA" sz="2900" dirty="0"/>
              <a:t>important to remember that at least 48 hours of recovery time should be allowed between high intensity exercise sessions which should not be done more than three times a </a:t>
            </a:r>
            <a:r>
              <a:rPr lang="en-CA" sz="2900" dirty="0" smtClean="0"/>
              <a:t>week</a:t>
            </a:r>
            <a:endParaRPr lang="en-MY" sz="2900" dirty="0"/>
          </a:p>
        </p:txBody>
      </p:sp>
    </p:spTree>
    <p:extLst>
      <p:ext uri="{BB962C8B-B14F-4D97-AF65-F5344CB8AC3E}">
        <p14:creationId xmlns:p14="http://schemas.microsoft.com/office/powerpoint/2010/main" val="40021162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714" y="742950"/>
            <a:ext cx="8229600" cy="857250"/>
          </a:xfrm>
        </p:spPr>
        <p:txBody>
          <a:bodyPr>
            <a:normAutofit fontScale="90000"/>
          </a:bodyPr>
          <a:lstStyle/>
          <a:p>
            <a:r>
              <a:rPr lang="en-CA" b="1" dirty="0"/>
              <a:t>Is HIIT </a:t>
            </a:r>
            <a:r>
              <a:rPr lang="en-CA" b="1" dirty="0" smtClean="0"/>
              <a:t>Right For </a:t>
            </a:r>
            <a:r>
              <a:rPr lang="en-CA" b="1" dirty="0"/>
              <a:t>Y</a:t>
            </a:r>
            <a:r>
              <a:rPr lang="en-CA" b="1" dirty="0" smtClean="0"/>
              <a:t>ou</a:t>
            </a:r>
            <a:r>
              <a:rPr lang="en-CA" b="1" dirty="0"/>
              <a:t>?</a:t>
            </a:r>
            <a:r>
              <a:rPr lang="en-MY" b="1" dirty="0"/>
              <a:t/>
            </a:r>
            <a:br>
              <a:rPr lang="en-MY" b="1" dirty="0"/>
            </a:br>
            <a:endParaRPr lang="en-MY" dirty="0"/>
          </a:p>
        </p:txBody>
      </p:sp>
      <p:sp>
        <p:nvSpPr>
          <p:cNvPr id="3" name="Content Placeholder 2"/>
          <p:cNvSpPr>
            <a:spLocks noGrp="1"/>
          </p:cNvSpPr>
          <p:nvPr>
            <p:ph idx="1"/>
          </p:nvPr>
        </p:nvSpPr>
        <p:spPr>
          <a:xfrm>
            <a:off x="449943" y="2190750"/>
            <a:ext cx="8229600" cy="3089673"/>
          </a:xfrm>
        </p:spPr>
        <p:txBody>
          <a:bodyPr>
            <a:normAutofit/>
          </a:bodyPr>
          <a:lstStyle/>
          <a:p>
            <a:r>
              <a:rPr lang="en-CA" sz="2200" dirty="0"/>
              <a:t>Since HIIT is all about intensity, you need to be in fairly good health with an elementary level of general and core strength along with </a:t>
            </a:r>
            <a:r>
              <a:rPr lang="en-CA" sz="2200" dirty="0" smtClean="0"/>
              <a:t>mobility</a:t>
            </a:r>
          </a:p>
          <a:p>
            <a:endParaRPr lang="en-CA" sz="2200" dirty="0"/>
          </a:p>
          <a:p>
            <a:r>
              <a:rPr lang="en-CA" sz="2200" dirty="0" smtClean="0"/>
              <a:t>You </a:t>
            </a:r>
            <a:r>
              <a:rPr lang="en-CA" sz="2200" dirty="0"/>
              <a:t>also need to be aware of your personal physical </a:t>
            </a:r>
            <a:r>
              <a:rPr lang="en-CA" sz="2200" dirty="0" smtClean="0"/>
              <a:t>limitations</a:t>
            </a:r>
            <a:endParaRPr lang="en-MY" sz="2200" dirty="0"/>
          </a:p>
        </p:txBody>
      </p:sp>
    </p:spTree>
    <p:extLst>
      <p:ext uri="{BB962C8B-B14F-4D97-AF65-F5344CB8AC3E}">
        <p14:creationId xmlns:p14="http://schemas.microsoft.com/office/powerpoint/2010/main" val="39020554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50"/>
            <a:ext cx="8229600" cy="3013473"/>
          </a:xfrm>
        </p:spPr>
        <p:txBody>
          <a:bodyPr>
            <a:normAutofit/>
          </a:bodyPr>
          <a:lstStyle/>
          <a:p>
            <a:pPr marL="0" indent="0" algn="ctr">
              <a:buNone/>
            </a:pPr>
            <a:r>
              <a:rPr lang="en-CA" sz="2900" dirty="0"/>
              <a:t>People who want to take on HIIT should be interested in trying out a number of different exercises and be knowledgeable about performing these moves not only correctly but safely as </a:t>
            </a:r>
            <a:r>
              <a:rPr lang="en-CA" sz="2900" dirty="0" smtClean="0"/>
              <a:t>well</a:t>
            </a:r>
          </a:p>
          <a:p>
            <a:endParaRPr lang="en-CA" sz="2900" dirty="0"/>
          </a:p>
        </p:txBody>
      </p:sp>
    </p:spTree>
    <p:extLst>
      <p:ext uri="{BB962C8B-B14F-4D97-AF65-F5344CB8AC3E}">
        <p14:creationId xmlns:p14="http://schemas.microsoft.com/office/powerpoint/2010/main" val="41124647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rmAutofit/>
          </a:bodyPr>
          <a:lstStyle/>
          <a:p>
            <a:pPr marL="0" indent="0">
              <a:buNone/>
            </a:pPr>
            <a:endParaRPr lang="en-MY" sz="2400" dirty="0"/>
          </a:p>
          <a:p>
            <a:r>
              <a:rPr lang="en-CA" sz="2400" dirty="0"/>
              <a:t>HIIT is not recommended for anyone with any orthopedic limitations such as knee, back, or shoulder </a:t>
            </a:r>
            <a:r>
              <a:rPr lang="en-CA" sz="2400" dirty="0" smtClean="0"/>
              <a:t>conditions</a:t>
            </a:r>
          </a:p>
          <a:p>
            <a:endParaRPr lang="en-CA" sz="2400" dirty="0"/>
          </a:p>
          <a:p>
            <a:r>
              <a:rPr lang="en-CA" sz="2400" dirty="0" smtClean="0"/>
              <a:t>Likewise </a:t>
            </a:r>
            <a:r>
              <a:rPr lang="en-CA" sz="2400" dirty="0"/>
              <a:t>anyone suffering from cardiovascular issues like hypertension and heart palpitations should not take on such an aggressive form of </a:t>
            </a:r>
            <a:r>
              <a:rPr lang="en-CA" sz="2400" dirty="0" smtClean="0"/>
              <a:t>exercise</a:t>
            </a:r>
            <a:endParaRPr lang="en-MY" sz="2400" dirty="0"/>
          </a:p>
          <a:p>
            <a:endParaRPr lang="en-MY" sz="2400" dirty="0"/>
          </a:p>
        </p:txBody>
      </p:sp>
    </p:spTree>
    <p:extLst>
      <p:ext uri="{BB962C8B-B14F-4D97-AF65-F5344CB8AC3E}">
        <p14:creationId xmlns:p14="http://schemas.microsoft.com/office/powerpoint/2010/main" val="962423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962150"/>
            <a:ext cx="8229600" cy="2632473"/>
          </a:xfrm>
        </p:spPr>
        <p:txBody>
          <a:bodyPr>
            <a:normAutofit/>
          </a:bodyPr>
          <a:lstStyle/>
          <a:p>
            <a:pPr marL="0" indent="0" algn="ctr">
              <a:buNone/>
            </a:pPr>
            <a:r>
              <a:rPr lang="en-MY" sz="2800" dirty="0"/>
              <a:t> </a:t>
            </a:r>
            <a:r>
              <a:rPr lang="en-CA" sz="2800" dirty="0"/>
              <a:t>You may also have heard that HIIT has to do with intense moves, short breaks and breaking an immense amount of </a:t>
            </a:r>
            <a:r>
              <a:rPr lang="en-CA" sz="2800" dirty="0" smtClean="0"/>
              <a:t>sweat</a:t>
            </a:r>
            <a:endParaRPr lang="en-MY" sz="2800" dirty="0"/>
          </a:p>
        </p:txBody>
      </p:sp>
    </p:spTree>
    <p:extLst>
      <p:ext uri="{BB962C8B-B14F-4D97-AF65-F5344CB8AC3E}">
        <p14:creationId xmlns:p14="http://schemas.microsoft.com/office/powerpoint/2010/main" val="923529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71550"/>
            <a:ext cx="8229600" cy="3394472"/>
          </a:xfrm>
        </p:spPr>
        <p:txBody>
          <a:bodyPr>
            <a:noAutofit/>
          </a:bodyPr>
          <a:lstStyle/>
          <a:p>
            <a:r>
              <a:rPr lang="en-CA" sz="2200" dirty="0"/>
              <a:t>High intensity interval training or HIIT is a very specific type of training technique where you give everything you have during short but fierce spurts of </a:t>
            </a:r>
            <a:r>
              <a:rPr lang="en-CA" sz="2200" dirty="0" smtClean="0"/>
              <a:t>exercise</a:t>
            </a:r>
          </a:p>
          <a:p>
            <a:endParaRPr lang="en-CA" sz="2200" dirty="0"/>
          </a:p>
          <a:p>
            <a:r>
              <a:rPr lang="en-CA" sz="2200" dirty="0" smtClean="0"/>
              <a:t>The </a:t>
            </a:r>
            <a:r>
              <a:rPr lang="en-CA" sz="2200" dirty="0"/>
              <a:t>bursts are alternated with short and occasionally active periods of recovery as opposed to standing </a:t>
            </a:r>
            <a:r>
              <a:rPr lang="en-CA" sz="2200" dirty="0" smtClean="0"/>
              <a:t>still</a:t>
            </a:r>
            <a:endParaRPr lang="en-CA" sz="2200" dirty="0"/>
          </a:p>
          <a:p>
            <a:pPr marL="0" indent="0">
              <a:buNone/>
            </a:pPr>
            <a:endParaRPr lang="en-MY" sz="2200" dirty="0"/>
          </a:p>
          <a:p>
            <a:r>
              <a:rPr lang="en-CA" sz="2200" dirty="0"/>
              <a:t>This kind of intense training raises and keeps the heart rate up while burning more fat deposits in less </a:t>
            </a:r>
            <a:r>
              <a:rPr lang="en-CA" sz="2200" dirty="0" smtClean="0"/>
              <a:t>time</a:t>
            </a:r>
            <a:endParaRPr lang="en-MY" sz="2200" dirty="0"/>
          </a:p>
        </p:txBody>
      </p:sp>
    </p:spTree>
    <p:extLst>
      <p:ext uri="{BB962C8B-B14F-4D97-AF65-F5344CB8AC3E}">
        <p14:creationId xmlns:p14="http://schemas.microsoft.com/office/powerpoint/2010/main" val="2469186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9672" y="684014"/>
            <a:ext cx="8229600" cy="3394472"/>
          </a:xfrm>
        </p:spPr>
        <p:txBody>
          <a:bodyPr>
            <a:normAutofit/>
          </a:bodyPr>
          <a:lstStyle/>
          <a:p>
            <a:r>
              <a:rPr lang="en-CA" sz="2400" dirty="0"/>
              <a:t>Some experts also look at HIIT as a cardio session arranged in quick bursts of really hard </a:t>
            </a:r>
            <a:r>
              <a:rPr lang="en-CA" sz="2400" dirty="0" smtClean="0"/>
              <a:t>work</a:t>
            </a:r>
          </a:p>
          <a:p>
            <a:endParaRPr lang="en-CA" sz="2400" dirty="0"/>
          </a:p>
          <a:p>
            <a:r>
              <a:rPr lang="en-CA" sz="2400" dirty="0" smtClean="0"/>
              <a:t>Here </a:t>
            </a:r>
            <a:r>
              <a:rPr lang="en-CA" sz="2400" dirty="0"/>
              <a:t>the goal of HIIT is not only to raise your heart rate and keep it there but also to boost the intensity of the </a:t>
            </a:r>
            <a:r>
              <a:rPr lang="en-CA" sz="2400" dirty="0" smtClean="0"/>
              <a:t>workout</a:t>
            </a:r>
            <a:endParaRPr lang="en-MY" sz="2400" dirty="0"/>
          </a:p>
          <a:p>
            <a:endParaRPr lang="en-MY" sz="2400" dirty="0"/>
          </a:p>
        </p:txBody>
      </p:sp>
      <p:pic>
        <p:nvPicPr>
          <p:cNvPr id="1026" name="Picture 2" descr="Image result for weigh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3333750"/>
            <a:ext cx="1489472" cy="1489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85480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749028"/>
            <a:ext cx="3962400" cy="3394472"/>
          </a:xfrm>
        </p:spPr>
        <p:txBody>
          <a:bodyPr>
            <a:normAutofit/>
          </a:bodyPr>
          <a:lstStyle/>
          <a:p>
            <a:pPr marL="0" indent="0" algn="ctr">
              <a:buNone/>
            </a:pPr>
            <a:r>
              <a:rPr lang="en-CA" sz="2700" dirty="0"/>
              <a:t>T</a:t>
            </a:r>
            <a:r>
              <a:rPr lang="en-CA" sz="2700" dirty="0" smtClean="0"/>
              <a:t>o </a:t>
            </a:r>
            <a:r>
              <a:rPr lang="en-CA" sz="2700" dirty="0"/>
              <a:t>truly count as HIIT, you will have to push your efforts to the maximum during every </a:t>
            </a:r>
            <a:r>
              <a:rPr lang="en-CA" sz="2700" dirty="0" smtClean="0"/>
              <a:t>burst</a:t>
            </a:r>
            <a:endParaRPr lang="en-MY" sz="2700" dirty="0"/>
          </a:p>
        </p:txBody>
      </p:sp>
      <p:pic>
        <p:nvPicPr>
          <p:cNvPr id="2050" name="Picture 2" descr="Image result for hii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1352550"/>
            <a:ext cx="4102100" cy="25638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1400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809750"/>
            <a:ext cx="8229600" cy="2861073"/>
          </a:xfrm>
        </p:spPr>
        <p:txBody>
          <a:bodyPr>
            <a:normAutofit/>
          </a:bodyPr>
          <a:lstStyle/>
          <a:p>
            <a:pPr marL="0" indent="0" algn="ctr">
              <a:buNone/>
            </a:pPr>
            <a:r>
              <a:rPr lang="en-CA" sz="2900" dirty="0"/>
              <a:t>This is also why each burst is short, ranging anywhere between 20-90 seconds because even this much time is a lot when you kick the intensity level up to the </a:t>
            </a:r>
            <a:r>
              <a:rPr lang="en-CA" sz="2900" dirty="0" smtClean="0"/>
              <a:t>max</a:t>
            </a:r>
            <a:endParaRPr lang="en-MY" sz="2900" dirty="0"/>
          </a:p>
        </p:txBody>
      </p:sp>
    </p:spTree>
    <p:extLst>
      <p:ext uri="{BB962C8B-B14F-4D97-AF65-F5344CB8AC3E}">
        <p14:creationId xmlns:p14="http://schemas.microsoft.com/office/powerpoint/2010/main" val="735702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632473"/>
          </a:xfrm>
        </p:spPr>
        <p:txBody>
          <a:bodyPr/>
          <a:lstStyle/>
          <a:p>
            <a:pPr marL="0" indent="0" algn="ctr">
              <a:buNone/>
            </a:pPr>
            <a:r>
              <a:rPr lang="en-CA" dirty="0"/>
              <a:t>This </a:t>
            </a:r>
            <a:r>
              <a:rPr lang="en-CA" b="1" dirty="0"/>
              <a:t>key difference </a:t>
            </a:r>
            <a:r>
              <a:rPr lang="en-CA" dirty="0"/>
              <a:t>separates HIIT from both </a:t>
            </a:r>
            <a:r>
              <a:rPr lang="en-CA" b="1" i="1" dirty="0">
                <a:solidFill>
                  <a:srgbClr val="FFC000"/>
                </a:solidFill>
              </a:rPr>
              <a:t>high intensity </a:t>
            </a:r>
            <a:r>
              <a:rPr lang="en-CA" dirty="0"/>
              <a:t>and </a:t>
            </a:r>
            <a:r>
              <a:rPr lang="en-CA" b="1" i="1" dirty="0">
                <a:solidFill>
                  <a:srgbClr val="FFC000"/>
                </a:solidFill>
              </a:rPr>
              <a:t>interval training </a:t>
            </a:r>
            <a:r>
              <a:rPr lang="en-CA" dirty="0"/>
              <a:t>when done on their </a:t>
            </a:r>
            <a:r>
              <a:rPr lang="en-CA" dirty="0" smtClean="0"/>
              <a:t>own</a:t>
            </a:r>
            <a:endParaRPr lang="en-MY" dirty="0"/>
          </a:p>
        </p:txBody>
      </p:sp>
    </p:spTree>
    <p:extLst>
      <p:ext uri="{BB962C8B-B14F-4D97-AF65-F5344CB8AC3E}">
        <p14:creationId xmlns:p14="http://schemas.microsoft.com/office/powerpoint/2010/main" val="2307834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50"/>
            <a:ext cx="8229600" cy="3013473"/>
          </a:xfrm>
        </p:spPr>
        <p:txBody>
          <a:bodyPr>
            <a:normAutofit/>
          </a:bodyPr>
          <a:lstStyle/>
          <a:p>
            <a:pPr marL="0" indent="0" algn="ctr">
              <a:buNone/>
            </a:pPr>
            <a:r>
              <a:rPr lang="en-CA" sz="2900" dirty="0"/>
              <a:t>Research shows that all exercise promotes fat burn by burning calories but exercise done at a higher intensity burns more fat and that is why HIIT is such a </a:t>
            </a:r>
            <a:r>
              <a:rPr lang="en-CA" sz="2900" dirty="0" smtClean="0"/>
              <a:t>success</a:t>
            </a:r>
            <a:endParaRPr lang="en-MY" sz="2900" dirty="0"/>
          </a:p>
        </p:txBody>
      </p:sp>
    </p:spTree>
    <p:extLst>
      <p:ext uri="{BB962C8B-B14F-4D97-AF65-F5344CB8AC3E}">
        <p14:creationId xmlns:p14="http://schemas.microsoft.com/office/powerpoint/2010/main" val="905184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1515</TotalTime>
  <Words>939</Words>
  <Application>Microsoft Office PowerPoint</Application>
  <PresentationFormat>On-screen Show (16:9)</PresentationFormat>
  <Paragraphs>63</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Science Behind HIIT </vt:lpstr>
      <vt:lpstr>PowerPoint Presentation</vt:lpstr>
      <vt:lpstr>The EPOC effect </vt:lpstr>
      <vt:lpstr>PowerPoint Presentation</vt:lpstr>
      <vt:lpstr>PowerPoint Presentation</vt:lpstr>
      <vt:lpstr>PowerPoint Presentation</vt:lpstr>
      <vt:lpstr>PowerPoint Presentation</vt:lpstr>
      <vt:lpstr>PowerPoint Presentation</vt:lpstr>
      <vt:lpstr>PowerPoint Presentation</vt:lpstr>
      <vt:lpstr>Is HIIT Right For You?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135</cp:revision>
  <dcterms:created xsi:type="dcterms:W3CDTF">2016-12-30T12:43:39Z</dcterms:created>
  <dcterms:modified xsi:type="dcterms:W3CDTF">2018-05-12T15:51:19Z</dcterms:modified>
</cp:coreProperties>
</file>