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0" r:id="rId13"/>
    <p:sldId id="271" r:id="rId14"/>
    <p:sldId id="268" r:id="rId15"/>
    <p:sldId id="272" r:id="rId16"/>
    <p:sldId id="273" r:id="rId17"/>
    <p:sldId id="275" r:id="rId18"/>
    <p:sldId id="276" r:id="rId19"/>
    <p:sldId id="279" r:id="rId20"/>
    <p:sldId id="280" r:id="rId21"/>
    <p:sldId id="277" r:id="rId22"/>
    <p:sldId id="281" r:id="rId23"/>
    <p:sldId id="282" r:id="rId24"/>
    <p:sldId id="283" r:id="rId25"/>
    <p:sldId id="284" r:id="rId26"/>
    <p:sldId id="278" r:id="rId27"/>
    <p:sldId id="285" r:id="rId28"/>
    <p:sldId id="286" r:id="rId29"/>
    <p:sldId id="287" r:id="rId3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68" y="4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BF2C-A7F8-4A46-8FD9-0FE6834BDE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5/12/2018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77" y="0"/>
            <a:ext cx="9136743" cy="51435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10200" y="241935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86400" y="2870359"/>
            <a:ext cx="32766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600" b="1" dirty="0"/>
              <a:t>The Best Diet for HIIT</a:t>
            </a:r>
            <a:endParaRPr lang="en-MY" sz="4600" b="1" dirty="0"/>
          </a:p>
          <a:p>
            <a:pPr algn="ctr"/>
            <a:endParaRPr lang="en-MY" sz="4600" b="1" dirty="0"/>
          </a:p>
        </p:txBody>
      </p:sp>
      <p:sp>
        <p:nvSpPr>
          <p:cNvPr id="9" name="Rectangle 8"/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2390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Some O</a:t>
            </a:r>
            <a:r>
              <a:rPr lang="en-CA" b="1" dirty="0" smtClean="0"/>
              <a:t>ptions </a:t>
            </a:r>
            <a:r>
              <a:rPr lang="en-CA" b="1" dirty="0"/>
              <a:t>I</a:t>
            </a:r>
            <a:r>
              <a:rPr lang="en-CA" b="1" dirty="0" smtClean="0"/>
              <a:t>nclude</a:t>
            </a:r>
            <a:r>
              <a:rPr lang="en-CA" b="1" dirty="0"/>
              <a:t>:</a:t>
            </a:r>
            <a:r>
              <a:rPr lang="en-MY" b="1" dirty="0"/>
              <a:t/>
            </a:r>
            <a:br>
              <a:rPr lang="en-MY" b="1" dirty="0"/>
            </a:b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2150"/>
            <a:ext cx="8229600" cy="2632472"/>
          </a:xfrm>
        </p:spPr>
        <p:txBody>
          <a:bodyPr>
            <a:normAutofit/>
          </a:bodyPr>
          <a:lstStyle/>
          <a:p>
            <a:pPr lvl="0" fontAlgn="base"/>
            <a:r>
              <a:rPr lang="en-CA" sz="2600" dirty="0"/>
              <a:t>A Protein </a:t>
            </a:r>
            <a:r>
              <a:rPr lang="en-CA" sz="2600" dirty="0" smtClean="0"/>
              <a:t>shake</a:t>
            </a:r>
          </a:p>
          <a:p>
            <a:pPr marL="0" lvl="0" indent="0" fontAlgn="base">
              <a:buNone/>
            </a:pPr>
            <a:endParaRPr lang="en-MY" sz="2600" dirty="0"/>
          </a:p>
          <a:p>
            <a:pPr lvl="0" fontAlgn="base"/>
            <a:r>
              <a:rPr lang="en-CA" sz="2600" dirty="0"/>
              <a:t>A slice of white </a:t>
            </a:r>
            <a:r>
              <a:rPr lang="en-CA" sz="2600" dirty="0" smtClean="0"/>
              <a:t>bread</a:t>
            </a:r>
          </a:p>
          <a:p>
            <a:pPr marL="0" lvl="0" indent="0" fontAlgn="base">
              <a:buNone/>
            </a:pPr>
            <a:endParaRPr lang="en-MY" sz="2600" dirty="0"/>
          </a:p>
          <a:p>
            <a:pPr lvl="0" fontAlgn="base"/>
            <a:r>
              <a:rPr lang="en-CA" sz="2600" dirty="0"/>
              <a:t>Soy milk and 2 spoons of jelly </a:t>
            </a:r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47732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00150"/>
            <a:ext cx="8229600" cy="3394472"/>
          </a:xfrm>
        </p:spPr>
        <p:txBody>
          <a:bodyPr>
            <a:normAutofit/>
          </a:bodyPr>
          <a:lstStyle/>
          <a:p>
            <a:r>
              <a:rPr lang="en-CA" sz="2300" dirty="0"/>
              <a:t>These foods are to be taken in before the actual meal for the day or </a:t>
            </a:r>
            <a:r>
              <a:rPr lang="en-CA" sz="2300" dirty="0" smtClean="0"/>
              <a:t>night</a:t>
            </a:r>
          </a:p>
          <a:p>
            <a:endParaRPr lang="en-CA" sz="2300" dirty="0"/>
          </a:p>
          <a:p>
            <a:r>
              <a:rPr lang="en-CA" sz="2300" dirty="0" smtClean="0"/>
              <a:t>You </a:t>
            </a:r>
            <a:r>
              <a:rPr lang="en-CA" sz="2300" dirty="0"/>
              <a:t>can take this half an hour after the </a:t>
            </a:r>
            <a:r>
              <a:rPr lang="en-CA" sz="2300" dirty="0" smtClean="0"/>
              <a:t>workout</a:t>
            </a:r>
          </a:p>
          <a:p>
            <a:endParaRPr lang="en-CA" sz="2300" dirty="0"/>
          </a:p>
          <a:p>
            <a:r>
              <a:rPr lang="en-CA" sz="2300" dirty="0" smtClean="0"/>
              <a:t>The </a:t>
            </a:r>
            <a:r>
              <a:rPr lang="en-CA" sz="2300" dirty="0"/>
              <a:t>proper meal after an HIIT workout should be rich in carbs and proteins both, since both are </a:t>
            </a:r>
            <a:r>
              <a:rPr lang="en-CA" sz="2300" dirty="0" smtClean="0"/>
              <a:t>needed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390676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2278"/>
            <a:ext cx="8229600" cy="3394472"/>
          </a:xfrm>
        </p:spPr>
        <p:txBody>
          <a:bodyPr>
            <a:normAutofit/>
          </a:bodyPr>
          <a:lstStyle/>
          <a:p>
            <a:r>
              <a:rPr lang="en-CA" sz="2300" dirty="0"/>
              <a:t>On the other hand, proteins are needed for repair of worn out </a:t>
            </a:r>
            <a:r>
              <a:rPr lang="en-CA" sz="2300" dirty="0" smtClean="0"/>
              <a:t>muscles</a:t>
            </a:r>
          </a:p>
          <a:p>
            <a:endParaRPr lang="en-CA" sz="2300" dirty="0"/>
          </a:p>
          <a:p>
            <a:r>
              <a:rPr lang="en-CA" sz="2300" dirty="0" smtClean="0"/>
              <a:t>It </a:t>
            </a:r>
            <a:r>
              <a:rPr lang="en-CA" sz="2300" dirty="0"/>
              <a:t>has been seen thorough research that the best combination of proteins and carbs is in a 1:3 </a:t>
            </a:r>
            <a:r>
              <a:rPr lang="en-CA" sz="2300" dirty="0" smtClean="0"/>
              <a:t>ratio</a:t>
            </a:r>
          </a:p>
          <a:p>
            <a:endParaRPr lang="en-CA" sz="2300" dirty="0"/>
          </a:p>
          <a:p>
            <a:r>
              <a:rPr lang="en-CA" sz="2300" dirty="0" smtClean="0"/>
              <a:t>After </a:t>
            </a:r>
            <a:r>
              <a:rPr lang="en-CA" sz="2300" dirty="0"/>
              <a:t>you have finished you session, make sure that you have a proper meal in the 2 hours following your workout </a:t>
            </a:r>
            <a:r>
              <a:rPr lang="en-CA" sz="2300" dirty="0" smtClean="0"/>
              <a:t>session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327286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5350"/>
            <a:ext cx="8229600" cy="3394472"/>
          </a:xfrm>
        </p:spPr>
        <p:txBody>
          <a:bodyPr>
            <a:noAutofit/>
          </a:bodyPr>
          <a:lstStyle/>
          <a:p>
            <a:r>
              <a:rPr lang="en-CA" sz="2300" dirty="0"/>
              <a:t>Proteins need to be included since they are involved in building up </a:t>
            </a:r>
            <a:r>
              <a:rPr lang="en-CA" sz="2300" dirty="0" smtClean="0"/>
              <a:t>muscles</a:t>
            </a:r>
          </a:p>
          <a:p>
            <a:endParaRPr lang="en-CA" sz="2300" dirty="0"/>
          </a:p>
          <a:p>
            <a:r>
              <a:rPr lang="en-CA" sz="2300" dirty="0" smtClean="0"/>
              <a:t>The </a:t>
            </a:r>
            <a:r>
              <a:rPr lang="en-CA" sz="2300" dirty="0"/>
              <a:t>amino acids present in your diet are the building blocks used to repair damaged muscle </a:t>
            </a:r>
            <a:r>
              <a:rPr lang="en-CA" sz="2300" dirty="0" smtClean="0"/>
              <a:t>cells</a:t>
            </a:r>
          </a:p>
          <a:p>
            <a:endParaRPr lang="en-CA" sz="2300" dirty="0"/>
          </a:p>
          <a:p>
            <a:r>
              <a:rPr lang="en-CA" sz="2300" dirty="0" smtClean="0"/>
              <a:t>Different </a:t>
            </a:r>
            <a:r>
              <a:rPr lang="en-CA" sz="2300" dirty="0"/>
              <a:t>cells in the body are involved in the process of using amino acids to make new muscle fibers or to damage the ones that have been severed during intense </a:t>
            </a:r>
            <a:r>
              <a:rPr lang="en-CA" sz="2300" dirty="0" smtClean="0"/>
              <a:t>workouts 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281907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8478"/>
            <a:ext cx="8229600" cy="3394472"/>
          </a:xfrm>
        </p:spPr>
        <p:txBody>
          <a:bodyPr>
            <a:normAutofit/>
          </a:bodyPr>
          <a:lstStyle/>
          <a:p>
            <a:pPr lvl="0" fontAlgn="base"/>
            <a:r>
              <a:rPr lang="en-CA" sz="2400" dirty="0"/>
              <a:t>Rice with veggies and </a:t>
            </a:r>
            <a:r>
              <a:rPr lang="en-CA" sz="2400" dirty="0" smtClean="0"/>
              <a:t>chicken</a:t>
            </a:r>
          </a:p>
          <a:p>
            <a:pPr marL="0" lvl="0" indent="0" fontAlgn="base">
              <a:buNone/>
            </a:pPr>
            <a:endParaRPr lang="en-MY" sz="2400" dirty="0"/>
          </a:p>
          <a:p>
            <a:pPr lvl="0" fontAlgn="base"/>
            <a:r>
              <a:rPr lang="en-CA" sz="2400" dirty="0"/>
              <a:t>Pasta and salad (add meat sauce for taste</a:t>
            </a:r>
            <a:r>
              <a:rPr lang="en-CA" sz="2400" dirty="0" smtClean="0"/>
              <a:t>)</a:t>
            </a:r>
          </a:p>
          <a:p>
            <a:pPr marL="0" lvl="0" indent="0" fontAlgn="base">
              <a:buNone/>
            </a:pPr>
            <a:endParaRPr lang="en-MY" sz="2400" dirty="0"/>
          </a:p>
          <a:p>
            <a:pPr lvl="0" fontAlgn="base"/>
            <a:r>
              <a:rPr lang="en-CA" sz="2400" dirty="0"/>
              <a:t>A cup of mixed green salad and some </a:t>
            </a:r>
            <a:r>
              <a:rPr lang="en-CA" sz="2400" dirty="0" smtClean="0"/>
              <a:t>salmon</a:t>
            </a:r>
          </a:p>
          <a:p>
            <a:pPr marL="0" lvl="0" indent="0" fontAlgn="base">
              <a:buNone/>
            </a:pPr>
            <a:endParaRPr lang="en-MY" sz="2400" dirty="0"/>
          </a:p>
          <a:p>
            <a:pPr lvl="0" fontAlgn="base"/>
            <a:r>
              <a:rPr lang="en-CA" sz="2400" dirty="0"/>
              <a:t>A cup of green beans and salmon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310239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5350"/>
            <a:ext cx="8229600" cy="3394472"/>
          </a:xfrm>
        </p:spPr>
        <p:txBody>
          <a:bodyPr>
            <a:noAutofit/>
          </a:bodyPr>
          <a:lstStyle/>
          <a:p>
            <a:r>
              <a:rPr lang="en-CA" sz="2400" dirty="0"/>
              <a:t>It is also important to incorporate some healthy fats into your post-workout </a:t>
            </a:r>
            <a:r>
              <a:rPr lang="en-CA" sz="2400" dirty="0" smtClean="0"/>
              <a:t>meal</a:t>
            </a:r>
          </a:p>
          <a:p>
            <a:endParaRPr lang="en-CA" sz="2400" dirty="0"/>
          </a:p>
          <a:p>
            <a:r>
              <a:rPr lang="en-CA" sz="2400" dirty="0" smtClean="0"/>
              <a:t>This </a:t>
            </a:r>
            <a:r>
              <a:rPr lang="en-CA" sz="2400" dirty="0"/>
              <a:t>is because fats aid in reducing inflammation that often occurs as a results of high intensity </a:t>
            </a:r>
            <a:r>
              <a:rPr lang="en-CA" sz="2400" dirty="0" smtClean="0"/>
              <a:t>workouts</a:t>
            </a:r>
          </a:p>
          <a:p>
            <a:endParaRPr lang="en-CA" sz="2400" dirty="0"/>
          </a:p>
          <a:p>
            <a:r>
              <a:rPr lang="en-CA" sz="2400" dirty="0" smtClean="0"/>
              <a:t>Inflammation</a:t>
            </a:r>
            <a:r>
              <a:rPr lang="en-CA" sz="2400" dirty="0"/>
              <a:t>, if it prevails, can hinder the exercising process for subsequent days so it is essential to deal with it from day </a:t>
            </a:r>
            <a:r>
              <a:rPr lang="en-CA" sz="2400" dirty="0" smtClean="0"/>
              <a:t>one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250397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5350"/>
            <a:ext cx="8229600" cy="3657599"/>
          </a:xfrm>
        </p:spPr>
        <p:txBody>
          <a:bodyPr>
            <a:noAutofit/>
          </a:bodyPr>
          <a:lstStyle/>
          <a:p>
            <a:r>
              <a:rPr lang="en-CA" sz="2300" dirty="0"/>
              <a:t>Along with food, it is important to make up for the water lost during the workout </a:t>
            </a:r>
            <a:r>
              <a:rPr lang="en-CA" sz="2300" dirty="0" smtClean="0"/>
              <a:t>session</a:t>
            </a:r>
          </a:p>
          <a:p>
            <a:endParaRPr lang="en-CA" sz="2300" dirty="0"/>
          </a:p>
          <a:p>
            <a:r>
              <a:rPr lang="en-CA" sz="2300" dirty="0" smtClean="0"/>
              <a:t>Keep </a:t>
            </a:r>
            <a:r>
              <a:rPr lang="en-CA" sz="2300" dirty="0"/>
              <a:t>drinking water throughout the day, till you go to </a:t>
            </a:r>
            <a:r>
              <a:rPr lang="en-CA" sz="2300" dirty="0" smtClean="0"/>
              <a:t>bed</a:t>
            </a:r>
          </a:p>
          <a:p>
            <a:endParaRPr lang="en-CA" sz="2300" dirty="0"/>
          </a:p>
          <a:p>
            <a:r>
              <a:rPr lang="en-CA" sz="2300" dirty="0" smtClean="0"/>
              <a:t>When </a:t>
            </a:r>
            <a:r>
              <a:rPr lang="en-CA" sz="2300" dirty="0"/>
              <a:t>you exercise, a lot of water is lost in the form of </a:t>
            </a:r>
            <a:r>
              <a:rPr lang="en-CA" sz="2300" dirty="0" smtClean="0"/>
              <a:t>sweat</a:t>
            </a:r>
          </a:p>
          <a:p>
            <a:endParaRPr lang="en-CA" sz="2300" dirty="0"/>
          </a:p>
          <a:p>
            <a:r>
              <a:rPr lang="en-CA" sz="2300" dirty="0" smtClean="0"/>
              <a:t>This </a:t>
            </a:r>
            <a:r>
              <a:rPr lang="en-CA" sz="2300" dirty="0"/>
              <a:t>needs to be replaced since a hydrated body sees quicker results in terms of </a:t>
            </a:r>
            <a:r>
              <a:rPr lang="en-CA" sz="2300" dirty="0" smtClean="0"/>
              <a:t>exercise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116670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431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CA" sz="4900" b="1" dirty="0"/>
              <a:t>3 Day Meal Ideas</a:t>
            </a:r>
            <a:r>
              <a:rPr lang="en-MY" b="1" dirty="0"/>
              <a:t/>
            </a:r>
            <a:br>
              <a:rPr lang="en-MY" b="1" dirty="0"/>
            </a:b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49878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8229600" cy="857250"/>
          </a:xfrm>
        </p:spPr>
        <p:txBody>
          <a:bodyPr>
            <a:normAutofit/>
          </a:bodyPr>
          <a:lstStyle/>
          <a:p>
            <a:r>
              <a:rPr lang="en-CA" b="1" u="sng" dirty="0"/>
              <a:t>Day </a:t>
            </a:r>
            <a:r>
              <a:rPr lang="en-CA" b="1" u="sng" dirty="0" smtClean="0"/>
              <a:t>1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3999"/>
            <a:ext cx="8229600" cy="307062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CA" sz="2800" b="1" dirty="0"/>
              <a:t>Breakfast</a:t>
            </a:r>
            <a:endParaRPr lang="en-MY" sz="2800" dirty="0"/>
          </a:p>
          <a:p>
            <a:pPr lvl="0" fontAlgn="base"/>
            <a:r>
              <a:rPr lang="en-CA" sz="2800" dirty="0"/>
              <a:t>2 whole eggs</a:t>
            </a:r>
            <a:endParaRPr lang="en-MY" sz="2800" dirty="0"/>
          </a:p>
          <a:p>
            <a:pPr lvl="0" fontAlgn="base"/>
            <a:r>
              <a:rPr lang="en-CA" sz="2800" dirty="0"/>
              <a:t>1 slice low fat cheese</a:t>
            </a:r>
            <a:endParaRPr lang="en-MY" sz="2800" dirty="0"/>
          </a:p>
          <a:p>
            <a:pPr lvl="0" fontAlgn="base"/>
            <a:r>
              <a:rPr lang="en-CA" sz="2800" dirty="0"/>
              <a:t>2 slices low fat turkey </a:t>
            </a:r>
            <a:r>
              <a:rPr lang="en-CA" sz="2800" dirty="0" smtClean="0"/>
              <a:t>bacon</a:t>
            </a:r>
            <a:endParaRPr lang="en-MY" sz="2800" dirty="0"/>
          </a:p>
          <a:p>
            <a:pPr lvl="0" fontAlgn="base"/>
            <a:r>
              <a:rPr lang="en-CA" sz="2800" dirty="0"/>
              <a:t>2 slices whole wheat bread</a:t>
            </a:r>
            <a:endParaRPr lang="en-MY" sz="2800" dirty="0"/>
          </a:p>
          <a:p>
            <a:pPr marL="0" indent="0" fontAlgn="base">
              <a:buNone/>
            </a:pPr>
            <a:endParaRPr lang="en-MY" sz="2800" dirty="0"/>
          </a:p>
          <a:p>
            <a:pPr marL="0" indent="0">
              <a:buNone/>
            </a:pPr>
            <a:r>
              <a:rPr lang="en-CA" sz="2800" b="1" dirty="0"/>
              <a:t>Morning Snack</a:t>
            </a:r>
            <a:endParaRPr lang="en-MY" sz="2800" dirty="0"/>
          </a:p>
          <a:p>
            <a:r>
              <a:rPr lang="en-CA" sz="2800" dirty="0"/>
              <a:t>A cup of berries or a handful of walnuts</a:t>
            </a:r>
            <a:endParaRPr lang="en-MY" sz="28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47698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5350"/>
            <a:ext cx="8229600" cy="362307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CA" b="1" dirty="0"/>
              <a:t>Lunch</a:t>
            </a:r>
            <a:endParaRPr lang="en-MY" dirty="0"/>
          </a:p>
          <a:p>
            <a:pPr lvl="0" fontAlgn="base"/>
            <a:r>
              <a:rPr lang="en-CA" dirty="0"/>
              <a:t>Spinach</a:t>
            </a:r>
            <a:endParaRPr lang="en-MY" dirty="0"/>
          </a:p>
          <a:p>
            <a:pPr lvl="0" fontAlgn="base"/>
            <a:r>
              <a:rPr lang="en-CA" dirty="0"/>
              <a:t>5 oz. shrimp</a:t>
            </a:r>
            <a:endParaRPr lang="en-MY" dirty="0"/>
          </a:p>
          <a:p>
            <a:pPr lvl="0" fontAlgn="base"/>
            <a:r>
              <a:rPr lang="en-CA" dirty="0"/>
              <a:t>Half a cup of dried oatmeal</a:t>
            </a:r>
            <a:endParaRPr lang="en-MY" dirty="0"/>
          </a:p>
          <a:p>
            <a:pPr lvl="0" fontAlgn="base"/>
            <a:r>
              <a:rPr lang="en-CA" dirty="0"/>
              <a:t>A table spoon of salad </a:t>
            </a:r>
            <a:r>
              <a:rPr lang="en-CA" dirty="0" smtClean="0"/>
              <a:t>dressing</a:t>
            </a:r>
          </a:p>
          <a:p>
            <a:pPr marL="0" lvl="0" indent="0" fontAlgn="base">
              <a:buNone/>
            </a:pPr>
            <a:endParaRPr lang="en-MY" dirty="0"/>
          </a:p>
          <a:p>
            <a:pPr marL="0" indent="0">
              <a:buNone/>
            </a:pPr>
            <a:r>
              <a:rPr lang="en-CA" b="1" dirty="0"/>
              <a:t>Mid-day Snack </a:t>
            </a:r>
            <a:endParaRPr lang="en-MY" dirty="0"/>
          </a:p>
          <a:p>
            <a:pPr lvl="0" fontAlgn="base"/>
            <a:r>
              <a:rPr lang="en-CA" dirty="0"/>
              <a:t>A table spoon of peanut butter</a:t>
            </a:r>
            <a:endParaRPr lang="en-MY" dirty="0"/>
          </a:p>
          <a:p>
            <a:pPr lvl="0" fontAlgn="base"/>
            <a:r>
              <a:rPr lang="en-CA" dirty="0"/>
              <a:t>Half a cup of cottage cheese</a:t>
            </a:r>
            <a:endParaRPr lang="en-MY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19126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5950"/>
            <a:ext cx="8229600" cy="25562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2900" dirty="0"/>
              <a:t>To benefit from any workout plan to the fullest, it is imperative to have a suitable diet plan, complementing the </a:t>
            </a:r>
            <a:r>
              <a:rPr lang="en-CA" sz="2900" b="1" dirty="0"/>
              <a:t>workout</a:t>
            </a:r>
            <a:r>
              <a:rPr lang="en-CA" sz="2900" dirty="0"/>
              <a:t> </a:t>
            </a:r>
            <a:r>
              <a:rPr lang="en-CA" sz="2900" dirty="0" smtClean="0"/>
              <a:t>sessions</a:t>
            </a:r>
            <a:endParaRPr lang="en-MY" sz="2900" dirty="0"/>
          </a:p>
        </p:txBody>
      </p:sp>
    </p:spTree>
    <p:extLst>
      <p:ext uri="{BB962C8B-B14F-4D97-AF65-F5344CB8AC3E}">
        <p14:creationId xmlns:p14="http://schemas.microsoft.com/office/powerpoint/2010/main" val="394150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sz="2600" b="1" dirty="0"/>
              <a:t>Dinner</a:t>
            </a:r>
            <a:endParaRPr lang="en-MY" sz="2600" dirty="0"/>
          </a:p>
          <a:p>
            <a:pPr lvl="0" fontAlgn="base"/>
            <a:r>
              <a:rPr lang="en-CA" sz="2600" dirty="0"/>
              <a:t>Barbeque chicken with natural BBQ sauce</a:t>
            </a:r>
            <a:endParaRPr lang="en-MY" sz="2600" dirty="0"/>
          </a:p>
          <a:p>
            <a:pPr lvl="0" fontAlgn="base"/>
            <a:r>
              <a:rPr lang="en-CA" sz="2600" dirty="0"/>
              <a:t>Whole wheat break</a:t>
            </a:r>
            <a:endParaRPr lang="en-MY" sz="2600" dirty="0"/>
          </a:p>
          <a:p>
            <a:pPr lvl="0" fontAlgn="base"/>
            <a:r>
              <a:rPr lang="en-CA" sz="2600" dirty="0"/>
              <a:t>Cabbage dressing</a:t>
            </a:r>
            <a:endParaRPr lang="en-MY" sz="2600" dirty="0"/>
          </a:p>
          <a:p>
            <a:pPr lvl="0" fontAlgn="base"/>
            <a:r>
              <a:rPr lang="en-CA" sz="2600" dirty="0"/>
              <a:t>5 oz. kale</a:t>
            </a:r>
            <a:endParaRPr lang="en-MY" sz="2600" dirty="0"/>
          </a:p>
          <a:p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407310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391" y="285750"/>
            <a:ext cx="8229600" cy="857250"/>
          </a:xfrm>
        </p:spPr>
        <p:txBody>
          <a:bodyPr/>
          <a:lstStyle/>
          <a:p>
            <a:r>
              <a:rPr lang="en-CA" b="1" u="sng" dirty="0"/>
              <a:t>Day 2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391" y="1352550"/>
            <a:ext cx="8229600" cy="31468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CA" sz="2300" b="1" dirty="0"/>
              <a:t>Breakfast</a:t>
            </a:r>
            <a:endParaRPr lang="en-MY" sz="2300" dirty="0"/>
          </a:p>
          <a:p>
            <a:pPr lvl="0" fontAlgn="base"/>
            <a:r>
              <a:rPr lang="en-CA" sz="2300" dirty="0"/>
              <a:t>An English muffin (whole wheat)</a:t>
            </a:r>
            <a:endParaRPr lang="en-MY" sz="2300" dirty="0"/>
          </a:p>
          <a:p>
            <a:pPr lvl="0" fontAlgn="base"/>
            <a:r>
              <a:rPr lang="en-CA" sz="2300" dirty="0"/>
              <a:t>3 slices of turkey bacon</a:t>
            </a:r>
            <a:endParaRPr lang="en-MY" sz="2300" dirty="0"/>
          </a:p>
          <a:p>
            <a:pPr lvl="0" fontAlgn="base"/>
            <a:r>
              <a:rPr lang="en-CA" sz="2300" dirty="0"/>
              <a:t>Breakfast sandwich with eggs and a slice of </a:t>
            </a:r>
            <a:r>
              <a:rPr lang="en-CA" sz="2300" dirty="0" smtClean="0"/>
              <a:t>cheese</a:t>
            </a:r>
          </a:p>
          <a:p>
            <a:pPr marL="0" lvl="0" indent="0" fontAlgn="base">
              <a:buNone/>
            </a:pPr>
            <a:endParaRPr lang="en-MY" sz="2300" dirty="0"/>
          </a:p>
          <a:p>
            <a:pPr marL="0" indent="0">
              <a:buNone/>
            </a:pPr>
            <a:r>
              <a:rPr lang="en-CA" sz="2300" b="1" dirty="0"/>
              <a:t>Morning Snack</a:t>
            </a:r>
            <a:endParaRPr lang="en-MY" sz="2300" dirty="0"/>
          </a:p>
          <a:p>
            <a:pPr lvl="0" fontAlgn="base"/>
            <a:r>
              <a:rPr lang="en-CA" sz="2300" dirty="0"/>
              <a:t>A cup of cottage cheese</a:t>
            </a:r>
            <a:endParaRPr lang="en-MY" sz="2300" dirty="0"/>
          </a:p>
          <a:p>
            <a:pPr lvl="0" fontAlgn="base"/>
            <a:r>
              <a:rPr lang="en-CA" sz="2300" dirty="0"/>
              <a:t>Half a cup of berries</a:t>
            </a:r>
            <a:endParaRPr lang="en-MY" sz="2300" dirty="0"/>
          </a:p>
          <a:p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22562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8478"/>
            <a:ext cx="8229600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b="1" dirty="0"/>
              <a:t>Lunch</a:t>
            </a:r>
            <a:endParaRPr lang="en-MY" sz="2400" dirty="0"/>
          </a:p>
          <a:p>
            <a:pPr lvl="0" fontAlgn="base"/>
            <a:r>
              <a:rPr lang="en-CA" sz="2400" dirty="0"/>
              <a:t>6 oz. chicken breast </a:t>
            </a:r>
            <a:endParaRPr lang="en-MY" sz="2400" dirty="0"/>
          </a:p>
          <a:p>
            <a:pPr lvl="0" fontAlgn="base"/>
            <a:r>
              <a:rPr lang="en-CA" sz="2400" dirty="0"/>
              <a:t>A cup of zucchini sliced </a:t>
            </a:r>
            <a:r>
              <a:rPr lang="en-CA" sz="2400" dirty="0" smtClean="0"/>
              <a:t>well</a:t>
            </a:r>
          </a:p>
          <a:p>
            <a:pPr marL="0" lvl="0" indent="0" fontAlgn="base">
              <a:buNone/>
            </a:pPr>
            <a:endParaRPr lang="en-MY" sz="2400" dirty="0"/>
          </a:p>
          <a:p>
            <a:pPr marL="0" indent="0">
              <a:buNone/>
            </a:pPr>
            <a:r>
              <a:rPr lang="en-CA" sz="2400" b="1" dirty="0"/>
              <a:t>Mid-day snack</a:t>
            </a:r>
            <a:endParaRPr lang="en-MY" sz="2400" dirty="0"/>
          </a:p>
          <a:p>
            <a:pPr lvl="0" fontAlgn="base"/>
            <a:r>
              <a:rPr lang="en-CA" sz="2400" dirty="0"/>
              <a:t>A scoop of whey protein</a:t>
            </a:r>
            <a:endParaRPr lang="en-MY" sz="2400" dirty="0"/>
          </a:p>
          <a:p>
            <a:pPr lvl="0" fontAlgn="base"/>
            <a:r>
              <a:rPr lang="en-CA" sz="2400" dirty="0"/>
              <a:t>Handful of any dried fruit</a:t>
            </a:r>
            <a:endParaRPr lang="en-MY" sz="2400" dirty="0"/>
          </a:p>
          <a:p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189411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81150"/>
            <a:ext cx="8229600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b="1" dirty="0"/>
              <a:t>Dinner</a:t>
            </a:r>
            <a:endParaRPr lang="en-MY" sz="2400" dirty="0"/>
          </a:p>
          <a:p>
            <a:pPr lvl="0" fontAlgn="base"/>
            <a:r>
              <a:rPr lang="en-CA" sz="2400" dirty="0"/>
              <a:t>A large baked potato </a:t>
            </a:r>
            <a:endParaRPr lang="en-MY" sz="2400" dirty="0"/>
          </a:p>
          <a:p>
            <a:pPr lvl="0" fontAlgn="base"/>
            <a:r>
              <a:rPr lang="en-CA" sz="2400" dirty="0"/>
              <a:t>Grilled salmon</a:t>
            </a:r>
            <a:endParaRPr lang="en-MY" sz="2400" dirty="0"/>
          </a:p>
          <a:p>
            <a:pPr lvl="0" fontAlgn="base"/>
            <a:r>
              <a:rPr lang="en-CA" sz="2400" dirty="0"/>
              <a:t>Half a cup cheese and a table spoon of Greek yoghurt</a:t>
            </a:r>
            <a:endParaRPr lang="en-MY" sz="2400" dirty="0"/>
          </a:p>
          <a:p>
            <a:pPr lvl="0" fontAlgn="base"/>
            <a:r>
              <a:rPr lang="en-CA" sz="2400" dirty="0"/>
              <a:t>Salt and hot sauce for taste</a:t>
            </a:r>
            <a:endParaRPr lang="en-MY" sz="2400" dirty="0"/>
          </a:p>
          <a:p>
            <a:pPr marL="0" indent="0">
              <a:buNone/>
            </a:pPr>
            <a:endParaRPr lang="en-MY" sz="2400" dirty="0"/>
          </a:p>
          <a:p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49012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u="sng" dirty="0"/>
              <a:t>Day 3</a:t>
            </a:r>
            <a:endParaRPr lang="en-MY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1150"/>
            <a:ext cx="8229600" cy="30896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CA" sz="2400" b="1" dirty="0"/>
              <a:t>Breakfast</a:t>
            </a:r>
            <a:endParaRPr lang="en-MY" sz="2400" dirty="0"/>
          </a:p>
          <a:p>
            <a:pPr lvl="0" fontAlgn="base"/>
            <a:r>
              <a:rPr lang="en-CA" sz="2400" dirty="0"/>
              <a:t>3 whole eggs</a:t>
            </a:r>
            <a:endParaRPr lang="en-MY" sz="2400" dirty="0"/>
          </a:p>
          <a:p>
            <a:pPr lvl="0" fontAlgn="base"/>
            <a:r>
              <a:rPr lang="en-CA" sz="2400" dirty="0"/>
              <a:t>Omelet made with reduced-fat cheese and </a:t>
            </a:r>
            <a:r>
              <a:rPr lang="en-CA" sz="2400" dirty="0" smtClean="0"/>
              <a:t>onions</a:t>
            </a:r>
            <a:endParaRPr lang="en-MY" sz="2400" dirty="0"/>
          </a:p>
          <a:p>
            <a:pPr lvl="0" fontAlgn="base"/>
            <a:endParaRPr lang="en-MY" sz="2400" b="1" dirty="0" smtClean="0"/>
          </a:p>
          <a:p>
            <a:pPr marL="0" lvl="0" indent="0" fontAlgn="base">
              <a:buNone/>
            </a:pPr>
            <a:r>
              <a:rPr lang="en-CA" sz="2400" b="1" dirty="0" smtClean="0"/>
              <a:t>Morning </a:t>
            </a:r>
            <a:r>
              <a:rPr lang="en-CA" sz="2400" b="1" dirty="0"/>
              <a:t>snack</a:t>
            </a:r>
            <a:endParaRPr lang="en-MY" sz="2400" dirty="0"/>
          </a:p>
          <a:p>
            <a:pPr lvl="0" fontAlgn="base"/>
            <a:r>
              <a:rPr lang="en-CA" sz="2400" dirty="0"/>
              <a:t>A cup of spinach</a:t>
            </a:r>
            <a:endParaRPr lang="en-MY" sz="2400" dirty="0"/>
          </a:p>
          <a:p>
            <a:pPr lvl="0" fontAlgn="base"/>
            <a:r>
              <a:rPr lang="en-CA" sz="2400" dirty="0"/>
              <a:t>2 spoons of salad dressing with olive oil and vinegar</a:t>
            </a:r>
            <a:endParaRPr lang="en-MY" sz="2400" dirty="0"/>
          </a:p>
          <a:p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197874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50"/>
            <a:ext cx="8229600" cy="339447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CA" b="1" dirty="0"/>
              <a:t>Lunch</a:t>
            </a:r>
            <a:endParaRPr lang="en-MY" dirty="0"/>
          </a:p>
          <a:p>
            <a:pPr lvl="0" fontAlgn="base"/>
            <a:r>
              <a:rPr lang="en-CA" dirty="0"/>
              <a:t>A cup of broccoli chopped well</a:t>
            </a:r>
            <a:endParaRPr lang="en-MY" dirty="0"/>
          </a:p>
          <a:p>
            <a:pPr lvl="0" fontAlgn="base"/>
            <a:r>
              <a:rPr lang="en-CA" dirty="0"/>
              <a:t>A table spoon of salad dressing with olive oil and vinegar</a:t>
            </a:r>
            <a:endParaRPr lang="en-MY" dirty="0"/>
          </a:p>
          <a:p>
            <a:pPr lvl="0" fontAlgn="base"/>
            <a:r>
              <a:rPr lang="en-CA" dirty="0"/>
              <a:t>8 oz. of chicken </a:t>
            </a:r>
            <a:r>
              <a:rPr lang="en-CA" dirty="0" smtClean="0"/>
              <a:t>breast</a:t>
            </a:r>
          </a:p>
          <a:p>
            <a:pPr marL="0" lvl="0" indent="0" fontAlgn="base">
              <a:buNone/>
            </a:pPr>
            <a:endParaRPr lang="en-MY" dirty="0"/>
          </a:p>
          <a:p>
            <a:pPr marL="0" indent="0">
              <a:buNone/>
            </a:pPr>
            <a:r>
              <a:rPr lang="en-CA" b="1" dirty="0"/>
              <a:t>Mid-day snack</a:t>
            </a:r>
            <a:endParaRPr lang="en-MY" dirty="0"/>
          </a:p>
          <a:p>
            <a:pPr lvl="0" fontAlgn="base"/>
            <a:r>
              <a:rPr lang="en-CA" dirty="0"/>
              <a:t>Peanut butter on a whole-wheat toast</a:t>
            </a:r>
            <a:endParaRPr lang="en-MY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51993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5350"/>
            <a:ext cx="8229600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b="1" dirty="0"/>
              <a:t>Dinner</a:t>
            </a:r>
            <a:endParaRPr lang="en-MY" sz="2400" dirty="0"/>
          </a:p>
          <a:p>
            <a:pPr lvl="0" fontAlgn="base"/>
            <a:r>
              <a:rPr lang="en-CA" sz="2400" dirty="0"/>
              <a:t>Canned tuna sandwich</a:t>
            </a:r>
            <a:endParaRPr lang="en-MY" sz="2400" dirty="0"/>
          </a:p>
          <a:p>
            <a:pPr lvl="0" fontAlgn="base"/>
            <a:r>
              <a:rPr lang="en-CA" sz="2400" dirty="0"/>
              <a:t>Half a cup of Green yoghurt</a:t>
            </a:r>
            <a:endParaRPr lang="en-MY" sz="2400" dirty="0"/>
          </a:p>
          <a:p>
            <a:pPr lvl="0" fontAlgn="base"/>
            <a:r>
              <a:rPr lang="en-CA" sz="2400" dirty="0"/>
              <a:t>Celery stalk chopped well with chopped onions</a:t>
            </a:r>
            <a:endParaRPr lang="en-MY" sz="2400" dirty="0"/>
          </a:p>
          <a:p>
            <a:endParaRPr lang="en-MY" sz="2400" dirty="0"/>
          </a:p>
        </p:txBody>
      </p:sp>
      <p:pic>
        <p:nvPicPr>
          <p:cNvPr id="2050" name="Picture 2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105150"/>
            <a:ext cx="1809750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856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dirty="0"/>
              <a:t>It is only by consuming ample amount of required nutrients that you can benefit from your </a:t>
            </a:r>
            <a:r>
              <a:rPr lang="en-CA" sz="2400" dirty="0" smtClean="0"/>
              <a:t>workouts</a:t>
            </a:r>
          </a:p>
          <a:p>
            <a:endParaRPr lang="en-CA" sz="2400" dirty="0"/>
          </a:p>
          <a:p>
            <a:r>
              <a:rPr lang="en-CA" sz="2400" dirty="0" smtClean="0"/>
              <a:t>If </a:t>
            </a:r>
            <a:r>
              <a:rPr lang="en-CA" sz="2400" dirty="0"/>
              <a:t>the pre-workout meals and the post-workouts meals are not sufficiently loaded with the right nutrients, you will feel fatigued in no time and it will also decrease the stamina of the </a:t>
            </a:r>
            <a:r>
              <a:rPr lang="en-CA" sz="2400" dirty="0" smtClean="0"/>
              <a:t>body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304498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5950"/>
            <a:ext cx="8229600" cy="22514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2900" dirty="0"/>
              <a:t>Coupled with this meal plan, it is important to drink 8 to 10 glasses of water every single day to keep </a:t>
            </a:r>
            <a:r>
              <a:rPr lang="en-CA" sz="2900" dirty="0" smtClean="0"/>
              <a:t>hydrated</a:t>
            </a:r>
            <a:endParaRPr lang="en-MY" sz="2900" dirty="0"/>
          </a:p>
          <a:p>
            <a:pPr marL="0" indent="0" algn="ctr">
              <a:buNone/>
            </a:pPr>
            <a:endParaRPr lang="en-MY" sz="2900" dirty="0"/>
          </a:p>
        </p:txBody>
      </p:sp>
    </p:spTree>
    <p:extLst>
      <p:ext uri="{BB962C8B-B14F-4D97-AF65-F5344CB8AC3E}">
        <p14:creationId xmlns:p14="http://schemas.microsoft.com/office/powerpoint/2010/main" val="183174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590550"/>
            <a:ext cx="8229600" cy="3394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sz="2900" dirty="0"/>
              <a:t>More water equals a better working metabolism which is helpful for a successful </a:t>
            </a:r>
            <a:r>
              <a:rPr lang="en-CA" sz="2900" dirty="0" smtClean="0"/>
              <a:t>workout</a:t>
            </a:r>
            <a:endParaRPr lang="en-MY" sz="2900" dirty="0"/>
          </a:p>
        </p:txBody>
      </p:sp>
      <p:pic>
        <p:nvPicPr>
          <p:cNvPr id="3074" name="Picture 2" descr="Image result for hii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087" y="1962150"/>
            <a:ext cx="5203825" cy="26019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960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9878"/>
            <a:ext cx="8229600" cy="3394472"/>
          </a:xfrm>
        </p:spPr>
        <p:txBody>
          <a:bodyPr>
            <a:normAutofit/>
          </a:bodyPr>
          <a:lstStyle/>
          <a:p>
            <a:r>
              <a:rPr lang="en-CA" sz="2400" dirty="0"/>
              <a:t>For HIIT, it is essential to have a diet that is rich in proteins and has sufficient </a:t>
            </a:r>
            <a:r>
              <a:rPr lang="en-CA" sz="2400" dirty="0" smtClean="0"/>
              <a:t>carbs</a:t>
            </a:r>
          </a:p>
          <a:p>
            <a:endParaRPr lang="en-CA" sz="2400" dirty="0"/>
          </a:p>
          <a:p>
            <a:r>
              <a:rPr lang="en-CA" sz="2400" dirty="0" smtClean="0"/>
              <a:t>This </a:t>
            </a:r>
            <a:r>
              <a:rPr lang="en-CA" sz="2400" dirty="0"/>
              <a:t>ensures that you have enough energy to exercise intermittently without giving in to </a:t>
            </a:r>
            <a:r>
              <a:rPr lang="en-CA" sz="2400" dirty="0" smtClean="0"/>
              <a:t>fatigue</a:t>
            </a:r>
          </a:p>
          <a:p>
            <a:endParaRPr lang="en-CA" sz="2400" dirty="0"/>
          </a:p>
          <a:p>
            <a:r>
              <a:rPr lang="en-CA" sz="2400" dirty="0" smtClean="0"/>
              <a:t>Along </a:t>
            </a:r>
            <a:r>
              <a:rPr lang="en-CA" sz="2400" dirty="0"/>
              <a:t>with that, an adequate amount of water is also essential for the success of a HIIT </a:t>
            </a:r>
            <a:r>
              <a:rPr lang="en-CA" sz="2400" dirty="0" smtClean="0"/>
              <a:t>workout 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103304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91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Pre-Workout Nutrition</a:t>
            </a:r>
            <a:r>
              <a:rPr lang="en-MY" b="1" dirty="0"/>
              <a:t/>
            </a:r>
            <a:br>
              <a:rPr lang="en-MY" b="1" dirty="0"/>
            </a:b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2150"/>
            <a:ext cx="8229600" cy="2632472"/>
          </a:xfrm>
        </p:spPr>
        <p:txBody>
          <a:bodyPr>
            <a:normAutofit/>
          </a:bodyPr>
          <a:lstStyle/>
          <a:p>
            <a:r>
              <a:rPr lang="en-CA" sz="2500" dirty="0"/>
              <a:t>Pre-workout nutrition refers to the diet that you should take about 4 hours before the workout </a:t>
            </a:r>
            <a:r>
              <a:rPr lang="en-CA" sz="2500" dirty="0" smtClean="0"/>
              <a:t>session</a:t>
            </a:r>
          </a:p>
          <a:p>
            <a:endParaRPr lang="en-CA" sz="2500" dirty="0"/>
          </a:p>
          <a:p>
            <a:r>
              <a:rPr lang="en-CA" sz="2500" dirty="0" smtClean="0"/>
              <a:t>If </a:t>
            </a:r>
            <a:r>
              <a:rPr lang="en-CA" sz="2500" dirty="0"/>
              <a:t>the pre-workout nutrition is planned strategically, it gives the body ample time and energy to recover and make new </a:t>
            </a:r>
            <a:r>
              <a:rPr lang="en-CA" sz="2500" dirty="0" smtClean="0"/>
              <a:t>muscles</a:t>
            </a:r>
            <a:endParaRPr lang="en-MY" sz="25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42950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47750"/>
            <a:ext cx="8229600" cy="3394472"/>
          </a:xfrm>
        </p:spPr>
        <p:txBody>
          <a:bodyPr>
            <a:normAutofit/>
          </a:bodyPr>
          <a:lstStyle/>
          <a:p>
            <a:r>
              <a:rPr lang="en-CA" sz="2300" dirty="0"/>
              <a:t>About 4 hours prior to your workout, it is important to take in sufficient amounts of carbohydrates and </a:t>
            </a:r>
            <a:r>
              <a:rPr lang="en-CA" sz="2300" dirty="0" smtClean="0"/>
              <a:t>proteins</a:t>
            </a:r>
          </a:p>
          <a:p>
            <a:endParaRPr lang="en-CA" sz="2300" dirty="0"/>
          </a:p>
          <a:p>
            <a:r>
              <a:rPr lang="en-CA" sz="2300" dirty="0" smtClean="0"/>
              <a:t>Carbs </a:t>
            </a:r>
            <a:r>
              <a:rPr lang="en-CA" sz="2300" dirty="0"/>
              <a:t>are the body’s major source of energy and they give the body that ultimate fuel which is needed to drive a </a:t>
            </a:r>
            <a:r>
              <a:rPr lang="en-CA" sz="2300" dirty="0" smtClean="0"/>
              <a:t>workout</a:t>
            </a:r>
          </a:p>
          <a:p>
            <a:endParaRPr lang="en-CA" sz="2300" dirty="0"/>
          </a:p>
          <a:p>
            <a:r>
              <a:rPr lang="en-CA" sz="2300" dirty="0" smtClean="0"/>
              <a:t>Proteins</a:t>
            </a:r>
            <a:r>
              <a:rPr lang="en-CA" sz="2300" dirty="0"/>
              <a:t>, on the other hand, are coupled with carbs for repair and muscle </a:t>
            </a:r>
            <a:r>
              <a:rPr lang="en-CA" sz="2300" dirty="0" smtClean="0"/>
              <a:t>building</a:t>
            </a:r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103712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8150"/>
            <a:ext cx="8229600" cy="857250"/>
          </a:xfrm>
        </p:spPr>
        <p:txBody>
          <a:bodyPr>
            <a:normAutofit/>
          </a:bodyPr>
          <a:lstStyle/>
          <a:p>
            <a:r>
              <a:rPr lang="en-CA" sz="4000" b="1" dirty="0"/>
              <a:t>G</a:t>
            </a:r>
            <a:r>
              <a:rPr lang="en-CA" sz="4000" b="1" dirty="0" smtClean="0"/>
              <a:t>ood Pre-Workout </a:t>
            </a:r>
            <a:r>
              <a:rPr lang="en-CA" sz="4000" b="1" dirty="0"/>
              <a:t>F</a:t>
            </a:r>
            <a:r>
              <a:rPr lang="en-CA" sz="4000" b="1" dirty="0" smtClean="0"/>
              <a:t>ood </a:t>
            </a:r>
            <a:r>
              <a:rPr lang="en-CA" sz="4000" b="1" dirty="0"/>
              <a:t>O</a:t>
            </a:r>
            <a:r>
              <a:rPr lang="en-CA" sz="4000" b="1" dirty="0" smtClean="0"/>
              <a:t>ptions </a:t>
            </a:r>
            <a:endParaRPr lang="en-MY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5950"/>
            <a:ext cx="8229600" cy="2708672"/>
          </a:xfrm>
        </p:spPr>
        <p:txBody>
          <a:bodyPr>
            <a:normAutofit fontScale="92500" lnSpcReduction="10000"/>
          </a:bodyPr>
          <a:lstStyle/>
          <a:p>
            <a:pPr lvl="0" fontAlgn="base"/>
            <a:r>
              <a:rPr lang="en-CA" sz="2400" dirty="0"/>
              <a:t>Dried fruit such as almonds or cashew </a:t>
            </a:r>
            <a:r>
              <a:rPr lang="en-CA" sz="2400" dirty="0" smtClean="0"/>
              <a:t>nuts</a:t>
            </a:r>
          </a:p>
          <a:p>
            <a:pPr lvl="0" fontAlgn="base"/>
            <a:endParaRPr lang="en-MY" sz="2400" dirty="0"/>
          </a:p>
          <a:p>
            <a:pPr lvl="0" fontAlgn="base"/>
            <a:r>
              <a:rPr lang="en-CA" sz="2400" dirty="0"/>
              <a:t>Plain </a:t>
            </a:r>
            <a:r>
              <a:rPr lang="en-CA" sz="2400" dirty="0" smtClean="0"/>
              <a:t>Yoghurt</a:t>
            </a:r>
          </a:p>
          <a:p>
            <a:pPr lvl="0" fontAlgn="base"/>
            <a:endParaRPr lang="en-CA" sz="2400" dirty="0"/>
          </a:p>
          <a:p>
            <a:pPr lvl="0" fontAlgn="base"/>
            <a:r>
              <a:rPr lang="en-CA" sz="2400" dirty="0" smtClean="0"/>
              <a:t>Protein </a:t>
            </a:r>
            <a:r>
              <a:rPr lang="en-CA" sz="2400" dirty="0"/>
              <a:t>powder and Whole wheat </a:t>
            </a:r>
            <a:r>
              <a:rPr lang="en-CA" sz="2400" dirty="0" smtClean="0"/>
              <a:t>toast</a:t>
            </a:r>
            <a:endParaRPr lang="en-MY" sz="2400" dirty="0" smtClean="0"/>
          </a:p>
          <a:p>
            <a:pPr lvl="0" fontAlgn="base"/>
            <a:endParaRPr lang="en-MY" sz="2400" dirty="0"/>
          </a:p>
          <a:p>
            <a:pPr lvl="0" fontAlgn="base"/>
            <a:r>
              <a:rPr lang="en-CA" sz="2400" dirty="0" smtClean="0"/>
              <a:t>A </a:t>
            </a:r>
            <a:r>
              <a:rPr lang="en-CA" sz="2400" dirty="0"/>
              <a:t>banana and some strawberries or a smoothie </a:t>
            </a:r>
            <a:endParaRPr lang="en-MY" sz="2400" dirty="0"/>
          </a:p>
          <a:p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328728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4350"/>
            <a:ext cx="8229600" cy="857250"/>
          </a:xfrm>
        </p:spPr>
        <p:txBody>
          <a:bodyPr>
            <a:normAutofit/>
          </a:bodyPr>
          <a:lstStyle/>
          <a:p>
            <a:r>
              <a:rPr lang="en-CA" sz="4000" b="1" dirty="0" smtClean="0"/>
              <a:t>Pre-Workout </a:t>
            </a:r>
            <a:r>
              <a:rPr lang="en-CA" sz="4000" b="1" dirty="0"/>
              <a:t>M</a:t>
            </a:r>
            <a:r>
              <a:rPr lang="en-CA" sz="4000" b="1" dirty="0" smtClean="0"/>
              <a:t>eal </a:t>
            </a:r>
            <a:r>
              <a:rPr lang="en-CA" sz="4000" b="1" dirty="0"/>
              <a:t>O</a:t>
            </a:r>
            <a:r>
              <a:rPr lang="en-CA" sz="4000" b="1" dirty="0" smtClean="0"/>
              <a:t>ptions </a:t>
            </a:r>
            <a:endParaRPr lang="en-MY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5949"/>
            <a:ext cx="8229600" cy="2708673"/>
          </a:xfrm>
        </p:spPr>
        <p:txBody>
          <a:bodyPr>
            <a:normAutofit/>
          </a:bodyPr>
          <a:lstStyle/>
          <a:p>
            <a:pPr lvl="0" fontAlgn="base"/>
            <a:r>
              <a:rPr lang="en-CA" sz="2600" dirty="0"/>
              <a:t>A bowl of fruit </a:t>
            </a:r>
            <a:endParaRPr lang="en-MY" sz="2600" dirty="0"/>
          </a:p>
          <a:p>
            <a:pPr lvl="0" fontAlgn="base"/>
            <a:endParaRPr lang="en-MY" sz="2600" dirty="0" smtClean="0"/>
          </a:p>
          <a:p>
            <a:pPr lvl="0" fontAlgn="base"/>
            <a:r>
              <a:rPr lang="en-CA" sz="2600" dirty="0" smtClean="0"/>
              <a:t>A </a:t>
            </a:r>
            <a:r>
              <a:rPr lang="en-CA" sz="2600" dirty="0"/>
              <a:t>nut energy </a:t>
            </a:r>
            <a:r>
              <a:rPr lang="en-CA" sz="2600" dirty="0" smtClean="0"/>
              <a:t>bar</a:t>
            </a:r>
          </a:p>
          <a:p>
            <a:pPr lvl="0" fontAlgn="base"/>
            <a:endParaRPr lang="en-MY" sz="2600" dirty="0"/>
          </a:p>
          <a:p>
            <a:pPr lvl="0" fontAlgn="base"/>
            <a:r>
              <a:rPr lang="en-CA" sz="2600" dirty="0"/>
              <a:t>Peanut butter toast</a:t>
            </a:r>
            <a:endParaRPr lang="en-MY" sz="26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29869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91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Post Workout Nutrition</a:t>
            </a:r>
            <a:r>
              <a:rPr lang="en-MY" b="1" dirty="0"/>
              <a:t/>
            </a:r>
            <a:br>
              <a:rPr lang="en-MY" b="1" dirty="0"/>
            </a:b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2150"/>
            <a:ext cx="8229600" cy="2632472"/>
          </a:xfrm>
        </p:spPr>
        <p:txBody>
          <a:bodyPr>
            <a:normAutofit/>
          </a:bodyPr>
          <a:lstStyle/>
          <a:p>
            <a:r>
              <a:rPr lang="en-CA" sz="2400" dirty="0"/>
              <a:t>Firstly, the body has lost its glycogen reserve, which is the form in which glucose is stored in the </a:t>
            </a:r>
            <a:r>
              <a:rPr lang="en-CA" sz="2400" dirty="0" smtClean="0"/>
              <a:t>body</a:t>
            </a:r>
          </a:p>
          <a:p>
            <a:endParaRPr lang="en-CA" sz="2400" dirty="0"/>
          </a:p>
          <a:p>
            <a:r>
              <a:rPr lang="en-CA" sz="2400" dirty="0" smtClean="0"/>
              <a:t>Secondly</a:t>
            </a:r>
            <a:r>
              <a:rPr lang="en-CA" sz="2400" dirty="0"/>
              <a:t>, during the workout process, the muscles are also broken </a:t>
            </a:r>
            <a:r>
              <a:rPr lang="en-CA" sz="2400" dirty="0" smtClean="0"/>
              <a:t>down</a:t>
            </a:r>
            <a:endParaRPr lang="en-MY" sz="2400" dirty="0"/>
          </a:p>
          <a:p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119614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705537"/>
            <a:ext cx="8305800" cy="2784873"/>
          </a:xfrm>
        </p:spPr>
        <p:txBody>
          <a:bodyPr/>
          <a:lstStyle/>
          <a:p>
            <a:pPr marL="0" indent="0" algn="ctr">
              <a:buNone/>
            </a:pPr>
            <a:r>
              <a:rPr lang="en-CA" dirty="0"/>
              <a:t>The main nutrient required for their repair is </a:t>
            </a:r>
            <a:r>
              <a:rPr lang="en-CA" b="1" dirty="0">
                <a:solidFill>
                  <a:srgbClr val="FFC000"/>
                </a:solidFill>
              </a:rPr>
              <a:t>P</a:t>
            </a:r>
            <a:r>
              <a:rPr lang="en-CA" b="1" dirty="0" smtClean="0">
                <a:solidFill>
                  <a:srgbClr val="FFC000"/>
                </a:solidFill>
              </a:rPr>
              <a:t>rotein</a:t>
            </a:r>
            <a:endParaRPr lang="en-MY" b="1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n-MY" dirty="0"/>
          </a:p>
        </p:txBody>
      </p:sp>
      <p:pic>
        <p:nvPicPr>
          <p:cNvPr id="1026" name="Picture 2" descr="Image result for protein shake gy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343150"/>
            <a:ext cx="4419600" cy="2446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983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2153</TotalTime>
  <Words>937</Words>
  <Application>Microsoft Office PowerPoint</Application>
  <PresentationFormat>On-screen Show (16:9)</PresentationFormat>
  <Paragraphs>145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Pre-Workout Nutrition </vt:lpstr>
      <vt:lpstr>PowerPoint Presentation</vt:lpstr>
      <vt:lpstr>Good Pre-Workout Food Options </vt:lpstr>
      <vt:lpstr>Pre-Workout Meal Options </vt:lpstr>
      <vt:lpstr>Post Workout Nutrition </vt:lpstr>
      <vt:lpstr>PowerPoint Presentation</vt:lpstr>
      <vt:lpstr>Some Options Include: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 Day Meal Ideas </vt:lpstr>
      <vt:lpstr>Day 1</vt:lpstr>
      <vt:lpstr>PowerPoint Presentation</vt:lpstr>
      <vt:lpstr>PowerPoint Presentation</vt:lpstr>
      <vt:lpstr>Day 2</vt:lpstr>
      <vt:lpstr>PowerPoint Presentation</vt:lpstr>
      <vt:lpstr>PowerPoint Presentation</vt:lpstr>
      <vt:lpstr>Day 3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Cally</cp:lastModifiedBy>
  <cp:revision>169</cp:revision>
  <dcterms:created xsi:type="dcterms:W3CDTF">2016-12-30T12:43:39Z</dcterms:created>
  <dcterms:modified xsi:type="dcterms:W3CDTF">2018-05-12T15:53:00Z</dcterms:modified>
</cp:coreProperties>
</file>