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68" y="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77" y="0"/>
            <a:ext cx="9136743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886492"/>
            <a:ext cx="3276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/>
              <a:t>Supplements for HIIT</a:t>
            </a:r>
            <a:endParaRPr lang="en-MY" sz="4400" b="1" dirty="0"/>
          </a:p>
          <a:p>
            <a:pPr algn="ctr"/>
            <a:endParaRPr lang="en-MY" sz="44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Caffeine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146822"/>
          </a:xfrm>
        </p:spPr>
        <p:txBody>
          <a:bodyPr>
            <a:normAutofit fontScale="77500" lnSpcReduction="20000"/>
          </a:bodyPr>
          <a:lstStyle/>
          <a:p>
            <a:r>
              <a:rPr lang="en-CA" sz="3000" dirty="0"/>
              <a:t>It should not come as a surprise that caffeine is helpful in increasing alertness in the </a:t>
            </a:r>
            <a:r>
              <a:rPr lang="en-CA" sz="3000" dirty="0" smtClean="0"/>
              <a:t>body</a:t>
            </a:r>
          </a:p>
          <a:p>
            <a:endParaRPr lang="en-CA" sz="3000" dirty="0"/>
          </a:p>
          <a:p>
            <a:r>
              <a:rPr lang="en-CA" sz="3000" dirty="0" smtClean="0"/>
              <a:t>It </a:t>
            </a:r>
            <a:r>
              <a:rPr lang="en-CA" sz="3000" dirty="0"/>
              <a:t>is responsible for making you more focused and alert during workouts and enhancing </a:t>
            </a:r>
            <a:r>
              <a:rPr lang="en-CA" sz="3000" dirty="0" smtClean="0"/>
              <a:t>performance</a:t>
            </a:r>
          </a:p>
          <a:p>
            <a:endParaRPr lang="en-CA" sz="3000" dirty="0"/>
          </a:p>
          <a:p>
            <a:r>
              <a:rPr lang="en-CA" sz="3000" dirty="0" smtClean="0"/>
              <a:t>Excessive </a:t>
            </a:r>
            <a:r>
              <a:rPr lang="en-CA" sz="3000" dirty="0"/>
              <a:t>amounts of caffeine can be harmful so it is important to determine your tolerance and make your daily intake according to </a:t>
            </a:r>
            <a:r>
              <a:rPr lang="en-CA" sz="3000" dirty="0" smtClean="0"/>
              <a:t>that</a:t>
            </a:r>
            <a:endParaRPr lang="en-MY" sz="30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32829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3950"/>
            <a:ext cx="39624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It is recommended to take 300 grams maximum, of caffeine before an intense </a:t>
            </a:r>
            <a:r>
              <a:rPr lang="en-CA" sz="2300" dirty="0" smtClean="0"/>
              <a:t>workout</a:t>
            </a:r>
          </a:p>
          <a:p>
            <a:endParaRPr lang="en-CA" sz="2300" dirty="0"/>
          </a:p>
          <a:p>
            <a:r>
              <a:rPr lang="en-CA" sz="2300" dirty="0" smtClean="0"/>
              <a:t>This </a:t>
            </a:r>
            <a:r>
              <a:rPr lang="en-CA" sz="2300" dirty="0"/>
              <a:t>will give you a surge of energy and keep you focused on the </a:t>
            </a:r>
            <a:r>
              <a:rPr lang="en-CA" sz="2300" dirty="0" smtClean="0"/>
              <a:t>workout</a:t>
            </a:r>
            <a:endParaRPr lang="en-MY" sz="2300" dirty="0"/>
          </a:p>
        </p:txBody>
      </p:sp>
      <p:pic>
        <p:nvPicPr>
          <p:cNvPr id="2050" name="Picture 2" descr="Image result for energy hi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775" y="1352550"/>
            <a:ext cx="3982025" cy="2579687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84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0878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Caffeine activates the sympathetic nervous system, which is activated when the body is in a state of </a:t>
            </a:r>
            <a:r>
              <a:rPr lang="en-CA" sz="2300" dirty="0" smtClean="0"/>
              <a:t>alertness</a:t>
            </a:r>
          </a:p>
          <a:p>
            <a:endParaRPr lang="en-CA" sz="2300" dirty="0"/>
          </a:p>
          <a:p>
            <a:r>
              <a:rPr lang="en-CA" sz="2300" dirty="0" smtClean="0"/>
              <a:t>In </a:t>
            </a:r>
            <a:r>
              <a:rPr lang="en-CA" sz="2300" dirty="0"/>
              <a:t>this system, the hormone epinephrine is secreted and induces the breakdown of glycogen present in the </a:t>
            </a:r>
            <a:r>
              <a:rPr lang="en-CA" sz="2300" dirty="0" smtClean="0"/>
              <a:t>muscles</a:t>
            </a:r>
          </a:p>
          <a:p>
            <a:endParaRPr lang="en-CA" sz="2300" dirty="0"/>
          </a:p>
          <a:p>
            <a:r>
              <a:rPr lang="en-CA" sz="2300" dirty="0" smtClean="0"/>
              <a:t>Along </a:t>
            </a:r>
            <a:r>
              <a:rPr lang="en-CA" sz="2300" dirty="0"/>
              <a:t>with that, it also oxidizes fatty acids in skeletal </a:t>
            </a:r>
            <a:r>
              <a:rPr lang="en-CA" sz="2300" dirty="0" smtClean="0"/>
              <a:t>muscles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02406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857250"/>
          </a:xfrm>
        </p:spPr>
        <p:txBody>
          <a:bodyPr/>
          <a:lstStyle/>
          <a:p>
            <a:r>
              <a:rPr lang="en-CA" b="1" dirty="0"/>
              <a:t>L-</a:t>
            </a:r>
            <a:r>
              <a:rPr lang="en-CA" b="1" dirty="0" err="1"/>
              <a:t>Carnitine</a:t>
            </a:r>
            <a:r>
              <a:rPr lang="en-CA" b="1" dirty="0"/>
              <a:t> L-</a:t>
            </a:r>
            <a:r>
              <a:rPr lang="en-CA" b="1" dirty="0" err="1"/>
              <a:t>Tartarate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3048000"/>
          </a:xfrm>
        </p:spPr>
        <p:txBody>
          <a:bodyPr>
            <a:normAutofit lnSpcReduction="10000"/>
          </a:bodyPr>
          <a:lstStyle/>
          <a:p>
            <a:r>
              <a:rPr lang="en-CA" sz="2300" dirty="0"/>
              <a:t>Both of these are amino acids that are not commonly present in the body in large </a:t>
            </a:r>
            <a:r>
              <a:rPr lang="en-CA" sz="2300" dirty="0" smtClean="0"/>
              <a:t>amounts</a:t>
            </a:r>
          </a:p>
          <a:p>
            <a:endParaRPr lang="en-CA" sz="2300" dirty="0"/>
          </a:p>
          <a:p>
            <a:r>
              <a:rPr lang="en-CA" sz="2300" dirty="0" smtClean="0"/>
              <a:t>The </a:t>
            </a:r>
            <a:r>
              <a:rPr lang="en-CA" sz="2300" dirty="0"/>
              <a:t>body has 20 major amino acids that are all present in the L </a:t>
            </a:r>
            <a:r>
              <a:rPr lang="en-CA" sz="2300" dirty="0" smtClean="0"/>
              <a:t>confirmation</a:t>
            </a:r>
          </a:p>
          <a:p>
            <a:endParaRPr lang="en-CA" sz="2300" dirty="0"/>
          </a:p>
          <a:p>
            <a:r>
              <a:rPr lang="en-CA" sz="2300" dirty="0" smtClean="0"/>
              <a:t>L-</a:t>
            </a:r>
            <a:r>
              <a:rPr lang="en-CA" sz="2300" dirty="0" err="1" smtClean="0"/>
              <a:t>Carnitine</a:t>
            </a:r>
            <a:r>
              <a:rPr lang="en-CA" sz="2300" dirty="0" smtClean="0"/>
              <a:t> </a:t>
            </a:r>
            <a:r>
              <a:rPr lang="en-CA" sz="2300" dirty="0"/>
              <a:t>is an uncommon amino acid that has to be taken from external sources since it is not readily present in the </a:t>
            </a:r>
            <a:r>
              <a:rPr lang="en-CA" sz="2300" dirty="0" smtClean="0"/>
              <a:t>body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382485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Autofit/>
          </a:bodyPr>
          <a:lstStyle/>
          <a:p>
            <a:r>
              <a:rPr lang="en-CA" sz="2300" dirty="0"/>
              <a:t>This amino acid aids in fat burning by mobilizing the fats present in the body for </a:t>
            </a:r>
            <a:r>
              <a:rPr lang="en-CA" sz="2300" dirty="0" smtClean="0"/>
              <a:t>energy</a:t>
            </a:r>
          </a:p>
          <a:p>
            <a:endParaRPr lang="en-CA" sz="2300" dirty="0"/>
          </a:p>
          <a:p>
            <a:r>
              <a:rPr lang="en-CA" sz="2300" dirty="0" smtClean="0"/>
              <a:t>Along </a:t>
            </a:r>
            <a:r>
              <a:rPr lang="en-CA" sz="2300" dirty="0"/>
              <a:t>with that, it also reduces the recovery time after a long </a:t>
            </a:r>
            <a:r>
              <a:rPr lang="en-CA" sz="2300" dirty="0" smtClean="0"/>
              <a:t>workout</a:t>
            </a:r>
          </a:p>
          <a:p>
            <a:endParaRPr lang="en-CA" sz="2300" dirty="0"/>
          </a:p>
          <a:p>
            <a:r>
              <a:rPr lang="en-CA" sz="2300" dirty="0" smtClean="0"/>
              <a:t>If </a:t>
            </a:r>
            <a:r>
              <a:rPr lang="en-CA" sz="2300" dirty="0"/>
              <a:t>you normally take two days off after an HIIT workout session, with the use of this supplement, you will be able to reduce the recovery time to one </a:t>
            </a:r>
            <a:r>
              <a:rPr lang="en-CA" sz="2300" dirty="0" smtClean="0"/>
              <a:t>day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16805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300" dirty="0"/>
              <a:t>L-</a:t>
            </a:r>
            <a:r>
              <a:rPr lang="en-CA" sz="2300" dirty="0" err="1"/>
              <a:t>Carnitine</a:t>
            </a:r>
            <a:r>
              <a:rPr lang="en-CA" sz="2300" dirty="0"/>
              <a:t> is also involved in increasing glycogen reserves in the </a:t>
            </a:r>
            <a:r>
              <a:rPr lang="en-CA" sz="2300" dirty="0" smtClean="0"/>
              <a:t>muscles</a:t>
            </a:r>
          </a:p>
          <a:p>
            <a:endParaRPr lang="en-CA" sz="2300" dirty="0"/>
          </a:p>
          <a:p>
            <a:r>
              <a:rPr lang="en-CA" sz="2300" dirty="0" smtClean="0"/>
              <a:t>When </a:t>
            </a:r>
            <a:r>
              <a:rPr lang="en-CA" sz="2300" dirty="0"/>
              <a:t>carbs are taken in, the body uses some of it to form glucose and the excess is stored in the body in form of </a:t>
            </a:r>
            <a:r>
              <a:rPr lang="en-CA" sz="2300" dirty="0" smtClean="0"/>
              <a:t>glycogen</a:t>
            </a:r>
          </a:p>
          <a:p>
            <a:endParaRPr lang="en-CA" sz="2300" dirty="0"/>
          </a:p>
          <a:p>
            <a:r>
              <a:rPr lang="en-CA" sz="2300" dirty="0" smtClean="0"/>
              <a:t>This </a:t>
            </a:r>
            <a:r>
              <a:rPr lang="en-CA" sz="2300" dirty="0"/>
              <a:t>can be broken down for use when body is in need of </a:t>
            </a:r>
            <a:r>
              <a:rPr lang="en-CA" sz="2300" dirty="0" smtClean="0"/>
              <a:t>energy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76836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49"/>
            <a:ext cx="8229600" cy="2784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900" dirty="0"/>
              <a:t>By increasing the muscle reserves of glycogen, this supplement ensures that muscles have energy whenever it is </a:t>
            </a:r>
            <a:r>
              <a:rPr lang="en-CA" sz="2900" dirty="0" smtClean="0"/>
              <a:t>required</a:t>
            </a: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340050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9478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Plus, this supplement also prevents the formation of free </a:t>
            </a:r>
            <a:r>
              <a:rPr lang="en-CA" sz="2300" dirty="0" smtClean="0"/>
              <a:t>radicals</a:t>
            </a:r>
          </a:p>
          <a:p>
            <a:endParaRPr lang="en-CA" sz="2300" dirty="0"/>
          </a:p>
          <a:p>
            <a:r>
              <a:rPr lang="en-CA" sz="2300" dirty="0" smtClean="0"/>
              <a:t>Free </a:t>
            </a:r>
            <a:r>
              <a:rPr lang="en-CA" sz="2300" dirty="0"/>
              <a:t>radicals are the by-products produced as a result of different chemical processes taking place in the body and can significantly harm the body in the long </a:t>
            </a:r>
            <a:r>
              <a:rPr lang="en-CA" sz="2300" dirty="0" smtClean="0"/>
              <a:t>run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7627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Autofit/>
          </a:bodyPr>
          <a:lstStyle/>
          <a:p>
            <a:r>
              <a:rPr lang="en-CA" sz="2300" dirty="0"/>
              <a:t>During exercise, muscle tissues are damaged due to wear and </a:t>
            </a:r>
            <a:r>
              <a:rPr lang="en-CA" sz="2300" dirty="0" smtClean="0"/>
              <a:t>tear</a:t>
            </a:r>
          </a:p>
          <a:p>
            <a:endParaRPr lang="en-CA" sz="2300" dirty="0"/>
          </a:p>
          <a:p>
            <a:r>
              <a:rPr lang="en-CA" sz="2300" dirty="0" smtClean="0"/>
              <a:t>L-</a:t>
            </a:r>
            <a:r>
              <a:rPr lang="en-CA" sz="2300" dirty="0" err="1" smtClean="0"/>
              <a:t>Carnitine</a:t>
            </a:r>
            <a:r>
              <a:rPr lang="en-CA" sz="2300" dirty="0" smtClean="0"/>
              <a:t> </a:t>
            </a:r>
            <a:r>
              <a:rPr lang="en-CA" sz="2300" dirty="0"/>
              <a:t>keeps the muscles protected from tissue damage so that there is lesser </a:t>
            </a:r>
            <a:r>
              <a:rPr lang="en-CA" sz="2300" dirty="0" smtClean="0"/>
              <a:t>fatigue</a:t>
            </a:r>
          </a:p>
          <a:p>
            <a:endParaRPr lang="en-CA" sz="2300" dirty="0"/>
          </a:p>
          <a:p>
            <a:r>
              <a:rPr lang="en-CA" sz="2300" dirty="0" smtClean="0"/>
              <a:t>In </a:t>
            </a:r>
            <a:r>
              <a:rPr lang="en-CA" sz="2300" dirty="0"/>
              <a:t>addition, the use of this supplement also reduces muscle soreness and keeps you energized for the next round of </a:t>
            </a:r>
            <a:r>
              <a:rPr lang="en-CA" sz="2300" dirty="0" smtClean="0"/>
              <a:t>workouts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10269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8350"/>
            <a:ext cx="8229600" cy="2632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900" dirty="0"/>
              <a:t>Taking about 3 grams of this supplement everyday can give the person following a HIIT workout plenty of </a:t>
            </a:r>
            <a:r>
              <a:rPr lang="en-CA" sz="2900" dirty="0" smtClean="0"/>
              <a:t>benefits</a:t>
            </a:r>
            <a:endParaRPr lang="en-MY" sz="2900" dirty="0"/>
          </a:p>
          <a:p>
            <a:pPr marL="0" indent="0" algn="ctr">
              <a:buNone/>
            </a:pP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238044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394472"/>
          </a:xfrm>
        </p:spPr>
        <p:txBody>
          <a:bodyPr>
            <a:noAutofit/>
          </a:bodyPr>
          <a:lstStyle/>
          <a:p>
            <a:r>
              <a:rPr lang="en-CA" sz="2300" dirty="0"/>
              <a:t>No matter which workout you are following, most need to couple proper diet with supplements to get the maximum </a:t>
            </a:r>
            <a:r>
              <a:rPr lang="en-CA" sz="2300" dirty="0" smtClean="0"/>
              <a:t>benefits</a:t>
            </a:r>
          </a:p>
          <a:p>
            <a:endParaRPr lang="en-CA" sz="2300" dirty="0"/>
          </a:p>
          <a:p>
            <a:r>
              <a:rPr lang="en-CA" sz="2300" dirty="0" smtClean="0"/>
              <a:t>These </a:t>
            </a:r>
            <a:r>
              <a:rPr lang="en-CA" sz="2300" dirty="0"/>
              <a:t>supplements are needed for that extra boost of energy and for initiating the repair process in the </a:t>
            </a:r>
            <a:r>
              <a:rPr lang="en-CA" sz="2300" dirty="0" smtClean="0"/>
              <a:t>body</a:t>
            </a:r>
          </a:p>
          <a:p>
            <a:endParaRPr lang="en-CA" sz="2300" dirty="0"/>
          </a:p>
          <a:p>
            <a:r>
              <a:rPr lang="en-CA" sz="2300" dirty="0" smtClean="0"/>
              <a:t>Several </a:t>
            </a:r>
            <a:r>
              <a:rPr lang="en-CA" sz="2300" dirty="0"/>
              <a:t>supplements are especially suited for HIIT, as they work best for high intensity </a:t>
            </a:r>
            <a:r>
              <a:rPr lang="en-CA" sz="2300" dirty="0" smtClean="0"/>
              <a:t>exercises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341442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300" dirty="0" err="1"/>
              <a:t>Betaine</a:t>
            </a:r>
            <a:r>
              <a:rPr lang="en-CA" sz="2300" dirty="0"/>
              <a:t> is a modified form of the amino acid glycine, which occurs naturally in the </a:t>
            </a:r>
            <a:r>
              <a:rPr lang="en-CA" sz="2300" dirty="0" smtClean="0"/>
              <a:t>body</a:t>
            </a:r>
            <a:endParaRPr lang="en-CA" sz="2300" dirty="0"/>
          </a:p>
          <a:p>
            <a:endParaRPr lang="en-CA" sz="2300" dirty="0" smtClean="0"/>
          </a:p>
          <a:p>
            <a:r>
              <a:rPr lang="en-CA" sz="2300" dirty="0" smtClean="0"/>
              <a:t>It can </a:t>
            </a:r>
            <a:r>
              <a:rPr lang="en-CA" sz="2300" dirty="0"/>
              <a:t>form </a:t>
            </a:r>
            <a:r>
              <a:rPr lang="en-CA" sz="2300" dirty="0" err="1"/>
              <a:t>creatine</a:t>
            </a:r>
            <a:r>
              <a:rPr lang="en-CA" sz="2300" dirty="0"/>
              <a:t> in the body by donating methyl </a:t>
            </a:r>
            <a:r>
              <a:rPr lang="en-CA" sz="2300" dirty="0" smtClean="0"/>
              <a:t>group</a:t>
            </a:r>
            <a:endParaRPr lang="en-CA" sz="2300" dirty="0"/>
          </a:p>
          <a:p>
            <a:endParaRPr lang="en-CA" sz="2300" dirty="0" smtClean="0"/>
          </a:p>
          <a:p>
            <a:r>
              <a:rPr lang="en-CA" sz="2300" dirty="0" err="1" smtClean="0"/>
              <a:t>Betaine</a:t>
            </a:r>
            <a:r>
              <a:rPr lang="en-CA" sz="2300" dirty="0"/>
              <a:t>, on its own, also has significant effects on the wellness of skeletal </a:t>
            </a:r>
            <a:r>
              <a:rPr lang="en-CA" sz="2300" dirty="0" smtClean="0"/>
              <a:t>muscles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63620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3950"/>
            <a:ext cx="8229600" cy="3394472"/>
          </a:xfrm>
        </p:spPr>
        <p:txBody>
          <a:bodyPr>
            <a:noAutofit/>
          </a:bodyPr>
          <a:lstStyle/>
          <a:p>
            <a:r>
              <a:rPr lang="en-CA" sz="2300" dirty="0"/>
              <a:t>It keeps lactate levels low and removes this acid and keeps the body </a:t>
            </a:r>
            <a:r>
              <a:rPr lang="en-CA" sz="2300" dirty="0" smtClean="0"/>
              <a:t>energized</a:t>
            </a:r>
          </a:p>
          <a:p>
            <a:pPr marL="0" indent="0">
              <a:buNone/>
            </a:pPr>
            <a:endParaRPr lang="en-MY" sz="2300" dirty="0"/>
          </a:p>
          <a:p>
            <a:r>
              <a:rPr lang="en-CA" sz="2300" dirty="0"/>
              <a:t>An addition, it increases the rate of protein synthesis in muscle </a:t>
            </a:r>
            <a:r>
              <a:rPr lang="en-CA" sz="2300" dirty="0" smtClean="0"/>
              <a:t>cells</a:t>
            </a:r>
          </a:p>
          <a:p>
            <a:endParaRPr lang="en-CA" sz="2300" dirty="0"/>
          </a:p>
          <a:p>
            <a:r>
              <a:rPr lang="en-CA" sz="2300" dirty="0" smtClean="0"/>
              <a:t>As </a:t>
            </a:r>
            <a:r>
              <a:rPr lang="en-CA" sz="2300" dirty="0"/>
              <a:t>more proteins are made, more energy is provided to the </a:t>
            </a:r>
            <a:r>
              <a:rPr lang="en-CA" sz="2300" dirty="0" smtClean="0"/>
              <a:t>muscles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93285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300" dirty="0"/>
              <a:t>A study showed that </a:t>
            </a:r>
            <a:r>
              <a:rPr lang="en-CA" sz="2300" dirty="0" err="1"/>
              <a:t>betaine</a:t>
            </a:r>
            <a:r>
              <a:rPr lang="en-CA" sz="2300" dirty="0"/>
              <a:t> can also lower exhaustion </a:t>
            </a:r>
            <a:r>
              <a:rPr lang="en-CA" sz="2300" dirty="0" smtClean="0"/>
              <a:t>levels</a:t>
            </a:r>
          </a:p>
          <a:p>
            <a:endParaRPr lang="en-CA" sz="2300" dirty="0"/>
          </a:p>
          <a:p>
            <a:r>
              <a:rPr lang="en-CA" sz="2300" dirty="0" smtClean="0"/>
              <a:t>Most </a:t>
            </a:r>
            <a:r>
              <a:rPr lang="en-CA" sz="2300" dirty="0"/>
              <a:t>athletes and individuals who work out frequently drink water to stay hydrated and reduce </a:t>
            </a:r>
            <a:r>
              <a:rPr lang="en-CA" sz="2300" dirty="0" smtClean="0"/>
              <a:t>exhaustion</a:t>
            </a:r>
          </a:p>
          <a:p>
            <a:endParaRPr lang="en-CA" sz="2300" dirty="0"/>
          </a:p>
          <a:p>
            <a:r>
              <a:rPr lang="en-CA" sz="2300" dirty="0" smtClean="0"/>
              <a:t>When </a:t>
            </a:r>
            <a:r>
              <a:rPr lang="en-CA" sz="2300" dirty="0"/>
              <a:t>coupled with </a:t>
            </a:r>
            <a:r>
              <a:rPr lang="en-CA" sz="2300" dirty="0" err="1"/>
              <a:t>betaine</a:t>
            </a:r>
            <a:r>
              <a:rPr lang="en-CA" sz="2300" dirty="0"/>
              <a:t>, water can reduce exhaustion by a factor of 40 times </a:t>
            </a:r>
            <a:r>
              <a:rPr lang="en-CA" sz="2300" dirty="0" smtClean="0"/>
              <a:t>more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45048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179" y="8191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 err="1"/>
              <a:t>Citrulline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2632472"/>
          </a:xfrm>
        </p:spPr>
        <p:txBody>
          <a:bodyPr>
            <a:normAutofit/>
          </a:bodyPr>
          <a:lstStyle/>
          <a:p>
            <a:r>
              <a:rPr lang="en-CA" sz="2300" dirty="0" err="1"/>
              <a:t>Citrulline</a:t>
            </a:r>
            <a:r>
              <a:rPr lang="en-CA" sz="2300" dirty="0"/>
              <a:t> is a supplement that plays a role in synthesizing nitric oxide in the </a:t>
            </a:r>
            <a:r>
              <a:rPr lang="en-CA" sz="2300" dirty="0" smtClean="0"/>
              <a:t>body</a:t>
            </a:r>
          </a:p>
          <a:p>
            <a:endParaRPr lang="en-CA" sz="2300" dirty="0"/>
          </a:p>
          <a:p>
            <a:r>
              <a:rPr lang="en-CA" sz="2300" dirty="0" smtClean="0"/>
              <a:t>Nitric </a:t>
            </a:r>
            <a:r>
              <a:rPr lang="en-CA" sz="2300" dirty="0"/>
              <a:t>oxide is very important for regulating blood flow to muscles and other organs and can enhance blood flow to the </a:t>
            </a:r>
            <a:r>
              <a:rPr lang="en-CA" sz="2300" dirty="0" smtClean="0"/>
              <a:t>muscles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51769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dirty="0"/>
              <a:t>Blood contains oxygen and nutrients for the wellness and strength of the </a:t>
            </a:r>
            <a:r>
              <a:rPr lang="en-CA" dirty="0" smtClean="0"/>
              <a:t>body</a:t>
            </a:r>
          </a:p>
          <a:p>
            <a:endParaRPr lang="en-CA" dirty="0"/>
          </a:p>
          <a:p>
            <a:r>
              <a:rPr lang="en-CA" dirty="0" smtClean="0"/>
              <a:t>As </a:t>
            </a:r>
            <a:r>
              <a:rPr lang="en-CA" dirty="0"/>
              <a:t>more blood flows to muscles, more nutrients are present for the muscles to extract </a:t>
            </a:r>
            <a:r>
              <a:rPr lang="en-CA" dirty="0" smtClean="0"/>
              <a:t>energy</a:t>
            </a:r>
          </a:p>
          <a:p>
            <a:endParaRPr lang="en-CA" dirty="0"/>
          </a:p>
          <a:p>
            <a:r>
              <a:rPr lang="en-CA" dirty="0" smtClean="0"/>
              <a:t>Also</a:t>
            </a:r>
            <a:r>
              <a:rPr lang="en-CA" dirty="0"/>
              <a:t>, in presence of ample oxygen, the muscles can respire aerobically and have lesser production of lactic </a:t>
            </a:r>
            <a:r>
              <a:rPr lang="en-CA" dirty="0" smtClean="0"/>
              <a:t>acid</a:t>
            </a:r>
          </a:p>
          <a:p>
            <a:endParaRPr lang="en-CA" dirty="0"/>
          </a:p>
          <a:p>
            <a:r>
              <a:rPr lang="en-CA" dirty="0" smtClean="0"/>
              <a:t>This </a:t>
            </a:r>
            <a:r>
              <a:rPr lang="en-CA" dirty="0"/>
              <a:t>contributes to lessened fatigue and more </a:t>
            </a:r>
            <a:r>
              <a:rPr lang="en-CA" dirty="0" smtClean="0"/>
              <a:t>energy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4724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300" dirty="0" err="1"/>
              <a:t>Citrulline</a:t>
            </a:r>
            <a:r>
              <a:rPr lang="en-CA" sz="2300" dirty="0"/>
              <a:t> malate also contributes to fat </a:t>
            </a:r>
            <a:r>
              <a:rPr lang="en-CA" sz="2300" dirty="0" smtClean="0"/>
              <a:t>loss</a:t>
            </a:r>
          </a:p>
          <a:p>
            <a:endParaRPr lang="en-CA" sz="2300" dirty="0"/>
          </a:p>
          <a:p>
            <a:r>
              <a:rPr lang="en-CA" sz="2300" dirty="0" smtClean="0"/>
              <a:t>In </a:t>
            </a:r>
            <a:r>
              <a:rPr lang="en-CA" sz="2300" dirty="0"/>
              <a:t>normal HIIT sessions, the rate of fat loss is </a:t>
            </a:r>
            <a:r>
              <a:rPr lang="en-CA" sz="2300" dirty="0" smtClean="0"/>
              <a:t>1.2%</a:t>
            </a:r>
          </a:p>
          <a:p>
            <a:endParaRPr lang="en-CA" sz="2300" dirty="0"/>
          </a:p>
          <a:p>
            <a:r>
              <a:rPr lang="en-CA" sz="2300" dirty="0" smtClean="0"/>
              <a:t>However</a:t>
            </a:r>
            <a:r>
              <a:rPr lang="en-CA" sz="2300" dirty="0"/>
              <a:t>, with usage of </a:t>
            </a:r>
            <a:r>
              <a:rPr lang="en-CA" sz="2300" dirty="0" err="1"/>
              <a:t>Citrulline</a:t>
            </a:r>
            <a:r>
              <a:rPr lang="en-CA" sz="2300" dirty="0"/>
              <a:t> malate, the fat loss percentage goes up to 2.3</a:t>
            </a:r>
            <a:r>
              <a:rPr lang="en-CA" sz="2300" dirty="0" smtClean="0"/>
              <a:t>%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393893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3950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 err="1"/>
              <a:t>Citrulline</a:t>
            </a:r>
            <a:r>
              <a:rPr lang="en-CA" sz="2300" dirty="0"/>
              <a:t>, when used as </a:t>
            </a:r>
            <a:r>
              <a:rPr lang="en-CA" sz="2300" dirty="0" err="1"/>
              <a:t>citrulline</a:t>
            </a:r>
            <a:r>
              <a:rPr lang="en-CA" sz="2300" dirty="0"/>
              <a:t> malate also acts as a buffer for </a:t>
            </a:r>
            <a:r>
              <a:rPr lang="en-CA" sz="2300" dirty="0" smtClean="0"/>
              <a:t>ammonia</a:t>
            </a:r>
          </a:p>
          <a:p>
            <a:endParaRPr lang="en-CA" sz="2300" dirty="0"/>
          </a:p>
          <a:p>
            <a:r>
              <a:rPr lang="en-CA" sz="2300" dirty="0" smtClean="0"/>
              <a:t>It </a:t>
            </a:r>
            <a:r>
              <a:rPr lang="en-CA" sz="2300" dirty="0"/>
              <a:t>counteracts the effects of lactic acid on the body by cancelling out the acidity and increasing the </a:t>
            </a:r>
            <a:r>
              <a:rPr lang="en-CA" sz="2300" dirty="0" err="1" smtClean="0"/>
              <a:t>ph</a:t>
            </a:r>
            <a:endParaRPr lang="en-CA" sz="2300" dirty="0" smtClean="0"/>
          </a:p>
          <a:p>
            <a:endParaRPr lang="en-CA" sz="2300" dirty="0"/>
          </a:p>
          <a:p>
            <a:r>
              <a:rPr lang="en-CA" sz="2300" dirty="0" smtClean="0"/>
              <a:t>Taking </a:t>
            </a:r>
            <a:r>
              <a:rPr lang="en-CA" sz="2300" dirty="0"/>
              <a:t>up to 6 grams of </a:t>
            </a:r>
            <a:r>
              <a:rPr lang="en-CA" sz="2300" dirty="0" err="1"/>
              <a:t>citrulline</a:t>
            </a:r>
            <a:r>
              <a:rPr lang="en-CA" sz="2300" dirty="0"/>
              <a:t> about an hour before exercise can keep the body </a:t>
            </a:r>
            <a:r>
              <a:rPr lang="en-CA" sz="2300" dirty="0" smtClean="0"/>
              <a:t>energized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93966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1878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 smtClean="0"/>
              <a:t>All </a:t>
            </a:r>
            <a:r>
              <a:rPr lang="en-CA" sz="2300" dirty="0"/>
              <a:t>these supplements complement high intensity workouts and make their results much </a:t>
            </a:r>
            <a:r>
              <a:rPr lang="en-CA" sz="2300" dirty="0" smtClean="0"/>
              <a:t>better</a:t>
            </a:r>
          </a:p>
          <a:p>
            <a:endParaRPr lang="en-CA" sz="2300" dirty="0"/>
          </a:p>
          <a:p>
            <a:r>
              <a:rPr lang="en-CA" sz="2300" dirty="0" smtClean="0"/>
              <a:t>Taking </a:t>
            </a:r>
            <a:r>
              <a:rPr lang="en-CA" sz="2300" dirty="0"/>
              <a:t>controlled amounts of these supplements ensures utmost performance, shorter recovery times and higher energy </a:t>
            </a:r>
            <a:r>
              <a:rPr lang="en-CA" sz="2300" dirty="0" smtClean="0"/>
              <a:t>levels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38990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Greens </a:t>
            </a:r>
            <a:r>
              <a:rPr lang="en-CA" b="1" dirty="0"/>
              <a:t>Supplement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49"/>
            <a:ext cx="8229600" cy="3013473"/>
          </a:xfrm>
        </p:spPr>
        <p:txBody>
          <a:bodyPr>
            <a:normAutofit lnSpcReduction="10000"/>
          </a:bodyPr>
          <a:lstStyle/>
          <a:p>
            <a:r>
              <a:rPr lang="en-CA" sz="2300" dirty="0"/>
              <a:t>Greens Supplement is a great method for increasing strength and </a:t>
            </a:r>
            <a:r>
              <a:rPr lang="en-CA" sz="2300" dirty="0" smtClean="0"/>
              <a:t>power</a:t>
            </a:r>
          </a:p>
          <a:p>
            <a:endParaRPr lang="en-CA" sz="2300" dirty="0"/>
          </a:p>
          <a:p>
            <a:r>
              <a:rPr lang="en-CA" sz="2300" dirty="0" smtClean="0"/>
              <a:t>It </a:t>
            </a:r>
            <a:r>
              <a:rPr lang="en-CA" sz="2300" dirty="0"/>
              <a:t>gives the user more strength, which is an important factor in high intensity </a:t>
            </a:r>
            <a:r>
              <a:rPr lang="en-CA" sz="2300" dirty="0" smtClean="0"/>
              <a:t>workouts</a:t>
            </a:r>
            <a:endParaRPr lang="en-CA" sz="2300" dirty="0"/>
          </a:p>
          <a:p>
            <a:pPr marL="0" indent="0">
              <a:buNone/>
            </a:pPr>
            <a:endParaRPr lang="en-CA" sz="2300" dirty="0"/>
          </a:p>
          <a:p>
            <a:r>
              <a:rPr lang="en-CA" sz="2300" dirty="0"/>
              <a:t>When your body undergoes intense workouts, it starts to accumulate </a:t>
            </a:r>
            <a:r>
              <a:rPr lang="en-CA" sz="2300" dirty="0" smtClean="0"/>
              <a:t>acid</a:t>
            </a:r>
          </a:p>
          <a:p>
            <a:endParaRPr lang="en-CA" sz="2300" dirty="0"/>
          </a:p>
          <a:p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422460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This can slow down performance and cause </a:t>
            </a:r>
            <a:r>
              <a:rPr lang="en-CA" sz="2300" dirty="0" smtClean="0"/>
              <a:t>fatigue</a:t>
            </a:r>
          </a:p>
          <a:p>
            <a:endParaRPr lang="en-CA" sz="2300" dirty="0"/>
          </a:p>
          <a:p>
            <a:r>
              <a:rPr lang="en-CA" sz="2300" dirty="0" smtClean="0"/>
              <a:t>During </a:t>
            </a:r>
            <a:r>
              <a:rPr lang="en-CA" sz="2300" dirty="0"/>
              <a:t>exercise, the body goes into anaerobic </a:t>
            </a:r>
            <a:r>
              <a:rPr lang="en-CA" sz="2300" dirty="0" smtClean="0"/>
              <a:t>state</a:t>
            </a:r>
          </a:p>
          <a:p>
            <a:endParaRPr lang="en-CA" sz="2300" dirty="0"/>
          </a:p>
          <a:p>
            <a:r>
              <a:rPr lang="en-CA" sz="2300" dirty="0" smtClean="0"/>
              <a:t>When </a:t>
            </a:r>
            <a:r>
              <a:rPr lang="en-CA" sz="2300" dirty="0"/>
              <a:t>the body respires in the absence or limited amount of oxygen, it produces lactic </a:t>
            </a:r>
            <a:r>
              <a:rPr lang="en-CA" sz="2300" dirty="0" smtClean="0"/>
              <a:t>acid</a:t>
            </a:r>
          </a:p>
          <a:p>
            <a:pPr marL="0" indent="0">
              <a:buNone/>
            </a:pPr>
            <a:endParaRPr lang="en-MY" sz="2300" dirty="0"/>
          </a:p>
          <a:p>
            <a:r>
              <a:rPr lang="en-CA" sz="2300" dirty="0" smtClean="0"/>
              <a:t>Due </a:t>
            </a:r>
            <a:r>
              <a:rPr lang="en-CA" sz="2300" dirty="0"/>
              <a:t>to the accumulation of acid, the pH begins to drop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95047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/>
              <a:t>Green supplements have alkaline properties that cancel out the acidity in the </a:t>
            </a:r>
            <a:r>
              <a:rPr lang="en-CA" sz="2400" dirty="0" smtClean="0"/>
              <a:t>muscles</a:t>
            </a:r>
          </a:p>
          <a:p>
            <a:endParaRPr lang="en-CA" sz="2400" dirty="0"/>
          </a:p>
          <a:p>
            <a:r>
              <a:rPr lang="en-CA" sz="2400" dirty="0" smtClean="0"/>
              <a:t>So </a:t>
            </a:r>
            <a:r>
              <a:rPr lang="en-CA" sz="2400" dirty="0"/>
              <a:t>they can be beneficial in increasing the body’s power and in reducing fatigue for maximum </a:t>
            </a:r>
            <a:r>
              <a:rPr lang="en-CA" sz="2400" dirty="0" smtClean="0"/>
              <a:t>performance</a:t>
            </a:r>
            <a:endParaRPr lang="en-MY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97461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/>
          <a:lstStyle/>
          <a:p>
            <a:r>
              <a:rPr lang="en-CA" b="1" dirty="0" err="1"/>
              <a:t>Creatine</a:t>
            </a:r>
            <a:r>
              <a:rPr lang="en-CA" b="1" dirty="0"/>
              <a:t> Monohydrate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8077"/>
            <a:ext cx="8229600" cy="3089673"/>
          </a:xfrm>
        </p:spPr>
        <p:txBody>
          <a:bodyPr>
            <a:normAutofit fontScale="55000" lnSpcReduction="20000"/>
          </a:bodyPr>
          <a:lstStyle/>
          <a:p>
            <a:r>
              <a:rPr lang="en-CA" dirty="0" smtClean="0"/>
              <a:t>It </a:t>
            </a:r>
            <a:r>
              <a:rPr lang="en-CA" dirty="0"/>
              <a:t>has been used in many sports supplements since the first discovery of its </a:t>
            </a:r>
            <a:r>
              <a:rPr lang="en-CA" dirty="0" smtClean="0"/>
              <a:t>benefits</a:t>
            </a:r>
          </a:p>
          <a:p>
            <a:endParaRPr lang="en-CA" dirty="0"/>
          </a:p>
          <a:p>
            <a:r>
              <a:rPr lang="en-CA" dirty="0" smtClean="0"/>
              <a:t>Not </a:t>
            </a:r>
            <a:r>
              <a:rPr lang="en-CA" dirty="0"/>
              <a:t>only does this supplement increase the performance ability, it also increases the lean muscle mass in the </a:t>
            </a:r>
            <a:r>
              <a:rPr lang="en-CA" dirty="0" smtClean="0"/>
              <a:t>body</a:t>
            </a:r>
            <a:endParaRPr lang="en-CA" dirty="0"/>
          </a:p>
          <a:p>
            <a:pPr marL="0" indent="0">
              <a:buNone/>
            </a:pPr>
            <a:endParaRPr lang="en-MY" dirty="0"/>
          </a:p>
          <a:p>
            <a:r>
              <a:rPr lang="en-CA" dirty="0"/>
              <a:t>The body needs to maintain homeostasis, which is the state of the body in which every factor is </a:t>
            </a:r>
            <a:r>
              <a:rPr lang="en-CA" dirty="0" smtClean="0"/>
              <a:t>well-regulated</a:t>
            </a:r>
          </a:p>
          <a:p>
            <a:endParaRPr lang="en-CA" dirty="0"/>
          </a:p>
          <a:p>
            <a:r>
              <a:rPr lang="en-CA" dirty="0" err="1" smtClean="0"/>
              <a:t>Creatine</a:t>
            </a:r>
            <a:r>
              <a:rPr lang="en-CA" dirty="0" smtClean="0"/>
              <a:t> </a:t>
            </a:r>
            <a:r>
              <a:rPr lang="en-CA" dirty="0"/>
              <a:t>acts as a pH buffer, keeping the pH of the body regulated at all </a:t>
            </a:r>
            <a:r>
              <a:rPr lang="en-CA" dirty="0" smtClean="0"/>
              <a:t>times</a:t>
            </a:r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29202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886200" cy="3394472"/>
          </a:xfrm>
        </p:spPr>
        <p:txBody>
          <a:bodyPr>
            <a:normAutofit fontScale="92500"/>
          </a:bodyPr>
          <a:lstStyle/>
          <a:p>
            <a:r>
              <a:rPr lang="en-CA" sz="2400" dirty="0"/>
              <a:t>This ensures that the muscles are present in the right pH conditions for maximum overall </a:t>
            </a:r>
            <a:r>
              <a:rPr lang="en-CA" sz="2400" dirty="0" smtClean="0"/>
              <a:t>performance</a:t>
            </a:r>
          </a:p>
          <a:p>
            <a:endParaRPr lang="en-CA" sz="2400" dirty="0"/>
          </a:p>
          <a:p>
            <a:r>
              <a:rPr lang="en-CA" sz="2400" dirty="0" smtClean="0"/>
              <a:t>Plus</a:t>
            </a:r>
            <a:r>
              <a:rPr lang="en-CA" sz="2400" dirty="0"/>
              <a:t>, </a:t>
            </a:r>
            <a:r>
              <a:rPr lang="en-CA" sz="2400" dirty="0" err="1"/>
              <a:t>creatine</a:t>
            </a:r>
            <a:r>
              <a:rPr lang="en-CA" sz="2400" dirty="0"/>
              <a:t> lets you enjoy more reps without getting tired or stripped of </a:t>
            </a:r>
            <a:r>
              <a:rPr lang="en-CA" sz="2400" dirty="0" smtClean="0"/>
              <a:t>energy</a:t>
            </a:r>
            <a:endParaRPr lang="en-MY" sz="2400" dirty="0"/>
          </a:p>
          <a:p>
            <a:endParaRPr lang="en-MY" dirty="0"/>
          </a:p>
        </p:txBody>
      </p:sp>
      <p:pic>
        <p:nvPicPr>
          <p:cNvPr id="1026" name="Picture 2" descr="Image result for creatine monohydra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52550"/>
            <a:ext cx="1943238" cy="282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80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/>
              <a:t>Another reason why </a:t>
            </a:r>
            <a:r>
              <a:rPr lang="en-CA" sz="2400" dirty="0" err="1"/>
              <a:t>Creatine</a:t>
            </a:r>
            <a:r>
              <a:rPr lang="en-CA" sz="2400" dirty="0"/>
              <a:t> is suitable for HIIT training is due to its ability to ensure faster </a:t>
            </a:r>
            <a:r>
              <a:rPr lang="en-CA" sz="2400" dirty="0" smtClean="0"/>
              <a:t>recovery</a:t>
            </a:r>
          </a:p>
          <a:p>
            <a:endParaRPr lang="en-CA" sz="2400" dirty="0"/>
          </a:p>
          <a:p>
            <a:r>
              <a:rPr lang="en-CA" sz="2400" dirty="0" smtClean="0"/>
              <a:t>In </a:t>
            </a:r>
            <a:r>
              <a:rPr lang="en-CA" sz="2400" dirty="0"/>
              <a:t>HIIT training session, it is a must to include recovery </a:t>
            </a:r>
            <a:r>
              <a:rPr lang="en-CA" sz="2400" dirty="0" smtClean="0"/>
              <a:t>periods</a:t>
            </a:r>
          </a:p>
          <a:p>
            <a:endParaRPr lang="en-CA" sz="2400" dirty="0"/>
          </a:p>
          <a:p>
            <a:r>
              <a:rPr lang="en-CA" sz="2400" dirty="0" smtClean="0"/>
              <a:t>When </a:t>
            </a:r>
            <a:r>
              <a:rPr lang="en-CA" sz="2400" dirty="0"/>
              <a:t>a person recovers at a faster rate, they can perform better in the gym and reap the maximum benefits of their </a:t>
            </a:r>
            <a:r>
              <a:rPr lang="en-CA" sz="2400" dirty="0" smtClean="0"/>
              <a:t>workouts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46532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 err="1"/>
              <a:t>Creatine</a:t>
            </a:r>
            <a:r>
              <a:rPr lang="en-CA" sz="2400" dirty="0"/>
              <a:t> is also involved in increasing the number of satellite cells that are present in the </a:t>
            </a:r>
            <a:r>
              <a:rPr lang="en-CA" sz="2400" dirty="0" smtClean="0"/>
              <a:t>body</a:t>
            </a:r>
          </a:p>
          <a:p>
            <a:endParaRPr lang="en-CA" sz="2400" dirty="0"/>
          </a:p>
          <a:p>
            <a:r>
              <a:rPr lang="en-CA" sz="2400" dirty="0" smtClean="0"/>
              <a:t>These </a:t>
            </a:r>
            <a:r>
              <a:rPr lang="en-CA" sz="2400" dirty="0"/>
              <a:t>cells help to increase muscle mass by linking amino acids together for formation of new </a:t>
            </a:r>
            <a:r>
              <a:rPr lang="en-CA" sz="2400" dirty="0" smtClean="0"/>
              <a:t>proteins</a:t>
            </a:r>
          </a:p>
          <a:p>
            <a:endParaRPr lang="en-CA" sz="2400" dirty="0"/>
          </a:p>
          <a:p>
            <a:r>
              <a:rPr lang="en-CA" sz="2400" dirty="0" smtClean="0"/>
              <a:t>More </a:t>
            </a:r>
            <a:r>
              <a:rPr lang="en-CA" sz="2400" dirty="0"/>
              <a:t>muscle mass is directly proportional to more workouts and better </a:t>
            </a:r>
            <a:r>
              <a:rPr lang="en-CA" sz="2400" dirty="0" smtClean="0"/>
              <a:t>results</a:t>
            </a:r>
            <a:endParaRPr lang="en-MY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75161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2660</TotalTime>
  <Words>1155</Words>
  <Application>Microsoft Office PowerPoint</Application>
  <PresentationFormat>On-screen Show (16:9)</PresentationFormat>
  <Paragraphs>124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PowerPoint Presentation</vt:lpstr>
      <vt:lpstr>PowerPoint Presentation</vt:lpstr>
      <vt:lpstr>Greens Supplement</vt:lpstr>
      <vt:lpstr>PowerPoint Presentation</vt:lpstr>
      <vt:lpstr>PowerPoint Presentation</vt:lpstr>
      <vt:lpstr>Creatine Monohydrate</vt:lpstr>
      <vt:lpstr>PowerPoint Presentation</vt:lpstr>
      <vt:lpstr>PowerPoint Presentation</vt:lpstr>
      <vt:lpstr>PowerPoint Presentation</vt:lpstr>
      <vt:lpstr>Caffeine </vt:lpstr>
      <vt:lpstr>PowerPoint Presentation</vt:lpstr>
      <vt:lpstr>PowerPoint Presentation</vt:lpstr>
      <vt:lpstr>L-Carnitine L-Tartarate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Citrulline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173</cp:revision>
  <dcterms:created xsi:type="dcterms:W3CDTF">2016-12-30T12:43:39Z</dcterms:created>
  <dcterms:modified xsi:type="dcterms:W3CDTF">2018-05-12T15:54:13Z</dcterms:modified>
</cp:coreProperties>
</file>