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7" r:id="rId2"/>
    <p:sldId id="258" r:id="rId3"/>
    <p:sldId id="259" r:id="rId4"/>
    <p:sldId id="260" r:id="rId5"/>
    <p:sldId id="261" r:id="rId6"/>
    <p:sldId id="262" r:id="rId7"/>
    <p:sldId id="263" r:id="rId8"/>
    <p:sldId id="264" r:id="rId9"/>
    <p:sldId id="265" r:id="rId10"/>
    <p:sldId id="266" r:id="rId11"/>
    <p:sldId id="268" r:id="rId12"/>
    <p:sldId id="269" r:id="rId13"/>
    <p:sldId id="270" r:id="rId14"/>
    <p:sldId id="267" r:id="rId15"/>
    <p:sldId id="271" r:id="rId16"/>
    <p:sldId id="274" r:id="rId17"/>
    <p:sldId id="275" r:id="rId18"/>
    <p:sldId id="272" r:id="rId19"/>
    <p:sldId id="273" r:id="rId20"/>
    <p:sldId id="276" r:id="rId21"/>
    <p:sldId id="278" r:id="rId22"/>
    <p:sldId id="279" r:id="rId23"/>
    <p:sldId id="280" r:id="rId24"/>
    <p:sldId id="281" r:id="rId25"/>
    <p:sldId id="282" r:id="rId26"/>
    <p:sldId id="283" r:id="rId27"/>
    <p:sldId id="284" r:id="rId28"/>
    <p:sldId id="286" r:id="rId2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44" d="100"/>
          <a:sy n="44" d="100"/>
        </p:scale>
        <p:origin x="1353" y="708"/>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10/6/2017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10/6/2017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D8241E9-601D-4A27-BF72-C7763949FF5A}" type="datetimeFigureOut">
              <a:rPr lang="en-US" smtClean="0"/>
              <a:pPr/>
              <a:t>10/6/2017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D8241E9-601D-4A27-BF72-C7763949FF5A}" type="datetimeFigureOut">
              <a:rPr lang="en-US" smtClean="0"/>
              <a:pPr/>
              <a:t>10/6/2017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10/6/2017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10/6/2017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10/6/2017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D8241E9-601D-4A27-BF72-C7763949FF5A}" type="datetimeFigureOut">
              <a:rPr lang="en-US" smtClean="0"/>
              <a:pPr/>
              <a:t>10/6/2017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4586AFA4-EB3C-4B7D-993E-220BD55D95C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 y="0"/>
            <a:ext cx="9220200" cy="5143500"/>
          </a:xfrm>
          <a:prstGeom prst="rect">
            <a:avLst/>
          </a:prstGeom>
        </p:spPr>
      </p:pic>
      <p:sp>
        <p:nvSpPr>
          <p:cNvPr id="5" name="Rectangle 4"/>
          <p:cNvSpPr/>
          <p:nvPr/>
        </p:nvSpPr>
        <p:spPr>
          <a:xfrm>
            <a:off x="5410200" y="243084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8" name="TextBox 7"/>
          <p:cNvSpPr txBox="1"/>
          <p:nvPr/>
        </p:nvSpPr>
        <p:spPr>
          <a:xfrm>
            <a:off x="5486400" y="2814757"/>
            <a:ext cx="3276600" cy="1661993"/>
          </a:xfrm>
          <a:prstGeom prst="rect">
            <a:avLst/>
          </a:prstGeom>
          <a:noFill/>
        </p:spPr>
        <p:txBody>
          <a:bodyPr wrap="square" rtlCol="0">
            <a:spAutoFit/>
          </a:bodyPr>
          <a:lstStyle/>
          <a:p>
            <a:pPr algn="ctr"/>
            <a:r>
              <a:rPr lang="en-US" sz="3400" b="1" dirty="0"/>
              <a:t>Strategies to Prevent Overeating</a:t>
            </a:r>
            <a:endParaRPr lang="en-MY" sz="3400" b="1" dirty="0"/>
          </a:p>
        </p:txBody>
      </p:sp>
      <p:sp>
        <p:nvSpPr>
          <p:cNvPr id="9" name="Rectangle 8"/>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95350"/>
            <a:ext cx="8229600" cy="3394472"/>
          </a:xfrm>
        </p:spPr>
        <p:txBody>
          <a:bodyPr>
            <a:noAutofit/>
          </a:bodyPr>
          <a:lstStyle/>
          <a:p>
            <a:r>
              <a:rPr lang="en-US" sz="2400" dirty="0"/>
              <a:t>By taking control of your diet and eating habits, you can have less desire to </a:t>
            </a:r>
            <a:r>
              <a:rPr lang="en-US" sz="2400" dirty="0" smtClean="0"/>
              <a:t>overeat</a:t>
            </a:r>
          </a:p>
          <a:p>
            <a:endParaRPr lang="en-US" sz="2400" dirty="0" smtClean="0"/>
          </a:p>
          <a:p>
            <a:r>
              <a:rPr lang="en-US" sz="2400" dirty="0" smtClean="0"/>
              <a:t>Carving </a:t>
            </a:r>
            <a:r>
              <a:rPr lang="en-US" sz="2400" dirty="0"/>
              <a:t>out a diet or meal plan is a good start; try planning out your whole week’s meal plan or </a:t>
            </a:r>
            <a:r>
              <a:rPr lang="en-US" sz="2400" dirty="0" smtClean="0"/>
              <a:t>menus</a:t>
            </a:r>
            <a:endParaRPr lang="en-US" sz="2400" dirty="0"/>
          </a:p>
          <a:p>
            <a:endParaRPr lang="en-US" sz="2400" dirty="0" smtClean="0"/>
          </a:p>
          <a:p>
            <a:r>
              <a:rPr lang="en-US" sz="2400" dirty="0"/>
              <a:t>Choose foods that complement each other, contains high natural fiber and nutrients and low in carbs or sugars to ensure that you’ll feel full and nourished after </a:t>
            </a:r>
            <a:r>
              <a:rPr lang="en-US" sz="2400" dirty="0" smtClean="0"/>
              <a:t>meals</a:t>
            </a:r>
            <a:endParaRPr lang="en-MY" sz="2200" dirty="0"/>
          </a:p>
        </p:txBody>
      </p:sp>
    </p:spTree>
    <p:extLst>
      <p:ext uri="{BB962C8B-B14F-4D97-AF65-F5344CB8AC3E}">
        <p14:creationId xmlns:p14="http://schemas.microsoft.com/office/powerpoint/2010/main" val="20966903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66750"/>
            <a:ext cx="8229600" cy="3394472"/>
          </a:xfrm>
        </p:spPr>
        <p:txBody>
          <a:bodyPr>
            <a:noAutofit/>
          </a:bodyPr>
          <a:lstStyle/>
          <a:p>
            <a:r>
              <a:rPr lang="en-US" sz="2500" dirty="0" smtClean="0"/>
              <a:t>A lot of condiments </a:t>
            </a:r>
            <a:r>
              <a:rPr lang="en-US" sz="2500" dirty="0"/>
              <a:t>are very high in sugar and other unnatural </a:t>
            </a:r>
            <a:r>
              <a:rPr lang="en-US" sz="2500" dirty="0" smtClean="0"/>
              <a:t>compounds</a:t>
            </a:r>
          </a:p>
          <a:p>
            <a:endParaRPr lang="en-US" sz="2500" dirty="0"/>
          </a:p>
          <a:p>
            <a:r>
              <a:rPr lang="en-US" sz="2500" dirty="0" smtClean="0"/>
              <a:t>Tomato </a:t>
            </a:r>
            <a:r>
              <a:rPr lang="en-US" sz="2500" dirty="0"/>
              <a:t>sauce which is the undisputed favorite sauce worldwide is a prime </a:t>
            </a:r>
            <a:r>
              <a:rPr lang="en-US" sz="2500" dirty="0" smtClean="0"/>
              <a:t>example</a:t>
            </a:r>
          </a:p>
        </p:txBody>
      </p:sp>
      <p:pic>
        <p:nvPicPr>
          <p:cNvPr id="2050" name="Picture 2" descr="Image result for tomato sauce"/>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02" t="23663" r="16887" b="2342"/>
          <a:stretch/>
        </p:blipFill>
        <p:spPr bwMode="auto">
          <a:xfrm>
            <a:off x="6324600" y="2724150"/>
            <a:ext cx="2590800" cy="23094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34378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52550"/>
            <a:ext cx="8229600" cy="3394472"/>
          </a:xfrm>
        </p:spPr>
        <p:txBody>
          <a:bodyPr>
            <a:normAutofit/>
          </a:bodyPr>
          <a:lstStyle/>
          <a:p>
            <a:pPr marL="0" indent="0" algn="ctr">
              <a:buNone/>
            </a:pPr>
            <a:r>
              <a:rPr lang="en-US" sz="2600" dirty="0"/>
              <a:t>Place 2lbs. of whole tomatoes (a mixture of acid free and beef tomatoes), 1/2lb. of peeled, diced, pumpkin, add a chopped onion, 4 cloves of garlic, a few peppercorns, several bay leaves and a few cloves and place it all together in a pressure cooker for 30 minutes, a stock pot for 2 hours or a crockpot for 8 hours, and add salt to </a:t>
            </a:r>
            <a:r>
              <a:rPr lang="en-US" sz="2600" dirty="0" smtClean="0"/>
              <a:t>taste</a:t>
            </a:r>
            <a:endParaRPr lang="en-MY" sz="2600" dirty="0"/>
          </a:p>
        </p:txBody>
      </p:sp>
    </p:spTree>
    <p:extLst>
      <p:ext uri="{BB962C8B-B14F-4D97-AF65-F5344CB8AC3E}">
        <p14:creationId xmlns:p14="http://schemas.microsoft.com/office/powerpoint/2010/main" val="28908235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42950"/>
            <a:ext cx="8229600" cy="3810000"/>
          </a:xfrm>
        </p:spPr>
        <p:txBody>
          <a:bodyPr>
            <a:normAutofit fontScale="92500" lnSpcReduction="20000"/>
          </a:bodyPr>
          <a:lstStyle/>
          <a:p>
            <a:r>
              <a:rPr lang="en-US" sz="2800" dirty="0"/>
              <a:t>At the end of the cooking time, tomato mush will be </a:t>
            </a:r>
            <a:r>
              <a:rPr lang="en-US" sz="2800" dirty="0" smtClean="0"/>
              <a:t>formed</a:t>
            </a:r>
          </a:p>
          <a:p>
            <a:pPr marL="0" indent="0">
              <a:buNone/>
            </a:pPr>
            <a:endParaRPr lang="en-US" sz="2800" dirty="0" smtClean="0"/>
          </a:p>
          <a:p>
            <a:r>
              <a:rPr lang="en-US" sz="2800" dirty="0" smtClean="0"/>
              <a:t>Next</a:t>
            </a:r>
            <a:r>
              <a:rPr lang="en-US" sz="2800" dirty="0"/>
              <a:t>, pass this through a fine mesh strainer to remove any solids and the sauce will be </a:t>
            </a:r>
            <a:r>
              <a:rPr lang="en-US" sz="2800" dirty="0" smtClean="0"/>
              <a:t>ready-to-serve</a:t>
            </a:r>
          </a:p>
          <a:p>
            <a:endParaRPr lang="en-US" sz="2800" dirty="0"/>
          </a:p>
          <a:p>
            <a:r>
              <a:rPr lang="en-US" sz="2800" dirty="0" smtClean="0"/>
              <a:t>You </a:t>
            </a:r>
            <a:r>
              <a:rPr lang="en-US" sz="2800" dirty="0"/>
              <a:t>can also prepare the sauce in thicker consistency as </a:t>
            </a:r>
            <a:r>
              <a:rPr lang="en-US" sz="2800" dirty="0" smtClean="0"/>
              <a:t>desired</a:t>
            </a:r>
          </a:p>
          <a:p>
            <a:pPr marL="0" indent="0">
              <a:buNone/>
            </a:pPr>
            <a:endParaRPr lang="en-US" sz="2800" dirty="0" smtClean="0"/>
          </a:p>
          <a:p>
            <a:r>
              <a:rPr lang="en-US" sz="2800" dirty="0" smtClean="0"/>
              <a:t>Finally</a:t>
            </a:r>
            <a:r>
              <a:rPr lang="en-US" sz="2800" dirty="0"/>
              <a:t>, keep it refrigerated for a week for the best </a:t>
            </a:r>
            <a:r>
              <a:rPr lang="en-US" sz="2800" dirty="0" smtClean="0"/>
              <a:t>result</a:t>
            </a:r>
            <a:endParaRPr lang="en-MY" sz="2600" dirty="0"/>
          </a:p>
        </p:txBody>
      </p:sp>
    </p:spTree>
    <p:extLst>
      <p:ext uri="{BB962C8B-B14F-4D97-AF65-F5344CB8AC3E}">
        <p14:creationId xmlns:p14="http://schemas.microsoft.com/office/powerpoint/2010/main" val="41969860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66750"/>
            <a:ext cx="8229600" cy="3394472"/>
          </a:xfrm>
        </p:spPr>
        <p:txBody>
          <a:bodyPr>
            <a:normAutofit/>
          </a:bodyPr>
          <a:lstStyle/>
          <a:p>
            <a:r>
              <a:rPr lang="en-US" sz="2400" dirty="0"/>
              <a:t>This sauce tastes great with some herbs, capsicum, chili, ginger, and others as finishing </a:t>
            </a:r>
            <a:r>
              <a:rPr lang="en-US" sz="2400" dirty="0" smtClean="0"/>
              <a:t>touch</a:t>
            </a:r>
          </a:p>
          <a:p>
            <a:endParaRPr lang="en-US" sz="2400" dirty="0"/>
          </a:p>
          <a:p>
            <a:r>
              <a:rPr lang="en-US" sz="2400" dirty="0"/>
              <a:t>Not only it will save you a lot of money, it will also help reduce your calorie count and liven up many dishes without ingesting too much sugar</a:t>
            </a:r>
            <a:endParaRPr lang="en-MY" sz="2400" dirty="0"/>
          </a:p>
        </p:txBody>
      </p:sp>
      <p:pic>
        <p:nvPicPr>
          <p:cNvPr id="3074" name="Picture 2" descr="Image result for pizz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3600" y="3333750"/>
            <a:ext cx="2970487" cy="1619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95136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77478"/>
            <a:ext cx="8229600" cy="3394472"/>
          </a:xfrm>
        </p:spPr>
        <p:txBody>
          <a:bodyPr>
            <a:normAutofit/>
          </a:bodyPr>
          <a:lstStyle/>
          <a:p>
            <a:r>
              <a:rPr lang="en-US" sz="2400" dirty="0"/>
              <a:t>When the stomach is empty, it has a volume of about 1.5oz, but when it is full, a normal stomach can expand to between ¼ and 1 </a:t>
            </a:r>
            <a:r>
              <a:rPr lang="en-US" sz="2400" dirty="0" smtClean="0"/>
              <a:t>gallon</a:t>
            </a:r>
            <a:endParaRPr lang="en-US" sz="2400" dirty="0"/>
          </a:p>
          <a:p>
            <a:pPr marL="0" indent="0">
              <a:buNone/>
            </a:pPr>
            <a:endParaRPr lang="en-US" sz="2400" dirty="0" smtClean="0"/>
          </a:p>
          <a:p>
            <a:r>
              <a:rPr lang="en-US" sz="2400" dirty="0" smtClean="0"/>
              <a:t>With </a:t>
            </a:r>
            <a:r>
              <a:rPr lang="en-US" sz="2400" dirty="0"/>
              <a:t>that stretching monitored, your brain knows how much it is </a:t>
            </a:r>
            <a:r>
              <a:rPr lang="en-US" sz="2400" dirty="0" smtClean="0"/>
              <a:t>stretching</a:t>
            </a:r>
          </a:p>
          <a:p>
            <a:endParaRPr lang="en-US" sz="2400" dirty="0"/>
          </a:p>
          <a:p>
            <a:pPr marL="0" indent="0">
              <a:buNone/>
            </a:pPr>
            <a:endParaRPr lang="en-MY" sz="2400" dirty="0"/>
          </a:p>
        </p:txBody>
      </p:sp>
    </p:spTree>
    <p:extLst>
      <p:ext uri="{BB962C8B-B14F-4D97-AF65-F5344CB8AC3E}">
        <p14:creationId xmlns:p14="http://schemas.microsoft.com/office/powerpoint/2010/main" val="17741958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71550"/>
            <a:ext cx="8229600" cy="3394472"/>
          </a:xfrm>
        </p:spPr>
        <p:txBody>
          <a:bodyPr>
            <a:noAutofit/>
          </a:bodyPr>
          <a:lstStyle/>
          <a:p>
            <a:r>
              <a:rPr lang="en-US" sz="2300" dirty="0"/>
              <a:t>While you are eating, different hormones send different </a:t>
            </a:r>
            <a:r>
              <a:rPr lang="en-US" sz="2300" dirty="0" smtClean="0"/>
              <a:t>messages</a:t>
            </a:r>
            <a:endParaRPr lang="en-US" sz="2300" dirty="0"/>
          </a:p>
          <a:p>
            <a:endParaRPr lang="en-US" sz="2300" dirty="0" smtClean="0"/>
          </a:p>
          <a:p>
            <a:r>
              <a:rPr lang="en-US" sz="2300" dirty="0" smtClean="0"/>
              <a:t>Other </a:t>
            </a:r>
            <a:r>
              <a:rPr lang="en-US" sz="2300" dirty="0"/>
              <a:t>satiation hormones are released to slow down the passage of food through the system, or to stop any more food from </a:t>
            </a:r>
            <a:r>
              <a:rPr lang="en-US" sz="2300" dirty="0" smtClean="0"/>
              <a:t>entering</a:t>
            </a:r>
            <a:endParaRPr lang="en-US" sz="2300" dirty="0"/>
          </a:p>
          <a:p>
            <a:pPr marL="0" indent="0">
              <a:buNone/>
            </a:pPr>
            <a:endParaRPr lang="en-MY" sz="2300" dirty="0"/>
          </a:p>
          <a:p>
            <a:r>
              <a:rPr lang="en-US" sz="2300" dirty="0"/>
              <a:t>Insulin is also released to deal with carbohydrates and excess </a:t>
            </a:r>
            <a:r>
              <a:rPr lang="en-US" sz="2300" dirty="0" smtClean="0"/>
              <a:t>proteins</a:t>
            </a:r>
            <a:endParaRPr lang="en-MY" sz="2300" dirty="0"/>
          </a:p>
        </p:txBody>
      </p:sp>
    </p:spTree>
    <p:extLst>
      <p:ext uri="{BB962C8B-B14F-4D97-AF65-F5344CB8AC3E}">
        <p14:creationId xmlns:p14="http://schemas.microsoft.com/office/powerpoint/2010/main" val="10662575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29878"/>
            <a:ext cx="8229600" cy="3394472"/>
          </a:xfrm>
        </p:spPr>
        <p:txBody>
          <a:bodyPr>
            <a:noAutofit/>
          </a:bodyPr>
          <a:lstStyle/>
          <a:p>
            <a:r>
              <a:rPr lang="en-US" sz="2400" dirty="0" smtClean="0"/>
              <a:t>The interesting </a:t>
            </a:r>
            <a:r>
              <a:rPr lang="en-US" sz="2400" dirty="0"/>
              <a:t>thing is that many of these hormones stay in the system and can affect the next </a:t>
            </a:r>
            <a:r>
              <a:rPr lang="en-US" sz="2400" dirty="0" smtClean="0"/>
              <a:t>meal</a:t>
            </a:r>
            <a:endParaRPr lang="en-US" sz="2400" dirty="0"/>
          </a:p>
          <a:p>
            <a:endParaRPr lang="en-US" sz="2300" dirty="0" smtClean="0"/>
          </a:p>
          <a:p>
            <a:r>
              <a:rPr lang="en-US" sz="2400" dirty="0"/>
              <a:t>What really matters is to make sure that you’re constantly maintaining your ideal weight and optimum </a:t>
            </a:r>
            <a:r>
              <a:rPr lang="en-US" sz="2400" dirty="0" smtClean="0"/>
              <a:t>health</a:t>
            </a:r>
          </a:p>
          <a:p>
            <a:pPr marL="0" indent="0">
              <a:buNone/>
            </a:pPr>
            <a:endParaRPr lang="en-US" sz="2300" dirty="0"/>
          </a:p>
          <a:p>
            <a:r>
              <a:rPr lang="en-US" sz="2400" dirty="0"/>
              <a:t>This can only be done if you’re consistent in executing a long-term strategy to overcome overeating and </a:t>
            </a:r>
            <a:r>
              <a:rPr lang="en-US" sz="2400" dirty="0" smtClean="0"/>
              <a:t>binge-eating</a:t>
            </a:r>
            <a:endParaRPr lang="en-MY" sz="2300" dirty="0"/>
          </a:p>
        </p:txBody>
      </p:sp>
    </p:spTree>
    <p:extLst>
      <p:ext uri="{BB962C8B-B14F-4D97-AF65-F5344CB8AC3E}">
        <p14:creationId xmlns:p14="http://schemas.microsoft.com/office/powerpoint/2010/main" val="505397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63278"/>
            <a:ext cx="8229600" cy="3394472"/>
          </a:xfrm>
        </p:spPr>
        <p:txBody>
          <a:bodyPr>
            <a:normAutofit/>
          </a:bodyPr>
          <a:lstStyle/>
          <a:p>
            <a:r>
              <a:rPr lang="en-US" sz="2400" dirty="0"/>
              <a:t>The long term nutrient and energy needs of our body are catered for by “The </a:t>
            </a:r>
            <a:r>
              <a:rPr lang="en-US" sz="2400" dirty="0" err="1"/>
              <a:t>Leptin</a:t>
            </a:r>
            <a:r>
              <a:rPr lang="en-US" sz="2400" dirty="0"/>
              <a:t> Feedback Loop</a:t>
            </a:r>
            <a:r>
              <a:rPr lang="en-US" sz="2400" dirty="0" smtClean="0"/>
              <a:t>.”</a:t>
            </a:r>
          </a:p>
          <a:p>
            <a:endParaRPr lang="en-US" sz="2400" dirty="0"/>
          </a:p>
          <a:p>
            <a:r>
              <a:rPr lang="en-US" sz="2400" dirty="0" smtClean="0"/>
              <a:t>The </a:t>
            </a:r>
            <a:r>
              <a:rPr lang="en-US" sz="2400" dirty="0"/>
              <a:t>necessary calorie intake, the use of energy where it is taken from and where any excess needs to be stored are also dealt with by this </a:t>
            </a:r>
            <a:r>
              <a:rPr lang="en-US" sz="2400" dirty="0" smtClean="0"/>
              <a:t>loop</a:t>
            </a:r>
            <a:endParaRPr lang="en-MY" sz="2400" dirty="0"/>
          </a:p>
        </p:txBody>
      </p:sp>
    </p:spTree>
    <p:extLst>
      <p:ext uri="{BB962C8B-B14F-4D97-AF65-F5344CB8AC3E}">
        <p14:creationId xmlns:p14="http://schemas.microsoft.com/office/powerpoint/2010/main" val="14016197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71550"/>
            <a:ext cx="8229600" cy="3394472"/>
          </a:xfrm>
        </p:spPr>
        <p:txBody>
          <a:bodyPr>
            <a:normAutofit/>
          </a:bodyPr>
          <a:lstStyle/>
          <a:p>
            <a:r>
              <a:rPr lang="en-US" sz="2700" dirty="0" err="1"/>
              <a:t>Leptin</a:t>
            </a:r>
            <a:r>
              <a:rPr lang="en-US" sz="2700" dirty="0"/>
              <a:t> tells the brain how much energy are stored as body fats and how much energy we are consuming at any </a:t>
            </a:r>
            <a:r>
              <a:rPr lang="en-US" sz="2700" dirty="0" smtClean="0"/>
              <a:t>moment</a:t>
            </a:r>
          </a:p>
          <a:p>
            <a:endParaRPr lang="en-US" sz="2700" dirty="0"/>
          </a:p>
          <a:p>
            <a:r>
              <a:rPr lang="en-US" sz="2700" dirty="0" smtClean="0"/>
              <a:t>The </a:t>
            </a:r>
            <a:r>
              <a:rPr lang="en-US" sz="2700" dirty="0"/>
              <a:t>level of </a:t>
            </a:r>
            <a:r>
              <a:rPr lang="en-US" sz="2700" dirty="0" err="1"/>
              <a:t>leptin</a:t>
            </a:r>
            <a:r>
              <a:rPr lang="en-US" sz="2700" dirty="0"/>
              <a:t> in the blood is directly related to our body fat; the more fat we have, the more </a:t>
            </a:r>
            <a:r>
              <a:rPr lang="en-US" sz="2700" dirty="0" err="1"/>
              <a:t>leptin</a:t>
            </a:r>
            <a:r>
              <a:rPr lang="en-US" sz="2700" dirty="0"/>
              <a:t> circulates our </a:t>
            </a:r>
            <a:r>
              <a:rPr lang="en-US" sz="2700" dirty="0" smtClean="0"/>
              <a:t>system</a:t>
            </a:r>
          </a:p>
          <a:p>
            <a:endParaRPr lang="en-MY" sz="2700" dirty="0"/>
          </a:p>
        </p:txBody>
      </p:sp>
    </p:spTree>
    <p:extLst>
      <p:ext uri="{BB962C8B-B14F-4D97-AF65-F5344CB8AC3E}">
        <p14:creationId xmlns:p14="http://schemas.microsoft.com/office/powerpoint/2010/main" val="26234118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09749"/>
            <a:ext cx="8229600" cy="2784873"/>
          </a:xfrm>
        </p:spPr>
        <p:txBody>
          <a:bodyPr>
            <a:normAutofit/>
          </a:bodyPr>
          <a:lstStyle/>
          <a:p>
            <a:pPr marL="0" indent="0" algn="ctr">
              <a:buNone/>
            </a:pPr>
            <a:r>
              <a:rPr lang="en-US" sz="3000" dirty="0"/>
              <a:t>Everyone is aware of the fact that </a:t>
            </a:r>
            <a:r>
              <a:rPr lang="en-US" sz="3000" b="1" i="1" dirty="0">
                <a:solidFill>
                  <a:srgbClr val="FFC000"/>
                </a:solidFill>
              </a:rPr>
              <a:t>O</a:t>
            </a:r>
            <a:r>
              <a:rPr lang="en-US" sz="3000" b="1" i="1" dirty="0" smtClean="0">
                <a:solidFill>
                  <a:srgbClr val="FFC000"/>
                </a:solidFill>
              </a:rPr>
              <a:t>besity </a:t>
            </a:r>
            <a:r>
              <a:rPr lang="en-US" sz="3000" b="1" i="1" dirty="0">
                <a:solidFill>
                  <a:srgbClr val="FFC000"/>
                </a:solidFill>
              </a:rPr>
              <a:t>R</a:t>
            </a:r>
            <a:r>
              <a:rPr lang="en-US" sz="3000" b="1" i="1" dirty="0" smtClean="0">
                <a:solidFill>
                  <a:srgbClr val="FFC000"/>
                </a:solidFill>
              </a:rPr>
              <a:t>ates </a:t>
            </a:r>
            <a:r>
              <a:rPr lang="en-US" sz="3000" dirty="0"/>
              <a:t>are getting higher each year, despite the many millions of dollars pumped into health care each </a:t>
            </a:r>
            <a:r>
              <a:rPr lang="en-US" sz="3000" dirty="0" smtClean="0"/>
              <a:t>year</a:t>
            </a:r>
            <a:endParaRPr lang="en-MY" sz="3000" dirty="0"/>
          </a:p>
        </p:txBody>
      </p:sp>
    </p:spTree>
    <p:extLst>
      <p:ext uri="{BB962C8B-B14F-4D97-AF65-F5344CB8AC3E}">
        <p14:creationId xmlns:p14="http://schemas.microsoft.com/office/powerpoint/2010/main" val="840975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66750"/>
            <a:ext cx="8229600" cy="4114800"/>
          </a:xfrm>
        </p:spPr>
        <p:txBody>
          <a:bodyPr>
            <a:normAutofit fontScale="92500" lnSpcReduction="10000"/>
          </a:bodyPr>
          <a:lstStyle/>
          <a:p>
            <a:r>
              <a:rPr lang="en-US" sz="2400" dirty="0"/>
              <a:t>This feedback loop is important as it functions as a natural mechanism to maintain the balance of our body weight and energy </a:t>
            </a:r>
            <a:r>
              <a:rPr lang="en-US" sz="2400" dirty="0" smtClean="0"/>
              <a:t>level</a:t>
            </a:r>
          </a:p>
          <a:p>
            <a:endParaRPr lang="en-US" sz="2400" dirty="0"/>
          </a:p>
          <a:p>
            <a:r>
              <a:rPr lang="en-US" sz="2400" dirty="0" smtClean="0"/>
              <a:t>The </a:t>
            </a:r>
            <a:r>
              <a:rPr lang="en-US" sz="2400" dirty="0"/>
              <a:t>decisions made by the brain are based on </a:t>
            </a:r>
            <a:r>
              <a:rPr lang="en-US" sz="2400" dirty="0" err="1"/>
              <a:t>leptin</a:t>
            </a:r>
            <a:r>
              <a:rPr lang="en-US" sz="2400" dirty="0"/>
              <a:t> levels, which are themselves then adjusted by the brain to optimum levels completing the “Loop</a:t>
            </a:r>
            <a:r>
              <a:rPr lang="en-US" sz="2400" dirty="0" smtClean="0"/>
              <a:t>.”</a:t>
            </a:r>
          </a:p>
          <a:p>
            <a:endParaRPr lang="en-US" sz="2400" dirty="0"/>
          </a:p>
          <a:p>
            <a:r>
              <a:rPr lang="en-US" sz="2400" dirty="0"/>
              <a:t>Our </a:t>
            </a:r>
            <a:r>
              <a:rPr lang="en-US" sz="2400" dirty="0" err="1"/>
              <a:t>leptin</a:t>
            </a:r>
            <a:r>
              <a:rPr lang="en-US" sz="2400" dirty="0"/>
              <a:t> feedback loop is like many systems in our body</a:t>
            </a:r>
          </a:p>
          <a:p>
            <a:endParaRPr lang="en-US" sz="2400" dirty="0"/>
          </a:p>
          <a:p>
            <a:r>
              <a:rPr lang="en-US" sz="2400" dirty="0"/>
              <a:t>It was developed by evolution to suit all the natural conditions the human body could encounter</a:t>
            </a:r>
            <a:endParaRPr lang="en-MY" sz="2400" dirty="0"/>
          </a:p>
          <a:p>
            <a:endParaRPr lang="en-MY" sz="2400" dirty="0"/>
          </a:p>
        </p:txBody>
      </p:sp>
    </p:spTree>
    <p:extLst>
      <p:ext uri="{BB962C8B-B14F-4D97-AF65-F5344CB8AC3E}">
        <p14:creationId xmlns:p14="http://schemas.microsoft.com/office/powerpoint/2010/main" val="5396108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105400" y="1395983"/>
            <a:ext cx="3733800" cy="2784873"/>
          </a:xfrm>
        </p:spPr>
        <p:txBody>
          <a:bodyPr>
            <a:normAutofit/>
          </a:bodyPr>
          <a:lstStyle/>
          <a:p>
            <a:pPr marL="0" indent="0" algn="ctr">
              <a:buNone/>
            </a:pPr>
            <a:endParaRPr lang="en-MY" sz="2800" dirty="0"/>
          </a:p>
          <a:p>
            <a:pPr marL="0" indent="0" algn="ctr">
              <a:buNone/>
            </a:pPr>
            <a:r>
              <a:rPr lang="en-US" sz="2800" dirty="0" err="1" smtClean="0"/>
              <a:t>Leptin</a:t>
            </a:r>
            <a:r>
              <a:rPr lang="en-US" sz="2800" dirty="0" smtClean="0"/>
              <a:t> </a:t>
            </a:r>
            <a:r>
              <a:rPr lang="en-US" sz="2800" dirty="0"/>
              <a:t>works perfectly for those who consume a largely wholesome, mainly </a:t>
            </a:r>
            <a:r>
              <a:rPr lang="en-US" sz="2800" b="1" i="1" dirty="0">
                <a:solidFill>
                  <a:srgbClr val="FFC000"/>
                </a:solidFill>
              </a:rPr>
              <a:t>organic </a:t>
            </a:r>
            <a:r>
              <a:rPr lang="en-US" sz="2800" b="1" i="1" dirty="0" smtClean="0">
                <a:solidFill>
                  <a:srgbClr val="FFC000"/>
                </a:solidFill>
              </a:rPr>
              <a:t>diet</a:t>
            </a:r>
            <a:endParaRPr lang="en-MY" sz="2600" b="1" i="1" dirty="0">
              <a:solidFill>
                <a:srgbClr val="FFC000"/>
              </a:solidFill>
            </a:endParaRPr>
          </a:p>
        </p:txBody>
      </p:sp>
      <p:pic>
        <p:nvPicPr>
          <p:cNvPr id="1026" name="Picture 2" descr="Image result for organic die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283676"/>
            <a:ext cx="4263609" cy="28971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702429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76350"/>
            <a:ext cx="8229600" cy="3657600"/>
          </a:xfrm>
        </p:spPr>
        <p:txBody>
          <a:bodyPr>
            <a:normAutofit/>
          </a:bodyPr>
          <a:lstStyle/>
          <a:p>
            <a:r>
              <a:rPr lang="en-US" sz="2700" dirty="0"/>
              <a:t>The junk food industry is a master of getting people addicted to their foods filled with chemicals and </a:t>
            </a:r>
            <a:r>
              <a:rPr lang="en-US" sz="2700" dirty="0" smtClean="0"/>
              <a:t>additive</a:t>
            </a:r>
          </a:p>
          <a:p>
            <a:pPr marL="0" indent="0">
              <a:buNone/>
            </a:pPr>
            <a:endParaRPr lang="en-US" sz="2700" dirty="0"/>
          </a:p>
          <a:p>
            <a:r>
              <a:rPr lang="en-US" sz="2700" dirty="0" smtClean="0"/>
              <a:t>These </a:t>
            </a:r>
            <a:r>
              <a:rPr lang="en-US" sz="2700" dirty="0"/>
              <a:t>foods are engineered to </a:t>
            </a:r>
            <a:r>
              <a:rPr lang="en-US" sz="2700" dirty="0" smtClean="0"/>
              <a:t>taste </a:t>
            </a:r>
            <a:r>
              <a:rPr lang="en-US" sz="2700" dirty="0"/>
              <a:t>so good </a:t>
            </a:r>
            <a:r>
              <a:rPr lang="en-US" sz="2700" dirty="0" smtClean="0"/>
              <a:t>that you </a:t>
            </a:r>
            <a:r>
              <a:rPr lang="en-US" sz="2700" dirty="0"/>
              <a:t>cannot resist </a:t>
            </a:r>
            <a:r>
              <a:rPr lang="en-US" sz="2700" dirty="0" smtClean="0"/>
              <a:t>them</a:t>
            </a:r>
          </a:p>
        </p:txBody>
      </p:sp>
    </p:spTree>
    <p:extLst>
      <p:ext uri="{BB962C8B-B14F-4D97-AF65-F5344CB8AC3E}">
        <p14:creationId xmlns:p14="http://schemas.microsoft.com/office/powerpoint/2010/main" val="296679534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352550"/>
            <a:ext cx="3581400" cy="3394472"/>
          </a:xfrm>
        </p:spPr>
        <p:txBody>
          <a:bodyPr>
            <a:normAutofit/>
          </a:bodyPr>
          <a:lstStyle/>
          <a:p>
            <a:pPr marL="0" indent="0" algn="ctr">
              <a:buNone/>
            </a:pPr>
            <a:r>
              <a:rPr lang="en-US" sz="2600" dirty="0"/>
              <a:t>Once you munch on them, it’ll trigger your cravings and you’ll have a hard time resisting these foods from then </a:t>
            </a:r>
            <a:r>
              <a:rPr lang="en-US" sz="2600" dirty="0" smtClean="0"/>
              <a:t>onwards</a:t>
            </a:r>
            <a:endParaRPr lang="en-MY" sz="2600" dirty="0"/>
          </a:p>
        </p:txBody>
      </p:sp>
      <p:pic>
        <p:nvPicPr>
          <p:cNvPr id="5122" name="Picture 2" descr="Image result for craving unhealth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6331" y="1276350"/>
            <a:ext cx="4498975" cy="28238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34238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63278"/>
            <a:ext cx="8229600" cy="3394472"/>
          </a:xfrm>
        </p:spPr>
        <p:txBody>
          <a:bodyPr>
            <a:noAutofit/>
          </a:bodyPr>
          <a:lstStyle/>
          <a:p>
            <a:r>
              <a:rPr lang="en-US" sz="2400" dirty="0"/>
              <a:t>When these two sensations or tastes are put together, you create a mixture that for </a:t>
            </a:r>
            <a:r>
              <a:rPr lang="en-US" sz="2400" dirty="0" smtClean="0"/>
              <a:t>many </a:t>
            </a:r>
            <a:r>
              <a:rPr lang="en-US" sz="2400" dirty="0"/>
              <a:t>is </a:t>
            </a:r>
            <a:r>
              <a:rPr lang="en-US" sz="2400" dirty="0" smtClean="0"/>
              <a:t>irresistible</a:t>
            </a:r>
          </a:p>
          <a:p>
            <a:endParaRPr lang="en-US" sz="2400" dirty="0"/>
          </a:p>
          <a:p>
            <a:r>
              <a:rPr lang="en-US" sz="2400" dirty="0"/>
              <a:t>Basically, it’s becomes an instant addiction for many that destroys their health but also a highly profitable combination for the junk food manufacturers</a:t>
            </a:r>
            <a:endParaRPr lang="en-MY" sz="2400" dirty="0"/>
          </a:p>
        </p:txBody>
      </p:sp>
    </p:spTree>
    <p:extLst>
      <p:ext uri="{BB962C8B-B14F-4D97-AF65-F5344CB8AC3E}">
        <p14:creationId xmlns:p14="http://schemas.microsoft.com/office/powerpoint/2010/main" val="27537851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114550"/>
            <a:ext cx="8229600" cy="857250"/>
          </a:xfrm>
        </p:spPr>
        <p:txBody>
          <a:bodyPr>
            <a:noAutofit/>
          </a:bodyPr>
          <a:lstStyle/>
          <a:p>
            <a:r>
              <a:rPr lang="en-US" sz="3600" dirty="0"/>
              <a:t>These are some of the nasty combinations </a:t>
            </a:r>
            <a:r>
              <a:rPr lang="en-US" sz="3600"/>
              <a:t>that </a:t>
            </a:r>
            <a:r>
              <a:rPr lang="en-US" sz="3600" smtClean="0"/>
              <a:t>result </a:t>
            </a:r>
            <a:r>
              <a:rPr lang="en-US" sz="3600" dirty="0"/>
              <a:t>in </a:t>
            </a:r>
            <a:r>
              <a:rPr lang="en-US" sz="3600" dirty="0" smtClean="0"/>
              <a:t>Binge-eating</a:t>
            </a:r>
            <a:r>
              <a:rPr lang="en-US" sz="3600" dirty="0"/>
              <a:t>:</a:t>
            </a:r>
            <a:endParaRPr lang="en-MY" sz="3500" dirty="0"/>
          </a:p>
        </p:txBody>
      </p:sp>
    </p:spTree>
    <p:extLst>
      <p:ext uri="{BB962C8B-B14F-4D97-AF65-F5344CB8AC3E}">
        <p14:creationId xmlns:p14="http://schemas.microsoft.com/office/powerpoint/2010/main" val="23696948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95350"/>
            <a:ext cx="8229600" cy="3394472"/>
          </a:xfrm>
        </p:spPr>
        <p:txBody>
          <a:bodyPr>
            <a:noAutofit/>
          </a:bodyPr>
          <a:lstStyle/>
          <a:p>
            <a:pPr lvl="0" fontAlgn="base"/>
            <a:r>
              <a:rPr lang="en-US" sz="2400" dirty="0"/>
              <a:t>Foods that are high-density, high energy = lots of calories in a very small </a:t>
            </a:r>
            <a:r>
              <a:rPr lang="en-US" sz="2400" dirty="0" smtClean="0"/>
              <a:t>packet</a:t>
            </a:r>
          </a:p>
          <a:p>
            <a:pPr marL="0" lvl="0" indent="0" fontAlgn="base">
              <a:buNone/>
            </a:pPr>
            <a:endParaRPr lang="en-MY" sz="2400" dirty="0"/>
          </a:p>
          <a:p>
            <a:pPr lvl="0" fontAlgn="base"/>
            <a:r>
              <a:rPr lang="en-US" sz="2400" dirty="0"/>
              <a:t>Foods with a very high-fat </a:t>
            </a:r>
            <a:r>
              <a:rPr lang="en-US" sz="2400" dirty="0" smtClean="0"/>
              <a:t>content</a:t>
            </a:r>
          </a:p>
          <a:p>
            <a:pPr marL="0" lvl="0" indent="0" fontAlgn="base">
              <a:buNone/>
            </a:pPr>
            <a:endParaRPr lang="en-MY" sz="2400" dirty="0"/>
          </a:p>
          <a:p>
            <a:pPr lvl="0" fontAlgn="base"/>
            <a:r>
              <a:rPr lang="en-US" sz="2400" dirty="0"/>
              <a:t>Foods made from highly refined </a:t>
            </a:r>
            <a:r>
              <a:rPr lang="en-US" sz="2400" dirty="0" smtClean="0"/>
              <a:t>starch</a:t>
            </a:r>
          </a:p>
          <a:p>
            <a:pPr marL="0" lvl="0" indent="0" fontAlgn="base">
              <a:buNone/>
            </a:pPr>
            <a:endParaRPr lang="en-MY" sz="2400" dirty="0"/>
          </a:p>
          <a:p>
            <a:pPr lvl="0" fontAlgn="base"/>
            <a:r>
              <a:rPr lang="en-US" sz="2400" dirty="0"/>
              <a:t>Foods made from highly refined sugars</a:t>
            </a:r>
            <a:endParaRPr lang="en-MY" sz="2400" dirty="0"/>
          </a:p>
          <a:p>
            <a:endParaRPr lang="en-MY" sz="2400" dirty="0"/>
          </a:p>
        </p:txBody>
      </p:sp>
    </p:spTree>
    <p:extLst>
      <p:ext uri="{BB962C8B-B14F-4D97-AF65-F5344CB8AC3E}">
        <p14:creationId xmlns:p14="http://schemas.microsoft.com/office/powerpoint/2010/main" val="28434358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29877"/>
            <a:ext cx="8229600" cy="3851673"/>
          </a:xfrm>
        </p:spPr>
        <p:txBody>
          <a:bodyPr>
            <a:normAutofit fontScale="77500" lnSpcReduction="20000"/>
          </a:bodyPr>
          <a:lstStyle/>
          <a:p>
            <a:pPr lvl="0" fontAlgn="base"/>
            <a:r>
              <a:rPr lang="en-US" dirty="0"/>
              <a:t>Foods filled with artificial </a:t>
            </a:r>
            <a:r>
              <a:rPr lang="en-US" dirty="0" smtClean="0"/>
              <a:t>sweeteners</a:t>
            </a:r>
          </a:p>
          <a:p>
            <a:pPr marL="0" lvl="0" indent="0" fontAlgn="base">
              <a:buNone/>
            </a:pPr>
            <a:endParaRPr lang="en-MY" dirty="0"/>
          </a:p>
          <a:p>
            <a:pPr lvl="0" fontAlgn="base"/>
            <a:r>
              <a:rPr lang="en-US" dirty="0"/>
              <a:t>Foods with lots of refined </a:t>
            </a:r>
            <a:r>
              <a:rPr lang="en-US" dirty="0" smtClean="0"/>
              <a:t>salt</a:t>
            </a:r>
          </a:p>
          <a:p>
            <a:pPr marL="0" lvl="0" indent="0" fontAlgn="base">
              <a:buNone/>
            </a:pPr>
            <a:endParaRPr lang="en-MY" dirty="0"/>
          </a:p>
          <a:p>
            <a:pPr lvl="0" fontAlgn="base"/>
            <a:r>
              <a:rPr lang="en-US" dirty="0"/>
              <a:t>Foods that have a special texture like crunchy or </a:t>
            </a:r>
            <a:r>
              <a:rPr lang="en-US" dirty="0" smtClean="0"/>
              <a:t>creamy</a:t>
            </a:r>
          </a:p>
          <a:p>
            <a:pPr marL="0" lvl="0" indent="0" fontAlgn="base">
              <a:buNone/>
            </a:pPr>
            <a:endParaRPr lang="en-MY" dirty="0"/>
          </a:p>
          <a:p>
            <a:pPr lvl="0" fontAlgn="base"/>
            <a:r>
              <a:rPr lang="en-US" dirty="0"/>
              <a:t>Foods containing drugs like alcohol or </a:t>
            </a:r>
            <a:r>
              <a:rPr lang="en-US" dirty="0" smtClean="0"/>
              <a:t>caffeine</a:t>
            </a:r>
          </a:p>
          <a:p>
            <a:pPr marL="0" lvl="0" indent="0" fontAlgn="base">
              <a:buNone/>
            </a:pPr>
            <a:endParaRPr lang="en-MY" dirty="0"/>
          </a:p>
          <a:p>
            <a:pPr lvl="0" fontAlgn="base"/>
            <a:r>
              <a:rPr lang="en-US" dirty="0"/>
              <a:t>Foods with high amounts of flavor enhancers like MSG</a:t>
            </a:r>
            <a:endParaRPr lang="en-MY" dirty="0"/>
          </a:p>
          <a:p>
            <a:endParaRPr lang="en-MY" dirty="0"/>
          </a:p>
        </p:txBody>
      </p:sp>
    </p:spTree>
    <p:extLst>
      <p:ext uri="{BB962C8B-B14F-4D97-AF65-F5344CB8AC3E}">
        <p14:creationId xmlns:p14="http://schemas.microsoft.com/office/powerpoint/2010/main" val="22468711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5911" y="625078"/>
            <a:ext cx="8229600" cy="3394472"/>
          </a:xfrm>
        </p:spPr>
        <p:txBody>
          <a:bodyPr>
            <a:normAutofit/>
          </a:bodyPr>
          <a:lstStyle/>
          <a:p>
            <a:r>
              <a:rPr lang="en-US" sz="2500" dirty="0"/>
              <a:t>It creates a brain versus body situation where our brain tells us to eat more and binge, whereas our body rejects these types of </a:t>
            </a:r>
            <a:r>
              <a:rPr lang="en-US" sz="2500" dirty="0" smtClean="0"/>
              <a:t>food</a:t>
            </a:r>
          </a:p>
          <a:p>
            <a:endParaRPr lang="en-US" sz="2500" dirty="0"/>
          </a:p>
          <a:p>
            <a:r>
              <a:rPr lang="en-US" sz="2500" dirty="0" smtClean="0"/>
              <a:t>As </a:t>
            </a:r>
            <a:r>
              <a:rPr lang="en-US" sz="2500" dirty="0"/>
              <a:t>a result, more and more people are suffering from multiple health diseases today than ever </a:t>
            </a:r>
            <a:r>
              <a:rPr lang="en-US" sz="2500" dirty="0" smtClean="0"/>
              <a:t>before</a:t>
            </a:r>
            <a:endParaRPr lang="en-MY" sz="2500" dirty="0"/>
          </a:p>
          <a:p>
            <a:endParaRPr lang="en-MY" sz="2500" dirty="0"/>
          </a:p>
        </p:txBody>
      </p:sp>
      <p:pic>
        <p:nvPicPr>
          <p:cNvPr id="4" name="Picture 2" descr="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38875" y="3409950"/>
            <a:ext cx="2447925" cy="1612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9120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00151"/>
            <a:ext cx="3962400" cy="3394472"/>
          </a:xfrm>
        </p:spPr>
        <p:txBody>
          <a:bodyPr/>
          <a:lstStyle/>
          <a:p>
            <a:pPr marL="0" indent="0" algn="ctr">
              <a:buNone/>
            </a:pPr>
            <a:r>
              <a:rPr lang="en-US" dirty="0"/>
              <a:t>In the US, Americans now eat an average of 3,775 calories a day, that’s 1,775 </a:t>
            </a:r>
            <a:r>
              <a:rPr lang="en-US" dirty="0" smtClean="0"/>
              <a:t>             </a:t>
            </a:r>
            <a:r>
              <a:rPr lang="en-US" b="1" i="1" dirty="0" smtClean="0"/>
              <a:t>more than </a:t>
            </a:r>
            <a:r>
              <a:rPr lang="en-US" dirty="0" smtClean="0"/>
              <a:t>what </a:t>
            </a:r>
            <a:r>
              <a:rPr lang="en-US" dirty="0"/>
              <a:t>they </a:t>
            </a:r>
            <a:r>
              <a:rPr lang="en-US" dirty="0" smtClean="0"/>
              <a:t>need</a:t>
            </a:r>
            <a:endParaRPr lang="en-MY" dirty="0"/>
          </a:p>
          <a:p>
            <a:endParaRPr lang="en-MY" dirty="0"/>
          </a:p>
        </p:txBody>
      </p:sp>
      <p:pic>
        <p:nvPicPr>
          <p:cNvPr id="1026" name="Picture 2" descr="Image result for americans foo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3000" y="1809750"/>
            <a:ext cx="4076700" cy="3200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97517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5950"/>
            <a:ext cx="8229600" cy="2556272"/>
          </a:xfrm>
        </p:spPr>
        <p:txBody>
          <a:bodyPr>
            <a:normAutofit/>
          </a:bodyPr>
          <a:lstStyle/>
          <a:p>
            <a:pPr marL="0" indent="0" algn="ctr">
              <a:buNone/>
            </a:pPr>
            <a:r>
              <a:rPr lang="en-US" dirty="0"/>
              <a:t>When you consume </a:t>
            </a:r>
            <a:r>
              <a:rPr lang="en-US" b="1" i="1" dirty="0"/>
              <a:t>M</a:t>
            </a:r>
            <a:r>
              <a:rPr lang="en-US" b="1" i="1" dirty="0" smtClean="0"/>
              <a:t>ore </a:t>
            </a:r>
            <a:r>
              <a:rPr lang="en-US" b="1" i="1" dirty="0"/>
              <a:t>C</a:t>
            </a:r>
            <a:r>
              <a:rPr lang="en-US" b="1" i="1" dirty="0" smtClean="0"/>
              <a:t>alories </a:t>
            </a:r>
            <a:r>
              <a:rPr lang="en-US" dirty="0"/>
              <a:t>than your body really needs, it will be stored as extra energy known as fats</a:t>
            </a:r>
            <a:endParaRPr lang="en-MY" b="1" dirty="0"/>
          </a:p>
        </p:txBody>
      </p:sp>
    </p:spTree>
    <p:extLst>
      <p:ext uri="{BB962C8B-B14F-4D97-AF65-F5344CB8AC3E}">
        <p14:creationId xmlns:p14="http://schemas.microsoft.com/office/powerpoint/2010/main" val="39942355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81150"/>
            <a:ext cx="8229600" cy="2819400"/>
          </a:xfrm>
        </p:spPr>
        <p:txBody>
          <a:bodyPr>
            <a:normAutofit/>
          </a:bodyPr>
          <a:lstStyle/>
          <a:p>
            <a:pPr marL="0" indent="0" algn="ctr">
              <a:buNone/>
            </a:pPr>
            <a:r>
              <a:rPr lang="en-US" sz="2800" dirty="0"/>
              <a:t>Once you have an understanding of how your metabolism works and how much calories you actually need to sustain your daily activities, it is then possible to make meal plans and menus that are designed to meet both your physically and emotionally </a:t>
            </a:r>
            <a:r>
              <a:rPr lang="en-US" sz="2800" dirty="0" smtClean="0"/>
              <a:t>needs</a:t>
            </a:r>
            <a:endParaRPr lang="en-MY" sz="2700" dirty="0"/>
          </a:p>
        </p:txBody>
      </p:sp>
    </p:spTree>
    <p:extLst>
      <p:ext uri="{BB962C8B-B14F-4D97-AF65-F5344CB8AC3E}">
        <p14:creationId xmlns:p14="http://schemas.microsoft.com/office/powerpoint/2010/main" val="24099710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39478"/>
            <a:ext cx="8229600" cy="3394472"/>
          </a:xfrm>
        </p:spPr>
        <p:txBody>
          <a:bodyPr>
            <a:normAutofit/>
          </a:bodyPr>
          <a:lstStyle/>
          <a:p>
            <a:r>
              <a:rPr lang="en-US" sz="2700" dirty="0"/>
              <a:t>A diet that is bland and boring, which is non-filling and provides no pleasure </a:t>
            </a:r>
            <a:r>
              <a:rPr lang="en-US" sz="2700" dirty="0" smtClean="0"/>
              <a:t>from </a:t>
            </a:r>
            <a:r>
              <a:rPr lang="en-US" sz="2700" dirty="0"/>
              <a:t>eating, is doomed to </a:t>
            </a:r>
            <a:r>
              <a:rPr lang="en-US" sz="2700" dirty="0" smtClean="0"/>
              <a:t>failure</a:t>
            </a:r>
          </a:p>
          <a:p>
            <a:endParaRPr lang="en-US" sz="2700" dirty="0"/>
          </a:p>
          <a:p>
            <a:r>
              <a:rPr lang="en-US" sz="2700" dirty="0" smtClean="0"/>
              <a:t>Making </a:t>
            </a:r>
            <a:r>
              <a:rPr lang="en-US" sz="2700" dirty="0"/>
              <a:t>a menu that is tailored to your own unique </a:t>
            </a:r>
            <a:r>
              <a:rPr lang="en-US" sz="2700" dirty="0" smtClean="0"/>
              <a:t>preferences is </a:t>
            </a:r>
            <a:r>
              <a:rPr lang="en-US" sz="2700" dirty="0"/>
              <a:t>the best </a:t>
            </a:r>
            <a:r>
              <a:rPr lang="en-US" sz="2700" dirty="0" smtClean="0"/>
              <a:t>optio</a:t>
            </a:r>
            <a:r>
              <a:rPr lang="en-US" sz="2700" dirty="0"/>
              <a:t>n</a:t>
            </a:r>
            <a:endParaRPr lang="en-MY" sz="2700" dirty="0"/>
          </a:p>
        </p:txBody>
      </p:sp>
    </p:spTree>
    <p:extLst>
      <p:ext uri="{BB962C8B-B14F-4D97-AF65-F5344CB8AC3E}">
        <p14:creationId xmlns:p14="http://schemas.microsoft.com/office/powerpoint/2010/main" val="24741273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47750"/>
            <a:ext cx="8229600" cy="3394472"/>
          </a:xfrm>
        </p:spPr>
        <p:txBody>
          <a:bodyPr>
            <a:normAutofit/>
          </a:bodyPr>
          <a:lstStyle/>
          <a:p>
            <a:r>
              <a:rPr lang="en-US" sz="2600" dirty="0"/>
              <a:t>The first thing you should attempt to do in order to stop overeating is to start cutting back a little at a </a:t>
            </a:r>
            <a:r>
              <a:rPr lang="en-US" sz="2600" dirty="0" smtClean="0"/>
              <a:t>time</a:t>
            </a:r>
            <a:endParaRPr lang="en-US" sz="2600" dirty="0"/>
          </a:p>
          <a:p>
            <a:endParaRPr lang="en-US" sz="2600" dirty="0" smtClean="0"/>
          </a:p>
          <a:p>
            <a:r>
              <a:rPr lang="en-US" sz="2600" dirty="0" smtClean="0"/>
              <a:t>Think </a:t>
            </a:r>
            <a:r>
              <a:rPr lang="en-US" sz="2600" dirty="0"/>
              <a:t>about making </a:t>
            </a:r>
            <a:r>
              <a:rPr lang="en-US" sz="2600" dirty="0" smtClean="0"/>
              <a:t>muesli </a:t>
            </a:r>
            <a:r>
              <a:rPr lang="en-US" sz="2600" dirty="0"/>
              <a:t>for </a:t>
            </a:r>
            <a:r>
              <a:rPr lang="en-US" sz="2600" dirty="0" smtClean="0"/>
              <a:t>breakfast</a:t>
            </a:r>
          </a:p>
          <a:p>
            <a:endParaRPr lang="en-US" sz="2600" dirty="0"/>
          </a:p>
          <a:p>
            <a:r>
              <a:rPr lang="en-US" sz="2600" dirty="0" smtClean="0"/>
              <a:t>A </a:t>
            </a:r>
            <a:r>
              <a:rPr lang="en-US" sz="2600" dirty="0"/>
              <a:t>half cup contains 150 calories and provides a huge array of useful </a:t>
            </a:r>
            <a:r>
              <a:rPr lang="en-US" sz="2600" dirty="0" smtClean="0"/>
              <a:t>nutrients</a:t>
            </a:r>
            <a:endParaRPr lang="en-MY" sz="2600" dirty="0"/>
          </a:p>
          <a:p>
            <a:endParaRPr lang="en-MY" sz="2600" dirty="0"/>
          </a:p>
        </p:txBody>
      </p:sp>
    </p:spTree>
    <p:extLst>
      <p:ext uri="{BB962C8B-B14F-4D97-AF65-F5344CB8AC3E}">
        <p14:creationId xmlns:p14="http://schemas.microsoft.com/office/powerpoint/2010/main" val="39971181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23950"/>
            <a:ext cx="8229600" cy="3394472"/>
          </a:xfrm>
        </p:spPr>
        <p:txBody>
          <a:bodyPr>
            <a:normAutofit/>
          </a:bodyPr>
          <a:lstStyle/>
          <a:p>
            <a:r>
              <a:rPr lang="en-US" sz="2600" dirty="0"/>
              <a:t>To make it interesting and more palatable, serve it with organic cream or coconut cream, about 50 calories per tablespoon and some fresh </a:t>
            </a:r>
            <a:r>
              <a:rPr lang="en-US" sz="2600" dirty="0" smtClean="0"/>
              <a:t>fruit</a:t>
            </a:r>
          </a:p>
          <a:p>
            <a:endParaRPr lang="en-US" sz="2600" dirty="0"/>
          </a:p>
          <a:p>
            <a:r>
              <a:rPr lang="en-US" sz="2600" dirty="0" smtClean="0"/>
              <a:t>This </a:t>
            </a:r>
            <a:r>
              <a:rPr lang="en-US" sz="2600" dirty="0"/>
              <a:t>will provide a filling and tasty breakfast that will keep you feeling full until lunch time and you will not feel the need for snacking</a:t>
            </a:r>
            <a:endParaRPr lang="en-MY" sz="2600" dirty="0"/>
          </a:p>
        </p:txBody>
      </p:sp>
    </p:spTree>
    <p:extLst>
      <p:ext uri="{BB962C8B-B14F-4D97-AF65-F5344CB8AC3E}">
        <p14:creationId xmlns:p14="http://schemas.microsoft.com/office/powerpoint/2010/main" val="9906484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885950"/>
            <a:ext cx="7848600" cy="2937273"/>
          </a:xfrm>
        </p:spPr>
        <p:txBody>
          <a:bodyPr>
            <a:normAutofit/>
          </a:bodyPr>
          <a:lstStyle/>
          <a:p>
            <a:pPr marL="0" indent="0" algn="ctr">
              <a:buNone/>
            </a:pPr>
            <a:r>
              <a:rPr lang="en-US" sz="3000" b="1" dirty="0">
                <a:solidFill>
                  <a:srgbClr val="FFC000"/>
                </a:solidFill>
              </a:rPr>
              <a:t>A </a:t>
            </a:r>
            <a:r>
              <a:rPr lang="en-US" sz="3000" b="1" dirty="0" smtClean="0">
                <a:solidFill>
                  <a:srgbClr val="FFC000"/>
                </a:solidFill>
              </a:rPr>
              <a:t>High </a:t>
            </a:r>
            <a:r>
              <a:rPr lang="en-US" sz="3000" b="1" dirty="0">
                <a:solidFill>
                  <a:srgbClr val="FFC000"/>
                </a:solidFill>
              </a:rPr>
              <a:t>P</a:t>
            </a:r>
            <a:r>
              <a:rPr lang="en-US" sz="3000" b="1" dirty="0" smtClean="0">
                <a:solidFill>
                  <a:srgbClr val="FFC000"/>
                </a:solidFill>
              </a:rPr>
              <a:t>rotein </a:t>
            </a:r>
            <a:r>
              <a:rPr lang="en-US" sz="3000" b="1" dirty="0">
                <a:solidFill>
                  <a:srgbClr val="FFC000"/>
                </a:solidFill>
              </a:rPr>
              <a:t>B</a:t>
            </a:r>
            <a:r>
              <a:rPr lang="en-US" sz="3000" b="1" dirty="0" smtClean="0">
                <a:solidFill>
                  <a:srgbClr val="FFC000"/>
                </a:solidFill>
              </a:rPr>
              <a:t>reakfast </a:t>
            </a:r>
            <a:r>
              <a:rPr lang="en-US" sz="3000" dirty="0"/>
              <a:t>suits many people and is likely to set you up well for the day and lessen the likelihood of binge eating during lunch or dinner </a:t>
            </a:r>
            <a:r>
              <a:rPr lang="en-US" sz="3000" dirty="0" smtClean="0"/>
              <a:t>time</a:t>
            </a:r>
            <a:endParaRPr lang="en-MY" sz="3000" dirty="0"/>
          </a:p>
        </p:txBody>
      </p:sp>
    </p:spTree>
    <p:extLst>
      <p:ext uri="{BB962C8B-B14F-4D97-AF65-F5344CB8AC3E}">
        <p14:creationId xmlns:p14="http://schemas.microsoft.com/office/powerpoint/2010/main" val="289637113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2198</TotalTime>
  <Words>1111</Words>
  <Application>Microsoft Office PowerPoint</Application>
  <PresentationFormat>On-screen Show (16:9)</PresentationFormat>
  <Paragraphs>91</Paragraphs>
  <Slides>28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28</vt:i4>
      </vt:variant>
    </vt:vector>
  </HeadingPairs>
  <TitlesOfParts>
    <vt:vector size="31"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These are some of the nasty combinations that result in Binge-eating:</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Samsung</dc:creator>
  <cp:lastModifiedBy>Cally</cp:lastModifiedBy>
  <cp:revision>207</cp:revision>
  <dcterms:created xsi:type="dcterms:W3CDTF">2016-12-30T12:43:39Z</dcterms:created>
  <dcterms:modified xsi:type="dcterms:W3CDTF">2017-10-06T04:27:57Z</dcterms:modified>
</cp:coreProperties>
</file>