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7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0" r:id="rId17"/>
    <p:sldId id="271" r:id="rId18"/>
    <p:sldId id="274" r:id="rId19"/>
    <p:sldId id="275" r:id="rId20"/>
    <p:sldId id="276" r:id="rId21"/>
    <p:sldId id="277" r:id="rId2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9E5"/>
    <a:srgbClr val="FFEC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8" d="100"/>
          <a:sy n="38" d="100"/>
        </p:scale>
        <p:origin x="1518" y="80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46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BA754-79BD-4972-839A-D62EA2C7C3E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BF2C-A7F8-4A46-8FD9-0FE6834BDE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63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241E9-601D-4A27-BF72-C7763949FF5A}" type="datetimeFigureOut">
              <a:rPr lang="en-US" smtClean="0"/>
              <a:pPr/>
              <a:t>10/6/2017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6AFA4-EB3C-4B7D-993E-220BD55D95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9220200" cy="51435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410200" y="2430840"/>
            <a:ext cx="3429000" cy="23622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3000911"/>
            <a:ext cx="327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Dangers of Overeating</a:t>
            </a:r>
            <a:endParaRPr lang="en-MY" sz="4000" b="1" dirty="0"/>
          </a:p>
        </p:txBody>
      </p:sp>
      <p:sp>
        <p:nvSpPr>
          <p:cNvPr id="9" name="Rectangle 8"/>
          <p:cNvSpPr/>
          <p:nvPr/>
        </p:nvSpPr>
        <p:spPr>
          <a:xfrm>
            <a:off x="5334000" y="2343150"/>
            <a:ext cx="3581400" cy="2514600"/>
          </a:xfrm>
          <a:prstGeom prst="rect">
            <a:avLst/>
          </a:prstGeom>
          <a:noFill/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394472"/>
          </a:xfrm>
        </p:spPr>
        <p:txBody>
          <a:bodyPr>
            <a:normAutofit/>
          </a:bodyPr>
          <a:lstStyle/>
          <a:p>
            <a:r>
              <a:rPr lang="en-US" sz="2400" dirty="0"/>
              <a:t>A person’s immune system will become paralyzed and unable to function for about 4 to 6 hours if that person consumes 25 teaspoons of refined or table </a:t>
            </a:r>
            <a:r>
              <a:rPr lang="en-US" sz="2400" dirty="0" smtClean="0"/>
              <a:t>sugar</a:t>
            </a:r>
          </a:p>
          <a:p>
            <a:endParaRPr lang="en-US" sz="2400" dirty="0"/>
          </a:p>
          <a:p>
            <a:r>
              <a:rPr lang="en-US" sz="2400" dirty="0" smtClean="0"/>
              <a:t>It is due to the effect </a:t>
            </a:r>
            <a:r>
              <a:rPr lang="en-US" sz="2400" dirty="0"/>
              <a:t>it has on the white blood </a:t>
            </a:r>
            <a:r>
              <a:rPr lang="en-US" sz="2400" dirty="0" smtClean="0"/>
              <a:t>cells</a:t>
            </a:r>
          </a:p>
          <a:p>
            <a:endParaRPr lang="en-US" sz="2400" dirty="0"/>
          </a:p>
          <a:p>
            <a:r>
              <a:rPr lang="en-US" sz="2400" dirty="0" smtClean="0"/>
              <a:t>This condition leaves </a:t>
            </a:r>
            <a:r>
              <a:rPr lang="en-US" sz="2400" dirty="0"/>
              <a:t>a person exposed to all manner of infection and destroys the body's natural cancer </a:t>
            </a:r>
            <a:r>
              <a:rPr lang="en-US" sz="2400" dirty="0" smtClean="0"/>
              <a:t>protection 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84651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63278"/>
            <a:ext cx="38100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/>
              <a:t>The short term effects of overeating often include a feeling of being lethargic and of </a:t>
            </a:r>
            <a:r>
              <a:rPr lang="en-US" sz="3000" dirty="0" smtClean="0"/>
              <a:t>feeling bloated</a:t>
            </a:r>
            <a:endParaRPr lang="en-MY" sz="3000" dirty="0"/>
          </a:p>
        </p:txBody>
      </p:sp>
      <p:pic>
        <p:nvPicPr>
          <p:cNvPr id="3074" name="Picture 2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1354686"/>
            <a:ext cx="3959225" cy="26648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482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3278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900" dirty="0"/>
              <a:t>This is a temporary condition for those who occasionally </a:t>
            </a:r>
            <a:r>
              <a:rPr lang="en-US" sz="2900" b="1" i="1" dirty="0" smtClean="0"/>
              <a:t>OVEREAT</a:t>
            </a:r>
            <a:r>
              <a:rPr lang="en-US" sz="2900" dirty="0" smtClean="0"/>
              <a:t> and </a:t>
            </a:r>
            <a:r>
              <a:rPr lang="en-US" sz="2900" dirty="0"/>
              <a:t>is not considered a major health threat, but there are serious health implications for people who habitually overeat or are chronic </a:t>
            </a:r>
            <a:r>
              <a:rPr lang="en-US" sz="2900" dirty="0" smtClean="0"/>
              <a:t>overeaters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60220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81150"/>
            <a:ext cx="3810000" cy="33944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/>
              <a:t>Most people are not aware that the average person needs about 1,800 to 2,000 calories each </a:t>
            </a:r>
            <a:r>
              <a:rPr lang="en-US" sz="2800" dirty="0" smtClean="0"/>
              <a:t>day</a:t>
            </a:r>
          </a:p>
          <a:p>
            <a:endParaRPr lang="en-US" sz="2500" dirty="0"/>
          </a:p>
          <a:p>
            <a:pPr marL="0" indent="0">
              <a:buNone/>
            </a:pPr>
            <a:endParaRPr lang="en-MY" sz="2500" dirty="0"/>
          </a:p>
        </p:txBody>
      </p:sp>
      <p:pic>
        <p:nvPicPr>
          <p:cNvPr id="1026" name="Picture 2" descr="https://static.pexels.com/photos/6346/healthy-light-woman-leg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28750"/>
            <a:ext cx="3754849" cy="2503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94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549"/>
            <a:ext cx="8229600" cy="286107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When you </a:t>
            </a:r>
            <a:r>
              <a:rPr lang="en-US" b="1" i="1" dirty="0" smtClean="0">
                <a:solidFill>
                  <a:srgbClr val="FFC000"/>
                </a:solidFill>
              </a:rPr>
              <a:t>EXCEED</a:t>
            </a:r>
            <a:r>
              <a:rPr lang="en-US" b="1" i="1" dirty="0" smtClean="0"/>
              <a:t> </a:t>
            </a:r>
            <a:r>
              <a:rPr lang="en-US" dirty="0"/>
              <a:t>the number of calories you need by overeating, your body stores the extra calories as body fat and your </a:t>
            </a:r>
            <a:r>
              <a:rPr lang="en-US"/>
              <a:t>weight </a:t>
            </a:r>
            <a:r>
              <a:rPr lang="en-US" smtClean="0"/>
              <a:t>increases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2937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047750"/>
            <a:ext cx="3962400" cy="3165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If you take careful measurements of your weight, you can see over a period of say a week if you are losing, gaining or maintaining a steady </a:t>
            </a:r>
            <a:r>
              <a:rPr lang="en-US" sz="2800" dirty="0" smtClean="0"/>
              <a:t>weight</a:t>
            </a:r>
            <a:endParaRPr lang="en-MY" sz="2800" dirty="0"/>
          </a:p>
        </p:txBody>
      </p:sp>
      <p:pic>
        <p:nvPicPr>
          <p:cNvPr id="2050" name="Picture 2" descr="https://static.pexels.com/photos/262876/pexels-photo-26287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23950"/>
            <a:ext cx="4319090" cy="28793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76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500" dirty="0"/>
              <a:t>If the foods you mainly overeat are cooked in low-quality fats such as vegetable oils or you mainly eat high carbohydrate and sugary foods, you can get what is known as a sugar </a:t>
            </a:r>
            <a:r>
              <a:rPr lang="en-US" sz="2500" dirty="0" smtClean="0"/>
              <a:t>rush</a:t>
            </a:r>
          </a:p>
          <a:p>
            <a:endParaRPr lang="en-US" sz="2500" dirty="0"/>
          </a:p>
          <a:p>
            <a:r>
              <a:rPr lang="en-US" sz="2500" dirty="0" smtClean="0"/>
              <a:t>This </a:t>
            </a:r>
            <a:r>
              <a:rPr lang="en-US" sz="2500" dirty="0"/>
              <a:t>sugar rush results in a high spike in your blood sugar levels, which puts a huge strain on all your internal </a:t>
            </a:r>
            <a:r>
              <a:rPr lang="en-US" sz="2500" dirty="0" smtClean="0"/>
              <a:t>organs</a:t>
            </a:r>
            <a:endParaRPr lang="en-MY" sz="2500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6025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315" y="881459"/>
            <a:ext cx="8153400" cy="3394472"/>
          </a:xfrm>
        </p:spPr>
        <p:txBody>
          <a:bodyPr>
            <a:normAutofit/>
          </a:bodyPr>
          <a:lstStyle/>
          <a:p>
            <a:r>
              <a:rPr lang="en-US" sz="2600" dirty="0" smtClean="0"/>
              <a:t>You will experience a short term surge in energy levels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These </a:t>
            </a:r>
            <a:r>
              <a:rPr lang="en-US" sz="2600" dirty="0"/>
              <a:t>types of food can cause a variety of digestive issues including bloating and excess </a:t>
            </a:r>
            <a:r>
              <a:rPr lang="en-US" sz="2600" dirty="0" smtClean="0"/>
              <a:t>gas</a:t>
            </a:r>
            <a:endParaRPr lang="en-MY" sz="2600" dirty="0"/>
          </a:p>
        </p:txBody>
      </p:sp>
      <p:pic>
        <p:nvPicPr>
          <p:cNvPr id="3074" name="Picture 2" descr="Image result for batter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08362"/>
            <a:ext cx="3470275" cy="1735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5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Being overweight has complications for your heart and also your joints and </a:t>
            </a:r>
            <a:r>
              <a:rPr lang="en-US" sz="2600" dirty="0" smtClean="0"/>
              <a:t>ligaments</a:t>
            </a:r>
          </a:p>
          <a:p>
            <a:endParaRPr lang="en-US" sz="2600" dirty="0"/>
          </a:p>
          <a:p>
            <a:r>
              <a:rPr lang="en-US" sz="2600" dirty="0" smtClean="0"/>
              <a:t>These </a:t>
            </a:r>
            <a:r>
              <a:rPr lang="en-US" sz="2600" dirty="0"/>
              <a:t>can become worn and stressed because when someone is overweight or obese, there is a lot of additional weight or pressure placed on the </a:t>
            </a:r>
            <a:r>
              <a:rPr lang="en-US" sz="2600" dirty="0" smtClean="0"/>
              <a:t>body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17632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667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This extra weight or body volume can affect a person’s self-esteem or self-image in a negative </a:t>
            </a:r>
            <a:r>
              <a:rPr lang="en-US" sz="2600" dirty="0" smtClean="0"/>
              <a:t>way</a:t>
            </a:r>
          </a:p>
          <a:p>
            <a:endParaRPr lang="en-US" sz="2600" dirty="0"/>
          </a:p>
          <a:p>
            <a:r>
              <a:rPr lang="en-US" sz="2600" dirty="0" smtClean="0"/>
              <a:t>The </a:t>
            </a:r>
            <a:r>
              <a:rPr lang="en-US" sz="2600" dirty="0"/>
              <a:t>more you eat, the more weight you gain and the less confident a person feels about themselves</a:t>
            </a:r>
            <a:endParaRPr lang="en-MY" sz="2600" dirty="0"/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88084"/>
            <a:ext cx="2931137" cy="194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28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472"/>
          </a:xfrm>
        </p:spPr>
        <p:txBody>
          <a:bodyPr>
            <a:normAutofit/>
          </a:bodyPr>
          <a:lstStyle/>
          <a:p>
            <a:r>
              <a:rPr lang="en-US" sz="2700" dirty="0"/>
              <a:t>The danger of overeating, apart from the obvious fact that you will get fat, is that the food that people tend to overeat are usually </a:t>
            </a:r>
            <a:r>
              <a:rPr lang="en-US" sz="2700" dirty="0" smtClean="0"/>
              <a:t>unhealthy</a:t>
            </a:r>
          </a:p>
          <a:p>
            <a:endParaRPr lang="en-US" sz="2700" dirty="0"/>
          </a:p>
          <a:p>
            <a:r>
              <a:rPr lang="en-US" sz="2700" dirty="0" smtClean="0"/>
              <a:t>The </a:t>
            </a:r>
            <a:r>
              <a:rPr lang="en-US" sz="2700" dirty="0"/>
              <a:t>big challenge is to find healthy and inexpensive </a:t>
            </a:r>
            <a:r>
              <a:rPr lang="en-US" sz="2700" dirty="0" smtClean="0"/>
              <a:t>foods</a:t>
            </a:r>
            <a:endParaRPr lang="en-MY" sz="2700" dirty="0"/>
          </a:p>
          <a:p>
            <a:endParaRPr lang="en-MY" sz="2700" dirty="0"/>
          </a:p>
        </p:txBody>
      </p:sp>
    </p:spTree>
    <p:extLst>
      <p:ext uri="{BB962C8B-B14F-4D97-AF65-F5344CB8AC3E}">
        <p14:creationId xmlns:p14="http://schemas.microsoft.com/office/powerpoint/2010/main" val="993659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1149"/>
            <a:ext cx="8229600" cy="30134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/>
              <a:t>It has been shown that this can lead to </a:t>
            </a:r>
            <a:r>
              <a:rPr lang="en-US" sz="3000" i="1" dirty="0"/>
              <a:t>depression</a:t>
            </a:r>
            <a:r>
              <a:rPr lang="en-US" sz="3000" dirty="0"/>
              <a:t>, </a:t>
            </a:r>
            <a:r>
              <a:rPr lang="en-US" sz="3000" i="1" dirty="0"/>
              <a:t>anxiety issues</a:t>
            </a:r>
            <a:r>
              <a:rPr lang="en-US" sz="3000" dirty="0"/>
              <a:t>, </a:t>
            </a:r>
            <a:r>
              <a:rPr lang="en-US" sz="3000" i="1" dirty="0"/>
              <a:t>intimacy</a:t>
            </a:r>
            <a:r>
              <a:rPr lang="en-US" sz="3000" dirty="0"/>
              <a:t> and </a:t>
            </a:r>
            <a:r>
              <a:rPr lang="en-US" sz="3000" i="1" dirty="0"/>
              <a:t>sexual difficulties </a:t>
            </a:r>
            <a:r>
              <a:rPr lang="en-US" sz="3000" dirty="0"/>
              <a:t>as well as </a:t>
            </a:r>
            <a:r>
              <a:rPr lang="en-US" sz="3000" i="1" dirty="0"/>
              <a:t>antisocial behavior </a:t>
            </a:r>
            <a:r>
              <a:rPr lang="en-US" sz="3000" dirty="0"/>
              <a:t>and </a:t>
            </a:r>
            <a:r>
              <a:rPr lang="en-US" sz="3000" i="1" dirty="0"/>
              <a:t>an unusual </a:t>
            </a:r>
            <a:r>
              <a:rPr lang="en-US" sz="3000" dirty="0"/>
              <a:t>and </a:t>
            </a:r>
            <a:r>
              <a:rPr lang="en-US" sz="3000" i="1" dirty="0"/>
              <a:t>unnatural attitude </a:t>
            </a:r>
            <a:r>
              <a:rPr lang="en-US" sz="3000" dirty="0"/>
              <a:t>to food and eating in </a:t>
            </a:r>
            <a:r>
              <a:rPr lang="en-US" sz="3000" dirty="0" smtClean="0"/>
              <a:t>general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56569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7350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000" dirty="0"/>
              <a:t>W</a:t>
            </a:r>
            <a:r>
              <a:rPr lang="en-US" sz="3000" dirty="0" smtClean="0"/>
              <a:t>hen </a:t>
            </a:r>
            <a:r>
              <a:rPr lang="en-US" sz="3000" dirty="0"/>
              <a:t>a person is able to take control of their eating habits and stop overeating, </a:t>
            </a:r>
            <a:r>
              <a:rPr lang="en-US" sz="3000" dirty="0" smtClean="0"/>
              <a:t>a </a:t>
            </a:r>
            <a:r>
              <a:rPr lang="en-US" sz="3000" dirty="0"/>
              <a:t>person can have a much better </a:t>
            </a:r>
            <a:r>
              <a:rPr lang="en-US" sz="3000" b="1" i="1" dirty="0">
                <a:solidFill>
                  <a:srgbClr val="FFC000"/>
                </a:solidFill>
              </a:rPr>
              <a:t>S</a:t>
            </a:r>
            <a:r>
              <a:rPr lang="en-US" sz="3000" b="1" i="1" dirty="0" smtClean="0">
                <a:solidFill>
                  <a:srgbClr val="FFC000"/>
                </a:solidFill>
              </a:rPr>
              <a:t>elf-image</a:t>
            </a:r>
            <a:r>
              <a:rPr lang="en-US" sz="3000" dirty="0" smtClean="0"/>
              <a:t> </a:t>
            </a:r>
            <a:r>
              <a:rPr lang="en-US" sz="3000" dirty="0"/>
              <a:t>and </a:t>
            </a:r>
            <a:r>
              <a:rPr lang="en-US" sz="3000" dirty="0" smtClean="0"/>
              <a:t>improved                      </a:t>
            </a:r>
            <a:r>
              <a:rPr lang="en-US" sz="3000" b="1" i="1" dirty="0">
                <a:solidFill>
                  <a:srgbClr val="FFC000"/>
                </a:solidFill>
              </a:rPr>
              <a:t>M</a:t>
            </a:r>
            <a:r>
              <a:rPr lang="en-US" sz="3000" b="1" i="1" dirty="0" smtClean="0">
                <a:solidFill>
                  <a:srgbClr val="FFC000"/>
                </a:solidFill>
              </a:rPr>
              <a:t>ental </a:t>
            </a:r>
            <a:r>
              <a:rPr lang="en-US" sz="3000" b="1" i="1" dirty="0">
                <a:solidFill>
                  <a:srgbClr val="FFC000"/>
                </a:solidFill>
              </a:rPr>
              <a:t>H</a:t>
            </a:r>
            <a:r>
              <a:rPr lang="en-US" sz="3000" b="1" i="1" dirty="0" smtClean="0">
                <a:solidFill>
                  <a:srgbClr val="FFC000"/>
                </a:solidFill>
              </a:rPr>
              <a:t>ealth</a:t>
            </a:r>
            <a:endParaRPr lang="en-MY" sz="3000" b="1" i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6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2950"/>
            <a:ext cx="8458200" cy="3775473"/>
          </a:xfrm>
        </p:spPr>
        <p:txBody>
          <a:bodyPr>
            <a:noAutofit/>
          </a:bodyPr>
          <a:lstStyle/>
          <a:p>
            <a:r>
              <a:rPr lang="en-US" sz="2600" dirty="0"/>
              <a:t>When you overeat, it is most likely to </a:t>
            </a:r>
            <a:r>
              <a:rPr lang="en-US" sz="2600" dirty="0" smtClean="0"/>
              <a:t>be </a:t>
            </a:r>
            <a:r>
              <a:rPr lang="en-US" sz="2600" dirty="0"/>
              <a:t>the unhealthiest </a:t>
            </a:r>
            <a:r>
              <a:rPr lang="en-US" sz="2600" dirty="0" smtClean="0"/>
              <a:t>foods</a:t>
            </a:r>
          </a:p>
          <a:p>
            <a:endParaRPr lang="en-US" sz="2600" dirty="0"/>
          </a:p>
          <a:p>
            <a:r>
              <a:rPr lang="en-US" sz="2600" dirty="0"/>
              <a:t>S</a:t>
            </a:r>
            <a:r>
              <a:rPr lang="en-US" sz="2600" dirty="0" smtClean="0"/>
              <a:t>ugar </a:t>
            </a:r>
            <a:r>
              <a:rPr lang="en-US" sz="2600" dirty="0"/>
              <a:t>and carbohydrates are not the only culprits to </a:t>
            </a:r>
            <a:r>
              <a:rPr lang="en-US" sz="2600" dirty="0" smtClean="0"/>
              <a:t>overeat</a:t>
            </a:r>
          </a:p>
          <a:p>
            <a:endParaRPr lang="en-US" sz="2600" dirty="0"/>
          </a:p>
          <a:p>
            <a:r>
              <a:rPr lang="en-US" sz="2600" dirty="0" smtClean="0"/>
              <a:t>Often </a:t>
            </a:r>
            <a:r>
              <a:rPr lang="en-US" sz="2600" dirty="0"/>
              <a:t>times people tend to overeat meat proteins, which will burden your entire body system, especially your </a:t>
            </a:r>
            <a:r>
              <a:rPr lang="en-US" sz="2600" dirty="0" smtClean="0"/>
              <a:t>kidneys</a:t>
            </a:r>
            <a:endParaRPr lang="en-MY" sz="2600" dirty="0"/>
          </a:p>
          <a:p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8997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9749"/>
            <a:ext cx="8229600" cy="2784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400" dirty="0" smtClean="0"/>
              <a:t>The </a:t>
            </a:r>
            <a:r>
              <a:rPr lang="en-US" sz="3400" b="1" i="1" dirty="0">
                <a:solidFill>
                  <a:srgbClr val="FFC000"/>
                </a:solidFill>
              </a:rPr>
              <a:t>H</a:t>
            </a:r>
            <a:r>
              <a:rPr lang="en-US" sz="3400" b="1" i="1" dirty="0" smtClean="0">
                <a:solidFill>
                  <a:srgbClr val="FFC000"/>
                </a:solidFill>
              </a:rPr>
              <a:t>uman </a:t>
            </a:r>
            <a:r>
              <a:rPr lang="en-US" sz="3400" b="1" i="1" dirty="0">
                <a:solidFill>
                  <a:srgbClr val="FFC000"/>
                </a:solidFill>
              </a:rPr>
              <a:t>B</a:t>
            </a:r>
            <a:r>
              <a:rPr lang="en-US" sz="3400" b="1" i="1" dirty="0" smtClean="0">
                <a:solidFill>
                  <a:srgbClr val="FFC000"/>
                </a:solidFill>
              </a:rPr>
              <a:t>ody</a:t>
            </a:r>
            <a:r>
              <a:rPr lang="en-US" sz="3400" dirty="0" smtClean="0"/>
              <a:t> </a:t>
            </a:r>
            <a:r>
              <a:rPr lang="en-US" sz="3400" dirty="0"/>
              <a:t>is very complex and has evolved many systems to protect itself from both itself and external </a:t>
            </a:r>
            <a:r>
              <a:rPr lang="en-US" sz="3400" dirty="0" smtClean="0"/>
              <a:t>threats</a:t>
            </a:r>
            <a:endParaRPr lang="en-MY" sz="3400" dirty="0"/>
          </a:p>
          <a:p>
            <a:endParaRPr lang="en-MY" sz="3400" dirty="0"/>
          </a:p>
        </p:txBody>
      </p:sp>
    </p:spTree>
    <p:extLst>
      <p:ext uri="{BB962C8B-B14F-4D97-AF65-F5344CB8AC3E}">
        <p14:creationId xmlns:p14="http://schemas.microsoft.com/office/powerpoint/2010/main" val="9754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9878"/>
            <a:ext cx="8229600" cy="3775472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One of these defensive systems is cancer </a:t>
            </a:r>
            <a:r>
              <a:rPr lang="en-US" sz="2400" dirty="0" smtClean="0"/>
              <a:t>protection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 smtClean="0"/>
              <a:t>This </a:t>
            </a:r>
            <a:r>
              <a:rPr lang="en-US" sz="2400" dirty="0"/>
              <a:t>enzyme has a specific function in our body, that is to break down the protective protein covering those defective mutant cells in our </a:t>
            </a:r>
            <a:r>
              <a:rPr lang="en-US" sz="2400" dirty="0" smtClean="0"/>
              <a:t>bodies</a:t>
            </a:r>
          </a:p>
          <a:p>
            <a:endParaRPr lang="en-US" sz="2400" dirty="0"/>
          </a:p>
          <a:p>
            <a:r>
              <a:rPr lang="en-US" sz="2400" dirty="0" smtClean="0"/>
              <a:t>These </a:t>
            </a:r>
            <a:r>
              <a:rPr lang="en-US" sz="2400" dirty="0"/>
              <a:t>mutant cells are the only cells that have this type of </a:t>
            </a:r>
            <a:r>
              <a:rPr lang="en-US" sz="2400" dirty="0" smtClean="0"/>
              <a:t>protection</a:t>
            </a:r>
          </a:p>
          <a:p>
            <a:endParaRPr lang="en-US" sz="2400" dirty="0"/>
          </a:p>
          <a:p>
            <a:r>
              <a:rPr lang="en-US" sz="2400" dirty="0" smtClean="0"/>
              <a:t>It </a:t>
            </a:r>
            <a:r>
              <a:rPr lang="en-US" sz="2400" dirty="0"/>
              <a:t>stops the white blood cells or immune system from being able to destroy </a:t>
            </a:r>
            <a:r>
              <a:rPr lang="en-US" sz="2400" dirty="0" smtClean="0"/>
              <a:t>them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43678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39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When we consume too much meat protein, we use up our supply of trypsin, allowing mutant or cancerous cells to </a:t>
            </a:r>
            <a:r>
              <a:rPr lang="en-US" sz="2600" dirty="0" smtClean="0"/>
              <a:t>multiply</a:t>
            </a: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/>
              <a:t>The average person needs to consume about 35 grams of protein each meal to cater for all the normal internal bodily functions and replace worn muscles </a:t>
            </a:r>
            <a:r>
              <a:rPr lang="en-US" sz="2600" dirty="0" err="1" smtClean="0"/>
              <a:t>etc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67383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3623073"/>
          </a:xfrm>
        </p:spPr>
        <p:txBody>
          <a:bodyPr>
            <a:normAutofit/>
          </a:bodyPr>
          <a:lstStyle/>
          <a:p>
            <a:r>
              <a:rPr lang="en-US" sz="2300" dirty="0"/>
              <a:t>When we consume more than 35g of protein, this extra protein </a:t>
            </a:r>
            <a:r>
              <a:rPr lang="en-US" sz="2300" dirty="0" smtClean="0"/>
              <a:t>will be </a:t>
            </a:r>
            <a:r>
              <a:rPr lang="en-US" sz="2300" dirty="0"/>
              <a:t>broken down into sugars with the main byproducts of ammonia and uric acid going into the blood </a:t>
            </a:r>
            <a:r>
              <a:rPr lang="en-US" sz="2300" dirty="0" smtClean="0"/>
              <a:t>stream</a:t>
            </a:r>
          </a:p>
          <a:p>
            <a:endParaRPr lang="en-US" sz="2300" dirty="0"/>
          </a:p>
          <a:p>
            <a:r>
              <a:rPr lang="en-US" sz="2400" dirty="0"/>
              <a:t>Uric acid is the main cause of gout, a very painful arthritic condition that affects a lot of </a:t>
            </a:r>
            <a:r>
              <a:rPr lang="en-US" sz="2400" dirty="0" smtClean="0"/>
              <a:t>people</a:t>
            </a:r>
            <a:endParaRPr lang="en-US" sz="2300" dirty="0" smtClean="0"/>
          </a:p>
          <a:p>
            <a:endParaRPr lang="en-US" sz="2300" dirty="0"/>
          </a:p>
          <a:p>
            <a:r>
              <a:rPr lang="en-US" sz="2300" dirty="0" smtClean="0"/>
              <a:t>The </a:t>
            </a:r>
            <a:r>
              <a:rPr lang="en-US" sz="2300" dirty="0"/>
              <a:t>ammonia is responsible for premature </a:t>
            </a:r>
            <a:r>
              <a:rPr lang="en-US" sz="2300" dirty="0" smtClean="0"/>
              <a:t>aging</a:t>
            </a:r>
          </a:p>
          <a:p>
            <a:pPr marL="0" indent="0">
              <a:buNone/>
            </a:pP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208652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8150"/>
            <a:ext cx="8229600" cy="3394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Our immune system suffers when we overeat foods that are </a:t>
            </a:r>
            <a:r>
              <a:rPr lang="en-US" b="1" i="1" dirty="0"/>
              <a:t>H</a:t>
            </a:r>
            <a:r>
              <a:rPr lang="en-US" b="1" i="1" dirty="0" smtClean="0"/>
              <a:t>igh </a:t>
            </a:r>
            <a:r>
              <a:rPr lang="en-US" b="1" i="1" dirty="0"/>
              <a:t>in </a:t>
            </a:r>
            <a:r>
              <a:rPr lang="en-US" b="1" i="1" dirty="0" smtClean="0"/>
              <a:t>Sugar</a:t>
            </a:r>
            <a:endParaRPr lang="en-US" b="1" i="1" dirty="0"/>
          </a:p>
          <a:p>
            <a:endParaRPr lang="en-US" b="1" dirty="0" smtClean="0"/>
          </a:p>
          <a:p>
            <a:endParaRPr lang="en-MY" dirty="0"/>
          </a:p>
        </p:txBody>
      </p:sp>
      <p:pic>
        <p:nvPicPr>
          <p:cNvPr id="2050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733550"/>
            <a:ext cx="4114800" cy="3086100"/>
          </a:xfrm>
          <a:prstGeom prst="ellipse">
            <a:avLst/>
          </a:prstGeom>
          <a:ln w="28575" cap="rnd">
            <a:solidFill>
              <a:srgbClr val="333333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7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6350"/>
            <a:ext cx="8229600" cy="3394472"/>
          </a:xfrm>
        </p:spPr>
        <p:txBody>
          <a:bodyPr>
            <a:normAutofit/>
          </a:bodyPr>
          <a:lstStyle/>
          <a:p>
            <a:r>
              <a:rPr lang="en-US" sz="2600" dirty="0"/>
              <a:t>A typical dessert such as a banana split contains as much as 24 teaspoons of refined or table </a:t>
            </a:r>
            <a:r>
              <a:rPr lang="en-US" sz="2600" dirty="0" smtClean="0"/>
              <a:t>sugar</a:t>
            </a:r>
            <a:endParaRPr lang="en-US" sz="2600" dirty="0"/>
          </a:p>
          <a:p>
            <a:endParaRPr lang="en-US" sz="2600" dirty="0" smtClean="0"/>
          </a:p>
          <a:p>
            <a:r>
              <a:rPr lang="en-US" sz="2600" dirty="0" smtClean="0"/>
              <a:t>There </a:t>
            </a:r>
            <a:r>
              <a:rPr lang="en-US" sz="2600" dirty="0"/>
              <a:t>are about 8.5 teaspoons of refined (table) sugar in a Snickers bar and a 12 oz. bottle of Coke has about 9 teaspoons of refined (table) </a:t>
            </a:r>
            <a:r>
              <a:rPr lang="en-US" sz="2600" dirty="0" smtClean="0"/>
              <a:t>sugar</a:t>
            </a:r>
            <a:endParaRPr lang="en-MY" sz="2600" dirty="0"/>
          </a:p>
        </p:txBody>
      </p:sp>
    </p:spTree>
    <p:extLst>
      <p:ext uri="{BB962C8B-B14F-4D97-AF65-F5344CB8AC3E}">
        <p14:creationId xmlns:p14="http://schemas.microsoft.com/office/powerpoint/2010/main" val="298358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2083</TotalTime>
  <Words>746</Words>
  <Application>Microsoft Office PowerPoint</Application>
  <PresentationFormat>On-screen Show (16:9)</PresentationFormat>
  <Paragraphs>53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Samsung</dc:creator>
  <cp:lastModifiedBy>Cally</cp:lastModifiedBy>
  <cp:revision>190</cp:revision>
  <dcterms:created xsi:type="dcterms:W3CDTF">2016-12-30T12:43:39Z</dcterms:created>
  <dcterms:modified xsi:type="dcterms:W3CDTF">2017-10-06T04:21:44Z</dcterms:modified>
</cp:coreProperties>
</file>