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258" r:id="rId3"/>
    <p:sldId id="259" r:id="rId4"/>
    <p:sldId id="260" r:id="rId5"/>
    <p:sldId id="261" r:id="rId6"/>
    <p:sldId id="262" r:id="rId7"/>
    <p:sldId id="263" r:id="rId8"/>
    <p:sldId id="270" r:id="rId9"/>
    <p:sldId id="265" r:id="rId10"/>
    <p:sldId id="268" r:id="rId11"/>
    <p:sldId id="269" r:id="rId12"/>
    <p:sldId id="271" r:id="rId13"/>
    <p:sldId id="272" r:id="rId14"/>
    <p:sldId id="273" r:id="rId15"/>
    <p:sldId id="274" r:id="rId16"/>
    <p:sldId id="275" r:id="rId17"/>
    <p:sldId id="276" r:id="rId18"/>
    <p:sldId id="277" r:id="rId19"/>
    <p:sldId id="278" r:id="rId20"/>
    <p:sldId id="279" r:id="rId21"/>
    <p:sldId id="280" r:id="rId22"/>
    <p:sldId id="293" r:id="rId23"/>
    <p:sldId id="286" r:id="rId24"/>
    <p:sldId id="285" r:id="rId25"/>
    <p:sldId id="287" r:id="rId26"/>
    <p:sldId id="288" r:id="rId27"/>
    <p:sldId id="289" r:id="rId28"/>
    <p:sldId id="292" r:id="rId29"/>
    <p:sldId id="291" r:id="rId3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173" y="606"/>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3</a:t>
            </a:fld>
            <a:endParaRPr lang="en-US"/>
          </a:p>
        </p:txBody>
      </p:sp>
    </p:spTree>
    <p:extLst>
      <p:ext uri="{BB962C8B-B14F-4D97-AF65-F5344CB8AC3E}">
        <p14:creationId xmlns:p14="http://schemas.microsoft.com/office/powerpoint/2010/main" val="59440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10/6/2017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0"/>
            <a:ext cx="9220200" cy="5143500"/>
          </a:xfrm>
          <a:prstGeom prst="rect">
            <a:avLst/>
          </a:prstGeom>
        </p:spPr>
      </p:pic>
      <p:sp>
        <p:nvSpPr>
          <p:cNvPr id="5" name="Rectangle 4"/>
          <p:cNvSpPr/>
          <p:nvPr/>
        </p:nvSpPr>
        <p:spPr>
          <a:xfrm>
            <a:off x="5410200" y="243084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2800350"/>
            <a:ext cx="3276600" cy="1661993"/>
          </a:xfrm>
          <a:prstGeom prst="rect">
            <a:avLst/>
          </a:prstGeom>
          <a:noFill/>
        </p:spPr>
        <p:txBody>
          <a:bodyPr wrap="square" rtlCol="0">
            <a:spAutoFit/>
          </a:bodyPr>
          <a:lstStyle/>
          <a:p>
            <a:pPr algn="ctr"/>
            <a:r>
              <a:rPr lang="en-US" sz="3400" b="1" dirty="0"/>
              <a:t>Overcoming an Overeating Disorder</a:t>
            </a:r>
            <a:endParaRPr lang="en-MY" sz="34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#3</a:t>
            </a:r>
            <a:endParaRPr lang="en-MY" b="1" dirty="0"/>
          </a:p>
        </p:txBody>
      </p:sp>
      <p:sp>
        <p:nvSpPr>
          <p:cNvPr id="3" name="Content Placeholder 2"/>
          <p:cNvSpPr>
            <a:spLocks noGrp="1"/>
          </p:cNvSpPr>
          <p:nvPr>
            <p:ph idx="1"/>
          </p:nvPr>
        </p:nvSpPr>
        <p:spPr>
          <a:xfrm>
            <a:off x="457200" y="1615678"/>
            <a:ext cx="8229600" cy="3394472"/>
          </a:xfrm>
        </p:spPr>
        <p:txBody>
          <a:bodyPr>
            <a:normAutofit/>
          </a:bodyPr>
          <a:lstStyle/>
          <a:p>
            <a:pPr lvl="0"/>
            <a:r>
              <a:rPr lang="en-US" sz="2400" dirty="0"/>
              <a:t>Eat enough high-quality protein, as protein is more satisfying and filling as compared to other </a:t>
            </a:r>
            <a:r>
              <a:rPr lang="en-US" sz="2400" dirty="0" smtClean="0"/>
              <a:t>macronutrients</a:t>
            </a:r>
          </a:p>
          <a:p>
            <a:pPr lvl="0"/>
            <a:endParaRPr lang="en-US" sz="2400" dirty="0"/>
          </a:p>
          <a:p>
            <a:pPr lvl="0"/>
            <a:r>
              <a:rPr lang="en-US" sz="2400" dirty="0" smtClean="0"/>
              <a:t>Protein </a:t>
            </a:r>
            <a:r>
              <a:rPr lang="en-US" sz="2400" dirty="0"/>
              <a:t>is digested slower so you tend to eat fewer calories overall than if you consume mainly </a:t>
            </a:r>
            <a:r>
              <a:rPr lang="en-US" sz="2400" dirty="0" smtClean="0"/>
              <a:t>carbohydrates</a:t>
            </a:r>
          </a:p>
          <a:p>
            <a:pPr lvl="0"/>
            <a:endParaRPr lang="en-US" sz="2400" dirty="0"/>
          </a:p>
          <a:p>
            <a:pPr lvl="0"/>
            <a:r>
              <a:rPr lang="en-US" sz="2400" dirty="0" smtClean="0"/>
              <a:t>Try </a:t>
            </a:r>
            <a:r>
              <a:rPr lang="en-US" sz="2400" dirty="0"/>
              <a:t>to consume about 35g of protein each </a:t>
            </a:r>
            <a:r>
              <a:rPr lang="en-US" sz="2400" dirty="0" smtClean="0"/>
              <a:t>meal</a:t>
            </a:r>
            <a:endParaRPr lang="en-MY" sz="2400" dirty="0"/>
          </a:p>
        </p:txBody>
      </p:sp>
    </p:spTree>
    <p:extLst>
      <p:ext uri="{BB962C8B-B14F-4D97-AF65-F5344CB8AC3E}">
        <p14:creationId xmlns:p14="http://schemas.microsoft.com/office/powerpoint/2010/main" val="32248384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
            <a:ext cx="8229600" cy="857250"/>
          </a:xfrm>
        </p:spPr>
        <p:txBody>
          <a:bodyPr/>
          <a:lstStyle/>
          <a:p>
            <a:r>
              <a:rPr lang="en-MY" b="1" dirty="0" smtClean="0"/>
              <a:t>#4</a:t>
            </a:r>
            <a:endParaRPr lang="en-MY" b="1" dirty="0"/>
          </a:p>
        </p:txBody>
      </p:sp>
      <p:sp>
        <p:nvSpPr>
          <p:cNvPr id="3" name="Content Placeholder 2"/>
          <p:cNvSpPr>
            <a:spLocks noGrp="1"/>
          </p:cNvSpPr>
          <p:nvPr>
            <p:ph idx="1"/>
          </p:nvPr>
        </p:nvSpPr>
        <p:spPr>
          <a:xfrm>
            <a:off x="457200" y="1657349"/>
            <a:ext cx="8229600" cy="2937273"/>
          </a:xfrm>
        </p:spPr>
        <p:txBody>
          <a:bodyPr>
            <a:normAutofit/>
          </a:bodyPr>
          <a:lstStyle/>
          <a:p>
            <a:pPr lvl="0"/>
            <a:r>
              <a:rPr lang="en-US" sz="2500" dirty="0"/>
              <a:t>Fresh vegetables </a:t>
            </a:r>
            <a:r>
              <a:rPr lang="en-US" sz="2500" dirty="0" smtClean="0"/>
              <a:t>or  </a:t>
            </a:r>
            <a:r>
              <a:rPr lang="en-US" sz="2500" dirty="0"/>
              <a:t>frozen organic vegetables, especially those with natural bright colors are known to be “</a:t>
            </a:r>
            <a:r>
              <a:rPr lang="en-US" sz="2500" dirty="0" err="1"/>
              <a:t>superfoods</a:t>
            </a:r>
            <a:r>
              <a:rPr lang="en-US" sz="2500" dirty="0" smtClean="0"/>
              <a:t>.”</a:t>
            </a:r>
          </a:p>
          <a:p>
            <a:pPr lvl="0"/>
            <a:endParaRPr lang="en-US" sz="2500" dirty="0"/>
          </a:p>
          <a:p>
            <a:pPr lvl="0"/>
            <a:r>
              <a:rPr lang="en-US" sz="2500" dirty="0" smtClean="0"/>
              <a:t>Try </a:t>
            </a:r>
            <a:r>
              <a:rPr lang="en-US" sz="2500" dirty="0" smtClean="0"/>
              <a:t>to</a:t>
            </a:r>
            <a:r>
              <a:rPr lang="en-US" sz="2500" dirty="0" smtClean="0"/>
              <a:t> </a:t>
            </a:r>
            <a:r>
              <a:rPr lang="en-US" sz="2500" dirty="0"/>
              <a:t>include as many vegetables into your diet as possible, they are low in calories and high in essential nutrients</a:t>
            </a:r>
            <a:endParaRPr lang="en-MY" sz="2500" dirty="0"/>
          </a:p>
          <a:p>
            <a:endParaRPr lang="en-MY" sz="2500" dirty="0"/>
          </a:p>
        </p:txBody>
      </p:sp>
    </p:spTree>
    <p:extLst>
      <p:ext uri="{BB962C8B-B14F-4D97-AF65-F5344CB8AC3E}">
        <p14:creationId xmlns:p14="http://schemas.microsoft.com/office/powerpoint/2010/main" val="16029579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#5</a:t>
            </a:r>
            <a:endParaRPr lang="en-MY" b="1" dirty="0"/>
          </a:p>
        </p:txBody>
      </p:sp>
      <p:sp>
        <p:nvSpPr>
          <p:cNvPr id="3" name="Content Placeholder 2"/>
          <p:cNvSpPr>
            <a:spLocks noGrp="1"/>
          </p:cNvSpPr>
          <p:nvPr>
            <p:ph idx="1"/>
          </p:nvPr>
        </p:nvSpPr>
        <p:spPr>
          <a:xfrm>
            <a:off x="457200" y="1387078"/>
            <a:ext cx="8229600" cy="3394472"/>
          </a:xfrm>
        </p:spPr>
        <p:txBody>
          <a:bodyPr>
            <a:normAutofit fontScale="92500"/>
          </a:bodyPr>
          <a:lstStyle/>
          <a:p>
            <a:pPr marL="0" indent="0">
              <a:buNone/>
            </a:pPr>
            <a:endParaRPr lang="en-MY" sz="2400" dirty="0"/>
          </a:p>
          <a:p>
            <a:pPr lvl="0" fontAlgn="base"/>
            <a:r>
              <a:rPr lang="en-US" sz="2400" dirty="0"/>
              <a:t>Try to get your carbohydrates from starchy </a:t>
            </a:r>
            <a:r>
              <a:rPr lang="en-US" sz="2400" dirty="0" smtClean="0"/>
              <a:t>vegetables. </a:t>
            </a:r>
          </a:p>
          <a:p>
            <a:pPr lvl="0" fontAlgn="base"/>
            <a:endParaRPr lang="en-US" sz="2400" dirty="0"/>
          </a:p>
          <a:p>
            <a:r>
              <a:rPr lang="en-US" sz="2400" dirty="0"/>
              <a:t>These foods take a longer time to digest and stay in your system </a:t>
            </a:r>
            <a:r>
              <a:rPr lang="en-US" sz="2400" dirty="0" smtClean="0"/>
              <a:t>longer</a:t>
            </a:r>
          </a:p>
          <a:p>
            <a:endParaRPr lang="en-US" sz="2400" dirty="0"/>
          </a:p>
          <a:p>
            <a:r>
              <a:rPr lang="en-US" sz="2400" dirty="0" smtClean="0"/>
              <a:t>Therefore</a:t>
            </a:r>
            <a:r>
              <a:rPr lang="en-US" sz="2400" dirty="0"/>
              <a:t>, your internal satiety sensors will tell your brain that you’re not hungry so there is no need for snacks or </a:t>
            </a:r>
            <a:r>
              <a:rPr lang="en-US" sz="2400" dirty="0" smtClean="0"/>
              <a:t>binge-eating</a:t>
            </a:r>
            <a:endParaRPr lang="en-MY" sz="2400" dirty="0"/>
          </a:p>
        </p:txBody>
      </p:sp>
    </p:spTree>
    <p:extLst>
      <p:ext uri="{BB962C8B-B14F-4D97-AF65-F5344CB8AC3E}">
        <p14:creationId xmlns:p14="http://schemas.microsoft.com/office/powerpoint/2010/main" val="26059422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#6 </a:t>
            </a:r>
            <a:endParaRPr lang="en-MY" b="1" dirty="0"/>
          </a:p>
        </p:txBody>
      </p:sp>
      <p:sp>
        <p:nvSpPr>
          <p:cNvPr id="3" name="Content Placeholder 2"/>
          <p:cNvSpPr>
            <a:spLocks noGrp="1"/>
          </p:cNvSpPr>
          <p:nvPr>
            <p:ph idx="1"/>
          </p:nvPr>
        </p:nvSpPr>
        <p:spPr>
          <a:xfrm>
            <a:off x="457200" y="1844278"/>
            <a:ext cx="8229600" cy="3394472"/>
          </a:xfrm>
        </p:spPr>
        <p:txBody>
          <a:bodyPr>
            <a:normAutofit/>
          </a:bodyPr>
          <a:lstStyle/>
          <a:p>
            <a:r>
              <a:rPr lang="en-US" sz="2600" dirty="0"/>
              <a:t>The human body burns carbohydrates, alcohol, protein and fat for fuel, but carbohydrates are not </a:t>
            </a:r>
            <a:r>
              <a:rPr lang="en-US" sz="2600" dirty="0" smtClean="0"/>
              <a:t>essential</a:t>
            </a:r>
          </a:p>
          <a:p>
            <a:endParaRPr lang="en-US" sz="2600" dirty="0"/>
          </a:p>
          <a:p>
            <a:r>
              <a:rPr lang="en-US" sz="2600" dirty="0" smtClean="0"/>
              <a:t>Our </a:t>
            </a:r>
            <a:r>
              <a:rPr lang="en-US" sz="2600" dirty="0"/>
              <a:t>bodies turn carbohydrates, protein, fat and alcohol into glucose</a:t>
            </a:r>
            <a:endParaRPr lang="en-US" sz="2600" dirty="0" smtClean="0"/>
          </a:p>
        </p:txBody>
      </p:sp>
    </p:spTree>
    <p:extLst>
      <p:ext uri="{BB962C8B-B14F-4D97-AF65-F5344CB8AC3E}">
        <p14:creationId xmlns:p14="http://schemas.microsoft.com/office/powerpoint/2010/main" val="14273681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US" sz="2500" dirty="0"/>
              <a:t>Fat is arguably the best fuel to use to give energy to your body as long as you </a:t>
            </a:r>
            <a:r>
              <a:rPr lang="en-US" sz="2500" dirty="0" smtClean="0"/>
              <a:t>choose </a:t>
            </a:r>
            <a:r>
              <a:rPr lang="en-US" sz="2500" dirty="0"/>
              <a:t>only good quality </a:t>
            </a:r>
            <a:r>
              <a:rPr lang="en-US" sz="2500" dirty="0" smtClean="0"/>
              <a:t>fats</a:t>
            </a:r>
          </a:p>
          <a:p>
            <a:endParaRPr lang="en-US" sz="2500" dirty="0"/>
          </a:p>
          <a:p>
            <a:r>
              <a:rPr lang="en-US" sz="2500" dirty="0" smtClean="0"/>
              <a:t>Do </a:t>
            </a:r>
            <a:r>
              <a:rPr lang="en-US" sz="2500" dirty="0"/>
              <a:t>not use any refined vegetable oils at all </a:t>
            </a:r>
            <a:endParaRPr lang="en-US" sz="2500" dirty="0" smtClean="0"/>
          </a:p>
          <a:p>
            <a:endParaRPr lang="en-US" sz="2500" dirty="0"/>
          </a:p>
          <a:p>
            <a:r>
              <a:rPr lang="en-US" sz="2500" dirty="0" smtClean="0"/>
              <a:t>Only </a:t>
            </a:r>
            <a:r>
              <a:rPr lang="en-US" sz="2500" dirty="0"/>
              <a:t>use unrefined coconut palm and olive oils and butter or lard from free range organic </a:t>
            </a:r>
            <a:r>
              <a:rPr lang="en-US" sz="2500" dirty="0" smtClean="0"/>
              <a:t>livestock</a:t>
            </a:r>
            <a:endParaRPr lang="en-MY" sz="2500" dirty="0"/>
          </a:p>
        </p:txBody>
      </p:sp>
    </p:spTree>
    <p:extLst>
      <p:ext uri="{BB962C8B-B14F-4D97-AF65-F5344CB8AC3E}">
        <p14:creationId xmlns:p14="http://schemas.microsoft.com/office/powerpoint/2010/main" val="41593764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normAutofit/>
          </a:bodyPr>
          <a:lstStyle/>
          <a:p>
            <a:pPr marL="0" indent="0" algn="ctr">
              <a:buNone/>
            </a:pPr>
            <a:r>
              <a:rPr lang="en-US" sz="2800" dirty="0"/>
              <a:t>Taking your time eating and chewing your food is very important; it gives your system time to adjust to the arrival of the new food and for your brain to monitor its effects</a:t>
            </a:r>
            <a:endParaRPr lang="en-MY" sz="2800" dirty="0"/>
          </a:p>
        </p:txBody>
      </p:sp>
    </p:spTree>
    <p:extLst>
      <p:ext uri="{BB962C8B-B14F-4D97-AF65-F5344CB8AC3E}">
        <p14:creationId xmlns:p14="http://schemas.microsoft.com/office/powerpoint/2010/main" val="289991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57349"/>
            <a:ext cx="8229600" cy="2937273"/>
          </a:xfrm>
        </p:spPr>
        <p:txBody>
          <a:bodyPr>
            <a:normAutofit/>
          </a:bodyPr>
          <a:lstStyle/>
          <a:p>
            <a:pPr marL="0" indent="0" algn="ctr">
              <a:buNone/>
            </a:pPr>
            <a:r>
              <a:rPr lang="en-US" sz="2800" b="1" dirty="0">
                <a:solidFill>
                  <a:srgbClr val="FFC000"/>
                </a:solidFill>
              </a:rPr>
              <a:t>Taking the little extra time </a:t>
            </a:r>
            <a:r>
              <a:rPr lang="en-US" sz="2800" dirty="0"/>
              <a:t>it takes to make your meals exciting and appetizing and then savoring each bite, sensing the flavor, texture and aroma and enjoying each mouthful is a very healthy and sensible approach to </a:t>
            </a:r>
            <a:r>
              <a:rPr lang="en-US" sz="2800" dirty="0" smtClean="0"/>
              <a:t>eating</a:t>
            </a:r>
            <a:endParaRPr lang="en-MY" sz="2800" dirty="0"/>
          </a:p>
        </p:txBody>
      </p:sp>
    </p:spTree>
    <p:extLst>
      <p:ext uri="{BB962C8B-B14F-4D97-AF65-F5344CB8AC3E}">
        <p14:creationId xmlns:p14="http://schemas.microsoft.com/office/powerpoint/2010/main" val="19447308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normAutofit/>
          </a:bodyPr>
          <a:lstStyle/>
          <a:p>
            <a:pPr marL="0" indent="0" algn="ctr">
              <a:buNone/>
            </a:pPr>
            <a:r>
              <a:rPr lang="en-US" sz="2800" dirty="0"/>
              <a:t>Many people shove in as much as possible, as fast as possible into their mouths, much of it gets swallowed without being properly chewed and the result is that any nutrients it contains are able to pass through the system without being </a:t>
            </a:r>
            <a:r>
              <a:rPr lang="en-US" sz="2800" dirty="0" smtClean="0"/>
              <a:t>absorbed</a:t>
            </a:r>
          </a:p>
        </p:txBody>
      </p:sp>
    </p:spTree>
    <p:extLst>
      <p:ext uri="{BB962C8B-B14F-4D97-AF65-F5344CB8AC3E}">
        <p14:creationId xmlns:p14="http://schemas.microsoft.com/office/powerpoint/2010/main" val="40383073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3810000" cy="3394472"/>
          </a:xfrm>
        </p:spPr>
        <p:txBody>
          <a:bodyPr>
            <a:noAutofit/>
          </a:bodyPr>
          <a:lstStyle/>
          <a:p>
            <a:pPr marL="0" indent="0" algn="ctr">
              <a:buNone/>
            </a:pPr>
            <a:r>
              <a:rPr lang="en-US" sz="2800" dirty="0"/>
              <a:t>An excellent approach to </a:t>
            </a:r>
            <a:r>
              <a:rPr lang="en-US" sz="2800" b="1" dirty="0"/>
              <a:t>stopping</a:t>
            </a:r>
            <a:r>
              <a:rPr lang="en-US" sz="2800" dirty="0"/>
              <a:t> yourself from over eating is to use smaller plates with smaller portions and eat your meal </a:t>
            </a:r>
            <a:r>
              <a:rPr lang="en-US" sz="2800" dirty="0" smtClean="0"/>
              <a:t>slowly</a:t>
            </a:r>
            <a:endParaRPr lang="en-US" sz="2800" dirty="0"/>
          </a:p>
          <a:p>
            <a:pPr marL="0" indent="0" algn="ctr">
              <a:buNone/>
            </a:pPr>
            <a:endParaRPr lang="en-US" sz="2800" dirty="0" smtClean="0"/>
          </a:p>
          <a:p>
            <a:pPr marL="0" indent="0" algn="ctr">
              <a:buNone/>
            </a:pPr>
            <a:r>
              <a:rPr lang="en-US" sz="2800" dirty="0"/>
              <a:t> </a:t>
            </a:r>
            <a:endParaRPr lang="en-MY" sz="2800" dirty="0"/>
          </a:p>
        </p:txBody>
      </p:sp>
      <p:pic>
        <p:nvPicPr>
          <p:cNvPr id="8194"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0782" y="1200151"/>
            <a:ext cx="4192218" cy="278737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9680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809750"/>
            <a:ext cx="7772400" cy="2632472"/>
          </a:xfrm>
        </p:spPr>
        <p:txBody>
          <a:bodyPr>
            <a:normAutofit/>
          </a:bodyPr>
          <a:lstStyle/>
          <a:p>
            <a:pPr marL="0" indent="0" algn="ctr">
              <a:buNone/>
            </a:pPr>
            <a:r>
              <a:rPr lang="en-US" sz="3000" dirty="0"/>
              <a:t>With today's habits of eating in front of the TV or drive through fast food restaurants, it is becoming very hard to sit down and enjoy a </a:t>
            </a:r>
            <a:r>
              <a:rPr lang="en-US" sz="3000" dirty="0" smtClean="0"/>
              <a:t>meal</a:t>
            </a:r>
            <a:endParaRPr lang="en-MY" sz="3000" dirty="0"/>
          </a:p>
          <a:p>
            <a:endParaRPr lang="en-MY" sz="3000" dirty="0"/>
          </a:p>
        </p:txBody>
      </p:sp>
    </p:spTree>
    <p:extLst>
      <p:ext uri="{BB962C8B-B14F-4D97-AF65-F5344CB8AC3E}">
        <p14:creationId xmlns:p14="http://schemas.microsoft.com/office/powerpoint/2010/main" val="12893724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9878"/>
            <a:ext cx="8229600" cy="3394472"/>
          </a:xfrm>
        </p:spPr>
        <p:txBody>
          <a:bodyPr>
            <a:noAutofit/>
          </a:bodyPr>
          <a:lstStyle/>
          <a:p>
            <a:r>
              <a:rPr lang="en-US" sz="2300" dirty="0"/>
              <a:t>Some claim that overeating is a real addiction and others claim there is no factual basis for calling overeating an </a:t>
            </a:r>
            <a:r>
              <a:rPr lang="en-US" sz="2300" dirty="0" smtClean="0"/>
              <a:t>addiction</a:t>
            </a:r>
          </a:p>
          <a:p>
            <a:pPr marL="0" indent="0">
              <a:buNone/>
            </a:pPr>
            <a:endParaRPr lang="en-MY" sz="2300" dirty="0"/>
          </a:p>
          <a:p>
            <a:r>
              <a:rPr lang="en-US" sz="2300" dirty="0"/>
              <a:t>It is obvious that overeating causes many health issues, but many suggest that this is a symptom of some much more serious </a:t>
            </a:r>
            <a:r>
              <a:rPr lang="en-US" sz="2300" dirty="0" smtClean="0"/>
              <a:t>illness</a:t>
            </a:r>
          </a:p>
          <a:p>
            <a:endParaRPr lang="en-US" sz="2300" dirty="0"/>
          </a:p>
          <a:p>
            <a:r>
              <a:rPr lang="en-US" sz="2300" dirty="0" smtClean="0"/>
              <a:t>They </a:t>
            </a:r>
            <a:r>
              <a:rPr lang="en-US" sz="2300" dirty="0"/>
              <a:t>believe that getting to root of the illness is the only real </a:t>
            </a:r>
            <a:r>
              <a:rPr lang="en-US" sz="2300" dirty="0" smtClean="0"/>
              <a:t>treatment</a:t>
            </a:r>
            <a:endParaRPr lang="en-MY" sz="2300" dirty="0"/>
          </a:p>
          <a:p>
            <a:endParaRPr lang="en-MY" sz="2300" dirty="0"/>
          </a:p>
        </p:txBody>
      </p:sp>
    </p:spTree>
    <p:extLst>
      <p:ext uri="{BB962C8B-B14F-4D97-AF65-F5344CB8AC3E}">
        <p14:creationId xmlns:p14="http://schemas.microsoft.com/office/powerpoint/2010/main" val="3333191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Image result for fast food"/>
          <p:cNvPicPr>
            <a:picLocks noChangeAspect="1" noChangeArrowheads="1"/>
          </p:cNvPicPr>
          <p:nvPr/>
        </p:nvPicPr>
        <p:blipFill rotWithShape="1">
          <a:blip r:embed="rId2">
            <a:extLst>
              <a:ext uri="{28A0092B-C50C-407E-A947-70E740481C1C}">
                <a14:useLocalDpi xmlns:a14="http://schemas.microsoft.com/office/drawing/2010/main" val="0"/>
              </a:ext>
            </a:extLst>
          </a:blip>
          <a:srcRect t="-2216" r="6250"/>
          <a:stretch/>
        </p:blipFill>
        <p:spPr bwMode="auto">
          <a:xfrm>
            <a:off x="152400" y="2190750"/>
            <a:ext cx="4460487" cy="27432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953000" y="666750"/>
            <a:ext cx="3657600" cy="3394472"/>
          </a:xfrm>
        </p:spPr>
        <p:txBody>
          <a:bodyPr>
            <a:normAutofit/>
          </a:bodyPr>
          <a:lstStyle/>
          <a:p>
            <a:pPr marL="0" indent="0" algn="ctr">
              <a:buNone/>
            </a:pPr>
            <a:r>
              <a:rPr lang="en-US" sz="2800" b="1" dirty="0">
                <a:solidFill>
                  <a:srgbClr val="FFC000"/>
                </a:solidFill>
              </a:rPr>
              <a:t> </a:t>
            </a:r>
            <a:r>
              <a:rPr lang="en-US" sz="2800" b="1" dirty="0" smtClean="0">
                <a:solidFill>
                  <a:srgbClr val="FFC000"/>
                </a:solidFill>
              </a:rPr>
              <a:t>A </a:t>
            </a:r>
            <a:r>
              <a:rPr lang="en-US" sz="2800" b="1" dirty="0">
                <a:solidFill>
                  <a:srgbClr val="FFC000"/>
                </a:solidFill>
              </a:rPr>
              <a:t>G</a:t>
            </a:r>
            <a:r>
              <a:rPr lang="en-US" sz="2800" b="1" dirty="0" smtClean="0">
                <a:solidFill>
                  <a:srgbClr val="FFC000"/>
                </a:solidFill>
              </a:rPr>
              <a:t>ood </a:t>
            </a:r>
            <a:r>
              <a:rPr lang="en-US" sz="2800" b="1" dirty="0">
                <a:solidFill>
                  <a:srgbClr val="FFC000"/>
                </a:solidFill>
              </a:rPr>
              <a:t>S</a:t>
            </a:r>
            <a:r>
              <a:rPr lang="en-US" sz="2800" b="1" dirty="0" smtClean="0">
                <a:solidFill>
                  <a:srgbClr val="FFC000"/>
                </a:solidFill>
              </a:rPr>
              <a:t>trategy </a:t>
            </a:r>
            <a:r>
              <a:rPr lang="en-US" sz="2800" dirty="0"/>
              <a:t>is to make it inconvenient to get hold of fast or processed foods, do not keep them in your refrigerator or </a:t>
            </a:r>
            <a:r>
              <a:rPr lang="en-US" sz="2800" dirty="0" smtClean="0"/>
              <a:t>pantry</a:t>
            </a:r>
            <a:endParaRPr lang="en-MY" sz="2800" dirty="0"/>
          </a:p>
        </p:txBody>
      </p:sp>
    </p:spTree>
    <p:extLst>
      <p:ext uri="{BB962C8B-B14F-4D97-AF65-F5344CB8AC3E}">
        <p14:creationId xmlns:p14="http://schemas.microsoft.com/office/powerpoint/2010/main" val="39020253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US" sz="2600" dirty="0"/>
              <a:t>One of the biggest mistakes many people make is to stop eating all of the things they enjoy at once or going cold </a:t>
            </a:r>
            <a:r>
              <a:rPr lang="en-US" sz="2600" dirty="0" smtClean="0"/>
              <a:t>turkey</a:t>
            </a:r>
          </a:p>
          <a:p>
            <a:endParaRPr lang="en-US" sz="2600" dirty="0"/>
          </a:p>
          <a:p>
            <a:r>
              <a:rPr lang="en-US" sz="2600" dirty="0" smtClean="0"/>
              <a:t>Eat </a:t>
            </a:r>
            <a:r>
              <a:rPr lang="en-US" sz="2600" dirty="0"/>
              <a:t>them mindfully, or slowly and enjoy the taste and sensation you have been </a:t>
            </a:r>
            <a:r>
              <a:rPr lang="en-US" sz="2600" dirty="0" smtClean="0"/>
              <a:t>craving</a:t>
            </a:r>
            <a:endParaRPr lang="en-MY" sz="2600" dirty="0"/>
          </a:p>
        </p:txBody>
      </p:sp>
    </p:spTree>
    <p:extLst>
      <p:ext uri="{BB962C8B-B14F-4D97-AF65-F5344CB8AC3E}">
        <p14:creationId xmlns:p14="http://schemas.microsoft.com/office/powerpoint/2010/main" val="22178478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90550"/>
            <a:ext cx="8229600" cy="3394472"/>
          </a:xfrm>
        </p:spPr>
        <p:txBody>
          <a:bodyPr>
            <a:normAutofit/>
          </a:bodyPr>
          <a:lstStyle/>
          <a:p>
            <a:r>
              <a:rPr lang="en-US" sz="2400" dirty="0" smtClean="0"/>
              <a:t>If you wish to put an end to overeating and binge eating, you should first leverage your effort by determining what is your outcome, how much do you wish to weigh, what is the purpose of doing so </a:t>
            </a:r>
          </a:p>
          <a:p>
            <a:endParaRPr lang="en-US" sz="2400" dirty="0" smtClean="0"/>
          </a:p>
          <a:p>
            <a:r>
              <a:rPr lang="en-US" sz="2400" dirty="0" smtClean="0"/>
              <a:t>And finally, figuring out how you’re going to achieve it</a:t>
            </a:r>
            <a:endParaRPr lang="en-MY" sz="2400" dirty="0"/>
          </a:p>
        </p:txBody>
      </p:sp>
      <p:pic>
        <p:nvPicPr>
          <p:cNvPr id="3076" name="Picture 4" descr="Image result for WEIGH"/>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92975" y="3333750"/>
            <a:ext cx="1489075" cy="1489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09469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b="1" dirty="0" smtClean="0"/>
              <a:t>How </a:t>
            </a:r>
            <a:r>
              <a:rPr lang="en-US" b="1" dirty="0"/>
              <a:t>Y</a:t>
            </a:r>
            <a:r>
              <a:rPr lang="en-US" b="1" dirty="0" smtClean="0"/>
              <a:t>ou Feel Towards Eating </a:t>
            </a:r>
            <a:endParaRPr lang="en-MY" b="1" dirty="0"/>
          </a:p>
        </p:txBody>
      </p:sp>
      <p:sp>
        <p:nvSpPr>
          <p:cNvPr id="3" name="Content Placeholder 2"/>
          <p:cNvSpPr>
            <a:spLocks noGrp="1"/>
          </p:cNvSpPr>
          <p:nvPr>
            <p:ph idx="1"/>
          </p:nvPr>
        </p:nvSpPr>
        <p:spPr>
          <a:xfrm>
            <a:off x="457200" y="1539478"/>
            <a:ext cx="8229600" cy="3394472"/>
          </a:xfrm>
        </p:spPr>
        <p:txBody>
          <a:bodyPr>
            <a:normAutofit/>
          </a:bodyPr>
          <a:lstStyle/>
          <a:p>
            <a:pPr lvl="0" fontAlgn="base"/>
            <a:r>
              <a:rPr lang="en-US" sz="2400" dirty="0" smtClean="0"/>
              <a:t>Do </a:t>
            </a:r>
            <a:r>
              <a:rPr lang="en-US" sz="2400" dirty="0"/>
              <a:t>you think of food all the time, is it something that consumes you, or are you content until something alerts you to food or a snack? </a:t>
            </a:r>
            <a:endParaRPr lang="en-US" sz="2400" dirty="0" smtClean="0"/>
          </a:p>
          <a:p>
            <a:pPr marL="0" lvl="0" indent="0" fontAlgn="base">
              <a:buNone/>
            </a:pPr>
            <a:endParaRPr lang="en-MY" sz="2400" dirty="0"/>
          </a:p>
          <a:p>
            <a:pPr lvl="0" fontAlgn="base"/>
            <a:r>
              <a:rPr lang="en-US" sz="2400" dirty="0"/>
              <a:t>How do you feel before you eat</a:t>
            </a:r>
            <a:r>
              <a:rPr lang="en-US" sz="2400" dirty="0" smtClean="0"/>
              <a:t>?</a:t>
            </a:r>
          </a:p>
          <a:p>
            <a:pPr marL="0" lvl="0" indent="0" fontAlgn="base">
              <a:buNone/>
            </a:pPr>
            <a:endParaRPr lang="en-MY" sz="2400" dirty="0"/>
          </a:p>
          <a:p>
            <a:pPr lvl="0" fontAlgn="base"/>
            <a:r>
              <a:rPr lang="en-US" sz="2400" dirty="0"/>
              <a:t>What do you feel while you are eating?</a:t>
            </a:r>
            <a:endParaRPr lang="en-MY" sz="2400" dirty="0"/>
          </a:p>
          <a:p>
            <a:endParaRPr lang="en-MY" dirty="0"/>
          </a:p>
        </p:txBody>
      </p:sp>
    </p:spTree>
    <p:extLst>
      <p:ext uri="{BB962C8B-B14F-4D97-AF65-F5344CB8AC3E}">
        <p14:creationId xmlns:p14="http://schemas.microsoft.com/office/powerpoint/2010/main" val="6165370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90551"/>
            <a:ext cx="8229600" cy="3733799"/>
          </a:xfrm>
        </p:spPr>
        <p:txBody>
          <a:bodyPr>
            <a:noAutofit/>
          </a:bodyPr>
          <a:lstStyle/>
          <a:p>
            <a:pPr lvl="0" fontAlgn="base"/>
            <a:r>
              <a:rPr lang="en-US" sz="2300" dirty="0"/>
              <a:t>How do you feel after eating</a:t>
            </a:r>
            <a:r>
              <a:rPr lang="en-US" sz="2300" dirty="0" smtClean="0"/>
              <a:t>?</a:t>
            </a:r>
          </a:p>
          <a:p>
            <a:pPr marL="0" lvl="0" indent="0" fontAlgn="base">
              <a:buNone/>
            </a:pPr>
            <a:endParaRPr lang="en-MY" sz="2300" dirty="0"/>
          </a:p>
          <a:p>
            <a:pPr lvl="0" fontAlgn="base"/>
            <a:r>
              <a:rPr lang="en-US" sz="2400" dirty="0"/>
              <a:t>Are you always hungry no matter how much you eat?</a:t>
            </a:r>
            <a:endParaRPr lang="en-MY" sz="2400" dirty="0"/>
          </a:p>
          <a:p>
            <a:pPr marL="0" lvl="0" indent="0" fontAlgn="base">
              <a:buNone/>
            </a:pPr>
            <a:endParaRPr lang="en-MY" sz="2300" dirty="0"/>
          </a:p>
          <a:p>
            <a:pPr lvl="0" fontAlgn="base"/>
            <a:r>
              <a:rPr lang="en-US" sz="2300" dirty="0"/>
              <a:t>Do you eat because you feel hungry or do you eat because you think you should or just because it’s a habit, lunch or dinner time</a:t>
            </a:r>
            <a:r>
              <a:rPr lang="en-US" sz="2300" dirty="0" smtClean="0"/>
              <a:t>?</a:t>
            </a:r>
          </a:p>
          <a:p>
            <a:pPr marL="0" lvl="0" indent="0" fontAlgn="base">
              <a:buNone/>
            </a:pPr>
            <a:endParaRPr lang="en-MY" sz="2300" dirty="0"/>
          </a:p>
          <a:p>
            <a:pPr lvl="0" fontAlgn="base"/>
            <a:r>
              <a:rPr lang="en-US" sz="2300" dirty="0"/>
              <a:t>Do you crave a certain food say candy or chocolates, how about thinking of a fresh ripe mango, strawberry or apricot instead?</a:t>
            </a:r>
            <a:endParaRPr lang="en-MY" sz="2300" dirty="0"/>
          </a:p>
        </p:txBody>
      </p:sp>
    </p:spTree>
    <p:extLst>
      <p:ext uri="{BB962C8B-B14F-4D97-AF65-F5344CB8AC3E}">
        <p14:creationId xmlns:p14="http://schemas.microsoft.com/office/powerpoint/2010/main" val="2234408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77477"/>
            <a:ext cx="8229600" cy="3775473"/>
          </a:xfrm>
        </p:spPr>
        <p:txBody>
          <a:bodyPr>
            <a:noAutofit/>
          </a:bodyPr>
          <a:lstStyle/>
          <a:p>
            <a:pPr lvl="0" fontAlgn="base"/>
            <a:r>
              <a:rPr lang="en-US" sz="2300" dirty="0"/>
              <a:t>Do you think this would be a good alternative</a:t>
            </a:r>
            <a:r>
              <a:rPr lang="en-US" sz="2300" dirty="0" smtClean="0"/>
              <a:t>?</a:t>
            </a:r>
          </a:p>
          <a:p>
            <a:pPr marL="0" lvl="0" indent="0" fontAlgn="base">
              <a:buNone/>
            </a:pPr>
            <a:endParaRPr lang="en-MY" sz="2300" dirty="0"/>
          </a:p>
          <a:p>
            <a:pPr lvl="0" fontAlgn="base"/>
            <a:r>
              <a:rPr lang="en-US" sz="2300" dirty="0"/>
              <a:t>Think about making your own healthy chocolate using cacao, organic butter and raw honey or maple syrup, would this </a:t>
            </a:r>
            <a:r>
              <a:rPr lang="en-US" sz="2300" dirty="0" smtClean="0"/>
              <a:t>appeal to you?</a:t>
            </a:r>
            <a:endParaRPr lang="en-US" sz="2300" dirty="0" smtClean="0"/>
          </a:p>
          <a:p>
            <a:pPr marL="0" lvl="0" indent="0" fontAlgn="base">
              <a:buNone/>
            </a:pPr>
            <a:endParaRPr lang="en-MY" sz="2300" dirty="0"/>
          </a:p>
          <a:p>
            <a:pPr lvl="0" fontAlgn="base"/>
            <a:r>
              <a:rPr lang="en-US" sz="2300" dirty="0"/>
              <a:t>How often do you feel hungry after each meal?</a:t>
            </a:r>
            <a:endParaRPr lang="en-MY" sz="2300" dirty="0"/>
          </a:p>
          <a:p>
            <a:pPr marL="0" lvl="0" indent="0" fontAlgn="base">
              <a:buNone/>
            </a:pPr>
            <a:endParaRPr lang="en-MY" sz="2300" dirty="0"/>
          </a:p>
          <a:p>
            <a:pPr lvl="0" fontAlgn="base"/>
            <a:r>
              <a:rPr lang="en-US" sz="2400" dirty="0"/>
              <a:t>Are you a fast-eater or a slow-eater</a:t>
            </a:r>
            <a:r>
              <a:rPr lang="en-US" sz="2300" dirty="0" smtClean="0"/>
              <a:t>?</a:t>
            </a:r>
            <a:endParaRPr lang="en-MY" sz="2300" dirty="0"/>
          </a:p>
          <a:p>
            <a:endParaRPr lang="en-MY" sz="2300" dirty="0"/>
          </a:p>
        </p:txBody>
      </p:sp>
    </p:spTree>
    <p:extLst>
      <p:ext uri="{BB962C8B-B14F-4D97-AF65-F5344CB8AC3E}">
        <p14:creationId xmlns:p14="http://schemas.microsoft.com/office/powerpoint/2010/main" val="28883693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pPr lvl="0" fontAlgn="base"/>
            <a:r>
              <a:rPr lang="en-US" sz="2800" dirty="0"/>
              <a:t>Are you angry about your eating habits</a:t>
            </a:r>
            <a:r>
              <a:rPr lang="en-US" sz="2800" dirty="0" smtClean="0"/>
              <a:t>?</a:t>
            </a:r>
          </a:p>
          <a:p>
            <a:pPr marL="0" lvl="0" indent="0" fontAlgn="base">
              <a:buNone/>
            </a:pPr>
            <a:endParaRPr lang="en-MY" sz="2800" dirty="0"/>
          </a:p>
          <a:p>
            <a:pPr lvl="0" fontAlgn="base"/>
            <a:r>
              <a:rPr lang="en-US" sz="2800" dirty="0"/>
              <a:t>Do you get impatient or bad tempered if you have to wait for food</a:t>
            </a:r>
            <a:r>
              <a:rPr lang="en-US" sz="2800" dirty="0" smtClean="0"/>
              <a:t>?</a:t>
            </a:r>
          </a:p>
          <a:p>
            <a:pPr marL="0" lvl="0" indent="0" fontAlgn="base">
              <a:buNone/>
            </a:pPr>
            <a:endParaRPr lang="en-MY" sz="2800" dirty="0"/>
          </a:p>
          <a:p>
            <a:pPr lvl="0" fontAlgn="base"/>
            <a:r>
              <a:rPr lang="en-US" sz="2800" dirty="0"/>
              <a:t>The whole idea is to get you thinking about why you are hungry, why it is necessary for you to eat right now?</a:t>
            </a:r>
            <a:endParaRPr lang="en-MY" sz="2800" dirty="0"/>
          </a:p>
          <a:p>
            <a:endParaRPr lang="en-MY" dirty="0"/>
          </a:p>
        </p:txBody>
      </p:sp>
    </p:spTree>
    <p:extLst>
      <p:ext uri="{BB962C8B-B14F-4D97-AF65-F5344CB8AC3E}">
        <p14:creationId xmlns:p14="http://schemas.microsoft.com/office/powerpoint/2010/main" val="187939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19150"/>
            <a:ext cx="8229600" cy="3394472"/>
          </a:xfrm>
        </p:spPr>
        <p:txBody>
          <a:bodyPr>
            <a:normAutofit/>
          </a:bodyPr>
          <a:lstStyle/>
          <a:p>
            <a:r>
              <a:rPr lang="en-US" sz="2500" dirty="0" smtClean="0"/>
              <a:t>With</a:t>
            </a:r>
            <a:r>
              <a:rPr lang="en-US" sz="2500" dirty="0" smtClean="0"/>
              <a:t> </a:t>
            </a:r>
            <a:r>
              <a:rPr lang="en-US" sz="2500" dirty="0" smtClean="0"/>
              <a:t>today’s busy </a:t>
            </a:r>
            <a:r>
              <a:rPr lang="en-US" sz="2500" dirty="0"/>
              <a:t>lifestyles, many people </a:t>
            </a:r>
            <a:r>
              <a:rPr lang="en-US" sz="2500" dirty="0" smtClean="0"/>
              <a:t>tend to forget </a:t>
            </a:r>
            <a:r>
              <a:rPr lang="en-US" sz="2500" dirty="0"/>
              <a:t>about the pleasure </a:t>
            </a:r>
            <a:r>
              <a:rPr lang="en-US" sz="2500" dirty="0" smtClean="0"/>
              <a:t>they </a:t>
            </a:r>
            <a:r>
              <a:rPr lang="en-US" sz="2500" dirty="0"/>
              <a:t>can get from </a:t>
            </a:r>
            <a:r>
              <a:rPr lang="en-US" sz="2500" dirty="0" smtClean="0"/>
              <a:t>mindful eating</a:t>
            </a:r>
            <a:endParaRPr lang="en-US" sz="2500" dirty="0" smtClean="0"/>
          </a:p>
          <a:p>
            <a:endParaRPr lang="en-US" sz="2500" dirty="0"/>
          </a:p>
          <a:p>
            <a:r>
              <a:rPr lang="en-US" sz="2500" dirty="0" smtClean="0"/>
              <a:t>In </a:t>
            </a:r>
            <a:r>
              <a:rPr lang="en-US" sz="2500" dirty="0"/>
              <a:t>some countries like France and Italy, </a:t>
            </a:r>
            <a:r>
              <a:rPr lang="en-US" sz="2500" dirty="0" smtClean="0"/>
              <a:t>mindful </a:t>
            </a:r>
            <a:r>
              <a:rPr lang="en-US" sz="2500" dirty="0"/>
              <a:t>eating is considered the norm, the cornerstone of these </a:t>
            </a:r>
            <a:r>
              <a:rPr lang="en-US" sz="2500" dirty="0" smtClean="0"/>
              <a:t>cultures</a:t>
            </a:r>
            <a:endParaRPr lang="en-MY" sz="2500" dirty="0"/>
          </a:p>
        </p:txBody>
      </p:sp>
      <p:pic>
        <p:nvPicPr>
          <p:cNvPr id="4098" name="Picture 2" descr="Image result for VE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65900" y="3503480"/>
            <a:ext cx="2130425" cy="14202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03714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91877"/>
            <a:ext cx="8001000" cy="2480073"/>
          </a:xfrm>
        </p:spPr>
        <p:txBody>
          <a:bodyPr>
            <a:normAutofit/>
          </a:bodyPr>
          <a:lstStyle/>
          <a:p>
            <a:pPr marL="0" indent="0" algn="ctr">
              <a:buNone/>
            </a:pPr>
            <a:r>
              <a:rPr lang="en-US" dirty="0"/>
              <a:t>A new approach to </a:t>
            </a:r>
            <a:r>
              <a:rPr lang="en-US" b="1" i="1" dirty="0">
                <a:solidFill>
                  <a:srgbClr val="FFC000"/>
                </a:solidFill>
              </a:rPr>
              <a:t>overcome binge-eating </a:t>
            </a:r>
            <a:r>
              <a:rPr lang="en-US" dirty="0"/>
              <a:t>and </a:t>
            </a:r>
            <a:r>
              <a:rPr lang="en-US" b="1" i="1" dirty="0">
                <a:solidFill>
                  <a:srgbClr val="FFC000"/>
                </a:solidFill>
              </a:rPr>
              <a:t>overeating </a:t>
            </a:r>
            <a:r>
              <a:rPr lang="en-US" dirty="0"/>
              <a:t>is to avoid having huge meals and consume lots of small high-quality meals so you never feel </a:t>
            </a:r>
            <a:r>
              <a:rPr lang="en-US" dirty="0" smtClean="0"/>
              <a:t>hungry</a:t>
            </a:r>
            <a:endParaRPr lang="en-MY" dirty="0"/>
          </a:p>
          <a:p>
            <a:pPr marL="0" indent="0" algn="ctr">
              <a:buNone/>
            </a:pPr>
            <a:endParaRPr lang="en-MY" dirty="0"/>
          </a:p>
        </p:txBody>
      </p:sp>
    </p:spTree>
    <p:extLst>
      <p:ext uri="{BB962C8B-B14F-4D97-AF65-F5344CB8AC3E}">
        <p14:creationId xmlns:p14="http://schemas.microsoft.com/office/powerpoint/2010/main" val="192579794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50"/>
            <a:ext cx="8229600" cy="2937273"/>
          </a:xfrm>
        </p:spPr>
        <p:txBody>
          <a:bodyPr>
            <a:normAutofit/>
          </a:bodyPr>
          <a:lstStyle/>
          <a:p>
            <a:pPr marL="0" indent="0" algn="ctr">
              <a:buNone/>
            </a:pPr>
            <a:r>
              <a:rPr lang="en-US" sz="2800" dirty="0"/>
              <a:t>If you select the </a:t>
            </a:r>
            <a:r>
              <a:rPr lang="en-US" sz="2800" dirty="0" smtClean="0"/>
              <a:t>right foods </a:t>
            </a:r>
            <a:r>
              <a:rPr lang="en-US" sz="2800" dirty="0"/>
              <a:t>to snack on, you’ll be able to eat less easily. Also, you won’t have to experience the usual cycle of feeling full of energy and then being tired later on, as you will have a steady stream of energy throughout the </a:t>
            </a:r>
            <a:r>
              <a:rPr lang="en-US" sz="2800" dirty="0" smtClean="0"/>
              <a:t>day</a:t>
            </a:r>
            <a:endParaRPr lang="en-MY" sz="2800" dirty="0"/>
          </a:p>
        </p:txBody>
      </p:sp>
    </p:spTree>
    <p:extLst>
      <p:ext uri="{BB962C8B-B14F-4D97-AF65-F5344CB8AC3E}">
        <p14:creationId xmlns:p14="http://schemas.microsoft.com/office/powerpoint/2010/main" val="34542524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47751"/>
            <a:ext cx="4267200" cy="3733799"/>
          </a:xfrm>
        </p:spPr>
        <p:txBody>
          <a:bodyPr>
            <a:normAutofit/>
          </a:bodyPr>
          <a:lstStyle/>
          <a:p>
            <a:r>
              <a:rPr lang="en-US" sz="2300" dirty="0"/>
              <a:t>Sadly, many people don’t consider binge-eating a problem until they’re obese or severely </a:t>
            </a:r>
            <a:r>
              <a:rPr lang="en-US" sz="2300" dirty="0" smtClean="0"/>
              <a:t>ill</a:t>
            </a:r>
          </a:p>
          <a:p>
            <a:endParaRPr lang="en-US" sz="2300" dirty="0"/>
          </a:p>
          <a:p>
            <a:r>
              <a:rPr lang="en-US" sz="2300" dirty="0" smtClean="0"/>
              <a:t>They </a:t>
            </a:r>
            <a:r>
              <a:rPr lang="en-US" sz="2300" dirty="0"/>
              <a:t>considered that food addiction is only a problem when it’s causing harmful to someone </a:t>
            </a:r>
            <a:r>
              <a:rPr lang="en-US" sz="2300" dirty="0" smtClean="0"/>
              <a:t>else</a:t>
            </a:r>
            <a:endParaRPr lang="en-MY" sz="2300" dirty="0"/>
          </a:p>
        </p:txBody>
      </p:sp>
      <p:pic>
        <p:nvPicPr>
          <p:cNvPr id="7170" name="Picture 2" descr="Image result for OBES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5400" y="971551"/>
            <a:ext cx="3641344" cy="35051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29344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333500"/>
            <a:ext cx="8229600" cy="3810000"/>
          </a:xfrm>
        </p:spPr>
        <p:txBody>
          <a:bodyPr>
            <a:normAutofit/>
          </a:bodyPr>
          <a:lstStyle/>
          <a:p>
            <a:r>
              <a:rPr lang="en-US" sz="2600" dirty="0"/>
              <a:t>Most government departments are now trying to educate the </a:t>
            </a:r>
            <a:r>
              <a:rPr lang="en-US" sz="2600" dirty="0" smtClean="0"/>
              <a:t>people</a:t>
            </a:r>
          </a:p>
          <a:p>
            <a:endParaRPr lang="en-US" sz="2600" dirty="0"/>
          </a:p>
          <a:p>
            <a:r>
              <a:rPr lang="en-US" sz="2600" dirty="0" smtClean="0"/>
              <a:t>Many </a:t>
            </a:r>
            <a:r>
              <a:rPr lang="en-US" sz="2600" dirty="0"/>
              <a:t>schools are beginning to introduce programs to educate students about the benefits of exercising regularly and practicing a healthy wholesome </a:t>
            </a:r>
            <a:r>
              <a:rPr lang="en-US" sz="2600" dirty="0" smtClean="0"/>
              <a:t>diet</a:t>
            </a:r>
          </a:p>
          <a:p>
            <a:pPr marL="0" indent="0" algn="ctr">
              <a:buNone/>
            </a:pPr>
            <a:endParaRPr lang="en-MY" sz="2600" dirty="0"/>
          </a:p>
        </p:txBody>
      </p:sp>
    </p:spTree>
    <p:extLst>
      <p:ext uri="{BB962C8B-B14F-4D97-AF65-F5344CB8AC3E}">
        <p14:creationId xmlns:p14="http://schemas.microsoft.com/office/powerpoint/2010/main" val="7405501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96678"/>
            <a:ext cx="8229600" cy="2861072"/>
          </a:xfrm>
        </p:spPr>
        <p:txBody>
          <a:bodyPr>
            <a:normAutofit/>
          </a:bodyPr>
          <a:lstStyle/>
          <a:p>
            <a:pPr marL="0" indent="0" algn="ctr">
              <a:buNone/>
            </a:pPr>
            <a:r>
              <a:rPr lang="en-US" dirty="0"/>
              <a:t>In order to overcome binge-eating, you must first make a conscious decision that you want to </a:t>
            </a:r>
            <a:r>
              <a:rPr lang="en-US" b="1" dirty="0" smtClean="0">
                <a:solidFill>
                  <a:srgbClr val="FFC000"/>
                </a:solidFill>
              </a:rPr>
              <a:t>CHANGE</a:t>
            </a:r>
            <a:endParaRPr lang="en-MY" b="1" dirty="0">
              <a:solidFill>
                <a:srgbClr val="FFC000"/>
              </a:solidFill>
            </a:endParaRPr>
          </a:p>
        </p:txBody>
      </p:sp>
    </p:spTree>
    <p:extLst>
      <p:ext uri="{BB962C8B-B14F-4D97-AF65-F5344CB8AC3E}">
        <p14:creationId xmlns:p14="http://schemas.microsoft.com/office/powerpoint/2010/main" val="9995066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878"/>
            <a:ext cx="8229600" cy="3013472"/>
          </a:xfrm>
        </p:spPr>
        <p:txBody>
          <a:bodyPr>
            <a:normAutofit/>
          </a:bodyPr>
          <a:lstStyle/>
          <a:p>
            <a:pPr marL="0" indent="0" algn="ctr">
              <a:buNone/>
            </a:pPr>
            <a:r>
              <a:rPr lang="en-US" sz="2800" dirty="0"/>
              <a:t>After that, you need to put in place a strategy that will help you accomplish your goals of not overeating and presumably losing weight or at least gaining your optimum weight and overall </a:t>
            </a:r>
            <a:r>
              <a:rPr lang="en-US" sz="2800" dirty="0" smtClean="0"/>
              <a:t>health</a:t>
            </a:r>
            <a:endParaRPr lang="en-MY" sz="2800" dirty="0"/>
          </a:p>
          <a:p>
            <a:pPr marL="0" indent="0" algn="ctr">
              <a:buNone/>
            </a:pPr>
            <a:endParaRPr lang="en-MY" sz="2800" b="1" i="1" dirty="0">
              <a:solidFill>
                <a:srgbClr val="FFC000"/>
              </a:solidFill>
            </a:endParaRPr>
          </a:p>
        </p:txBody>
      </p:sp>
    </p:spTree>
    <p:extLst>
      <p:ext uri="{BB962C8B-B14F-4D97-AF65-F5344CB8AC3E}">
        <p14:creationId xmlns:p14="http://schemas.microsoft.com/office/powerpoint/2010/main" val="1754221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072878"/>
            <a:ext cx="8229600" cy="2708672"/>
          </a:xfrm>
        </p:spPr>
        <p:txBody>
          <a:bodyPr>
            <a:normAutofit/>
          </a:bodyPr>
          <a:lstStyle/>
          <a:p>
            <a:pPr marL="0" indent="0" algn="ctr">
              <a:buNone/>
            </a:pPr>
            <a:r>
              <a:rPr lang="en-US" sz="3600" dirty="0"/>
              <a:t>The following are some </a:t>
            </a:r>
            <a:r>
              <a:rPr lang="en-US" sz="3600" b="1" i="1" dirty="0"/>
              <a:t>useful strategies </a:t>
            </a:r>
            <a:r>
              <a:rPr lang="en-US" sz="3600" dirty="0"/>
              <a:t>to control what you eat:</a:t>
            </a:r>
            <a:endParaRPr lang="en-MY" sz="3600" dirty="0"/>
          </a:p>
        </p:txBody>
      </p:sp>
    </p:spTree>
    <p:extLst>
      <p:ext uri="{BB962C8B-B14F-4D97-AF65-F5344CB8AC3E}">
        <p14:creationId xmlns:p14="http://schemas.microsoft.com/office/powerpoint/2010/main" val="40386077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#1</a:t>
            </a:r>
            <a:endParaRPr lang="en-MY" b="1" dirty="0"/>
          </a:p>
        </p:txBody>
      </p:sp>
      <p:sp>
        <p:nvSpPr>
          <p:cNvPr id="3" name="Content Placeholder 2"/>
          <p:cNvSpPr>
            <a:spLocks noGrp="1"/>
          </p:cNvSpPr>
          <p:nvPr>
            <p:ph idx="1"/>
          </p:nvPr>
        </p:nvSpPr>
        <p:spPr>
          <a:xfrm>
            <a:off x="457200" y="1352549"/>
            <a:ext cx="8229600" cy="3242073"/>
          </a:xfrm>
        </p:spPr>
        <p:txBody>
          <a:bodyPr>
            <a:noAutofit/>
          </a:bodyPr>
          <a:lstStyle/>
          <a:p>
            <a:r>
              <a:rPr lang="en-US" sz="2400" dirty="0"/>
              <a:t>Think of your body as a complete and working system, a living </a:t>
            </a:r>
            <a:r>
              <a:rPr lang="en-US" sz="2400" dirty="0" smtClean="0"/>
              <a:t>machine</a:t>
            </a:r>
          </a:p>
          <a:p>
            <a:endParaRPr lang="en-US" sz="2400" dirty="0"/>
          </a:p>
          <a:p>
            <a:r>
              <a:rPr lang="en-US" sz="2400" dirty="0" smtClean="0"/>
              <a:t>It </a:t>
            </a:r>
            <a:r>
              <a:rPr lang="en-US" sz="2400" dirty="0"/>
              <a:t>needs to be looked after and stay </a:t>
            </a:r>
            <a:r>
              <a:rPr lang="en-US" sz="2400" dirty="0" smtClean="0"/>
              <a:t>balanced</a:t>
            </a:r>
          </a:p>
          <a:p>
            <a:endParaRPr lang="en-US" sz="2400" dirty="0"/>
          </a:p>
          <a:p>
            <a:r>
              <a:rPr lang="en-US" sz="2400" dirty="0" smtClean="0"/>
              <a:t>The </a:t>
            </a:r>
            <a:r>
              <a:rPr lang="en-US" sz="2400" dirty="0"/>
              <a:t>food you eat today can and will affect you physically and mentally tomorrow or any day in the </a:t>
            </a:r>
            <a:r>
              <a:rPr lang="en-US" sz="2400" dirty="0" smtClean="0"/>
              <a:t>future</a:t>
            </a:r>
            <a:endParaRPr lang="en-MY" sz="2400" dirty="0"/>
          </a:p>
        </p:txBody>
      </p:sp>
    </p:spTree>
    <p:extLst>
      <p:ext uri="{BB962C8B-B14F-4D97-AF65-F5344CB8AC3E}">
        <p14:creationId xmlns:p14="http://schemas.microsoft.com/office/powerpoint/2010/main" val="24316093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#2</a:t>
            </a:r>
            <a:endParaRPr lang="en-MY" b="1" dirty="0"/>
          </a:p>
        </p:txBody>
      </p:sp>
      <p:sp>
        <p:nvSpPr>
          <p:cNvPr id="3" name="Content Placeholder 2"/>
          <p:cNvSpPr>
            <a:spLocks noGrp="1"/>
          </p:cNvSpPr>
          <p:nvPr>
            <p:ph idx="1"/>
          </p:nvPr>
        </p:nvSpPr>
        <p:spPr>
          <a:xfrm>
            <a:off x="457200" y="1733549"/>
            <a:ext cx="8229600" cy="2861073"/>
          </a:xfrm>
        </p:spPr>
        <p:txBody>
          <a:bodyPr>
            <a:normAutofit/>
          </a:bodyPr>
          <a:lstStyle/>
          <a:p>
            <a:pPr lvl="0"/>
            <a:r>
              <a:rPr lang="en-US" sz="2800" dirty="0"/>
              <a:t>Try to consume less processed food and, if possible, consume more organic, </a:t>
            </a:r>
            <a:r>
              <a:rPr lang="en-US" sz="2800"/>
              <a:t>fresh </a:t>
            </a:r>
            <a:r>
              <a:rPr lang="en-US" sz="2800" smtClean="0"/>
              <a:t>products</a:t>
            </a:r>
            <a:endParaRPr lang="en-US" sz="2800" dirty="0" smtClean="0"/>
          </a:p>
          <a:p>
            <a:pPr marL="0" lvl="0" indent="0">
              <a:buNone/>
            </a:pPr>
            <a:endParaRPr lang="en-US" sz="2800" dirty="0"/>
          </a:p>
          <a:p>
            <a:pPr lvl="0"/>
            <a:r>
              <a:rPr lang="en-US" sz="2800" dirty="0"/>
              <a:t>Base your diet around whole, preferably fresh or minimally cooked foods that you enjoy </a:t>
            </a:r>
            <a:r>
              <a:rPr lang="en-US" sz="2800" dirty="0" smtClean="0"/>
              <a:t>eating. </a:t>
            </a:r>
            <a:endParaRPr lang="en-MY" sz="2800" dirty="0"/>
          </a:p>
        </p:txBody>
      </p:sp>
    </p:spTree>
    <p:extLst>
      <p:ext uri="{BB962C8B-B14F-4D97-AF65-F5344CB8AC3E}">
        <p14:creationId xmlns:p14="http://schemas.microsoft.com/office/powerpoint/2010/main" val="9606454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2295</TotalTime>
  <Words>1098</Words>
  <Application>Microsoft Office PowerPoint</Application>
  <PresentationFormat>On-screen Show (16:9)</PresentationFormat>
  <Paragraphs>96</Paragraphs>
  <Slides>29</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#1</vt:lpstr>
      <vt:lpstr>#2</vt:lpstr>
      <vt:lpstr>#3</vt:lpstr>
      <vt:lpstr>#4</vt:lpstr>
      <vt:lpstr>#5</vt:lpstr>
      <vt:lpstr>#6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How You Feel Towards Eating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214</cp:revision>
  <dcterms:created xsi:type="dcterms:W3CDTF">2016-12-30T12:43:39Z</dcterms:created>
  <dcterms:modified xsi:type="dcterms:W3CDTF">2017-10-06T05:03:41Z</dcterms:modified>
</cp:coreProperties>
</file>