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7" r:id="rId2"/>
    <p:sldId id="276" r:id="rId3"/>
    <p:sldId id="277" r:id="rId4"/>
    <p:sldId id="278" r:id="rId5"/>
    <p:sldId id="281" r:id="rId6"/>
    <p:sldId id="279" r:id="rId7"/>
    <p:sldId id="282" r:id="rId8"/>
    <p:sldId id="280" r:id="rId9"/>
    <p:sldId id="283" r:id="rId10"/>
    <p:sldId id="284" r:id="rId11"/>
    <p:sldId id="285" r:id="rId12"/>
    <p:sldId id="287" r:id="rId13"/>
    <p:sldId id="286" r:id="rId14"/>
    <p:sldId id="288" r:id="rId15"/>
    <p:sldId id="289" r:id="rId16"/>
    <p:sldId id="290" r:id="rId17"/>
    <p:sldId id="291" r:id="rId18"/>
    <p:sldId id="292" r:id="rId19"/>
    <p:sldId id="293" r:id="rId2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5" d="100"/>
          <a:sy n="55" d="100"/>
        </p:scale>
        <p:origin x="1023" y="52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10/6/2017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10/6/2017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8241E9-601D-4A27-BF72-C7763949FF5A}" type="datetimeFigureOut">
              <a:rPr lang="en-US" smtClean="0"/>
              <a:pPr/>
              <a:t>10/6/2017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8241E9-601D-4A27-BF72-C7763949FF5A}" type="datetimeFigureOut">
              <a:rPr lang="en-US" smtClean="0"/>
              <a:pPr/>
              <a:t>10/6/2017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10/6/2017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D8241E9-601D-4A27-BF72-C7763949FF5A}" type="datetimeFigureOut">
              <a:rPr lang="en-US" smtClean="0"/>
              <a:pPr/>
              <a:t>10/6/2017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586AFA4-EB3C-4B7D-993E-220BD55D95C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0"/>
            <a:ext cx="9220200" cy="5143500"/>
          </a:xfrm>
          <a:prstGeom prst="rect">
            <a:avLst/>
          </a:prstGeom>
        </p:spPr>
      </p:pic>
      <p:sp>
        <p:nvSpPr>
          <p:cNvPr id="5" name="Rectangle 4"/>
          <p:cNvSpPr/>
          <p:nvPr/>
        </p:nvSpPr>
        <p:spPr>
          <a:xfrm>
            <a:off x="5410200" y="243084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p:cNvSpPr txBox="1"/>
          <p:nvPr/>
        </p:nvSpPr>
        <p:spPr>
          <a:xfrm>
            <a:off x="5486400" y="2798624"/>
            <a:ext cx="3276600" cy="1754326"/>
          </a:xfrm>
          <a:prstGeom prst="rect">
            <a:avLst/>
          </a:prstGeom>
          <a:noFill/>
        </p:spPr>
        <p:txBody>
          <a:bodyPr wrap="square" rtlCol="0">
            <a:spAutoFit/>
          </a:bodyPr>
          <a:lstStyle/>
          <a:p>
            <a:pPr algn="ctr"/>
            <a:r>
              <a:rPr lang="en-US" sz="3600" b="1" dirty="0"/>
              <a:t>The Signs of Compulsive Overeating</a:t>
            </a:r>
            <a:endParaRPr lang="en-MY" sz="3600" b="1" dirty="0"/>
          </a:p>
        </p:txBody>
      </p:sp>
      <p:sp>
        <p:nvSpPr>
          <p:cNvPr id="9" name="Rectangle 8"/>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71700"/>
            <a:ext cx="8229600" cy="857250"/>
          </a:xfrm>
        </p:spPr>
        <p:txBody>
          <a:bodyPr>
            <a:noAutofit/>
          </a:bodyPr>
          <a:lstStyle/>
          <a:p>
            <a:r>
              <a:rPr lang="en-US" sz="3600" dirty="0" smtClean="0"/>
              <a:t>These </a:t>
            </a:r>
            <a:r>
              <a:rPr lang="en-US" sz="3600" dirty="0"/>
              <a:t>are the some of the emotional and behavioral signs of a typical person with a </a:t>
            </a:r>
            <a:r>
              <a:rPr lang="en-US" sz="3600" b="1" dirty="0">
                <a:solidFill>
                  <a:srgbClr val="FFC000"/>
                </a:solidFill>
              </a:rPr>
              <a:t>Binge Eating Disorder</a:t>
            </a:r>
            <a:r>
              <a:rPr lang="en-US" sz="3600" dirty="0"/>
              <a:t>:</a:t>
            </a:r>
            <a:endParaRPr lang="en-MY" sz="3600" dirty="0"/>
          </a:p>
        </p:txBody>
      </p:sp>
    </p:spTree>
    <p:extLst>
      <p:ext uri="{BB962C8B-B14F-4D97-AF65-F5344CB8AC3E}">
        <p14:creationId xmlns:p14="http://schemas.microsoft.com/office/powerpoint/2010/main" val="2372941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lvl="0" fontAlgn="base"/>
            <a:r>
              <a:rPr lang="en-US" sz="2600" dirty="0"/>
              <a:t>The feeling or experience of being under stress or anxious about anything that can only be relieved by </a:t>
            </a:r>
            <a:r>
              <a:rPr lang="en-US" sz="2600" dirty="0" smtClean="0"/>
              <a:t>eating</a:t>
            </a:r>
          </a:p>
          <a:p>
            <a:pPr marL="0" lvl="0" indent="0" fontAlgn="base">
              <a:buNone/>
            </a:pPr>
            <a:endParaRPr lang="en-MY" sz="2600" dirty="0"/>
          </a:p>
          <a:p>
            <a:pPr lvl="0" fontAlgn="base"/>
            <a:r>
              <a:rPr lang="en-US" sz="2600" dirty="0"/>
              <a:t>The inability to finish or stop eating even when full to the point of being uncomfortable</a:t>
            </a:r>
            <a:endParaRPr lang="en-MY" sz="2600" dirty="0"/>
          </a:p>
          <a:p>
            <a:endParaRPr lang="en-MY" sz="2600" dirty="0"/>
          </a:p>
        </p:txBody>
      </p:sp>
    </p:spTree>
    <p:extLst>
      <p:ext uri="{BB962C8B-B14F-4D97-AF65-F5344CB8AC3E}">
        <p14:creationId xmlns:p14="http://schemas.microsoft.com/office/powerpoint/2010/main" val="8820561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mage result for junk foo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0" y="2724150"/>
            <a:ext cx="3640455" cy="222885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533400" y="666750"/>
            <a:ext cx="8229600" cy="3394472"/>
          </a:xfrm>
        </p:spPr>
        <p:txBody>
          <a:bodyPr>
            <a:normAutofit/>
          </a:bodyPr>
          <a:lstStyle/>
          <a:p>
            <a:pPr lvl="0" fontAlgn="base"/>
            <a:r>
              <a:rPr lang="en-US" sz="2600" dirty="0"/>
              <a:t>Not being able to control </a:t>
            </a:r>
            <a:r>
              <a:rPr lang="en-US" sz="2600" dirty="0" smtClean="0"/>
              <a:t>what to eat and when to eat</a:t>
            </a:r>
          </a:p>
          <a:p>
            <a:pPr marL="0" lvl="0" indent="0" fontAlgn="base">
              <a:buNone/>
            </a:pPr>
            <a:endParaRPr lang="en-MY" sz="2600" dirty="0"/>
          </a:p>
          <a:p>
            <a:pPr lvl="0" fontAlgn="base"/>
            <a:r>
              <a:rPr lang="en-US" sz="2600" dirty="0"/>
              <a:t>The need to stockpile food for later and the feeling they need to hide their </a:t>
            </a:r>
            <a:r>
              <a:rPr lang="en-US" sz="2600" dirty="0" smtClean="0"/>
              <a:t>eating behavior </a:t>
            </a:r>
            <a:r>
              <a:rPr lang="en-US" sz="2600" dirty="0"/>
              <a:t>from others</a:t>
            </a:r>
            <a:endParaRPr lang="en-MY" sz="2600" dirty="0"/>
          </a:p>
          <a:p>
            <a:endParaRPr lang="en-MY" dirty="0"/>
          </a:p>
        </p:txBody>
      </p:sp>
    </p:spTree>
    <p:extLst>
      <p:ext uri="{BB962C8B-B14F-4D97-AF65-F5344CB8AC3E}">
        <p14:creationId xmlns:p14="http://schemas.microsoft.com/office/powerpoint/2010/main" val="15804614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10878"/>
            <a:ext cx="8229600" cy="3394472"/>
          </a:xfrm>
        </p:spPr>
        <p:txBody>
          <a:bodyPr>
            <a:normAutofit/>
          </a:bodyPr>
          <a:lstStyle/>
          <a:p>
            <a:pPr lvl="0" fontAlgn="base"/>
            <a:r>
              <a:rPr lang="en-US" sz="2600" dirty="0"/>
              <a:t>The lack of feelings, sensations or real enjoyment from binge </a:t>
            </a:r>
            <a:r>
              <a:rPr lang="en-US" sz="2600" dirty="0" smtClean="0"/>
              <a:t>eating</a:t>
            </a:r>
          </a:p>
          <a:p>
            <a:pPr marL="0" lvl="0" indent="0" fontAlgn="base">
              <a:buNone/>
            </a:pPr>
            <a:endParaRPr lang="en-MY" sz="2600" dirty="0"/>
          </a:p>
          <a:p>
            <a:pPr lvl="0" fontAlgn="base"/>
            <a:r>
              <a:rPr lang="en-US" sz="2600" dirty="0"/>
              <a:t>When a person never really feels they are satisfied or fully satiated when eating, regardless how much they eat, always wanting a little </a:t>
            </a:r>
            <a:r>
              <a:rPr lang="en-US" sz="2600" dirty="0" smtClean="0"/>
              <a:t>more</a:t>
            </a:r>
            <a:endParaRPr lang="en-MY" sz="2600" dirty="0"/>
          </a:p>
          <a:p>
            <a:endParaRPr lang="en-MY" dirty="0"/>
          </a:p>
        </p:txBody>
      </p:sp>
    </p:spTree>
    <p:extLst>
      <p:ext uri="{BB962C8B-B14F-4D97-AF65-F5344CB8AC3E}">
        <p14:creationId xmlns:p14="http://schemas.microsoft.com/office/powerpoint/2010/main" val="26546728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09749"/>
            <a:ext cx="8229600" cy="2784873"/>
          </a:xfrm>
        </p:spPr>
        <p:txBody>
          <a:bodyPr/>
          <a:lstStyle/>
          <a:p>
            <a:pPr marL="0" indent="0" algn="ctr">
              <a:buNone/>
            </a:pPr>
            <a:r>
              <a:rPr lang="en-US" b="1" dirty="0">
                <a:solidFill>
                  <a:srgbClr val="FFC000"/>
                </a:solidFill>
              </a:rPr>
              <a:t>Binge Eating Disorder </a:t>
            </a:r>
            <a:r>
              <a:rPr lang="en-US" dirty="0"/>
              <a:t>is known to be the direct as well as an indirect cause of many complications and health issues</a:t>
            </a:r>
            <a:endParaRPr lang="en-MY" dirty="0"/>
          </a:p>
          <a:p>
            <a:endParaRPr lang="en-MY" dirty="0"/>
          </a:p>
        </p:txBody>
      </p:sp>
    </p:spTree>
    <p:extLst>
      <p:ext uri="{BB962C8B-B14F-4D97-AF65-F5344CB8AC3E}">
        <p14:creationId xmlns:p14="http://schemas.microsoft.com/office/powerpoint/2010/main" val="33020112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47750"/>
            <a:ext cx="8229600" cy="3394472"/>
          </a:xfrm>
        </p:spPr>
        <p:txBody>
          <a:bodyPr>
            <a:normAutofit/>
          </a:bodyPr>
          <a:lstStyle/>
          <a:p>
            <a:pPr lvl="0" fontAlgn="base"/>
            <a:r>
              <a:rPr lang="en-US" sz="2500" dirty="0"/>
              <a:t>Various forms of cancer are a common outcome of overeating </a:t>
            </a:r>
            <a:endParaRPr lang="en-US" sz="2500" dirty="0" smtClean="0"/>
          </a:p>
          <a:p>
            <a:pPr lvl="0" fontAlgn="base"/>
            <a:endParaRPr lang="en-US" sz="2500" dirty="0"/>
          </a:p>
          <a:p>
            <a:pPr lvl="0" fontAlgn="base"/>
            <a:r>
              <a:rPr lang="en-US" sz="2500" dirty="0" smtClean="0"/>
              <a:t>The </a:t>
            </a:r>
            <a:r>
              <a:rPr lang="en-US" sz="2500" dirty="0"/>
              <a:t>chances of having a miscarriage are significantly increased with overeating and being </a:t>
            </a:r>
            <a:r>
              <a:rPr lang="en-US" sz="2500" dirty="0" smtClean="0"/>
              <a:t>overweight</a:t>
            </a:r>
          </a:p>
          <a:p>
            <a:pPr marL="0" lvl="0" indent="0" fontAlgn="base">
              <a:buNone/>
            </a:pPr>
            <a:endParaRPr lang="en-MY" sz="2500" dirty="0"/>
          </a:p>
          <a:p>
            <a:pPr lvl="0" fontAlgn="base"/>
            <a:r>
              <a:rPr lang="en-US" sz="2500" dirty="0"/>
              <a:t>A greater chance of cardiovascular disease</a:t>
            </a:r>
            <a:endParaRPr lang="en-MY" sz="2500" dirty="0"/>
          </a:p>
          <a:p>
            <a:endParaRPr lang="en-MY" dirty="0"/>
          </a:p>
        </p:txBody>
      </p:sp>
    </p:spTree>
    <p:extLst>
      <p:ext uri="{BB962C8B-B14F-4D97-AF65-F5344CB8AC3E}">
        <p14:creationId xmlns:p14="http://schemas.microsoft.com/office/powerpoint/2010/main" val="33969512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Related image"/>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045" r="15625"/>
          <a:stretch/>
        </p:blipFill>
        <p:spPr bwMode="auto">
          <a:xfrm>
            <a:off x="6477000" y="2419350"/>
            <a:ext cx="2057400" cy="2566307"/>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457200" y="819150"/>
            <a:ext cx="8229600" cy="3394472"/>
          </a:xfrm>
        </p:spPr>
        <p:txBody>
          <a:bodyPr>
            <a:normAutofit/>
          </a:bodyPr>
          <a:lstStyle/>
          <a:p>
            <a:pPr lvl="0" fontAlgn="base"/>
            <a:r>
              <a:rPr lang="en-US" sz="2400" dirty="0"/>
              <a:t>An increased risk of coronary heart </a:t>
            </a:r>
            <a:r>
              <a:rPr lang="en-US" sz="2400" dirty="0" smtClean="0"/>
              <a:t>disease</a:t>
            </a:r>
          </a:p>
          <a:p>
            <a:pPr marL="0" lvl="0" indent="0" fontAlgn="base">
              <a:buNone/>
            </a:pPr>
            <a:endParaRPr lang="en-MY" sz="2400" dirty="0"/>
          </a:p>
          <a:p>
            <a:pPr lvl="0" fontAlgn="base"/>
            <a:r>
              <a:rPr lang="en-US" sz="2400" dirty="0"/>
              <a:t>An increased risk of a </a:t>
            </a:r>
            <a:r>
              <a:rPr lang="en-US" sz="2400" dirty="0" smtClean="0"/>
              <a:t>stroke</a:t>
            </a:r>
          </a:p>
          <a:p>
            <a:pPr marL="0" lvl="0" indent="0" fontAlgn="base">
              <a:buNone/>
            </a:pPr>
            <a:endParaRPr lang="en-MY" sz="2400" dirty="0"/>
          </a:p>
          <a:p>
            <a:pPr lvl="0" fontAlgn="base"/>
            <a:r>
              <a:rPr lang="en-US" sz="2400" dirty="0"/>
              <a:t>High blood pressure and high blood </a:t>
            </a:r>
            <a:r>
              <a:rPr lang="en-US" sz="2400" dirty="0" smtClean="0"/>
              <a:t>sugar level</a:t>
            </a:r>
            <a:endParaRPr lang="en-MY" sz="2400" dirty="0"/>
          </a:p>
        </p:txBody>
      </p:sp>
    </p:spTree>
    <p:extLst>
      <p:ext uri="{BB962C8B-B14F-4D97-AF65-F5344CB8AC3E}">
        <p14:creationId xmlns:p14="http://schemas.microsoft.com/office/powerpoint/2010/main" val="27753535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lvl="0" fontAlgn="base"/>
            <a:r>
              <a:rPr lang="en-US" dirty="0" smtClean="0"/>
              <a:t>Type-2 Diabetes</a:t>
            </a:r>
          </a:p>
          <a:p>
            <a:pPr marL="0" lvl="0" indent="0" fontAlgn="base">
              <a:buNone/>
            </a:pPr>
            <a:endParaRPr lang="en-MY" dirty="0"/>
          </a:p>
          <a:p>
            <a:pPr lvl="0" fontAlgn="base"/>
            <a:r>
              <a:rPr lang="en-US" dirty="0"/>
              <a:t>High cholesterol </a:t>
            </a:r>
            <a:r>
              <a:rPr lang="en-US" dirty="0" smtClean="0"/>
              <a:t>levels</a:t>
            </a:r>
          </a:p>
          <a:p>
            <a:pPr marL="0" lvl="0" indent="0" fontAlgn="base">
              <a:buNone/>
            </a:pPr>
            <a:endParaRPr lang="en-MY" dirty="0"/>
          </a:p>
          <a:p>
            <a:pPr lvl="0" fontAlgn="base"/>
            <a:r>
              <a:rPr lang="en-US" dirty="0"/>
              <a:t>Gastrointestinal </a:t>
            </a:r>
            <a:r>
              <a:rPr lang="en-US" dirty="0" smtClean="0"/>
              <a:t>problems</a:t>
            </a:r>
          </a:p>
          <a:p>
            <a:pPr marL="0" lvl="0" indent="0" fontAlgn="base">
              <a:buNone/>
            </a:pPr>
            <a:endParaRPr lang="en-MY" dirty="0"/>
          </a:p>
          <a:p>
            <a:pPr lvl="0" fontAlgn="base"/>
            <a:r>
              <a:rPr lang="en-US" dirty="0"/>
              <a:t>Gallbladder disease</a:t>
            </a:r>
            <a:endParaRPr lang="en-MY" dirty="0"/>
          </a:p>
          <a:p>
            <a:endParaRPr lang="en-MY" dirty="0"/>
          </a:p>
        </p:txBody>
      </p:sp>
    </p:spTree>
    <p:extLst>
      <p:ext uri="{BB962C8B-B14F-4D97-AF65-F5344CB8AC3E}">
        <p14:creationId xmlns:p14="http://schemas.microsoft.com/office/powerpoint/2010/main" val="2692196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lvl="0" fontAlgn="base"/>
            <a:r>
              <a:rPr lang="en-US" dirty="0"/>
              <a:t>Joint and muscle </a:t>
            </a:r>
            <a:r>
              <a:rPr lang="en-US" dirty="0" smtClean="0"/>
              <a:t>pain</a:t>
            </a:r>
          </a:p>
          <a:p>
            <a:pPr marL="0" lvl="0" indent="0" fontAlgn="base">
              <a:buNone/>
            </a:pPr>
            <a:endParaRPr lang="en-MY" dirty="0"/>
          </a:p>
          <a:p>
            <a:pPr lvl="0" fontAlgn="base"/>
            <a:r>
              <a:rPr lang="en-US" dirty="0"/>
              <a:t>Insomnia and sleep </a:t>
            </a:r>
            <a:r>
              <a:rPr lang="en-US" dirty="0" smtClean="0"/>
              <a:t>apnea</a:t>
            </a:r>
          </a:p>
          <a:p>
            <a:pPr marL="0" lvl="0" indent="0" fontAlgn="base">
              <a:buNone/>
            </a:pPr>
            <a:endParaRPr lang="en-MY" dirty="0"/>
          </a:p>
          <a:p>
            <a:pPr lvl="0" fontAlgn="base"/>
            <a:r>
              <a:rPr lang="en-US" dirty="0" smtClean="0"/>
              <a:t>Hypertension</a:t>
            </a:r>
          </a:p>
          <a:p>
            <a:pPr marL="0" lvl="0" indent="0" fontAlgn="base">
              <a:buNone/>
            </a:pPr>
            <a:endParaRPr lang="en-MY" dirty="0"/>
          </a:p>
          <a:p>
            <a:pPr lvl="0" fontAlgn="base"/>
            <a:r>
              <a:rPr lang="en-US" dirty="0"/>
              <a:t>Depression and anxiety</a:t>
            </a:r>
            <a:endParaRPr lang="en-MY" dirty="0"/>
          </a:p>
        </p:txBody>
      </p:sp>
    </p:spTree>
    <p:extLst>
      <p:ext uri="{BB962C8B-B14F-4D97-AF65-F5344CB8AC3E}">
        <p14:creationId xmlns:p14="http://schemas.microsoft.com/office/powerpoint/2010/main" val="42395342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438150"/>
            <a:ext cx="8229600" cy="857250"/>
          </a:xfrm>
        </p:spPr>
        <p:txBody>
          <a:bodyPr/>
          <a:lstStyle/>
          <a:p>
            <a:r>
              <a:rPr lang="en-MY" b="1" dirty="0" smtClean="0"/>
              <a:t>3 Main Types of Therapy: </a:t>
            </a:r>
            <a:endParaRPr lang="en-MY" b="1" dirty="0"/>
          </a:p>
        </p:txBody>
      </p:sp>
      <p:sp>
        <p:nvSpPr>
          <p:cNvPr id="3" name="Content Placeholder 2"/>
          <p:cNvSpPr>
            <a:spLocks noGrp="1"/>
          </p:cNvSpPr>
          <p:nvPr>
            <p:ph idx="1"/>
          </p:nvPr>
        </p:nvSpPr>
        <p:spPr>
          <a:xfrm>
            <a:off x="431800" y="1749028"/>
            <a:ext cx="8229600" cy="3394472"/>
          </a:xfrm>
        </p:spPr>
        <p:txBody>
          <a:bodyPr>
            <a:normAutofit/>
          </a:bodyPr>
          <a:lstStyle/>
          <a:p>
            <a:r>
              <a:rPr lang="en-US" sz="2800" dirty="0"/>
              <a:t>CBT or Cognitive behavioral </a:t>
            </a:r>
            <a:r>
              <a:rPr lang="en-US" sz="2800" dirty="0" smtClean="0"/>
              <a:t>therapy</a:t>
            </a:r>
          </a:p>
          <a:p>
            <a:endParaRPr lang="en-US" sz="2800" dirty="0"/>
          </a:p>
          <a:p>
            <a:r>
              <a:rPr lang="en-US" sz="2800" dirty="0" smtClean="0"/>
              <a:t> </a:t>
            </a:r>
            <a:r>
              <a:rPr lang="en-US" sz="2800" dirty="0"/>
              <a:t>ITP or Interpersonal </a:t>
            </a:r>
            <a:r>
              <a:rPr lang="en-US" sz="2800" dirty="0" smtClean="0"/>
              <a:t>psychotherapy</a:t>
            </a:r>
          </a:p>
          <a:p>
            <a:endParaRPr lang="en-US" sz="2800" dirty="0"/>
          </a:p>
          <a:p>
            <a:r>
              <a:rPr lang="en-US" sz="2800" dirty="0" smtClean="0"/>
              <a:t> </a:t>
            </a:r>
            <a:r>
              <a:rPr lang="en-US" sz="2800" dirty="0"/>
              <a:t>BDT or Dialectical behavior therapy</a:t>
            </a:r>
            <a:endParaRPr lang="en-MY" sz="2800" dirty="0"/>
          </a:p>
        </p:txBody>
      </p:sp>
    </p:spTree>
    <p:extLst>
      <p:ext uri="{BB962C8B-B14F-4D97-AF65-F5344CB8AC3E}">
        <p14:creationId xmlns:p14="http://schemas.microsoft.com/office/powerpoint/2010/main" val="9013201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504950"/>
            <a:ext cx="7620000" cy="2861072"/>
          </a:xfrm>
        </p:spPr>
        <p:txBody>
          <a:bodyPr>
            <a:normAutofit/>
          </a:bodyPr>
          <a:lstStyle/>
          <a:p>
            <a:pPr marL="0" indent="0" algn="ctr">
              <a:buNone/>
            </a:pPr>
            <a:r>
              <a:rPr lang="en-US" sz="2800" b="1" dirty="0"/>
              <a:t>BED</a:t>
            </a:r>
            <a:r>
              <a:rPr lang="en-US" sz="2800" dirty="0"/>
              <a:t> or </a:t>
            </a:r>
            <a:r>
              <a:rPr lang="en-US" sz="2800" b="1" dirty="0"/>
              <a:t>Binge Eating Disorder </a:t>
            </a:r>
            <a:r>
              <a:rPr lang="en-US" sz="2800" dirty="0"/>
              <a:t>is defined by someone who is a compulsive eater, who overeats or consumes an abnormal amount of food at one seating. Someone who is unable to stop or limit the amount of food he or she eats at one </a:t>
            </a:r>
            <a:r>
              <a:rPr lang="en-US" sz="2800" dirty="0" smtClean="0"/>
              <a:t>time</a:t>
            </a:r>
            <a:endParaRPr lang="en-MY" sz="2800" dirty="0"/>
          </a:p>
        </p:txBody>
      </p:sp>
    </p:spTree>
    <p:extLst>
      <p:ext uri="{BB962C8B-B14F-4D97-AF65-F5344CB8AC3E}">
        <p14:creationId xmlns:p14="http://schemas.microsoft.com/office/powerpoint/2010/main" val="11004774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5949"/>
            <a:ext cx="8229600" cy="2708673"/>
          </a:xfrm>
        </p:spPr>
        <p:txBody>
          <a:bodyPr/>
          <a:lstStyle/>
          <a:p>
            <a:pPr marL="0" indent="0" algn="ctr">
              <a:buNone/>
            </a:pPr>
            <a:r>
              <a:rPr lang="en-US" dirty="0"/>
              <a:t>Most binge eaters will have at least two episodes a week of binge eating over a six month </a:t>
            </a:r>
            <a:r>
              <a:rPr lang="en-US" dirty="0" smtClean="0"/>
              <a:t>period</a:t>
            </a:r>
            <a:endParaRPr lang="en-MY" dirty="0"/>
          </a:p>
        </p:txBody>
      </p:sp>
    </p:spTree>
    <p:extLst>
      <p:ext uri="{BB962C8B-B14F-4D97-AF65-F5344CB8AC3E}">
        <p14:creationId xmlns:p14="http://schemas.microsoft.com/office/powerpoint/2010/main" val="31938050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09550"/>
            <a:ext cx="8229600" cy="3394472"/>
          </a:xfrm>
        </p:spPr>
        <p:txBody>
          <a:bodyPr>
            <a:normAutofit/>
          </a:bodyPr>
          <a:lstStyle/>
          <a:p>
            <a:pPr marL="0" indent="0" algn="ctr">
              <a:buNone/>
            </a:pPr>
            <a:r>
              <a:rPr lang="en-US" sz="3400" b="1" dirty="0">
                <a:solidFill>
                  <a:srgbClr val="FFC000"/>
                </a:solidFill>
              </a:rPr>
              <a:t>Binge Eating Disorder </a:t>
            </a:r>
            <a:r>
              <a:rPr lang="en-US" sz="3400" dirty="0"/>
              <a:t>can </a:t>
            </a:r>
            <a:r>
              <a:rPr lang="en-US" sz="3400" dirty="0" smtClean="0"/>
              <a:t>occur in both men </a:t>
            </a:r>
            <a:r>
              <a:rPr lang="en-US" sz="3400" dirty="0"/>
              <a:t>and </a:t>
            </a:r>
            <a:r>
              <a:rPr lang="en-US" sz="3400" dirty="0" smtClean="0"/>
              <a:t>women</a:t>
            </a:r>
            <a:endParaRPr lang="en-MY" sz="3400" dirty="0"/>
          </a:p>
        </p:txBody>
      </p:sp>
      <p:pic>
        <p:nvPicPr>
          <p:cNvPr id="5122" name="Picture 2" descr="https://static.pexels.com/photos/298926/woman-kitchen-man-everyday-life-298926.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09800" y="1581150"/>
            <a:ext cx="4724400" cy="3149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25041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63278"/>
            <a:ext cx="8229600" cy="3394472"/>
          </a:xfrm>
        </p:spPr>
        <p:txBody>
          <a:bodyPr>
            <a:normAutofit/>
          </a:bodyPr>
          <a:lstStyle/>
          <a:p>
            <a:pPr marL="0" indent="0" algn="ctr">
              <a:buNone/>
            </a:pPr>
            <a:r>
              <a:rPr lang="en-US" sz="3000" dirty="0"/>
              <a:t>It usually results in excessive weight gain and this can, in turn, create or reinforce other compulsive eating disorders as people coping with these disorders often feel some degree of guilt and </a:t>
            </a:r>
            <a:r>
              <a:rPr lang="en-US" sz="3000" dirty="0" smtClean="0"/>
              <a:t>self-disgust</a:t>
            </a:r>
            <a:endParaRPr lang="en-MY" sz="3000" dirty="0"/>
          </a:p>
        </p:txBody>
      </p:sp>
    </p:spTree>
    <p:extLst>
      <p:ext uri="{BB962C8B-B14F-4D97-AF65-F5344CB8AC3E}">
        <p14:creationId xmlns:p14="http://schemas.microsoft.com/office/powerpoint/2010/main" val="5665745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657350"/>
            <a:ext cx="4114800" cy="3394472"/>
          </a:xfrm>
        </p:spPr>
        <p:txBody>
          <a:bodyPr>
            <a:normAutofit/>
          </a:bodyPr>
          <a:lstStyle/>
          <a:p>
            <a:pPr marL="0" indent="0" algn="ctr">
              <a:buNone/>
            </a:pPr>
            <a:r>
              <a:rPr lang="en-US" dirty="0"/>
              <a:t>Often people with this disorder also have to cope with </a:t>
            </a:r>
            <a:r>
              <a:rPr lang="en-US" b="1" i="1" dirty="0" smtClean="0"/>
              <a:t>Depression </a:t>
            </a:r>
            <a:r>
              <a:rPr lang="en-US" dirty="0"/>
              <a:t>or </a:t>
            </a:r>
            <a:r>
              <a:rPr lang="en-US" b="1" i="1" dirty="0"/>
              <a:t>A</a:t>
            </a:r>
            <a:r>
              <a:rPr lang="en-US" b="1" i="1" dirty="0" smtClean="0"/>
              <a:t>nxiety</a:t>
            </a:r>
            <a:endParaRPr lang="en-US" b="1" i="1" dirty="0"/>
          </a:p>
          <a:p>
            <a:pPr marL="0" indent="0" algn="ctr">
              <a:buNone/>
            </a:pPr>
            <a:endParaRPr lang="en-US" dirty="0" smtClean="0"/>
          </a:p>
          <a:p>
            <a:pPr marL="0" indent="0" algn="ctr">
              <a:buNone/>
            </a:pPr>
            <a:r>
              <a:rPr lang="en-US" dirty="0"/>
              <a:t> </a:t>
            </a:r>
            <a:endParaRPr lang="en-MY" dirty="0"/>
          </a:p>
        </p:txBody>
      </p:sp>
      <p:pic>
        <p:nvPicPr>
          <p:cNvPr id="6146" name="Picture 2" descr="Image result for depress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784623"/>
            <a:ext cx="3810000" cy="3810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21344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04949"/>
            <a:ext cx="8229600" cy="3089673"/>
          </a:xfrm>
        </p:spPr>
        <p:txBody>
          <a:bodyPr/>
          <a:lstStyle/>
          <a:p>
            <a:pPr marL="0" indent="0" algn="ctr">
              <a:buNone/>
            </a:pPr>
            <a:r>
              <a:rPr lang="en-US" dirty="0"/>
              <a:t>These BED Disorders are sometimes associated with </a:t>
            </a:r>
            <a:r>
              <a:rPr lang="en-US" b="1" i="1" dirty="0"/>
              <a:t>biological abnormalities </a:t>
            </a:r>
            <a:r>
              <a:rPr lang="en-US" dirty="0"/>
              <a:t>such as genetic mutations or hormonal irregularities that also cause compulsive eating addiction</a:t>
            </a:r>
            <a:endParaRPr lang="en-MY" dirty="0"/>
          </a:p>
          <a:p>
            <a:endParaRPr lang="en-MY" dirty="0"/>
          </a:p>
        </p:txBody>
      </p:sp>
    </p:spTree>
    <p:extLst>
      <p:ext uri="{BB962C8B-B14F-4D97-AF65-F5344CB8AC3E}">
        <p14:creationId xmlns:p14="http://schemas.microsoft.com/office/powerpoint/2010/main" val="753819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96678"/>
            <a:ext cx="8229600" cy="3394472"/>
          </a:xfrm>
        </p:spPr>
        <p:txBody>
          <a:bodyPr/>
          <a:lstStyle/>
          <a:p>
            <a:pPr marL="0" indent="0" algn="ctr">
              <a:buNone/>
            </a:pPr>
            <a:r>
              <a:rPr lang="en-US" dirty="0" smtClean="0"/>
              <a:t>Victims of </a:t>
            </a:r>
            <a:r>
              <a:rPr lang="en-US" dirty="0"/>
              <a:t>physical, emotional and sexual abuse are also susceptible to eating disorders </a:t>
            </a:r>
            <a:r>
              <a:rPr lang="en-US" dirty="0" smtClean="0"/>
              <a:t>such as </a:t>
            </a:r>
            <a:r>
              <a:rPr lang="en-US" dirty="0"/>
              <a:t>overeating and binge </a:t>
            </a:r>
            <a:r>
              <a:rPr lang="en-US" dirty="0" smtClean="0"/>
              <a:t>eating</a:t>
            </a:r>
            <a:endParaRPr lang="en-MY" dirty="0"/>
          </a:p>
        </p:txBody>
      </p:sp>
    </p:spTree>
    <p:extLst>
      <p:ext uri="{BB962C8B-B14F-4D97-AF65-F5344CB8AC3E}">
        <p14:creationId xmlns:p14="http://schemas.microsoft.com/office/powerpoint/2010/main" val="18378914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44277"/>
            <a:ext cx="8229600" cy="3165873"/>
          </a:xfrm>
        </p:spPr>
        <p:txBody>
          <a:bodyPr/>
          <a:lstStyle/>
          <a:p>
            <a:pPr marL="0" indent="0" algn="ctr">
              <a:buNone/>
            </a:pPr>
            <a:r>
              <a:rPr lang="en-US" sz="2800" dirty="0" smtClean="0"/>
              <a:t>People who are </a:t>
            </a:r>
            <a:r>
              <a:rPr lang="en-US" sz="2800" dirty="0"/>
              <a:t>very conscious about their physical appearance and when subjected to criticism of their weight or body </a:t>
            </a:r>
            <a:r>
              <a:rPr lang="en-US" sz="2800" dirty="0" smtClean="0"/>
              <a:t>shape, they can develop </a:t>
            </a:r>
            <a:r>
              <a:rPr lang="en-US" sz="2800" dirty="0"/>
              <a:t>overeating disorders due to shame or </a:t>
            </a:r>
            <a:r>
              <a:rPr lang="en-US" sz="2800" dirty="0" smtClean="0"/>
              <a:t>embarrassment</a:t>
            </a:r>
            <a:endParaRPr lang="en-MY" dirty="0"/>
          </a:p>
        </p:txBody>
      </p:sp>
    </p:spTree>
    <p:extLst>
      <p:ext uri="{BB962C8B-B14F-4D97-AF65-F5344CB8AC3E}">
        <p14:creationId xmlns:p14="http://schemas.microsoft.com/office/powerpoint/2010/main" val="26062050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2136</TotalTime>
  <Words>442</Words>
  <Application>Microsoft Office PowerPoint</Application>
  <PresentationFormat>On-screen Show (16:9)</PresentationFormat>
  <Paragraphs>52</Paragraphs>
  <Slides>19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These are the some of the emotional and behavioral signs of a typical person with a Binge Eating Disorder: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3 Main Types of Therapy: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Cally</cp:lastModifiedBy>
  <cp:revision>174</cp:revision>
  <dcterms:created xsi:type="dcterms:W3CDTF">2016-12-30T12:43:39Z</dcterms:created>
  <dcterms:modified xsi:type="dcterms:W3CDTF">2017-10-06T04:16:21Z</dcterms:modified>
</cp:coreProperties>
</file>