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0" r:id="rId3"/>
    <p:sldId id="261" r:id="rId4"/>
    <p:sldId id="262" r:id="rId5"/>
    <p:sldId id="263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643247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/>
              <a:t>Terrifying Facts Food Companies Don’t Want You </a:t>
            </a:r>
            <a:r>
              <a:rPr lang="en-US" sz="3000" b="1"/>
              <a:t>To </a:t>
            </a:r>
            <a:r>
              <a:rPr lang="en-US" sz="3000" b="1" smtClean="0"/>
              <a:t>Know</a:t>
            </a:r>
            <a:endParaRPr lang="en-MY" sz="30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191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/>
              <a:t>In fact, the pasta was the </a:t>
            </a:r>
            <a:r>
              <a:rPr lang="en-US" sz="2600" dirty="0" smtClean="0"/>
              <a:t>problem</a:t>
            </a:r>
          </a:p>
          <a:p>
            <a:endParaRPr lang="en-US" sz="2600" dirty="0"/>
          </a:p>
          <a:p>
            <a:r>
              <a:rPr lang="en-US" sz="2600" dirty="0" smtClean="0"/>
              <a:t>Because </a:t>
            </a:r>
            <a:r>
              <a:rPr lang="en-US" sz="2600" dirty="0"/>
              <a:t>it is made from bleached white flour that is high in calories and contains almost no nutrients, there is little difference between eating it and eating several spoons of </a:t>
            </a:r>
            <a:r>
              <a:rPr lang="en-US" sz="2600" dirty="0" smtClean="0"/>
              <a:t>sugar </a:t>
            </a:r>
            <a:endParaRPr lang="en-MY" sz="2600" dirty="0"/>
          </a:p>
          <a:p>
            <a:endParaRPr lang="en-MY" sz="2600" dirty="0"/>
          </a:p>
        </p:txBody>
      </p:sp>
      <p:pic>
        <p:nvPicPr>
          <p:cNvPr id="1026" name="Picture 2" descr="Image result for sug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3562350"/>
            <a:ext cx="1504950" cy="150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40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49"/>
            <a:ext cx="8229600" cy="2784873"/>
          </a:xfrm>
        </p:spPr>
        <p:txBody>
          <a:bodyPr/>
          <a:lstStyle/>
          <a:p>
            <a:pPr marL="0" indent="0" algn="ctr">
              <a:buNone/>
            </a:pPr>
            <a:r>
              <a:rPr lang="en-MY" dirty="0"/>
              <a:t>The added iron is derived from industrial waste and not in a form the body can readily absorb when eaten and is, </a:t>
            </a:r>
            <a:r>
              <a:rPr lang="en-MY" dirty="0" smtClean="0"/>
              <a:t>in </a:t>
            </a:r>
            <a:r>
              <a:rPr lang="en-MY" dirty="0"/>
              <a:t>fact, </a:t>
            </a:r>
            <a:r>
              <a:rPr lang="en-MY" b="1" dirty="0" smtClean="0">
                <a:solidFill>
                  <a:srgbClr val="FFC000"/>
                </a:solidFill>
              </a:rPr>
              <a:t>HARMFUL</a:t>
            </a:r>
            <a:endParaRPr lang="en-MY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92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878"/>
            <a:ext cx="8229600" cy="3394472"/>
          </a:xfrm>
        </p:spPr>
        <p:txBody>
          <a:bodyPr>
            <a:noAutofit/>
          </a:bodyPr>
          <a:lstStyle/>
          <a:p>
            <a:r>
              <a:rPr lang="en-US" sz="2500" dirty="0"/>
              <a:t>Another example of how the food manufacturing industry is controlling food and the way we look at our food is gluten </a:t>
            </a:r>
            <a:r>
              <a:rPr lang="en-US" sz="2500" dirty="0" smtClean="0"/>
              <a:t>sensitivity</a:t>
            </a:r>
          </a:p>
          <a:p>
            <a:endParaRPr lang="en-US" sz="2500" dirty="0"/>
          </a:p>
          <a:p>
            <a:r>
              <a:rPr lang="en-US" sz="2500" dirty="0" smtClean="0"/>
              <a:t>This </a:t>
            </a:r>
            <a:r>
              <a:rPr lang="en-US" sz="2500" dirty="0"/>
              <a:t>is a new multi-billion dollar industry, making and promoting gluten free </a:t>
            </a:r>
            <a:r>
              <a:rPr lang="en-US" sz="2500" dirty="0" smtClean="0"/>
              <a:t>foods</a:t>
            </a:r>
            <a:endParaRPr lang="en-MY" sz="2500" dirty="0"/>
          </a:p>
          <a:p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324762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4747"/>
            <a:ext cx="8229600" cy="3394472"/>
          </a:xfrm>
        </p:spPr>
        <p:txBody>
          <a:bodyPr/>
          <a:lstStyle/>
          <a:p>
            <a:r>
              <a:rPr lang="en-US" sz="2800" dirty="0"/>
              <a:t>Gluten is only one of many proteins in </a:t>
            </a:r>
            <a:r>
              <a:rPr lang="en-US" sz="2800" dirty="0" smtClean="0"/>
              <a:t>flour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The </a:t>
            </a:r>
            <a:r>
              <a:rPr lang="en-US" sz="2800" dirty="0"/>
              <a:t>main problem is the chemicals that are used to grow wheat, especially GM wheat and </a:t>
            </a:r>
            <a:r>
              <a:rPr lang="en-US" sz="2800" dirty="0" smtClean="0"/>
              <a:t>glyphosate</a:t>
            </a:r>
            <a:endParaRPr lang="en-MY" sz="2800" dirty="0"/>
          </a:p>
          <a:p>
            <a:endParaRPr lang="en-MY" dirty="0"/>
          </a:p>
        </p:txBody>
      </p:sp>
      <p:pic>
        <p:nvPicPr>
          <p:cNvPr id="4100" name="Picture 4" descr="Image result for glut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724150"/>
            <a:ext cx="2489640" cy="237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52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6078"/>
            <a:ext cx="8229600" cy="3394472"/>
          </a:xfrm>
        </p:spPr>
        <p:txBody>
          <a:bodyPr>
            <a:noAutofit/>
          </a:bodyPr>
          <a:lstStyle/>
          <a:p>
            <a:r>
              <a:rPr lang="en-MY" sz="2500" dirty="0"/>
              <a:t>F</a:t>
            </a:r>
            <a:r>
              <a:rPr lang="en-MY" sz="2500" dirty="0" smtClean="0"/>
              <a:t>oods </a:t>
            </a:r>
            <a:r>
              <a:rPr lang="en-MY" sz="2500" dirty="0"/>
              <a:t>that are the most harmful </a:t>
            </a:r>
            <a:r>
              <a:rPr lang="en-US" sz="2500" dirty="0" smtClean="0"/>
              <a:t>to </a:t>
            </a:r>
            <a:r>
              <a:rPr lang="en-US" sz="2500" dirty="0"/>
              <a:t>children (and everyone else) are the very foods that most people were raised </a:t>
            </a:r>
            <a:r>
              <a:rPr lang="en-US" sz="2500" dirty="0" smtClean="0"/>
              <a:t>on</a:t>
            </a:r>
          </a:p>
          <a:p>
            <a:endParaRPr lang="en-US" sz="2500" dirty="0"/>
          </a:p>
          <a:p>
            <a:r>
              <a:rPr lang="en-US" sz="2500" dirty="0" smtClean="0"/>
              <a:t>Pediatricians </a:t>
            </a:r>
            <a:r>
              <a:rPr lang="en-US" sz="2500" dirty="0"/>
              <a:t>often advise young mothers to feed their babies on </a:t>
            </a:r>
            <a:r>
              <a:rPr lang="en-US" sz="2500" dirty="0" smtClean="0"/>
              <a:t>infant formulas</a:t>
            </a:r>
          </a:p>
          <a:p>
            <a:endParaRPr lang="en-US" sz="2500" dirty="0"/>
          </a:p>
          <a:p>
            <a:r>
              <a:rPr lang="en-US" sz="2500" dirty="0" smtClean="0"/>
              <a:t>But, these </a:t>
            </a:r>
            <a:r>
              <a:rPr lang="en-US" sz="2500" dirty="0"/>
              <a:t>are sugar, soy and chemical </a:t>
            </a:r>
            <a:r>
              <a:rPr lang="en-US" sz="2500" dirty="0" smtClean="0"/>
              <a:t>based</a:t>
            </a:r>
            <a:endParaRPr lang="en-MY" sz="2500" dirty="0"/>
          </a:p>
          <a:p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252105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A baby’s digestive tract is not equipped to metabolize </a:t>
            </a:r>
            <a:r>
              <a:rPr lang="en-US" sz="2400" dirty="0" smtClean="0"/>
              <a:t>grains</a:t>
            </a:r>
          </a:p>
          <a:p>
            <a:endParaRPr lang="en-US" sz="2400" dirty="0"/>
          </a:p>
          <a:p>
            <a:r>
              <a:rPr lang="en-US" sz="2400" dirty="0" smtClean="0"/>
              <a:t>It </a:t>
            </a:r>
            <a:r>
              <a:rPr lang="en-US" sz="2400" dirty="0"/>
              <a:t>does not contain the necessary enzymes to break them down into usable </a:t>
            </a:r>
            <a:r>
              <a:rPr lang="en-US" sz="2400" dirty="0" smtClean="0"/>
              <a:t>compounds</a:t>
            </a:r>
          </a:p>
          <a:p>
            <a:endParaRPr lang="en-US" sz="2400" dirty="0"/>
          </a:p>
          <a:p>
            <a:r>
              <a:rPr lang="en-US" sz="2400" dirty="0" smtClean="0"/>
              <a:t>Because </a:t>
            </a:r>
            <a:r>
              <a:rPr lang="en-US" sz="2400" dirty="0"/>
              <a:t>of </a:t>
            </a:r>
            <a:r>
              <a:rPr lang="en-US" sz="2400" dirty="0" smtClean="0"/>
              <a:t>the </a:t>
            </a:r>
            <a:r>
              <a:rPr lang="en-US" sz="2400" dirty="0"/>
              <a:t>lack of salivary amylase to break down grains in the gut, these undigested grains can cause irritation to the gut lining and disrupt the good bacteria </a:t>
            </a:r>
            <a:r>
              <a:rPr lang="en-US" sz="2400" dirty="0" smtClean="0"/>
              <a:t>cycle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88301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7477"/>
            <a:ext cx="8229600" cy="3623073"/>
          </a:xfrm>
        </p:spPr>
        <p:txBody>
          <a:bodyPr>
            <a:noAutofit/>
          </a:bodyPr>
          <a:lstStyle/>
          <a:p>
            <a:r>
              <a:rPr lang="en-US" sz="2200" dirty="0"/>
              <a:t>Grain consumption can also act as an </a:t>
            </a:r>
            <a:r>
              <a:rPr lang="en-US" sz="2200" dirty="0" smtClean="0"/>
              <a:t>anti-nutrient</a:t>
            </a:r>
          </a:p>
          <a:p>
            <a:endParaRPr lang="en-US" sz="2200" dirty="0"/>
          </a:p>
          <a:p>
            <a:r>
              <a:rPr lang="en-US" sz="2200" dirty="0" smtClean="0"/>
              <a:t>These </a:t>
            </a:r>
            <a:r>
              <a:rPr lang="en-US" sz="2200" dirty="0"/>
              <a:t>properties can prevent a baby or infant from absorbing nutrients from other </a:t>
            </a:r>
            <a:r>
              <a:rPr lang="en-US" sz="2200" dirty="0" smtClean="0"/>
              <a:t>food</a:t>
            </a:r>
          </a:p>
          <a:p>
            <a:endParaRPr lang="en-US" sz="2200" dirty="0"/>
          </a:p>
          <a:p>
            <a:r>
              <a:rPr lang="en-MY" sz="2200" dirty="0"/>
              <a:t>The body then craves for more food, so more sugary food is </a:t>
            </a:r>
            <a:r>
              <a:rPr lang="en-MY" sz="2200" dirty="0" smtClean="0"/>
              <a:t>consumed</a:t>
            </a:r>
          </a:p>
          <a:p>
            <a:endParaRPr lang="en-MY" sz="2400" dirty="0"/>
          </a:p>
          <a:p>
            <a:r>
              <a:rPr lang="en-US" sz="2200" dirty="0" smtClean="0"/>
              <a:t>As a result, the </a:t>
            </a:r>
            <a:r>
              <a:rPr lang="en-US" sz="2200" dirty="0"/>
              <a:t>body tries to turn these empty carbohydrates (sugars) into glucose and then into body </a:t>
            </a:r>
            <a:r>
              <a:rPr lang="en-US" sz="2200" dirty="0" smtClean="0"/>
              <a:t>fat</a:t>
            </a:r>
            <a:endParaRPr lang="en-MY" sz="2200" dirty="0"/>
          </a:p>
          <a:p>
            <a:pPr marL="0" indent="0">
              <a:buNone/>
            </a:pPr>
            <a:endParaRPr lang="en-MY" sz="2200" dirty="0"/>
          </a:p>
          <a:p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15535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286107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This can lead to the body becoming conditioned to or demanding more sugar or the development of a sweet tooth </a:t>
            </a:r>
            <a:r>
              <a:rPr lang="en-US" dirty="0" smtClean="0"/>
              <a:t>mentality</a:t>
            </a:r>
            <a:endParaRPr lang="en-MY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10047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39478"/>
            <a:ext cx="37338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2800" dirty="0"/>
              <a:t>It is not surprising that people are eating so much of the wrong types of foods these </a:t>
            </a:r>
            <a:r>
              <a:rPr lang="en-MY" sz="2800" dirty="0" smtClean="0"/>
              <a:t>days</a:t>
            </a:r>
            <a:endParaRPr lang="en-MY" sz="2800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188290"/>
            <a:ext cx="4302125" cy="28680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8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09750"/>
            <a:ext cx="8229600" cy="1870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dirty="0" smtClean="0"/>
              <a:t>After </a:t>
            </a:r>
            <a:r>
              <a:rPr lang="en-MY" dirty="0"/>
              <a:t>all, who has a huge garden full of organic food, the time to tend it and then prepare </a:t>
            </a:r>
            <a:r>
              <a:rPr lang="en-MY" b="1" i="1" dirty="0" smtClean="0">
                <a:solidFill>
                  <a:srgbClr val="FFC000"/>
                </a:solidFill>
              </a:rPr>
              <a:t>Healthy Meals</a:t>
            </a:r>
            <a:r>
              <a:rPr lang="en-MY" dirty="0" smtClean="0"/>
              <a:t>?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28939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66750"/>
            <a:ext cx="8229600" cy="3394472"/>
          </a:xfrm>
        </p:spPr>
        <p:txBody>
          <a:bodyPr>
            <a:normAutofit/>
          </a:bodyPr>
          <a:lstStyle/>
          <a:p>
            <a:r>
              <a:rPr lang="en-MY" sz="2800" dirty="0"/>
              <a:t>Most people today are caught in the ‘rat race</a:t>
            </a:r>
            <a:r>
              <a:rPr lang="en-MY" sz="2800" dirty="0" smtClean="0"/>
              <a:t>’</a:t>
            </a:r>
          </a:p>
          <a:p>
            <a:pPr marL="0" indent="0">
              <a:buNone/>
            </a:pPr>
            <a:endParaRPr lang="en-MY" sz="2800" dirty="0"/>
          </a:p>
          <a:p>
            <a:r>
              <a:rPr lang="en-MY" sz="2800" dirty="0" smtClean="0"/>
              <a:t>Our </a:t>
            </a:r>
            <a:r>
              <a:rPr lang="en-MY" sz="2800" dirty="0"/>
              <a:t>ancestors had little use of low nutrient </a:t>
            </a:r>
            <a:r>
              <a:rPr lang="en-MY" sz="2800" dirty="0" smtClean="0"/>
              <a:t>foods</a:t>
            </a:r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545" y="3146713"/>
            <a:ext cx="2909455" cy="193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42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0878"/>
            <a:ext cx="8229600" cy="3394472"/>
          </a:xfrm>
        </p:spPr>
        <p:txBody>
          <a:bodyPr>
            <a:normAutofit/>
          </a:bodyPr>
          <a:lstStyle/>
          <a:p>
            <a:r>
              <a:rPr lang="en-MY" sz="2600" dirty="0"/>
              <a:t>Few people are now able to be self-sufficient and grow their own </a:t>
            </a:r>
            <a:r>
              <a:rPr lang="en-MY" sz="2600" dirty="0" smtClean="0"/>
              <a:t>food</a:t>
            </a:r>
          </a:p>
          <a:p>
            <a:endParaRPr lang="en-MY" sz="2600" dirty="0"/>
          </a:p>
          <a:p>
            <a:r>
              <a:rPr lang="en-MY" sz="2600" dirty="0" smtClean="0"/>
              <a:t>The </a:t>
            </a:r>
            <a:r>
              <a:rPr lang="en-MY" sz="2600" dirty="0"/>
              <a:t>vast majority of people have no choice, but rely on big food processors and manufacturers to provide the food they need, especially people living in large </a:t>
            </a:r>
            <a:r>
              <a:rPr lang="en-MY" sz="2600" dirty="0" smtClean="0"/>
              <a:t>cities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13576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300" dirty="0"/>
              <a:t>Huge advertising campaigns by food manufacturers and distributors have an enormous impact on the foods people </a:t>
            </a:r>
            <a:r>
              <a:rPr lang="en-US" sz="2300" dirty="0" smtClean="0"/>
              <a:t>consume</a:t>
            </a:r>
          </a:p>
          <a:p>
            <a:endParaRPr lang="en-US" sz="2300" dirty="0"/>
          </a:p>
          <a:p>
            <a:r>
              <a:rPr lang="en-US" sz="2300" dirty="0" smtClean="0"/>
              <a:t>A </a:t>
            </a:r>
            <a:r>
              <a:rPr lang="en-US" sz="2300" dirty="0"/>
              <a:t>lack of nutritional education, misleading advertising, as well as decades of government departments and health advisors recommending the wrong types of foods, has caused a huge decline in public </a:t>
            </a:r>
            <a:r>
              <a:rPr lang="en-US" sz="2300" dirty="0" smtClean="0"/>
              <a:t>health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58241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49"/>
            <a:ext cx="8229600" cy="2784873"/>
          </a:xfrm>
        </p:spPr>
        <p:txBody>
          <a:bodyPr/>
          <a:lstStyle/>
          <a:p>
            <a:pPr marL="0" indent="0" algn="ctr">
              <a:buNone/>
            </a:pPr>
            <a:r>
              <a:rPr lang="en-MY" b="1" i="1" dirty="0"/>
              <a:t>Many processed foods </a:t>
            </a:r>
            <a:r>
              <a:rPr lang="en-MY" dirty="0"/>
              <a:t>or </a:t>
            </a:r>
            <a:r>
              <a:rPr lang="en-MY" b="1" i="1" dirty="0"/>
              <a:t>food products </a:t>
            </a:r>
            <a:r>
              <a:rPr lang="en-MY" dirty="0"/>
              <a:t>that are commonly available are made of substances that should never be </a:t>
            </a:r>
            <a:r>
              <a:rPr lang="en-MY" dirty="0" smtClean="0"/>
              <a:t>ingested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99884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Autofit/>
          </a:bodyPr>
          <a:lstStyle/>
          <a:p>
            <a:r>
              <a:rPr lang="en-US" sz="2500" dirty="0"/>
              <a:t>Unfortunately, nutritional education in schools is sadly </a:t>
            </a:r>
            <a:r>
              <a:rPr lang="en-US" sz="2500" dirty="0" smtClean="0"/>
              <a:t>lacking</a:t>
            </a:r>
          </a:p>
          <a:p>
            <a:endParaRPr lang="en-US" sz="2500" dirty="0"/>
          </a:p>
          <a:p>
            <a:r>
              <a:rPr lang="en-US" sz="2500" dirty="0" smtClean="0"/>
              <a:t>Instead </a:t>
            </a:r>
            <a:r>
              <a:rPr lang="en-US" sz="2500" dirty="0"/>
              <a:t>the schools often actively support poor eating </a:t>
            </a:r>
            <a:r>
              <a:rPr lang="en-US" sz="2500" dirty="0" smtClean="0"/>
              <a:t>habits</a:t>
            </a:r>
          </a:p>
          <a:p>
            <a:endParaRPr lang="en-US" sz="2500" dirty="0"/>
          </a:p>
          <a:p>
            <a:r>
              <a:rPr lang="en-US" sz="2500" dirty="0" smtClean="0"/>
              <a:t>This </a:t>
            </a:r>
            <a:r>
              <a:rPr lang="en-US" sz="2500" dirty="0"/>
              <a:t>is done by allowing unhealthy foods into school canteens and </a:t>
            </a:r>
            <a:r>
              <a:rPr lang="en-US" sz="2500" dirty="0" smtClean="0"/>
              <a:t>shops</a:t>
            </a:r>
            <a:endParaRPr lang="en-MY" sz="2500" dirty="0"/>
          </a:p>
        </p:txBody>
      </p:sp>
    </p:spTree>
    <p:extLst>
      <p:ext uri="{BB962C8B-B14F-4D97-AF65-F5344CB8AC3E}">
        <p14:creationId xmlns:p14="http://schemas.microsoft.com/office/powerpoint/2010/main" val="93981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An example is the public school system in </a:t>
            </a:r>
            <a:r>
              <a:rPr lang="en-US" sz="2400" dirty="0" smtClean="0"/>
              <a:t>America</a:t>
            </a:r>
          </a:p>
          <a:p>
            <a:endParaRPr lang="en-US" sz="2400" dirty="0"/>
          </a:p>
          <a:p>
            <a:r>
              <a:rPr lang="en-US" sz="2400" dirty="0" smtClean="0"/>
              <a:t>Last </a:t>
            </a:r>
            <a:r>
              <a:rPr lang="en-US" sz="2400" dirty="0"/>
              <a:t>year yet another disastrous decision was made, making it mandatory for all pasta served in schools to be fortified with </a:t>
            </a:r>
            <a:r>
              <a:rPr lang="en-US" sz="2400" dirty="0" smtClean="0"/>
              <a:t>Iron</a:t>
            </a:r>
          </a:p>
          <a:p>
            <a:endParaRPr lang="en-US" sz="2400" dirty="0"/>
          </a:p>
          <a:p>
            <a:r>
              <a:rPr lang="en-US" sz="2400" dirty="0" smtClean="0"/>
              <a:t>This </a:t>
            </a:r>
            <a:r>
              <a:rPr lang="en-US" sz="2400" dirty="0"/>
              <a:t>is because many children are short of Iron, and it was hoped this would address the </a:t>
            </a:r>
            <a:r>
              <a:rPr lang="en-US" sz="2400" dirty="0" smtClean="0"/>
              <a:t>problem</a:t>
            </a:r>
            <a:endParaRPr lang="en-MY" sz="2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2170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2010</TotalTime>
  <Words>574</Words>
  <Application>Microsoft Office PowerPoint</Application>
  <PresentationFormat>On-screen Show (16:9)</PresentationFormat>
  <Paragraphs>51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176</cp:revision>
  <dcterms:created xsi:type="dcterms:W3CDTF">2016-12-30T12:43:39Z</dcterms:created>
  <dcterms:modified xsi:type="dcterms:W3CDTF">2017-10-06T02:50:27Z</dcterms:modified>
</cp:coreProperties>
</file>