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2"/>
  </p:notesMasterIdLst>
  <p:sldIdLst>
    <p:sldId id="257" r:id="rId2"/>
    <p:sldId id="277" r:id="rId3"/>
    <p:sldId id="259" r:id="rId4"/>
    <p:sldId id="260" r:id="rId5"/>
    <p:sldId id="261" r:id="rId6"/>
    <p:sldId id="262" r:id="rId7"/>
    <p:sldId id="263" r:id="rId8"/>
    <p:sldId id="264" r:id="rId9"/>
    <p:sldId id="265" r:id="rId10"/>
    <p:sldId id="266" r:id="rId11"/>
    <p:sldId id="267" r:id="rId12"/>
    <p:sldId id="268" r:id="rId13"/>
    <p:sldId id="269" r:id="rId14"/>
    <p:sldId id="270" r:id="rId15"/>
    <p:sldId id="271" r:id="rId16"/>
    <p:sldId id="272" r:id="rId17"/>
    <p:sldId id="273" r:id="rId18"/>
    <p:sldId id="274" r:id="rId19"/>
    <p:sldId id="275" r:id="rId20"/>
    <p:sldId id="276" r:id="rId21"/>
  </p:sldIdLst>
  <p:sldSz cx="9144000" cy="5143500" type="screen16x9"/>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9E5"/>
    <a:srgbClr val="FFECA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49" d="100"/>
          <a:sy n="49" d="100"/>
        </p:scale>
        <p:origin x="1203" y="624"/>
      </p:cViewPr>
      <p:guideLst>
        <p:guide orient="horz" pos="1620"/>
        <p:guide pos="2880"/>
      </p:guideLst>
    </p:cSldViewPr>
  </p:slideViewPr>
  <p:notesTextViewPr>
    <p:cViewPr>
      <p:scale>
        <a:sx n="100" d="100"/>
        <a:sy n="100" d="100"/>
      </p:scale>
      <p:origin x="0" y="0"/>
    </p:cViewPr>
  </p:notesTextViewPr>
  <p:sorterViewPr>
    <p:cViewPr>
      <p:scale>
        <a:sx n="100" d="100"/>
        <a:sy n="100" d="100"/>
      </p:scale>
      <p:origin x="0" y="-1461"/>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68BA754-79BD-4972-839A-D62EA2C7C3EA}" type="datetimeFigureOut">
              <a:rPr lang="en-US" smtClean="0"/>
              <a:pPr/>
              <a:t>10/6/2017</a:t>
            </a:fld>
            <a:endParaRPr lang="en-US"/>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59BBF2C-A7F8-4A46-8FD9-0FE6834BDEB8}" type="slidenum">
              <a:rPr lang="en-US" smtClean="0"/>
              <a:pPr/>
              <a:t>‹#›</a:t>
            </a:fld>
            <a:endParaRPr lang="en-US"/>
          </a:p>
        </p:txBody>
      </p:sp>
    </p:spTree>
    <p:extLst>
      <p:ext uri="{BB962C8B-B14F-4D97-AF65-F5344CB8AC3E}">
        <p14:creationId xmlns:p14="http://schemas.microsoft.com/office/powerpoint/2010/main" val="22016312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MY" dirty="0"/>
          </a:p>
        </p:txBody>
      </p:sp>
      <p:sp>
        <p:nvSpPr>
          <p:cNvPr id="4" name="Slide Number Placeholder 3"/>
          <p:cNvSpPr>
            <a:spLocks noGrp="1"/>
          </p:cNvSpPr>
          <p:nvPr>
            <p:ph type="sldNum" sz="quarter" idx="10"/>
          </p:nvPr>
        </p:nvSpPr>
        <p:spPr/>
        <p:txBody>
          <a:bodyPr/>
          <a:lstStyle/>
          <a:p>
            <a:fld id="{C59BBF2C-A7F8-4A46-8FD9-0FE6834BDEB8}" type="slidenum">
              <a:rPr lang="en-US" smtClean="0"/>
              <a:pPr/>
              <a:t>18</a:t>
            </a:fld>
            <a:endParaRPr lang="en-US"/>
          </a:p>
        </p:txBody>
      </p:sp>
    </p:spTree>
    <p:extLst>
      <p:ext uri="{BB962C8B-B14F-4D97-AF65-F5344CB8AC3E}">
        <p14:creationId xmlns:p14="http://schemas.microsoft.com/office/powerpoint/2010/main" val="229637708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97819"/>
            <a:ext cx="7772400" cy="1102519"/>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4D8241E9-601D-4A27-BF72-C7763949FF5A}" type="datetimeFigureOut">
              <a:rPr lang="en-US" smtClean="0"/>
              <a:pPr/>
              <a:t>10/6/2017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D8241E9-601D-4A27-BF72-C7763949FF5A}" type="datetimeFigureOut">
              <a:rPr lang="en-US" smtClean="0"/>
              <a:pPr/>
              <a:t>10/6/2017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54781"/>
            <a:ext cx="2057400" cy="329088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154781"/>
            <a:ext cx="6019800" cy="329088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D8241E9-601D-4A27-BF72-C7763949FF5A}" type="datetimeFigureOut">
              <a:rPr lang="en-US" smtClean="0"/>
              <a:pPr/>
              <a:t>10/6/2017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D8241E9-601D-4A27-BF72-C7763949FF5A}" type="datetimeFigureOut">
              <a:rPr lang="en-US" smtClean="0"/>
              <a:pPr/>
              <a:t>10/6/2017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6"/>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D8241E9-601D-4A27-BF72-C7763949FF5A}" type="datetimeFigureOut">
              <a:rPr lang="en-US" smtClean="0"/>
              <a:pPr/>
              <a:t>10/6/2017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86AFA4-EB3C-4B7D-993E-220BD55D95C0}"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900113"/>
            <a:ext cx="4038600" cy="254555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900113"/>
            <a:ext cx="4038600" cy="254555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4D8241E9-601D-4A27-BF72-C7763949FF5A}" type="datetimeFigureOut">
              <a:rPr lang="en-US" smtClean="0"/>
              <a:pPr/>
              <a:t>10/6/2017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586AFA4-EB3C-4B7D-993E-220BD55D95C0}"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05979"/>
            <a:ext cx="8229600" cy="85725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4D8241E9-601D-4A27-BF72-C7763949FF5A}" type="datetimeFigureOut">
              <a:rPr lang="en-US" smtClean="0"/>
              <a:pPr/>
              <a:t>10/6/2017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586AFA4-EB3C-4B7D-993E-220BD55D95C0}"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4D8241E9-601D-4A27-BF72-C7763949FF5A}" type="datetimeFigureOut">
              <a:rPr lang="en-US" smtClean="0"/>
              <a:pPr/>
              <a:t>10/6/2017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586AFA4-EB3C-4B7D-993E-220BD55D95C0}"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D8241E9-601D-4A27-BF72-C7763949FF5A}" type="datetimeFigureOut">
              <a:rPr lang="en-US" smtClean="0"/>
              <a:pPr/>
              <a:t>10/6/2017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586AFA4-EB3C-4B7D-993E-220BD55D95C0}"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04787"/>
            <a:ext cx="3008313" cy="871538"/>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D8241E9-601D-4A27-BF72-C7763949FF5A}" type="datetimeFigureOut">
              <a:rPr lang="en-US" smtClean="0"/>
              <a:pPr/>
              <a:t>10/6/2017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586AFA4-EB3C-4B7D-993E-220BD55D95C0}"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00450"/>
            <a:ext cx="5486400" cy="425054"/>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D8241E9-601D-4A27-BF72-C7763949FF5A}" type="datetimeFigureOut">
              <a:rPr lang="en-US" smtClean="0"/>
              <a:pPr/>
              <a:t>10/6/2017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586AFA4-EB3C-4B7D-993E-220BD55D95C0}"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4D8241E9-601D-4A27-BF72-C7763949FF5A}" type="datetimeFigureOut">
              <a:rPr lang="en-US" smtClean="0"/>
              <a:pPr/>
              <a:t>10/6/2017</a:t>
            </a:fld>
            <a:endParaRPr lang="en-US"/>
          </a:p>
        </p:txBody>
      </p:sp>
      <p:sp>
        <p:nvSpPr>
          <p:cNvPr id="5" name="Footer Placeholder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4586AFA4-EB3C-4B7D-993E-220BD55D95C0}"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6200" y="0"/>
            <a:ext cx="9220200" cy="5143500"/>
          </a:xfrm>
          <a:prstGeom prst="rect">
            <a:avLst/>
          </a:prstGeom>
        </p:spPr>
      </p:pic>
      <p:sp>
        <p:nvSpPr>
          <p:cNvPr id="5" name="Rectangle 4"/>
          <p:cNvSpPr/>
          <p:nvPr/>
        </p:nvSpPr>
        <p:spPr>
          <a:xfrm>
            <a:off x="5410200" y="2430840"/>
            <a:ext cx="3429000" cy="2362200"/>
          </a:xfrm>
          <a:prstGeom prst="rect">
            <a:avLst/>
          </a:prstGeom>
          <a:solidFill>
            <a:schemeClr val="bg1"/>
          </a:solidFill>
          <a:ln w="28575">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dirty="0"/>
          </a:p>
        </p:txBody>
      </p:sp>
      <p:sp>
        <p:nvSpPr>
          <p:cNvPr id="8" name="TextBox 7"/>
          <p:cNvSpPr txBox="1"/>
          <p:nvPr/>
        </p:nvSpPr>
        <p:spPr>
          <a:xfrm>
            <a:off x="5486400" y="2952750"/>
            <a:ext cx="3276600" cy="1477328"/>
          </a:xfrm>
          <a:prstGeom prst="rect">
            <a:avLst/>
          </a:prstGeom>
          <a:noFill/>
        </p:spPr>
        <p:txBody>
          <a:bodyPr wrap="square" rtlCol="0">
            <a:spAutoFit/>
          </a:bodyPr>
          <a:lstStyle/>
          <a:p>
            <a:pPr algn="ctr"/>
            <a:r>
              <a:rPr lang="en-US" sz="3000" b="1" dirty="0"/>
              <a:t>The Reasons you’re out of Control Around Food</a:t>
            </a:r>
            <a:endParaRPr lang="en-MY" sz="3000" b="1" dirty="0"/>
          </a:p>
        </p:txBody>
      </p:sp>
      <p:sp>
        <p:nvSpPr>
          <p:cNvPr id="9" name="Rectangle 8"/>
          <p:cNvSpPr/>
          <p:nvPr/>
        </p:nvSpPr>
        <p:spPr>
          <a:xfrm>
            <a:off x="5334000" y="2343150"/>
            <a:ext cx="3581400" cy="2514600"/>
          </a:xfrm>
          <a:prstGeom prst="rect">
            <a:avLst/>
          </a:prstGeom>
          <a:noFill/>
          <a:ln w="57150">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66750"/>
            <a:ext cx="8229600" cy="857250"/>
          </a:xfrm>
        </p:spPr>
        <p:txBody>
          <a:bodyPr>
            <a:normAutofit fontScale="90000"/>
          </a:bodyPr>
          <a:lstStyle/>
          <a:p>
            <a:r>
              <a:rPr lang="en-US" b="1" dirty="0" smtClean="0"/>
              <a:t>Factors That </a:t>
            </a:r>
            <a:r>
              <a:rPr lang="en-US" b="1" dirty="0"/>
              <a:t>I</a:t>
            </a:r>
            <a:r>
              <a:rPr lang="en-US" b="1" dirty="0" smtClean="0"/>
              <a:t>nfluence </a:t>
            </a:r>
            <a:r>
              <a:rPr lang="en-US" b="1" dirty="0"/>
              <a:t>O</a:t>
            </a:r>
            <a:r>
              <a:rPr lang="en-US" b="1" dirty="0" smtClean="0"/>
              <a:t>ur Eating Are: </a:t>
            </a:r>
            <a:br>
              <a:rPr lang="en-US" b="1" dirty="0" smtClean="0"/>
            </a:br>
            <a:endParaRPr lang="en-MY" b="1" dirty="0"/>
          </a:p>
        </p:txBody>
      </p:sp>
      <p:sp>
        <p:nvSpPr>
          <p:cNvPr id="3" name="Content Placeholder 2"/>
          <p:cNvSpPr>
            <a:spLocks noGrp="1"/>
          </p:cNvSpPr>
          <p:nvPr>
            <p:ph idx="1"/>
          </p:nvPr>
        </p:nvSpPr>
        <p:spPr>
          <a:xfrm>
            <a:off x="457200" y="1844277"/>
            <a:ext cx="8229600" cy="3013473"/>
          </a:xfrm>
        </p:spPr>
        <p:txBody>
          <a:bodyPr/>
          <a:lstStyle/>
          <a:p>
            <a:pPr fontAlgn="base"/>
            <a:r>
              <a:rPr lang="en-US" sz="2800" dirty="0"/>
              <a:t>Our particular set of </a:t>
            </a:r>
            <a:r>
              <a:rPr lang="en-US" sz="2800" dirty="0" smtClean="0"/>
              <a:t>genes</a:t>
            </a:r>
          </a:p>
          <a:p>
            <a:pPr fontAlgn="base"/>
            <a:endParaRPr lang="en-MY" sz="2800" dirty="0"/>
          </a:p>
          <a:p>
            <a:pPr fontAlgn="base"/>
            <a:r>
              <a:rPr lang="en-US" sz="2800" dirty="0"/>
              <a:t>Our own </a:t>
            </a:r>
            <a:r>
              <a:rPr lang="en-US" sz="2800" dirty="0" smtClean="0"/>
              <a:t>hormones</a:t>
            </a:r>
          </a:p>
          <a:p>
            <a:pPr fontAlgn="base"/>
            <a:endParaRPr lang="en-MY" sz="2800" dirty="0"/>
          </a:p>
          <a:p>
            <a:pPr fontAlgn="base"/>
            <a:r>
              <a:rPr lang="en-US" sz="2800" dirty="0"/>
              <a:t>The social cues we recognize</a:t>
            </a:r>
            <a:endParaRPr lang="en-MY" sz="2800" dirty="0"/>
          </a:p>
          <a:p>
            <a:endParaRPr lang="en-MY" dirty="0"/>
          </a:p>
        </p:txBody>
      </p:sp>
    </p:spTree>
    <p:extLst>
      <p:ext uri="{BB962C8B-B14F-4D97-AF65-F5344CB8AC3E}">
        <p14:creationId xmlns:p14="http://schemas.microsoft.com/office/powerpoint/2010/main" val="124157806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70000" lnSpcReduction="20000"/>
          </a:bodyPr>
          <a:lstStyle/>
          <a:p>
            <a:pPr algn="just" fontAlgn="base"/>
            <a:r>
              <a:rPr lang="en-US" dirty="0"/>
              <a:t>The behavior patterns we have </a:t>
            </a:r>
            <a:r>
              <a:rPr lang="en-US" dirty="0" smtClean="0"/>
              <a:t>learned</a:t>
            </a:r>
          </a:p>
          <a:p>
            <a:pPr algn="just" fontAlgn="base"/>
            <a:endParaRPr lang="en-MY" dirty="0"/>
          </a:p>
          <a:p>
            <a:pPr algn="just" fontAlgn="base"/>
            <a:r>
              <a:rPr lang="en-US" dirty="0"/>
              <a:t>Environmental factors, including pollution </a:t>
            </a:r>
            <a:r>
              <a:rPr lang="en-US" dirty="0" smtClean="0"/>
              <a:t>levels</a:t>
            </a:r>
          </a:p>
          <a:p>
            <a:pPr algn="just" fontAlgn="base"/>
            <a:endParaRPr lang="en-MY" dirty="0"/>
          </a:p>
          <a:p>
            <a:pPr algn="just" fontAlgn="base"/>
            <a:r>
              <a:rPr lang="en-US" dirty="0"/>
              <a:t>Our circadian </a:t>
            </a:r>
            <a:r>
              <a:rPr lang="en-US" dirty="0" smtClean="0"/>
              <a:t>rhythm</a:t>
            </a:r>
          </a:p>
          <a:p>
            <a:pPr algn="just" fontAlgn="base"/>
            <a:endParaRPr lang="en-MY" dirty="0"/>
          </a:p>
          <a:p>
            <a:pPr algn="just" fontAlgn="base"/>
            <a:r>
              <a:rPr lang="en-US" dirty="0"/>
              <a:t>The amount of energy we have been </a:t>
            </a:r>
            <a:r>
              <a:rPr lang="en-US" dirty="0" smtClean="0"/>
              <a:t>using</a:t>
            </a:r>
          </a:p>
          <a:p>
            <a:pPr algn="just" fontAlgn="base"/>
            <a:endParaRPr lang="en-MY" dirty="0"/>
          </a:p>
          <a:p>
            <a:pPr algn="just" fontAlgn="base"/>
            <a:r>
              <a:rPr lang="en-US" dirty="0"/>
              <a:t>The last time we </a:t>
            </a:r>
            <a:r>
              <a:rPr lang="en-US" dirty="0" smtClean="0"/>
              <a:t>ate something</a:t>
            </a:r>
            <a:endParaRPr lang="en-MY" dirty="0"/>
          </a:p>
        </p:txBody>
      </p:sp>
    </p:spTree>
    <p:extLst>
      <p:ext uri="{BB962C8B-B14F-4D97-AF65-F5344CB8AC3E}">
        <p14:creationId xmlns:p14="http://schemas.microsoft.com/office/powerpoint/2010/main" val="212886689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95300"/>
            <a:ext cx="8229600" cy="857250"/>
          </a:xfrm>
        </p:spPr>
        <p:txBody>
          <a:bodyPr>
            <a:normAutofit fontScale="90000"/>
          </a:bodyPr>
          <a:lstStyle/>
          <a:p>
            <a:r>
              <a:rPr lang="en-US" b="1" dirty="0" smtClean="0"/>
              <a:t>2 </a:t>
            </a:r>
            <a:r>
              <a:rPr lang="en-US" b="1" dirty="0"/>
              <a:t>R</a:t>
            </a:r>
            <a:r>
              <a:rPr lang="en-US" b="1" dirty="0" smtClean="0"/>
              <a:t>easons </a:t>
            </a:r>
            <a:r>
              <a:rPr lang="en-US" b="1" dirty="0"/>
              <a:t>W</a:t>
            </a:r>
            <a:r>
              <a:rPr lang="en-US" b="1" dirty="0" smtClean="0"/>
              <a:t>e </a:t>
            </a:r>
            <a:r>
              <a:rPr lang="en-US" b="1" dirty="0"/>
              <a:t>E</a:t>
            </a:r>
            <a:r>
              <a:rPr lang="en-US" b="1" dirty="0" smtClean="0"/>
              <a:t>at </a:t>
            </a:r>
            <a:r>
              <a:rPr lang="en-US" b="1" dirty="0"/>
              <a:t>or </a:t>
            </a:r>
            <a:r>
              <a:rPr lang="en-US" b="1" dirty="0" smtClean="0"/>
              <a:t>Rather </a:t>
            </a:r>
            <a:r>
              <a:rPr lang="en-US" b="1" dirty="0"/>
              <a:t>W</a:t>
            </a:r>
            <a:r>
              <a:rPr lang="en-US" b="1" dirty="0" smtClean="0"/>
              <a:t>hy </a:t>
            </a:r>
            <a:r>
              <a:rPr lang="en-US" b="1" dirty="0"/>
              <a:t>W</a:t>
            </a:r>
            <a:r>
              <a:rPr lang="en-US" b="1" dirty="0" smtClean="0"/>
              <a:t>e </a:t>
            </a:r>
            <a:r>
              <a:rPr lang="en-US" b="1" dirty="0"/>
              <a:t>D</a:t>
            </a:r>
            <a:r>
              <a:rPr lang="en-US" b="1" dirty="0" smtClean="0"/>
              <a:t>ecide </a:t>
            </a:r>
            <a:r>
              <a:rPr lang="en-US" b="1" dirty="0"/>
              <a:t>T</a:t>
            </a:r>
            <a:r>
              <a:rPr lang="en-US" b="1" dirty="0" smtClean="0"/>
              <a:t>o </a:t>
            </a:r>
            <a:r>
              <a:rPr lang="en-US" b="1" dirty="0"/>
              <a:t>E</a:t>
            </a:r>
            <a:r>
              <a:rPr lang="en-US" b="1" dirty="0" smtClean="0"/>
              <a:t>at</a:t>
            </a:r>
            <a:r>
              <a:rPr lang="en-US" b="1" dirty="0"/>
              <a:t>:</a:t>
            </a:r>
            <a:endParaRPr lang="en-MY" b="1" dirty="0"/>
          </a:p>
        </p:txBody>
      </p:sp>
      <p:sp>
        <p:nvSpPr>
          <p:cNvPr id="3" name="Content Placeholder 2"/>
          <p:cNvSpPr>
            <a:spLocks noGrp="1"/>
          </p:cNvSpPr>
          <p:nvPr>
            <p:ph idx="1"/>
          </p:nvPr>
        </p:nvSpPr>
        <p:spPr>
          <a:xfrm>
            <a:off x="457200" y="2225277"/>
            <a:ext cx="8229600" cy="2632473"/>
          </a:xfrm>
        </p:spPr>
        <p:txBody>
          <a:bodyPr>
            <a:normAutofit/>
          </a:bodyPr>
          <a:lstStyle/>
          <a:p>
            <a:r>
              <a:rPr lang="en-US" sz="2400" dirty="0"/>
              <a:t>Either we eat to get the nourishment and energy for our bodily needs or Homeostatic </a:t>
            </a:r>
            <a:r>
              <a:rPr lang="en-US" sz="2400" dirty="0" smtClean="0"/>
              <a:t>eating</a:t>
            </a:r>
          </a:p>
          <a:p>
            <a:pPr marL="0" indent="0">
              <a:buNone/>
            </a:pPr>
            <a:endParaRPr lang="en-MY" sz="2400" dirty="0"/>
          </a:p>
          <a:p>
            <a:r>
              <a:rPr lang="en-US" sz="2400" dirty="0"/>
              <a:t>Or we eat to </a:t>
            </a:r>
            <a:r>
              <a:rPr lang="en-US" sz="2400" dirty="0" smtClean="0"/>
              <a:t>manage </a:t>
            </a:r>
            <a:r>
              <a:rPr lang="en-US" sz="2400" dirty="0"/>
              <a:t>our emotions or basically for pleasure or Hedonic </a:t>
            </a:r>
            <a:r>
              <a:rPr lang="en-US" sz="2400" dirty="0" smtClean="0"/>
              <a:t>eating</a:t>
            </a:r>
            <a:endParaRPr lang="en-MY" sz="2400" dirty="0"/>
          </a:p>
          <a:p>
            <a:endParaRPr lang="en-MY" sz="2400" dirty="0"/>
          </a:p>
        </p:txBody>
      </p:sp>
    </p:spTree>
    <p:extLst>
      <p:ext uri="{BB962C8B-B14F-4D97-AF65-F5344CB8AC3E}">
        <p14:creationId xmlns:p14="http://schemas.microsoft.com/office/powerpoint/2010/main" val="194068061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33400" y="1047750"/>
            <a:ext cx="8229600" cy="3394472"/>
          </a:xfrm>
        </p:spPr>
        <p:txBody>
          <a:bodyPr>
            <a:noAutofit/>
          </a:bodyPr>
          <a:lstStyle/>
          <a:p>
            <a:r>
              <a:rPr lang="en-US" sz="2600" dirty="0" smtClean="0"/>
              <a:t>For </a:t>
            </a:r>
            <a:r>
              <a:rPr lang="en-US" sz="2600" dirty="0"/>
              <a:t>most people, it’s a matter of trying to do </a:t>
            </a:r>
            <a:r>
              <a:rPr lang="en-US" sz="2600" dirty="0" smtClean="0"/>
              <a:t>both</a:t>
            </a:r>
          </a:p>
          <a:p>
            <a:pPr marL="0" indent="0">
              <a:buNone/>
            </a:pPr>
            <a:endParaRPr lang="en-US" sz="2600" dirty="0"/>
          </a:p>
          <a:p>
            <a:r>
              <a:rPr lang="en-US" sz="2600" dirty="0" smtClean="0"/>
              <a:t>This</a:t>
            </a:r>
            <a:r>
              <a:rPr lang="en-US" sz="2600" dirty="0"/>
              <a:t>, in theory, would satisfy both, a person's emotional and physical </a:t>
            </a:r>
            <a:r>
              <a:rPr lang="en-US" sz="2600" dirty="0" smtClean="0"/>
              <a:t>needs</a:t>
            </a:r>
          </a:p>
          <a:p>
            <a:endParaRPr lang="en-US" sz="2600" dirty="0"/>
          </a:p>
          <a:p>
            <a:r>
              <a:rPr lang="en-US" sz="2600" dirty="0" smtClean="0"/>
              <a:t>That </a:t>
            </a:r>
            <a:r>
              <a:rPr lang="en-US" sz="2600" dirty="0"/>
              <a:t>is if all the available food had a high nutritional </a:t>
            </a:r>
            <a:r>
              <a:rPr lang="en-US" sz="2600" dirty="0" smtClean="0"/>
              <a:t>content</a:t>
            </a:r>
            <a:endParaRPr lang="en-MY" sz="2600" dirty="0"/>
          </a:p>
        </p:txBody>
      </p:sp>
    </p:spTree>
    <p:extLst>
      <p:ext uri="{BB962C8B-B14F-4D97-AF65-F5344CB8AC3E}">
        <p14:creationId xmlns:p14="http://schemas.microsoft.com/office/powerpoint/2010/main" val="281603432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885949"/>
            <a:ext cx="8229600" cy="2708673"/>
          </a:xfrm>
        </p:spPr>
        <p:txBody>
          <a:bodyPr>
            <a:normAutofit/>
          </a:bodyPr>
          <a:lstStyle/>
          <a:p>
            <a:pPr marL="0" indent="0" algn="ctr">
              <a:buNone/>
            </a:pPr>
            <a:r>
              <a:rPr lang="en-US" dirty="0"/>
              <a:t>But in reality, most of the food that is easily available to everyone today is highly processed food or junk food</a:t>
            </a:r>
            <a:endParaRPr lang="en-MY" dirty="0"/>
          </a:p>
        </p:txBody>
      </p:sp>
    </p:spTree>
    <p:extLst>
      <p:ext uri="{BB962C8B-B14F-4D97-AF65-F5344CB8AC3E}">
        <p14:creationId xmlns:p14="http://schemas.microsoft.com/office/powerpoint/2010/main" val="198095450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809749"/>
            <a:ext cx="8229600" cy="2784873"/>
          </a:xfrm>
        </p:spPr>
        <p:txBody>
          <a:bodyPr>
            <a:normAutofit/>
          </a:bodyPr>
          <a:lstStyle/>
          <a:p>
            <a:pPr marL="0" indent="0" algn="ctr">
              <a:buNone/>
            </a:pPr>
            <a:r>
              <a:rPr lang="en-US" dirty="0"/>
              <a:t>The burning question that no one wants to address is why people actually want to eat so much and why it is so hard for </a:t>
            </a:r>
            <a:r>
              <a:rPr lang="en-US" dirty="0" smtClean="0"/>
              <a:t>them to </a:t>
            </a:r>
            <a:r>
              <a:rPr lang="en-US" b="1" i="1" dirty="0" smtClean="0"/>
              <a:t>STOP</a:t>
            </a:r>
            <a:endParaRPr lang="en-MY" b="1" i="1" dirty="0">
              <a:solidFill>
                <a:srgbClr val="FFC000"/>
              </a:solidFill>
            </a:endParaRPr>
          </a:p>
        </p:txBody>
      </p:sp>
    </p:spTree>
    <p:extLst>
      <p:ext uri="{BB962C8B-B14F-4D97-AF65-F5344CB8AC3E}">
        <p14:creationId xmlns:p14="http://schemas.microsoft.com/office/powerpoint/2010/main" val="78835447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885950"/>
            <a:ext cx="8229600" cy="2632473"/>
          </a:xfrm>
        </p:spPr>
        <p:txBody>
          <a:bodyPr>
            <a:normAutofit/>
          </a:bodyPr>
          <a:lstStyle/>
          <a:p>
            <a:pPr marL="0" indent="0" algn="ctr">
              <a:buNone/>
            </a:pPr>
            <a:r>
              <a:rPr lang="en-US" dirty="0"/>
              <a:t>For most of us, the answer highly depends on our body types, how it reacts around food, our metabolism rate and natural eating </a:t>
            </a:r>
            <a:r>
              <a:rPr lang="en-US" dirty="0" smtClean="0"/>
              <a:t>patterns</a:t>
            </a:r>
            <a:endParaRPr lang="en-MY" dirty="0"/>
          </a:p>
        </p:txBody>
      </p:sp>
    </p:spTree>
    <p:extLst>
      <p:ext uri="{BB962C8B-B14F-4D97-AF65-F5344CB8AC3E}">
        <p14:creationId xmlns:p14="http://schemas.microsoft.com/office/powerpoint/2010/main" val="315986135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895350"/>
            <a:ext cx="8229600" cy="3394472"/>
          </a:xfrm>
        </p:spPr>
        <p:txBody>
          <a:bodyPr>
            <a:normAutofit/>
          </a:bodyPr>
          <a:lstStyle/>
          <a:p>
            <a:r>
              <a:rPr lang="en-US" sz="2800" dirty="0"/>
              <a:t>Our body evolved in a “hunter-gatherer” </a:t>
            </a:r>
            <a:r>
              <a:rPr lang="en-US" sz="2800" dirty="0" smtClean="0"/>
              <a:t>mode</a:t>
            </a:r>
            <a:endParaRPr lang="en-US" sz="2600" dirty="0"/>
          </a:p>
          <a:p>
            <a:endParaRPr lang="en-US" sz="2600" dirty="0" smtClean="0"/>
          </a:p>
          <a:p>
            <a:r>
              <a:rPr lang="en-US" sz="2800" dirty="0" smtClean="0"/>
              <a:t>Our </a:t>
            </a:r>
            <a:r>
              <a:rPr lang="en-US" sz="2800" dirty="0"/>
              <a:t>natural feeding rhythm is probably more like all the other mammals in the </a:t>
            </a:r>
            <a:r>
              <a:rPr lang="en-US" sz="2800" dirty="0" smtClean="0"/>
              <a:t>world  </a:t>
            </a:r>
            <a:endParaRPr lang="en-US" sz="2800" dirty="0"/>
          </a:p>
        </p:txBody>
      </p:sp>
      <p:pic>
        <p:nvPicPr>
          <p:cNvPr id="1030" name="Picture 6" descr="Image result for food hunte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505188" y="2952750"/>
            <a:ext cx="1398628" cy="209728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4243699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600" y="1428750"/>
            <a:ext cx="3429000" cy="3394472"/>
          </a:xfrm>
        </p:spPr>
        <p:txBody>
          <a:bodyPr/>
          <a:lstStyle/>
          <a:p>
            <a:pPr marL="0" indent="0" algn="ctr">
              <a:buNone/>
            </a:pPr>
            <a:r>
              <a:rPr lang="en-US" b="1" dirty="0">
                <a:solidFill>
                  <a:srgbClr val="FFC000"/>
                </a:solidFill>
              </a:rPr>
              <a:t>Eating</a:t>
            </a:r>
            <a:r>
              <a:rPr lang="en-US" dirty="0"/>
              <a:t> is often done on auto-pilot and our conscious mind hardly </a:t>
            </a:r>
            <a:r>
              <a:rPr lang="en-US" dirty="0" smtClean="0"/>
              <a:t>notices it</a:t>
            </a:r>
            <a:endParaRPr lang="en-MY" dirty="0"/>
          </a:p>
          <a:p>
            <a:endParaRPr lang="en-MY" dirty="0"/>
          </a:p>
        </p:txBody>
      </p:sp>
      <p:pic>
        <p:nvPicPr>
          <p:cNvPr id="1026" name="Picture 2" descr="https://static.pexels.com/photos/139681/pexels-photo-139681.jpe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343400" y="1200150"/>
            <a:ext cx="4457700" cy="29718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51010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81000" y="1504950"/>
            <a:ext cx="8229600" cy="3394472"/>
          </a:xfrm>
        </p:spPr>
        <p:txBody>
          <a:bodyPr/>
          <a:lstStyle/>
          <a:p>
            <a:pPr marL="0" indent="0" algn="ctr">
              <a:buNone/>
            </a:pPr>
            <a:r>
              <a:rPr lang="en-US" dirty="0"/>
              <a:t>Have you experienced instances when you snack on a bag of chips while doing something else such as watching the television, but don’t remember doing so until the whole bag was empty? </a:t>
            </a:r>
            <a:endParaRPr lang="en-MY" dirty="0"/>
          </a:p>
        </p:txBody>
      </p:sp>
    </p:spTree>
    <p:extLst>
      <p:ext uri="{BB962C8B-B14F-4D97-AF65-F5344CB8AC3E}">
        <p14:creationId xmlns:p14="http://schemas.microsoft.com/office/powerpoint/2010/main" val="303340744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929878"/>
            <a:ext cx="8229600" cy="3394472"/>
          </a:xfrm>
        </p:spPr>
        <p:txBody>
          <a:bodyPr>
            <a:noAutofit/>
          </a:bodyPr>
          <a:lstStyle/>
          <a:p>
            <a:r>
              <a:rPr lang="en-US" sz="2800" dirty="0"/>
              <a:t>Depression is often associated with </a:t>
            </a:r>
            <a:r>
              <a:rPr lang="en-US" sz="2800" dirty="0" smtClean="0"/>
              <a:t>overeating</a:t>
            </a:r>
            <a:endParaRPr lang="en-US" sz="2800" dirty="0"/>
          </a:p>
          <a:p>
            <a:endParaRPr lang="en-US" sz="2800" dirty="0" smtClean="0"/>
          </a:p>
          <a:p>
            <a:r>
              <a:rPr lang="en-US" sz="2800" dirty="0" smtClean="0"/>
              <a:t>Sometimes</a:t>
            </a:r>
            <a:r>
              <a:rPr lang="en-US" sz="2800" dirty="0"/>
              <a:t>, overeating can be a result of </a:t>
            </a:r>
            <a:r>
              <a:rPr lang="en-US" sz="2800" dirty="0" smtClean="0"/>
              <a:t>depression</a:t>
            </a:r>
          </a:p>
          <a:p>
            <a:endParaRPr lang="en-US" sz="2800" dirty="0"/>
          </a:p>
          <a:p>
            <a:r>
              <a:rPr lang="en-US" sz="2800" dirty="0" smtClean="0"/>
              <a:t>At </a:t>
            </a:r>
            <a:r>
              <a:rPr lang="en-US" sz="2800" dirty="0"/>
              <a:t>other times, it can be the other way around, whereby a person’s depression is caused by their eating </a:t>
            </a:r>
            <a:r>
              <a:rPr lang="en-US" sz="2800" dirty="0" smtClean="0"/>
              <a:t>disorder</a:t>
            </a:r>
            <a:endParaRPr lang="en-MY" sz="2800" dirty="0"/>
          </a:p>
        </p:txBody>
      </p:sp>
    </p:spTree>
    <p:extLst>
      <p:ext uri="{BB962C8B-B14F-4D97-AF65-F5344CB8AC3E}">
        <p14:creationId xmlns:p14="http://schemas.microsoft.com/office/powerpoint/2010/main" val="151946946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920477"/>
            <a:ext cx="8229600" cy="2632473"/>
          </a:xfrm>
        </p:spPr>
        <p:txBody>
          <a:bodyPr/>
          <a:lstStyle/>
          <a:p>
            <a:pPr marL="0" indent="0" algn="ctr">
              <a:buNone/>
            </a:pPr>
            <a:r>
              <a:rPr lang="en-US" dirty="0"/>
              <a:t>This is an example of your </a:t>
            </a:r>
            <a:r>
              <a:rPr lang="en-US" b="1" i="1" dirty="0">
                <a:solidFill>
                  <a:srgbClr val="FFC000"/>
                </a:solidFill>
              </a:rPr>
              <a:t>overeating habits </a:t>
            </a:r>
            <a:r>
              <a:rPr lang="en-US" dirty="0"/>
              <a:t>taking over your actions and subconscious mind without you knowing </a:t>
            </a:r>
            <a:r>
              <a:rPr lang="en-US" dirty="0" smtClean="0"/>
              <a:t>it</a:t>
            </a:r>
            <a:endParaRPr lang="en-MY" dirty="0"/>
          </a:p>
        </p:txBody>
      </p:sp>
    </p:spTree>
    <p:extLst>
      <p:ext uri="{BB962C8B-B14F-4D97-AF65-F5344CB8AC3E}">
        <p14:creationId xmlns:p14="http://schemas.microsoft.com/office/powerpoint/2010/main" val="361542411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600" y="1387077"/>
            <a:ext cx="3276600" cy="2784873"/>
          </a:xfrm>
        </p:spPr>
        <p:txBody>
          <a:bodyPr>
            <a:normAutofit/>
          </a:bodyPr>
          <a:lstStyle/>
          <a:p>
            <a:pPr marL="0" indent="0" algn="ctr">
              <a:buNone/>
            </a:pPr>
            <a:r>
              <a:rPr lang="en-US" sz="2700" dirty="0"/>
              <a:t>The environment you live in and where you grew up can also play a significant role along with your social </a:t>
            </a:r>
            <a:r>
              <a:rPr lang="en-US" sz="2700" dirty="0" smtClean="0"/>
              <a:t>situation</a:t>
            </a:r>
            <a:endParaRPr lang="en-MY" sz="2700" dirty="0"/>
          </a:p>
        </p:txBody>
      </p:sp>
      <p:pic>
        <p:nvPicPr>
          <p:cNvPr id="9220" name="Picture 4" descr="Related image"/>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flipH="1">
            <a:off x="4724400" y="1047750"/>
            <a:ext cx="3761530" cy="31242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9112754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81000" y="1809750"/>
            <a:ext cx="8229600" cy="2708672"/>
          </a:xfrm>
        </p:spPr>
        <p:txBody>
          <a:bodyPr/>
          <a:lstStyle/>
          <a:p>
            <a:pPr marL="0" indent="0" algn="ctr">
              <a:buNone/>
            </a:pPr>
            <a:r>
              <a:rPr lang="en-US" dirty="0"/>
              <a:t>Studies show that many people who </a:t>
            </a:r>
            <a:r>
              <a:rPr lang="en-US" b="1" i="1" dirty="0" smtClean="0"/>
              <a:t>BINGE</a:t>
            </a:r>
            <a:r>
              <a:rPr lang="en-US" dirty="0" smtClean="0"/>
              <a:t> </a:t>
            </a:r>
            <a:r>
              <a:rPr lang="en-US" dirty="0"/>
              <a:t>can even experience losing consciousness and severely diminished perception of </a:t>
            </a:r>
            <a:r>
              <a:rPr lang="en-US" dirty="0" smtClean="0"/>
              <a:t>reality</a:t>
            </a:r>
            <a:endParaRPr lang="en-MY" dirty="0"/>
          </a:p>
        </p:txBody>
      </p:sp>
    </p:spTree>
    <p:extLst>
      <p:ext uri="{BB962C8B-B14F-4D97-AF65-F5344CB8AC3E}">
        <p14:creationId xmlns:p14="http://schemas.microsoft.com/office/powerpoint/2010/main" val="234802582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809750"/>
            <a:ext cx="8229600" cy="2784872"/>
          </a:xfrm>
        </p:spPr>
        <p:txBody>
          <a:bodyPr>
            <a:normAutofit/>
          </a:bodyPr>
          <a:lstStyle/>
          <a:p>
            <a:pPr marL="0" indent="0" algn="ctr">
              <a:buNone/>
            </a:pPr>
            <a:r>
              <a:rPr lang="en-US" sz="2800" dirty="0"/>
              <a:t>When someone has a long history of overeating, and then they try to restrict their food intake, their body’s biological response will go into famine </a:t>
            </a:r>
            <a:r>
              <a:rPr lang="en-US" sz="2800" dirty="0" smtClean="0"/>
              <a:t>mode</a:t>
            </a:r>
            <a:endParaRPr lang="en-MY" sz="2800" dirty="0"/>
          </a:p>
        </p:txBody>
      </p:sp>
    </p:spTree>
    <p:extLst>
      <p:ext uri="{BB962C8B-B14F-4D97-AF65-F5344CB8AC3E}">
        <p14:creationId xmlns:p14="http://schemas.microsoft.com/office/powerpoint/2010/main" val="230434839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en-US" sz="2600" dirty="0" smtClean="0"/>
              <a:t>It </a:t>
            </a:r>
            <a:r>
              <a:rPr lang="en-US" sz="2600" dirty="0"/>
              <a:t>starts to shut down or slow down </a:t>
            </a:r>
            <a:r>
              <a:rPr lang="en-US" sz="2600" dirty="0" smtClean="0"/>
              <a:t>most </a:t>
            </a:r>
            <a:r>
              <a:rPr lang="en-US" sz="2600" dirty="0"/>
              <a:t>of the normal </a:t>
            </a:r>
            <a:r>
              <a:rPr lang="en-US" sz="2600" dirty="0" smtClean="0"/>
              <a:t>functions </a:t>
            </a:r>
            <a:r>
              <a:rPr lang="en-US" sz="2600" dirty="0"/>
              <a:t>in an effort to conserve </a:t>
            </a:r>
            <a:r>
              <a:rPr lang="en-US" sz="2600" dirty="0" smtClean="0"/>
              <a:t>energy</a:t>
            </a:r>
          </a:p>
          <a:p>
            <a:endParaRPr lang="en-US" sz="2600" dirty="0"/>
          </a:p>
          <a:p>
            <a:r>
              <a:rPr lang="en-US" sz="2600" dirty="0" smtClean="0"/>
              <a:t>This </a:t>
            </a:r>
            <a:r>
              <a:rPr lang="en-US" sz="2600" dirty="0"/>
              <a:t>is a primeval survival technique left over from a time when food was a very scarce commodity and hard to get hold </a:t>
            </a:r>
            <a:r>
              <a:rPr lang="en-US" sz="2600" dirty="0" smtClean="0"/>
              <a:t>of</a:t>
            </a:r>
            <a:endParaRPr lang="en-MY" sz="2600" dirty="0"/>
          </a:p>
          <a:p>
            <a:endParaRPr lang="en-MY" sz="2400" dirty="0"/>
          </a:p>
        </p:txBody>
      </p:sp>
    </p:spTree>
    <p:extLst>
      <p:ext uri="{BB962C8B-B14F-4D97-AF65-F5344CB8AC3E}">
        <p14:creationId xmlns:p14="http://schemas.microsoft.com/office/powerpoint/2010/main" val="111204094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742950"/>
            <a:ext cx="8229600" cy="3394472"/>
          </a:xfrm>
        </p:spPr>
        <p:txBody>
          <a:bodyPr>
            <a:noAutofit/>
          </a:bodyPr>
          <a:lstStyle/>
          <a:p>
            <a:r>
              <a:rPr lang="en-US" sz="2600" dirty="0"/>
              <a:t>Our body releases it when our stomach is empty and it stops releasing </a:t>
            </a:r>
            <a:r>
              <a:rPr lang="en-US" sz="2600" dirty="0" smtClean="0"/>
              <a:t>it</a:t>
            </a:r>
            <a:r>
              <a:rPr lang="en-US" sz="2800" dirty="0" smtClean="0"/>
              <a:t> </a:t>
            </a:r>
            <a:r>
              <a:rPr lang="en-US" sz="2800" dirty="0"/>
              <a:t>when our stomach begins to </a:t>
            </a:r>
            <a:r>
              <a:rPr lang="en-US" sz="2800" dirty="0" smtClean="0"/>
              <a:t>fill</a:t>
            </a:r>
            <a:endParaRPr lang="en-US" sz="2800" dirty="0"/>
          </a:p>
          <a:p>
            <a:pPr marL="0" indent="0">
              <a:buNone/>
            </a:pPr>
            <a:endParaRPr lang="en-US" sz="2600" dirty="0" smtClean="0"/>
          </a:p>
          <a:p>
            <a:r>
              <a:rPr lang="en-US" sz="2600" dirty="0"/>
              <a:t> Our mind decides when we eat</a:t>
            </a:r>
            <a:endParaRPr lang="en-MY" sz="2600" dirty="0"/>
          </a:p>
        </p:txBody>
      </p:sp>
      <p:pic>
        <p:nvPicPr>
          <p:cNvPr id="10242" name="Picture 2" descr="Related image"/>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019800" y="3048000"/>
            <a:ext cx="2819400" cy="21145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5489400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581149"/>
            <a:ext cx="8229600" cy="3013473"/>
          </a:xfrm>
        </p:spPr>
        <p:txBody>
          <a:bodyPr>
            <a:normAutofit/>
          </a:bodyPr>
          <a:lstStyle/>
          <a:p>
            <a:pPr marL="0" indent="0" algn="ctr">
              <a:buNone/>
            </a:pPr>
            <a:r>
              <a:rPr lang="en-US" sz="2900" b="1" dirty="0"/>
              <a:t>Science</a:t>
            </a:r>
            <a:r>
              <a:rPr lang="en-US" sz="2900" dirty="0"/>
              <a:t> has not yet been able to explain how we get hungry or why we decide to start eating, but it is clear that there are many factors that come together to start the mind working in the process of getting us ready to </a:t>
            </a:r>
            <a:r>
              <a:rPr lang="en-US" sz="2900" dirty="0" smtClean="0"/>
              <a:t>eat</a:t>
            </a:r>
            <a:endParaRPr lang="en-MY" sz="2900" dirty="0"/>
          </a:p>
          <a:p>
            <a:endParaRPr lang="en-MY" sz="2900" dirty="0"/>
          </a:p>
        </p:txBody>
      </p:sp>
    </p:spTree>
    <p:extLst>
      <p:ext uri="{BB962C8B-B14F-4D97-AF65-F5344CB8AC3E}">
        <p14:creationId xmlns:p14="http://schemas.microsoft.com/office/powerpoint/2010/main" val="343459627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733549"/>
            <a:ext cx="8001000" cy="2861073"/>
          </a:xfrm>
        </p:spPr>
        <p:txBody>
          <a:bodyPr>
            <a:normAutofit/>
          </a:bodyPr>
          <a:lstStyle/>
          <a:p>
            <a:pPr marL="0" indent="0" algn="ctr">
              <a:buNone/>
            </a:pPr>
            <a:r>
              <a:rPr lang="en-US" sz="3500" dirty="0"/>
              <a:t>We are very much influenced by </a:t>
            </a:r>
            <a:r>
              <a:rPr lang="en-US" sz="3500" b="1" i="1" dirty="0">
                <a:solidFill>
                  <a:srgbClr val="FFC000"/>
                </a:solidFill>
              </a:rPr>
              <a:t>P</a:t>
            </a:r>
            <a:r>
              <a:rPr lang="en-US" sz="3500" b="1" i="1" dirty="0" smtClean="0">
                <a:solidFill>
                  <a:srgbClr val="FFC000"/>
                </a:solidFill>
              </a:rPr>
              <a:t>hysiological Forces </a:t>
            </a:r>
            <a:r>
              <a:rPr lang="en-US" sz="3500" dirty="0"/>
              <a:t>that most of us are unaware </a:t>
            </a:r>
            <a:r>
              <a:rPr lang="en-US" sz="3500" dirty="0" smtClean="0"/>
              <a:t>of</a:t>
            </a:r>
            <a:endParaRPr lang="en-MY" sz="3500" dirty="0"/>
          </a:p>
        </p:txBody>
      </p:sp>
    </p:spTree>
    <p:extLst>
      <p:ext uri="{BB962C8B-B14F-4D97-AF65-F5344CB8AC3E}">
        <p14:creationId xmlns:p14="http://schemas.microsoft.com/office/powerpoint/2010/main" val="1354712578"/>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2113</TotalTime>
  <Words>541</Words>
  <Application>Microsoft Office PowerPoint</Application>
  <PresentationFormat>On-screen Show (16:9)</PresentationFormat>
  <Paragraphs>51</Paragraphs>
  <Slides>20</Slides>
  <Notes>1</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20</vt:i4>
      </vt:variant>
    </vt:vector>
  </HeadingPairs>
  <TitlesOfParts>
    <vt:vector size="23" baseType="lpstr">
      <vt:lpstr>Arial</vt:lpstr>
      <vt:lpstr>Calibri</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Factors That Influence Our Eating Are:  </vt:lpstr>
      <vt:lpstr>PowerPoint Presentation</vt:lpstr>
      <vt:lpstr>2 Reasons We Eat or Rather Why We Decide To Eat: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Samsung</dc:creator>
  <cp:lastModifiedBy>Cally</cp:lastModifiedBy>
  <cp:revision>179</cp:revision>
  <dcterms:created xsi:type="dcterms:W3CDTF">2016-12-30T12:43:39Z</dcterms:created>
  <dcterms:modified xsi:type="dcterms:W3CDTF">2017-10-06T04:20:32Z</dcterms:modified>
</cp:coreProperties>
</file>