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7" r:id="rId2"/>
    <p:sldId id="258" r:id="rId3"/>
    <p:sldId id="259" r:id="rId4"/>
    <p:sldId id="260" r:id="rId5"/>
    <p:sldId id="261" r:id="rId6"/>
    <p:sldId id="262" r:id="rId7"/>
    <p:sldId id="263" r:id="rId8"/>
    <p:sldId id="265" r:id="rId9"/>
    <p:sldId id="266" r:id="rId10"/>
    <p:sldId id="267" r:id="rId11"/>
    <p:sldId id="268" r:id="rId12"/>
    <p:sldId id="269" r:id="rId13"/>
    <p:sldId id="270" r:id="rId14"/>
    <p:sldId id="272" r:id="rId15"/>
    <p:sldId id="271" r:id="rId16"/>
    <p:sldId id="273" r:id="rId17"/>
    <p:sldId id="274" r:id="rId18"/>
    <p:sldId id="275" r:id="rId19"/>
    <p:sldId id="276" r:id="rId20"/>
    <p:sldId id="277" r:id="rId21"/>
    <p:sldId id="283" r:id="rId22"/>
    <p:sldId id="279" r:id="rId23"/>
    <p:sldId id="280" r:id="rId24"/>
    <p:sldId id="281" r:id="rId25"/>
    <p:sldId id="282" r:id="rId26"/>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55" d="100"/>
          <a:sy n="55" d="100"/>
        </p:scale>
        <p:origin x="1023" y="522"/>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10/6/2017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10/6/2017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D8241E9-601D-4A27-BF72-C7763949FF5A}" type="datetimeFigureOut">
              <a:rPr lang="en-US" smtClean="0"/>
              <a:pPr/>
              <a:t>10/6/2017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8241E9-601D-4A27-BF72-C7763949FF5A}" type="datetimeFigureOut">
              <a:rPr lang="en-US" smtClean="0"/>
              <a:pPr/>
              <a:t>10/6/2017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10/6/2017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D8241E9-601D-4A27-BF72-C7763949FF5A}" type="datetimeFigureOut">
              <a:rPr lang="en-US" smtClean="0"/>
              <a:pPr/>
              <a:t>10/6/2017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4586AFA4-EB3C-4B7D-993E-220BD55D95C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0"/>
            <a:ext cx="9220200" cy="5143500"/>
          </a:xfrm>
          <a:prstGeom prst="rect">
            <a:avLst/>
          </a:prstGeom>
        </p:spPr>
      </p:pic>
      <p:sp>
        <p:nvSpPr>
          <p:cNvPr id="5" name="Rectangle 4"/>
          <p:cNvSpPr/>
          <p:nvPr/>
        </p:nvSpPr>
        <p:spPr>
          <a:xfrm>
            <a:off x="5410200" y="243084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TextBox 7"/>
          <p:cNvSpPr txBox="1"/>
          <p:nvPr/>
        </p:nvSpPr>
        <p:spPr>
          <a:xfrm>
            <a:off x="5486400" y="3000911"/>
            <a:ext cx="3276600" cy="1261884"/>
          </a:xfrm>
          <a:prstGeom prst="rect">
            <a:avLst/>
          </a:prstGeom>
          <a:noFill/>
        </p:spPr>
        <p:txBody>
          <a:bodyPr wrap="square" rtlCol="0">
            <a:spAutoFit/>
          </a:bodyPr>
          <a:lstStyle/>
          <a:p>
            <a:pPr algn="ctr"/>
            <a:r>
              <a:rPr lang="en-US" sz="3800" b="1" dirty="0"/>
              <a:t>10 Types of Overeating</a:t>
            </a:r>
            <a:endParaRPr lang="en-MY" sz="3800" b="1" dirty="0"/>
          </a:p>
        </p:txBody>
      </p:sp>
      <p:sp>
        <p:nvSpPr>
          <p:cNvPr id="9" name="Rectangle 8"/>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b="1" dirty="0" smtClean="0"/>
              <a:t>#4</a:t>
            </a:r>
            <a:endParaRPr lang="en-MY" b="1" dirty="0"/>
          </a:p>
        </p:txBody>
      </p:sp>
      <p:sp>
        <p:nvSpPr>
          <p:cNvPr id="3" name="Content Placeholder 2"/>
          <p:cNvSpPr>
            <a:spLocks noGrp="1"/>
          </p:cNvSpPr>
          <p:nvPr>
            <p:ph idx="1"/>
          </p:nvPr>
        </p:nvSpPr>
        <p:spPr>
          <a:xfrm>
            <a:off x="457200" y="1539478"/>
            <a:ext cx="8229600" cy="3394472"/>
          </a:xfrm>
        </p:spPr>
        <p:txBody>
          <a:bodyPr>
            <a:normAutofit fontScale="77500" lnSpcReduction="20000"/>
          </a:bodyPr>
          <a:lstStyle/>
          <a:p>
            <a:pPr lvl="0"/>
            <a:r>
              <a:rPr lang="en-US" sz="3000" dirty="0"/>
              <a:t>A very similar overeating disorder to emotional overeating disorder can happen </a:t>
            </a:r>
            <a:r>
              <a:rPr lang="en-US" sz="3000" dirty="0" smtClean="0"/>
              <a:t>to those who </a:t>
            </a:r>
            <a:r>
              <a:rPr lang="en-US" sz="3000" dirty="0"/>
              <a:t>are suffering from </a:t>
            </a:r>
            <a:r>
              <a:rPr lang="en-US" sz="3000" dirty="0" smtClean="0"/>
              <a:t>stress</a:t>
            </a:r>
          </a:p>
          <a:p>
            <a:pPr lvl="0"/>
            <a:endParaRPr lang="en-US" sz="3000" dirty="0"/>
          </a:p>
          <a:p>
            <a:pPr lvl="0"/>
            <a:r>
              <a:rPr lang="en-US" sz="3000" dirty="0" smtClean="0"/>
              <a:t>This </a:t>
            </a:r>
            <a:r>
              <a:rPr lang="en-US" sz="3000" dirty="0"/>
              <a:t>can cause people to feel anxious instead of </a:t>
            </a:r>
            <a:r>
              <a:rPr lang="en-US" sz="3000" dirty="0" smtClean="0"/>
              <a:t>depressed</a:t>
            </a:r>
          </a:p>
          <a:p>
            <a:pPr lvl="0"/>
            <a:endParaRPr lang="en-US" sz="3000" dirty="0"/>
          </a:p>
          <a:p>
            <a:pPr lvl="0"/>
            <a:r>
              <a:rPr lang="en-US" sz="3000" dirty="0" smtClean="0"/>
              <a:t>This </a:t>
            </a:r>
            <a:r>
              <a:rPr lang="en-US" sz="3000" dirty="0"/>
              <a:t>type of overeating disorder is often associated with people who have a heavy workload or work long hours without taking time off for adequate rest and </a:t>
            </a:r>
            <a:r>
              <a:rPr lang="en-US" sz="3000" dirty="0" smtClean="0"/>
              <a:t>meals</a:t>
            </a:r>
            <a:endParaRPr lang="en-MY" sz="3000" dirty="0"/>
          </a:p>
          <a:p>
            <a:endParaRPr lang="en-MY" dirty="0"/>
          </a:p>
        </p:txBody>
      </p:sp>
    </p:spTree>
    <p:extLst>
      <p:ext uri="{BB962C8B-B14F-4D97-AF65-F5344CB8AC3E}">
        <p14:creationId xmlns:p14="http://schemas.microsoft.com/office/powerpoint/2010/main" val="10974689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04949"/>
            <a:ext cx="8229600" cy="3089673"/>
          </a:xfrm>
        </p:spPr>
        <p:txBody>
          <a:bodyPr>
            <a:normAutofit/>
          </a:bodyPr>
          <a:lstStyle/>
          <a:p>
            <a:pPr marL="0" indent="0" algn="ctr">
              <a:buNone/>
            </a:pPr>
            <a:r>
              <a:rPr lang="en-US" sz="2800" dirty="0"/>
              <a:t>When you eat rapidly, especially when you’re on the run, there’s high tendency overeat or binge. The simple explanation for this is because the stomach does not have time to relay the full signals to the brain which normally stops a person from eating when he’s </a:t>
            </a:r>
            <a:r>
              <a:rPr lang="en-US" sz="2800" dirty="0" smtClean="0"/>
              <a:t>full</a:t>
            </a:r>
            <a:endParaRPr lang="en-MY" sz="2800" dirty="0"/>
          </a:p>
          <a:p>
            <a:pPr marL="0" indent="0" algn="ctr">
              <a:buNone/>
            </a:pPr>
            <a:endParaRPr lang="en-MY" sz="2900" dirty="0"/>
          </a:p>
        </p:txBody>
      </p:sp>
    </p:spTree>
    <p:extLst>
      <p:ext uri="{BB962C8B-B14F-4D97-AF65-F5344CB8AC3E}">
        <p14:creationId xmlns:p14="http://schemas.microsoft.com/office/powerpoint/2010/main" val="1716060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b="1" dirty="0" smtClean="0"/>
              <a:t>#5</a:t>
            </a:r>
            <a:endParaRPr lang="en-MY" b="1" dirty="0"/>
          </a:p>
        </p:txBody>
      </p:sp>
      <p:sp>
        <p:nvSpPr>
          <p:cNvPr id="3" name="Content Placeholder 2"/>
          <p:cNvSpPr>
            <a:spLocks noGrp="1"/>
          </p:cNvSpPr>
          <p:nvPr>
            <p:ph idx="1"/>
          </p:nvPr>
        </p:nvSpPr>
        <p:spPr>
          <a:xfrm>
            <a:off x="457200" y="1504949"/>
            <a:ext cx="8229600" cy="3089673"/>
          </a:xfrm>
        </p:spPr>
        <p:txBody>
          <a:bodyPr>
            <a:normAutofit/>
          </a:bodyPr>
          <a:lstStyle/>
          <a:p>
            <a:r>
              <a:rPr lang="en-US" sz="2300" dirty="0"/>
              <a:t>Sugar type food addictions are a major cause of </a:t>
            </a:r>
            <a:r>
              <a:rPr lang="en-US" sz="2300" dirty="0" smtClean="0"/>
              <a:t>overeating</a:t>
            </a:r>
          </a:p>
          <a:p>
            <a:endParaRPr lang="en-US" sz="2300" dirty="0"/>
          </a:p>
          <a:p>
            <a:r>
              <a:rPr lang="en-US" sz="2300" dirty="0" smtClean="0"/>
              <a:t>Often </a:t>
            </a:r>
            <a:r>
              <a:rPr lang="en-US" sz="2300" dirty="0"/>
              <a:t>they form at a very young age, usually starting when babies and children are given foods with high sugar </a:t>
            </a:r>
            <a:r>
              <a:rPr lang="en-US" sz="2300" dirty="0" smtClean="0"/>
              <a:t>content</a:t>
            </a:r>
            <a:endParaRPr lang="en-US" sz="2300" dirty="0"/>
          </a:p>
          <a:p>
            <a:endParaRPr lang="en-US" sz="2300" dirty="0" smtClean="0"/>
          </a:p>
          <a:p>
            <a:pPr lvl="0"/>
            <a:r>
              <a:rPr lang="en-US" sz="2400" dirty="0"/>
              <a:t>Studies suggest that a high sugar diet is a major cause of emotional </a:t>
            </a:r>
            <a:r>
              <a:rPr lang="en-US" sz="2400" dirty="0" smtClean="0"/>
              <a:t>issues</a:t>
            </a:r>
            <a:endParaRPr lang="en-MY" sz="2300" dirty="0"/>
          </a:p>
        </p:txBody>
      </p:sp>
    </p:spTree>
    <p:extLst>
      <p:ext uri="{BB962C8B-B14F-4D97-AF65-F5344CB8AC3E}">
        <p14:creationId xmlns:p14="http://schemas.microsoft.com/office/powerpoint/2010/main" val="33424284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42950"/>
            <a:ext cx="8229600" cy="3394472"/>
          </a:xfrm>
        </p:spPr>
        <p:txBody>
          <a:bodyPr>
            <a:normAutofit/>
          </a:bodyPr>
          <a:lstStyle/>
          <a:p>
            <a:r>
              <a:rPr lang="en-US" sz="2400" dirty="0"/>
              <a:t>A trap many people fall into is having a healthy wholesome meal and then following it with a sugar laden dessert or drinks that negate many of the benefits they would have had from their </a:t>
            </a:r>
            <a:r>
              <a:rPr lang="en-US" sz="2400" dirty="0" smtClean="0"/>
              <a:t>meal</a:t>
            </a:r>
          </a:p>
          <a:p>
            <a:endParaRPr lang="en-US" sz="2400" dirty="0"/>
          </a:p>
          <a:p>
            <a:r>
              <a:rPr lang="en-US" sz="2400" dirty="0" smtClean="0"/>
              <a:t>Instead </a:t>
            </a:r>
            <a:r>
              <a:rPr lang="en-US" sz="2400" dirty="0"/>
              <a:t>of using sugar, think about using spices such as cinnamon to sweeten your food and </a:t>
            </a:r>
            <a:r>
              <a:rPr lang="en-US" sz="2400" dirty="0" smtClean="0"/>
              <a:t>drinks</a:t>
            </a:r>
            <a:endParaRPr lang="en-MY" sz="2400" dirty="0"/>
          </a:p>
          <a:p>
            <a:endParaRPr lang="en-MY" sz="2400" dirty="0"/>
          </a:p>
        </p:txBody>
      </p:sp>
      <p:pic>
        <p:nvPicPr>
          <p:cNvPr id="1026" name="Picture 2" descr="Image result for suga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67583" y="3560294"/>
            <a:ext cx="1719218" cy="13736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550582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42950"/>
            <a:ext cx="8229600" cy="3886200"/>
          </a:xfrm>
        </p:spPr>
        <p:txBody>
          <a:bodyPr>
            <a:normAutofit/>
          </a:bodyPr>
          <a:lstStyle/>
          <a:p>
            <a:r>
              <a:rPr lang="en-US" sz="2500" dirty="0"/>
              <a:t>Cinnamon helps to slow your food as it travels through your digestive </a:t>
            </a:r>
            <a:r>
              <a:rPr lang="en-US" sz="2500" dirty="0" smtClean="0"/>
              <a:t>system</a:t>
            </a:r>
          </a:p>
          <a:p>
            <a:endParaRPr lang="en-US" sz="2500" dirty="0"/>
          </a:p>
          <a:p>
            <a:r>
              <a:rPr lang="en-US" sz="2500" dirty="0" smtClean="0"/>
              <a:t>Give </a:t>
            </a:r>
            <a:r>
              <a:rPr lang="en-US" sz="2500" dirty="0"/>
              <a:t>your food a new dimension by adding a small amount of cider vinegar, as it improves flavor and helps to lower the food glycemic </a:t>
            </a:r>
            <a:r>
              <a:rPr lang="en-US" sz="2500" dirty="0" smtClean="0"/>
              <a:t>index</a:t>
            </a:r>
            <a:endParaRPr lang="en-MY" sz="2300" dirty="0"/>
          </a:p>
        </p:txBody>
      </p:sp>
      <p:pic>
        <p:nvPicPr>
          <p:cNvPr id="2050" name="Picture 2" descr="Image result for Cinnamo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72200" y="3409950"/>
            <a:ext cx="2609878" cy="14956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84752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Related ima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24600" y="3124127"/>
            <a:ext cx="2568005" cy="192565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MY" b="1" dirty="0" smtClean="0"/>
              <a:t>#6</a:t>
            </a:r>
            <a:endParaRPr lang="en-MY" b="1" dirty="0"/>
          </a:p>
        </p:txBody>
      </p:sp>
      <p:sp>
        <p:nvSpPr>
          <p:cNvPr id="3" name="Content Placeholder 2"/>
          <p:cNvSpPr>
            <a:spLocks noGrp="1"/>
          </p:cNvSpPr>
          <p:nvPr>
            <p:ph idx="1"/>
          </p:nvPr>
        </p:nvSpPr>
        <p:spPr>
          <a:xfrm>
            <a:off x="457200" y="1387078"/>
            <a:ext cx="8229600" cy="3394472"/>
          </a:xfrm>
        </p:spPr>
        <p:txBody>
          <a:bodyPr>
            <a:normAutofit/>
          </a:bodyPr>
          <a:lstStyle/>
          <a:p>
            <a:r>
              <a:rPr lang="en-US" sz="2800" dirty="0"/>
              <a:t>If you feel hungry, try drinking </a:t>
            </a:r>
            <a:r>
              <a:rPr lang="en-US" sz="2800" dirty="0" smtClean="0"/>
              <a:t>water</a:t>
            </a:r>
          </a:p>
          <a:p>
            <a:endParaRPr lang="en-US" sz="2800" dirty="0"/>
          </a:p>
          <a:p>
            <a:r>
              <a:rPr lang="en-US" sz="2800" dirty="0" smtClean="0"/>
              <a:t>Often </a:t>
            </a:r>
            <a:r>
              <a:rPr lang="en-US" sz="2800" dirty="0"/>
              <a:t>times, people mistaken hunger with </a:t>
            </a:r>
            <a:r>
              <a:rPr lang="en-US" sz="2800" dirty="0" smtClean="0"/>
              <a:t>thirst</a:t>
            </a:r>
            <a:endParaRPr lang="en-MY" sz="2800" dirty="0"/>
          </a:p>
          <a:p>
            <a:endParaRPr lang="en-MY" sz="2800" dirty="0"/>
          </a:p>
        </p:txBody>
      </p:sp>
    </p:spTree>
    <p:extLst>
      <p:ext uri="{BB962C8B-B14F-4D97-AF65-F5344CB8AC3E}">
        <p14:creationId xmlns:p14="http://schemas.microsoft.com/office/powerpoint/2010/main" val="38730457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2900"/>
            <a:ext cx="8229600" cy="857250"/>
          </a:xfrm>
        </p:spPr>
        <p:txBody>
          <a:bodyPr/>
          <a:lstStyle/>
          <a:p>
            <a:r>
              <a:rPr lang="en-MY" b="1" dirty="0" smtClean="0"/>
              <a:t>#7</a:t>
            </a:r>
            <a:endParaRPr lang="en-MY" b="1" dirty="0"/>
          </a:p>
        </p:txBody>
      </p:sp>
      <p:sp>
        <p:nvSpPr>
          <p:cNvPr id="3" name="Content Placeholder 2"/>
          <p:cNvSpPr>
            <a:spLocks noGrp="1"/>
          </p:cNvSpPr>
          <p:nvPr>
            <p:ph idx="1"/>
          </p:nvPr>
        </p:nvSpPr>
        <p:spPr>
          <a:xfrm>
            <a:off x="457200" y="1885949"/>
            <a:ext cx="8229600" cy="2708673"/>
          </a:xfrm>
        </p:spPr>
        <p:txBody>
          <a:bodyPr/>
          <a:lstStyle/>
          <a:p>
            <a:pPr marL="0" lvl="0" indent="0" algn="ctr" fontAlgn="base">
              <a:buNone/>
            </a:pPr>
            <a:r>
              <a:rPr lang="en-US" dirty="0"/>
              <a:t>Snacking on junk foods between meals is a partially difficult thing to stop for many people and can lead to </a:t>
            </a:r>
            <a:r>
              <a:rPr lang="en-US" dirty="0" smtClean="0"/>
              <a:t>overeating</a:t>
            </a:r>
            <a:endParaRPr lang="en-MY" dirty="0"/>
          </a:p>
        </p:txBody>
      </p:sp>
    </p:spTree>
    <p:extLst>
      <p:ext uri="{BB962C8B-B14F-4D97-AF65-F5344CB8AC3E}">
        <p14:creationId xmlns:p14="http://schemas.microsoft.com/office/powerpoint/2010/main" val="39394321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9100" y="514350"/>
            <a:ext cx="8458200" cy="3394472"/>
          </a:xfrm>
        </p:spPr>
        <p:txBody>
          <a:bodyPr>
            <a:normAutofit/>
          </a:bodyPr>
          <a:lstStyle/>
          <a:p>
            <a:pPr marL="0" indent="0" algn="ctr">
              <a:buNone/>
            </a:pPr>
            <a:r>
              <a:rPr lang="en-US" b="1" dirty="0"/>
              <a:t>Fruit and </a:t>
            </a:r>
            <a:r>
              <a:rPr lang="en-US" b="1" dirty="0" smtClean="0"/>
              <a:t>Nuts </a:t>
            </a:r>
            <a:r>
              <a:rPr lang="en-US" dirty="0"/>
              <a:t>are also </a:t>
            </a:r>
            <a:r>
              <a:rPr lang="en-US" b="1" dirty="0" smtClean="0"/>
              <a:t>Wholesome </a:t>
            </a:r>
            <a:r>
              <a:rPr lang="en-US" b="1" dirty="0"/>
              <a:t>F</a:t>
            </a:r>
            <a:r>
              <a:rPr lang="en-US" b="1" dirty="0" smtClean="0"/>
              <a:t>ood </a:t>
            </a:r>
            <a:r>
              <a:rPr lang="en-US" b="1" dirty="0"/>
              <a:t>C</a:t>
            </a:r>
            <a:r>
              <a:rPr lang="en-US" b="1" dirty="0" smtClean="0"/>
              <a:t>hoices</a:t>
            </a:r>
            <a:endParaRPr lang="en-MY" b="1" i="1" dirty="0">
              <a:solidFill>
                <a:srgbClr val="FFC000"/>
              </a:solidFill>
            </a:endParaRPr>
          </a:p>
        </p:txBody>
      </p:sp>
      <p:pic>
        <p:nvPicPr>
          <p:cNvPr id="9218" name="Picture 2" descr="Image result for fruits and nut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2438400" y="1352550"/>
            <a:ext cx="4419600" cy="33147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97063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b="1" dirty="0" smtClean="0"/>
              <a:t>#8</a:t>
            </a:r>
            <a:endParaRPr lang="en-MY" b="1" dirty="0"/>
          </a:p>
        </p:txBody>
      </p:sp>
      <p:sp>
        <p:nvSpPr>
          <p:cNvPr id="3" name="Content Placeholder 2"/>
          <p:cNvSpPr>
            <a:spLocks noGrp="1"/>
          </p:cNvSpPr>
          <p:nvPr>
            <p:ph idx="1"/>
          </p:nvPr>
        </p:nvSpPr>
        <p:spPr>
          <a:xfrm>
            <a:off x="457200" y="1463278"/>
            <a:ext cx="8229600" cy="3394472"/>
          </a:xfrm>
        </p:spPr>
        <p:txBody>
          <a:bodyPr>
            <a:normAutofit/>
          </a:bodyPr>
          <a:lstStyle/>
          <a:p>
            <a:r>
              <a:rPr lang="en-US" sz="2600" dirty="0"/>
              <a:t>Many people now get a substantial part of their weekly food intake from fast </a:t>
            </a:r>
            <a:r>
              <a:rPr lang="en-US" sz="2600" dirty="0" smtClean="0"/>
              <a:t>foods</a:t>
            </a:r>
          </a:p>
          <a:p>
            <a:endParaRPr lang="en-US" sz="2600" dirty="0"/>
          </a:p>
          <a:p>
            <a:r>
              <a:rPr lang="en-US" sz="2600" dirty="0" smtClean="0"/>
              <a:t>This </a:t>
            </a:r>
            <a:r>
              <a:rPr lang="en-US" sz="2600" dirty="0"/>
              <a:t>makes eating normal volumes of food very difficult because fast foods are purposely designed or created to make you want to eat more of </a:t>
            </a:r>
            <a:r>
              <a:rPr lang="en-US" sz="2600" dirty="0" smtClean="0"/>
              <a:t>them</a:t>
            </a:r>
            <a:endParaRPr lang="en-MY" sz="2600" dirty="0"/>
          </a:p>
        </p:txBody>
      </p:sp>
    </p:spTree>
    <p:extLst>
      <p:ext uri="{BB962C8B-B14F-4D97-AF65-F5344CB8AC3E}">
        <p14:creationId xmlns:p14="http://schemas.microsoft.com/office/powerpoint/2010/main" val="2097706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76350"/>
            <a:ext cx="8229600" cy="3394472"/>
          </a:xfrm>
        </p:spPr>
        <p:txBody>
          <a:bodyPr>
            <a:normAutofit/>
          </a:bodyPr>
          <a:lstStyle/>
          <a:p>
            <a:r>
              <a:rPr lang="en-US" sz="2700" dirty="0"/>
              <a:t>F</a:t>
            </a:r>
            <a:r>
              <a:rPr lang="en-US" sz="2700" dirty="0" smtClean="0"/>
              <a:t>urthermore</a:t>
            </a:r>
            <a:r>
              <a:rPr lang="en-US" sz="2700" dirty="0"/>
              <a:t>, these compounds are highly </a:t>
            </a:r>
            <a:r>
              <a:rPr lang="en-US" sz="2700" dirty="0" smtClean="0"/>
              <a:t>addictive</a:t>
            </a:r>
          </a:p>
          <a:p>
            <a:endParaRPr lang="en-US" sz="2700" dirty="0"/>
          </a:p>
          <a:p>
            <a:r>
              <a:rPr lang="en-US" sz="2700" dirty="0" smtClean="0"/>
              <a:t>Coupled </a:t>
            </a:r>
            <a:r>
              <a:rPr lang="en-US" sz="2700" dirty="0"/>
              <a:t>with their very low nutrient content and a huge amount of high-calorie carbohydrates, as well as refined salts and oils, these foods are catalysts to make you overeat and result in </a:t>
            </a:r>
            <a:r>
              <a:rPr lang="en-US" sz="2700" dirty="0" smtClean="0"/>
              <a:t>obesity</a:t>
            </a:r>
            <a:endParaRPr lang="en-MY" sz="2700" dirty="0"/>
          </a:p>
        </p:txBody>
      </p:sp>
    </p:spTree>
    <p:extLst>
      <p:ext uri="{BB962C8B-B14F-4D97-AF65-F5344CB8AC3E}">
        <p14:creationId xmlns:p14="http://schemas.microsoft.com/office/powerpoint/2010/main" val="10994488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657350"/>
            <a:ext cx="2861323" cy="3394472"/>
          </a:xfrm>
        </p:spPr>
        <p:txBody>
          <a:bodyPr>
            <a:normAutofit/>
          </a:bodyPr>
          <a:lstStyle/>
          <a:p>
            <a:pPr marL="0" indent="0" algn="ctr">
              <a:buNone/>
            </a:pPr>
            <a:r>
              <a:rPr lang="en-US" dirty="0"/>
              <a:t>There are many different reasons people </a:t>
            </a:r>
            <a:r>
              <a:rPr lang="en-US" b="1" i="1" dirty="0">
                <a:solidFill>
                  <a:srgbClr val="FFC000"/>
                </a:solidFill>
              </a:rPr>
              <a:t>O</a:t>
            </a:r>
            <a:r>
              <a:rPr lang="en-US" b="1" i="1" dirty="0" smtClean="0">
                <a:solidFill>
                  <a:srgbClr val="FFC000"/>
                </a:solidFill>
              </a:rPr>
              <a:t>vereat</a:t>
            </a:r>
          </a:p>
          <a:p>
            <a:endParaRPr lang="en-US" dirty="0"/>
          </a:p>
          <a:p>
            <a:endParaRPr lang="en-MY" dirty="0"/>
          </a:p>
        </p:txBody>
      </p:sp>
      <p:pic>
        <p:nvPicPr>
          <p:cNvPr id="5122" name="Picture 2" descr="https://static.pexels.com/photos/4644/food-eating-candy-chocolat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38600" y="1047750"/>
            <a:ext cx="4800600" cy="3200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01163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2900"/>
            <a:ext cx="8229600" cy="857250"/>
          </a:xfrm>
        </p:spPr>
        <p:txBody>
          <a:bodyPr/>
          <a:lstStyle/>
          <a:p>
            <a:r>
              <a:rPr lang="en-MY" b="1" dirty="0" smtClean="0"/>
              <a:t>#9</a:t>
            </a:r>
            <a:endParaRPr lang="en-MY" b="1" dirty="0"/>
          </a:p>
        </p:txBody>
      </p:sp>
      <p:sp>
        <p:nvSpPr>
          <p:cNvPr id="3" name="Content Placeholder 2"/>
          <p:cNvSpPr>
            <a:spLocks noGrp="1"/>
          </p:cNvSpPr>
          <p:nvPr>
            <p:ph idx="1"/>
          </p:nvPr>
        </p:nvSpPr>
        <p:spPr>
          <a:xfrm>
            <a:off x="457200" y="1615678"/>
            <a:ext cx="8229600" cy="3394472"/>
          </a:xfrm>
        </p:spPr>
        <p:txBody>
          <a:bodyPr>
            <a:normAutofit/>
          </a:bodyPr>
          <a:lstStyle/>
          <a:p>
            <a:pPr lvl="0"/>
            <a:r>
              <a:rPr lang="en-US" sz="2600" dirty="0"/>
              <a:t>A lot of people fall into the trap of finding comfort in eating </a:t>
            </a:r>
            <a:r>
              <a:rPr lang="en-US" sz="2600" dirty="0" smtClean="0"/>
              <a:t>food</a:t>
            </a:r>
          </a:p>
          <a:p>
            <a:pPr lvl="0"/>
            <a:endParaRPr lang="en-US" sz="2600" dirty="0"/>
          </a:p>
          <a:p>
            <a:pPr lvl="0"/>
            <a:r>
              <a:rPr lang="en-US" sz="2600" dirty="0" smtClean="0"/>
              <a:t>Sometimes </a:t>
            </a:r>
            <a:r>
              <a:rPr lang="en-US" sz="2600" dirty="0"/>
              <a:t>this can be a good thing as long as you are careful about selecting the right types of foods and balance your eating with a reasonable amount of </a:t>
            </a:r>
            <a:r>
              <a:rPr lang="en-US" sz="2600" dirty="0" smtClean="0"/>
              <a:t>physical activity</a:t>
            </a:r>
            <a:endParaRPr lang="en-MY" sz="2600" dirty="0"/>
          </a:p>
          <a:p>
            <a:endParaRPr lang="en-MY" dirty="0"/>
          </a:p>
        </p:txBody>
      </p:sp>
    </p:spTree>
    <p:extLst>
      <p:ext uri="{BB962C8B-B14F-4D97-AF65-F5344CB8AC3E}">
        <p14:creationId xmlns:p14="http://schemas.microsoft.com/office/powerpoint/2010/main" val="19454799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29877"/>
            <a:ext cx="8229600" cy="3775473"/>
          </a:xfrm>
        </p:spPr>
        <p:txBody>
          <a:bodyPr>
            <a:normAutofit fontScale="70000" lnSpcReduction="20000"/>
          </a:bodyPr>
          <a:lstStyle/>
          <a:p>
            <a:r>
              <a:rPr lang="en-US" dirty="0"/>
              <a:t>Another major lifestyle issue most people have today is that they always pick the ‘wrong’ food and don’t </a:t>
            </a:r>
            <a:r>
              <a:rPr lang="en-US" dirty="0" smtClean="0"/>
              <a:t>exercise</a:t>
            </a:r>
          </a:p>
          <a:p>
            <a:endParaRPr lang="en-US" dirty="0"/>
          </a:p>
          <a:p>
            <a:r>
              <a:rPr lang="en-US" dirty="0" smtClean="0"/>
              <a:t>Even </a:t>
            </a:r>
            <a:r>
              <a:rPr lang="en-US" dirty="0"/>
              <a:t>worse, they incorporate eating as a mean of coping with their </a:t>
            </a:r>
            <a:r>
              <a:rPr lang="en-US" dirty="0" smtClean="0"/>
              <a:t>emotions</a:t>
            </a:r>
          </a:p>
          <a:p>
            <a:endParaRPr lang="en-US" dirty="0"/>
          </a:p>
          <a:p>
            <a:r>
              <a:rPr lang="en-US" dirty="0" smtClean="0"/>
              <a:t>There’re </a:t>
            </a:r>
            <a:r>
              <a:rPr lang="en-US" dirty="0"/>
              <a:t>people who indulge in food when they’re happy, sad, frustrated, stressed, angry… and all different </a:t>
            </a:r>
            <a:r>
              <a:rPr lang="en-US" dirty="0" smtClean="0"/>
              <a:t>emotions</a:t>
            </a:r>
          </a:p>
          <a:p>
            <a:endParaRPr lang="en-US" dirty="0"/>
          </a:p>
          <a:p>
            <a:r>
              <a:rPr lang="en-US" dirty="0" smtClean="0"/>
              <a:t>They </a:t>
            </a:r>
            <a:r>
              <a:rPr lang="en-US" dirty="0"/>
              <a:t>become dependent on food as a remedy for their own </a:t>
            </a:r>
            <a:r>
              <a:rPr lang="en-US" dirty="0" smtClean="0"/>
              <a:t>self-comfort</a:t>
            </a:r>
            <a:endParaRPr lang="en-MY" dirty="0"/>
          </a:p>
          <a:p>
            <a:endParaRPr lang="en-MY" dirty="0"/>
          </a:p>
        </p:txBody>
      </p:sp>
    </p:spTree>
    <p:extLst>
      <p:ext uri="{BB962C8B-B14F-4D97-AF65-F5344CB8AC3E}">
        <p14:creationId xmlns:p14="http://schemas.microsoft.com/office/powerpoint/2010/main" val="22399906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9100"/>
            <a:ext cx="8229600" cy="857250"/>
          </a:xfrm>
        </p:spPr>
        <p:txBody>
          <a:bodyPr/>
          <a:lstStyle/>
          <a:p>
            <a:r>
              <a:rPr lang="en-MY" b="1" dirty="0" smtClean="0"/>
              <a:t>#10</a:t>
            </a:r>
            <a:endParaRPr lang="en-MY" b="1" dirty="0"/>
          </a:p>
        </p:txBody>
      </p:sp>
      <p:sp>
        <p:nvSpPr>
          <p:cNvPr id="3" name="Content Placeholder 2"/>
          <p:cNvSpPr>
            <a:spLocks noGrp="1"/>
          </p:cNvSpPr>
          <p:nvPr>
            <p:ph idx="1"/>
          </p:nvPr>
        </p:nvSpPr>
        <p:spPr>
          <a:xfrm>
            <a:off x="457200" y="1733550"/>
            <a:ext cx="8229600" cy="2937273"/>
          </a:xfrm>
        </p:spPr>
        <p:txBody>
          <a:bodyPr>
            <a:normAutofit/>
          </a:bodyPr>
          <a:lstStyle/>
          <a:p>
            <a:r>
              <a:rPr lang="en-US" sz="2700" dirty="0"/>
              <a:t>Social eating can also lead to another type of overeating </a:t>
            </a:r>
            <a:r>
              <a:rPr lang="en-US" sz="2700" dirty="0" smtClean="0"/>
              <a:t>disorder</a:t>
            </a:r>
          </a:p>
          <a:p>
            <a:endParaRPr lang="en-US" sz="2700" dirty="0"/>
          </a:p>
          <a:p>
            <a:r>
              <a:rPr lang="en-US" sz="2700" dirty="0" smtClean="0"/>
              <a:t>Often </a:t>
            </a:r>
            <a:r>
              <a:rPr lang="en-US" sz="2700" dirty="0"/>
              <a:t>times, social eating involves consuming large amount of foods and drinks spread over a relatively long </a:t>
            </a:r>
            <a:r>
              <a:rPr lang="en-US" sz="2700" dirty="0" smtClean="0"/>
              <a:t>period</a:t>
            </a:r>
            <a:endParaRPr lang="en-MY" sz="2700" dirty="0"/>
          </a:p>
          <a:p>
            <a:pPr marL="0" indent="0">
              <a:buNone/>
            </a:pPr>
            <a:endParaRPr lang="en-MY" sz="3000" dirty="0"/>
          </a:p>
        </p:txBody>
      </p:sp>
    </p:spTree>
    <p:extLst>
      <p:ext uri="{BB962C8B-B14F-4D97-AF65-F5344CB8AC3E}">
        <p14:creationId xmlns:p14="http://schemas.microsoft.com/office/powerpoint/2010/main" val="35430275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400" dirty="0"/>
              <a:t>While attending these social events occasionally is not a problem, those who often eat socially can feel they are obliged to eat and possibly drink more than they normally </a:t>
            </a:r>
            <a:r>
              <a:rPr lang="en-US" sz="2400" dirty="0" smtClean="0"/>
              <a:t>would</a:t>
            </a:r>
          </a:p>
          <a:p>
            <a:endParaRPr lang="en-US" sz="2400" dirty="0"/>
          </a:p>
          <a:p>
            <a:r>
              <a:rPr lang="en-US" sz="2400" dirty="0"/>
              <a:t>Often these meals are high in calories and not very filling, so people tend to consume them in large </a:t>
            </a:r>
            <a:r>
              <a:rPr lang="en-US" sz="2400" dirty="0" smtClean="0"/>
              <a:t>volume</a:t>
            </a:r>
            <a:endParaRPr lang="en-MY" sz="2400" dirty="0"/>
          </a:p>
        </p:txBody>
      </p:sp>
    </p:spTree>
    <p:extLst>
      <p:ext uri="{BB962C8B-B14F-4D97-AF65-F5344CB8AC3E}">
        <p14:creationId xmlns:p14="http://schemas.microsoft.com/office/powerpoint/2010/main" val="12125483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8150"/>
            <a:ext cx="8229600" cy="857250"/>
          </a:xfrm>
        </p:spPr>
        <p:txBody>
          <a:bodyPr/>
          <a:lstStyle/>
          <a:p>
            <a:r>
              <a:rPr lang="en-MY" b="1" dirty="0" smtClean="0"/>
              <a:t>#11</a:t>
            </a:r>
            <a:endParaRPr lang="en-MY" b="1" dirty="0"/>
          </a:p>
        </p:txBody>
      </p:sp>
      <p:sp>
        <p:nvSpPr>
          <p:cNvPr id="3" name="Content Placeholder 2"/>
          <p:cNvSpPr>
            <a:spLocks noGrp="1"/>
          </p:cNvSpPr>
          <p:nvPr>
            <p:ph idx="1"/>
          </p:nvPr>
        </p:nvSpPr>
        <p:spPr>
          <a:xfrm>
            <a:off x="457200" y="1809750"/>
            <a:ext cx="8229600" cy="2784873"/>
          </a:xfrm>
        </p:spPr>
        <p:txBody>
          <a:bodyPr>
            <a:normAutofit/>
          </a:bodyPr>
          <a:lstStyle/>
          <a:p>
            <a:r>
              <a:rPr lang="en-US" sz="2700" dirty="0"/>
              <a:t>Some people find that when they are at a loose end or do not have enough things to occupy their minds, they become </a:t>
            </a:r>
            <a:r>
              <a:rPr lang="en-US" sz="2700" dirty="0" smtClean="0"/>
              <a:t>bored</a:t>
            </a:r>
          </a:p>
          <a:p>
            <a:endParaRPr lang="en-US" sz="2700" dirty="0"/>
          </a:p>
          <a:p>
            <a:r>
              <a:rPr lang="en-US" sz="2700" dirty="0" smtClean="0"/>
              <a:t>In place </a:t>
            </a:r>
            <a:r>
              <a:rPr lang="en-US" sz="2700" dirty="0"/>
              <a:t>of other stimulation, they resort to eating just to relieve themselves from </a:t>
            </a:r>
            <a:r>
              <a:rPr lang="en-US" sz="2700" dirty="0" smtClean="0"/>
              <a:t>boredom</a:t>
            </a:r>
            <a:endParaRPr lang="en-MY" sz="2700" dirty="0"/>
          </a:p>
          <a:p>
            <a:pPr marL="0" lvl="0" indent="0">
              <a:buNone/>
            </a:pPr>
            <a:endParaRPr lang="en-MY" sz="2700" dirty="0"/>
          </a:p>
          <a:p>
            <a:endParaRPr lang="en-MY" sz="2700" dirty="0"/>
          </a:p>
        </p:txBody>
      </p:sp>
    </p:spTree>
    <p:extLst>
      <p:ext uri="{BB962C8B-B14F-4D97-AF65-F5344CB8AC3E}">
        <p14:creationId xmlns:p14="http://schemas.microsoft.com/office/powerpoint/2010/main" val="78395121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91877"/>
            <a:ext cx="8229600" cy="3165873"/>
          </a:xfrm>
        </p:spPr>
        <p:txBody>
          <a:bodyPr>
            <a:normAutofit/>
          </a:bodyPr>
          <a:lstStyle/>
          <a:p>
            <a:pPr marL="0" indent="0" algn="ctr">
              <a:buNone/>
            </a:pPr>
            <a:r>
              <a:rPr lang="en-US" sz="3000" dirty="0" smtClean="0"/>
              <a:t>These </a:t>
            </a:r>
            <a:r>
              <a:rPr lang="en-US" sz="3000" dirty="0"/>
              <a:t>people are </a:t>
            </a:r>
            <a:r>
              <a:rPr lang="en-US" sz="3000" dirty="0" smtClean="0"/>
              <a:t>most </a:t>
            </a:r>
            <a:r>
              <a:rPr lang="en-US" sz="3000" dirty="0"/>
              <a:t>likely people to become </a:t>
            </a:r>
            <a:r>
              <a:rPr lang="en-US" sz="3000" b="1" i="1" dirty="0"/>
              <a:t>B</a:t>
            </a:r>
            <a:r>
              <a:rPr lang="en-US" sz="3000" b="1" i="1" dirty="0" smtClean="0"/>
              <a:t>inge </a:t>
            </a:r>
            <a:r>
              <a:rPr lang="en-US" sz="3000" b="1" i="1" dirty="0"/>
              <a:t>E</a:t>
            </a:r>
            <a:r>
              <a:rPr lang="en-US" sz="3000" b="1" i="1" dirty="0" smtClean="0"/>
              <a:t>aters </a:t>
            </a:r>
            <a:r>
              <a:rPr lang="en-US" sz="3000" dirty="0"/>
              <a:t>and go for supersize portions, like fast foods as well as taking part in excessive snacking of predominantly junk </a:t>
            </a:r>
            <a:r>
              <a:rPr lang="en-US" sz="3000" dirty="0" smtClean="0"/>
              <a:t>foods</a:t>
            </a:r>
            <a:endParaRPr lang="en-MY" sz="3000" dirty="0"/>
          </a:p>
        </p:txBody>
      </p:sp>
    </p:spTree>
    <p:extLst>
      <p:ext uri="{BB962C8B-B14F-4D97-AF65-F5344CB8AC3E}">
        <p14:creationId xmlns:p14="http://schemas.microsoft.com/office/powerpoint/2010/main" val="11733235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68077"/>
            <a:ext cx="8229600" cy="2937273"/>
          </a:xfrm>
        </p:spPr>
        <p:txBody>
          <a:bodyPr>
            <a:normAutofit/>
          </a:bodyPr>
          <a:lstStyle/>
          <a:p>
            <a:pPr marL="0" indent="0" algn="ctr">
              <a:buNone/>
            </a:pPr>
            <a:r>
              <a:rPr lang="en-US" sz="2600" b="1" dirty="0">
                <a:solidFill>
                  <a:srgbClr val="FFC000"/>
                </a:solidFill>
              </a:rPr>
              <a:t>Overeating</a:t>
            </a:r>
            <a:r>
              <a:rPr lang="en-US" sz="2600" dirty="0"/>
              <a:t> can lead to heartburn, discomfort and stomach pain in the short term as well as gastro intestinal problems, flatulence, bloating and diarrhea, heart problems, cancers and obesity in the long </a:t>
            </a:r>
            <a:r>
              <a:rPr lang="en-US" sz="2600" dirty="0" smtClean="0"/>
              <a:t>term</a:t>
            </a:r>
            <a:endParaRPr lang="en-MY" sz="2600" dirty="0"/>
          </a:p>
        </p:txBody>
      </p:sp>
    </p:spTree>
    <p:extLst>
      <p:ext uri="{BB962C8B-B14F-4D97-AF65-F5344CB8AC3E}">
        <p14:creationId xmlns:p14="http://schemas.microsoft.com/office/powerpoint/2010/main" val="16391795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09750"/>
            <a:ext cx="8229600" cy="3013473"/>
          </a:xfrm>
        </p:spPr>
        <p:txBody>
          <a:bodyPr>
            <a:normAutofit/>
          </a:bodyPr>
          <a:lstStyle/>
          <a:p>
            <a:pPr marL="0" indent="0" algn="ctr">
              <a:buNone/>
            </a:pPr>
            <a:r>
              <a:rPr lang="en-US" sz="2600" dirty="0"/>
              <a:t>Most people who normally do not overeat can find doing so quite unpleasant and uncomfortable, but those who frequently overeat find that their body releases a natural pleasure chemical to adjust for excessive food intake </a:t>
            </a:r>
            <a:endParaRPr lang="en-MY" sz="2600" dirty="0"/>
          </a:p>
        </p:txBody>
      </p:sp>
    </p:spTree>
    <p:extLst>
      <p:ext uri="{BB962C8B-B14F-4D97-AF65-F5344CB8AC3E}">
        <p14:creationId xmlns:p14="http://schemas.microsoft.com/office/powerpoint/2010/main" val="32101613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438150"/>
            <a:ext cx="8229600" cy="3394472"/>
          </a:xfrm>
        </p:spPr>
        <p:txBody>
          <a:bodyPr>
            <a:normAutofit/>
          </a:bodyPr>
          <a:lstStyle/>
          <a:p>
            <a:pPr marL="0" indent="0" algn="ctr">
              <a:buNone/>
            </a:pPr>
            <a:r>
              <a:rPr lang="en-US" sz="4000" dirty="0"/>
              <a:t>The following are examples of </a:t>
            </a:r>
            <a:r>
              <a:rPr lang="en-US" sz="4000" b="1" dirty="0" smtClean="0">
                <a:solidFill>
                  <a:srgbClr val="FFC000"/>
                </a:solidFill>
              </a:rPr>
              <a:t>OVEREATING</a:t>
            </a:r>
            <a:r>
              <a:rPr lang="en-US" sz="4000" dirty="0" smtClean="0"/>
              <a:t>: </a:t>
            </a:r>
            <a:endParaRPr lang="en-MY" sz="4000" dirty="0"/>
          </a:p>
        </p:txBody>
      </p:sp>
      <p:pic>
        <p:nvPicPr>
          <p:cNvPr id="6146" name="Picture 2" descr="Image result for overeating"/>
          <p:cNvPicPr>
            <a:picLocks noChangeAspect="1" noChangeArrowheads="1"/>
          </p:cNvPicPr>
          <p:nvPr/>
        </p:nvPicPr>
        <p:blipFill rotWithShape="1">
          <a:blip r:embed="rId2">
            <a:extLst>
              <a:ext uri="{28A0092B-C50C-407E-A947-70E740481C1C}">
                <a14:useLocalDpi xmlns:a14="http://schemas.microsoft.com/office/drawing/2010/main" val="0"/>
              </a:ext>
            </a:extLst>
          </a:blip>
          <a:srcRect l="5161" t="2669" r="13549"/>
          <a:stretch/>
        </p:blipFill>
        <p:spPr bwMode="auto">
          <a:xfrm>
            <a:off x="3048000" y="1962150"/>
            <a:ext cx="2999158" cy="269324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5841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204" y="419100"/>
            <a:ext cx="8229600" cy="857250"/>
          </a:xfrm>
        </p:spPr>
        <p:txBody>
          <a:bodyPr/>
          <a:lstStyle/>
          <a:p>
            <a:r>
              <a:rPr lang="en-MY" b="1" dirty="0" smtClean="0"/>
              <a:t># 1</a:t>
            </a:r>
            <a:endParaRPr lang="en-MY" b="1" dirty="0"/>
          </a:p>
        </p:txBody>
      </p:sp>
      <p:sp>
        <p:nvSpPr>
          <p:cNvPr id="3" name="Content Placeholder 2"/>
          <p:cNvSpPr>
            <a:spLocks noGrp="1"/>
          </p:cNvSpPr>
          <p:nvPr>
            <p:ph idx="1"/>
          </p:nvPr>
        </p:nvSpPr>
        <p:spPr>
          <a:xfrm>
            <a:off x="457200" y="2114549"/>
            <a:ext cx="8229600" cy="2480073"/>
          </a:xfrm>
        </p:spPr>
        <p:txBody>
          <a:bodyPr/>
          <a:lstStyle/>
          <a:p>
            <a:pPr marL="0" indent="0" algn="ctr">
              <a:buNone/>
            </a:pPr>
            <a:r>
              <a:rPr lang="en-US" dirty="0" smtClean="0"/>
              <a:t>Consuming </a:t>
            </a:r>
            <a:r>
              <a:rPr lang="en-US" dirty="0"/>
              <a:t>large </a:t>
            </a:r>
            <a:r>
              <a:rPr lang="en-US" dirty="0" smtClean="0"/>
              <a:t>amount </a:t>
            </a:r>
            <a:r>
              <a:rPr lang="en-US" dirty="0"/>
              <a:t>of </a:t>
            </a:r>
            <a:r>
              <a:rPr lang="en-US" dirty="0" smtClean="0"/>
              <a:t>foods, </a:t>
            </a:r>
            <a:r>
              <a:rPr lang="en-US" dirty="0"/>
              <a:t>much more than a normal person would at one time and doing so quickly, is considered binge eating</a:t>
            </a:r>
            <a:endParaRPr lang="en-MY" dirty="0"/>
          </a:p>
        </p:txBody>
      </p:sp>
    </p:spTree>
    <p:extLst>
      <p:ext uri="{BB962C8B-B14F-4D97-AF65-F5344CB8AC3E}">
        <p14:creationId xmlns:p14="http://schemas.microsoft.com/office/powerpoint/2010/main" val="31996194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b="1" dirty="0" smtClean="0"/>
              <a:t>#2</a:t>
            </a:r>
            <a:endParaRPr lang="en-MY" b="1" dirty="0"/>
          </a:p>
        </p:txBody>
      </p:sp>
      <p:sp>
        <p:nvSpPr>
          <p:cNvPr id="3" name="Content Placeholder 2"/>
          <p:cNvSpPr>
            <a:spLocks noGrp="1"/>
          </p:cNvSpPr>
          <p:nvPr>
            <p:ph idx="1"/>
          </p:nvPr>
        </p:nvSpPr>
        <p:spPr>
          <a:xfrm>
            <a:off x="304800" y="1310878"/>
            <a:ext cx="8534400" cy="3394472"/>
          </a:xfrm>
        </p:spPr>
        <p:txBody>
          <a:bodyPr>
            <a:noAutofit/>
          </a:bodyPr>
          <a:lstStyle/>
          <a:p>
            <a:r>
              <a:rPr lang="en-US" sz="2400" dirty="0" smtClean="0"/>
              <a:t>Ordering </a:t>
            </a:r>
            <a:r>
              <a:rPr lang="en-US" sz="2400" dirty="0"/>
              <a:t>and consuming super-size meal portions is another sign of </a:t>
            </a:r>
            <a:r>
              <a:rPr lang="en-US" sz="2400" dirty="0" smtClean="0"/>
              <a:t>overeating</a:t>
            </a:r>
            <a:endParaRPr lang="en-US" sz="2400" dirty="0"/>
          </a:p>
          <a:p>
            <a:endParaRPr lang="en-US" sz="2400" dirty="0" smtClean="0"/>
          </a:p>
          <a:p>
            <a:r>
              <a:rPr lang="en-US" sz="2400" dirty="0"/>
              <a:t>These meals are usually made with low cost and low-quality </a:t>
            </a:r>
            <a:r>
              <a:rPr lang="en-US" sz="2400" dirty="0" smtClean="0"/>
              <a:t>ingredients</a:t>
            </a:r>
            <a:endParaRPr lang="en-US" sz="2400" dirty="0"/>
          </a:p>
          <a:p>
            <a:endParaRPr lang="en-US" sz="2400" dirty="0"/>
          </a:p>
          <a:p>
            <a:r>
              <a:rPr lang="en-US" sz="2400" dirty="0"/>
              <a:t>All this excess food is usually in the form of empty carbohydrates and turned into body </a:t>
            </a:r>
            <a:r>
              <a:rPr lang="en-US" sz="2400" dirty="0" smtClean="0"/>
              <a:t>fat</a:t>
            </a:r>
            <a:endParaRPr lang="en-MY" sz="2400" dirty="0"/>
          </a:p>
          <a:p>
            <a:pPr marL="0" indent="0">
              <a:buNone/>
            </a:pPr>
            <a:endParaRPr lang="en-US" sz="2400" dirty="0"/>
          </a:p>
          <a:p>
            <a:pPr marL="0" indent="0">
              <a:buNone/>
            </a:pPr>
            <a:r>
              <a:rPr lang="en-US" sz="2400" dirty="0"/>
              <a:t> </a:t>
            </a:r>
            <a:endParaRPr lang="en-MY" sz="2400" dirty="0"/>
          </a:p>
        </p:txBody>
      </p:sp>
    </p:spTree>
    <p:extLst>
      <p:ext uri="{BB962C8B-B14F-4D97-AF65-F5344CB8AC3E}">
        <p14:creationId xmlns:p14="http://schemas.microsoft.com/office/powerpoint/2010/main" val="9383772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2900"/>
            <a:ext cx="8229600" cy="857250"/>
          </a:xfrm>
        </p:spPr>
        <p:txBody>
          <a:bodyPr/>
          <a:lstStyle/>
          <a:p>
            <a:r>
              <a:rPr lang="en-MY" b="1" dirty="0" smtClean="0"/>
              <a:t>#3</a:t>
            </a:r>
            <a:endParaRPr lang="en-MY" b="1" dirty="0"/>
          </a:p>
        </p:txBody>
      </p:sp>
      <p:sp>
        <p:nvSpPr>
          <p:cNvPr id="3" name="Content Placeholder 2"/>
          <p:cNvSpPr>
            <a:spLocks noGrp="1"/>
          </p:cNvSpPr>
          <p:nvPr>
            <p:ph idx="1"/>
          </p:nvPr>
        </p:nvSpPr>
        <p:spPr>
          <a:xfrm>
            <a:off x="457200" y="1809749"/>
            <a:ext cx="8229600" cy="2784873"/>
          </a:xfrm>
        </p:spPr>
        <p:txBody>
          <a:bodyPr/>
          <a:lstStyle/>
          <a:p>
            <a:pPr marL="0" lvl="0" indent="0" algn="ctr">
              <a:buNone/>
            </a:pPr>
            <a:r>
              <a:rPr lang="en-US" sz="2800" dirty="0"/>
              <a:t>Because the body has developed a series of senses that stimulate the brain with chemical messages, when triggered, a person learns to use these triggers to make themselves feel better when they are under some type of </a:t>
            </a:r>
            <a:r>
              <a:rPr lang="en-US" sz="2800" b="1" dirty="0">
                <a:solidFill>
                  <a:srgbClr val="FFC000"/>
                </a:solidFill>
              </a:rPr>
              <a:t>E</a:t>
            </a:r>
            <a:r>
              <a:rPr lang="en-US" sz="2800" b="1" dirty="0" smtClean="0">
                <a:solidFill>
                  <a:srgbClr val="FFC000"/>
                </a:solidFill>
              </a:rPr>
              <a:t>motional </a:t>
            </a:r>
            <a:r>
              <a:rPr lang="en-US" sz="2800" b="1" dirty="0">
                <a:solidFill>
                  <a:srgbClr val="FFC000"/>
                </a:solidFill>
              </a:rPr>
              <a:t>S</a:t>
            </a:r>
            <a:r>
              <a:rPr lang="en-US" sz="2800" b="1" dirty="0" smtClean="0">
                <a:solidFill>
                  <a:srgbClr val="FFC000"/>
                </a:solidFill>
              </a:rPr>
              <a:t>tress </a:t>
            </a:r>
            <a:r>
              <a:rPr lang="en-US" sz="2800" dirty="0"/>
              <a:t>or </a:t>
            </a:r>
            <a:r>
              <a:rPr lang="en-US" sz="2800" b="1" dirty="0">
                <a:solidFill>
                  <a:srgbClr val="FFC000"/>
                </a:solidFill>
              </a:rPr>
              <a:t>S</a:t>
            </a:r>
            <a:r>
              <a:rPr lang="en-US" sz="2800" b="1" dirty="0" smtClean="0">
                <a:solidFill>
                  <a:srgbClr val="FFC000"/>
                </a:solidFill>
              </a:rPr>
              <a:t>train</a:t>
            </a:r>
            <a:endParaRPr lang="en-MY" sz="2800" b="1" dirty="0">
              <a:solidFill>
                <a:srgbClr val="FFC000"/>
              </a:solidFill>
            </a:endParaRPr>
          </a:p>
          <a:p>
            <a:endParaRPr lang="en-MY" dirty="0"/>
          </a:p>
        </p:txBody>
      </p:sp>
    </p:spTree>
    <p:extLst>
      <p:ext uri="{BB962C8B-B14F-4D97-AF65-F5344CB8AC3E}">
        <p14:creationId xmlns:p14="http://schemas.microsoft.com/office/powerpoint/2010/main" val="39081610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47750"/>
            <a:ext cx="8229600" cy="3394472"/>
          </a:xfrm>
        </p:spPr>
        <p:txBody>
          <a:bodyPr>
            <a:normAutofit/>
          </a:bodyPr>
          <a:lstStyle/>
          <a:p>
            <a:r>
              <a:rPr lang="en-US" sz="2300" dirty="0"/>
              <a:t>This is acceptable occasionally, but when a person is prone to emotional mood swings, depression or they often have feelings of being unhappy, upset or sad, </a:t>
            </a:r>
            <a:r>
              <a:rPr lang="en-US" sz="2300" dirty="0" smtClean="0"/>
              <a:t>they </a:t>
            </a:r>
            <a:r>
              <a:rPr lang="en-US" sz="2300" dirty="0"/>
              <a:t>have an emotional overeating </a:t>
            </a:r>
            <a:r>
              <a:rPr lang="en-US" sz="2300" dirty="0" smtClean="0"/>
              <a:t>problem</a:t>
            </a:r>
          </a:p>
          <a:p>
            <a:endParaRPr lang="en-US" sz="2300" dirty="0"/>
          </a:p>
          <a:p>
            <a:r>
              <a:rPr lang="en-US" sz="2300" dirty="0" smtClean="0"/>
              <a:t>This </a:t>
            </a:r>
            <a:r>
              <a:rPr lang="en-US" sz="2300" dirty="0"/>
              <a:t>is because they are using these food triggers to make themselves feel better with the result of overeating or binge </a:t>
            </a:r>
            <a:r>
              <a:rPr lang="en-US" sz="2300" dirty="0" smtClean="0"/>
              <a:t>eating</a:t>
            </a:r>
            <a:endParaRPr lang="en-MY" sz="2300" dirty="0"/>
          </a:p>
          <a:p>
            <a:endParaRPr lang="en-MY" sz="2300" dirty="0"/>
          </a:p>
        </p:txBody>
      </p:sp>
    </p:spTree>
    <p:extLst>
      <p:ext uri="{BB962C8B-B14F-4D97-AF65-F5344CB8AC3E}">
        <p14:creationId xmlns:p14="http://schemas.microsoft.com/office/powerpoint/2010/main" val="7189239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2197</TotalTime>
  <Words>921</Words>
  <Application>Microsoft Office PowerPoint</Application>
  <PresentationFormat>On-screen Show (16:9)</PresentationFormat>
  <Paragraphs>76</Paragraphs>
  <Slides>25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25</vt:i4>
      </vt:variant>
    </vt:vector>
  </HeadingPairs>
  <TitlesOfParts>
    <vt:vector size="28"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 1</vt:lpstr>
      <vt:lpstr>#2</vt:lpstr>
      <vt:lpstr>#3</vt:lpstr>
      <vt:lpstr>PowerPoint Presentation</vt:lpstr>
      <vt:lpstr>#4</vt:lpstr>
      <vt:lpstr>PowerPoint Presentation</vt:lpstr>
      <vt:lpstr>#5</vt:lpstr>
      <vt:lpstr>PowerPoint Presentation</vt:lpstr>
      <vt:lpstr>PowerPoint Presentation</vt:lpstr>
      <vt:lpstr>#6</vt:lpstr>
      <vt:lpstr>#7</vt:lpstr>
      <vt:lpstr>PowerPoint Presentation</vt:lpstr>
      <vt:lpstr>#8</vt:lpstr>
      <vt:lpstr>PowerPoint Presentation</vt:lpstr>
      <vt:lpstr>#9</vt:lpstr>
      <vt:lpstr>PowerPoint Presentation</vt:lpstr>
      <vt:lpstr>#10</vt:lpstr>
      <vt:lpstr>PowerPoint Presentation</vt:lpstr>
      <vt:lpstr>#11</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Samsung</dc:creator>
  <cp:lastModifiedBy>Cally</cp:lastModifiedBy>
  <cp:revision>195</cp:revision>
  <dcterms:created xsi:type="dcterms:W3CDTF">2016-12-30T12:43:39Z</dcterms:created>
  <dcterms:modified xsi:type="dcterms:W3CDTF">2017-10-06T04:24:20Z</dcterms:modified>
</cp:coreProperties>
</file>