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1143" y="5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800350"/>
            <a:ext cx="32766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3500" b="1" dirty="0"/>
              <a:t>The Science Behind </a:t>
            </a:r>
            <a:r>
              <a:rPr lang="en-MY" sz="3500" b="1" dirty="0" smtClean="0"/>
              <a:t>           Overeating</a:t>
            </a:r>
            <a:endParaRPr lang="en-MY" sz="35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478"/>
            <a:ext cx="8229600" cy="3394472"/>
          </a:xfrm>
        </p:spPr>
        <p:txBody>
          <a:bodyPr/>
          <a:lstStyle/>
          <a:p>
            <a:r>
              <a:rPr lang="en-MY" sz="2800" dirty="0"/>
              <a:t>Basically, these suppress your appetite and you no longer feel </a:t>
            </a:r>
            <a:r>
              <a:rPr lang="en-MY" sz="2800" dirty="0" smtClean="0"/>
              <a:t>hungry</a:t>
            </a:r>
          </a:p>
          <a:p>
            <a:endParaRPr lang="en-MY" sz="2800" dirty="0"/>
          </a:p>
          <a:p>
            <a:r>
              <a:rPr lang="en-US" sz="2800" dirty="0" smtClean="0"/>
              <a:t>For </a:t>
            </a:r>
            <a:r>
              <a:rPr lang="en-US" sz="2800" dirty="0"/>
              <a:t>people who habitually overeat or binge eat these messages may never come because the delicate balance is totally </a:t>
            </a:r>
            <a:r>
              <a:rPr lang="en-US" sz="2800" dirty="0" smtClean="0"/>
              <a:t>disrupted</a:t>
            </a:r>
            <a:endParaRPr lang="en-MY" sz="28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863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8077"/>
            <a:ext cx="8229600" cy="3089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I</a:t>
            </a:r>
            <a:r>
              <a:rPr lang="en-US" sz="2800" dirty="0" smtClean="0"/>
              <a:t>t </a:t>
            </a:r>
            <a:r>
              <a:rPr lang="en-US" sz="2800" dirty="0"/>
              <a:t>is possible to totally transform the whole way that your body reacts to food and the feelings of fullness by </a:t>
            </a:r>
            <a:r>
              <a:rPr lang="en-US" sz="2800" b="1" dirty="0">
                <a:solidFill>
                  <a:srgbClr val="FFC000"/>
                </a:solidFill>
              </a:rPr>
              <a:t>overeating </a:t>
            </a:r>
            <a:r>
              <a:rPr lang="en-US" sz="2800" dirty="0"/>
              <a:t>or consuming foods that are </a:t>
            </a:r>
            <a:r>
              <a:rPr lang="en-US" sz="2800" dirty="0" smtClean="0"/>
              <a:t>                                    </a:t>
            </a:r>
            <a:r>
              <a:rPr lang="en-US" sz="2800" b="1" i="1" dirty="0" smtClean="0"/>
              <a:t>full </a:t>
            </a:r>
            <a:r>
              <a:rPr lang="en-US" sz="2800" b="1" i="1" dirty="0"/>
              <a:t>of chemicals </a:t>
            </a:r>
            <a:r>
              <a:rPr lang="en-US" sz="2800" dirty="0"/>
              <a:t>and </a:t>
            </a:r>
            <a:r>
              <a:rPr lang="en-US" sz="2800" b="1" i="1" dirty="0"/>
              <a:t>low in </a:t>
            </a:r>
            <a:r>
              <a:rPr lang="en-US" sz="2800" b="1" i="1" dirty="0" smtClean="0"/>
              <a:t>nutrients</a:t>
            </a:r>
            <a:endParaRPr lang="en-MY" sz="2800" b="1" i="1" dirty="0"/>
          </a:p>
        </p:txBody>
      </p:sp>
    </p:spTree>
    <p:extLst>
      <p:ext uri="{BB962C8B-B14F-4D97-AF65-F5344CB8AC3E}">
        <p14:creationId xmlns:p14="http://schemas.microsoft.com/office/powerpoint/2010/main" val="346303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MY" sz="2700" dirty="0"/>
              <a:t>When a person overeats, especially to excess, they start to feel tired, have no energy and become </a:t>
            </a:r>
            <a:r>
              <a:rPr lang="en-MY" sz="2700" dirty="0" smtClean="0"/>
              <a:t>exhausted</a:t>
            </a:r>
            <a:endParaRPr lang="en-MY" sz="2700" dirty="0"/>
          </a:p>
          <a:p>
            <a:endParaRPr lang="en-MY" sz="2700" dirty="0" smtClean="0"/>
          </a:p>
          <a:p>
            <a:r>
              <a:rPr lang="en-MY" sz="2700" dirty="0" smtClean="0"/>
              <a:t>This </a:t>
            </a:r>
            <a:r>
              <a:rPr lang="en-MY" sz="2700" dirty="0"/>
              <a:t>happens because your brain eventually receives a signal from your small intestine that you are </a:t>
            </a:r>
            <a:r>
              <a:rPr lang="en-MY" sz="2700" dirty="0" smtClean="0"/>
              <a:t>overfull</a:t>
            </a:r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34661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US" sz="2300" dirty="0"/>
              <a:t>The message tells your brain you urgently need to rest, allowing you to digest the huge amount of food you have eaten, then </a:t>
            </a:r>
            <a:r>
              <a:rPr lang="en-US" sz="2300" dirty="0" smtClean="0"/>
              <a:t>recover</a:t>
            </a:r>
          </a:p>
          <a:p>
            <a:endParaRPr lang="en-US" sz="2300" dirty="0"/>
          </a:p>
          <a:p>
            <a:r>
              <a:rPr lang="en-US" sz="2300" dirty="0" smtClean="0"/>
              <a:t>Your </a:t>
            </a:r>
            <a:r>
              <a:rPr lang="en-US" sz="2300" dirty="0"/>
              <a:t>brain puts your body in a lethargic state, giving you the feeling that you need to lie down and </a:t>
            </a:r>
            <a:r>
              <a:rPr lang="en-US" sz="2300" dirty="0" smtClean="0"/>
              <a:t>rest</a:t>
            </a:r>
          </a:p>
          <a:p>
            <a:endParaRPr lang="en-US" sz="2300" dirty="0"/>
          </a:p>
          <a:p>
            <a:r>
              <a:rPr lang="en-US" sz="2300" dirty="0" smtClean="0"/>
              <a:t>Your </a:t>
            </a:r>
            <a:r>
              <a:rPr lang="en-US" sz="2300" dirty="0"/>
              <a:t>blood will be full of excess sugar, so your insulin levels will rise to remove this, causing your body to feel even more </a:t>
            </a:r>
            <a:r>
              <a:rPr lang="en-US" sz="2300" dirty="0" smtClean="0"/>
              <a:t>tired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44115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90550"/>
            <a:ext cx="8229600" cy="3623073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It takes a while for your insulin to remove the excess sugar, so it keeps producing insulin for a while after the sugar levels normalize as it takes time for the hormone to reach the brain and turn off insulin </a:t>
            </a:r>
            <a:r>
              <a:rPr lang="en-US" sz="2800" dirty="0" smtClean="0"/>
              <a:t>production</a:t>
            </a:r>
            <a:endParaRPr lang="en-MY" sz="2800" dirty="0"/>
          </a:p>
          <a:p>
            <a:endParaRPr lang="en-MY" dirty="0"/>
          </a:p>
        </p:txBody>
      </p:sp>
      <p:pic>
        <p:nvPicPr>
          <p:cNvPr id="614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83086"/>
            <a:ext cx="2743200" cy="215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4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rmAutofit/>
          </a:bodyPr>
          <a:lstStyle/>
          <a:p>
            <a:r>
              <a:rPr lang="en-MY" sz="2400" dirty="0"/>
              <a:t>This results in losing too much sugar, which causes low blood sugar </a:t>
            </a:r>
            <a:r>
              <a:rPr lang="en-MY" sz="2400" dirty="0" smtClean="0"/>
              <a:t>levels</a:t>
            </a:r>
          </a:p>
          <a:p>
            <a:endParaRPr lang="en-MY" sz="2400" dirty="0"/>
          </a:p>
          <a:p>
            <a:r>
              <a:rPr lang="en-MY" sz="2400" dirty="0" smtClean="0"/>
              <a:t>Which </a:t>
            </a:r>
            <a:r>
              <a:rPr lang="en-MY" sz="2400" dirty="0"/>
              <a:t>in turn makes you feel tired and drowsy until your body </a:t>
            </a:r>
            <a:r>
              <a:rPr lang="en-MY" sz="2400" dirty="0" smtClean="0"/>
              <a:t>recalibrates</a:t>
            </a:r>
          </a:p>
          <a:p>
            <a:endParaRPr lang="en-MY" sz="2400" dirty="0"/>
          </a:p>
          <a:p>
            <a:r>
              <a:rPr lang="en-MY" sz="2400" dirty="0" smtClean="0"/>
              <a:t>At </a:t>
            </a:r>
            <a:r>
              <a:rPr lang="en-MY" sz="2400" dirty="0"/>
              <a:t>this moment, you’ll start to feel hungry and at risk of repeating the </a:t>
            </a:r>
            <a:r>
              <a:rPr lang="en-MY" sz="2400" dirty="0" smtClean="0"/>
              <a:t>cycle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36493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000" dirty="0"/>
              <a:t>By keeping a cycle of overeating, needing to rest and recover, then over eating again, you are not only putting a huge strain on your body, but you are </a:t>
            </a:r>
            <a:r>
              <a:rPr lang="en-MY" sz="3000" b="1" i="1" dirty="0">
                <a:solidFill>
                  <a:srgbClr val="FFC000"/>
                </a:solidFill>
              </a:rPr>
              <a:t>I</a:t>
            </a:r>
            <a:r>
              <a:rPr lang="en-MY" sz="3000" b="1" i="1" dirty="0" smtClean="0">
                <a:solidFill>
                  <a:srgbClr val="FFC000"/>
                </a:solidFill>
              </a:rPr>
              <a:t>ncreasing </a:t>
            </a:r>
            <a:r>
              <a:rPr lang="en-MY" sz="3000" b="1" i="1" dirty="0">
                <a:solidFill>
                  <a:srgbClr val="FFC000"/>
                </a:solidFill>
              </a:rPr>
              <a:t>Y</a:t>
            </a:r>
            <a:r>
              <a:rPr lang="en-MY" sz="3000" b="1" i="1" dirty="0" smtClean="0">
                <a:solidFill>
                  <a:srgbClr val="FFC000"/>
                </a:solidFill>
              </a:rPr>
              <a:t>our </a:t>
            </a:r>
            <a:r>
              <a:rPr lang="en-MY" sz="3000" b="1" i="1" dirty="0">
                <a:solidFill>
                  <a:srgbClr val="FFC000"/>
                </a:solidFill>
              </a:rPr>
              <a:t>F</a:t>
            </a:r>
            <a:r>
              <a:rPr lang="en-MY" sz="3000" b="1" i="1" dirty="0" smtClean="0">
                <a:solidFill>
                  <a:srgbClr val="FFC000"/>
                </a:solidFill>
              </a:rPr>
              <a:t>at </a:t>
            </a:r>
            <a:r>
              <a:rPr lang="en-MY" sz="3000" b="1" i="1" dirty="0">
                <a:solidFill>
                  <a:srgbClr val="FFC000"/>
                </a:solidFill>
              </a:rPr>
              <a:t>R</a:t>
            </a:r>
            <a:r>
              <a:rPr lang="en-MY" sz="3000" b="1" i="1" dirty="0" smtClean="0">
                <a:solidFill>
                  <a:srgbClr val="FFC000"/>
                </a:solidFill>
              </a:rPr>
              <a:t>eserves</a:t>
            </a:r>
            <a:endParaRPr lang="en-MY" sz="3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7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7078"/>
            <a:ext cx="82296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Toxins are usually concentrated in fat reserves so you are adding more toxins as well as body </a:t>
            </a:r>
            <a:r>
              <a:rPr lang="en-MY" sz="2800" dirty="0" smtClean="0"/>
              <a:t>fat</a:t>
            </a:r>
          </a:p>
          <a:p>
            <a:pPr marL="0" indent="0">
              <a:buNone/>
            </a:pPr>
            <a:endParaRPr lang="en-MY" sz="2800" dirty="0"/>
          </a:p>
          <a:p>
            <a:r>
              <a:rPr lang="en-MY" sz="2800" dirty="0"/>
              <a:t>Many of the destructive effects of overeating are not really apparent to someone who habitually overeats</a:t>
            </a:r>
          </a:p>
        </p:txBody>
      </p:sp>
    </p:spTree>
    <p:extLst>
      <p:ext uri="{BB962C8B-B14F-4D97-AF65-F5344CB8AC3E}">
        <p14:creationId xmlns:p14="http://schemas.microsoft.com/office/powerpoint/2010/main" val="400298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38350"/>
            <a:ext cx="8229600" cy="2480072"/>
          </a:xfrm>
        </p:spPr>
        <p:txBody>
          <a:bodyPr>
            <a:normAutofit/>
          </a:bodyPr>
          <a:lstStyle/>
          <a:p>
            <a:pPr marL="400050" lvl="1" indent="0" algn="ctr">
              <a:buNone/>
            </a:pPr>
            <a:r>
              <a:rPr lang="en-MY" sz="3300" dirty="0"/>
              <a:t>If you don’t carefully watch what you eat, you can notice an almost </a:t>
            </a:r>
            <a:r>
              <a:rPr lang="en-MY" sz="3300" b="1" i="1" dirty="0" smtClean="0">
                <a:solidFill>
                  <a:srgbClr val="FFC000"/>
                </a:solidFill>
              </a:rPr>
              <a:t>Immediate </a:t>
            </a:r>
            <a:r>
              <a:rPr lang="en-MY" sz="3300" b="1" i="1" dirty="0">
                <a:solidFill>
                  <a:srgbClr val="FFC000"/>
                </a:solidFill>
              </a:rPr>
              <a:t>C</a:t>
            </a:r>
            <a:r>
              <a:rPr lang="en-MY" sz="3300" b="1" i="1" dirty="0" smtClean="0">
                <a:solidFill>
                  <a:srgbClr val="FFC000"/>
                </a:solidFill>
              </a:rPr>
              <a:t>hange</a:t>
            </a:r>
            <a:endParaRPr lang="en-MY" sz="33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99273"/>
          </a:xfrm>
        </p:spPr>
        <p:txBody>
          <a:bodyPr>
            <a:normAutofit/>
          </a:bodyPr>
          <a:lstStyle/>
          <a:p>
            <a:r>
              <a:rPr lang="en-US" sz="2500" dirty="0"/>
              <a:t>Some other indications are that while your body is breaking down the excess food in your intestines and stomach it will produce a lot of gas that needs to be released from </a:t>
            </a:r>
            <a:r>
              <a:rPr lang="en-US" sz="2500" dirty="0" smtClean="0"/>
              <a:t>within</a:t>
            </a:r>
          </a:p>
          <a:p>
            <a:endParaRPr lang="en-US" sz="2500" dirty="0"/>
          </a:p>
          <a:p>
            <a:r>
              <a:rPr lang="en-US" sz="2500" dirty="0" smtClean="0"/>
              <a:t>Sometimes </a:t>
            </a:r>
            <a:r>
              <a:rPr lang="en-US" sz="2500" dirty="0"/>
              <a:t>this is in the form of burping and at other times </a:t>
            </a:r>
            <a:r>
              <a:rPr lang="en-US" sz="2500" dirty="0" smtClean="0"/>
              <a:t>flatulence</a:t>
            </a:r>
          </a:p>
          <a:p>
            <a:pPr marL="0" indent="0">
              <a:buNone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27076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8553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800" dirty="0"/>
              <a:t>To be able to </a:t>
            </a:r>
            <a:r>
              <a:rPr lang="en-MY" sz="2800" dirty="0" smtClean="0"/>
              <a:t>eat </a:t>
            </a:r>
            <a:r>
              <a:rPr lang="en-MY" sz="2800" dirty="0"/>
              <a:t>is one of “</a:t>
            </a:r>
            <a:r>
              <a:rPr lang="en-MY" sz="2800" b="1" dirty="0">
                <a:solidFill>
                  <a:srgbClr val="FFC000"/>
                </a:solidFill>
              </a:rPr>
              <a:t>Mother Nature’s</a:t>
            </a:r>
            <a:r>
              <a:rPr lang="en-MY" sz="2800" dirty="0"/>
              <a:t>” greatest gifts, along with smell and sight which are often all used together or combined to enrich the experience or the joy of eating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66009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5257800" cy="3927873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A good natural home remedy to help with this is to chew on some ginger </a:t>
            </a:r>
            <a:r>
              <a:rPr lang="en-MY" dirty="0" smtClean="0"/>
              <a:t>root</a:t>
            </a:r>
            <a:endParaRPr lang="en-MY" dirty="0"/>
          </a:p>
        </p:txBody>
      </p:sp>
      <p:pic>
        <p:nvPicPr>
          <p:cNvPr id="7170" name="Picture 2" descr="Image result for GINGER RO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04950"/>
            <a:ext cx="367392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4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878"/>
            <a:ext cx="8229600" cy="3394472"/>
          </a:xfrm>
        </p:spPr>
        <p:txBody>
          <a:bodyPr>
            <a:noAutofit/>
          </a:bodyPr>
          <a:lstStyle/>
          <a:p>
            <a:r>
              <a:rPr lang="en-MY" sz="2500" dirty="0" smtClean="0"/>
              <a:t>Acid </a:t>
            </a:r>
            <a:r>
              <a:rPr lang="en-MY" sz="2500" dirty="0"/>
              <a:t>reflux or heartburn is another common indicator of having </a:t>
            </a:r>
            <a:r>
              <a:rPr lang="en-MY" sz="2500" dirty="0" smtClean="0"/>
              <a:t>overeating</a:t>
            </a:r>
          </a:p>
          <a:p>
            <a:endParaRPr lang="en-MY" sz="2500" dirty="0"/>
          </a:p>
          <a:p>
            <a:r>
              <a:rPr lang="en-MY" sz="2500" dirty="0" smtClean="0"/>
              <a:t>This </a:t>
            </a:r>
            <a:r>
              <a:rPr lang="en-MY" sz="2500" dirty="0"/>
              <a:t>is where some of the digestive juices from your stomach start moving toward your </a:t>
            </a:r>
            <a:r>
              <a:rPr lang="en-MY" sz="2500" dirty="0" err="1" smtClean="0"/>
              <a:t>esophagus</a:t>
            </a:r>
            <a:endParaRPr lang="en-MY" sz="2500" dirty="0" smtClean="0"/>
          </a:p>
          <a:p>
            <a:endParaRPr lang="en-MY" sz="2500" dirty="0"/>
          </a:p>
          <a:p>
            <a:r>
              <a:rPr lang="en-MY" sz="2500" dirty="0" smtClean="0"/>
              <a:t>A </a:t>
            </a:r>
            <a:r>
              <a:rPr lang="en-MY" sz="2500" dirty="0"/>
              <a:t>good home remedy for this complaint is to take some baking soda or cider </a:t>
            </a:r>
            <a:r>
              <a:rPr lang="en-MY" sz="2500" dirty="0" smtClean="0"/>
              <a:t>vinegar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384385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3521"/>
            <a:ext cx="4038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000" dirty="0"/>
              <a:t>It not only provides </a:t>
            </a:r>
            <a:r>
              <a:rPr lang="en-MY" sz="3000" dirty="0" smtClean="0"/>
              <a:t>your body with </a:t>
            </a:r>
            <a:r>
              <a:rPr lang="en-MY" sz="3000" dirty="0"/>
              <a:t>nourishment, but can also give </a:t>
            </a:r>
            <a:r>
              <a:rPr lang="en-MY" sz="3000" dirty="0" smtClean="0"/>
              <a:t>you</a:t>
            </a:r>
            <a:r>
              <a:rPr lang="en-MY" sz="3000" b="1" i="1" dirty="0" smtClean="0"/>
              <a:t> </a:t>
            </a:r>
            <a:r>
              <a:rPr lang="en-MY" sz="3000" b="1" i="1" dirty="0" smtClean="0"/>
              <a:t>Real </a:t>
            </a:r>
            <a:r>
              <a:rPr lang="en-MY" sz="3000" dirty="0"/>
              <a:t>and </a:t>
            </a:r>
            <a:r>
              <a:rPr lang="en-MY" sz="3000" b="1" i="1" dirty="0"/>
              <a:t>P</a:t>
            </a:r>
            <a:r>
              <a:rPr lang="en-MY" sz="3000" b="1" i="1" dirty="0" smtClean="0"/>
              <a:t>ure </a:t>
            </a:r>
            <a:r>
              <a:rPr lang="en-MY" sz="3000" b="1" i="1" dirty="0"/>
              <a:t>P</a:t>
            </a:r>
            <a:r>
              <a:rPr lang="en-MY" sz="3000" b="1" i="1" dirty="0" smtClean="0"/>
              <a:t>leasure</a:t>
            </a:r>
            <a:endParaRPr lang="en-MY" sz="3000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1" y="0"/>
            <a:ext cx="426719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49"/>
            <a:ext cx="8229600" cy="3165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Although eating is central to </a:t>
            </a:r>
            <a:r>
              <a:rPr lang="en-US" sz="2800" dirty="0" smtClean="0"/>
              <a:t>human being’s overall </a:t>
            </a:r>
            <a:r>
              <a:rPr lang="en-US" sz="2800" dirty="0"/>
              <a:t>enjoyment of life, if not </a:t>
            </a:r>
            <a:r>
              <a:rPr lang="en-US" sz="2800" b="1" i="1" dirty="0"/>
              <a:t>kept under control </a:t>
            </a:r>
            <a:r>
              <a:rPr lang="en-US" sz="2800" dirty="0"/>
              <a:t>and at </a:t>
            </a:r>
            <a:r>
              <a:rPr lang="en-US" sz="2800" b="1" i="1" dirty="0"/>
              <a:t>reasonable levels</a:t>
            </a:r>
            <a:r>
              <a:rPr lang="en-US" sz="2800" dirty="0"/>
              <a:t>, it can get out of hand and become the source of many health problems and eventually a person’s </a:t>
            </a:r>
            <a:r>
              <a:rPr lang="en-US" sz="2800" dirty="0" smtClean="0"/>
              <a:t>undoing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368536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276350"/>
            <a:ext cx="35814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800" dirty="0"/>
              <a:t>Eating is fundamental, but also can be refined so that the way you eat becomes an extension of your lifestyle and enjoyment of </a:t>
            </a:r>
            <a:r>
              <a:rPr lang="en-MY" sz="2800" dirty="0" smtClean="0"/>
              <a:t>life</a:t>
            </a:r>
            <a:endParaRPr lang="en-MY" sz="2500" dirty="0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95350"/>
            <a:ext cx="4495800" cy="3371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78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50"/>
            <a:ext cx="8229600" cy="2251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dirty="0"/>
              <a:t>It's a matter of </a:t>
            </a:r>
            <a:r>
              <a:rPr lang="en-MY" b="1" dirty="0" smtClean="0">
                <a:solidFill>
                  <a:srgbClr val="FFC000"/>
                </a:solidFill>
              </a:rPr>
              <a:t>LEARNING</a:t>
            </a:r>
            <a:r>
              <a:rPr lang="en-MY" dirty="0" smtClean="0"/>
              <a:t> </a:t>
            </a:r>
            <a:r>
              <a:rPr lang="en-MY" dirty="0"/>
              <a:t>and </a:t>
            </a:r>
            <a:r>
              <a:rPr lang="en-MY" b="1" dirty="0" smtClean="0">
                <a:solidFill>
                  <a:srgbClr val="FFC000"/>
                </a:solidFill>
              </a:rPr>
              <a:t>EXPERIMENTING </a:t>
            </a:r>
            <a:r>
              <a:rPr lang="en-MY" dirty="0"/>
              <a:t>to gain the </a:t>
            </a:r>
            <a:r>
              <a:rPr lang="en-MY" i="1" dirty="0"/>
              <a:t>finer eating pleasures of </a:t>
            </a:r>
            <a:r>
              <a:rPr lang="en-MY" i="1" dirty="0" smtClean="0"/>
              <a:t>life</a:t>
            </a:r>
            <a:endParaRPr lang="en-MY" i="1" dirty="0"/>
          </a:p>
          <a:p>
            <a:pPr marL="0" indent="0" algn="ctr">
              <a:buNone/>
            </a:pPr>
            <a:endParaRPr lang="en-MY" dirty="0" smtClean="0"/>
          </a:p>
          <a:p>
            <a:endParaRPr lang="en-MY" sz="4000" dirty="0"/>
          </a:p>
        </p:txBody>
      </p:sp>
    </p:spTree>
    <p:extLst>
      <p:ext uri="{BB962C8B-B14F-4D97-AF65-F5344CB8AC3E}">
        <p14:creationId xmlns:p14="http://schemas.microsoft.com/office/powerpoint/2010/main" val="34054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/>
              <a:t>Some people like to take their time and enjoy every mouthful, while others eat </a:t>
            </a:r>
            <a:r>
              <a:rPr lang="en-US" sz="2500" dirty="0" smtClean="0"/>
              <a:t>rapidly and </a:t>
            </a:r>
            <a:r>
              <a:rPr lang="en-US" sz="2500" dirty="0"/>
              <a:t>devour everything in front of them, never pausing until every scrap is </a:t>
            </a:r>
            <a:r>
              <a:rPr lang="en-US" sz="2500" dirty="0" smtClean="0"/>
              <a:t>gone</a:t>
            </a:r>
          </a:p>
          <a:p>
            <a:endParaRPr lang="en-US" sz="2500" dirty="0"/>
          </a:p>
          <a:p>
            <a:r>
              <a:rPr lang="en-US" sz="2500" dirty="0" smtClean="0"/>
              <a:t>This </a:t>
            </a:r>
            <a:r>
              <a:rPr lang="en-US" sz="2500" dirty="0"/>
              <a:t>type of eating usually results in overeating and then binge </a:t>
            </a:r>
            <a:r>
              <a:rPr lang="en-US" sz="2500" dirty="0" smtClean="0"/>
              <a:t>eating</a:t>
            </a:r>
            <a:endParaRPr lang="en-MY" sz="2500" dirty="0"/>
          </a:p>
          <a:p>
            <a:endParaRPr lang="en-MY" sz="2700" dirty="0"/>
          </a:p>
        </p:txBody>
      </p:sp>
      <p:pic>
        <p:nvPicPr>
          <p:cNvPr id="1026" name="Picture 2" descr="Image result for fast foo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219611"/>
            <a:ext cx="2884816" cy="192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06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 smtClean="0"/>
              <a:t>If </a:t>
            </a:r>
            <a:r>
              <a:rPr lang="en-US" sz="2500" dirty="0"/>
              <a:t>you’re the type of slow eater who savors every bite, you will be in tune with your body and the different messages it sends to your </a:t>
            </a:r>
            <a:r>
              <a:rPr lang="en-US" sz="2500" dirty="0" smtClean="0"/>
              <a:t>brain</a:t>
            </a:r>
          </a:p>
          <a:p>
            <a:endParaRPr lang="en-US" sz="2500" dirty="0"/>
          </a:p>
          <a:p>
            <a:r>
              <a:rPr lang="en-MY" sz="2500" dirty="0"/>
              <a:t>This mindful practice will allow you to truly </a:t>
            </a:r>
            <a:r>
              <a:rPr lang="en-MY" sz="2500" dirty="0" smtClean="0"/>
              <a:t>savour </a:t>
            </a:r>
            <a:r>
              <a:rPr lang="en-MY" sz="2500" dirty="0"/>
              <a:t>the taste and know how your body feels after every bite, so you will be able to stop eating when your body has had </a:t>
            </a:r>
            <a:r>
              <a:rPr lang="en-MY" sz="2500" dirty="0" smtClean="0"/>
              <a:t>enough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219448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The body produces a hormone called </a:t>
            </a:r>
            <a:r>
              <a:rPr lang="en-MY" sz="2800" dirty="0" err="1" smtClean="0"/>
              <a:t>leptin</a:t>
            </a:r>
            <a:endParaRPr lang="en-MY" sz="2800" dirty="0" smtClean="0"/>
          </a:p>
          <a:p>
            <a:pPr marL="0" indent="0">
              <a:buNone/>
            </a:pPr>
            <a:endParaRPr lang="en-MY" sz="2800" dirty="0"/>
          </a:p>
          <a:p>
            <a:r>
              <a:rPr lang="en-US" sz="2800" dirty="0"/>
              <a:t>This hormone tells your brain what your energy levels are at and indicates the necessity to eat more (take on extra fuel) or that you have had enough for the </a:t>
            </a:r>
            <a:r>
              <a:rPr lang="en-US" sz="2800" dirty="0" smtClean="0"/>
              <a:t>moment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56087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1966</TotalTime>
  <Words>743</Words>
  <Application>Microsoft Office PowerPoint</Application>
  <PresentationFormat>On-screen Show (16:9)</PresentationFormat>
  <Paragraphs>47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170</cp:revision>
  <dcterms:created xsi:type="dcterms:W3CDTF">2016-12-30T12:43:39Z</dcterms:created>
  <dcterms:modified xsi:type="dcterms:W3CDTF">2017-10-06T03:07:34Z</dcterms:modified>
</cp:coreProperties>
</file>