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731" r:id="rId2"/>
    <p:sldMasterId id="2147483743" r:id="rId3"/>
    <p:sldMasterId id="2147483755" r:id="rId4"/>
    <p:sldMasterId id="2147483767" r:id="rId5"/>
  </p:sldMasterIdLst>
  <p:notesMasterIdLst>
    <p:notesMasterId r:id="rId23"/>
  </p:notesMasterIdLst>
  <p:sldIdLst>
    <p:sldId id="320" r:id="rId6"/>
    <p:sldId id="321" r:id="rId7"/>
    <p:sldId id="286" r:id="rId8"/>
    <p:sldId id="303" r:id="rId9"/>
    <p:sldId id="287" r:id="rId10"/>
    <p:sldId id="284" r:id="rId11"/>
    <p:sldId id="259" r:id="rId12"/>
    <p:sldId id="301" r:id="rId13"/>
    <p:sldId id="296" r:id="rId14"/>
    <p:sldId id="297" r:id="rId15"/>
    <p:sldId id="298" r:id="rId16"/>
    <p:sldId id="304" r:id="rId17"/>
    <p:sldId id="306" r:id="rId18"/>
    <p:sldId id="307" r:id="rId19"/>
    <p:sldId id="319" r:id="rId20"/>
    <p:sldId id="318" r:id="rId21"/>
    <p:sldId id="316" r:id="rId22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00458A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סגנון ביניים 2 - הדגשה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סגנון בהיר 1 - הדגשה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598" autoAdjust="0"/>
    <p:restoredTop sz="0" autoAdjust="0"/>
  </p:normalViewPr>
  <p:slideViewPr>
    <p:cSldViewPr>
      <p:cViewPr varScale="1">
        <p:scale>
          <a:sx n="116" d="100"/>
          <a:sy n="116" d="100"/>
        </p:scale>
        <p:origin x="147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00FEDA-66C0-4908-B837-040271A80ABA}" type="doc">
      <dgm:prSet loTypeId="urn:microsoft.com/office/officeart/2005/8/layout/cycle1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EE1FBF4C-41A5-48A1-8AC7-9D2ACBCFEA6F}">
      <dgm:prSet phldrT="[טקסט]" custT="1"/>
      <dgm:spPr/>
      <dgm:t>
        <a:bodyPr/>
        <a:lstStyle/>
        <a:p>
          <a:pPr lvl="0" algn="ctr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 </a:t>
          </a:r>
        </a:p>
        <a:p>
          <a:pPr algn="ctr" rtl="1"/>
          <a:r>
            <a:rPr lang="he-IL" sz="1800" b="1" kern="1200" dirty="0" smtClean="0">
              <a:latin typeface="Simple CLM" pitchFamily="2" charset="-79"/>
              <a:cs typeface="Simple CLM" pitchFamily="2" charset="-79"/>
            </a:rPr>
            <a:t>שלב שני</a:t>
          </a:r>
        </a:p>
        <a:p>
          <a:pPr marL="0" lvl="1" indent="0" algn="ctr" rtl="1" fontAlgn="base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cs typeface="Simple CLM" pitchFamily="2" charset="-79"/>
            </a:rPr>
            <a:t>ביצוע הפקדה למערכת</a:t>
          </a:r>
        </a:p>
        <a:p>
          <a:pPr marL="0" lvl="1" indent="0" algn="ctr" rtl="1" fontAlgn="base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cs typeface="Simple CLM" pitchFamily="2" charset="-79"/>
            </a:rPr>
            <a:t>קבלת פתקית הפקדה</a:t>
          </a:r>
          <a:endParaRPr lang="he-IL" sz="1000" kern="1200" dirty="0" smtClean="0"/>
        </a:p>
        <a:p>
          <a:pPr lvl="0" algn="ctr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gm:t>
    </dgm:pt>
    <dgm:pt modelId="{F3ABDC5E-5A43-41FB-B05B-BC62179739F6}" type="parTrans" cxnId="{3560283C-BCE3-41E0-B473-D9E8AA00E1CE}">
      <dgm:prSet/>
      <dgm:spPr/>
      <dgm:t>
        <a:bodyPr/>
        <a:lstStyle/>
        <a:p>
          <a:pPr rtl="1"/>
          <a:endParaRPr lang="he-IL"/>
        </a:p>
      </dgm:t>
    </dgm:pt>
    <dgm:pt modelId="{33FBEF43-E12B-4FD5-A9AF-E0518D699499}" type="sibTrans" cxnId="{3560283C-BCE3-41E0-B473-D9E8AA00E1CE}">
      <dgm:prSet/>
      <dgm:spPr/>
      <dgm:t>
        <a:bodyPr/>
        <a:lstStyle/>
        <a:p>
          <a:pPr rtl="1"/>
          <a:endParaRPr lang="he-IL"/>
        </a:p>
      </dgm:t>
    </dgm:pt>
    <dgm:pt modelId="{284A3BD5-CC26-41E0-839E-7F678D202884}">
      <dgm:prSet phldrT="[טקסט]" custT="1"/>
      <dgm:spPr/>
      <dgm:t>
        <a:bodyPr/>
        <a:lstStyle/>
        <a:p>
          <a:pPr algn="ctr" rtl="1"/>
          <a:endParaRPr lang="en-US" sz="1300" kern="1200" dirty="0" smtClean="0"/>
        </a:p>
        <a:p>
          <a:pPr algn="ctr" rtl="1"/>
          <a:endParaRPr lang="en-US" sz="1300" kern="1200" dirty="0" smtClean="0"/>
        </a:p>
        <a:p>
          <a:pPr algn="ctr" rtl="1"/>
          <a:r>
            <a:rPr lang="he-IL" sz="1800" b="1" kern="1200" dirty="0" smtClean="0">
              <a:latin typeface="Simple CLM" pitchFamily="2" charset="-79"/>
              <a:ea typeface="Typograph"/>
              <a:cs typeface="Simple CLM" pitchFamily="2" charset="-79"/>
            </a:rPr>
            <a:t>שלב שלישי</a:t>
          </a:r>
          <a:endParaRPr lang="en-US" sz="1800" b="1" kern="1200" dirty="0" smtClean="0">
            <a:latin typeface="Simple CLM" pitchFamily="2" charset="-79"/>
            <a:ea typeface="Typograph"/>
            <a:cs typeface="Simple CLM" pitchFamily="2" charset="-79"/>
          </a:endParaRPr>
        </a:p>
        <a:p>
          <a:pPr algn="ctr" rtl="1"/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ריקון תכולת הכספת</a:t>
          </a:r>
        </a:p>
        <a:p>
          <a:pPr algn="ctr" rtl="1"/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ושינוע ההפקדה </a:t>
          </a:r>
        </a:p>
        <a:p>
          <a:pPr algn="ctr" rtl="1"/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לסניף הבנק</a:t>
          </a:r>
        </a:p>
        <a:p>
          <a:pPr algn="ctr" rtl="1"/>
          <a:endParaRPr lang="he-IL" sz="1400" b="1" kern="1200" dirty="0" smtClean="0">
            <a:latin typeface="Simple CLM" pitchFamily="2" charset="-79"/>
            <a:ea typeface="Typograph"/>
            <a:cs typeface="Simple CLM" pitchFamily="2" charset="-79"/>
          </a:endParaRPr>
        </a:p>
        <a:p>
          <a:pPr algn="ctr" rtl="1"/>
          <a:endParaRPr lang="he-IL" sz="1400" b="1" kern="1200" dirty="0">
            <a:latin typeface="Simple CLM" pitchFamily="2" charset="-79"/>
            <a:ea typeface="Typograph"/>
            <a:cs typeface="Simple CLM" pitchFamily="2" charset="-79"/>
          </a:endParaRPr>
        </a:p>
      </dgm:t>
    </dgm:pt>
    <dgm:pt modelId="{11118616-CB04-4402-A61E-8D4B4275091A}" type="parTrans" cxnId="{CD0B2400-5D74-4964-ACB1-4C1BBFBCF09B}">
      <dgm:prSet/>
      <dgm:spPr/>
      <dgm:t>
        <a:bodyPr/>
        <a:lstStyle/>
        <a:p>
          <a:pPr rtl="1"/>
          <a:endParaRPr lang="he-IL"/>
        </a:p>
      </dgm:t>
    </dgm:pt>
    <dgm:pt modelId="{D062FA80-5C14-4F8C-93E2-C0A69C50AB34}" type="sibTrans" cxnId="{CD0B2400-5D74-4964-ACB1-4C1BBFBCF09B}">
      <dgm:prSet/>
      <dgm:spPr/>
      <dgm:t>
        <a:bodyPr/>
        <a:lstStyle/>
        <a:p>
          <a:pPr rtl="1"/>
          <a:endParaRPr lang="he-IL"/>
        </a:p>
      </dgm:t>
    </dgm:pt>
    <dgm:pt modelId="{519142B8-213D-4900-9BA5-7B28BC99CB8A}">
      <dgm:prSet phldrT="[טקסט]" custT="1"/>
      <dgm:spPr/>
      <dgm:t>
        <a:bodyPr/>
        <a:lstStyle/>
        <a:p>
          <a:pPr marL="0" lvl="1" indent="0" algn="ctr" rtl="1" fontAlgn="base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800" b="1" kern="1200" dirty="0" smtClean="0">
              <a:latin typeface="Simple CLM" pitchFamily="2" charset="-79"/>
              <a:ea typeface="Typograph"/>
              <a:cs typeface="Simple CLM" pitchFamily="2" charset="-79"/>
            </a:rPr>
            <a:t>שלב רביעי</a:t>
          </a:r>
        </a:p>
        <a:p>
          <a:pPr marL="0" lvl="1" indent="0" algn="ctr" rtl="1" fontAlgn="base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זיכוי חשבון הלקוח</a:t>
          </a:r>
        </a:p>
        <a:p>
          <a:pPr marL="0" lvl="1" indent="0" algn="ctr" rtl="1" fontAlgn="base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בגין ההפקדה</a:t>
          </a:r>
          <a:endParaRPr lang="he-IL" sz="1400" b="1" kern="1200" dirty="0">
            <a:latin typeface="Simple CLM" pitchFamily="2" charset="-79"/>
            <a:ea typeface="Typograph"/>
            <a:cs typeface="Simple CLM" pitchFamily="2" charset="-79"/>
          </a:endParaRPr>
        </a:p>
      </dgm:t>
    </dgm:pt>
    <dgm:pt modelId="{433CE8DE-BDDD-413E-8785-0304845761C0}" type="parTrans" cxnId="{FA873B6C-084F-4C6A-9E57-7600D80828C2}">
      <dgm:prSet/>
      <dgm:spPr/>
      <dgm:t>
        <a:bodyPr/>
        <a:lstStyle/>
        <a:p>
          <a:pPr rtl="1"/>
          <a:endParaRPr lang="he-IL"/>
        </a:p>
      </dgm:t>
    </dgm:pt>
    <dgm:pt modelId="{3DD1D895-C6AB-45CE-915B-16987BDA1716}" type="sibTrans" cxnId="{FA873B6C-084F-4C6A-9E57-7600D80828C2}">
      <dgm:prSet/>
      <dgm:spPr/>
      <dgm:t>
        <a:bodyPr/>
        <a:lstStyle/>
        <a:p>
          <a:pPr rtl="1"/>
          <a:endParaRPr lang="he-IL"/>
        </a:p>
      </dgm:t>
    </dgm:pt>
    <dgm:pt modelId="{1A6C8278-0695-4465-B256-5E9409CCAB0A}">
      <dgm:prSet phldrT="[טקסט]" custT="1"/>
      <dgm:spPr/>
      <dgm:t>
        <a:bodyPr/>
        <a:lstStyle/>
        <a:p>
          <a:pPr marL="0" lvl="1" indent="0" algn="ctr" rtl="1" fontAlgn="base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800" b="1" kern="1200" dirty="0" smtClean="0">
              <a:latin typeface="Simple CLM" pitchFamily="2" charset="-79"/>
              <a:ea typeface="Typograph"/>
              <a:cs typeface="Simple CLM" pitchFamily="2" charset="-79"/>
            </a:rPr>
            <a:t>שלב ראשון</a:t>
          </a:r>
          <a:endParaRPr lang="en-US" sz="1800" b="1" kern="1200" dirty="0" smtClean="0">
            <a:latin typeface="Simple CLM" pitchFamily="2" charset="-79"/>
            <a:ea typeface="Typograph"/>
            <a:cs typeface="Simple CLM" pitchFamily="2" charset="-79"/>
          </a:endParaRPr>
        </a:p>
        <a:p>
          <a:pPr marL="0" lvl="1" indent="0" algn="ctr" rtl="1" fontAlgn="base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הכנת ההפקדה והצהרת ערך באפליקציית ברינקס</a:t>
          </a:r>
        </a:p>
        <a:p>
          <a:pPr lvl="0" algn="ctr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gm:t>
    </dgm:pt>
    <dgm:pt modelId="{2029E1B6-7892-40E4-8C7C-0B21B086CF3A}" type="parTrans" cxnId="{72B3F8D7-A033-40C3-BA1B-66B0321560F4}">
      <dgm:prSet/>
      <dgm:spPr/>
      <dgm:t>
        <a:bodyPr/>
        <a:lstStyle/>
        <a:p>
          <a:pPr rtl="1"/>
          <a:endParaRPr lang="he-IL"/>
        </a:p>
      </dgm:t>
    </dgm:pt>
    <dgm:pt modelId="{A70106D3-8D02-4228-878A-AC0883F26A1A}" type="sibTrans" cxnId="{72B3F8D7-A033-40C3-BA1B-66B0321560F4}">
      <dgm:prSet/>
      <dgm:spPr/>
      <dgm:t>
        <a:bodyPr/>
        <a:lstStyle/>
        <a:p>
          <a:pPr rtl="1"/>
          <a:endParaRPr lang="he-IL"/>
        </a:p>
      </dgm:t>
    </dgm:pt>
    <dgm:pt modelId="{6D239DDE-91EA-4DEC-8613-0E6B2C0ADC4C}" type="pres">
      <dgm:prSet presAssocID="{2200FEDA-66C0-4908-B837-040271A80AB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93C7EEF8-B421-4C10-8829-D737EF7B3738}" type="pres">
      <dgm:prSet presAssocID="{EE1FBF4C-41A5-48A1-8AC7-9D2ACBCFEA6F}" presName="dummy" presStyleCnt="0"/>
      <dgm:spPr/>
      <dgm:t>
        <a:bodyPr/>
        <a:lstStyle/>
        <a:p>
          <a:pPr rtl="1"/>
          <a:endParaRPr lang="he-IL"/>
        </a:p>
      </dgm:t>
    </dgm:pt>
    <dgm:pt modelId="{F5898525-30F6-4542-89F6-28C352E571E4}" type="pres">
      <dgm:prSet presAssocID="{EE1FBF4C-41A5-48A1-8AC7-9D2ACBCFEA6F}" presName="node" presStyleLbl="revTx" presStyleIdx="0" presStyleCnt="4" custScaleX="129124" custScaleY="64304" custRadScaleRad="113439" custRadScaleInc="-2584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8CF798A-10B2-4B6C-A304-9A4A31CA2E1D}" type="pres">
      <dgm:prSet presAssocID="{33FBEF43-E12B-4FD5-A9AF-E0518D699499}" presName="sibTrans" presStyleLbl="node1" presStyleIdx="0" presStyleCnt="4"/>
      <dgm:spPr/>
      <dgm:t>
        <a:bodyPr/>
        <a:lstStyle/>
        <a:p>
          <a:pPr rtl="1"/>
          <a:endParaRPr lang="he-IL"/>
        </a:p>
      </dgm:t>
    </dgm:pt>
    <dgm:pt modelId="{7DB6EA9C-AF3C-4429-BED4-E2C00306B346}" type="pres">
      <dgm:prSet presAssocID="{284A3BD5-CC26-41E0-839E-7F678D202884}" presName="dummy" presStyleCnt="0"/>
      <dgm:spPr/>
      <dgm:t>
        <a:bodyPr/>
        <a:lstStyle/>
        <a:p>
          <a:pPr rtl="1"/>
          <a:endParaRPr lang="he-IL"/>
        </a:p>
      </dgm:t>
    </dgm:pt>
    <dgm:pt modelId="{F22323DA-120E-4741-9A0B-00C1707CE711}" type="pres">
      <dgm:prSet presAssocID="{284A3BD5-CC26-41E0-839E-7F678D202884}" presName="node" presStyleLbl="revTx" presStyleIdx="1" presStyleCnt="4" custScaleY="43682" custRadScaleRad="126362" custRadScaleInc="-373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59AF41C-F755-44B5-BB69-09ED3151E6E9}" type="pres">
      <dgm:prSet presAssocID="{D062FA80-5C14-4F8C-93E2-C0A69C50AB34}" presName="sibTrans" presStyleLbl="node1" presStyleIdx="1" presStyleCnt="4" custLinFactNeighborX="-1921" custLinFactNeighborY="41"/>
      <dgm:spPr/>
      <dgm:t>
        <a:bodyPr/>
        <a:lstStyle/>
        <a:p>
          <a:pPr rtl="1"/>
          <a:endParaRPr lang="he-IL"/>
        </a:p>
      </dgm:t>
    </dgm:pt>
    <dgm:pt modelId="{16C8CB66-79B9-491C-8571-0AA9989A2EA2}" type="pres">
      <dgm:prSet presAssocID="{519142B8-213D-4900-9BA5-7B28BC99CB8A}" presName="dummy" presStyleCnt="0"/>
      <dgm:spPr/>
      <dgm:t>
        <a:bodyPr/>
        <a:lstStyle/>
        <a:p>
          <a:pPr rtl="1"/>
          <a:endParaRPr lang="he-IL"/>
        </a:p>
      </dgm:t>
    </dgm:pt>
    <dgm:pt modelId="{F049C25A-C641-4AB1-8F1C-EB84A36CAF36}" type="pres">
      <dgm:prSet presAssocID="{519142B8-213D-4900-9BA5-7B28BC99CB8A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7D6846D-EC62-4B51-8009-316ED5737F2D}" type="pres">
      <dgm:prSet presAssocID="{3DD1D895-C6AB-45CE-915B-16987BDA1716}" presName="sibTrans" presStyleLbl="node1" presStyleIdx="2" presStyleCnt="4"/>
      <dgm:spPr/>
      <dgm:t>
        <a:bodyPr/>
        <a:lstStyle/>
        <a:p>
          <a:pPr rtl="1"/>
          <a:endParaRPr lang="he-IL"/>
        </a:p>
      </dgm:t>
    </dgm:pt>
    <dgm:pt modelId="{DB59039A-81B6-421B-AACC-12C3F6F17C7E}" type="pres">
      <dgm:prSet presAssocID="{1A6C8278-0695-4465-B256-5E9409CCAB0A}" presName="dummy" presStyleCnt="0"/>
      <dgm:spPr/>
      <dgm:t>
        <a:bodyPr/>
        <a:lstStyle/>
        <a:p>
          <a:pPr rtl="1"/>
          <a:endParaRPr lang="he-IL"/>
        </a:p>
      </dgm:t>
    </dgm:pt>
    <dgm:pt modelId="{4F416463-011E-432C-8EB4-C314AECC5299}" type="pres">
      <dgm:prSet presAssocID="{1A6C8278-0695-4465-B256-5E9409CCAB0A}" presName="node" presStyleLbl="revTx" presStyleIdx="3" presStyleCnt="4" custScaleX="63449" custScaleY="68920" custRadScaleRad="102064" custRadScaleInc="-5689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2A65C40-3F88-4D77-98B5-90DC80EC3C77}" type="pres">
      <dgm:prSet presAssocID="{A70106D3-8D02-4228-878A-AC0883F26A1A}" presName="sibTrans" presStyleLbl="node1" presStyleIdx="3" presStyleCnt="4" custScaleX="94127" custScaleY="92127"/>
      <dgm:spPr/>
      <dgm:t>
        <a:bodyPr/>
        <a:lstStyle/>
        <a:p>
          <a:pPr rtl="1"/>
          <a:endParaRPr lang="he-IL"/>
        </a:p>
      </dgm:t>
    </dgm:pt>
  </dgm:ptLst>
  <dgm:cxnLst>
    <dgm:cxn modelId="{D92B5B9F-C0B6-4DD8-9FC2-336CEF333F06}" type="presOf" srcId="{3DD1D895-C6AB-45CE-915B-16987BDA1716}" destId="{E7D6846D-EC62-4B51-8009-316ED5737F2D}" srcOrd="0" destOrd="0" presId="urn:microsoft.com/office/officeart/2005/8/layout/cycle1"/>
    <dgm:cxn modelId="{DC7D08A2-01B0-424F-B403-475D9852C2A5}" type="presOf" srcId="{33FBEF43-E12B-4FD5-A9AF-E0518D699499}" destId="{38CF798A-10B2-4B6C-A304-9A4A31CA2E1D}" srcOrd="0" destOrd="0" presId="urn:microsoft.com/office/officeart/2005/8/layout/cycle1"/>
    <dgm:cxn modelId="{3CF77B57-941F-4094-9DAA-954A85F1780C}" type="presOf" srcId="{A70106D3-8D02-4228-878A-AC0883F26A1A}" destId="{22A65C40-3F88-4D77-98B5-90DC80EC3C77}" srcOrd="0" destOrd="0" presId="urn:microsoft.com/office/officeart/2005/8/layout/cycle1"/>
    <dgm:cxn modelId="{0B28DDF9-EF1B-46E8-B54E-26E2DC9BE9D6}" type="presOf" srcId="{D062FA80-5C14-4F8C-93E2-C0A69C50AB34}" destId="{F59AF41C-F755-44B5-BB69-09ED3151E6E9}" srcOrd="0" destOrd="0" presId="urn:microsoft.com/office/officeart/2005/8/layout/cycle1"/>
    <dgm:cxn modelId="{CD0B2400-5D74-4964-ACB1-4C1BBFBCF09B}" srcId="{2200FEDA-66C0-4908-B837-040271A80ABA}" destId="{284A3BD5-CC26-41E0-839E-7F678D202884}" srcOrd="1" destOrd="0" parTransId="{11118616-CB04-4402-A61E-8D4B4275091A}" sibTransId="{D062FA80-5C14-4F8C-93E2-C0A69C50AB34}"/>
    <dgm:cxn modelId="{3560283C-BCE3-41E0-B473-D9E8AA00E1CE}" srcId="{2200FEDA-66C0-4908-B837-040271A80ABA}" destId="{EE1FBF4C-41A5-48A1-8AC7-9D2ACBCFEA6F}" srcOrd="0" destOrd="0" parTransId="{F3ABDC5E-5A43-41FB-B05B-BC62179739F6}" sibTransId="{33FBEF43-E12B-4FD5-A9AF-E0518D699499}"/>
    <dgm:cxn modelId="{C0CACC2C-08F7-40ED-B187-9C19A9463520}" type="presOf" srcId="{1A6C8278-0695-4465-B256-5E9409CCAB0A}" destId="{4F416463-011E-432C-8EB4-C314AECC5299}" srcOrd="0" destOrd="0" presId="urn:microsoft.com/office/officeart/2005/8/layout/cycle1"/>
    <dgm:cxn modelId="{CE711AC7-4430-44A6-8F26-4EAFE853F1CF}" type="presOf" srcId="{284A3BD5-CC26-41E0-839E-7F678D202884}" destId="{F22323DA-120E-4741-9A0B-00C1707CE711}" srcOrd="0" destOrd="0" presId="urn:microsoft.com/office/officeart/2005/8/layout/cycle1"/>
    <dgm:cxn modelId="{D8369954-E503-4A6B-B6D0-1BA5A85439C0}" type="presOf" srcId="{2200FEDA-66C0-4908-B837-040271A80ABA}" destId="{6D239DDE-91EA-4DEC-8613-0E6B2C0ADC4C}" srcOrd="0" destOrd="0" presId="urn:microsoft.com/office/officeart/2005/8/layout/cycle1"/>
    <dgm:cxn modelId="{5130C5EB-0124-4ECD-8113-8ACD347423F2}" type="presOf" srcId="{EE1FBF4C-41A5-48A1-8AC7-9D2ACBCFEA6F}" destId="{F5898525-30F6-4542-89F6-28C352E571E4}" srcOrd="0" destOrd="0" presId="urn:microsoft.com/office/officeart/2005/8/layout/cycle1"/>
    <dgm:cxn modelId="{FA873B6C-084F-4C6A-9E57-7600D80828C2}" srcId="{2200FEDA-66C0-4908-B837-040271A80ABA}" destId="{519142B8-213D-4900-9BA5-7B28BC99CB8A}" srcOrd="2" destOrd="0" parTransId="{433CE8DE-BDDD-413E-8785-0304845761C0}" sibTransId="{3DD1D895-C6AB-45CE-915B-16987BDA1716}"/>
    <dgm:cxn modelId="{0BA65899-23A1-4A4E-8143-2B1603C55F64}" type="presOf" srcId="{519142B8-213D-4900-9BA5-7B28BC99CB8A}" destId="{F049C25A-C641-4AB1-8F1C-EB84A36CAF36}" srcOrd="0" destOrd="0" presId="urn:microsoft.com/office/officeart/2005/8/layout/cycle1"/>
    <dgm:cxn modelId="{72B3F8D7-A033-40C3-BA1B-66B0321560F4}" srcId="{2200FEDA-66C0-4908-B837-040271A80ABA}" destId="{1A6C8278-0695-4465-B256-5E9409CCAB0A}" srcOrd="3" destOrd="0" parTransId="{2029E1B6-7892-40E4-8C7C-0B21B086CF3A}" sibTransId="{A70106D3-8D02-4228-878A-AC0883F26A1A}"/>
    <dgm:cxn modelId="{0AA0F09F-E60D-466D-96B8-47F506E72B1F}" type="presParOf" srcId="{6D239DDE-91EA-4DEC-8613-0E6B2C0ADC4C}" destId="{93C7EEF8-B421-4C10-8829-D737EF7B3738}" srcOrd="0" destOrd="0" presId="urn:microsoft.com/office/officeart/2005/8/layout/cycle1"/>
    <dgm:cxn modelId="{6B896B3D-59C7-4602-BAD3-7CC816D829CF}" type="presParOf" srcId="{6D239DDE-91EA-4DEC-8613-0E6B2C0ADC4C}" destId="{F5898525-30F6-4542-89F6-28C352E571E4}" srcOrd="1" destOrd="0" presId="urn:microsoft.com/office/officeart/2005/8/layout/cycle1"/>
    <dgm:cxn modelId="{53B626F1-B80B-4F7D-A8D6-EAA571EBEF3F}" type="presParOf" srcId="{6D239DDE-91EA-4DEC-8613-0E6B2C0ADC4C}" destId="{38CF798A-10B2-4B6C-A304-9A4A31CA2E1D}" srcOrd="2" destOrd="0" presId="urn:microsoft.com/office/officeart/2005/8/layout/cycle1"/>
    <dgm:cxn modelId="{5A83378F-2DF6-4769-B9A5-8D30C8258CC3}" type="presParOf" srcId="{6D239DDE-91EA-4DEC-8613-0E6B2C0ADC4C}" destId="{7DB6EA9C-AF3C-4429-BED4-E2C00306B346}" srcOrd="3" destOrd="0" presId="urn:microsoft.com/office/officeart/2005/8/layout/cycle1"/>
    <dgm:cxn modelId="{50B19C55-C770-4F51-9E22-FD4DFAE34119}" type="presParOf" srcId="{6D239DDE-91EA-4DEC-8613-0E6B2C0ADC4C}" destId="{F22323DA-120E-4741-9A0B-00C1707CE711}" srcOrd="4" destOrd="0" presId="urn:microsoft.com/office/officeart/2005/8/layout/cycle1"/>
    <dgm:cxn modelId="{B6C9A69E-BD0B-44BB-8C67-5890A854FCB4}" type="presParOf" srcId="{6D239DDE-91EA-4DEC-8613-0E6B2C0ADC4C}" destId="{F59AF41C-F755-44B5-BB69-09ED3151E6E9}" srcOrd="5" destOrd="0" presId="urn:microsoft.com/office/officeart/2005/8/layout/cycle1"/>
    <dgm:cxn modelId="{D31C4AA0-7A40-4CEC-B6D0-AF1438521647}" type="presParOf" srcId="{6D239DDE-91EA-4DEC-8613-0E6B2C0ADC4C}" destId="{16C8CB66-79B9-491C-8571-0AA9989A2EA2}" srcOrd="6" destOrd="0" presId="urn:microsoft.com/office/officeart/2005/8/layout/cycle1"/>
    <dgm:cxn modelId="{23DDD749-6B82-447A-862D-20756782B5D2}" type="presParOf" srcId="{6D239DDE-91EA-4DEC-8613-0E6B2C0ADC4C}" destId="{F049C25A-C641-4AB1-8F1C-EB84A36CAF36}" srcOrd="7" destOrd="0" presId="urn:microsoft.com/office/officeart/2005/8/layout/cycle1"/>
    <dgm:cxn modelId="{FAAB8BCC-FAA4-407E-B0FB-B9A8B765149E}" type="presParOf" srcId="{6D239DDE-91EA-4DEC-8613-0E6B2C0ADC4C}" destId="{E7D6846D-EC62-4B51-8009-316ED5737F2D}" srcOrd="8" destOrd="0" presId="urn:microsoft.com/office/officeart/2005/8/layout/cycle1"/>
    <dgm:cxn modelId="{628C7465-C898-4735-AA7B-044A506EAF0B}" type="presParOf" srcId="{6D239DDE-91EA-4DEC-8613-0E6B2C0ADC4C}" destId="{DB59039A-81B6-421B-AACC-12C3F6F17C7E}" srcOrd="9" destOrd="0" presId="urn:microsoft.com/office/officeart/2005/8/layout/cycle1"/>
    <dgm:cxn modelId="{08C54F47-3126-4BEF-829F-5774F3BCC37B}" type="presParOf" srcId="{6D239DDE-91EA-4DEC-8613-0E6B2C0ADC4C}" destId="{4F416463-011E-432C-8EB4-C314AECC5299}" srcOrd="10" destOrd="0" presId="urn:microsoft.com/office/officeart/2005/8/layout/cycle1"/>
    <dgm:cxn modelId="{B0DD5251-5755-404C-8BFE-B100AFA5B387}" type="presParOf" srcId="{6D239DDE-91EA-4DEC-8613-0E6B2C0ADC4C}" destId="{22A65C40-3F88-4D77-98B5-90DC80EC3C77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898525-30F6-4542-89F6-28C352E571E4}">
      <dsp:nvSpPr>
        <dsp:cNvPr id="0" name=""/>
        <dsp:cNvSpPr/>
      </dsp:nvSpPr>
      <dsp:spPr>
        <a:xfrm>
          <a:off x="4070161" y="15326"/>
          <a:ext cx="2891560" cy="1440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 </a:t>
          </a:r>
        </a:p>
        <a:p>
          <a:pPr algn="ctr" defTabSz="444500" rtl="1">
            <a:spcBef>
              <a:spcPct val="0"/>
            </a:spcBef>
          </a:pPr>
          <a:r>
            <a:rPr lang="he-IL" sz="1800" b="1" kern="1200" dirty="0" smtClean="0">
              <a:latin typeface="Simple CLM" pitchFamily="2" charset="-79"/>
              <a:cs typeface="Simple CLM" pitchFamily="2" charset="-79"/>
            </a:rPr>
            <a:t>שלב שני</a:t>
          </a:r>
        </a:p>
        <a:p>
          <a:pPr marL="0" lvl="1" indent="0" algn="ctr" defTabSz="444500" rtl="1" fontAlgn="base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cs typeface="Simple CLM" pitchFamily="2" charset="-79"/>
            </a:rPr>
            <a:t>ביצוע הפקדה למערכת</a:t>
          </a:r>
        </a:p>
        <a:p>
          <a:pPr marL="0" lvl="1" indent="0" algn="ctr" defTabSz="444500" rtl="1" fontAlgn="base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cs typeface="Simple CLM" pitchFamily="2" charset="-79"/>
            </a:rPr>
            <a:t>קבלת פתקית הפקדה</a:t>
          </a:r>
          <a:endParaRPr lang="he-IL" sz="1000" kern="1200" dirty="0" smtClean="0"/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sp:txBody>
      <dsp:txXfrm>
        <a:off x="4070161" y="15326"/>
        <a:ext cx="2891560" cy="1440002"/>
      </dsp:txXfrm>
    </dsp:sp>
    <dsp:sp modelId="{38CF798A-10B2-4B6C-A304-9A4A31CA2E1D}">
      <dsp:nvSpPr>
        <dsp:cNvPr id="0" name=""/>
        <dsp:cNvSpPr/>
      </dsp:nvSpPr>
      <dsp:spPr>
        <a:xfrm>
          <a:off x="1188162" y="254524"/>
          <a:ext cx="6334822" cy="6334822"/>
        </a:xfrm>
        <a:prstGeom prst="circularArrow">
          <a:avLst>
            <a:gd name="adj1" fmla="val 6893"/>
            <a:gd name="adj2" fmla="val 464654"/>
            <a:gd name="adj3" fmla="val 1748466"/>
            <a:gd name="adj4" fmla="val 18787311"/>
            <a:gd name="adj5" fmla="val 804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2323DA-120E-4741-9A0B-00C1707CE711}">
      <dsp:nvSpPr>
        <dsp:cNvPr id="0" name=""/>
        <dsp:cNvSpPr/>
      </dsp:nvSpPr>
      <dsp:spPr>
        <a:xfrm>
          <a:off x="5000415" y="5039123"/>
          <a:ext cx="2239367" cy="978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 smtClean="0"/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 smtClean="0"/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>
              <a:latin typeface="Simple CLM" pitchFamily="2" charset="-79"/>
              <a:ea typeface="Typograph"/>
              <a:cs typeface="Simple CLM" pitchFamily="2" charset="-79"/>
            </a:rPr>
            <a:t>שלב שלישי</a:t>
          </a:r>
          <a:endParaRPr lang="en-US" sz="1800" b="1" kern="1200" dirty="0" smtClean="0">
            <a:latin typeface="Simple CLM" pitchFamily="2" charset="-79"/>
            <a:ea typeface="Typograph"/>
            <a:cs typeface="Simple CLM" pitchFamily="2" charset="-79"/>
          </a:endParaRP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ריקון תכולת הכספת</a:t>
          </a: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ושינוע ההפקדה </a:t>
          </a: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לסניף הבנק</a:t>
          </a: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b="1" kern="1200" dirty="0" smtClean="0">
            <a:latin typeface="Simple CLM" pitchFamily="2" charset="-79"/>
            <a:ea typeface="Typograph"/>
            <a:cs typeface="Simple CLM" pitchFamily="2" charset="-79"/>
          </a:endParaRP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b="1" kern="1200" dirty="0">
            <a:latin typeface="Simple CLM" pitchFamily="2" charset="-79"/>
            <a:ea typeface="Typograph"/>
            <a:cs typeface="Simple CLM" pitchFamily="2" charset="-79"/>
          </a:endParaRPr>
        </a:p>
      </dsp:txBody>
      <dsp:txXfrm>
        <a:off x="5000415" y="5039123"/>
        <a:ext cx="2239367" cy="978200"/>
      </dsp:txXfrm>
    </dsp:sp>
    <dsp:sp modelId="{F59AF41C-F755-44B5-BB69-09ED3151E6E9}">
      <dsp:nvSpPr>
        <dsp:cNvPr id="0" name=""/>
        <dsp:cNvSpPr/>
      </dsp:nvSpPr>
      <dsp:spPr>
        <a:xfrm>
          <a:off x="1155114" y="386679"/>
          <a:ext cx="6334822" cy="6334822"/>
        </a:xfrm>
        <a:prstGeom prst="circularArrow">
          <a:avLst>
            <a:gd name="adj1" fmla="val 6893"/>
            <a:gd name="adj2" fmla="val 464654"/>
            <a:gd name="adj3" fmla="val 7063917"/>
            <a:gd name="adj4" fmla="val 3973940"/>
            <a:gd name="adj5" fmla="val 804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9C25A-C641-4AB1-8F1C-EB84A36CAF36}">
      <dsp:nvSpPr>
        <dsp:cNvPr id="0" name=""/>
        <dsp:cNvSpPr/>
      </dsp:nvSpPr>
      <dsp:spPr>
        <a:xfrm>
          <a:off x="641148" y="3953857"/>
          <a:ext cx="2239367" cy="2239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1" indent="0" algn="ctr" defTabSz="800100" rtl="1" fontAlgn="base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800" b="1" kern="1200" dirty="0" smtClean="0">
              <a:latin typeface="Simple CLM" pitchFamily="2" charset="-79"/>
              <a:ea typeface="Typograph"/>
              <a:cs typeface="Simple CLM" pitchFamily="2" charset="-79"/>
            </a:rPr>
            <a:t>שלב רביעי</a:t>
          </a:r>
        </a:p>
        <a:p>
          <a:pPr marL="0" lvl="1" indent="0" algn="ctr" defTabSz="800100" rtl="1" fontAlgn="base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זיכוי חשבון הלקוח</a:t>
          </a:r>
        </a:p>
        <a:p>
          <a:pPr marL="0" lvl="1" indent="0" algn="ctr" defTabSz="800100" rtl="1" fontAlgn="base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בגין ההפקדה</a:t>
          </a:r>
          <a:endParaRPr lang="he-IL" sz="1400" b="1" kern="1200" dirty="0">
            <a:latin typeface="Simple CLM" pitchFamily="2" charset="-79"/>
            <a:ea typeface="Typograph"/>
            <a:cs typeface="Simple CLM" pitchFamily="2" charset="-79"/>
          </a:endParaRPr>
        </a:p>
      </dsp:txBody>
      <dsp:txXfrm>
        <a:off x="641148" y="3953857"/>
        <a:ext cx="2239367" cy="2239367"/>
      </dsp:txXfrm>
    </dsp:sp>
    <dsp:sp modelId="{E7D6846D-EC62-4B51-8009-316ED5737F2D}">
      <dsp:nvSpPr>
        <dsp:cNvPr id="0" name=""/>
        <dsp:cNvSpPr/>
      </dsp:nvSpPr>
      <dsp:spPr>
        <a:xfrm>
          <a:off x="472668" y="-79614"/>
          <a:ext cx="6334822" cy="6334822"/>
        </a:xfrm>
        <a:prstGeom prst="circularArrow">
          <a:avLst>
            <a:gd name="adj1" fmla="val 6893"/>
            <a:gd name="adj2" fmla="val 464654"/>
            <a:gd name="adj3" fmla="val 11688680"/>
            <a:gd name="adj4" fmla="val 9675010"/>
            <a:gd name="adj5" fmla="val 804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16463-011E-432C-8EB4-C314AECC5299}">
      <dsp:nvSpPr>
        <dsp:cNvPr id="0" name=""/>
        <dsp:cNvSpPr/>
      </dsp:nvSpPr>
      <dsp:spPr>
        <a:xfrm>
          <a:off x="954029" y="510929"/>
          <a:ext cx="1420856" cy="1543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1" indent="0" algn="ctr" defTabSz="800100" rtl="1" fontAlgn="base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800" b="1" kern="1200" dirty="0" smtClean="0">
              <a:latin typeface="Simple CLM" pitchFamily="2" charset="-79"/>
              <a:ea typeface="Typograph"/>
              <a:cs typeface="Simple CLM" pitchFamily="2" charset="-79"/>
            </a:rPr>
            <a:t>שלב ראשון</a:t>
          </a:r>
          <a:endParaRPr lang="en-US" sz="1800" b="1" kern="1200" dirty="0" smtClean="0">
            <a:latin typeface="Simple CLM" pitchFamily="2" charset="-79"/>
            <a:ea typeface="Typograph"/>
            <a:cs typeface="Simple CLM" pitchFamily="2" charset="-79"/>
          </a:endParaRPr>
        </a:p>
        <a:p>
          <a:pPr marL="0" lvl="1" indent="0" algn="ctr" defTabSz="800100" rtl="1" fontAlgn="base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3466"/>
            </a:buClr>
            <a:buSzPct val="100000"/>
            <a:buFont typeface="Wingdings" pitchFamily="2" charset="2"/>
            <a:buNone/>
            <a:defRPr/>
          </a:pPr>
          <a:r>
            <a:rPr lang="he-IL" sz="1400" b="1" kern="1200" dirty="0" smtClean="0">
              <a:latin typeface="Simple CLM" pitchFamily="2" charset="-79"/>
              <a:ea typeface="Typograph"/>
              <a:cs typeface="Simple CLM" pitchFamily="2" charset="-79"/>
            </a:rPr>
            <a:t>הכנת ההפקדה והצהרת ערך באפליקציית ברינקס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sp:txBody>
      <dsp:txXfrm>
        <a:off x="954029" y="510929"/>
        <a:ext cx="1420856" cy="1543371"/>
      </dsp:txXfrm>
    </dsp:sp>
    <dsp:sp modelId="{22A65C40-3F88-4D77-98B5-90DC80EC3C77}">
      <dsp:nvSpPr>
        <dsp:cNvPr id="0" name=""/>
        <dsp:cNvSpPr/>
      </dsp:nvSpPr>
      <dsp:spPr>
        <a:xfrm>
          <a:off x="1090518" y="-84945"/>
          <a:ext cx="5962778" cy="5836081"/>
        </a:xfrm>
        <a:prstGeom prst="circularArrow">
          <a:avLst>
            <a:gd name="adj1" fmla="val 6893"/>
            <a:gd name="adj2" fmla="val 464654"/>
            <a:gd name="adj3" fmla="val 15733118"/>
            <a:gd name="adj4" fmla="val 13857675"/>
            <a:gd name="adj5" fmla="val 804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9270A2-52A6-4F20-B259-D30002AA395D}" type="datetimeFigureOut">
              <a:rPr lang="he-IL"/>
              <a:pPr>
                <a:defRPr/>
              </a:pPr>
              <a:t>ז'/אייר/תשע"ה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he-IL" noProof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noProof="0" smtClean="0"/>
              <a:t>לחץ כדי לערוך סגנונות טקסט של תבנית בסיס</a:t>
            </a:r>
          </a:p>
          <a:p>
            <a:pPr lvl="1"/>
            <a:r>
              <a:rPr lang="he-IL" noProof="0" smtClean="0"/>
              <a:t>רמה שנייה</a:t>
            </a:r>
          </a:p>
          <a:p>
            <a:pPr lvl="2"/>
            <a:r>
              <a:rPr lang="he-IL" noProof="0" smtClean="0"/>
              <a:t>רמה שלישית</a:t>
            </a:r>
          </a:p>
          <a:p>
            <a:pPr lvl="3"/>
            <a:r>
              <a:rPr lang="he-IL" noProof="0" smtClean="0"/>
              <a:t>רמה רביעית</a:t>
            </a:r>
          </a:p>
          <a:p>
            <a:pPr lvl="4"/>
            <a:r>
              <a:rPr lang="he-IL" noProof="0" smtClean="0"/>
              <a:t>רמה חמישית</a:t>
            </a:r>
            <a:endParaRPr lang="he-IL" noProof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50D7933-0A33-452A-B785-27A863B0EBC6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79727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smtClean="0"/>
          </a:p>
        </p:txBody>
      </p:sp>
      <p:sp>
        <p:nvSpPr>
          <p:cNvPr id="26628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19FC7F-A612-43C2-A8CE-90FFFC12E98F}" type="slidenum">
              <a:rPr lang="he-I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865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smtClean="0"/>
          </a:p>
        </p:txBody>
      </p:sp>
      <p:sp>
        <p:nvSpPr>
          <p:cNvPr id="26628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19FC7F-A612-43C2-A8CE-90FFFC12E98F}" type="slidenum">
              <a:rPr lang="he-I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121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87313" y="130175"/>
            <a:ext cx="8980487" cy="57372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76200" y="5943600"/>
            <a:ext cx="8991600" cy="8382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Freeform 12"/>
          <p:cNvSpPr>
            <a:spLocks/>
          </p:cNvSpPr>
          <p:nvPr/>
        </p:nvSpPr>
        <p:spPr bwMode="auto">
          <a:xfrm>
            <a:off x="76200" y="5486400"/>
            <a:ext cx="8991600" cy="1295400"/>
          </a:xfrm>
          <a:custGeom>
            <a:avLst/>
            <a:gdLst>
              <a:gd name="T0" fmla="*/ 0 w 5664"/>
              <a:gd name="T1" fmla="*/ 0 h 816"/>
              <a:gd name="T2" fmla="*/ 1920 w 5664"/>
              <a:gd name="T3" fmla="*/ 0 h 816"/>
              <a:gd name="T4" fmla="*/ 2448 w 5664"/>
              <a:gd name="T5" fmla="*/ 528 h 816"/>
              <a:gd name="T6" fmla="*/ 5664 w 5664"/>
              <a:gd name="T7" fmla="*/ 528 h 816"/>
              <a:gd name="T8" fmla="*/ 5664 w 5664"/>
              <a:gd name="T9" fmla="*/ 816 h 816"/>
              <a:gd name="T10" fmla="*/ 0 w 5664"/>
              <a:gd name="T11" fmla="*/ 816 h 816"/>
              <a:gd name="T12" fmla="*/ 0 w 5664"/>
              <a:gd name="T13" fmla="*/ 0 h 8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664" h="816">
                <a:moveTo>
                  <a:pt x="0" y="0"/>
                </a:moveTo>
                <a:lnTo>
                  <a:pt x="1920" y="0"/>
                </a:lnTo>
                <a:lnTo>
                  <a:pt x="2448" y="528"/>
                </a:lnTo>
                <a:lnTo>
                  <a:pt x="5664" y="528"/>
                </a:lnTo>
                <a:lnTo>
                  <a:pt x="5664" y="816"/>
                </a:lnTo>
                <a:lnTo>
                  <a:pt x="0" y="81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e-IL"/>
          </a:p>
        </p:txBody>
      </p:sp>
      <p:pic>
        <p:nvPicPr>
          <p:cNvPr id="7" name="Picture 18" descr="brinksLogoWhiteNoT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175" y="6194425"/>
            <a:ext cx="17399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071410-IMG-InvestorRelations-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313" y="1254125"/>
            <a:ext cx="1935162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nip and Round Single Corner Rectangle 9"/>
          <p:cNvSpPr/>
          <p:nvPr/>
        </p:nvSpPr>
        <p:spPr>
          <a:xfrm>
            <a:off x="1550988" y="4443413"/>
            <a:ext cx="1838325" cy="922337"/>
          </a:xfrm>
          <a:prstGeom prst="snip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6084" y="2004919"/>
            <a:ext cx="6064250" cy="704850"/>
          </a:xfrm>
        </p:spPr>
        <p:txBody>
          <a:bodyPr/>
          <a:lstStyle>
            <a:lvl1pPr>
              <a:defRPr sz="3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51222" y="2743581"/>
            <a:ext cx="5102353" cy="533400"/>
          </a:xfrm>
        </p:spPr>
        <p:txBody>
          <a:bodyPr/>
          <a:lstStyle>
            <a:lvl1pPr marL="0" indent="0">
              <a:buFontTx/>
              <a:buNone/>
              <a:defRPr sz="2600">
                <a:solidFill>
                  <a:srgbClr val="1C1C1C"/>
                </a:solidFill>
              </a:defRPr>
            </a:lvl1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17C51-4112-48F6-8929-776158FE6928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21B57-1E82-447A-B440-85F944C64801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763" y="1465263"/>
            <a:ext cx="4378325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465263"/>
            <a:ext cx="4378325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B3E9A-1473-436D-B118-B55F04088B63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" y="557784"/>
            <a:ext cx="8878824" cy="475488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2C865-3145-45F7-B117-B609B165C842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08F42-4D3B-4784-9BAE-600C891C1823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08102-A540-4805-9C75-3CE23C2D65E1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9496"/>
            <a:ext cx="6656832" cy="4937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78992"/>
            <a:ext cx="5111750" cy="5047171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3EDE4-3F44-44FA-8387-72CAB984BCB7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e-IL" noProof="0" smtClean="0"/>
              <a:t>לחץ על הסמל כדי להוסיף תמונה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63940-1906-4BCC-9218-9379F95036EC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and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85384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839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602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702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44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937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2199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053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44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735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452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85384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60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551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5543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24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8902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841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77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9905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7739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203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0065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85384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2179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6569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8806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531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374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6388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189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156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8397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6087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50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85384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1776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569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7878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1689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467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4135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3186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778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502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041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03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4950" y="1328738"/>
            <a:ext cx="890905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1038" y="6510338"/>
            <a:ext cx="385762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1C1C1C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9057F00B-FBC0-448D-B959-450100E808AA}" type="slidenum">
              <a:rPr lang="he-IL"/>
              <a:pPr>
                <a:defRPr/>
              </a:pPr>
              <a:t>‹#›</a:t>
            </a:fld>
            <a:endParaRPr lang="he-IL"/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76200" y="76200"/>
            <a:ext cx="8991600" cy="4572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9" name="Freeform 9"/>
          <p:cNvSpPr>
            <a:spLocks/>
          </p:cNvSpPr>
          <p:nvPr/>
        </p:nvSpPr>
        <p:spPr bwMode="auto">
          <a:xfrm>
            <a:off x="73025" y="80963"/>
            <a:ext cx="8997950" cy="963612"/>
          </a:xfrm>
          <a:custGeom>
            <a:avLst/>
            <a:gdLst>
              <a:gd name="T0" fmla="*/ 0 w 5668"/>
              <a:gd name="T1" fmla="*/ 607 h 607"/>
              <a:gd name="T2" fmla="*/ 5663 w 5668"/>
              <a:gd name="T3" fmla="*/ 607 h 607"/>
              <a:gd name="T4" fmla="*/ 5668 w 5668"/>
              <a:gd name="T5" fmla="*/ 311 h 607"/>
              <a:gd name="T6" fmla="*/ 1575 w 5668"/>
              <a:gd name="T7" fmla="*/ 311 h 607"/>
              <a:gd name="T8" fmla="*/ 1264 w 5668"/>
              <a:gd name="T9" fmla="*/ 0 h 607"/>
              <a:gd name="T10" fmla="*/ 0 w 5668"/>
              <a:gd name="T11" fmla="*/ 0 h 607"/>
              <a:gd name="T12" fmla="*/ 0 w 5668"/>
              <a:gd name="T13" fmla="*/ 607 h 60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668" h="607">
                <a:moveTo>
                  <a:pt x="0" y="607"/>
                </a:moveTo>
                <a:lnTo>
                  <a:pt x="5663" y="607"/>
                </a:lnTo>
                <a:lnTo>
                  <a:pt x="5668" y="311"/>
                </a:lnTo>
                <a:lnTo>
                  <a:pt x="1575" y="311"/>
                </a:lnTo>
                <a:lnTo>
                  <a:pt x="1264" y="0"/>
                </a:lnTo>
                <a:lnTo>
                  <a:pt x="0" y="0"/>
                </a:lnTo>
                <a:lnTo>
                  <a:pt x="0" y="607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450" y="577850"/>
            <a:ext cx="89931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</a:p>
        </p:txBody>
      </p:sp>
      <p:pic>
        <p:nvPicPr>
          <p:cNvPr id="1031" name="Picture 14" descr="brinksLogoWhiteNoTa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6213" y="196850"/>
            <a:ext cx="1374775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3" descr="071410-IMG-InvestorRelations-01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0338" y="5843588"/>
            <a:ext cx="458787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nip Same Side Corner Rectangle 9"/>
          <p:cNvSpPr/>
          <p:nvPr/>
        </p:nvSpPr>
        <p:spPr>
          <a:xfrm>
            <a:off x="490538" y="6567488"/>
            <a:ext cx="590550" cy="185737"/>
          </a:xfrm>
          <a:prstGeom prst="snip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0" r:id="rId10"/>
  </p:sldLayoutIdLst>
  <p:transition>
    <p:fade/>
  </p:transition>
  <p:txStyles>
    <p:titleStyle>
      <a:lvl1pPr marL="228600" indent="-228600" algn="l" rtl="1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Calibri" pitchFamily="34" charset="0"/>
          <a:ea typeface="+mj-ea"/>
          <a:cs typeface="Arial" pitchFamily="34" charset="0"/>
        </a:defRPr>
      </a:lvl1pPr>
      <a:lvl2pPr marL="228600" indent="-228600" algn="l" rtl="1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Calibri" pitchFamily="34" charset="0"/>
          <a:cs typeface="Arial" pitchFamily="34" charset="0"/>
        </a:defRPr>
      </a:lvl2pPr>
      <a:lvl3pPr marL="228600" indent="-228600" algn="l" rtl="1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Calibri" pitchFamily="34" charset="0"/>
          <a:cs typeface="Arial" pitchFamily="34" charset="0"/>
        </a:defRPr>
      </a:lvl3pPr>
      <a:lvl4pPr marL="228600" indent="-228600" algn="l" rtl="1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Calibri" pitchFamily="34" charset="0"/>
          <a:cs typeface="Arial" pitchFamily="34" charset="0"/>
        </a:defRPr>
      </a:lvl4pPr>
      <a:lvl5pPr marL="228600" indent="-228600" algn="l" rtl="1" eaLnBrk="0" fontAlgn="base" hangingPunct="0">
        <a:spcBef>
          <a:spcPct val="0"/>
        </a:spcBef>
        <a:spcAft>
          <a:spcPct val="0"/>
        </a:spcAft>
        <a:defRPr sz="2800" b="1">
          <a:solidFill>
            <a:srgbClr val="003366"/>
          </a:solidFill>
          <a:latin typeface="Calibri" pitchFamily="34" charset="0"/>
          <a:cs typeface="Arial" pitchFamily="34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000">
          <a:solidFill>
            <a:srgbClr val="003366"/>
          </a:solidFill>
          <a:latin typeface="Arial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000">
          <a:solidFill>
            <a:srgbClr val="003366"/>
          </a:solidFill>
          <a:latin typeface="Arial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000">
          <a:solidFill>
            <a:srgbClr val="003366"/>
          </a:solidFill>
          <a:latin typeface="Arial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000">
          <a:solidFill>
            <a:srgbClr val="003366"/>
          </a:solidFill>
          <a:latin typeface="Arial" charset="0"/>
        </a:defRPr>
      </a:lvl9pPr>
    </p:titleStyle>
    <p:bodyStyle>
      <a:lvl1pPr marL="457200" indent="-457200" algn="r" rtl="1" eaLnBrk="0" fontAlgn="base" hangingPunct="0">
        <a:spcBef>
          <a:spcPct val="20000"/>
        </a:spcBef>
        <a:spcAft>
          <a:spcPct val="0"/>
        </a:spcAft>
        <a:buClr>
          <a:srgbClr val="003466"/>
        </a:buClr>
        <a:buSzPct val="100000"/>
        <a:buFont typeface="Wingdings" pitchFamily="2" charset="2"/>
        <a:buChar char="u"/>
        <a:defRPr sz="2400">
          <a:solidFill>
            <a:srgbClr val="003466"/>
          </a:solidFill>
          <a:latin typeface="Calibri" pitchFamily="34" charset="0"/>
          <a:ea typeface="+mn-ea"/>
          <a:cs typeface="+mn-cs"/>
        </a:defRPr>
      </a:lvl1pPr>
      <a:lvl2pPr marL="914400" indent="-457200" algn="r" rtl="1" eaLnBrk="0" fontAlgn="base" hangingPunct="0">
        <a:spcBef>
          <a:spcPct val="20000"/>
        </a:spcBef>
        <a:spcAft>
          <a:spcPct val="0"/>
        </a:spcAft>
        <a:buClr>
          <a:srgbClr val="003466"/>
        </a:buClr>
        <a:buSzPct val="100000"/>
        <a:buFont typeface="Wingdings" pitchFamily="2" charset="2"/>
        <a:buChar char="§"/>
        <a:defRPr sz="2200">
          <a:solidFill>
            <a:srgbClr val="003466"/>
          </a:solidFill>
          <a:latin typeface="Calibri" pitchFamily="34" charset="0"/>
        </a:defRPr>
      </a:lvl2pPr>
      <a:lvl3pPr marL="1371600" indent="-457200" algn="r" rtl="1" eaLnBrk="0" fontAlgn="base" hangingPunct="0">
        <a:spcBef>
          <a:spcPct val="20000"/>
        </a:spcBef>
        <a:spcAft>
          <a:spcPct val="0"/>
        </a:spcAft>
        <a:buClr>
          <a:srgbClr val="003466"/>
        </a:buClr>
        <a:buSzPct val="70000"/>
        <a:buFont typeface="Wingdings" pitchFamily="2" charset="2"/>
        <a:buChar char="u"/>
        <a:defRPr sz="2000">
          <a:solidFill>
            <a:srgbClr val="003466"/>
          </a:solidFill>
          <a:latin typeface="Calibri" pitchFamily="34" charset="0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Char char="•"/>
        <a:defRPr sz="2000">
          <a:solidFill>
            <a:srgbClr val="003466"/>
          </a:solidFill>
          <a:latin typeface="Calibri" pitchFamily="34" charset="0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Char char="•"/>
        <a:defRPr sz="2000">
          <a:solidFill>
            <a:srgbClr val="003466"/>
          </a:solidFill>
          <a:latin typeface="Calibri" pitchFamily="34" charset="0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0000"/>
        <a:buChar char="•"/>
        <a:defRPr sz="2000">
          <a:solidFill>
            <a:srgbClr val="333333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0000"/>
        <a:buChar char="•"/>
        <a:defRPr sz="2000">
          <a:solidFill>
            <a:srgbClr val="333333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0000"/>
        <a:buChar char="•"/>
        <a:defRPr sz="2000">
          <a:solidFill>
            <a:srgbClr val="333333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0000"/>
        <a:buChar char="•"/>
        <a:defRPr sz="20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26"/>
            <a:ext cx="9144000" cy="6776551"/>
          </a:xfrm>
          <a:prstGeom prst="rect">
            <a:avLst/>
          </a:prstGeom>
        </p:spPr>
      </p:pic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תמונה 7"/>
          <p:cNvPicPr>
            <a:picLocks noChangeAspect="1"/>
          </p:cNvPicPr>
          <p:nvPr userDrawn="1"/>
        </p:nvPicPr>
        <p:blipFill rotWithShape="1">
          <a:blip r:embed="rId14"/>
          <a:srcRect l="11611" t="21651" r="25784" b="46850"/>
          <a:stretch/>
        </p:blipFill>
        <p:spPr>
          <a:xfrm rot="20145874">
            <a:off x="287081" y="542901"/>
            <a:ext cx="1880967" cy="743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08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26"/>
            <a:ext cx="9144000" cy="6776551"/>
          </a:xfrm>
          <a:prstGeom prst="rect">
            <a:avLst/>
          </a:prstGeom>
        </p:spPr>
      </p:pic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תמונה 7"/>
          <p:cNvPicPr>
            <a:picLocks noChangeAspect="1"/>
          </p:cNvPicPr>
          <p:nvPr userDrawn="1"/>
        </p:nvPicPr>
        <p:blipFill rotWithShape="1">
          <a:blip r:embed="rId14"/>
          <a:srcRect l="11611" t="21651" r="25784" b="46850"/>
          <a:stretch/>
        </p:blipFill>
        <p:spPr>
          <a:xfrm rot="20145874">
            <a:off x="287081" y="542901"/>
            <a:ext cx="1880967" cy="743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66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26"/>
            <a:ext cx="9144000" cy="6776551"/>
          </a:xfrm>
          <a:prstGeom prst="rect">
            <a:avLst/>
          </a:prstGeom>
        </p:spPr>
      </p:pic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תמונה 7"/>
          <p:cNvPicPr>
            <a:picLocks noChangeAspect="1"/>
          </p:cNvPicPr>
          <p:nvPr userDrawn="1"/>
        </p:nvPicPr>
        <p:blipFill rotWithShape="1">
          <a:blip r:embed="rId14"/>
          <a:srcRect l="11611" t="21651" r="25784" b="46850"/>
          <a:stretch/>
        </p:blipFill>
        <p:spPr>
          <a:xfrm rot="20145874">
            <a:off x="287081" y="542901"/>
            <a:ext cx="1880967" cy="743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141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26"/>
            <a:ext cx="9144000" cy="6776551"/>
          </a:xfrm>
          <a:prstGeom prst="rect">
            <a:avLst/>
          </a:prstGeom>
        </p:spPr>
      </p:pic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380D34B-9FFC-464F-B0BC-B7AB631CE250}" type="datetimeFigureOut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ז'/אייר/תשע"ה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B17EB0C-DB8A-461A-8289-B653E25F3807}" type="slidenum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תמונה 7"/>
          <p:cNvPicPr>
            <a:picLocks noChangeAspect="1"/>
          </p:cNvPicPr>
          <p:nvPr userDrawn="1"/>
        </p:nvPicPr>
        <p:blipFill rotWithShape="1">
          <a:blip r:embed="rId14"/>
          <a:srcRect l="11611" t="21651" r="25784" b="46850"/>
          <a:stretch/>
        </p:blipFill>
        <p:spPr>
          <a:xfrm rot="20145874">
            <a:off x="287081" y="542901"/>
            <a:ext cx="1880967" cy="743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85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hyperlink" Target="&#1513;&#1512;&#1493;&#1514;%20&#1489;&#1512;&#1497;&#1504;&#1511;&#1505;%20&#1511;&#1493;&#1502;&#1508;&#1497;&#1493;&#1505;&#1497;&#1497;&#1507;%20(1).mp4" TargetMode="External"/><Relationship Id="rId3" Type="http://schemas.openxmlformats.org/officeDocument/2006/relationships/image" Target="../media/image16.png"/><Relationship Id="rId21" Type="http://schemas.openxmlformats.org/officeDocument/2006/relationships/image" Target="../media/image30.png"/><Relationship Id="rId7" Type="http://schemas.openxmlformats.org/officeDocument/2006/relationships/image" Target="../media/image18.png"/><Relationship Id="rId12" Type="http://schemas.openxmlformats.org/officeDocument/2006/relationships/image" Target="../media/image22.jpeg"/><Relationship Id="rId17" Type="http://schemas.openxmlformats.org/officeDocument/2006/relationships/image" Target="../media/image27.w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jpe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17.png"/><Relationship Id="rId15" Type="http://schemas.openxmlformats.org/officeDocument/2006/relationships/image" Target="../media/image25.png"/><Relationship Id="rId10" Type="http://schemas.openxmlformats.org/officeDocument/2006/relationships/image" Target="../media/image21.jpeg"/><Relationship Id="rId19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20.png"/><Relationship Id="rId14" Type="http://schemas.openxmlformats.org/officeDocument/2006/relationships/image" Target="../media/image24.png"/><Relationship Id="rId22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_BRINKS_malls_16L.MP4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microsoft.com/office/2007/relationships/hdphoto" Target="../media/hdphoto7.wdp"/><Relationship Id="rId18" Type="http://schemas.openxmlformats.org/officeDocument/2006/relationships/image" Target="../media/image45.jpeg"/><Relationship Id="rId3" Type="http://schemas.openxmlformats.org/officeDocument/2006/relationships/image" Target="../media/image36.png"/><Relationship Id="rId21" Type="http://schemas.openxmlformats.org/officeDocument/2006/relationships/image" Target="../media/image48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microsoft.com/office/2007/relationships/hdphoto" Target="../media/hdphoto9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4.png"/><Relationship Id="rId20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microsoft.com/office/2007/relationships/hdphoto" Target="../media/hdphoto6.wdp"/><Relationship Id="rId5" Type="http://schemas.microsoft.com/office/2007/relationships/hdphoto" Target="../media/hdphoto4.wdp"/><Relationship Id="rId15" Type="http://schemas.microsoft.com/office/2007/relationships/hdphoto" Target="../media/hdphoto8.wdp"/><Relationship Id="rId10" Type="http://schemas.openxmlformats.org/officeDocument/2006/relationships/image" Target="../media/image41.png"/><Relationship Id="rId19" Type="http://schemas.openxmlformats.org/officeDocument/2006/relationships/image" Target="../media/image46.jpeg"/><Relationship Id="rId4" Type="http://schemas.openxmlformats.org/officeDocument/2006/relationships/image" Target="../media/image37.png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7.png"/><Relationship Id="rId18" Type="http://schemas.openxmlformats.org/officeDocument/2006/relationships/image" Target="../media/image61.png"/><Relationship Id="rId3" Type="http://schemas.openxmlformats.org/officeDocument/2006/relationships/image" Target="../media/image50.png"/><Relationship Id="rId21" Type="http://schemas.openxmlformats.org/officeDocument/2006/relationships/diagramLayout" Target="../diagrams/layout1.xml"/><Relationship Id="rId7" Type="http://schemas.openxmlformats.org/officeDocument/2006/relationships/image" Target="../media/image53.jpg"/><Relationship Id="rId12" Type="http://schemas.microsoft.com/office/2007/relationships/hdphoto" Target="../media/hdphoto12.wdp"/><Relationship Id="rId17" Type="http://schemas.openxmlformats.org/officeDocument/2006/relationships/image" Target="../media/image60.png"/><Relationship Id="rId2" Type="http://schemas.openxmlformats.org/officeDocument/2006/relationships/image" Target="../media/image49.png"/><Relationship Id="rId16" Type="http://schemas.openxmlformats.org/officeDocument/2006/relationships/image" Target="../media/image59.png"/><Relationship Id="rId20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24" Type="http://schemas.microsoft.com/office/2007/relationships/diagramDrawing" Target="../diagrams/drawing1.xml"/><Relationship Id="rId5" Type="http://schemas.openxmlformats.org/officeDocument/2006/relationships/image" Target="../media/image51.png"/><Relationship Id="rId15" Type="http://schemas.microsoft.com/office/2007/relationships/hdphoto" Target="../media/hdphoto13.wdp"/><Relationship Id="rId23" Type="http://schemas.openxmlformats.org/officeDocument/2006/relationships/diagramColors" Target="../diagrams/colors1.xml"/><Relationship Id="rId10" Type="http://schemas.microsoft.com/office/2007/relationships/hdphoto" Target="../media/hdphoto11.wdp"/><Relationship Id="rId19" Type="http://schemas.openxmlformats.org/officeDocument/2006/relationships/image" Target="../media/image62.jpeg"/><Relationship Id="rId4" Type="http://schemas.microsoft.com/office/2007/relationships/hdphoto" Target="../media/hdphoto10.wdp"/><Relationship Id="rId9" Type="http://schemas.openxmlformats.org/officeDocument/2006/relationships/image" Target="../media/image55.png"/><Relationship Id="rId14" Type="http://schemas.openxmlformats.org/officeDocument/2006/relationships/image" Target="../media/image58.png"/><Relationship Id="rId22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39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" y="44624"/>
            <a:ext cx="9036496" cy="6788882"/>
          </a:xfrm>
        </p:spPr>
      </p:pic>
    </p:spTree>
    <p:extLst>
      <p:ext uri="{BB962C8B-B14F-4D97-AF65-F5344CB8AC3E}">
        <p14:creationId xmlns:p14="http://schemas.microsoft.com/office/powerpoint/2010/main" val="103772984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9579"/>
            <a:ext cx="9144000" cy="5733256"/>
          </a:xfrm>
        </p:spPr>
      </p:pic>
      <p:sp>
        <p:nvSpPr>
          <p:cNvPr id="5" name="מלבן 4"/>
          <p:cNvSpPr/>
          <p:nvPr/>
        </p:nvSpPr>
        <p:spPr>
          <a:xfrm>
            <a:off x="3563888" y="620688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>
                <a:solidFill>
                  <a:srgbClr val="000000"/>
                </a:solidFill>
                <a:cs typeface="Aharoni" pitchFamily="2" charset="-79"/>
              </a:rPr>
              <a:t>חברת </a:t>
            </a:r>
            <a:r>
              <a:rPr lang="he-IL" dirty="0" err="1">
                <a:solidFill>
                  <a:srgbClr val="000000"/>
                </a:solidFill>
                <a:cs typeface="Aharoni" pitchFamily="2" charset="-79"/>
              </a:rPr>
              <a:t>ברינקס</a:t>
            </a:r>
            <a:r>
              <a:rPr lang="he-IL" dirty="0">
                <a:solidFill>
                  <a:srgbClr val="000000"/>
                </a:solidFill>
                <a:cs typeface="Aharoni" pitchFamily="2" charset="-79"/>
              </a:rPr>
              <a:t> העולמית: </a:t>
            </a:r>
            <a:r>
              <a:rPr lang="en-US" sz="1400" dirty="0">
                <a:solidFill>
                  <a:srgbClr val="000000"/>
                </a:solidFill>
                <a:cs typeface="Aharoni" pitchFamily="2" charset="-79"/>
              </a:rPr>
              <a:t>Brink’s </a:t>
            </a:r>
            <a:r>
              <a:rPr lang="en-US" sz="1400" dirty="0" err="1">
                <a:solidFill>
                  <a:srgbClr val="000000"/>
                </a:solidFill>
                <a:cs typeface="Aharoni" pitchFamily="2" charset="-79"/>
              </a:rPr>
              <a:t>Inc</a:t>
            </a:r>
            <a:endParaRPr lang="he-I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02312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57200" y="304800"/>
            <a:ext cx="8686800" cy="116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>
              <a:lnSpc>
                <a:spcPct val="90000"/>
              </a:lnSpc>
            </a:pPr>
            <a:r>
              <a:rPr lang="en-US" sz="3600">
                <a:solidFill>
                  <a:srgbClr val="002493"/>
                </a:solidFill>
              </a:rPr>
              <a:t> </a:t>
            </a:r>
            <a:br>
              <a:rPr lang="en-US" sz="3600">
                <a:solidFill>
                  <a:srgbClr val="002493"/>
                </a:solidFill>
              </a:rPr>
            </a:br>
            <a:endParaRPr lang="en-US" sz="3200" i="1">
              <a:solidFill>
                <a:srgbClr val="002493"/>
              </a:solidFill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692150" y="1835150"/>
            <a:ext cx="18415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GB" sz="2800">
              <a:solidFill>
                <a:srgbClr val="000099"/>
              </a:solidFill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1146175" y="504825"/>
            <a:ext cx="7961313" cy="587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228600" indent="-228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4000" b="1" dirty="0">
                <a:solidFill>
                  <a:srgbClr val="003366"/>
                </a:solidFill>
                <a:latin typeface="Calibri" pitchFamily="34" charset="0"/>
                <a:ea typeface="+mj-ea"/>
                <a:cs typeface="Aharoni" pitchFamily="2" charset="-79"/>
              </a:rPr>
              <a:t>ברינקס (ישראל</a:t>
            </a:r>
            <a:r>
              <a:rPr lang="he-IL" sz="4000" b="1" dirty="0" smtClean="0">
                <a:solidFill>
                  <a:srgbClr val="003366"/>
                </a:solidFill>
                <a:latin typeface="Calibri" pitchFamily="34" charset="0"/>
                <a:ea typeface="+mj-ea"/>
                <a:cs typeface="Aharoni" pitchFamily="2" charset="-79"/>
              </a:rPr>
              <a:t>)</a:t>
            </a:r>
            <a:endParaRPr lang="ha-Latn-NG" sz="4000" b="1" dirty="0">
              <a:solidFill>
                <a:srgbClr val="003366"/>
              </a:solidFill>
              <a:latin typeface="Calibri" pitchFamily="34" charset="0"/>
              <a:ea typeface="+mj-ea"/>
              <a:cs typeface="Aharoni" pitchFamily="2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824"/>
            <a:ext cx="9144000" cy="63085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57200" y="304800"/>
            <a:ext cx="8686800" cy="116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>
              <a:lnSpc>
                <a:spcPct val="90000"/>
              </a:lnSpc>
            </a:pPr>
            <a:r>
              <a:rPr lang="en-US" sz="3600">
                <a:solidFill>
                  <a:srgbClr val="002493"/>
                </a:solidFill>
              </a:rPr>
              <a:t> </a:t>
            </a:r>
            <a:br>
              <a:rPr lang="en-US" sz="3600">
                <a:solidFill>
                  <a:srgbClr val="002493"/>
                </a:solidFill>
              </a:rPr>
            </a:br>
            <a:endParaRPr lang="en-US" sz="3200" i="1">
              <a:solidFill>
                <a:srgbClr val="002493"/>
              </a:solidFill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692150" y="1835150"/>
            <a:ext cx="18415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GB" sz="2800">
              <a:solidFill>
                <a:srgbClr val="000099"/>
              </a:solidFill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1146175" y="504825"/>
            <a:ext cx="7961313" cy="587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228600" indent="-228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4000" b="1" dirty="0">
                <a:solidFill>
                  <a:srgbClr val="003366"/>
                </a:solidFill>
                <a:latin typeface="Calibri" pitchFamily="34" charset="0"/>
                <a:ea typeface="+mj-ea"/>
                <a:cs typeface="Aharoni" pitchFamily="2" charset="-79"/>
              </a:rPr>
              <a:t>ברינקס (ישראל</a:t>
            </a:r>
            <a:r>
              <a:rPr lang="he-IL" sz="4000" b="1" dirty="0" smtClean="0">
                <a:solidFill>
                  <a:srgbClr val="003366"/>
                </a:solidFill>
                <a:latin typeface="Calibri" pitchFamily="34" charset="0"/>
                <a:ea typeface="+mj-ea"/>
                <a:cs typeface="Aharoni" pitchFamily="2" charset="-79"/>
              </a:rPr>
              <a:t>)</a:t>
            </a:r>
            <a:endParaRPr lang="ha-Latn-NG" sz="4000" b="1" dirty="0">
              <a:solidFill>
                <a:srgbClr val="003366"/>
              </a:solidFill>
              <a:latin typeface="Calibri" pitchFamily="34" charset="0"/>
              <a:ea typeface="+mj-ea"/>
              <a:cs typeface="Aharoni" pitchFamily="2" charset="-79"/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826"/>
            <a:ext cx="9144000" cy="61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3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מציין מיקום של מספר שקופית 1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82FA3E-A7CB-4DE3-B0A1-9A92E66446FD}" type="slidenum">
              <a:rPr lang="he-I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  <p:sp>
        <p:nvSpPr>
          <p:cNvPr id="7174" name="מציין מיקום של מספר שקופית 3"/>
          <p:cNvSpPr txBox="1">
            <a:spLocks/>
          </p:cNvSpPr>
          <p:nvPr/>
        </p:nvSpPr>
        <p:spPr bwMode="auto">
          <a:xfrm>
            <a:off x="7099300" y="6500813"/>
            <a:ext cx="2133600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/>
            <a:fld id="{B5D23446-D03E-43B9-A5A0-044D1366722E}" type="slidenum">
              <a:rPr lang="he-IL" sz="2000" b="1"/>
              <a:pPr algn="l" rtl="0"/>
              <a:t>5</a:t>
            </a:fld>
            <a:endParaRPr lang="en-US" sz="2000" b="1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" y="563535"/>
            <a:ext cx="9097376" cy="6309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פתרון לקוחות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282" y="1071546"/>
            <a:ext cx="8786874" cy="3968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428625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defRPr/>
            </a:pPr>
            <a:r>
              <a:rPr lang="he-IL" sz="4000" b="1" dirty="0">
                <a:solidFill>
                  <a:srgbClr val="003366"/>
                </a:solidFill>
                <a:latin typeface="Calibri" pitchFamily="34" charset="0"/>
                <a:ea typeface="+mj-ea"/>
                <a:cs typeface="Aharoni" pitchFamily="2" charset="-79"/>
              </a:rPr>
              <a:t> שירותי ברינקס קומפיוסייף</a:t>
            </a:r>
            <a:endParaRPr lang="ha-Latn-NG" sz="4000" b="1" dirty="0">
              <a:solidFill>
                <a:srgbClr val="003366"/>
              </a:solidFill>
              <a:latin typeface="Calibri" pitchFamily="34" charset="0"/>
              <a:ea typeface="+mj-ea"/>
              <a:cs typeface="Aharoni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07504" y="5411474"/>
            <a:ext cx="1800200" cy="144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44000" cy="6381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מלבן 34"/>
          <p:cNvSpPr>
            <a:spLocks noChangeArrowheads="1"/>
          </p:cNvSpPr>
          <p:nvPr/>
        </p:nvSpPr>
        <p:spPr bwMode="auto">
          <a:xfrm>
            <a:off x="71341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gradFill>
              <a:gsLst>
                <a:gs pos="100000">
                  <a:schemeClr val="bg2">
                    <a:lumMod val="40000"/>
                    <a:lumOff val="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round/>
            <a:headEnd/>
            <a:tailEnd/>
          </a:ln>
        </p:spPr>
        <p:txBody>
          <a:bodyPr/>
          <a:lstStyle/>
          <a:p>
            <a:pPr algn="l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he-IL">
              <a:latin typeface="+mn-lt"/>
              <a:cs typeface="+mn-cs"/>
            </a:endParaRPr>
          </a:p>
        </p:txBody>
      </p:sp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11" y="385830"/>
            <a:ext cx="2100717" cy="147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146" b="75911" l="6662" r="31552">
                        <a14:foregroundMark x1="15813" y1="33464" x2="15813" y2="33464"/>
                        <a14:foregroundMark x1="14275" y1="28385" x2="14275" y2="28385"/>
                        <a14:foregroundMark x1="14275" y1="26693" x2="14275" y2="26693"/>
                        <a14:foregroundMark x1="15520" y1="25130" x2="15520" y2="25130"/>
                        <a14:foregroundMark x1="17936" y1="23958" x2="17936" y2="23958"/>
                        <a14:foregroundMark x1="21303" y1="27214" x2="21303" y2="27214"/>
                        <a14:foregroundMark x1="22035" y1="32161" x2="22035" y2="32161"/>
                        <a14:foregroundMark x1="22694" y1="39714" x2="22694" y2="39714"/>
                        <a14:foregroundMark x1="22548" y1="44401" x2="22548" y2="45182"/>
                        <a14:foregroundMark x1="22035" y1="51172" x2="21816" y2="51953"/>
                        <a14:foregroundMark x1="21523" y1="57422" x2="21523" y2="57422"/>
                        <a14:foregroundMark x1="23060" y1="60677" x2="23060" y2="58724"/>
                        <a14:foregroundMark x1="25549" y1="40625" x2="25695" y2="38672"/>
                        <a14:foregroundMark x1="26061" y1="29948" x2="26281" y2="28646"/>
                        <a14:foregroundMark x1="26428" y1="25911" x2="26428" y2="25130"/>
                        <a14:foregroundMark x1="25037" y1="18229" x2="25037" y2="18229"/>
                        <a14:foregroundMark x1="15813" y1="24870" x2="15813" y2="24870"/>
                        <a14:foregroundMark x1="14788" y1="35417" x2="14788" y2="35417"/>
                        <a14:foregroundMark x1="14275" y1="48698" x2="14788" y2="50130"/>
                        <a14:foregroundMark x1="16398" y1="56641" x2="17570" y2="59635"/>
                        <a14:foregroundMark x1="18521" y1="61198" x2="18521" y2="61198"/>
                        <a14:foregroundMark x1="19546" y1="58984" x2="20278" y2="55469"/>
                        <a14:foregroundMark x1="22401" y1="41406" x2="22401" y2="41406"/>
                        <a14:foregroundMark x1="22401" y1="33724" x2="22401" y2="33724"/>
                        <a14:foregroundMark x1="24158" y1="31901" x2="24158" y2="31901"/>
                        <a14:foregroundMark x1="24524" y1="31380" x2="24524" y2="31380"/>
                        <a14:foregroundMark x1="26061" y1="33984" x2="25915" y2="35156"/>
                        <a14:foregroundMark x1="24671" y1="37630" x2="24524" y2="39193"/>
                        <a14:foregroundMark x1="23939" y1="46224" x2="23939" y2="47135"/>
                        <a14:foregroundMark x1="23792" y1="53906" x2="23792" y2="53906"/>
                        <a14:foregroundMark x1="23792" y1="55469" x2="23792" y2="55469"/>
                        <a14:foregroundMark x1="24817" y1="51432" x2="25183" y2="49740"/>
                        <a14:foregroundMark x1="25183" y1="45964" x2="25549" y2="45182"/>
                        <a14:foregroundMark x1="26281" y1="41146" x2="26281" y2="41146"/>
                        <a14:foregroundMark x1="26940" y1="44401" x2="26940" y2="47656"/>
                        <a14:foregroundMark x1="26647" y1="50911" x2="26428" y2="51693"/>
                        <a14:foregroundMark x1="26061" y1="54688" x2="26061" y2="56641"/>
                        <a14:foregroundMark x1="25695" y1="58724" x2="25695" y2="58724"/>
                        <a14:foregroundMark x1="25695" y1="59896" x2="25695" y2="61198"/>
                        <a14:foregroundMark x1="25695" y1="61979" x2="25695" y2="61979"/>
                        <a14:foregroundMark x1="23572" y1="63411" x2="23572" y2="63411"/>
                        <a14:foregroundMark x1="23280" y1="63411" x2="23280" y2="63411"/>
                        <a14:foregroundMark x1="21669" y1="63932" x2="21669" y2="63932"/>
                        <a14:foregroundMark x1="21523" y1="64714" x2="21523" y2="64714"/>
                        <a14:foregroundMark x1="20937" y1="64974" x2="20937" y2="64974"/>
                        <a14:foregroundMark x1="20937" y1="64193" x2="21303" y2="61719"/>
                        <a14:foregroundMark x1="21523" y1="60156" x2="21523" y2="57943"/>
                        <a14:foregroundMark x1="23060" y1="45703" x2="23572" y2="44661"/>
                        <a14:foregroundMark x1="23939" y1="40625" x2="23939" y2="38672"/>
                        <a14:foregroundMark x1="20571" y1="19661" x2="20571" y2="19661"/>
                        <a14:foregroundMark x1="18814" y1="20703" x2="18814" y2="20703"/>
                        <a14:foregroundMark x1="18521" y1="23177" x2="18521" y2="23177"/>
                        <a14:foregroundMark x1="19400" y1="23438" x2="19400" y2="23438"/>
                        <a14:foregroundMark x1="19912" y1="22135" x2="19912" y2="22135"/>
                        <a14:foregroundMark x1="21816" y1="20182" x2="21816" y2="20182"/>
                        <a14:foregroundMark x1="18302" y1="21224" x2="18302" y2="21224"/>
                        <a14:foregroundMark x1="16032" y1="21484" x2="16032" y2="21484"/>
                        <a14:foregroundMark x1="15666" y1="22135" x2="15666" y2="22135"/>
                        <a14:foregroundMark x1="15154" y1="23438" x2="15154" y2="23438"/>
                        <a14:foregroundMark x1="14422" y1="26172" x2="14422" y2="26172"/>
                        <a14:foregroundMark x1="14934" y1="29167" x2="14934" y2="29167"/>
                        <a14:foregroundMark x1="15666" y1="29688" x2="15666" y2="29688"/>
                        <a14:foregroundMark x1="15666" y1="32161" x2="15666" y2="32161"/>
                        <a14:foregroundMark x1="14056" y1="20964" x2="14056" y2="20964"/>
                        <a14:foregroundMark x1="13177" y1="22135" x2="13177" y2="22135"/>
                        <a14:foregroundMark x1="17375" y1="43787" x2="17375" y2="43787"/>
                        <a14:foregroundMark x1="15251" y1="42751" x2="15251" y2="42751"/>
                        <a14:foregroundMark x1="17375" y1="52219" x2="17375" y2="52219"/>
                        <a14:foregroundMark x1="16216" y1="57544" x2="16216" y2="57544"/>
                        <a14:foregroundMark x1="14961" y1="61538" x2="14961" y2="61538"/>
                        <a14:foregroundMark x1="14961" y1="53994" x2="14961" y2="53994"/>
                        <a14:foregroundMark x1="15251" y1="54290" x2="15251" y2="54290"/>
                        <a14:foregroundMark x1="16892" y1="54290" x2="16892" y2="54290"/>
                        <a14:foregroundMark x1="18243" y1="56805" x2="18243" y2="56805"/>
                        <a14:foregroundMark x1="16602" y1="65533" x2="16602" y2="65533"/>
                        <a14:foregroundMark x1="14768" y1="63757" x2="14768" y2="63757"/>
                        <a14:foregroundMark x1="14093" y1="62722" x2="14093" y2="62722"/>
                        <a14:foregroundMark x1="13127" y1="54734" x2="13127" y2="54734"/>
                        <a14:foregroundMark x1="27510" y1="30769" x2="27510" y2="30769"/>
                        <a14:foregroundMark x1="27317" y1="46450" x2="27317" y2="46450"/>
                        <a14:foregroundMark x1="27027" y1="44379" x2="27027" y2="44379"/>
                        <a14:foregroundMark x1="27510" y1="43491" x2="27510" y2="43491"/>
                        <a14:foregroundMark x1="27510" y1="44675" x2="27510" y2="44675"/>
                        <a14:foregroundMark x1="27606" y1="29586" x2="27606" y2="29586"/>
                        <a14:foregroundMark x1="27992" y1="26036" x2="27992" y2="26036"/>
                        <a14:foregroundMark x1="27027" y1="23077" x2="27027" y2="23077"/>
                        <a14:foregroundMark x1="26931" y1="21746" x2="26931" y2="21746"/>
                        <a14:foregroundMark x1="27220" y1="21154" x2="27220" y2="21154"/>
                        <a14:foregroundMark x1="27896" y1="20858" x2="27896" y2="20858"/>
                        <a14:foregroundMark x1="25386" y1="19527" x2="25386" y2="19527"/>
                        <a14:foregroundMark x1="22973" y1="19083" x2="22973" y2="19083"/>
                      </a14:backgroundRemoval>
                    </a14:imgEffect>
                    <a14:imgEffect>
                      <a14:brightnessContrast brigh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7" t="13125" r="65285" b="24375"/>
          <a:stretch/>
        </p:blipFill>
        <p:spPr bwMode="auto">
          <a:xfrm flipH="1">
            <a:off x="134574" y="5021560"/>
            <a:ext cx="1341865" cy="1752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מלבן מעוגל 45"/>
          <p:cNvSpPr/>
          <p:nvPr/>
        </p:nvSpPr>
        <p:spPr>
          <a:xfrm>
            <a:off x="35496" y="56199"/>
            <a:ext cx="1224136" cy="35714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ysClr val="windowText" lastClr="000000"/>
                </a:solidFill>
              </a:rPr>
              <a:t>סניף לקוח</a:t>
            </a:r>
            <a:endParaRPr lang="he-IL" dirty="0">
              <a:solidFill>
                <a:sysClr val="windowText" lastClr="000000"/>
              </a:solidFill>
            </a:endParaRPr>
          </a:p>
        </p:txBody>
      </p:sp>
      <p:sp>
        <p:nvSpPr>
          <p:cNvPr id="48" name="מלבן מעוגל 47"/>
          <p:cNvSpPr/>
          <p:nvPr/>
        </p:nvSpPr>
        <p:spPr>
          <a:xfrm>
            <a:off x="107504" y="4581128"/>
            <a:ext cx="1589531" cy="35714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ysClr val="windowText" lastClr="000000"/>
                </a:solidFill>
              </a:rPr>
              <a:t>הנהלת הלקוח</a:t>
            </a:r>
            <a:endParaRPr lang="he-IL" dirty="0">
              <a:solidFill>
                <a:sysClr val="windowText" lastClr="000000"/>
              </a:solidFill>
            </a:endParaRPr>
          </a:p>
        </p:txBody>
      </p:sp>
      <p:pic>
        <p:nvPicPr>
          <p:cNvPr id="357378" name="Picture 2"/>
          <p:cNvPicPr>
            <a:picLocks noChangeAspect="1" noChangeArrowheads="1"/>
          </p:cNvPicPr>
          <p:nvPr/>
        </p:nvPicPr>
        <p:blipFill>
          <a:blip r:embed="rId7" cstate="email">
            <a:lum bright="-10000"/>
          </a:blip>
          <a:srcRect/>
          <a:stretch>
            <a:fillRect/>
          </a:stretch>
        </p:blipFill>
        <p:spPr bwMode="auto">
          <a:xfrm>
            <a:off x="1403648" y="5195676"/>
            <a:ext cx="2703711" cy="1329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9" name="תמונה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71772" y="1362055"/>
            <a:ext cx="234950" cy="91122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251" name="Rectangle 9"/>
          <p:cNvSpPr>
            <a:spLocks noChangeArrowheads="1"/>
          </p:cNvSpPr>
          <p:nvPr/>
        </p:nvSpPr>
        <p:spPr bwMode="auto">
          <a:xfrm>
            <a:off x="2657469" y="142852"/>
            <a:ext cx="985837" cy="4270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 rtl="0" eaLnBrk="0" hangingPunct="0">
              <a:spcAft>
                <a:spcPts val="1000"/>
              </a:spcAft>
            </a:pPr>
            <a:r>
              <a:rPr lang="en-US" sz="1200" b="1" dirty="0">
                <a:latin typeface="Calibri" pitchFamily="34" charset="0"/>
              </a:rPr>
              <a:t>GPRS Connectivity</a:t>
            </a:r>
            <a:endParaRPr lang="he-IL" dirty="0"/>
          </a:p>
        </p:txBody>
      </p:sp>
      <p:grpSp>
        <p:nvGrpSpPr>
          <p:cNvPr id="2" name="קבוצה 60"/>
          <p:cNvGrpSpPr>
            <a:grpSpLocks/>
          </p:cNvGrpSpPr>
          <p:nvPr/>
        </p:nvGrpSpPr>
        <p:grpSpPr bwMode="auto">
          <a:xfrm>
            <a:off x="2786050" y="500042"/>
            <a:ext cx="4643470" cy="785818"/>
            <a:chOff x="2571687" y="714338"/>
            <a:chExt cx="4643537" cy="785827"/>
          </a:xfrm>
        </p:grpSpPr>
        <p:cxnSp>
          <p:nvCxnSpPr>
            <p:cNvPr id="10279" name="AutoShape 28"/>
            <p:cNvCxnSpPr>
              <a:cxnSpLocks noChangeShapeType="1"/>
              <a:stCxn id="10257" idx="2"/>
            </p:cNvCxnSpPr>
            <p:nvPr/>
          </p:nvCxnSpPr>
          <p:spPr bwMode="auto">
            <a:xfrm flipV="1">
              <a:off x="4418505" y="714338"/>
              <a:ext cx="2796719" cy="321494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</p:spPr>
        </p:cxnSp>
        <p:cxnSp>
          <p:nvCxnSpPr>
            <p:cNvPr id="10280" name="AutoShape 29"/>
            <p:cNvCxnSpPr>
              <a:cxnSpLocks noChangeShapeType="1"/>
            </p:cNvCxnSpPr>
            <p:nvPr/>
          </p:nvCxnSpPr>
          <p:spPr bwMode="auto">
            <a:xfrm flipV="1">
              <a:off x="2571687" y="1142985"/>
              <a:ext cx="928743" cy="35718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</p:grpSp>
      <p:pic>
        <p:nvPicPr>
          <p:cNvPr id="10253" name="Object 12"/>
          <p:cNvPicPr>
            <a:picLocks noChangeAspect="1" noChangeArrowheads="1"/>
          </p:cNvPicPr>
          <p:nvPr/>
        </p:nvPicPr>
        <p:blipFill>
          <a:blip r:embed="rId9" cstate="print"/>
          <a:srcRect t="-2344"/>
          <a:stretch>
            <a:fillRect/>
          </a:stretch>
        </p:blipFill>
        <p:spPr bwMode="auto">
          <a:xfrm>
            <a:off x="4429125" y="285750"/>
            <a:ext cx="500063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קבוצה 61"/>
          <p:cNvGrpSpPr>
            <a:grpSpLocks/>
          </p:cNvGrpSpPr>
          <p:nvPr/>
        </p:nvGrpSpPr>
        <p:grpSpPr bwMode="auto">
          <a:xfrm>
            <a:off x="2851172" y="571519"/>
            <a:ext cx="4578348" cy="598452"/>
            <a:chOff x="2851336" y="571479"/>
            <a:chExt cx="4578187" cy="598860"/>
          </a:xfrm>
        </p:grpSpPr>
        <p:cxnSp>
          <p:nvCxnSpPr>
            <p:cNvPr id="10277" name="AutoShape 28"/>
            <p:cNvCxnSpPr>
              <a:cxnSpLocks noChangeShapeType="1"/>
            </p:cNvCxnSpPr>
            <p:nvPr/>
          </p:nvCxnSpPr>
          <p:spPr bwMode="auto">
            <a:xfrm>
              <a:off x="4643442" y="571479"/>
              <a:ext cx="2786081" cy="71447"/>
            </a:xfrm>
            <a:prstGeom prst="bentConnector3">
              <a:avLst>
                <a:gd name="adj1" fmla="val 42163"/>
              </a:avLst>
            </a:prstGeom>
            <a:noFill/>
            <a:ln w="19050">
              <a:solidFill>
                <a:srgbClr val="C00000"/>
              </a:solidFill>
              <a:prstDash val="dash"/>
              <a:miter lim="800000"/>
              <a:headEnd/>
              <a:tailEnd type="triangle" w="med" len="med"/>
            </a:ln>
          </p:spPr>
        </p:cxnSp>
        <p:cxnSp>
          <p:nvCxnSpPr>
            <p:cNvPr id="10278" name="AutoShape 29"/>
            <p:cNvCxnSpPr>
              <a:cxnSpLocks noChangeShapeType="1"/>
              <a:stCxn id="10282" idx="6"/>
            </p:cNvCxnSpPr>
            <p:nvPr/>
          </p:nvCxnSpPr>
          <p:spPr bwMode="auto">
            <a:xfrm flipV="1">
              <a:off x="2851336" y="624923"/>
              <a:ext cx="967251" cy="545416"/>
            </a:xfrm>
            <a:prstGeom prst="straightConnector1">
              <a:avLst/>
            </a:prstGeom>
            <a:noFill/>
            <a:ln w="19050">
              <a:solidFill>
                <a:srgbClr val="C00000"/>
              </a:solidFill>
              <a:prstDash val="dash"/>
              <a:round/>
              <a:headEnd/>
              <a:tailEnd/>
            </a:ln>
          </p:spPr>
        </p:cxnSp>
      </p:grpSp>
      <p:cxnSp>
        <p:nvCxnSpPr>
          <p:cNvPr id="36" name="AutoShape 28"/>
          <p:cNvCxnSpPr>
            <a:cxnSpLocks noChangeShapeType="1"/>
            <a:stCxn id="42" idx="1"/>
            <a:endCxn id="357378" idx="3"/>
          </p:cNvCxnSpPr>
          <p:nvPr/>
        </p:nvCxnSpPr>
        <p:spPr bwMode="auto">
          <a:xfrm rot="10800000" flipV="1">
            <a:off x="4107359" y="1246592"/>
            <a:ext cx="3072170" cy="4613917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</p:spPr>
      </p:cxnSp>
      <p:sp>
        <p:nvSpPr>
          <p:cNvPr id="10257" name="AutoShape 8"/>
          <p:cNvSpPr>
            <a:spLocks noChangeArrowheads="1"/>
          </p:cNvSpPr>
          <p:nvPr/>
        </p:nvSpPr>
        <p:spPr bwMode="auto">
          <a:xfrm>
            <a:off x="3348038" y="357188"/>
            <a:ext cx="1285875" cy="928687"/>
          </a:xfrm>
          <a:prstGeom prst="cloudCallout">
            <a:avLst>
              <a:gd name="adj1" fmla="val -21069"/>
              <a:gd name="adj2" fmla="val 28824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spcAft>
                <a:spcPts val="1000"/>
              </a:spcAft>
            </a:pPr>
            <a:r>
              <a:rPr lang="en-US" sz="1400" b="1">
                <a:latin typeface="Calibri" pitchFamily="34" charset="0"/>
              </a:rPr>
              <a:t>Internet</a:t>
            </a:r>
            <a:endParaRPr lang="he-IL"/>
          </a:p>
        </p:txBody>
      </p:sp>
      <p:cxnSp>
        <p:nvCxnSpPr>
          <p:cNvPr id="63" name="AutoShape 28"/>
          <p:cNvCxnSpPr>
            <a:cxnSpLocks noChangeShapeType="1"/>
            <a:stCxn id="42" idx="1"/>
            <a:endCxn id="357378" idx="3"/>
          </p:cNvCxnSpPr>
          <p:nvPr/>
        </p:nvCxnSpPr>
        <p:spPr bwMode="auto">
          <a:xfrm rot="10800000" flipV="1">
            <a:off x="4107359" y="1246592"/>
            <a:ext cx="3072170" cy="4613917"/>
          </a:xfrm>
          <a:prstGeom prst="bentConnector3">
            <a:avLst>
              <a:gd name="adj1" fmla="val 59796"/>
            </a:avLst>
          </a:prstGeom>
          <a:noFill/>
          <a:ln w="19050">
            <a:solidFill>
              <a:srgbClr val="C00000"/>
            </a:solidFill>
            <a:prstDash val="dash"/>
            <a:miter lim="800000"/>
            <a:headEnd/>
            <a:tailEnd type="triangle" w="med" len="med"/>
          </a:ln>
        </p:spPr>
      </p:cxnSp>
      <p:pic>
        <p:nvPicPr>
          <p:cNvPr id="73" name="תמונה 7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9204" y="2632259"/>
            <a:ext cx="1459184" cy="9962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9" name="AutoShape 28"/>
          <p:cNvCxnSpPr>
            <a:cxnSpLocks noChangeShapeType="1"/>
            <a:stCxn id="42" idx="1"/>
            <a:endCxn id="357378" idx="3"/>
          </p:cNvCxnSpPr>
          <p:nvPr/>
        </p:nvCxnSpPr>
        <p:spPr bwMode="auto">
          <a:xfrm rot="10800000" flipV="1">
            <a:off x="4107359" y="1246592"/>
            <a:ext cx="3072170" cy="4613917"/>
          </a:xfrm>
          <a:prstGeom prst="bentConnector3">
            <a:avLst>
              <a:gd name="adj1" fmla="val 42088"/>
            </a:avLst>
          </a:prstGeom>
          <a:noFill/>
          <a:ln w="19050">
            <a:solidFill>
              <a:srgbClr val="568424"/>
            </a:solidFill>
            <a:prstDash val="dash"/>
            <a:miter lim="800000"/>
            <a:headEnd/>
            <a:tailEnd type="triangle" w="med" len="med"/>
          </a:ln>
        </p:spPr>
      </p:cxnSp>
      <p:pic>
        <p:nvPicPr>
          <p:cNvPr id="10262" name="תמונה 132" descr="brinksLogo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24750" y="14288"/>
            <a:ext cx="144780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2" name="מחבר מרפקי 51"/>
          <p:cNvCxnSpPr/>
          <p:nvPr/>
        </p:nvCxnSpPr>
        <p:spPr>
          <a:xfrm>
            <a:off x="7867600" y="1293796"/>
            <a:ext cx="0" cy="3287332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</p:spPr>
      </p:cxnSp>
      <p:cxnSp>
        <p:nvCxnSpPr>
          <p:cNvPr id="75" name="מחבר מרפקי 51"/>
          <p:cNvCxnSpPr/>
          <p:nvPr/>
        </p:nvCxnSpPr>
        <p:spPr>
          <a:xfrm flipH="1">
            <a:off x="8248650" y="1408938"/>
            <a:ext cx="2008" cy="3168016"/>
          </a:xfrm>
          <a:prstGeom prst="straightConnector1">
            <a:avLst/>
          </a:prstGeom>
          <a:noFill/>
          <a:ln w="19050">
            <a:solidFill>
              <a:srgbClr val="568424"/>
            </a:solidFill>
            <a:prstDash val="dash"/>
            <a:miter lim="800000"/>
            <a:headEnd/>
            <a:tailEnd type="triangle" w="med" len="med"/>
          </a:ln>
        </p:spPr>
      </p:cxnSp>
      <p:pic>
        <p:nvPicPr>
          <p:cNvPr id="118886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10896" y="6219847"/>
            <a:ext cx="1279525" cy="423863"/>
          </a:xfrm>
          <a:prstGeom prst="rect">
            <a:avLst/>
          </a:prstGeom>
          <a:solidFill>
            <a:schemeClr val="bg1">
              <a:alpha val="0"/>
            </a:schemeClr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152400" dist="889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66568" name="תמונה 4" descr="CompuSafe3000.gif"/>
          <p:cNvPicPr>
            <a:picLocks noChangeAspect="1" noChangeArrowheads="1"/>
          </p:cNvPicPr>
          <p:nvPr/>
        </p:nvPicPr>
        <p:blipFill>
          <a:blip r:embed="rId14" cstate="print"/>
          <a:srcRect l="12590" t="14362" r="65302" b="44531"/>
          <a:stretch>
            <a:fillRect/>
          </a:stretch>
        </p:blipFill>
        <p:spPr bwMode="auto">
          <a:xfrm>
            <a:off x="1571647" y="1574792"/>
            <a:ext cx="10001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2433659" y="1071546"/>
            <a:ext cx="482600" cy="444500"/>
            <a:chOff x="6397" y="2560"/>
            <a:chExt cx="641" cy="664"/>
          </a:xfrm>
        </p:grpSpPr>
        <p:sp>
          <p:nvSpPr>
            <p:cNvPr id="10281" name="AutoShape 6"/>
            <p:cNvSpPr>
              <a:spLocks noChangeArrowheads="1"/>
            </p:cNvSpPr>
            <p:nvPr/>
          </p:nvSpPr>
          <p:spPr bwMode="auto">
            <a:xfrm>
              <a:off x="6533" y="2700"/>
              <a:ext cx="361" cy="364"/>
            </a:xfrm>
            <a:prstGeom prst="flowChartConnector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algn="l" eaLnBrk="0" hangingPunct="0"/>
              <a:endParaRPr lang="he-IL"/>
            </a:p>
          </p:txBody>
        </p:sp>
        <p:sp>
          <p:nvSpPr>
            <p:cNvPr id="10282" name="AutoShape 7"/>
            <p:cNvSpPr>
              <a:spLocks noChangeArrowheads="1"/>
            </p:cNvSpPr>
            <p:nvPr/>
          </p:nvSpPr>
          <p:spPr bwMode="auto">
            <a:xfrm>
              <a:off x="6397" y="2560"/>
              <a:ext cx="641" cy="664"/>
            </a:xfrm>
            <a:prstGeom prst="flowChartConnector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algn="l" eaLnBrk="0" hangingPunct="0"/>
              <a:endParaRPr lang="he-IL"/>
            </a:p>
          </p:txBody>
        </p:sp>
      </p:grpSp>
      <p:pic>
        <p:nvPicPr>
          <p:cNvPr id="6" name="תמונה 5" descr="3181d773-74bf-42d2-8c37-b30869cfe57f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68344" y="1523997"/>
            <a:ext cx="10604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8" name="תמונה 37" descr="100 NIS.jpg"/>
          <p:cNvPicPr>
            <a:picLocks noChangeAspect="1"/>
          </p:cNvPicPr>
          <p:nvPr/>
        </p:nvPicPr>
        <p:blipFill>
          <a:blip r:embed="rId16" cstate="email"/>
          <a:srcRect/>
          <a:stretch>
            <a:fillRect/>
          </a:stretch>
        </p:blipFill>
        <p:spPr>
          <a:xfrm>
            <a:off x="1366794" y="1500174"/>
            <a:ext cx="517584" cy="1000108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isometricBottomDown"/>
            <a:lightRig rig="threePt" dir="t"/>
          </a:scene3d>
        </p:spPr>
      </p:pic>
      <p:pic>
        <p:nvPicPr>
          <p:cNvPr id="71" name="Picture 2" descr="C:\Documents and Settings\Omer_B\Local Settings\Temporary Internet Files\Content.IE5\OO2ZBKO1\dglxasset[1].htm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773238" y="2755900"/>
            <a:ext cx="6302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">
            <a:hlinkClick r:id="rId18" action="ppaction://hlinkfile"/>
          </p:cNvPr>
          <p:cNvPicPr>
            <a:picLocks noChangeAspect="1" noChangeArrowheads="1"/>
          </p:cNvPicPr>
          <p:nvPr/>
        </p:nvPicPr>
        <p:blipFill>
          <a:blip r:embed="rId19" cstate="print"/>
          <a:srcRect t="8252" r="53516" b="37549"/>
          <a:stretch>
            <a:fillRect/>
          </a:stretch>
        </p:blipFill>
        <p:spPr bwMode="auto">
          <a:xfrm>
            <a:off x="4073150" y="2060848"/>
            <a:ext cx="2443066" cy="22788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122914" flipH="1" flipV="1">
            <a:off x="2743565" y="1564760"/>
            <a:ext cx="1295122" cy="1007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8" t="19731" r="16794" b="15625"/>
          <a:stretch/>
        </p:blipFill>
        <p:spPr bwMode="auto">
          <a:xfrm>
            <a:off x="7053203" y="4945360"/>
            <a:ext cx="2002021" cy="1752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מלבן מעוגל 49"/>
          <p:cNvSpPr/>
          <p:nvPr/>
        </p:nvSpPr>
        <p:spPr>
          <a:xfrm>
            <a:off x="7302949" y="4576954"/>
            <a:ext cx="1589531" cy="35714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ysClr val="windowText" lastClr="000000"/>
                </a:solidFill>
              </a:rPr>
              <a:t>בנק הלקוח</a:t>
            </a:r>
            <a:endParaRPr lang="he-IL" dirty="0">
              <a:solidFill>
                <a:sysClr val="windowText" lastClr="000000"/>
              </a:solidFill>
            </a:endParaRPr>
          </a:p>
        </p:txBody>
      </p:sp>
      <p:pic>
        <p:nvPicPr>
          <p:cNvPr id="42" name="Picture 9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529" y="275888"/>
            <a:ext cx="1855128" cy="1941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40125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44306 -0.02569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53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מציין מיקום של מספר שקופית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8BE4741-218F-46A5-8C40-EAA62CC3463E}" type="slidenum">
              <a:rPr lang="he-IL" smtClean="0"/>
              <a:pPr>
                <a:defRPr/>
              </a:pPr>
              <a:t>9</a:t>
            </a:fld>
            <a:endParaRPr lang="en-US" smtClean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44000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7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4400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9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מציין מיקום של מספר שקופית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7BC4C1E-4E19-4D3C-8852-30DF8315DBB4}" type="slidenum">
              <a:rPr lang="he-IL" smtClean="0"/>
              <a:pPr>
                <a:defRPr/>
              </a:pPr>
              <a:t>11</a:t>
            </a:fld>
            <a:endParaRPr lang="en-US" smtClean="0"/>
          </a:p>
        </p:txBody>
      </p:sp>
      <p:sp>
        <p:nvSpPr>
          <p:cNvPr id="13" name="מלבן 12"/>
          <p:cNvSpPr/>
          <p:nvPr/>
        </p:nvSpPr>
        <p:spPr>
          <a:xfrm>
            <a:off x="0" y="5357802"/>
            <a:ext cx="1500198" cy="15001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627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מציין מיקום של מספר שקופית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7BC4C1E-4E19-4D3C-8852-30DF8315DBB4}" type="slidenum">
              <a:rPr lang="he-IL" smtClean="0"/>
              <a:pPr>
                <a:defRPr/>
              </a:pPr>
              <a:t>12</a:t>
            </a:fld>
            <a:endParaRPr lang="en-US" smtClean="0"/>
          </a:p>
        </p:txBody>
      </p:sp>
      <p:sp>
        <p:nvSpPr>
          <p:cNvPr id="13" name="מלבן 12"/>
          <p:cNvSpPr/>
          <p:nvPr/>
        </p:nvSpPr>
        <p:spPr>
          <a:xfrm>
            <a:off x="0" y="5357802"/>
            <a:ext cx="1500198" cy="15001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12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12" y="0"/>
            <a:ext cx="9228747" cy="6945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66" b="100000" l="0" r="100000">
                        <a14:foregroundMark x1="35882" y1="12079" x2="35882" y2="12079"/>
                        <a14:foregroundMark x1="84118" y1="27528" x2="84118" y2="27528"/>
                        <a14:foregroundMark x1="84118" y1="22472" x2="84118" y2="22472"/>
                        <a14:foregroundMark x1="85588" y1="16854" x2="85588" y2="16854"/>
                        <a14:foregroundMark x1="86176" y1="14045" x2="86176" y2="14045"/>
                        <a14:foregroundMark x1="82647" y1="38483" x2="82647" y2="38483"/>
                        <a14:foregroundMark x1="86471" y1="11236" x2="86471" y2="11236"/>
                        <a14:foregroundMark x1="94706" y1="55056" x2="94706" y2="55056"/>
                        <a14:foregroundMark x1="97941" y1="49438" x2="97941" y2="49438"/>
                        <a14:foregroundMark x1="96765" y1="45506" x2="96765" y2="45506"/>
                        <a14:foregroundMark x1="93824" y1="41011" x2="93824" y2="41011"/>
                        <a14:foregroundMark x1="92059" y1="36798" x2="92059" y2="36798"/>
                        <a14:foregroundMark x1="26176" y1="77528" x2="26176" y2="77528"/>
                        <a14:foregroundMark x1="17353" y1="68539" x2="17353" y2="68539"/>
                        <a14:foregroundMark x1="13529" y1="59270" x2="13529" y2="59270"/>
                        <a14:foregroundMark x1="12647" y1="48596" x2="12647" y2="48596"/>
                        <a14:foregroundMark x1="25882" y1="90449" x2="25882" y2="90449"/>
                        <a14:foregroundMark x1="25588" y1="96348" x2="25588" y2="96348"/>
                        <a14:foregroundMark x1="21765" y1="90449" x2="21765" y2="90449"/>
                        <a14:foregroundMark x1="14412" y1="91292" x2="14412" y2="91292"/>
                        <a14:foregroundMark x1="12059" y1="98596" x2="12059" y2="98596"/>
                        <a14:foregroundMark x1="42059" y1="98596" x2="42059" y2="98596"/>
                        <a14:foregroundMark x1="40000" y1="91292" x2="40000" y2="91292"/>
                        <a14:foregroundMark x1="34118" y1="91292" x2="34118" y2="91292"/>
                        <a14:foregroundMark x1="28529" y1="91292" x2="28529" y2="91292"/>
                        <a14:foregroundMark x1="33235" y1="91292" x2="33235" y2="91292"/>
                        <a14:foregroundMark x1="25294" y1="99157" x2="25294" y2="99157"/>
                        <a14:backgroundMark x1="64412" y1="19382" x2="64412" y2="19382"/>
                        <a14:backgroundMark x1="62353" y1="17978" x2="58529" y2="14607"/>
                        <a14:backgroundMark x1="54118" y1="15730" x2="54118" y2="15730"/>
                        <a14:backgroundMark x1="53235" y1="25000" x2="53235" y2="25000"/>
                        <a14:backgroundMark x1="57059" y1="28933" x2="57059" y2="28933"/>
                        <a14:backgroundMark x1="62353" y1="28652" x2="62353" y2="28652"/>
                        <a14:backgroundMark x1="67647" y1="24719" x2="67647" y2="24719"/>
                        <a14:backgroundMark x1="71471" y1="16573" x2="71471" y2="16573"/>
                        <a14:backgroundMark x1="75000" y1="23596" x2="73529" y2="25000"/>
                        <a14:backgroundMark x1="80882" y1="18539" x2="80882" y2="185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089059"/>
            <a:ext cx="1528205" cy="1595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76544" y="5329185"/>
            <a:ext cx="902200" cy="1287576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AutoShape 8"/>
          <p:cNvSpPr>
            <a:spLocks noChangeArrowheads="1"/>
          </p:cNvSpPr>
          <p:nvPr/>
        </p:nvSpPr>
        <p:spPr bwMode="auto">
          <a:xfrm>
            <a:off x="3379900" y="277154"/>
            <a:ext cx="1874271" cy="1101703"/>
          </a:xfrm>
          <a:prstGeom prst="cloudCallout">
            <a:avLst>
              <a:gd name="adj1" fmla="val -21069"/>
              <a:gd name="adj2" fmla="val 28824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spcAft>
                <a:spcPts val="1000"/>
              </a:spcAft>
            </a:pPr>
            <a:r>
              <a:rPr lang="en-US" sz="1400" b="1" dirty="0">
                <a:latin typeface="Calibri" pitchFamily="34" charset="0"/>
              </a:rPr>
              <a:t>Internet</a:t>
            </a:r>
            <a:endParaRPr lang="he-IL" dirty="0"/>
          </a:p>
        </p:txBody>
      </p:sp>
      <p:grpSp>
        <p:nvGrpSpPr>
          <p:cNvPr id="346129" name="קבוצה 346128"/>
          <p:cNvGrpSpPr/>
          <p:nvPr/>
        </p:nvGrpSpPr>
        <p:grpSpPr>
          <a:xfrm>
            <a:off x="-39612" y="4844443"/>
            <a:ext cx="1334209" cy="1951273"/>
            <a:chOff x="2789921" y="3868846"/>
            <a:chExt cx="1906661" cy="2815684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 rotWithShape="1">
            <a:blip r:embed="rId7" cstate="email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98442">
                          <a14:foregroundMark x1="48287" y1="7889" x2="48287" y2="7889"/>
                          <a14:foregroundMark x1="43302" y1="5970" x2="43302" y2="5970"/>
                          <a14:foregroundMark x1="47975" y1="5757" x2="47975" y2="5757"/>
                          <a14:foregroundMark x1="51402" y1="5757" x2="51402" y2="5757"/>
                          <a14:foregroundMark x1="38629" y1="5757" x2="38629" y2="5757"/>
                          <a14:foregroundMark x1="35514" y1="6183" x2="35514" y2="61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789921" y="3868846"/>
              <a:ext cx="1906661" cy="28156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3" name="Picture 4"/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400000">
              <a:off x="3095496" y="5082529"/>
              <a:ext cx="533757" cy="761752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perspectiveHeroicExtremeRightFacing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5" name="Picture 6"/>
            <p:cNvPicPr>
              <a:picLocks noChangeAspect="1" noChangeArrowheads="1"/>
            </p:cNvPicPr>
            <p:nvPr/>
          </p:nvPicPr>
          <p:blipFill rotWithShape="1">
            <a:blip r:embed="rId10" cstate="email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846613">
              <a:off x="2782601" y="5016874"/>
              <a:ext cx="1159545" cy="245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46131" name="קבוצה 346130"/>
          <p:cNvGrpSpPr/>
          <p:nvPr/>
        </p:nvGrpSpPr>
        <p:grpSpPr>
          <a:xfrm>
            <a:off x="-39612" y="4844442"/>
            <a:ext cx="3740755" cy="2012585"/>
            <a:chOff x="2273316" y="2979747"/>
            <a:chExt cx="4609541" cy="2133565"/>
          </a:xfrm>
        </p:grpSpPr>
        <p:pic>
          <p:nvPicPr>
            <p:cNvPr id="3080" name="Picture 8"/>
            <p:cNvPicPr>
              <a:picLocks noChangeAspect="1" noChangeArrowheads="1"/>
            </p:cNvPicPr>
            <p:nvPr/>
          </p:nvPicPr>
          <p:blipFill rotWithShape="1">
            <a:blip r:embed="rId12" cstate="email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1033" r="99587">
                          <a14:foregroundMark x1="82851" y1="79018" x2="82851" y2="79018"/>
                          <a14:foregroundMark x1="31198" y1="77679" x2="31198" y2="77679"/>
                          <a14:backgroundMark x1="92769" y1="14732" x2="92769" y2="14732"/>
                          <a14:backgroundMark x1="3512" y1="29911" x2="3512" y2="29911"/>
                          <a14:backgroundMark x1="9298" y1="95982" x2="9298" y2="959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273316" y="2979747"/>
              <a:ext cx="4609541" cy="2133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6130" name="תמונה 346129"/>
            <p:cNvPicPr>
              <a:picLocks noChangeAspect="1"/>
            </p:cNvPicPr>
            <p:nvPr/>
          </p:nvPicPr>
          <p:blipFill>
            <a:blip r:embed="rId14" cstate="email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028" b="88889" l="0" r="100000">
                          <a14:foregroundMark x1="92276" y1="55556" x2="92276" y2="55556"/>
                          <a14:foregroundMark x1="77871" y1="49306" x2="77871" y2="49306"/>
                          <a14:foregroundMark x1="51357" y1="46528" x2="51357" y2="46528"/>
                          <a14:foregroundMark x1="43006" y1="49306" x2="43006" y2="49306"/>
                          <a14:foregroundMark x1="30271" y1="54861" x2="30271" y2="54861"/>
                          <a14:foregroundMark x1="17537" y1="61806" x2="17537" y2="61806"/>
                          <a14:foregroundMark x1="13570" y1="59028" x2="13570" y2="59028"/>
                          <a14:foregroundMark x1="10021" y1="58333" x2="10021" y2="58333"/>
                          <a14:foregroundMark x1="7098" y1="58333" x2="7098" y2="58333"/>
                          <a14:foregroundMark x1="3549" y1="57639" x2="3549" y2="5763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99002" y="3326667"/>
              <a:ext cx="2153255" cy="647325"/>
            </a:xfrm>
            <a:prstGeom prst="rect">
              <a:avLst/>
            </a:prstGeom>
          </p:spPr>
        </p:pic>
      </p:grpSp>
      <p:cxnSp>
        <p:nvCxnSpPr>
          <p:cNvPr id="104" name="AutoShape 28"/>
          <p:cNvCxnSpPr>
            <a:cxnSpLocks noChangeShapeType="1"/>
            <a:stCxn id="49" idx="0"/>
            <a:endCxn id="3077" idx="0"/>
          </p:cNvCxnSpPr>
          <p:nvPr/>
        </p:nvCxnSpPr>
        <p:spPr bwMode="auto">
          <a:xfrm rot="10800000" flipV="1">
            <a:off x="764104" y="828005"/>
            <a:ext cx="2621611" cy="4261053"/>
          </a:xfrm>
          <a:prstGeom prst="bentConnector2">
            <a:avLst/>
          </a:prstGeom>
          <a:ln w="34925">
            <a:solidFill>
              <a:schemeClr val="tx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AutoShape 28"/>
          <p:cNvCxnSpPr>
            <a:cxnSpLocks noChangeShapeType="1"/>
            <a:stCxn id="6" idx="0"/>
            <a:endCxn id="49" idx="2"/>
          </p:cNvCxnSpPr>
          <p:nvPr/>
        </p:nvCxnSpPr>
        <p:spPr bwMode="auto">
          <a:xfrm rot="16200000" flipV="1">
            <a:off x="5176332" y="904284"/>
            <a:ext cx="2537809" cy="2385253"/>
          </a:xfrm>
          <a:prstGeom prst="bentConnector2">
            <a:avLst/>
          </a:prstGeom>
          <a:ln w="34925">
            <a:solidFill>
              <a:schemeClr val="tx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581" name="תמונה 66580"/>
          <p:cNvPicPr>
            <a:picLocks noChangeAspect="1"/>
          </p:cNvPicPr>
          <p:nvPr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752" b="100000" l="1558" r="100000">
                        <a14:foregroundMark x1="92484" y1="56250" x2="92484" y2="56250"/>
                        <a14:foregroundMark x1="72234" y1="56250" x2="72234" y2="56250"/>
                        <a14:foregroundMark x1="51148" y1="53472" x2="51148" y2="53472"/>
                        <a14:foregroundMark x1="43841" y1="55556" x2="43841" y2="55556"/>
                        <a14:foregroundMark x1="29645" y1="47917" x2="29645" y2="47917"/>
                        <a14:foregroundMark x1="17119" y1="47917" x2="17119" y2="47917"/>
                        <a14:foregroundMark x1="13779" y1="50000" x2="13779" y2="50000"/>
                        <a14:foregroundMark x1="10856" y1="50000" x2="10856" y2="50000"/>
                        <a14:foregroundMark x1="10230" y1="50000" x2="10230" y2="50000"/>
                        <a14:foregroundMark x1="7098" y1="50000" x2="7098" y2="50000"/>
                        <a14:foregroundMark x1="3758" y1="47917" x2="3758" y2="47917"/>
                        <a14:foregroundMark x1="64174" y1="49612" x2="64174" y2="49612"/>
                        <a14:foregroundMark x1="10280" y1="39535" x2="10280" y2="39535"/>
                        <a14:foregroundMark x1="7477" y1="39535" x2="7477" y2="39535"/>
                        <a14:foregroundMark x1="10592" y1="62791" x2="10592" y2="62791"/>
                        <a14:foregroundMark x1="7165" y1="64341" x2="7165" y2="64341"/>
                        <a14:backgroundMark x1="68224" y1="49612" x2="68224" y2="49612"/>
                        <a14:backgroundMark x1="53271" y1="55039" x2="53271" y2="55039"/>
                        <a14:backgroundMark x1="18692" y1="62016" x2="18692" y2="62016"/>
                        <a14:backgroundMark x1="14330" y1="58140" x2="14330" y2="58140"/>
                        <a14:backgroundMark x1="14953" y1="58140" x2="14953" y2="58140"/>
                        <a14:backgroundMark x1="14953" y1="33333" x2="14953" y2="33333"/>
                        <a14:backgroundMark x1="14953" y1="40310" x2="14953" y2="40310"/>
                        <a14:backgroundMark x1="14953" y1="65116" x2="14953" y2="651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9242" y="3302047"/>
            <a:ext cx="1197659" cy="688232"/>
          </a:xfrm>
          <a:prstGeom prst="rect">
            <a:avLst/>
          </a:prstGeom>
        </p:spPr>
      </p:pic>
      <p:cxnSp>
        <p:nvCxnSpPr>
          <p:cNvPr id="151" name="AutoShape 28"/>
          <p:cNvCxnSpPr>
            <a:cxnSpLocks noChangeShapeType="1"/>
          </p:cNvCxnSpPr>
          <p:nvPr/>
        </p:nvCxnSpPr>
        <p:spPr bwMode="auto">
          <a:xfrm rot="16200000" flipH="1">
            <a:off x="4411155" y="1051988"/>
            <a:ext cx="2230804" cy="2633837"/>
          </a:xfrm>
          <a:prstGeom prst="bentConnector2">
            <a:avLst/>
          </a:prstGeom>
          <a:ln w="34925">
            <a:solidFill>
              <a:schemeClr val="tx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AutoShape 28"/>
          <p:cNvCxnSpPr>
            <a:cxnSpLocks noChangeShapeType="1"/>
            <a:stCxn id="3" idx="0"/>
            <a:endCxn id="49" idx="0"/>
          </p:cNvCxnSpPr>
          <p:nvPr/>
        </p:nvCxnSpPr>
        <p:spPr bwMode="auto">
          <a:xfrm rot="5400000" flipH="1" flipV="1">
            <a:off x="1611250" y="1584490"/>
            <a:ext cx="2530948" cy="1017980"/>
          </a:xfrm>
          <a:prstGeom prst="bentConnector2">
            <a:avLst/>
          </a:prstGeom>
          <a:ln w="34925">
            <a:solidFill>
              <a:schemeClr val="tx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לבן 1"/>
          <p:cNvSpPr/>
          <p:nvPr/>
        </p:nvSpPr>
        <p:spPr>
          <a:xfrm>
            <a:off x="1321579" y="3539277"/>
            <a:ext cx="169084" cy="236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0873" y="3365815"/>
            <a:ext cx="1373977" cy="485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מלבן 34"/>
          <p:cNvSpPr/>
          <p:nvPr/>
        </p:nvSpPr>
        <p:spPr>
          <a:xfrm>
            <a:off x="8328891" y="3491799"/>
            <a:ext cx="169084" cy="236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58" name="AutoShape 28"/>
          <p:cNvCxnSpPr>
            <a:cxnSpLocks noChangeShapeType="1"/>
            <a:stCxn id="6" idx="2"/>
            <a:endCxn id="11" idx="0"/>
          </p:cNvCxnSpPr>
          <p:nvPr/>
        </p:nvCxnSpPr>
        <p:spPr bwMode="auto">
          <a:xfrm rot="16200000" flipH="1">
            <a:off x="7280861" y="4208161"/>
            <a:ext cx="1414073" cy="700071"/>
          </a:xfrm>
          <a:prstGeom prst="bentConnector3">
            <a:avLst>
              <a:gd name="adj1" fmla="val 50000"/>
            </a:avLst>
          </a:prstGeom>
          <a:ln w="34925">
            <a:solidFill>
              <a:schemeClr val="tx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AutoShape 28"/>
          <p:cNvCxnSpPr>
            <a:cxnSpLocks noChangeShapeType="1"/>
            <a:stCxn id="3" idx="0"/>
          </p:cNvCxnSpPr>
          <p:nvPr/>
        </p:nvCxnSpPr>
        <p:spPr bwMode="auto">
          <a:xfrm rot="5400000" flipH="1" flipV="1">
            <a:off x="1598272" y="1571510"/>
            <a:ext cx="2556907" cy="1017982"/>
          </a:xfrm>
          <a:prstGeom prst="bentConnector3">
            <a:avLst>
              <a:gd name="adj1" fmla="val 98818"/>
            </a:avLst>
          </a:prstGeom>
          <a:ln w="34925">
            <a:solidFill>
              <a:schemeClr val="tx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AutoShape 28"/>
          <p:cNvCxnSpPr>
            <a:cxnSpLocks noChangeShapeType="1"/>
            <a:stCxn id="6" idx="2"/>
            <a:endCxn id="11" idx="0"/>
          </p:cNvCxnSpPr>
          <p:nvPr/>
        </p:nvCxnSpPr>
        <p:spPr bwMode="auto">
          <a:xfrm rot="16200000" flipH="1">
            <a:off x="7280861" y="4208161"/>
            <a:ext cx="1414073" cy="700071"/>
          </a:xfrm>
          <a:prstGeom prst="bentConnector3">
            <a:avLst>
              <a:gd name="adj1" fmla="val 50000"/>
            </a:avLst>
          </a:prstGeom>
          <a:ln w="34925">
            <a:solidFill>
              <a:schemeClr val="tx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0663" y="3358954"/>
            <a:ext cx="1754142" cy="60579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8071" y="5265234"/>
            <a:ext cx="1359723" cy="1452272"/>
          </a:xfrm>
          <a:prstGeom prst="rect">
            <a:avLst/>
          </a:prstGeom>
        </p:spPr>
      </p:pic>
      <p:pic>
        <p:nvPicPr>
          <p:cNvPr id="130" name="Picture 4"/>
          <p:cNvPicPr>
            <a:picLocks noChangeAspect="1" noChangeArrowheads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067375">
            <a:off x="7035957" y="5631784"/>
            <a:ext cx="424057" cy="635379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8605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5.78035E-8 L 0.1967 0.04 C 0.23802 0.04902 0.29965 0.0541 0.36389 0.0541 C 0.43733 0.0541 0.49583 0.04902 0.53715 0.04 L 0.73403 -5.78035E-8 " pathEditMode="relative" rAng="0" ptsTypes="FffFF">
                                      <p:cBhvr>
                                        <p:cTn id="40" dur="2000" fill="hold"/>
                                        <p:tgtEl>
                                          <p:spTgt spid="346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01" y="27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5.78035E-8 L 0.09289 -0.010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5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.04324 L 0.15746 0.08324 C 0.1875 0.09226 0.23246 0.09734 0.27916 0.09734 C 0.33264 0.09734 0.37517 0.09226 0.40538 0.08324 L 0.54861 0.04324 " pathEditMode="relative" rAng="0" ptsTypes="FffFF">
                                      <p:cBhvr>
                                        <p:cTn id="95" dur="2000" fill="hold"/>
                                        <p:tgtEl>
                                          <p:spTgt spid="346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01" y="27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מלבן 27"/>
          <p:cNvSpPr/>
          <p:nvPr/>
        </p:nvSpPr>
        <p:spPr>
          <a:xfrm>
            <a:off x="0" y="27384"/>
            <a:ext cx="92281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6" name="קבוצה 25"/>
          <p:cNvGrpSpPr/>
          <p:nvPr/>
        </p:nvGrpSpPr>
        <p:grpSpPr>
          <a:xfrm>
            <a:off x="5062613" y="3321703"/>
            <a:ext cx="3934191" cy="1943817"/>
            <a:chOff x="-228667" y="1437992"/>
            <a:chExt cx="9357110" cy="448642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28" r="65754" b="70879"/>
            <a:stretch/>
          </p:blipFill>
          <p:spPr bwMode="auto">
            <a:xfrm>
              <a:off x="-228667" y="1437992"/>
              <a:ext cx="9357110" cy="4486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תמונה 26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28" b="88889" l="0" r="97495">
                          <a14:foregroundMark x1="88100" y1="30556" x2="88100" y2="30556"/>
                          <a14:foregroundMark x1="78288" y1="47917" x2="78288" y2="47917"/>
                          <a14:foregroundMark x1="51148" y1="51389" x2="51148" y2="51389"/>
                          <a14:foregroundMark x1="42380" y1="52083" x2="42380" y2="52083"/>
                          <a14:foregroundMark x1="29436" y1="52778" x2="29436" y2="52778"/>
                          <a14:foregroundMark x1="15866" y1="52778" x2="15866" y2="52778"/>
                          <a14:foregroundMark x1="12944" y1="52778" x2="12944" y2="52778"/>
                          <a14:foregroundMark x1="9812" y1="58333" x2="9812" y2="58333"/>
                          <a14:foregroundMark x1="6681" y1="61111" x2="6681" y2="61111"/>
                          <a14:foregroundMark x1="3340" y1="53472" x2="3340" y2="5347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3745">
              <a:off x="7498237" y="1870811"/>
              <a:ext cx="1104177" cy="331945"/>
            </a:xfrm>
            <a:prstGeom prst="rect">
              <a:avLst/>
            </a:prstGeom>
          </p:spPr>
        </p:pic>
      </p:grpSp>
      <p:sp>
        <p:nvSpPr>
          <p:cNvPr id="4" name="מציין מיקום של מספר שקופית 1"/>
          <p:cNvSpPr>
            <a:spLocks noGrp="1"/>
          </p:cNvSpPr>
          <p:nvPr>
            <p:ph type="sldNum" sz="quarter" idx="4294967295"/>
          </p:nvPr>
        </p:nvSpPr>
        <p:spPr>
          <a:xfrm>
            <a:off x="7812360" y="6525344"/>
            <a:ext cx="874440" cy="360040"/>
          </a:xfrm>
          <a:prstGeom prst="rect">
            <a:avLst/>
          </a:prstGeom>
        </p:spPr>
        <p:txBody>
          <a:bodyPr/>
          <a:lstStyle/>
          <a:p>
            <a:fld id="{2F5C767D-17AE-46A5-9CA6-23A271860109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16" name="תמונה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216" y="5007782"/>
            <a:ext cx="1850218" cy="185021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303" y="1437993"/>
            <a:ext cx="1660393" cy="1660393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948" y="24343"/>
            <a:ext cx="1054968" cy="1600200"/>
          </a:xfrm>
          <a:prstGeom prst="rect">
            <a:avLst/>
          </a:prstGeom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7427" y="973358"/>
            <a:ext cx="325568" cy="464635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03" b="98380" l="57639" r="934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292" t="6250" r="6597" b="3704"/>
          <a:stretch/>
        </p:blipFill>
        <p:spPr bwMode="auto">
          <a:xfrm>
            <a:off x="7618169" y="37049"/>
            <a:ext cx="1498182" cy="280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קבוצה 21"/>
          <p:cNvGrpSpPr/>
          <p:nvPr/>
        </p:nvGrpSpPr>
        <p:grpSpPr>
          <a:xfrm>
            <a:off x="4578496" y="97516"/>
            <a:ext cx="1289648" cy="1603291"/>
            <a:chOff x="2789921" y="3868846"/>
            <a:chExt cx="1906661" cy="2815684"/>
          </a:xfrm>
        </p:grpSpPr>
        <p:pic>
          <p:nvPicPr>
            <p:cNvPr id="23" name="Picture 6"/>
            <p:cNvPicPr>
              <a:picLocks noChangeAspect="1" noChangeArrowheads="1"/>
            </p:cNvPicPr>
            <p:nvPr/>
          </p:nvPicPr>
          <p:blipFill rotWithShape="1">
            <a:blip r:embed="rId11" cstate="email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98068">
                          <a14:foregroundMark x1="48309" y1="8127" x2="48309" y2="8127"/>
                          <a14:foregroundMark x1="42995" y1="6007" x2="42995" y2="6007"/>
                          <a14:foregroundMark x1="47826" y1="5654" x2="47826" y2="5654"/>
                          <a14:foregroundMark x1="51208" y1="5654" x2="51208" y2="5654"/>
                          <a14:foregroundMark x1="38647" y1="5654" x2="38647" y2="5654"/>
                          <a14:foregroundMark x1="35266" y1="6360" x2="35266" y2="63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789921" y="3868846"/>
              <a:ext cx="1906661" cy="28156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4"/>
            <p:cNvPicPr>
              <a:picLocks noChangeAspect="1" noChangeArrowheads="1"/>
            </p:cNvPicPr>
            <p:nvPr/>
          </p:nvPicPr>
          <p:blipFill rotWithShape="1">
            <a:blip r:embed="rId13" cstate="email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400000">
              <a:off x="3095496" y="5082529"/>
              <a:ext cx="533757" cy="761752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perspectiveHeroicExtremeRightFacing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6"/>
            <p:cNvPicPr>
              <a:picLocks noChangeAspect="1" noChangeArrowheads="1"/>
            </p:cNvPicPr>
            <p:nvPr/>
          </p:nvPicPr>
          <p:blipFill rotWithShape="1">
            <a:blip r:embed="rId14" cstate="email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846613">
              <a:off x="2782601" y="5016874"/>
              <a:ext cx="1159545" cy="245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AutoShape 8"/>
          <p:cNvSpPr>
            <a:spLocks noChangeArrowheads="1"/>
          </p:cNvSpPr>
          <p:nvPr/>
        </p:nvSpPr>
        <p:spPr bwMode="auto">
          <a:xfrm>
            <a:off x="3073176" y="1908811"/>
            <a:ext cx="2173194" cy="1437668"/>
          </a:xfrm>
          <a:prstGeom prst="cloudCallout">
            <a:avLst>
              <a:gd name="adj1" fmla="val -21069"/>
              <a:gd name="adj2" fmla="val 28824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spcAft>
                <a:spcPts val="1000"/>
              </a:spcAft>
            </a:pPr>
            <a:endParaRPr lang="he-IL" dirty="0"/>
          </a:p>
        </p:txBody>
      </p:sp>
      <p:grpSp>
        <p:nvGrpSpPr>
          <p:cNvPr id="30" name="Group 37"/>
          <p:cNvGrpSpPr>
            <a:grpSpLocks/>
          </p:cNvGrpSpPr>
          <p:nvPr/>
        </p:nvGrpSpPr>
        <p:grpSpPr bwMode="auto">
          <a:xfrm>
            <a:off x="3660087" y="2737903"/>
            <a:ext cx="1468438" cy="1246188"/>
            <a:chOff x="3546" y="3123"/>
            <a:chExt cx="1099" cy="845"/>
          </a:xfrm>
        </p:grpSpPr>
        <p:pic>
          <p:nvPicPr>
            <p:cNvPr id="31" name="Picture 38" descr="Server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7" y="3225"/>
              <a:ext cx="50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9" descr="Server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7" y="3183"/>
              <a:ext cx="604" cy="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40" descr="Server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6" y="3123"/>
              <a:ext cx="721" cy="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" name="Group 61"/>
          <p:cNvGrpSpPr>
            <a:grpSpLocks/>
          </p:cNvGrpSpPr>
          <p:nvPr/>
        </p:nvGrpSpPr>
        <p:grpSpPr bwMode="auto">
          <a:xfrm rot="-623331">
            <a:off x="3972729" y="1768148"/>
            <a:ext cx="338084" cy="425053"/>
            <a:chOff x="5996" y="479"/>
            <a:chExt cx="975" cy="1224"/>
          </a:xfrm>
        </p:grpSpPr>
        <p:sp>
          <p:nvSpPr>
            <p:cNvPr id="35" name="AutoShape 62"/>
            <p:cNvSpPr>
              <a:spLocks noChangeArrowheads="1"/>
            </p:cNvSpPr>
            <p:nvPr/>
          </p:nvSpPr>
          <p:spPr bwMode="auto">
            <a:xfrm>
              <a:off x="5996" y="479"/>
              <a:ext cx="810" cy="1042"/>
            </a:xfrm>
            <a:custGeom>
              <a:avLst/>
              <a:gdLst>
                <a:gd name="G0" fmla="+- 7979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979"/>
                <a:gd name="G18" fmla="*/ 7979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979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979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410 w 21600"/>
                <a:gd name="T15" fmla="*/ 10800 h 21600"/>
                <a:gd name="T16" fmla="*/ 10800 w 21600"/>
                <a:gd name="T17" fmla="*/ 2821 h 21600"/>
                <a:gd name="T18" fmla="*/ 2019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821" y="10800"/>
                  </a:moveTo>
                  <a:cubicBezTo>
                    <a:pt x="2821" y="6393"/>
                    <a:pt x="6393" y="2821"/>
                    <a:pt x="10800" y="2821"/>
                  </a:cubicBezTo>
                  <a:cubicBezTo>
                    <a:pt x="15206" y="2820"/>
                    <a:pt x="18778" y="6393"/>
                    <a:pt x="18779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AEB5BC">
                    <a:gamma/>
                    <a:tint val="47059"/>
                    <a:invGamma/>
                  </a:srgbClr>
                </a:gs>
                <a:gs pos="100000">
                  <a:srgbClr val="AEB5BC"/>
                </a:gs>
              </a:gsLst>
              <a:lin ang="5400000" scaled="1"/>
            </a:gradFill>
            <a:ln w="9525" algn="ctr">
              <a:solidFill>
                <a:srgbClr val="AEB5BC"/>
              </a:solidFill>
              <a:miter lim="800000"/>
              <a:headEnd/>
              <a:tailEnd/>
            </a:ln>
            <a:effectLst>
              <a:outerShdw dist="17961" dir="8100000" algn="ctr" rotWithShape="0">
                <a:schemeClr val="bg1"/>
              </a:outerShdw>
            </a:effec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5pPr>
              <a:lvl6pPr marL="2286000" algn="r" defTabSz="914400" rtl="1" eaLnBrk="1" latinLnBrk="0" hangingPunct="1"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6pPr>
              <a:lvl7pPr marL="2743200" algn="r" defTabSz="914400" rtl="1" eaLnBrk="1" latinLnBrk="0" hangingPunct="1"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7pPr>
              <a:lvl8pPr marL="3200400" algn="r" defTabSz="914400" rtl="1" eaLnBrk="1" latinLnBrk="0" hangingPunct="1"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8pPr>
              <a:lvl9pPr marL="3657600" algn="r" defTabSz="914400" rtl="1" eaLnBrk="1" latinLnBrk="0" hangingPunct="1"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36" name="AutoShape 63"/>
            <p:cNvSpPr>
              <a:spLocks noChangeArrowheads="1"/>
            </p:cNvSpPr>
            <p:nvPr/>
          </p:nvSpPr>
          <p:spPr bwMode="auto">
            <a:xfrm>
              <a:off x="6005" y="967"/>
              <a:ext cx="966" cy="736"/>
            </a:xfrm>
            <a:prstGeom prst="roundRect">
              <a:avLst>
                <a:gd name="adj" fmla="val 11074"/>
              </a:avLst>
            </a:prstGeom>
            <a:gradFill rotWithShape="1">
              <a:gsLst>
                <a:gs pos="0">
                  <a:srgbClr val="AEB5BC"/>
                </a:gs>
                <a:gs pos="50000">
                  <a:srgbClr val="AEB5BC">
                    <a:gamma/>
                    <a:tint val="47059"/>
                    <a:invGamma/>
                  </a:srgbClr>
                </a:gs>
                <a:gs pos="100000">
                  <a:srgbClr val="AEB5BC"/>
                </a:gs>
              </a:gsLst>
              <a:lin ang="0" scaled="1"/>
            </a:gradFill>
            <a:ln w="9525">
              <a:solidFill>
                <a:srgbClr val="AEB5BC"/>
              </a:solidFill>
              <a:round/>
              <a:headEnd/>
              <a:tailEnd/>
            </a:ln>
            <a:effectLst>
              <a:outerShdw dist="17961" dir="8100000" algn="ctr" rotWithShape="0">
                <a:schemeClr val="bg1"/>
              </a:outerShdw>
            </a:effec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5pPr>
              <a:lvl6pPr marL="2286000" algn="r" defTabSz="914400" rtl="1" eaLnBrk="1" latinLnBrk="0" hangingPunct="1"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6pPr>
              <a:lvl7pPr marL="2743200" algn="r" defTabSz="914400" rtl="1" eaLnBrk="1" latinLnBrk="0" hangingPunct="1"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7pPr>
              <a:lvl8pPr marL="3200400" algn="r" defTabSz="914400" rtl="1" eaLnBrk="1" latinLnBrk="0" hangingPunct="1"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8pPr>
              <a:lvl9pPr marL="3657600" algn="r" defTabSz="914400" rtl="1" eaLnBrk="1" latinLnBrk="0" hangingPunct="1">
                <a:defRPr b="1" kern="1200">
                  <a:solidFill>
                    <a:schemeClr val="tx1"/>
                  </a:solidFill>
                  <a:latin typeface="Trebuchet MS" pitchFamily="34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</p:grpSp>
      <p:pic>
        <p:nvPicPr>
          <p:cNvPr id="37" name="תמונה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886" y="2407827"/>
            <a:ext cx="1041772" cy="313184"/>
          </a:xfrm>
          <a:prstGeom prst="rect">
            <a:avLst/>
          </a:prstGeom>
        </p:spPr>
      </p:pic>
      <p:graphicFrame>
        <p:nvGraphicFramePr>
          <p:cNvPr id="3" name="דיאגרמה 2"/>
          <p:cNvGraphicFramePr/>
          <p:nvPr>
            <p:extLst/>
          </p:nvPr>
        </p:nvGraphicFramePr>
        <p:xfrm>
          <a:off x="723702" y="404664"/>
          <a:ext cx="751840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</p:spTree>
    <p:extLst>
      <p:ext uri="{BB962C8B-B14F-4D97-AF65-F5344CB8AC3E}">
        <p14:creationId xmlns:p14="http://schemas.microsoft.com/office/powerpoint/2010/main" val="27391240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ADFD0C-AC3D-4013-9622-A1B97ECEB72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-180528" y="1396668"/>
            <a:ext cx="9017773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  <a:defRPr/>
            </a:pP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זמינות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רבה </a:t>
            </a: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יותר של שירותים בנקאיים-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שרות 24/7. </a:t>
            </a:r>
            <a:endParaRPr lang="he-IL" sz="2000" b="1" dirty="0" smtClean="0">
              <a:solidFill>
                <a:prstClr val="white"/>
              </a:solidFill>
              <a:latin typeface="Simple CLM" pitchFamily="2" charset="-79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  <a:defRPr/>
            </a:pP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תהליך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הפקדה בטוח- הקטנת הסיכון לעובדים וללקוחות.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  <a:defRPr/>
            </a:pP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הכספת תמוקם בקרבת העסק- מרחק הליכה קצר לביצוע הפקדה.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  <a:defRPr/>
            </a:pP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התקבול היומי יופקד בכל יום, כך שלא ימצאו סכומי כסף גבוהים בעסק.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  <a:defRPr/>
            </a:pP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פתרון מלא </a:t>
            </a: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לפדיון היומי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– הפקדת כל המזומן וההמחאות שהצטברו במהלך יום העסקים למול גוף אחד. 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  <a:defRPr/>
            </a:pP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זיכוי חשבון הבנק - זירוז בקבלת ערך על התקבולים ושיפור </a:t>
            </a:r>
            <a:r>
              <a:rPr lang="he-IL" sz="2000" b="1" dirty="0" err="1">
                <a:solidFill>
                  <a:prstClr val="white"/>
                </a:solidFill>
                <a:latin typeface="Simple CLM" pitchFamily="2" charset="-79"/>
              </a:rPr>
              <a:t>בתזרים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 </a:t>
            </a: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ההכנסות. 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  <a:defRPr/>
            </a:pP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שיפור בדוחות, בדיווחים ובבקרות. 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  <a:defRPr/>
            </a:pP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הקטנת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עלויות הלקוח בטיפול ושינוע מזומנים.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prstClr val="white"/>
              </a:buClr>
            </a:pPr>
            <a:r>
              <a:rPr lang="he-IL" sz="1400" dirty="0">
                <a:solidFill>
                  <a:prstClr val="white"/>
                </a:solidFill>
                <a:latin typeface="Calibri"/>
              </a:rPr>
              <a:t> </a:t>
            </a:r>
            <a:endParaRPr lang="en-US" sz="1200" dirty="0">
              <a:solidFill>
                <a:prstClr val="white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prstClr val="white"/>
              </a:buClr>
            </a:pPr>
            <a:r>
              <a:rPr lang="he-IL" sz="1400" dirty="0">
                <a:solidFill>
                  <a:prstClr val="white"/>
                </a:solidFill>
                <a:latin typeface="Calibri"/>
              </a:rPr>
              <a:t> 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047969" y="621779"/>
            <a:ext cx="26084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he-IL" sz="3200" b="1" dirty="0">
                <a:solidFill>
                  <a:srgbClr val="003366"/>
                </a:solidFill>
                <a:latin typeface="Simple CLM" pitchFamily="2" charset="-79"/>
              </a:rPr>
              <a:t>הצורך - הלקוח</a:t>
            </a:r>
            <a:endParaRPr lang="ha-Latn-NG" sz="3200" b="1" dirty="0">
              <a:solidFill>
                <a:srgbClr val="003366"/>
              </a:solidFill>
              <a:latin typeface="Simple CLM" pitchFamily="2" charset="-79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675" y="4929604"/>
            <a:ext cx="1866029" cy="188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622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ADFD0C-AC3D-4013-9622-A1B97ECEB72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-252536" y="1484784"/>
            <a:ext cx="903649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</a:pP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הרחבת הפריסה ללקוחות </a:t>
            </a: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הבנק במתן שירותים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במרכזי הקניות.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</a:pP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הרחבת שעות הפעילות של הסניפים מעבר לשעות הפתיחה הרגילות.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</a:pP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צמצום עלויות טיפול </a:t>
            </a: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בכספים בסניפי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הבנק.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</a:pP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צמצום עלויות טיפול בכספים בקופה הראשית.</a:t>
            </a:r>
            <a:endParaRPr lang="en-US" sz="2000" b="1" dirty="0" smtClean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</a:pP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צמצום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עלויות שינוע </a:t>
            </a: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כספים מהסניפים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לקופה הראשית.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</a:pP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צמצום עלויות שינוע מזומנים להטענות </a:t>
            </a:r>
            <a:r>
              <a:rPr lang="en-US" sz="2000" b="1" dirty="0">
                <a:solidFill>
                  <a:prstClr val="white"/>
                </a:solidFill>
                <a:latin typeface="Simple CLM" pitchFamily="2" charset="-79"/>
                <a:cs typeface="+mn-cs"/>
              </a:rPr>
              <a:t>ATM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</a:pPr>
            <a:r>
              <a:rPr lang="he-IL" sz="2000" b="1" dirty="0" smtClean="0">
                <a:solidFill>
                  <a:prstClr val="white"/>
                </a:solidFill>
                <a:latin typeface="Simple CLM" pitchFamily="2" charset="-79"/>
              </a:rPr>
              <a:t>צמצום </a:t>
            </a: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הסיכון הביטחוני הכרוך במזומן וצמצום עלויות ביטוח.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  <a:p>
            <a:pPr lvl="1" indent="-279400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100000"/>
              <a:buFont typeface="Wingdings" pitchFamily="2" charset="2"/>
              <a:buChar char="§"/>
            </a:pPr>
            <a:r>
              <a:rPr lang="he-IL" sz="2000" b="1" dirty="0">
                <a:solidFill>
                  <a:prstClr val="white"/>
                </a:solidFill>
                <a:latin typeface="Simple CLM" pitchFamily="2" charset="-79"/>
              </a:rPr>
              <a:t>אפשרות להגדלת בסיס הלקוחות כתוצאה משיווק השרות. </a:t>
            </a:r>
            <a:endParaRPr lang="en-US" sz="2000" b="1" dirty="0">
              <a:solidFill>
                <a:prstClr val="white"/>
              </a:solidFill>
              <a:latin typeface="Simple CLM" pitchFamily="2" charset="-79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084168" y="620688"/>
            <a:ext cx="2433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he-IL" sz="3200" b="1" dirty="0">
                <a:solidFill>
                  <a:srgbClr val="003366"/>
                </a:solidFill>
                <a:latin typeface="Simple CLM" pitchFamily="2" charset="-79"/>
              </a:rPr>
              <a:t>הצורך - הבנק</a:t>
            </a:r>
            <a:endParaRPr lang="ha-Latn-NG" sz="3200" b="1" dirty="0">
              <a:solidFill>
                <a:srgbClr val="003366"/>
              </a:solidFill>
              <a:latin typeface="Simple CLM" pitchFamily="2" charset="-79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246378"/>
            <a:ext cx="2339752" cy="1611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763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2472" y="3248167"/>
            <a:ext cx="2997952" cy="100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7582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ערכת נושא2</Template>
  <TotalTime>1581</TotalTime>
  <Words>228</Words>
  <Application>Microsoft Office PowerPoint</Application>
  <PresentationFormat>‫הצגה על המסך (4:3)</PresentationFormat>
  <Paragraphs>57</Paragraphs>
  <Slides>17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17</vt:i4>
      </vt:variant>
    </vt:vector>
  </HeadingPairs>
  <TitlesOfParts>
    <vt:vector size="30" baseType="lpstr">
      <vt:lpstr>Aharoni</vt:lpstr>
      <vt:lpstr>Arial</vt:lpstr>
      <vt:lpstr>Calibri</vt:lpstr>
      <vt:lpstr>Simple CLM</vt:lpstr>
      <vt:lpstr>Times New Roman</vt:lpstr>
      <vt:lpstr>Trebuchet MS</vt:lpstr>
      <vt:lpstr>Typograph</vt:lpstr>
      <vt:lpstr>Wingdings</vt:lpstr>
      <vt:lpstr>ערכת נושא2</vt:lpstr>
      <vt:lpstr>ערכת נושא Office</vt:lpstr>
      <vt:lpstr>1_ערכת נושא Office</vt:lpstr>
      <vt:lpstr>2_ערכת נושא Office</vt:lpstr>
      <vt:lpstr>3_ערכת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Omer_B</dc:creator>
  <cp:lastModifiedBy>Eitan Blyman</cp:lastModifiedBy>
  <cp:revision>99</cp:revision>
  <dcterms:created xsi:type="dcterms:W3CDTF">2011-02-22T09:17:38Z</dcterms:created>
  <dcterms:modified xsi:type="dcterms:W3CDTF">2015-04-26T14:24:00Z</dcterms:modified>
</cp:coreProperties>
</file>