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8"/>
  </p:normalViewPr>
  <p:slideViewPr>
    <p:cSldViewPr snapToGrid="0">
      <p:cViewPr varScale="1">
        <p:scale>
          <a:sx n="120" d="100"/>
          <a:sy n="120" d="100"/>
        </p:scale>
        <p:origin x="200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863a331d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863a331d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86a0d1eb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86a0d1eb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863a331d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863a331d5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863a331d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863a331d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863a331d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863a331d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863a331d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863a331d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63a331d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863a331d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863a331d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863a331d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863a331d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863a331d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863a331d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863a331d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863a331d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863a331d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ngtocongress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jORzgEpnwyo&amp;feature=youtu.be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675" y="1009325"/>
            <a:ext cx="3263600" cy="14169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204350" y="2704875"/>
            <a:ext cx="5018100" cy="21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roxima Nova"/>
                <a:ea typeface="Proxima Nova"/>
                <a:cs typeface="Proxima Nova"/>
                <a:sym typeface="Proxima Nova"/>
              </a:rPr>
              <a:t>Claire Abernathy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Stockton University 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roxima Nova"/>
                <a:ea typeface="Proxima Nova"/>
                <a:cs typeface="Proxima Nova"/>
                <a:sym typeface="Proxima Nova"/>
              </a:rPr>
              <a:t>Kevin M. Esterling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University of California, Riverside 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roxima Nova"/>
                <a:ea typeface="Proxima Nova"/>
                <a:cs typeface="Proxima Nova"/>
                <a:sym typeface="Proxima Nova"/>
              </a:rPr>
              <a:t>Ryan P. Kennedy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University of Houston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roxima Nova"/>
                <a:ea typeface="Proxima Nova"/>
                <a:cs typeface="Proxima Nova"/>
                <a:sym typeface="Proxima Nova"/>
              </a:rPr>
              <a:t>Amy Lee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The Ohio State University</a:t>
            </a:r>
            <a:br>
              <a:rPr lang="en" sz="16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600" b="1">
                <a:latin typeface="Proxima Nova"/>
                <a:ea typeface="Proxima Nova"/>
                <a:cs typeface="Proxima Nova"/>
                <a:sym typeface="Proxima Nova"/>
              </a:rPr>
              <a:t>William Minozzi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The Ohio State University</a:t>
            </a:r>
            <a:br>
              <a:rPr lang="en" sz="16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600" b="1">
                <a:latin typeface="Proxima Nova"/>
                <a:ea typeface="Proxima Nova"/>
                <a:cs typeface="Proxima Nova"/>
                <a:sym typeface="Proxima Nova"/>
              </a:rPr>
              <a:t>Michael A. Neblo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The Ohio State University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8"/>
            <a:ext cx="41179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-7675" y="-34150"/>
            <a:ext cx="4049400" cy="17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/>
                <a:ea typeface="Cambria"/>
                <a:cs typeface="Cambria"/>
                <a:sym typeface="Cambria"/>
              </a:rPr>
              <a:t>“How I wish this tool had been available when I served in Congress – it could finally change the tenor of our public debate and at last include citizens into Congressional decision making in a meaningful way.” </a:t>
            </a:r>
            <a:r>
              <a:rPr lang="en" b="1">
                <a:solidFill>
                  <a:srgbClr val="D14140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endParaRPr b="1">
              <a:solidFill>
                <a:srgbClr val="D141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D141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68525" y="1304350"/>
            <a:ext cx="170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ambria"/>
                <a:ea typeface="Cambria"/>
                <a:cs typeface="Cambria"/>
                <a:sym typeface="Cambria"/>
              </a:rPr>
              <a:t>Rep. Deborah Pryce 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(R-OH) 1993-2009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650" y="4986400"/>
            <a:ext cx="9169299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7901" y="860853"/>
            <a:ext cx="1620775" cy="164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1481625" y="337563"/>
            <a:ext cx="70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A Free Service to Congressional Offices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103550" y="1228675"/>
            <a:ext cx="895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i="1" dirty="0">
                <a:latin typeface="Proxima Nova"/>
                <a:ea typeface="Proxima Nova"/>
                <a:cs typeface="Proxima Nova"/>
                <a:sym typeface="Proxima Nova"/>
              </a:rPr>
              <a:t>Our team will: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lnSpc>
                <a:spcPct val="112000"/>
              </a:lnSpc>
              <a:spcBef>
                <a:spcPts val="24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Host and facilitate Deliberative  Townhalls, engaging a broad cross-section</a:t>
            </a:r>
            <a:br>
              <a:rPr lang="en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of constituents on emerging policy issues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lnSpc>
                <a:spcPct val="112000"/>
              </a:lnSpc>
              <a:spcBef>
                <a:spcPts val="24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Produce reports that summarize trust and approval of members, and </a:t>
            </a:r>
            <a:br>
              <a:rPr lang="en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constituents’ informed opinions, priorities, and motivations on policy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lnSpc>
                <a:spcPct val="112000"/>
              </a:lnSpc>
              <a:spcBef>
                <a:spcPts val="2400"/>
              </a:spcBef>
              <a:spcAft>
                <a:spcPts val="2400"/>
              </a:spcAft>
              <a:buSzPts val="18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Help offices integrate this information and new technology into office workflows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" y="1057975"/>
            <a:ext cx="9169299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420655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1481625" y="337563"/>
            <a:ext cx="70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Learn More 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latin typeface="Proxima Nova"/>
                <a:ea typeface="Proxima Nova"/>
                <a:cs typeface="Proxima Nova"/>
                <a:sym typeface="Proxima Nova"/>
              </a:rPr>
              <a:t>Interested in using deliberative online town halls to engage constituents?</a:t>
            </a:r>
            <a:endParaRPr b="1" i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 b="1" i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Contact: 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Amy Lee, Associate Director, Connecting to Congress </a:t>
            </a:r>
            <a:r>
              <a:rPr lang="en" u="sng" dirty="0" err="1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</a:rPr>
              <a:t>amy@connectingtocongress.org</a:t>
            </a:r>
            <a:br>
              <a:rPr lang="en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6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Visit our website: 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www.connectingtocongress.org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rtl="0">
              <a:spcBef>
                <a:spcPts val="1000"/>
              </a:spcBef>
              <a:spcAft>
                <a:spcPts val="160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75" y="1057975"/>
            <a:ext cx="9169299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420655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481625" y="337575"/>
            <a:ext cx="75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Technology for Meaningful Constituent Engagement</a:t>
            </a: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61925" y="1591375"/>
            <a:ext cx="8814000" cy="3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Proxima Nova"/>
                <a:ea typeface="Proxima Nova"/>
                <a:cs typeface="Proxima Nova"/>
                <a:sym typeface="Proxima Nova"/>
              </a:rPr>
              <a:t>Connecting to Congress</a:t>
            </a:r>
            <a:r>
              <a:rPr lang="en" sz="2000" b="1" dirty="0">
                <a:latin typeface="Proxima Nova"/>
                <a:ea typeface="Proxima Nova"/>
                <a:cs typeface="Proxima Nova"/>
                <a:sym typeface="Proxima Nova"/>
              </a:rPr>
              <a:t> leverages technology to foster effective and inclusive communication between elected officials and their constituents</a:t>
            </a:r>
            <a:endParaRPr sz="20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We collaborate with congressional offices to host online </a:t>
            </a:r>
            <a:r>
              <a:rPr lang="en" b="1" i="1" dirty="0">
                <a:latin typeface="Proxima Nova"/>
                <a:ea typeface="Proxima Nova"/>
                <a:cs typeface="Proxima Nova"/>
                <a:sym typeface="Proxima Nova"/>
              </a:rPr>
              <a:t>Deliberative Townhalls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bringing constituents and legislators together for substantive and informed exchanges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i="1" dirty="0">
                <a:latin typeface="Proxima Nova"/>
                <a:ea typeface="Proxima Nova"/>
                <a:cs typeface="Proxima Nova"/>
                <a:sym typeface="Proxima Nova"/>
              </a:rPr>
              <a:t>Constituents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report increased trust, approval, and voting for their members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spcBef>
                <a:spcPts val="14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i="1" dirty="0">
                <a:latin typeface="Proxima Nova"/>
                <a:ea typeface="Proxima Nova"/>
                <a:cs typeface="Proxima Nova"/>
                <a:sym typeface="Proxima Nova"/>
              </a:rPr>
              <a:t>Members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gain insights into the informed policy preferences and priorities of a representative group of their constituents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" y="1057975"/>
            <a:ext cx="9169299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420655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481625" y="337563"/>
            <a:ext cx="70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Deliberative Townhalls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427350" y="1674700"/>
            <a:ext cx="8289300" cy="29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Key design elements facilitate constructive, two-way communication: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representative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group of constituents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Single issue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ensure focus, depth, and substance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Non-partisan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on the issue in advance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Neutral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third-party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moderator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1500"/>
              </a:spcBef>
              <a:spcAft>
                <a:spcPts val="1500"/>
              </a:spcAft>
              <a:buSzPts val="1800"/>
              <a:buFont typeface="Proxima Nova"/>
              <a:buChar char="●"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Real-time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candid participation by elected official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" y="1057975"/>
            <a:ext cx="9106424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420655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6192925" y="1980125"/>
            <a:ext cx="2750100" cy="28575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D14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481625" y="337563"/>
            <a:ext cx="70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Evaluating Deliberative Online Town Halls 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1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12 Representatives and 1 Senator participated in deliberative online town halls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" y="1057975"/>
            <a:ext cx="9106424" cy="1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6143225" y="1961975"/>
            <a:ext cx="27999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Rep. Earl Blumenauer (D-OR)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Rep. Mike Capuano (D-MA)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Rep. Jim Clyburn (D-SC)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Rep. Mike Conaway (R-TX)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Rep. Anna Eshoo (D-CA)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Rep. Jack Kingston (R-GA)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Rep. Zoe Lofgren (D-CA)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Rep. Don Manzullo (R-IL)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Rep. Jim Matheson (D-UT)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Rep. David Price (D-NC)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Rep. George Radonovich (R-CA)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Rep. Curt Weldon (R-FL)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Sen. Carl Levin (D-MI)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10125" y="1863725"/>
            <a:ext cx="4690200" cy="11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1 hour sessions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policy or terrorism policy 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000" y="2742070"/>
            <a:ext cx="836325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175" y="3839350"/>
            <a:ext cx="74015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9317" y="3927799"/>
            <a:ext cx="852808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6390" y="2742075"/>
            <a:ext cx="8458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4900" y="2842087"/>
            <a:ext cx="844906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2825" y="2953987"/>
            <a:ext cx="832807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23527" y="3839349"/>
            <a:ext cx="851535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11">
            <a:alphaModFix/>
          </a:blip>
          <a:srcRect l="12495"/>
          <a:stretch/>
        </p:blipFill>
        <p:spPr>
          <a:xfrm>
            <a:off x="3305644" y="2666707"/>
            <a:ext cx="74015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46891" y="3687775"/>
            <a:ext cx="860498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17480" y="3992575"/>
            <a:ext cx="8458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57438" y="2742070"/>
            <a:ext cx="850249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79257" y="3178627"/>
            <a:ext cx="855993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0"/>
            <a:ext cx="1420655" cy="14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038638" y="3763970"/>
            <a:ext cx="832807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1481625" y="337563"/>
            <a:ext cx="70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Screenshot of the Experimental Platform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" y="1057975"/>
            <a:ext cx="9106424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 descr="RadanovichScreenGrab_improv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251" y="1478200"/>
            <a:ext cx="5263275" cy="33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553425" y="1851225"/>
            <a:ext cx="1309200" cy="171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2.</a:t>
            </a:r>
            <a:r>
              <a:rPr lang="en"/>
              <a:t> Moderator reviewed constituents’ questions and posted them one at a time</a:t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1862625" y="2312175"/>
            <a:ext cx="496200" cy="8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545425" y="3948025"/>
            <a:ext cx="1476000" cy="100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1.</a:t>
            </a:r>
            <a:r>
              <a:rPr lang="en"/>
              <a:t> Constituents typed questions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 rot="10800000">
            <a:off x="7049225" y="4357950"/>
            <a:ext cx="496200" cy="8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7545425" y="1629000"/>
            <a:ext cx="1309200" cy="171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3. </a:t>
            </a:r>
            <a:r>
              <a:rPr lang="en"/>
              <a:t>Member responded verbally, with text of their  responses transcribed</a:t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 rot="10800000">
            <a:off x="6549725" y="2443950"/>
            <a:ext cx="995700" cy="8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>
            <a:hlinkClick r:id="rId5"/>
          </p:cNvPr>
          <p:cNvSpPr/>
          <p:nvPr/>
        </p:nvSpPr>
        <p:spPr>
          <a:xfrm>
            <a:off x="151275" y="4161150"/>
            <a:ext cx="1861200" cy="8652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Click Here for a Short Video of This Session</a:t>
            </a:r>
            <a:endParaRPr b="1" i="1"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420655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463625" y="3538200"/>
            <a:ext cx="7389300" cy="14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“There’s so much overheated rhetoric about this issue … that it’s really refreshing to see people grappling with it in a serious and civil way.”  – </a:t>
            </a:r>
            <a:r>
              <a:rPr lang="en" sz="16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David Price (D-NC)</a:t>
            </a:r>
            <a:endParaRPr sz="16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" y="1057975"/>
            <a:ext cx="9169299" cy="1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239175" y="1883150"/>
            <a:ext cx="7198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Excellent questions … I’ve got to tell you, I really enjoy this new technology that … enables me to talk to my constituents back home, and I hope that this is something that we can expand upon.”  – </a:t>
            </a:r>
            <a:r>
              <a:rPr lang="en" sz="16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George Radonovich (R-CA)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764" y="1639725"/>
            <a:ext cx="1206411" cy="147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481625" y="337563"/>
            <a:ext cx="70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Members Were Enthusiastic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225" y="3323975"/>
            <a:ext cx="1206400" cy="129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420655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481625" y="337563"/>
            <a:ext cx="70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Inclusive &amp; High-Quality Conversations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90775" y="1369600"/>
            <a:ext cx="8976000" cy="32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representative group of constituents participated, not just the “usual suspects”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conversations were substantive and high-quality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Constituents learned about the issue and many changed their minds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95% of constituents found the forums “very valuable for our democracy”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97% would like to participate in future sessions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" y="1057975"/>
            <a:ext cx="9169299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420655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1481625" y="337563"/>
            <a:ext cx="70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Real Results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540300" y="1854825"/>
            <a:ext cx="8430600" cy="32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Constituents reported: 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	12% increase in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trust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in their member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	12% increase in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approval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of their member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10% increase in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voting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 for the member in the next election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" y="1057975"/>
            <a:ext cx="9169299" cy="1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807475" y="2456250"/>
            <a:ext cx="218700" cy="403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D141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807475" y="3278738"/>
            <a:ext cx="218700" cy="403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D141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807475" y="4101250"/>
            <a:ext cx="218700" cy="403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D141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420655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1481625" y="337563"/>
            <a:ext cx="70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latin typeface="Proxima Nova"/>
                <a:ea typeface="Proxima Nova"/>
                <a:cs typeface="Proxima Nova"/>
                <a:sym typeface="Proxima Nova"/>
              </a:rPr>
              <a:t>Connecting to Congress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 in 2020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Connecting to Congress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is incorporating these same deliberative principles into new and updated digital tools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" y="1057975"/>
            <a:ext cx="9169299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420655" cy="14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22603" y="2340784"/>
            <a:ext cx="2966798" cy="2022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1420655" y="4396916"/>
            <a:ext cx="2686338" cy="76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Proxima Nova"/>
                <a:ea typeface="Proxima Nova"/>
                <a:cs typeface="Proxima Nova"/>
                <a:sym typeface="Proxima Nova"/>
              </a:rPr>
              <a:t>Deliberative Townhalls</a:t>
            </a:r>
            <a:br>
              <a:rPr lang="en" sz="1600" b="1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100" dirty="0">
                <a:latin typeface="Proxima Nova"/>
                <a:ea typeface="Proxima Nova"/>
                <a:cs typeface="Proxima Nova"/>
                <a:sym typeface="Proxima Nova"/>
              </a:rPr>
              <a:t>webinar technology</a:t>
            </a:r>
            <a:endParaRPr sz="11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0585" y="2447114"/>
            <a:ext cx="2733025" cy="19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5401082" y="4396916"/>
            <a:ext cx="27330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Proxima Nova"/>
                <a:ea typeface="Proxima Nova"/>
                <a:cs typeface="Proxima Nova"/>
                <a:sym typeface="Proxima Nova"/>
              </a:rPr>
              <a:t>Deliberative  Forums</a:t>
            </a:r>
            <a:br>
              <a:rPr lang="en" sz="1600" b="1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100" dirty="0">
                <a:latin typeface="Proxima Nova"/>
                <a:ea typeface="Proxima Nova"/>
                <a:cs typeface="Proxima Nova"/>
                <a:sym typeface="Proxima Nova"/>
              </a:rPr>
              <a:t>Common Ground for Action</a:t>
            </a:r>
            <a:endParaRPr sz="11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0" name="Google Shape;160;p21"/>
          <p:cNvSpPr/>
          <p:nvPr/>
        </p:nvSpPr>
        <p:spPr>
          <a:xfrm rot="10800000" flipH="1">
            <a:off x="311700" y="2480996"/>
            <a:ext cx="141300" cy="1815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57;p21">
            <a:extLst>
              <a:ext uri="{FF2B5EF4-FFF2-40B4-BE49-F238E27FC236}">
                <a16:creationId xmlns:a16="http://schemas.microsoft.com/office/drawing/2014/main" id="{A7677E47-E6F0-DB42-8F1D-2471C82731F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2985" y="2599514"/>
            <a:ext cx="2733025" cy="199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673</Words>
  <Application>Microsoft Macintosh PowerPoint</Application>
  <PresentationFormat>On-screen Show (16:9)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Cambria</vt:lpstr>
      <vt:lpstr>Proxima Nova</vt:lpstr>
      <vt:lpstr>Arial</vt:lpstr>
      <vt:lpstr>Lato</vt:lpstr>
      <vt:lpstr>Simple Light</vt:lpstr>
      <vt:lpstr>PowerPoint Presentation</vt:lpstr>
      <vt:lpstr>Technology for Meaningful Constituent Engagement</vt:lpstr>
      <vt:lpstr>Deliberative Townhalls</vt:lpstr>
      <vt:lpstr>Evaluating Deliberative Online Town Halls </vt:lpstr>
      <vt:lpstr>Screenshot of the Experimental Platform</vt:lpstr>
      <vt:lpstr>Members Were Enthusiastic</vt:lpstr>
      <vt:lpstr>Inclusive &amp; High-Quality Conversations</vt:lpstr>
      <vt:lpstr>Real Results</vt:lpstr>
      <vt:lpstr>Connecting to Congress in 2020</vt:lpstr>
      <vt:lpstr>A Free Service to Congressional Offices</vt:lpstr>
      <vt:lpstr>Learn More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Lee, Amy S.</cp:lastModifiedBy>
  <cp:revision>6</cp:revision>
  <dcterms:modified xsi:type="dcterms:W3CDTF">2020-04-27T16:01:13Z</dcterms:modified>
</cp:coreProperties>
</file>