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82" r:id="rId2"/>
  </p:sldMasterIdLst>
  <p:notesMasterIdLst>
    <p:notesMasterId r:id="rId18"/>
  </p:notesMasterIdLst>
  <p:sldIdLst>
    <p:sldId id="256" r:id="rId3"/>
    <p:sldId id="282" r:id="rId4"/>
    <p:sldId id="257" r:id="rId5"/>
    <p:sldId id="283" r:id="rId6"/>
    <p:sldId id="284" r:id="rId7"/>
    <p:sldId id="285" r:id="rId8"/>
    <p:sldId id="270" r:id="rId9"/>
    <p:sldId id="289" r:id="rId10"/>
    <p:sldId id="288" r:id="rId11"/>
    <p:sldId id="280" r:id="rId12"/>
    <p:sldId id="290" r:id="rId13"/>
    <p:sldId id="286" r:id="rId14"/>
    <p:sldId id="287" r:id="rId15"/>
    <p:sldId id="264" r:id="rId16"/>
    <p:sldId id="279" r:id="rId17"/>
  </p:sldIdLst>
  <p:sldSz cx="9144000" cy="6858000" type="screen4x3"/>
  <p:notesSz cx="6858000" cy="9144000"/>
  <p:defaultTextStyle>
    <a:defPPr>
      <a:defRPr lang="en-US"/>
    </a:defPPr>
    <a:lvl1pPr marL="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4" autoAdjust="0"/>
    <p:restoredTop sz="74115" autoAdjust="0"/>
  </p:normalViewPr>
  <p:slideViewPr>
    <p:cSldViewPr>
      <p:cViewPr>
        <p:scale>
          <a:sx n="100" d="100"/>
          <a:sy n="100" d="100"/>
        </p:scale>
        <p:origin x="-360" y="9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88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>
              <a:defRPr sz="1200"/>
            </a:lvl1pPr>
          </a:lstStyle>
          <a:p>
            <a:fld id="{888A7752-73DE-404C-BA6F-63DEF987950B}" type="datetimeFigureOut">
              <a:rPr lang="en-US" smtClean="0"/>
              <a:pPr/>
              <a:t>11/3/2012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>
              <a:defRPr sz="1200"/>
            </a:lvl1pPr>
          </a:lstStyle>
          <a:p>
            <a:fld id="{AEC00428-765A-4708-ADE2-3AAB557AF17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C00428-765A-4708-ADE2-3AAB557AF17C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r>
              <a:rPr lang="en-US" dirty="0" smtClean="0"/>
              <a:t>Demo the tracker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C00428-765A-4708-ADE2-3AAB557AF17C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Our code is complicated by having to represent all the state</a:t>
            </a:r>
            <a:r>
              <a:rPr lang="en-US" baseline="0" dirty="0" smtClean="0"/>
              <a:t> transitions and the systems they point to. </a:t>
            </a:r>
          </a:p>
          <a:p>
            <a:r>
              <a:rPr lang="en-US" baseline="0" dirty="0" smtClean="0"/>
              <a:t>Unlike a procedure, the executable that is waiting for a task to complete will probably disappear</a:t>
            </a:r>
          </a:p>
          <a:p>
            <a:r>
              <a:rPr lang="en-US" baseline="0" dirty="0" smtClean="0"/>
              <a:t>Where am I at when I restart?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C00428-765A-4708-ADE2-3AAB557AF17C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After the fact it’s </a:t>
            </a:r>
            <a:r>
              <a:rPr lang="en-US" dirty="0" err="1" smtClean="0"/>
              <a:t>aways</a:t>
            </a:r>
            <a:r>
              <a:rPr lang="en-US" dirty="0" smtClean="0"/>
              <a:t> a sequence,</a:t>
            </a:r>
            <a:r>
              <a:rPr lang="en-US" baseline="0" dirty="0" smtClean="0"/>
              <a:t> but what sequence?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C00428-765A-4708-ADE2-3AAB557AF17C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Show the registration connection in web project</a:t>
            </a:r>
          </a:p>
          <a:p>
            <a:r>
              <a:rPr lang="en-US" baseline="0" dirty="0" smtClean="0"/>
              <a:t>Show the client side send and demo broadcast</a:t>
            </a:r>
          </a:p>
          <a:p>
            <a:r>
              <a:rPr lang="en-US" baseline="0" dirty="0" smtClean="0"/>
              <a:t>Mention hubs and groups</a:t>
            </a:r>
          </a:p>
          <a:p>
            <a:endParaRPr lang="en-US" baseline="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C00428-765A-4708-ADE2-3AAB557AF17C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Show addition of simple</a:t>
            </a:r>
            <a:r>
              <a:rPr lang="en-US" baseline="0" dirty="0" smtClean="0"/>
              <a:t> tracker and show output and filters. Demo in </a:t>
            </a:r>
            <a:r>
              <a:rPr lang="en-US" baseline="0" dirty="0" err="1" smtClean="0"/>
              <a:t>Helloworld</a:t>
            </a:r>
            <a:r>
              <a:rPr lang="en-US" baseline="0" dirty="0" smtClean="0"/>
              <a:t> app</a:t>
            </a:r>
          </a:p>
          <a:p>
            <a:r>
              <a:rPr lang="en-US" baseline="0" dirty="0" smtClean="0"/>
              <a:t>You won’t be querying the instance store, instead you will be capturing selected tracking events. </a:t>
            </a:r>
          </a:p>
          <a:p>
            <a:r>
              <a:rPr lang="en-US" baseline="0" dirty="0" smtClean="0"/>
              <a:t>Think pub/sub on specific items that other applications can respond to for tracking</a:t>
            </a:r>
            <a:endParaRPr lang="en-US" dirty="0" smtClean="0"/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C00428-765A-4708-ADE2-3AAB557AF17C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Start with the flow chart</a:t>
            </a:r>
            <a:r>
              <a:rPr lang="en-US" baseline="0" dirty="0" smtClean="0"/>
              <a:t> flow in IIS, show the web client first, look at the code, run the workflow, show tracking records and output. </a:t>
            </a:r>
          </a:p>
          <a:p>
            <a:endParaRPr lang="en-US" baseline="0" dirty="0" smtClean="0"/>
          </a:p>
          <a:p>
            <a:r>
              <a:rPr lang="en-US" baseline="0" dirty="0" smtClean="0"/>
              <a:t>Demo the tracking and clicking on the text version of the events</a:t>
            </a:r>
          </a:p>
          <a:p>
            <a:endParaRPr lang="en-US" baseline="0" dirty="0" smtClean="0"/>
          </a:p>
          <a:p>
            <a:r>
              <a:rPr lang="en-US" baseline="0" dirty="0" smtClean="0"/>
              <a:t>Look at the tracking </a:t>
            </a:r>
            <a:r>
              <a:rPr lang="en-US" baseline="0" smtClean="0"/>
              <a:t>ppt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C00428-765A-4708-ADE2-3AAB557AF17C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Show the samples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C00428-765A-4708-ADE2-3AAB557AF17C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lt"/>
                <a:cs typeface="+mj-lt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A8B8E7D2-F905-46E3-BDD3-0258335A3216}" type="datetime1">
              <a:rPr lang="en-US" smtClean="0"/>
              <a:pPr/>
              <a:t>11/3/2012</a:t>
            </a:fld>
            <a:endParaRPr lang="en-US" sz="1600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D4B5ADC2-7248-4799-8E52-477E151C3EE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33" name="Rectangle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38BEC-55E3-4F9D-B5C5-76D23951C04A}" type="datetime1">
              <a:rPr lang="en-US" smtClean="0"/>
              <a:pPr/>
              <a:t>11/3/2012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5ADC2-7248-4799-8E52-477E151C3EE9}" type="slidenum">
              <a:rPr lang="en-US" sz="1400" b="1" smtClean="0">
                <a:solidFill>
                  <a:srgbClr val="FFFFFF"/>
                </a:solidFill>
              </a:rPr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38BEC-55E3-4F9D-B5C5-76D23951C04A}" type="datetime1">
              <a:rPr lang="en-US" smtClean="0"/>
              <a:pPr/>
              <a:t>11/3/2012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5ADC2-7248-4799-8E52-477E151C3EE9}" type="slidenum">
              <a:rPr lang="en-US" sz="1400" b="1" smtClean="0">
                <a:solidFill>
                  <a:srgbClr val="FFFFFF"/>
                </a:solidFill>
              </a:rPr>
              <a:pPr/>
              <a:t>‹#›</a:t>
            </a:fld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/>
          </a:p>
        </p:txBody>
      </p:sp>
      <p:sp>
        <p:nvSpPr>
          <p:cNvPr id="8" name="Shape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38BEC-55E3-4F9D-B5C5-76D23951C04A}" type="datetime1">
              <a:rPr lang="en-US" smtClean="0"/>
              <a:pPr/>
              <a:t>11/3/2012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5ADC2-7248-4799-8E52-477E151C3EE9}" type="slidenum">
              <a:rPr lang="en-US" sz="1400" b="1" smtClean="0">
                <a:solidFill>
                  <a:srgbClr val="FFFFFF"/>
                </a:solidFill>
              </a:rPr>
              <a:pPr/>
              <a:t>‹#›</a:t>
            </a:fld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2FB568A0-62B0-4129-95C4-7270BF844D61}" type="datetime1">
              <a:rPr lang="en-US" smtClean="0"/>
              <a:pPr/>
              <a:t>11/3/2012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147C1B20-DEF4-46E3-B77F-0FB6B8193D9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D7F31A-E594-408B-8114-4F8438303DA3}" type="datetime1">
              <a:rPr lang="en-US" smtClean="0"/>
              <a:pPr/>
              <a:t>11/3/2012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C1B20-DEF4-46E3-B77F-0FB6B8193D9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78398-2A5A-4309-94C2-82E465C1DCF8}" type="datetime1">
              <a:rPr lang="en-US" smtClean="0"/>
              <a:pPr/>
              <a:t>11/3/2012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C1B20-DEF4-46E3-B77F-0FB6B8193D9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38BEC-55E3-4F9D-B5C5-76D23951C04A}" type="datetime1">
              <a:rPr lang="en-US" smtClean="0"/>
              <a:pPr/>
              <a:t>11/3/2012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5ADC2-7248-4799-8E52-477E151C3EE9}" type="slidenum">
              <a:rPr lang="en-US" sz="1400" b="1" smtClean="0">
                <a:solidFill>
                  <a:srgbClr val="FFFFFF"/>
                </a:solidFill>
              </a:rPr>
              <a:pPr/>
              <a:t>‹#›</a:t>
            </a:fld>
            <a:endParaRPr lang="en-US"/>
          </a:p>
        </p:txBody>
      </p:sp>
      <p:sp>
        <p:nvSpPr>
          <p:cNvPr id="6" name="Shape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B58F6-778A-46C2-BFC0-8FD9B04A99E8}" type="datetime1">
              <a:rPr lang="en-US" smtClean="0"/>
              <a:pPr/>
              <a:t>11/3/2012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C1B20-DEF4-46E3-B77F-0FB6B8193D9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Straight Connector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/>
          </a:p>
        </p:txBody>
      </p:sp>
      <p:sp>
        <p:nvSpPr>
          <p:cNvPr id="6" name="Shape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lt"/>
                <a:cs typeface="+mn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38BEC-55E3-4F9D-B5C5-76D23951C04A}" type="datetime1">
              <a:rPr lang="en-US" smtClean="0"/>
              <a:pPr/>
              <a:t>11/3/2012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5ADC2-7248-4799-8E52-477E151C3EE9}" type="slidenum">
              <a:rPr lang="en-US" sz="1400" b="1" smtClean="0">
                <a:solidFill>
                  <a:srgbClr val="FFFFFF"/>
                </a:solidFill>
              </a:rPr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/>
          </a:p>
        </p:txBody>
      </p:sp>
      <p:sp>
        <p:nvSpPr>
          <p:cNvPr id="9" name="Shape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38BEC-55E3-4F9D-B5C5-76D23951C04A}" type="datetime1">
              <a:rPr lang="en-US" smtClean="0"/>
              <a:pPr/>
              <a:t>11/3/2012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5ADC2-7248-4799-8E52-477E151C3EE9}" type="slidenum">
              <a:rPr lang="en-US" sz="1400" b="1" smtClean="0">
                <a:solidFill>
                  <a:srgbClr val="FFFFFF"/>
                </a:solidFill>
              </a:rPr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/>
          </a:p>
        </p:txBody>
      </p:sp>
      <p:sp>
        <p:nvSpPr>
          <p:cNvPr id="9" name="Shape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>
              <a:defRPr sz="1400">
                <a:solidFill>
                  <a:schemeClr val="tx2"/>
                </a:solidFill>
              </a:defRPr>
            </a:lvl1pPr>
          </a:lstStyle>
          <a:p>
            <a:fld id="{33938BEC-55E3-4F9D-B5C5-76D23951C04A}" type="datetime1">
              <a:rPr lang="en-US" smtClean="0"/>
              <a:pPr/>
              <a:t>11/3/2012</a:t>
            </a:fld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>
              <a:defRPr sz="1400">
                <a:solidFill>
                  <a:schemeClr val="tx2"/>
                </a:solidFill>
              </a:defRPr>
            </a:lvl1pPr>
          </a:lstStyle>
          <a:p>
            <a:pPr algn="r"/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>
              <a:defRPr sz="1400">
                <a:solidFill>
                  <a:schemeClr val="tx2"/>
                </a:solidFill>
              </a:defRPr>
            </a:lvl1pPr>
          </a:lstStyle>
          <a:p>
            <a:pPr algn="l"/>
            <a:fld id="{D4B5ADC2-7248-4799-8E52-477E151C3EE9}" type="slidenum">
              <a:rPr lang="en-US" sz="1400" b="1" smtClean="0">
                <a:solidFill>
                  <a:srgbClr val="FFFFFF"/>
                </a:solidFill>
              </a:rPr>
              <a:pPr algn="l"/>
              <a:t>‹#›</a:t>
            </a:fld>
            <a:endParaRPr lang="en-US" sz="1600" dirty="0">
              <a:solidFill>
                <a:schemeClr val="tx2"/>
              </a:solidFill>
            </a:endParaRPr>
          </a:p>
        </p:txBody>
      </p:sp>
      <p:sp>
        <p:nvSpPr>
          <p:cNvPr id="28" name="Straight Connector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/>
          </a:p>
        </p:txBody>
      </p:sp>
      <p:sp>
        <p:nvSpPr>
          <p:cNvPr id="29" name="Straight Connector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/>
          </a:p>
        </p:txBody>
      </p:sp>
      <p:sp>
        <p:nvSpPr>
          <p:cNvPr id="10" name="Shape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l" rtl="0" eaLnBrk="1" latinLnBrk="0" hangingPunct="1">
        <a:spcBef>
          <a:spcPct val="0"/>
        </a:spcBef>
        <a:buNone/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springpad.com/" TargetMode="External"/><Relationship Id="rId7" Type="http://schemas.openxmlformats.org/officeDocument/2006/relationships/hyperlink" Target="http://msdn.microsoft.com/en-us/library/dd483375(VS.100).aspx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msmvps.com/blogs/theproblemsolver/default.aspx" TargetMode="External"/><Relationship Id="rId5" Type="http://schemas.openxmlformats.org/officeDocument/2006/relationships/hyperlink" Target="http://blogs.msdn.com/b/rjacobs/" TargetMode="External"/><Relationship Id="rId4" Type="http://schemas.openxmlformats.org/officeDocument/2006/relationships/hyperlink" Target="http://wf.codeplex.com/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://panmanphil.wordpress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panmanphil.wordpress.com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Windows Workflow 4</a:t>
            </a:r>
            <a:endParaRPr lang="en-US" dirty="0">
              <a:ln/>
              <a:gradFill flip="none">
                <a:gsLst>
                  <a:gs pos="0">
                    <a:schemeClr val="accent6">
                      <a:tint val="70000"/>
                      <a:shade val="100000"/>
                      <a:hueMod val="100000"/>
                      <a:satMod val="195000"/>
                    </a:schemeClr>
                  </a:gs>
                  <a:gs pos="46000">
                    <a:schemeClr val="accent6">
                      <a:tint val="70000"/>
                      <a:shade val="100000"/>
                      <a:hueMod val="100000"/>
                      <a:satMod val="195000"/>
                    </a:schemeClr>
                  </a:gs>
                  <a:gs pos="100000">
                    <a:schemeClr val="accent6">
                      <a:tint val="100000"/>
                      <a:shade val="60000"/>
                      <a:hueMod val="100000"/>
                      <a:satMod val="195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Rectang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Visual Workflow Tracking with </a:t>
            </a:r>
            <a:r>
              <a:rPr lang="en-US" dirty="0" err="1" smtClean="0"/>
              <a:t>SignalR</a:t>
            </a:r>
            <a:r>
              <a:rPr lang="en-US" dirty="0" smtClean="0"/>
              <a:t> and WWF4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Tracking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 </a:t>
            </a:r>
            <a:r>
              <a:rPr lang="en-US" dirty="0" err="1" smtClean="0"/>
              <a:t>workflowApp.Extensions.Add</a:t>
            </a:r>
            <a:r>
              <a:rPr lang="en-US" dirty="0" smtClean="0"/>
              <a:t>(new </a:t>
            </a:r>
            <a:r>
              <a:rPr lang="en-US" dirty="0" err="1" smtClean="0"/>
              <a:t>TextFileTrackingParticipant</a:t>
            </a:r>
            <a:r>
              <a:rPr lang="en-US" dirty="0" smtClean="0"/>
              <a:t>()</a:t>
            </a:r>
          </a:p>
          <a:p>
            <a:r>
              <a:rPr lang="en-US" dirty="0" smtClean="0"/>
              <a:t>                {</a:t>
            </a:r>
          </a:p>
          <a:p>
            <a:r>
              <a:rPr lang="en-US" dirty="0" smtClean="0"/>
              <a:t>                    Path = "c:/temp/track.txt",</a:t>
            </a:r>
          </a:p>
          <a:p>
            <a:r>
              <a:rPr lang="en-US" dirty="0" smtClean="0"/>
              <a:t>                    </a:t>
            </a:r>
            <a:r>
              <a:rPr lang="en-US" dirty="0" err="1" smtClean="0"/>
              <a:t>TrackingProfile</a:t>
            </a:r>
            <a:r>
              <a:rPr lang="en-US" dirty="0" smtClean="0"/>
              <a:t> = new </a:t>
            </a:r>
            <a:r>
              <a:rPr lang="en-US" dirty="0" err="1" smtClean="0"/>
              <a:t>TrackingProfile</a:t>
            </a:r>
            <a:r>
              <a:rPr lang="en-US" dirty="0" smtClean="0"/>
              <a:t>()</a:t>
            </a:r>
          </a:p>
          <a:p>
            <a:r>
              <a:rPr lang="en-US" dirty="0" smtClean="0"/>
              <a:t>                    {</a:t>
            </a:r>
          </a:p>
          <a:p>
            <a:r>
              <a:rPr lang="en-US" dirty="0" smtClean="0"/>
              <a:t>                        Queries =</a:t>
            </a:r>
          </a:p>
          <a:p>
            <a:r>
              <a:rPr lang="en-US" dirty="0" smtClean="0"/>
              <a:t>                        {</a:t>
            </a:r>
          </a:p>
          <a:p>
            <a:r>
              <a:rPr lang="en-US" dirty="0" smtClean="0"/>
              <a:t>                            new </a:t>
            </a:r>
            <a:r>
              <a:rPr lang="en-US" dirty="0" err="1" smtClean="0"/>
              <a:t>ActivityStateQuery</a:t>
            </a:r>
            <a:r>
              <a:rPr lang="en-US" dirty="0" smtClean="0"/>
              <a:t>(){</a:t>
            </a:r>
          </a:p>
          <a:p>
            <a:r>
              <a:rPr lang="en-US" dirty="0" smtClean="0"/>
              <a:t>                                States={"*"}</a:t>
            </a:r>
          </a:p>
          <a:p>
            <a:r>
              <a:rPr lang="en-US" dirty="0" smtClean="0"/>
              <a:t>                            }</a:t>
            </a:r>
          </a:p>
          <a:p>
            <a:r>
              <a:rPr lang="en-US" dirty="0" smtClean="0"/>
              <a:t>                        }</a:t>
            </a:r>
          </a:p>
          <a:p>
            <a:r>
              <a:rPr lang="en-US" dirty="0" smtClean="0"/>
              <a:t>                    }</a:t>
            </a:r>
          </a:p>
          <a:p>
            <a:r>
              <a:rPr lang="en-US" dirty="0" smtClean="0"/>
              <a:t>                });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05000" y="3200400"/>
            <a:ext cx="5486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/>
              <a:t>SignalR</a:t>
            </a:r>
            <a:r>
              <a:rPr lang="en-US" sz="2400" dirty="0" smtClean="0"/>
              <a:t> Tracking Participant Code</a:t>
            </a:r>
            <a:endParaRPr lang="en-US" sz="24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86000" y="1447800"/>
            <a:ext cx="4114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Visual Tracking Code</a:t>
            </a:r>
            <a:endParaRPr lang="en-US" sz="2400" b="1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0" y="1443841"/>
            <a:ext cx="75438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u="sng" dirty="0" err="1" smtClean="0"/>
              <a:t>Rehosting</a:t>
            </a:r>
            <a:r>
              <a:rPr lang="en-US" u="sng" dirty="0" smtClean="0"/>
              <a:t> designer </a:t>
            </a:r>
            <a:r>
              <a:rPr lang="en-US" u="sng" dirty="0" err="1" smtClean="0"/>
              <a:t>Gothca’s</a:t>
            </a:r>
            <a:endParaRPr lang="en-US" u="sng" dirty="0" smtClean="0"/>
          </a:p>
          <a:p>
            <a:endParaRPr lang="en-US" dirty="0" smtClean="0"/>
          </a:p>
          <a:p>
            <a:pPr>
              <a:defRPr/>
            </a:pPr>
            <a:r>
              <a:rPr lang="en-US" dirty="0" smtClean="0"/>
              <a:t>C# expressions are not supported! (yet we assume) </a:t>
            </a:r>
          </a:p>
          <a:p>
            <a:pPr>
              <a:defRPr/>
            </a:pPr>
            <a:r>
              <a:rPr lang="en-US" dirty="0" err="1" smtClean="0"/>
              <a:t>ActivityAction</a:t>
            </a:r>
            <a:r>
              <a:rPr lang="en-US" dirty="0" smtClean="0"/>
              <a:t> (sub activities, even when done in </a:t>
            </a:r>
            <a:r>
              <a:rPr lang="en-US" dirty="0" err="1" smtClean="0"/>
              <a:t>xaml</a:t>
            </a:r>
            <a:r>
              <a:rPr lang="en-US" dirty="0" smtClean="0"/>
              <a:t>) does not work</a:t>
            </a:r>
          </a:p>
          <a:p>
            <a:pPr>
              <a:defRPr/>
            </a:pPr>
            <a:r>
              <a:rPr lang="en-US" dirty="0" smtClean="0"/>
              <a:t>Find is not supported (yet)</a:t>
            </a:r>
          </a:p>
          <a:p>
            <a:pPr>
              <a:defRPr/>
            </a:pPr>
            <a:r>
              <a:rPr lang="en-US" dirty="0" smtClean="0"/>
              <a:t>Document outline view is not supported  (yet we assume)</a:t>
            </a:r>
          </a:p>
          <a:p>
            <a:pPr>
              <a:defRPr/>
            </a:pPr>
            <a:r>
              <a:rPr lang="en-US" dirty="0" smtClean="0"/>
              <a:t>Code activities are not supported! (could be ways around this)</a:t>
            </a:r>
          </a:p>
          <a:p>
            <a:endParaRPr lang="en-US" dirty="0" smtClean="0"/>
          </a:p>
          <a:p>
            <a:r>
              <a:rPr lang="en-US" dirty="0" smtClean="0"/>
              <a:t>The designer must have a reference to any assembly the workflow loads</a:t>
            </a:r>
          </a:p>
          <a:p>
            <a:r>
              <a:rPr lang="en-US" dirty="0" smtClean="0"/>
              <a:t>OR those assemblies must be copied to the bin folder </a:t>
            </a:r>
          </a:p>
          <a:p>
            <a:r>
              <a:rPr lang="en-US" dirty="0" smtClean="0"/>
              <a:t>You will have to pay attention to relative paths to use included activities and so on or the designer won’t find the files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More Information</a:t>
            </a:r>
            <a:endParaRPr lang="en-US" dirty="0">
              <a:ln/>
              <a:gradFill flip="none">
                <a:gsLst>
                  <a:gs pos="0">
                    <a:schemeClr val="accent6">
                      <a:tint val="70000"/>
                      <a:shade val="100000"/>
                      <a:hueMod val="100000"/>
                      <a:satMod val="195000"/>
                    </a:schemeClr>
                  </a:gs>
                  <a:gs pos="46000">
                    <a:schemeClr val="accent6">
                      <a:tint val="70000"/>
                      <a:shade val="100000"/>
                      <a:hueMod val="100000"/>
                      <a:satMod val="195000"/>
                    </a:schemeClr>
                  </a:gs>
                  <a:gs pos="100000">
                    <a:schemeClr val="accent6">
                      <a:tint val="100000"/>
                      <a:shade val="60000"/>
                      <a:hueMod val="100000"/>
                      <a:satMod val="195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Rectangle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>
                <a:hlinkClick r:id="rId3"/>
              </a:rPr>
              <a:t>http://springpad.com/#!/panmanphilip/notebooks/tccodecamp2012</a:t>
            </a:r>
            <a:endParaRPr lang="en-US" dirty="0" smtClean="0"/>
          </a:p>
          <a:p>
            <a:r>
              <a:rPr lang="en-US" dirty="0" smtClean="0">
                <a:hlinkClick r:id="rId4"/>
              </a:rPr>
              <a:t>http://wf.codeplex.com/</a:t>
            </a:r>
            <a:endParaRPr lang="en-US" dirty="0" smtClean="0"/>
          </a:p>
          <a:p>
            <a:r>
              <a:rPr lang="en-US" dirty="0" smtClean="0"/>
              <a:t>StackOverflow.com with workflow-foundation-4 tag</a:t>
            </a:r>
          </a:p>
          <a:p>
            <a:r>
              <a:rPr lang="en-US" dirty="0" smtClean="0">
                <a:hlinkClick r:id="rId5"/>
              </a:rPr>
              <a:t>http://blogs.msdn.com/b/rjacobs/</a:t>
            </a:r>
            <a:endParaRPr lang="en-US" dirty="0" smtClean="0"/>
          </a:p>
          <a:p>
            <a:r>
              <a:rPr lang="en-US" dirty="0" smtClean="0"/>
              <a:t>The Problem Solver blog, </a:t>
            </a:r>
            <a:r>
              <a:rPr lang="en-US" dirty="0" smtClean="0">
                <a:hlinkClick r:id="rId6"/>
              </a:rPr>
              <a:t>http://msmvps.com/blogs/theproblemsolver/default.aspx</a:t>
            </a:r>
            <a:endParaRPr lang="en-US" dirty="0" smtClean="0"/>
          </a:p>
          <a:p>
            <a:r>
              <a:rPr lang="en-US" dirty="0" smtClean="0"/>
              <a:t>MSDN samples - </a:t>
            </a:r>
            <a:r>
              <a:rPr lang="en-US" dirty="0" smtClean="0">
                <a:hlinkClick r:id="rId7"/>
              </a:rPr>
              <a:t>http://msdn.microsoft.com/en-us/library/dd483375(VS.100).aspx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371600"/>
            <a:ext cx="8229600" cy="4785360"/>
          </a:xfrm>
        </p:spPr>
        <p:txBody>
          <a:bodyPr/>
          <a:lstStyle/>
          <a:p>
            <a:r>
              <a:rPr lang="en-US" dirty="0" smtClean="0"/>
              <a:t>Philip Nelson</a:t>
            </a:r>
          </a:p>
          <a:p>
            <a:r>
              <a:rPr lang="en-US" dirty="0" smtClean="0">
                <a:hlinkClick r:id="rId2"/>
              </a:rPr>
              <a:t>http://panmanphil.wordpress.com</a:t>
            </a:r>
            <a:endParaRPr lang="en-US" dirty="0" smtClean="0"/>
          </a:p>
          <a:p>
            <a:r>
              <a:rPr lang="en-US" dirty="0" smtClean="0"/>
              <a:t>Independent Consultant (Stone Porch Consulting)</a:t>
            </a:r>
          </a:p>
          <a:p>
            <a:r>
              <a:rPr lang="en-US" smtClean="0"/>
              <a:t>panmanphilip@gmail.com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2057400"/>
            <a:ext cx="8229600" cy="4099560"/>
          </a:xfrm>
        </p:spPr>
        <p:txBody>
          <a:bodyPr/>
          <a:lstStyle/>
          <a:p>
            <a:r>
              <a:rPr lang="en-US" dirty="0" smtClean="0"/>
              <a:t>Philip Nelson</a:t>
            </a:r>
          </a:p>
          <a:p>
            <a:r>
              <a:rPr lang="en-US" dirty="0" smtClean="0">
                <a:hlinkClick r:id="rId2"/>
              </a:rPr>
              <a:t>http://panmanphil.wordpress.com</a:t>
            </a:r>
            <a:endParaRPr lang="en-US" dirty="0" smtClean="0"/>
          </a:p>
          <a:p>
            <a:r>
              <a:rPr lang="en-US" dirty="0" smtClean="0"/>
              <a:t>Independent Consultant (Stone Porch Consulting)</a:t>
            </a:r>
          </a:p>
          <a:p>
            <a:r>
              <a:rPr lang="en-US" dirty="0" smtClean="0"/>
              <a:t>panmanphilip@gmail.com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4" name="Picture 3" descr="51f7zs-YlxL._SL75_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71600" y="4610100"/>
            <a:ext cx="939800" cy="1409700"/>
          </a:xfrm>
          <a:prstGeom prst="rect">
            <a:avLst/>
          </a:prstGeom>
        </p:spPr>
      </p:pic>
      <p:pic>
        <p:nvPicPr>
          <p:cNvPr id="5" name="Picture 4" descr="mybook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05200" y="4267200"/>
            <a:ext cx="1743075" cy="2286000"/>
          </a:xfrm>
          <a:prstGeom prst="rect">
            <a:avLst/>
          </a:prstGeom>
        </p:spPr>
      </p:pic>
      <p:pic>
        <p:nvPicPr>
          <p:cNvPr id="6" name="Picture 5" descr="javaxml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629400" y="4572000"/>
            <a:ext cx="1581150" cy="1581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Are We Here?</a:t>
            </a:r>
            <a:endParaRPr lang="en-US" dirty="0">
              <a:ln/>
              <a:gradFill flip="none">
                <a:gsLst>
                  <a:gs pos="0">
                    <a:schemeClr val="accent6">
                      <a:tint val="70000"/>
                      <a:shade val="100000"/>
                      <a:hueMod val="100000"/>
                      <a:satMod val="195000"/>
                    </a:schemeClr>
                  </a:gs>
                  <a:gs pos="46000">
                    <a:schemeClr val="accent6">
                      <a:tint val="70000"/>
                      <a:shade val="100000"/>
                      <a:hueMod val="100000"/>
                      <a:satMod val="195000"/>
                    </a:schemeClr>
                  </a:gs>
                  <a:gs pos="100000">
                    <a:schemeClr val="accent6">
                      <a:tint val="100000"/>
                      <a:shade val="60000"/>
                      <a:hueMod val="100000"/>
                      <a:satMod val="195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Rectangle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Your systems are a BIG BALL OF MUD</a:t>
            </a:r>
          </a:p>
          <a:p>
            <a:r>
              <a:rPr lang="en-US" dirty="0" smtClean="0"/>
              <a:t>To your users</a:t>
            </a:r>
          </a:p>
          <a:p>
            <a:r>
              <a:rPr lang="en-US" dirty="0" smtClean="0"/>
              <a:t>What’s Going On?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tatemachine.jpg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>
          <a:xfrm>
            <a:off x="2667000" y="1447800"/>
            <a:ext cx="4114800" cy="47418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actual path.jpg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>
          <a:xfrm>
            <a:off x="3333750" y="2049462"/>
            <a:ext cx="2476500" cy="32766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VisualTrackingOverview.pn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185862" y="2216150"/>
            <a:ext cx="6772275" cy="29432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2895600"/>
            <a:ext cx="8229600" cy="13716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4000" dirty="0" smtClean="0"/>
              <a:t>Lets see some </a:t>
            </a:r>
            <a:r>
              <a:rPr lang="en-US" sz="4000" dirty="0" err="1" smtClean="0"/>
              <a:t>SignalR</a:t>
            </a:r>
            <a:r>
              <a:rPr lang="en-US" sz="4000" dirty="0" smtClean="0"/>
              <a:t> code</a:t>
            </a:r>
            <a:endParaRPr lang="en-US" sz="4000" dirty="0"/>
          </a:p>
        </p:txBody>
      </p:sp>
      <p:sp>
        <p:nvSpPr>
          <p:cNvPr id="4" name="Double Brace 3"/>
          <p:cNvSpPr/>
          <p:nvPr/>
        </p:nvSpPr>
        <p:spPr>
          <a:xfrm>
            <a:off x="3581400" y="3886200"/>
            <a:ext cx="1069848" cy="914400"/>
          </a:xfrm>
          <a:prstGeom prst="bracePair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IC346539.gif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433512" y="2392362"/>
            <a:ext cx="6276975" cy="2590800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IC347384.gif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2128837" y="1873250"/>
            <a:ext cx="4886325" cy="36290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ainPres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D7663390-1AD8-4488-A23F-16904AB0972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0</TotalTime>
  <Words>432</Words>
  <Application>Microsoft Office PowerPoint</Application>
  <PresentationFormat>On-screen Show (4:3)</PresentationFormat>
  <Paragraphs>75</Paragraphs>
  <Slides>15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TrainPres</vt:lpstr>
      <vt:lpstr>Windows Workflow 4</vt:lpstr>
      <vt:lpstr>Slide 2</vt:lpstr>
      <vt:lpstr>Why Are We Here?</vt:lpstr>
      <vt:lpstr>Slide 4</vt:lpstr>
      <vt:lpstr>Slide 5</vt:lpstr>
      <vt:lpstr>Slide 6</vt:lpstr>
      <vt:lpstr>Slide 7</vt:lpstr>
      <vt:lpstr>Slide 8</vt:lpstr>
      <vt:lpstr>Slide 9</vt:lpstr>
      <vt:lpstr>Tracking</vt:lpstr>
      <vt:lpstr>Slide 11</vt:lpstr>
      <vt:lpstr>Slide 12</vt:lpstr>
      <vt:lpstr>Slide 13</vt:lpstr>
      <vt:lpstr>More Information</vt:lpstr>
      <vt:lpstr>Slide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2011-02-23T01:08:57Z</dcterms:created>
  <dcterms:modified xsi:type="dcterms:W3CDTF">2012-11-03T15:19:45Z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TC101671269990</vt:lpwstr>
  </property>
</Properties>
</file>