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70"/>
  </p:notesMasterIdLst>
  <p:sldIdLst>
    <p:sldId id="256" r:id="rId2"/>
    <p:sldId id="315" r:id="rId3"/>
    <p:sldId id="287" r:id="rId4"/>
    <p:sldId id="316" r:id="rId5"/>
    <p:sldId id="380" r:id="rId6"/>
    <p:sldId id="397" r:id="rId7"/>
    <p:sldId id="318" r:id="rId8"/>
    <p:sldId id="319" r:id="rId9"/>
    <p:sldId id="381" r:id="rId10"/>
    <p:sldId id="285" r:id="rId11"/>
    <p:sldId id="382" r:id="rId12"/>
    <p:sldId id="321" r:id="rId13"/>
    <p:sldId id="320" r:id="rId14"/>
    <p:sldId id="322" r:id="rId15"/>
    <p:sldId id="396" r:id="rId16"/>
    <p:sldId id="323" r:id="rId17"/>
    <p:sldId id="324" r:id="rId18"/>
    <p:sldId id="325" r:id="rId19"/>
    <p:sldId id="326" r:id="rId20"/>
    <p:sldId id="327" r:id="rId21"/>
    <p:sldId id="391" r:id="rId22"/>
    <p:sldId id="259" r:id="rId23"/>
    <p:sldId id="274" r:id="rId24"/>
    <p:sldId id="329" r:id="rId25"/>
    <p:sldId id="328" r:id="rId26"/>
    <p:sldId id="330" r:id="rId27"/>
    <p:sldId id="332" r:id="rId28"/>
    <p:sldId id="363" r:id="rId29"/>
    <p:sldId id="333" r:id="rId30"/>
    <p:sldId id="334" r:id="rId31"/>
    <p:sldId id="364" r:id="rId32"/>
    <p:sldId id="365" r:id="rId33"/>
    <p:sldId id="336" r:id="rId34"/>
    <p:sldId id="366" r:id="rId35"/>
    <p:sldId id="367" r:id="rId36"/>
    <p:sldId id="335" r:id="rId37"/>
    <p:sldId id="368" r:id="rId38"/>
    <p:sldId id="369" r:id="rId39"/>
    <p:sldId id="370" r:id="rId40"/>
    <p:sldId id="387" r:id="rId41"/>
    <p:sldId id="337" r:id="rId42"/>
    <p:sldId id="338" r:id="rId43"/>
    <p:sldId id="371" r:id="rId44"/>
    <p:sldId id="372" r:id="rId45"/>
    <p:sldId id="339" r:id="rId46"/>
    <p:sldId id="340" r:id="rId47"/>
    <p:sldId id="341" r:id="rId48"/>
    <p:sldId id="393" r:id="rId49"/>
    <p:sldId id="394" r:id="rId50"/>
    <p:sldId id="342" r:id="rId51"/>
    <p:sldId id="344" r:id="rId52"/>
    <p:sldId id="345" r:id="rId53"/>
    <p:sldId id="362" r:id="rId54"/>
    <p:sldId id="388" r:id="rId55"/>
    <p:sldId id="395" r:id="rId56"/>
    <p:sldId id="398" r:id="rId57"/>
    <p:sldId id="348" r:id="rId58"/>
    <p:sldId id="349" r:id="rId59"/>
    <p:sldId id="351" r:id="rId60"/>
    <p:sldId id="379" r:id="rId61"/>
    <p:sldId id="312" r:id="rId62"/>
    <p:sldId id="275" r:id="rId63"/>
    <p:sldId id="353" r:id="rId64"/>
    <p:sldId id="277" r:id="rId65"/>
    <p:sldId id="354" r:id="rId66"/>
    <p:sldId id="355" r:id="rId67"/>
    <p:sldId id="314" r:id="rId68"/>
    <p:sldId id="39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AD2D9-76B6-4FBD-80FF-DC063EC85709}" v="30" dt="2025-03-04T23:00:15.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1" autoAdjust="0"/>
    <p:restoredTop sz="94632"/>
  </p:normalViewPr>
  <p:slideViewPr>
    <p:cSldViewPr snapToGrid="0">
      <p:cViewPr varScale="1">
        <p:scale>
          <a:sx n="77" d="100"/>
          <a:sy n="77" d="100"/>
        </p:scale>
        <p:origin x="2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14E68-B503-421B-A3C3-9D08B3D4DFD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E0C0F55-C4E8-46B5-88AE-7C8EE4A1ACC7}">
      <dgm:prSet/>
      <dgm:spPr/>
      <dgm:t>
        <a:bodyPr/>
        <a:lstStyle/>
        <a:p>
          <a:r>
            <a:rPr lang="en-US"/>
            <a:t>Etiology: usually dietary deficiency, absorption issue, or blood loss</a:t>
          </a:r>
        </a:p>
      </dgm:t>
    </dgm:pt>
    <dgm:pt modelId="{CF7F9DFE-72AC-45B9-89DB-88C8387A6471}" type="parTrans" cxnId="{C9417D7E-EDFF-49BC-8D4B-440537CE4DBF}">
      <dgm:prSet/>
      <dgm:spPr/>
      <dgm:t>
        <a:bodyPr/>
        <a:lstStyle/>
        <a:p>
          <a:endParaRPr lang="en-US"/>
        </a:p>
      </dgm:t>
    </dgm:pt>
    <dgm:pt modelId="{D80ED976-9278-4887-8C1C-564AFCC7E861}" type="sibTrans" cxnId="{C9417D7E-EDFF-49BC-8D4B-440537CE4DBF}">
      <dgm:prSet/>
      <dgm:spPr/>
      <dgm:t>
        <a:bodyPr/>
        <a:lstStyle/>
        <a:p>
          <a:endParaRPr lang="en-US"/>
        </a:p>
      </dgm:t>
    </dgm:pt>
    <dgm:pt modelId="{CFF95308-4344-4819-BD0C-5198EDDF94DA}">
      <dgm:prSet/>
      <dgm:spPr/>
      <dgm:t>
        <a:bodyPr/>
        <a:lstStyle/>
        <a:p>
          <a:r>
            <a:rPr lang="en-US"/>
            <a:t>Decreased iron levels </a:t>
          </a:r>
          <a:r>
            <a:rPr lang="en-US">
              <a:sym typeface="Wingdings" panose="05000000000000000000" pitchFamily="2" charset="2"/>
            </a:rPr>
            <a:t></a:t>
          </a:r>
          <a:r>
            <a:rPr lang="en-US"/>
            <a:t> decreased heme synthesis </a:t>
          </a:r>
          <a:r>
            <a:rPr lang="en-US">
              <a:sym typeface="Wingdings" panose="05000000000000000000" pitchFamily="2" charset="2"/>
            </a:rPr>
            <a:t></a:t>
          </a:r>
          <a:r>
            <a:rPr lang="en-US"/>
            <a:t> </a:t>
          </a:r>
          <a:r>
            <a:rPr lang="en-US" b="1"/>
            <a:t>decreased hemoglobin </a:t>
          </a:r>
          <a:r>
            <a:rPr lang="en-US">
              <a:sym typeface="Wingdings" panose="05000000000000000000" pitchFamily="2" charset="2"/>
            </a:rPr>
            <a:t></a:t>
          </a:r>
          <a:r>
            <a:rPr lang="en-US"/>
            <a:t> microcytic anemia</a:t>
          </a:r>
        </a:p>
      </dgm:t>
    </dgm:pt>
    <dgm:pt modelId="{1342636E-6FB9-4CE3-B860-1E9A302DF9C1}" type="parTrans" cxnId="{461DA8A3-3CF8-45D6-BD66-FB417CC63B14}">
      <dgm:prSet/>
      <dgm:spPr/>
      <dgm:t>
        <a:bodyPr/>
        <a:lstStyle/>
        <a:p>
          <a:endParaRPr lang="en-US"/>
        </a:p>
      </dgm:t>
    </dgm:pt>
    <dgm:pt modelId="{D184E6E6-E7B3-4E42-8D85-7E51E554D6A2}" type="sibTrans" cxnId="{461DA8A3-3CF8-45D6-BD66-FB417CC63B14}">
      <dgm:prSet/>
      <dgm:spPr/>
      <dgm:t>
        <a:bodyPr/>
        <a:lstStyle/>
        <a:p>
          <a:endParaRPr lang="en-US"/>
        </a:p>
      </dgm:t>
    </dgm:pt>
    <dgm:pt modelId="{7D7650E9-34BC-43A1-BC3C-D9ABC428F8CF}">
      <dgm:prSet/>
      <dgm:spPr/>
      <dgm:t>
        <a:bodyPr/>
        <a:lstStyle/>
        <a:p>
          <a:r>
            <a:rPr lang="en-US"/>
            <a:t>Lab Findings</a:t>
          </a:r>
        </a:p>
      </dgm:t>
    </dgm:pt>
    <dgm:pt modelId="{42D7DA13-538E-458E-B761-A57488BB8A6A}" type="parTrans" cxnId="{E5FDCB76-7C30-4A60-B6F2-99853F61FC2D}">
      <dgm:prSet/>
      <dgm:spPr/>
      <dgm:t>
        <a:bodyPr/>
        <a:lstStyle/>
        <a:p>
          <a:endParaRPr lang="en-US"/>
        </a:p>
      </dgm:t>
    </dgm:pt>
    <dgm:pt modelId="{B201C948-567F-43EA-B9FF-ACF77759B667}" type="sibTrans" cxnId="{E5FDCB76-7C30-4A60-B6F2-99853F61FC2D}">
      <dgm:prSet/>
      <dgm:spPr/>
      <dgm:t>
        <a:bodyPr/>
        <a:lstStyle/>
        <a:p>
          <a:endParaRPr lang="en-US"/>
        </a:p>
      </dgm:t>
    </dgm:pt>
    <dgm:pt modelId="{9081EBEF-BA32-4F82-B090-434F23D3C48F}">
      <dgm:prSet/>
      <dgm:spPr/>
      <dgm:t>
        <a:bodyPr/>
        <a:lstStyle/>
        <a:p>
          <a:r>
            <a:rPr lang="en-US"/>
            <a:t>Microcytic (MCV &lt;80), hypochromic RBCs with increased RDW</a:t>
          </a:r>
        </a:p>
      </dgm:t>
    </dgm:pt>
    <dgm:pt modelId="{50ED963C-98EF-401B-B134-CE1E65D634B4}" type="parTrans" cxnId="{D4FB1913-96B4-4F3F-BC0B-959B806A2A8E}">
      <dgm:prSet/>
      <dgm:spPr/>
      <dgm:t>
        <a:bodyPr/>
        <a:lstStyle/>
        <a:p>
          <a:endParaRPr lang="en-US"/>
        </a:p>
      </dgm:t>
    </dgm:pt>
    <dgm:pt modelId="{C09DB05B-4226-4873-9E5F-E88F26B98C1D}" type="sibTrans" cxnId="{D4FB1913-96B4-4F3F-BC0B-959B806A2A8E}">
      <dgm:prSet/>
      <dgm:spPr/>
      <dgm:t>
        <a:bodyPr/>
        <a:lstStyle/>
        <a:p>
          <a:endParaRPr lang="en-US"/>
        </a:p>
      </dgm:t>
    </dgm:pt>
    <dgm:pt modelId="{0D3273A1-F35E-4933-AF9A-29AA5E02DF0E}">
      <dgm:prSet/>
      <dgm:spPr/>
      <dgm:t>
        <a:bodyPr/>
        <a:lstStyle/>
        <a:p>
          <a:r>
            <a:rPr lang="en-US" dirty="0"/>
            <a:t>Decreased serum iron, iron saturation, ferritin, and increased TIBC/transferrin</a:t>
          </a:r>
        </a:p>
      </dgm:t>
    </dgm:pt>
    <dgm:pt modelId="{CFEF9503-D485-458D-A4C2-35E1C374B108}" type="parTrans" cxnId="{810C9448-3B5F-4431-93A8-0B56A4E89F35}">
      <dgm:prSet/>
      <dgm:spPr/>
      <dgm:t>
        <a:bodyPr/>
        <a:lstStyle/>
        <a:p>
          <a:endParaRPr lang="en-US"/>
        </a:p>
      </dgm:t>
    </dgm:pt>
    <dgm:pt modelId="{25461C92-0807-4978-A337-D9F0D7340C83}" type="sibTrans" cxnId="{810C9448-3B5F-4431-93A8-0B56A4E89F35}">
      <dgm:prSet/>
      <dgm:spPr/>
      <dgm:t>
        <a:bodyPr/>
        <a:lstStyle/>
        <a:p>
          <a:endParaRPr lang="en-US"/>
        </a:p>
      </dgm:t>
    </dgm:pt>
    <dgm:pt modelId="{C40FA764-1B35-4537-8C98-0667A990B5F2}">
      <dgm:prSet/>
      <dgm:spPr/>
      <dgm:t>
        <a:bodyPr/>
        <a:lstStyle/>
        <a:p>
          <a:r>
            <a:rPr lang="en-US"/>
            <a:t>Treatment: iron supplementation</a:t>
          </a:r>
        </a:p>
      </dgm:t>
    </dgm:pt>
    <dgm:pt modelId="{0BFD5867-2ACD-4FDF-93B3-9B87C9FB4A13}" type="parTrans" cxnId="{34653F7F-B8AF-4BE3-89F5-65B91A122896}">
      <dgm:prSet/>
      <dgm:spPr/>
      <dgm:t>
        <a:bodyPr/>
        <a:lstStyle/>
        <a:p>
          <a:endParaRPr lang="en-US"/>
        </a:p>
      </dgm:t>
    </dgm:pt>
    <dgm:pt modelId="{863F49C5-8062-483E-B4B4-4A3D974AA098}" type="sibTrans" cxnId="{34653F7F-B8AF-4BE3-89F5-65B91A122896}">
      <dgm:prSet/>
      <dgm:spPr/>
      <dgm:t>
        <a:bodyPr/>
        <a:lstStyle/>
        <a:p>
          <a:endParaRPr lang="en-US"/>
        </a:p>
      </dgm:t>
    </dgm:pt>
    <dgm:pt modelId="{F40C1BEF-D0CD-49D8-810F-7C3EB34042AE}" type="pres">
      <dgm:prSet presAssocID="{1B514E68-B503-421B-A3C3-9D08B3D4DFD1}" presName="diagram" presStyleCnt="0">
        <dgm:presLayoutVars>
          <dgm:dir/>
          <dgm:resizeHandles val="exact"/>
        </dgm:presLayoutVars>
      </dgm:prSet>
      <dgm:spPr/>
    </dgm:pt>
    <dgm:pt modelId="{984B4426-38BA-4DBD-9FAE-888A82A886C2}" type="pres">
      <dgm:prSet presAssocID="{4E0C0F55-C4E8-46B5-88AE-7C8EE4A1ACC7}" presName="node" presStyleLbl="node1" presStyleIdx="0" presStyleCnt="4">
        <dgm:presLayoutVars>
          <dgm:bulletEnabled val="1"/>
        </dgm:presLayoutVars>
      </dgm:prSet>
      <dgm:spPr/>
    </dgm:pt>
    <dgm:pt modelId="{A702EC20-DDD5-49F4-A99F-0BCC97537CFC}" type="pres">
      <dgm:prSet presAssocID="{D80ED976-9278-4887-8C1C-564AFCC7E861}" presName="sibTrans" presStyleCnt="0"/>
      <dgm:spPr/>
    </dgm:pt>
    <dgm:pt modelId="{829BB47C-6B82-4CEC-84C0-7A30DA4732BD}" type="pres">
      <dgm:prSet presAssocID="{CFF95308-4344-4819-BD0C-5198EDDF94DA}" presName="node" presStyleLbl="node1" presStyleIdx="1" presStyleCnt="4">
        <dgm:presLayoutVars>
          <dgm:bulletEnabled val="1"/>
        </dgm:presLayoutVars>
      </dgm:prSet>
      <dgm:spPr/>
    </dgm:pt>
    <dgm:pt modelId="{2865FEC4-113A-4F74-BE6F-ED144B5C61B1}" type="pres">
      <dgm:prSet presAssocID="{D184E6E6-E7B3-4E42-8D85-7E51E554D6A2}" presName="sibTrans" presStyleCnt="0"/>
      <dgm:spPr/>
    </dgm:pt>
    <dgm:pt modelId="{0E87C809-B2DA-431B-839A-E217FA3FA5EF}" type="pres">
      <dgm:prSet presAssocID="{7D7650E9-34BC-43A1-BC3C-D9ABC428F8CF}" presName="node" presStyleLbl="node1" presStyleIdx="2" presStyleCnt="4">
        <dgm:presLayoutVars>
          <dgm:bulletEnabled val="1"/>
        </dgm:presLayoutVars>
      </dgm:prSet>
      <dgm:spPr/>
    </dgm:pt>
    <dgm:pt modelId="{49A5CA76-532F-4EC2-ADCE-C37E8CF63146}" type="pres">
      <dgm:prSet presAssocID="{B201C948-567F-43EA-B9FF-ACF77759B667}" presName="sibTrans" presStyleCnt="0"/>
      <dgm:spPr/>
    </dgm:pt>
    <dgm:pt modelId="{6FBA0DF1-FDAA-4C8C-AE4C-42D95ACD6847}" type="pres">
      <dgm:prSet presAssocID="{C40FA764-1B35-4537-8C98-0667A990B5F2}" presName="node" presStyleLbl="node1" presStyleIdx="3" presStyleCnt="4">
        <dgm:presLayoutVars>
          <dgm:bulletEnabled val="1"/>
        </dgm:presLayoutVars>
      </dgm:prSet>
      <dgm:spPr/>
    </dgm:pt>
  </dgm:ptLst>
  <dgm:cxnLst>
    <dgm:cxn modelId="{D4FB1913-96B4-4F3F-BC0B-959B806A2A8E}" srcId="{7D7650E9-34BC-43A1-BC3C-D9ABC428F8CF}" destId="{9081EBEF-BA32-4F82-B090-434F23D3C48F}" srcOrd="0" destOrd="0" parTransId="{50ED963C-98EF-401B-B134-CE1E65D634B4}" sibTransId="{C09DB05B-4226-4873-9E5F-E88F26B98C1D}"/>
    <dgm:cxn modelId="{B6D21439-13B4-4CFE-8514-45CDAB29492A}" type="presOf" srcId="{C40FA764-1B35-4537-8C98-0667A990B5F2}" destId="{6FBA0DF1-FDAA-4C8C-AE4C-42D95ACD6847}" srcOrd="0" destOrd="0" presId="urn:microsoft.com/office/officeart/2005/8/layout/default"/>
    <dgm:cxn modelId="{810C9448-3B5F-4431-93A8-0B56A4E89F35}" srcId="{7D7650E9-34BC-43A1-BC3C-D9ABC428F8CF}" destId="{0D3273A1-F35E-4933-AF9A-29AA5E02DF0E}" srcOrd="1" destOrd="0" parTransId="{CFEF9503-D485-458D-A4C2-35E1C374B108}" sibTransId="{25461C92-0807-4978-A337-D9F0D7340C83}"/>
    <dgm:cxn modelId="{E3F98349-F73E-4316-8E5E-087AF4930E3D}" type="presOf" srcId="{1B514E68-B503-421B-A3C3-9D08B3D4DFD1}" destId="{F40C1BEF-D0CD-49D8-810F-7C3EB34042AE}" srcOrd="0" destOrd="0" presId="urn:microsoft.com/office/officeart/2005/8/layout/default"/>
    <dgm:cxn modelId="{CFAB9673-35C8-4682-B415-EC5806B2FBF9}" type="presOf" srcId="{9081EBEF-BA32-4F82-B090-434F23D3C48F}" destId="{0E87C809-B2DA-431B-839A-E217FA3FA5EF}" srcOrd="0" destOrd="1" presId="urn:microsoft.com/office/officeart/2005/8/layout/default"/>
    <dgm:cxn modelId="{E5FDCB76-7C30-4A60-B6F2-99853F61FC2D}" srcId="{1B514E68-B503-421B-A3C3-9D08B3D4DFD1}" destId="{7D7650E9-34BC-43A1-BC3C-D9ABC428F8CF}" srcOrd="2" destOrd="0" parTransId="{42D7DA13-538E-458E-B761-A57488BB8A6A}" sibTransId="{B201C948-567F-43EA-B9FF-ACF77759B667}"/>
    <dgm:cxn modelId="{C9417D7E-EDFF-49BC-8D4B-440537CE4DBF}" srcId="{1B514E68-B503-421B-A3C3-9D08B3D4DFD1}" destId="{4E0C0F55-C4E8-46B5-88AE-7C8EE4A1ACC7}" srcOrd="0" destOrd="0" parTransId="{CF7F9DFE-72AC-45B9-89DB-88C8387A6471}" sibTransId="{D80ED976-9278-4887-8C1C-564AFCC7E861}"/>
    <dgm:cxn modelId="{34653F7F-B8AF-4BE3-89F5-65B91A122896}" srcId="{1B514E68-B503-421B-A3C3-9D08B3D4DFD1}" destId="{C40FA764-1B35-4537-8C98-0667A990B5F2}" srcOrd="3" destOrd="0" parTransId="{0BFD5867-2ACD-4FDF-93B3-9B87C9FB4A13}" sibTransId="{863F49C5-8062-483E-B4B4-4A3D974AA098}"/>
    <dgm:cxn modelId="{8684FA9D-2ECC-4DC6-88B9-B40982C97AB9}" type="presOf" srcId="{4E0C0F55-C4E8-46B5-88AE-7C8EE4A1ACC7}" destId="{984B4426-38BA-4DBD-9FAE-888A82A886C2}" srcOrd="0" destOrd="0" presId="urn:microsoft.com/office/officeart/2005/8/layout/default"/>
    <dgm:cxn modelId="{456C2C9F-249C-4870-A440-A21F1316FC1A}" type="presOf" srcId="{0D3273A1-F35E-4933-AF9A-29AA5E02DF0E}" destId="{0E87C809-B2DA-431B-839A-E217FA3FA5EF}" srcOrd="0" destOrd="2" presId="urn:microsoft.com/office/officeart/2005/8/layout/default"/>
    <dgm:cxn modelId="{461DA8A3-3CF8-45D6-BD66-FB417CC63B14}" srcId="{1B514E68-B503-421B-A3C3-9D08B3D4DFD1}" destId="{CFF95308-4344-4819-BD0C-5198EDDF94DA}" srcOrd="1" destOrd="0" parTransId="{1342636E-6FB9-4CE3-B860-1E9A302DF9C1}" sibTransId="{D184E6E6-E7B3-4E42-8D85-7E51E554D6A2}"/>
    <dgm:cxn modelId="{EE596FD2-B910-4C51-B1F1-B13E2386F9E2}" type="presOf" srcId="{CFF95308-4344-4819-BD0C-5198EDDF94DA}" destId="{829BB47C-6B82-4CEC-84C0-7A30DA4732BD}" srcOrd="0" destOrd="0" presId="urn:microsoft.com/office/officeart/2005/8/layout/default"/>
    <dgm:cxn modelId="{B5A145E3-2E21-4AA4-ACD4-5779CA2939BF}" type="presOf" srcId="{7D7650E9-34BC-43A1-BC3C-D9ABC428F8CF}" destId="{0E87C809-B2DA-431B-839A-E217FA3FA5EF}" srcOrd="0" destOrd="0" presId="urn:microsoft.com/office/officeart/2005/8/layout/default"/>
    <dgm:cxn modelId="{6D90F43C-2818-46DE-A21D-88CD424E4C17}" type="presParOf" srcId="{F40C1BEF-D0CD-49D8-810F-7C3EB34042AE}" destId="{984B4426-38BA-4DBD-9FAE-888A82A886C2}" srcOrd="0" destOrd="0" presId="urn:microsoft.com/office/officeart/2005/8/layout/default"/>
    <dgm:cxn modelId="{E6162BE8-F9B3-4193-B1B2-02CAC6B89AC4}" type="presParOf" srcId="{F40C1BEF-D0CD-49D8-810F-7C3EB34042AE}" destId="{A702EC20-DDD5-49F4-A99F-0BCC97537CFC}" srcOrd="1" destOrd="0" presId="urn:microsoft.com/office/officeart/2005/8/layout/default"/>
    <dgm:cxn modelId="{0E026762-1B82-406D-9228-A5524B80C1AF}" type="presParOf" srcId="{F40C1BEF-D0CD-49D8-810F-7C3EB34042AE}" destId="{829BB47C-6B82-4CEC-84C0-7A30DA4732BD}" srcOrd="2" destOrd="0" presId="urn:microsoft.com/office/officeart/2005/8/layout/default"/>
    <dgm:cxn modelId="{357AF641-C24D-4114-84D6-6C4B298DDB47}" type="presParOf" srcId="{F40C1BEF-D0CD-49D8-810F-7C3EB34042AE}" destId="{2865FEC4-113A-4F74-BE6F-ED144B5C61B1}" srcOrd="3" destOrd="0" presId="urn:microsoft.com/office/officeart/2005/8/layout/default"/>
    <dgm:cxn modelId="{DDCF0064-6A14-4246-A4B7-4628E2246CB0}" type="presParOf" srcId="{F40C1BEF-D0CD-49D8-810F-7C3EB34042AE}" destId="{0E87C809-B2DA-431B-839A-E217FA3FA5EF}" srcOrd="4" destOrd="0" presId="urn:microsoft.com/office/officeart/2005/8/layout/default"/>
    <dgm:cxn modelId="{1FBEC02E-3E2D-4A35-9EFE-945949B3D8DC}" type="presParOf" srcId="{F40C1BEF-D0CD-49D8-810F-7C3EB34042AE}" destId="{49A5CA76-532F-4EC2-ADCE-C37E8CF63146}" srcOrd="5" destOrd="0" presId="urn:microsoft.com/office/officeart/2005/8/layout/default"/>
    <dgm:cxn modelId="{24BB730D-549C-4338-AC36-9CBB45BB3B57}" type="presParOf" srcId="{F40C1BEF-D0CD-49D8-810F-7C3EB34042AE}" destId="{6FBA0DF1-FDAA-4C8C-AE4C-42D95ACD684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B4426-38BA-4DBD-9FAE-888A82A886C2}">
      <dsp:nvSpPr>
        <dsp:cNvPr id="0" name=""/>
        <dsp:cNvSpPr/>
      </dsp:nvSpPr>
      <dsp:spPr>
        <a:xfrm>
          <a:off x="1748064" y="2975"/>
          <a:ext cx="3342605" cy="20055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Etiology: usually dietary deficiency, absorption issue, or blood loss</a:t>
          </a:r>
        </a:p>
      </dsp:txBody>
      <dsp:txXfrm>
        <a:off x="1748064" y="2975"/>
        <a:ext cx="3342605" cy="2005563"/>
      </dsp:txXfrm>
    </dsp:sp>
    <dsp:sp modelId="{829BB47C-6B82-4CEC-84C0-7A30DA4732BD}">
      <dsp:nvSpPr>
        <dsp:cNvPr id="0" name=""/>
        <dsp:cNvSpPr/>
      </dsp:nvSpPr>
      <dsp:spPr>
        <a:xfrm>
          <a:off x="5424930" y="2975"/>
          <a:ext cx="3342605" cy="2005563"/>
        </a:xfrm>
        <a:prstGeom prst="rect">
          <a:avLst/>
        </a:prstGeom>
        <a:solidFill>
          <a:schemeClr val="accent2">
            <a:hueOff val="2054433"/>
            <a:satOff val="0"/>
            <a:lumOff val="6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Decreased iron levels </a:t>
          </a:r>
          <a:r>
            <a:rPr lang="en-US" sz="2100" kern="1200">
              <a:sym typeface="Wingdings" panose="05000000000000000000" pitchFamily="2" charset="2"/>
            </a:rPr>
            <a:t></a:t>
          </a:r>
          <a:r>
            <a:rPr lang="en-US" sz="2100" kern="1200"/>
            <a:t> decreased heme synthesis </a:t>
          </a:r>
          <a:r>
            <a:rPr lang="en-US" sz="2100" kern="1200">
              <a:sym typeface="Wingdings" panose="05000000000000000000" pitchFamily="2" charset="2"/>
            </a:rPr>
            <a:t></a:t>
          </a:r>
          <a:r>
            <a:rPr lang="en-US" sz="2100" kern="1200"/>
            <a:t> </a:t>
          </a:r>
          <a:r>
            <a:rPr lang="en-US" sz="2100" b="1" kern="1200"/>
            <a:t>decreased hemoglobin </a:t>
          </a:r>
          <a:r>
            <a:rPr lang="en-US" sz="2100" kern="1200">
              <a:sym typeface="Wingdings" panose="05000000000000000000" pitchFamily="2" charset="2"/>
            </a:rPr>
            <a:t></a:t>
          </a:r>
          <a:r>
            <a:rPr lang="en-US" sz="2100" kern="1200"/>
            <a:t> microcytic anemia</a:t>
          </a:r>
        </a:p>
      </dsp:txBody>
      <dsp:txXfrm>
        <a:off x="5424930" y="2975"/>
        <a:ext cx="3342605" cy="2005563"/>
      </dsp:txXfrm>
    </dsp:sp>
    <dsp:sp modelId="{0E87C809-B2DA-431B-839A-E217FA3FA5EF}">
      <dsp:nvSpPr>
        <dsp:cNvPr id="0" name=""/>
        <dsp:cNvSpPr/>
      </dsp:nvSpPr>
      <dsp:spPr>
        <a:xfrm>
          <a:off x="1748064" y="2342799"/>
          <a:ext cx="3342605" cy="2005563"/>
        </a:xfrm>
        <a:prstGeom prst="rect">
          <a:avLst/>
        </a:prstGeom>
        <a:solidFill>
          <a:schemeClr val="accent2">
            <a:hueOff val="4108866"/>
            <a:satOff val="0"/>
            <a:lumOff val="12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Lab Findings</a:t>
          </a:r>
        </a:p>
        <a:p>
          <a:pPr marL="171450" lvl="1" indent="-171450" algn="l" defTabSz="711200">
            <a:lnSpc>
              <a:spcPct val="90000"/>
            </a:lnSpc>
            <a:spcBef>
              <a:spcPct val="0"/>
            </a:spcBef>
            <a:spcAft>
              <a:spcPct val="15000"/>
            </a:spcAft>
            <a:buChar char="•"/>
          </a:pPr>
          <a:r>
            <a:rPr lang="en-US" sz="1600" kern="1200"/>
            <a:t>Microcytic (MCV &lt;80), hypochromic RBCs with increased RDW</a:t>
          </a:r>
        </a:p>
        <a:p>
          <a:pPr marL="171450" lvl="1" indent="-171450" algn="l" defTabSz="711200">
            <a:lnSpc>
              <a:spcPct val="90000"/>
            </a:lnSpc>
            <a:spcBef>
              <a:spcPct val="0"/>
            </a:spcBef>
            <a:spcAft>
              <a:spcPct val="15000"/>
            </a:spcAft>
            <a:buChar char="•"/>
          </a:pPr>
          <a:r>
            <a:rPr lang="en-US" sz="1600" kern="1200" dirty="0"/>
            <a:t>Decreased serum iron, iron saturation, ferritin, and increased TIBC/transferrin</a:t>
          </a:r>
        </a:p>
      </dsp:txBody>
      <dsp:txXfrm>
        <a:off x="1748064" y="2342799"/>
        <a:ext cx="3342605" cy="2005563"/>
      </dsp:txXfrm>
    </dsp:sp>
    <dsp:sp modelId="{6FBA0DF1-FDAA-4C8C-AE4C-42D95ACD6847}">
      <dsp:nvSpPr>
        <dsp:cNvPr id="0" name=""/>
        <dsp:cNvSpPr/>
      </dsp:nvSpPr>
      <dsp:spPr>
        <a:xfrm>
          <a:off x="5424930" y="2342799"/>
          <a:ext cx="3342605" cy="2005563"/>
        </a:xfrm>
        <a:prstGeom prst="rect">
          <a:avLst/>
        </a:prstGeom>
        <a:solidFill>
          <a:schemeClr val="accent2">
            <a:hueOff val="6163298"/>
            <a:satOff val="0"/>
            <a:lumOff val="1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Treatment: iron supplementation</a:t>
          </a:r>
        </a:p>
      </dsp:txBody>
      <dsp:txXfrm>
        <a:off x="5424930"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A8C59-CAF6-1145-AAD3-2F747C544413}"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BC3A1-CE4D-1B4A-9083-68F26AD41BAD}" type="slidenum">
              <a:rPr lang="en-US" smtClean="0"/>
              <a:t>‹#›</a:t>
            </a:fld>
            <a:endParaRPr lang="en-US"/>
          </a:p>
        </p:txBody>
      </p:sp>
    </p:spTree>
    <p:extLst>
      <p:ext uri="{BB962C8B-B14F-4D97-AF65-F5344CB8AC3E}">
        <p14:creationId xmlns:p14="http://schemas.microsoft.com/office/powerpoint/2010/main" val="66150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BC3A1-CE4D-1B4A-9083-68F26AD41BAD}" type="slidenum">
              <a:rPr lang="en-US" smtClean="0"/>
              <a:t>19</a:t>
            </a:fld>
            <a:endParaRPr lang="en-US"/>
          </a:p>
        </p:txBody>
      </p:sp>
    </p:spTree>
    <p:extLst>
      <p:ext uri="{BB962C8B-B14F-4D97-AF65-F5344CB8AC3E}">
        <p14:creationId xmlns:p14="http://schemas.microsoft.com/office/powerpoint/2010/main" val="66029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BC3A1-CE4D-1B4A-9083-68F26AD41BAD}" type="slidenum">
              <a:rPr lang="en-US" smtClean="0"/>
              <a:t>41</a:t>
            </a:fld>
            <a:endParaRPr lang="en-US"/>
          </a:p>
        </p:txBody>
      </p:sp>
    </p:spTree>
    <p:extLst>
      <p:ext uri="{BB962C8B-B14F-4D97-AF65-F5344CB8AC3E}">
        <p14:creationId xmlns:p14="http://schemas.microsoft.com/office/powerpoint/2010/main" val="250816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BC3A1-CE4D-1B4A-9083-68F26AD41BAD}" type="slidenum">
              <a:rPr lang="en-US" smtClean="0"/>
              <a:t>57</a:t>
            </a:fld>
            <a:endParaRPr lang="en-US"/>
          </a:p>
        </p:txBody>
      </p:sp>
    </p:spTree>
    <p:extLst>
      <p:ext uri="{BB962C8B-B14F-4D97-AF65-F5344CB8AC3E}">
        <p14:creationId xmlns:p14="http://schemas.microsoft.com/office/powerpoint/2010/main" val="361919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Sorry this slide is messy, but there are a lot of things that can go into this.</a:t>
            </a:r>
          </a:p>
        </p:txBody>
      </p:sp>
      <p:sp>
        <p:nvSpPr>
          <p:cNvPr id="4" name="Slide Number Placeholder 3"/>
          <p:cNvSpPr>
            <a:spLocks noGrp="1"/>
          </p:cNvSpPr>
          <p:nvPr>
            <p:ph type="sldNum" sz="quarter" idx="5"/>
          </p:nvPr>
        </p:nvSpPr>
        <p:spPr/>
        <p:txBody>
          <a:bodyPr/>
          <a:lstStyle/>
          <a:p>
            <a:fld id="{B0EBC3A1-CE4D-1B4A-9083-68F26AD41BAD}" type="slidenum">
              <a:rPr lang="en-US" smtClean="0"/>
              <a:t>60</a:t>
            </a:fld>
            <a:endParaRPr lang="en-US"/>
          </a:p>
        </p:txBody>
      </p:sp>
    </p:spTree>
    <p:extLst>
      <p:ext uri="{BB962C8B-B14F-4D97-AF65-F5344CB8AC3E}">
        <p14:creationId xmlns:p14="http://schemas.microsoft.com/office/powerpoint/2010/main" val="224065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30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915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86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03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4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37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43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20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869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4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3/1/2025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28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3/1/2025</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8713508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2" r:id="rId6"/>
    <p:sldLayoutId id="2147483698" r:id="rId7"/>
    <p:sldLayoutId id="2147483699" r:id="rId8"/>
    <p:sldLayoutId id="2147483700" r:id="rId9"/>
    <p:sldLayoutId id="2147483701"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2" name="Straight Connector 251">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54" name="Rectangle 25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88069" y="381935"/>
            <a:ext cx="4008583" cy="5974414"/>
          </a:xfrm>
        </p:spPr>
        <p:txBody>
          <a:bodyPr vert="horz" lIns="91440" tIns="45720" rIns="91440" bIns="45720" rtlCol="0" anchor="ctr">
            <a:normAutofit/>
          </a:bodyPr>
          <a:lstStyle/>
          <a:p>
            <a:r>
              <a:rPr lang="en-US" sz="7200" dirty="0">
                <a:solidFill>
                  <a:schemeClr val="bg1"/>
                </a:solidFill>
              </a:rPr>
              <a:t>ANEMIA</a:t>
            </a:r>
            <a:endParaRPr lang="en-US" sz="7200" kern="1200" dirty="0">
              <a:solidFill>
                <a:schemeClr val="bg1"/>
              </a:solidFill>
              <a:latin typeface="+mj-lt"/>
              <a:ea typeface="+mj-ea"/>
              <a:cs typeface="+mj-cs"/>
            </a:endParaRPr>
          </a:p>
        </p:txBody>
      </p:sp>
      <p:sp>
        <p:nvSpPr>
          <p:cNvPr id="25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bg1"/>
          </a:solidFill>
          <a:ln w="776" cap="flat">
            <a:noFill/>
            <a:prstDash val="solid"/>
            <a:miter/>
          </a:ln>
        </p:spPr>
        <p:txBody>
          <a:bodyPr rtlCol="0" anchor="ctr"/>
          <a:lstStyle/>
          <a:p>
            <a:endParaRPr lang="en-US"/>
          </a:p>
        </p:txBody>
      </p:sp>
      <p:sp>
        <p:nvSpPr>
          <p:cNvPr id="26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bg1"/>
          </a:solidFill>
          <a:ln w="516" cap="flat">
            <a:noFill/>
            <a:prstDash val="solid"/>
            <a:miter/>
          </a:ln>
        </p:spPr>
        <p:txBody>
          <a:bodyPr rtlCol="0" anchor="ctr"/>
          <a:lstStyle/>
          <a:p>
            <a:endParaRPr lang="en-US"/>
          </a:p>
        </p:txBody>
      </p:sp>
      <p:sp>
        <p:nvSpPr>
          <p:cNvPr id="26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bg1"/>
          </a:solidFill>
          <a:ln w="751" cap="flat">
            <a:noFill/>
            <a:prstDash val="solid"/>
            <a:miter/>
          </a:ln>
        </p:spPr>
        <p:txBody>
          <a:bodyPr rtlCol="0" anchor="ctr"/>
          <a:lstStyle/>
          <a:p>
            <a:endParaRPr lang="en-US"/>
          </a:p>
        </p:txBody>
      </p:sp>
      <p:sp>
        <p:nvSpPr>
          <p:cNvPr id="3" name="Subtitle 2"/>
          <p:cNvSpPr>
            <a:spLocks noGrp="1"/>
          </p:cNvSpPr>
          <p:nvPr>
            <p:ph type="subTitle" idx="1"/>
          </p:nvPr>
        </p:nvSpPr>
        <p:spPr>
          <a:xfrm>
            <a:off x="6096000" y="381935"/>
            <a:ext cx="4986955" cy="5974415"/>
          </a:xfrm>
        </p:spPr>
        <p:txBody>
          <a:bodyPr vert="horz" lIns="91440" tIns="45720" rIns="91440" bIns="45720" rtlCol="0" anchor="ctr">
            <a:normAutofit/>
          </a:bodyPr>
          <a:lstStyle/>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Kelly Smith-Riggleman, PA-C MPAS</a:t>
            </a:r>
          </a:p>
          <a:p>
            <a:pPr indent="-228600">
              <a:buFont typeface="Arial" panose="020B0604020202020204" pitchFamily="34" charset="0"/>
              <a:buChar char="•"/>
            </a:pPr>
            <a:r>
              <a:rPr lang="en-US" sz="1800" dirty="0"/>
              <a:t>Hematology/Oncology APP</a:t>
            </a:r>
          </a:p>
          <a:p>
            <a:pPr indent="-228600">
              <a:buFont typeface="Arial" panose="020B0604020202020204" pitchFamily="34" charset="0"/>
              <a:buChar char="•"/>
            </a:pPr>
            <a:r>
              <a:rPr lang="en-US" sz="1800" dirty="0"/>
              <a:t>WV Cancer Institute</a:t>
            </a:r>
          </a:p>
          <a:p>
            <a:pPr indent="-228600">
              <a:buFont typeface="Arial" panose="020B0604020202020204" pitchFamily="34" charset="0"/>
              <a:buChar char="•"/>
            </a:pPr>
            <a:r>
              <a:rPr lang="en-US" sz="1800" dirty="0"/>
              <a:t>Grant Memorial Hospital WVU Regional Cancer Center</a:t>
            </a:r>
          </a:p>
          <a:p>
            <a:pPr indent="-228600">
              <a:buFont typeface="Arial" panose="020B0604020202020204" pitchFamily="34" charset="0"/>
              <a:buChar char="•"/>
            </a:pPr>
            <a:endParaRPr lang="en-US" sz="1800" dirty="0"/>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I have no financial relationships to disclose.</a:t>
            </a:r>
          </a:p>
        </p:txBody>
      </p:sp>
      <p:cxnSp>
        <p:nvCxnSpPr>
          <p:cNvPr id="264" name="Straight Connector 26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55BF2DB-BDB7-726B-7EA7-CEEAD965B2C6}"/>
              </a:ext>
            </a:extLst>
          </p:cNvPr>
          <p:cNvSpPr>
            <a:spLocks noGrp="1"/>
          </p:cNvSpPr>
          <p:nvPr>
            <p:ph type="title"/>
          </p:nvPr>
        </p:nvSpPr>
        <p:spPr>
          <a:xfrm>
            <a:off x="838200" y="365125"/>
            <a:ext cx="9804918" cy="1325563"/>
          </a:xfrm>
        </p:spPr>
        <p:txBody>
          <a:bodyPr>
            <a:normAutofit/>
          </a:bodyPr>
          <a:lstStyle/>
          <a:p>
            <a:r>
              <a:rPr lang="en-US">
                <a:solidFill>
                  <a:schemeClr val="bg1"/>
                </a:solidFill>
              </a:rPr>
              <a:t>Iron Deficiency Anemia-most common cause of anemia</a:t>
            </a:r>
          </a:p>
        </p:txBody>
      </p:sp>
      <p:cxnSp>
        <p:nvCxnSpPr>
          <p:cNvPr id="24" name="Straight Connector 23">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26"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28"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30"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A4FC1CEF-7F52-8649-561C-82F191E6A591}"/>
              </a:ext>
            </a:extLst>
          </p:cNvPr>
          <p:cNvGraphicFramePr>
            <a:graphicFrameLocks noGrp="1"/>
          </p:cNvGraphicFramePr>
          <p:nvPr>
            <p:ph idx="1"/>
            <p:extLst>
              <p:ext uri="{D42A27DB-BD31-4B8C-83A1-F6EECF244321}">
                <p14:modId xmlns:p14="http://schemas.microsoft.com/office/powerpoint/2010/main" val="11233348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623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EB79-F45A-FDDD-87F8-C1E1D47B633D}"/>
              </a:ext>
            </a:extLst>
          </p:cNvPr>
          <p:cNvSpPr>
            <a:spLocks noGrp="1"/>
          </p:cNvSpPr>
          <p:nvPr>
            <p:ph type="title"/>
          </p:nvPr>
        </p:nvSpPr>
        <p:spPr>
          <a:xfrm>
            <a:off x="838200" y="365126"/>
            <a:ext cx="10515600" cy="888206"/>
          </a:xfrm>
        </p:spPr>
        <p:txBody>
          <a:bodyPr/>
          <a:lstStyle/>
          <a:p>
            <a:r>
              <a:rPr lang="en-US" dirty="0"/>
              <a:t>Hypochromic microcytic smear</a:t>
            </a:r>
          </a:p>
        </p:txBody>
      </p:sp>
      <p:pic>
        <p:nvPicPr>
          <p:cNvPr id="4" name="Content Placeholder 3">
            <a:extLst>
              <a:ext uri="{FF2B5EF4-FFF2-40B4-BE49-F238E27FC236}">
                <a16:creationId xmlns:a16="http://schemas.microsoft.com/office/drawing/2014/main" id="{ABA5513D-FA8F-AE02-52BD-28DB180CD621}"/>
              </a:ext>
            </a:extLst>
          </p:cNvPr>
          <p:cNvPicPr>
            <a:picLocks noGrp="1" noChangeAspect="1"/>
          </p:cNvPicPr>
          <p:nvPr>
            <p:ph idx="1"/>
          </p:nvPr>
        </p:nvPicPr>
        <p:blipFill>
          <a:blip r:embed="rId2"/>
          <a:stretch>
            <a:fillRect/>
          </a:stretch>
        </p:blipFill>
        <p:spPr>
          <a:xfrm>
            <a:off x="1861754" y="1522162"/>
            <a:ext cx="5776936" cy="4351338"/>
          </a:xfrm>
          <a:prstGeom prst="rect">
            <a:avLst/>
          </a:prstGeom>
        </p:spPr>
      </p:pic>
      <p:sp>
        <p:nvSpPr>
          <p:cNvPr id="6" name="TextBox 5">
            <a:extLst>
              <a:ext uri="{FF2B5EF4-FFF2-40B4-BE49-F238E27FC236}">
                <a16:creationId xmlns:a16="http://schemas.microsoft.com/office/drawing/2014/main" id="{615B99FD-3588-03B9-69AC-DA40073BDBEA}"/>
              </a:ext>
            </a:extLst>
          </p:cNvPr>
          <p:cNvSpPr txBox="1"/>
          <p:nvPr/>
        </p:nvSpPr>
        <p:spPr>
          <a:xfrm>
            <a:off x="8480121" y="2734179"/>
            <a:ext cx="3394553" cy="3139321"/>
          </a:xfrm>
          <a:prstGeom prst="rect">
            <a:avLst/>
          </a:prstGeom>
          <a:noFill/>
        </p:spPr>
        <p:txBody>
          <a:bodyPr wrap="square">
            <a:spAutoFit/>
          </a:bodyPr>
          <a:lstStyle/>
          <a:p>
            <a:r>
              <a:rPr lang="en-US" dirty="0"/>
              <a:t>Hypochromic red blood cells (examples shown with blue arrows)  in a 24-year-old woman with severe iron deficiency anemia. Note the occasional fragmented red cell (black arrows). These cells, which are commonly seen in patients with severe iron deficiency anemia have retained their central pallor</a:t>
            </a:r>
          </a:p>
        </p:txBody>
      </p:sp>
    </p:spTree>
    <p:extLst>
      <p:ext uri="{BB962C8B-B14F-4D97-AF65-F5344CB8AC3E}">
        <p14:creationId xmlns:p14="http://schemas.microsoft.com/office/powerpoint/2010/main" val="177170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3580-D78D-5770-02C2-71F380144F99}"/>
              </a:ext>
            </a:extLst>
          </p:cNvPr>
          <p:cNvSpPr>
            <a:spLocks noGrp="1"/>
          </p:cNvSpPr>
          <p:nvPr>
            <p:ph type="title"/>
          </p:nvPr>
        </p:nvSpPr>
        <p:spPr>
          <a:xfrm>
            <a:off x="838200" y="365126"/>
            <a:ext cx="10515600" cy="315912"/>
          </a:xfrm>
        </p:spPr>
        <p:txBody>
          <a:bodyPr>
            <a:normAutofit fontScale="90000"/>
          </a:bodyPr>
          <a:lstStyle/>
          <a:p>
            <a:r>
              <a:rPr lang="en-US" dirty="0"/>
              <a:t>Case Study #1</a:t>
            </a:r>
          </a:p>
        </p:txBody>
      </p:sp>
      <p:sp>
        <p:nvSpPr>
          <p:cNvPr id="3" name="Content Placeholder 2">
            <a:extLst>
              <a:ext uri="{FF2B5EF4-FFF2-40B4-BE49-F238E27FC236}">
                <a16:creationId xmlns:a16="http://schemas.microsoft.com/office/drawing/2014/main" id="{ADD8537A-9F7D-11D2-DE7E-07C78E835DEE}"/>
              </a:ext>
            </a:extLst>
          </p:cNvPr>
          <p:cNvSpPr>
            <a:spLocks noGrp="1"/>
          </p:cNvSpPr>
          <p:nvPr>
            <p:ph idx="1"/>
          </p:nvPr>
        </p:nvSpPr>
        <p:spPr>
          <a:xfrm>
            <a:off x="838200" y="681038"/>
            <a:ext cx="10515600" cy="6073330"/>
          </a:xfrm>
        </p:spPr>
        <p:txBody>
          <a:bodyPr>
            <a:normAutofit fontScale="92500" lnSpcReduction="20000"/>
          </a:bodyPr>
          <a:lstStyle/>
          <a:p>
            <a:pPr marL="0" indent="0">
              <a:buNone/>
            </a:pPr>
            <a:r>
              <a:rPr lang="en-US" sz="2100" dirty="0"/>
              <a:t> 34-year-old female presents in clinic for anemia.  She reports that she has been dealing with anemia since childhood.  She was never told the reason for her anemia from a young age. Her anemia was stable until after her pregnancy.  She had a vaginal delivery and unfortunately lost a large amount of blood from a vaginal tear. At that time, her hemoglobin dropped to 6.0. She did not have a blood transfusion. She continued to deal with chronic anemia, which remained mild. Approximately 6 months ago she started to experience increasing fatigue. She went to her PCP and underwent lab work which revealed:</a:t>
            </a:r>
          </a:p>
          <a:p>
            <a:pPr marL="0" indent="0">
              <a:buNone/>
            </a:pPr>
            <a:r>
              <a:rPr lang="en-US" dirty="0"/>
              <a:t>	</a:t>
            </a:r>
            <a:r>
              <a:rPr lang="en-US" sz="2200" b="1" dirty="0"/>
              <a:t>Hemoglobin 10.9 (normal &gt;/= 11.7)</a:t>
            </a:r>
          </a:p>
          <a:p>
            <a:pPr marL="0" indent="0">
              <a:buNone/>
            </a:pPr>
            <a:r>
              <a:rPr lang="en-US" sz="2200" b="1" dirty="0"/>
              <a:t>	Hematocrit 33.3% (normal &gt;/= 35%)</a:t>
            </a:r>
          </a:p>
          <a:p>
            <a:pPr marL="0" indent="0">
              <a:buNone/>
            </a:pPr>
            <a:r>
              <a:rPr lang="en-US" sz="2200" b="1" dirty="0"/>
              <a:t>	MCV 78.8 (normal between 80 and 100)</a:t>
            </a:r>
          </a:p>
          <a:p>
            <a:pPr marL="0" indent="0">
              <a:buNone/>
            </a:pPr>
            <a:r>
              <a:rPr lang="en-US" sz="2200" dirty="0"/>
              <a:t>	Platelet count 320,000</a:t>
            </a:r>
          </a:p>
          <a:p>
            <a:pPr marL="0" indent="0">
              <a:buNone/>
            </a:pPr>
            <a:r>
              <a:rPr lang="en-US" sz="2200" dirty="0"/>
              <a:t>	</a:t>
            </a:r>
            <a:r>
              <a:rPr lang="en-US" sz="2200" b="1" dirty="0"/>
              <a:t>Iron saturation 15% (normal &gt;/= 20%)</a:t>
            </a:r>
          </a:p>
          <a:p>
            <a:pPr marL="0" indent="0">
              <a:buNone/>
            </a:pPr>
            <a:r>
              <a:rPr lang="en-US" sz="2200" b="1" dirty="0"/>
              <a:t> 	Ferritin 33 (normal &gt;/= 40)</a:t>
            </a:r>
          </a:p>
          <a:p>
            <a:pPr marL="0" indent="0">
              <a:buNone/>
            </a:pPr>
            <a:r>
              <a:rPr lang="en-US" sz="2200" dirty="0"/>
              <a:t>	TSH 1.30</a:t>
            </a:r>
          </a:p>
          <a:p>
            <a:pPr marL="0" indent="0">
              <a:buNone/>
            </a:pPr>
            <a:r>
              <a:rPr lang="en-US" sz="2400" dirty="0"/>
              <a:t>She was then instructed to take OTC oral iron once daily which she did for 2 weeks.  She was unable to tolerate her oral iron supplement due to constipation, bloating, gas pains. She was then referred to hematology for further evaluation of her iron deficiency anemia and to be evaluated for IV iron replacement therapy.</a:t>
            </a:r>
          </a:p>
          <a:p>
            <a:pPr marL="0" indent="0" algn="ctr">
              <a:buNone/>
            </a:pPr>
            <a:endParaRPr lang="en-US" dirty="0"/>
          </a:p>
        </p:txBody>
      </p:sp>
    </p:spTree>
    <p:extLst>
      <p:ext uri="{BB962C8B-B14F-4D97-AF65-F5344CB8AC3E}">
        <p14:creationId xmlns:p14="http://schemas.microsoft.com/office/powerpoint/2010/main" val="78250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2C1D-9D00-E95A-36F2-1FA4D6F2CBC9}"/>
              </a:ext>
            </a:extLst>
          </p:cNvPr>
          <p:cNvSpPr>
            <a:spLocks noGrp="1"/>
          </p:cNvSpPr>
          <p:nvPr>
            <p:ph type="title"/>
          </p:nvPr>
        </p:nvSpPr>
        <p:spPr>
          <a:xfrm>
            <a:off x="838200" y="365125"/>
            <a:ext cx="10515600" cy="1012571"/>
          </a:xfrm>
        </p:spPr>
        <p:txBody>
          <a:bodyPr/>
          <a:lstStyle/>
          <a:p>
            <a:r>
              <a:rPr lang="en-US" dirty="0"/>
              <a:t> IDA- common causes</a:t>
            </a:r>
          </a:p>
        </p:txBody>
      </p:sp>
      <p:sp>
        <p:nvSpPr>
          <p:cNvPr id="3" name="Content Placeholder 2">
            <a:extLst>
              <a:ext uri="{FF2B5EF4-FFF2-40B4-BE49-F238E27FC236}">
                <a16:creationId xmlns:a16="http://schemas.microsoft.com/office/drawing/2014/main" id="{4518F81A-AB8A-E65D-A521-2E12B388E286}"/>
              </a:ext>
            </a:extLst>
          </p:cNvPr>
          <p:cNvSpPr>
            <a:spLocks noGrp="1"/>
          </p:cNvSpPr>
          <p:nvPr>
            <p:ph idx="1"/>
          </p:nvPr>
        </p:nvSpPr>
        <p:spPr>
          <a:xfrm>
            <a:off x="838200" y="1231392"/>
            <a:ext cx="10515600" cy="4945571"/>
          </a:xfrm>
        </p:spPr>
        <p:txBody>
          <a:bodyPr>
            <a:normAutofit fontScale="77500" lnSpcReduction="20000"/>
          </a:bodyPr>
          <a:lstStyle/>
          <a:p>
            <a:r>
              <a:rPr lang="en-US" dirty="0"/>
              <a:t> menorrhagia</a:t>
            </a:r>
          </a:p>
          <a:p>
            <a:pPr lvl="1"/>
            <a:r>
              <a:rPr lang="en-US" dirty="0"/>
              <a:t> DUB/uterine fibroids/endometriosis</a:t>
            </a:r>
          </a:p>
          <a:p>
            <a:r>
              <a:rPr lang="en-US" dirty="0"/>
              <a:t> gastrointestinal blood loss</a:t>
            </a:r>
          </a:p>
          <a:p>
            <a:pPr lvl="1"/>
            <a:r>
              <a:rPr lang="en-US" dirty="0"/>
              <a:t> peptic ulcer disease (PUD)</a:t>
            </a:r>
          </a:p>
          <a:p>
            <a:pPr lvl="1"/>
            <a:r>
              <a:rPr lang="en-US" dirty="0"/>
              <a:t> arteriovenous malformations (AVMs) of the small bowel</a:t>
            </a:r>
          </a:p>
          <a:p>
            <a:pPr lvl="1"/>
            <a:r>
              <a:rPr lang="en-US" dirty="0"/>
              <a:t> ulcerative colitis</a:t>
            </a:r>
          </a:p>
          <a:p>
            <a:pPr lvl="1"/>
            <a:r>
              <a:rPr lang="en-US" dirty="0"/>
              <a:t> hemorrhoids/anal fissures</a:t>
            </a:r>
          </a:p>
          <a:p>
            <a:pPr lvl="1"/>
            <a:r>
              <a:rPr lang="en-US" dirty="0"/>
              <a:t> hiatal hernia (Cameron’s erosions)</a:t>
            </a:r>
          </a:p>
          <a:p>
            <a:pPr lvl="1"/>
            <a:r>
              <a:rPr lang="en-US" dirty="0"/>
              <a:t> colon cancer</a:t>
            </a:r>
          </a:p>
          <a:p>
            <a:r>
              <a:rPr lang="en-US" dirty="0"/>
              <a:t> genitourinary blood loss</a:t>
            </a:r>
          </a:p>
          <a:p>
            <a:r>
              <a:rPr lang="en-US" dirty="0"/>
              <a:t> malabsorption</a:t>
            </a:r>
          </a:p>
          <a:p>
            <a:pPr lvl="1"/>
            <a:r>
              <a:rPr lang="en-US" dirty="0"/>
              <a:t> irritable bowel syndrome(IBS)/celiac disease</a:t>
            </a:r>
          </a:p>
          <a:p>
            <a:pPr lvl="1"/>
            <a:r>
              <a:rPr lang="en-US" dirty="0"/>
              <a:t> gastric bypass surgery</a:t>
            </a:r>
          </a:p>
          <a:p>
            <a:pPr lvl="1"/>
            <a:r>
              <a:rPr lang="en-US" dirty="0"/>
              <a:t> chronic proton pump inhibitors use/gastritis/H. pylori infection</a:t>
            </a:r>
          </a:p>
          <a:p>
            <a:r>
              <a:rPr lang="en-US" dirty="0"/>
              <a:t> pregnancy</a:t>
            </a:r>
          </a:p>
          <a:p>
            <a:r>
              <a:rPr lang="en-US" dirty="0"/>
              <a:t>Other more rare causes beyond scope of this lecture</a:t>
            </a:r>
          </a:p>
        </p:txBody>
      </p:sp>
    </p:spTree>
    <p:extLst>
      <p:ext uri="{BB962C8B-B14F-4D97-AF65-F5344CB8AC3E}">
        <p14:creationId xmlns:p14="http://schemas.microsoft.com/office/powerpoint/2010/main" val="2891856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56D8A-49DD-39E8-75E2-D8E66E421B01}"/>
              </a:ext>
            </a:extLst>
          </p:cNvPr>
          <p:cNvSpPr>
            <a:spLocks noGrp="1"/>
          </p:cNvSpPr>
          <p:nvPr>
            <p:ph type="title"/>
          </p:nvPr>
        </p:nvSpPr>
        <p:spPr/>
        <p:txBody>
          <a:bodyPr/>
          <a:lstStyle/>
          <a:p>
            <a:r>
              <a:rPr lang="en-US" dirty="0"/>
              <a:t> Laboratory findings IDA</a:t>
            </a:r>
          </a:p>
        </p:txBody>
      </p:sp>
      <p:sp>
        <p:nvSpPr>
          <p:cNvPr id="3" name="Content Placeholder 2">
            <a:extLst>
              <a:ext uri="{FF2B5EF4-FFF2-40B4-BE49-F238E27FC236}">
                <a16:creationId xmlns:a16="http://schemas.microsoft.com/office/drawing/2014/main" id="{38A98A4A-707E-377A-2D70-AD671AEAF64C}"/>
              </a:ext>
            </a:extLst>
          </p:cNvPr>
          <p:cNvSpPr>
            <a:spLocks noGrp="1"/>
          </p:cNvSpPr>
          <p:nvPr>
            <p:ph idx="1"/>
          </p:nvPr>
        </p:nvSpPr>
        <p:spPr>
          <a:xfrm>
            <a:off x="801624" y="1533017"/>
            <a:ext cx="10515600" cy="4959858"/>
          </a:xfrm>
        </p:spPr>
        <p:txBody>
          <a:bodyPr>
            <a:normAutofit fontScale="85000" lnSpcReduction="20000"/>
          </a:bodyPr>
          <a:lstStyle/>
          <a:p>
            <a:r>
              <a:rPr lang="en-US" dirty="0"/>
              <a:t> microcytosis (MCV &lt; 80)</a:t>
            </a:r>
          </a:p>
          <a:p>
            <a:r>
              <a:rPr lang="en-US" dirty="0"/>
              <a:t> hypochromia (low MCH or MCHC)</a:t>
            </a:r>
          </a:p>
          <a:p>
            <a:r>
              <a:rPr lang="en-US" dirty="0"/>
              <a:t> reactive thrombocytosis (platelet count greater than 400,000)</a:t>
            </a:r>
          </a:p>
          <a:p>
            <a:r>
              <a:rPr lang="en-US" dirty="0"/>
              <a:t> normal, borderline low, or high WBC</a:t>
            </a:r>
          </a:p>
          <a:p>
            <a:r>
              <a:rPr lang="en-US" dirty="0"/>
              <a:t> iron saturation less than 20%</a:t>
            </a:r>
          </a:p>
          <a:p>
            <a:pPr lvl="1"/>
            <a:r>
              <a:rPr lang="en-US" dirty="0"/>
              <a:t>"iron in your blood" or checking or debit account</a:t>
            </a:r>
          </a:p>
          <a:p>
            <a:pPr lvl="1"/>
            <a:r>
              <a:rPr lang="en-US" dirty="0"/>
              <a:t> severe less than 10%</a:t>
            </a:r>
          </a:p>
          <a:p>
            <a:r>
              <a:rPr lang="en-US" dirty="0"/>
              <a:t> ferritin less than 40 ng/mL</a:t>
            </a:r>
          </a:p>
          <a:p>
            <a:pPr lvl="1"/>
            <a:r>
              <a:rPr lang="en-US" dirty="0"/>
              <a:t> "iron reserves" or savings account</a:t>
            </a:r>
          </a:p>
          <a:p>
            <a:pPr lvl="1"/>
            <a:r>
              <a:rPr lang="en-US" dirty="0"/>
              <a:t> severe less than 10 ng/mL</a:t>
            </a:r>
          </a:p>
          <a:p>
            <a:r>
              <a:rPr lang="en-US" dirty="0"/>
              <a:t> elevated TIBC</a:t>
            </a:r>
          </a:p>
          <a:p>
            <a:pPr lvl="1"/>
            <a:r>
              <a:rPr lang="en-US" dirty="0"/>
              <a:t> “lots of empty buckets trying to collect iron from your blood”</a:t>
            </a:r>
          </a:p>
          <a:p>
            <a:r>
              <a:rPr lang="en-US" dirty="0"/>
              <a:t> elevated soluble transferrin receptor or transferrin (for patients with chronically elevated ferritin secondary to acute phase reactant)**</a:t>
            </a:r>
          </a:p>
        </p:txBody>
      </p:sp>
    </p:spTree>
    <p:extLst>
      <p:ext uri="{BB962C8B-B14F-4D97-AF65-F5344CB8AC3E}">
        <p14:creationId xmlns:p14="http://schemas.microsoft.com/office/powerpoint/2010/main" val="3987877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BF6A-2AAE-97C7-4B2F-D0C3BEEC976F}"/>
              </a:ext>
            </a:extLst>
          </p:cNvPr>
          <p:cNvSpPr>
            <a:spLocks noGrp="1"/>
          </p:cNvSpPr>
          <p:nvPr>
            <p:ph type="title"/>
          </p:nvPr>
        </p:nvSpPr>
        <p:spPr/>
        <p:txBody>
          <a:bodyPr/>
          <a:lstStyle/>
          <a:p>
            <a:r>
              <a:rPr lang="en-US" dirty="0"/>
              <a:t>Symptoms…..NO ENERGY</a:t>
            </a:r>
          </a:p>
        </p:txBody>
      </p:sp>
      <p:pic>
        <p:nvPicPr>
          <p:cNvPr id="5" name="Download">
            <a:hlinkClick r:id="" action="ppaction://media"/>
            <a:extLst>
              <a:ext uri="{FF2B5EF4-FFF2-40B4-BE49-F238E27FC236}">
                <a16:creationId xmlns:a16="http://schemas.microsoft.com/office/drawing/2014/main" id="{A5D8D8E7-7C5A-30EE-8266-7412B9777A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48502" y="1690688"/>
            <a:ext cx="2447925" cy="4486275"/>
          </a:xfrm>
        </p:spPr>
      </p:pic>
    </p:spTree>
    <p:extLst>
      <p:ext uri="{BB962C8B-B14F-4D97-AF65-F5344CB8AC3E}">
        <p14:creationId xmlns:p14="http://schemas.microsoft.com/office/powerpoint/2010/main" val="8062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C7B93-16BB-2A96-17C1-F52B4628C5A6}"/>
              </a:ext>
            </a:extLst>
          </p:cNvPr>
          <p:cNvSpPr>
            <a:spLocks noGrp="1"/>
          </p:cNvSpPr>
          <p:nvPr>
            <p:ph type="title"/>
          </p:nvPr>
        </p:nvSpPr>
        <p:spPr/>
        <p:txBody>
          <a:bodyPr/>
          <a:lstStyle/>
          <a:p>
            <a:r>
              <a:rPr lang="en-US" dirty="0"/>
              <a:t> Clinical findings-IDA</a:t>
            </a:r>
          </a:p>
        </p:txBody>
      </p:sp>
      <p:sp>
        <p:nvSpPr>
          <p:cNvPr id="3" name="Content Placeholder 2">
            <a:extLst>
              <a:ext uri="{FF2B5EF4-FFF2-40B4-BE49-F238E27FC236}">
                <a16:creationId xmlns:a16="http://schemas.microsoft.com/office/drawing/2014/main" id="{091EBD46-EEC6-CB06-4A06-C0F9F121C93D}"/>
              </a:ext>
            </a:extLst>
          </p:cNvPr>
          <p:cNvSpPr>
            <a:spLocks noGrp="1"/>
          </p:cNvSpPr>
          <p:nvPr>
            <p:ph idx="1"/>
          </p:nvPr>
        </p:nvSpPr>
        <p:spPr/>
        <p:txBody>
          <a:bodyPr>
            <a:normAutofit fontScale="85000" lnSpcReduction="20000"/>
          </a:bodyPr>
          <a:lstStyle/>
          <a:p>
            <a:r>
              <a:rPr lang="en-US" dirty="0"/>
              <a:t>Fatigue/lethargy</a:t>
            </a:r>
          </a:p>
          <a:p>
            <a:r>
              <a:rPr lang="en-US" dirty="0"/>
              <a:t>Skin pallor</a:t>
            </a:r>
          </a:p>
          <a:p>
            <a:r>
              <a:rPr lang="en-US" dirty="0"/>
              <a:t>Brittle, spoon-shaped fingernails</a:t>
            </a:r>
          </a:p>
          <a:p>
            <a:r>
              <a:rPr lang="en-US" dirty="0"/>
              <a:t>Hair loss</a:t>
            </a:r>
          </a:p>
          <a:p>
            <a:r>
              <a:rPr lang="en-US" dirty="0"/>
              <a:t>Brain fog/short-term memory loss</a:t>
            </a:r>
          </a:p>
          <a:p>
            <a:r>
              <a:rPr lang="en-US" dirty="0"/>
              <a:t>Shortness of breath on exertion</a:t>
            </a:r>
          </a:p>
          <a:p>
            <a:r>
              <a:rPr lang="en-US" dirty="0"/>
              <a:t>Dizziness and lightheadedness</a:t>
            </a:r>
          </a:p>
          <a:p>
            <a:r>
              <a:rPr lang="en-US" dirty="0"/>
              <a:t>Headaches</a:t>
            </a:r>
          </a:p>
          <a:p>
            <a:r>
              <a:rPr lang="en-US" dirty="0"/>
              <a:t>PICA (ice, dirt, uncooked rice, chalk, flour, </a:t>
            </a:r>
            <a:r>
              <a:rPr lang="en-US" dirty="0" err="1"/>
              <a:t>etc</a:t>
            </a:r>
            <a:r>
              <a:rPr lang="en-US" dirty="0"/>
              <a:t>)</a:t>
            </a:r>
          </a:p>
          <a:p>
            <a:r>
              <a:rPr lang="en-US" dirty="0"/>
              <a:t>Restless legs/muscle cramping</a:t>
            </a:r>
          </a:p>
          <a:p>
            <a:r>
              <a:rPr lang="en-US" dirty="0"/>
              <a:t>Tachycardia</a:t>
            </a:r>
          </a:p>
        </p:txBody>
      </p:sp>
    </p:spTree>
    <p:extLst>
      <p:ext uri="{BB962C8B-B14F-4D97-AF65-F5344CB8AC3E}">
        <p14:creationId xmlns:p14="http://schemas.microsoft.com/office/powerpoint/2010/main" val="1452426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FB9D-09A3-1796-542E-F38B97D35B57}"/>
              </a:ext>
            </a:extLst>
          </p:cNvPr>
          <p:cNvSpPr>
            <a:spLocks noGrp="1"/>
          </p:cNvSpPr>
          <p:nvPr>
            <p:ph type="title"/>
          </p:nvPr>
        </p:nvSpPr>
        <p:spPr/>
        <p:txBody>
          <a:bodyPr/>
          <a:lstStyle/>
          <a:p>
            <a:r>
              <a:rPr lang="en-US" dirty="0"/>
              <a:t> Treatment options</a:t>
            </a:r>
          </a:p>
        </p:txBody>
      </p:sp>
      <p:sp>
        <p:nvSpPr>
          <p:cNvPr id="3" name="Content Placeholder 2">
            <a:extLst>
              <a:ext uri="{FF2B5EF4-FFF2-40B4-BE49-F238E27FC236}">
                <a16:creationId xmlns:a16="http://schemas.microsoft.com/office/drawing/2014/main" id="{7413DA1E-0D4A-34FB-5F8A-687F389CE61B}"/>
              </a:ext>
            </a:extLst>
          </p:cNvPr>
          <p:cNvSpPr>
            <a:spLocks noGrp="1"/>
          </p:cNvSpPr>
          <p:nvPr>
            <p:ph idx="1"/>
          </p:nvPr>
        </p:nvSpPr>
        <p:spPr>
          <a:xfrm>
            <a:off x="838200" y="1475232"/>
            <a:ext cx="10515600" cy="4701731"/>
          </a:xfrm>
        </p:spPr>
        <p:txBody>
          <a:bodyPr>
            <a:normAutofit fontScale="92500" lnSpcReduction="10000"/>
          </a:bodyPr>
          <a:lstStyle/>
          <a:p>
            <a:r>
              <a:rPr lang="en-US" dirty="0"/>
              <a:t> iron supplementation-OTC or prescription pills/liquid</a:t>
            </a:r>
          </a:p>
          <a:p>
            <a:pPr lvl="1"/>
            <a:r>
              <a:rPr lang="en-US" dirty="0"/>
              <a:t> Pros: Convenient for patient, more cost effective, not time-consuming</a:t>
            </a:r>
          </a:p>
          <a:p>
            <a:pPr lvl="1"/>
            <a:r>
              <a:rPr lang="en-US" dirty="0"/>
              <a:t>Cons:  Some patients cannot tolerate due to side effects (constipation, upset stomach, diarrhea, nausea/vomiting), not effective for severe  iron deficiency or iron deficiency secondary to malabsorption</a:t>
            </a:r>
          </a:p>
          <a:p>
            <a:pPr lvl="1"/>
            <a:r>
              <a:rPr lang="en-US" dirty="0"/>
              <a:t> comparing formulations</a:t>
            </a:r>
          </a:p>
          <a:p>
            <a:pPr lvl="2"/>
            <a:r>
              <a:rPr lang="en-US" dirty="0"/>
              <a:t> numerous oral iron formulations are available and are almost equally effective</a:t>
            </a:r>
          </a:p>
          <a:p>
            <a:pPr lvl="2"/>
            <a:r>
              <a:rPr lang="en-US" dirty="0"/>
              <a:t> polysaccharide iron complex and heme iron are more expensive but lack metallic taste</a:t>
            </a:r>
          </a:p>
          <a:p>
            <a:pPr lvl="2"/>
            <a:r>
              <a:rPr lang="en-US" dirty="0"/>
              <a:t> avoid enteric-coated or sustained-release capsules (poorly absorbed due to iron released too far distally in intestinal tract)</a:t>
            </a:r>
          </a:p>
          <a:p>
            <a:pPr lvl="1"/>
            <a:r>
              <a:rPr lang="en-US" dirty="0"/>
              <a:t> administration</a:t>
            </a:r>
          </a:p>
          <a:p>
            <a:pPr lvl="2"/>
            <a:r>
              <a:rPr lang="en-US" dirty="0"/>
              <a:t> possible improved absorption when taken with vitamin C</a:t>
            </a:r>
          </a:p>
          <a:p>
            <a:pPr lvl="2"/>
            <a:r>
              <a:rPr lang="en-US" dirty="0"/>
              <a:t> avoid ingesting with food</a:t>
            </a:r>
          </a:p>
          <a:p>
            <a:pPr lvl="2"/>
            <a:r>
              <a:rPr lang="en-US" dirty="0"/>
              <a:t> take 2 hours before or 4 hours after ingestion of antacids</a:t>
            </a:r>
          </a:p>
        </p:txBody>
      </p:sp>
    </p:spTree>
    <p:extLst>
      <p:ext uri="{BB962C8B-B14F-4D97-AF65-F5344CB8AC3E}">
        <p14:creationId xmlns:p14="http://schemas.microsoft.com/office/powerpoint/2010/main" val="2700708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2532-5FA7-D919-96EA-EAFEBD2584E5}"/>
              </a:ext>
            </a:extLst>
          </p:cNvPr>
          <p:cNvSpPr>
            <a:spLocks noGrp="1"/>
          </p:cNvSpPr>
          <p:nvPr>
            <p:ph type="title"/>
          </p:nvPr>
        </p:nvSpPr>
        <p:spPr>
          <a:xfrm>
            <a:off x="838200" y="365126"/>
            <a:ext cx="10515600" cy="315912"/>
          </a:xfrm>
        </p:spPr>
        <p:txBody>
          <a:bodyPr>
            <a:normAutofit fontScale="90000"/>
          </a:bodyPr>
          <a:lstStyle/>
          <a:p>
            <a:r>
              <a:rPr lang="en-US" dirty="0"/>
              <a:t> </a:t>
            </a:r>
          </a:p>
        </p:txBody>
      </p:sp>
      <p:sp>
        <p:nvSpPr>
          <p:cNvPr id="3" name="Content Placeholder 2">
            <a:extLst>
              <a:ext uri="{FF2B5EF4-FFF2-40B4-BE49-F238E27FC236}">
                <a16:creationId xmlns:a16="http://schemas.microsoft.com/office/drawing/2014/main" id="{6C525924-AC4B-7267-9F7D-80473613F3DB}"/>
              </a:ext>
            </a:extLst>
          </p:cNvPr>
          <p:cNvSpPr>
            <a:spLocks noGrp="1"/>
          </p:cNvSpPr>
          <p:nvPr>
            <p:ph idx="1"/>
          </p:nvPr>
        </p:nvSpPr>
        <p:spPr>
          <a:xfrm>
            <a:off x="838200" y="681038"/>
            <a:ext cx="10515600" cy="5495925"/>
          </a:xfrm>
        </p:spPr>
        <p:txBody>
          <a:bodyPr>
            <a:normAutofit fontScale="92500" lnSpcReduction="10000"/>
          </a:bodyPr>
          <a:lstStyle/>
          <a:p>
            <a:r>
              <a:rPr lang="en-US" dirty="0"/>
              <a:t> IV iron</a:t>
            </a:r>
          </a:p>
          <a:p>
            <a:pPr lvl="1"/>
            <a:r>
              <a:rPr lang="en-US" dirty="0"/>
              <a:t>Pros: Side effects rare (nausea/diarrhea/headache/muscle cramps/joint pain for 1 to 2 days after infusion), effective for patients with malabsorption, no need for daily consumption of oral iron, effective for severe iron deficiency</a:t>
            </a:r>
          </a:p>
          <a:p>
            <a:pPr lvl="1"/>
            <a:r>
              <a:rPr lang="en-US" dirty="0"/>
              <a:t>Cons:  not cost effective, time-consuming and typically requires time off from work, higher chance of infusion reaction for patients with autoimmune disorders/asthma/multiple drug allergies</a:t>
            </a:r>
          </a:p>
          <a:p>
            <a:pPr lvl="1"/>
            <a:r>
              <a:rPr lang="en-US" dirty="0"/>
              <a:t> No evidence that dose above 1000 mg of elemental iron is clinically useful</a:t>
            </a:r>
          </a:p>
          <a:p>
            <a:pPr lvl="2"/>
            <a:r>
              <a:rPr lang="en-US" dirty="0"/>
              <a:t> prevents iron overload</a:t>
            </a:r>
          </a:p>
          <a:p>
            <a:pPr lvl="2"/>
            <a:r>
              <a:rPr lang="en-US" dirty="0"/>
              <a:t> Exception! is for severe ongoing blood loss</a:t>
            </a:r>
          </a:p>
          <a:p>
            <a:r>
              <a:rPr lang="en-US" dirty="0"/>
              <a:t>IM iron</a:t>
            </a:r>
          </a:p>
          <a:p>
            <a:pPr lvl="1"/>
            <a:r>
              <a:rPr lang="en-US" dirty="0"/>
              <a:t> Can raise iron level, but route of administration is painful, skin staining, and variable absorption</a:t>
            </a:r>
          </a:p>
          <a:p>
            <a:r>
              <a:rPr lang="en-US" dirty="0"/>
              <a:t>Transdermal iron</a:t>
            </a:r>
          </a:p>
          <a:p>
            <a:pPr lvl="1"/>
            <a:r>
              <a:rPr lang="en-US" dirty="0"/>
              <a:t> no clinical evidence of effectiveness or safety thus far in humans</a:t>
            </a:r>
          </a:p>
        </p:txBody>
      </p:sp>
    </p:spTree>
    <p:extLst>
      <p:ext uri="{BB962C8B-B14F-4D97-AF65-F5344CB8AC3E}">
        <p14:creationId xmlns:p14="http://schemas.microsoft.com/office/powerpoint/2010/main" val="1063773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ADBE2-2039-CBEC-BBC3-74151539F564}"/>
              </a:ext>
            </a:extLst>
          </p:cNvPr>
          <p:cNvSpPr>
            <a:spLocks noGrp="1"/>
          </p:cNvSpPr>
          <p:nvPr>
            <p:ph type="title"/>
          </p:nvPr>
        </p:nvSpPr>
        <p:spPr/>
        <p:txBody>
          <a:bodyPr/>
          <a:lstStyle/>
          <a:p>
            <a:r>
              <a:rPr lang="en-US" dirty="0"/>
              <a:t> Response to iron supplementation</a:t>
            </a:r>
          </a:p>
        </p:txBody>
      </p:sp>
      <p:sp>
        <p:nvSpPr>
          <p:cNvPr id="3" name="Content Placeholder 2">
            <a:extLst>
              <a:ext uri="{FF2B5EF4-FFF2-40B4-BE49-F238E27FC236}">
                <a16:creationId xmlns:a16="http://schemas.microsoft.com/office/drawing/2014/main" id="{5DB857B2-0BB4-520A-B566-504538B5AFFA}"/>
              </a:ext>
            </a:extLst>
          </p:cNvPr>
          <p:cNvSpPr>
            <a:spLocks noGrp="1"/>
          </p:cNvSpPr>
          <p:nvPr>
            <p:ph idx="1"/>
          </p:nvPr>
        </p:nvSpPr>
        <p:spPr/>
        <p:txBody>
          <a:bodyPr/>
          <a:lstStyle/>
          <a:p>
            <a:r>
              <a:rPr lang="en-US" dirty="0"/>
              <a:t>PICA* disappears almost as soon as oral or IV iron therapy has begun</a:t>
            </a:r>
          </a:p>
          <a:p>
            <a:r>
              <a:rPr lang="en-US" dirty="0"/>
              <a:t> Restless legs with complete or near complete relief within 72 hours of IV iron</a:t>
            </a:r>
          </a:p>
          <a:p>
            <a:r>
              <a:rPr lang="en-US" dirty="0"/>
              <a:t> Hemoglobin will rise slowly starting 1 to 2 weeks after treatment</a:t>
            </a:r>
          </a:p>
          <a:p>
            <a:pPr lvl="1"/>
            <a:r>
              <a:rPr lang="en-US" dirty="0"/>
              <a:t> Will rise approximately 2g/dL over the next 3 weeks</a:t>
            </a:r>
          </a:p>
          <a:p>
            <a:pPr lvl="1"/>
            <a:r>
              <a:rPr lang="en-US" dirty="0"/>
              <a:t>Hemoglobin deficit halved in approximately 4 weeks</a:t>
            </a:r>
          </a:p>
          <a:p>
            <a:pPr lvl="1"/>
            <a:r>
              <a:rPr lang="en-US" dirty="0"/>
              <a:t>Hemoglobin level normal by 6 to 8 weeks</a:t>
            </a:r>
          </a:p>
        </p:txBody>
      </p:sp>
    </p:spTree>
    <p:extLst>
      <p:ext uri="{BB962C8B-B14F-4D97-AF65-F5344CB8AC3E}">
        <p14:creationId xmlns:p14="http://schemas.microsoft.com/office/powerpoint/2010/main" val="646440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46040-97D8-011F-AE68-B56D62770EB3}"/>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B14E1049-A9E3-B71D-A931-0B901EF529FD}"/>
              </a:ext>
            </a:extLst>
          </p:cNvPr>
          <p:cNvSpPr>
            <a:spLocks noGrp="1"/>
          </p:cNvSpPr>
          <p:nvPr>
            <p:ph idx="1"/>
          </p:nvPr>
        </p:nvSpPr>
        <p:spPr/>
        <p:txBody>
          <a:bodyPr/>
          <a:lstStyle/>
          <a:p>
            <a:endParaRPr lang="en-US" dirty="0"/>
          </a:p>
          <a:p>
            <a:r>
              <a:rPr lang="en-US" dirty="0"/>
              <a:t> This lecture is intended for informational purposes only. Individuals should use sound clinical judgment when evaluating all patients with hematological issues and air on the side of caution with any patient presenting with potential life-threatening hematologic complaints.</a:t>
            </a:r>
          </a:p>
          <a:p>
            <a:endParaRPr lang="en-US" dirty="0"/>
          </a:p>
        </p:txBody>
      </p:sp>
    </p:spTree>
    <p:extLst>
      <p:ext uri="{BB962C8B-B14F-4D97-AF65-F5344CB8AC3E}">
        <p14:creationId xmlns:p14="http://schemas.microsoft.com/office/powerpoint/2010/main" val="3460412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23FA-52D9-E8CB-B433-00953344715A}"/>
              </a:ext>
            </a:extLst>
          </p:cNvPr>
          <p:cNvSpPr>
            <a:spLocks noGrp="1"/>
          </p:cNvSpPr>
          <p:nvPr>
            <p:ph type="title"/>
          </p:nvPr>
        </p:nvSpPr>
        <p:spPr/>
        <p:txBody>
          <a:bodyPr/>
          <a:lstStyle/>
          <a:p>
            <a:r>
              <a:rPr lang="en-US" dirty="0"/>
              <a:t> Approaching treatment options with patients</a:t>
            </a:r>
          </a:p>
        </p:txBody>
      </p:sp>
      <p:sp>
        <p:nvSpPr>
          <p:cNvPr id="3" name="Content Placeholder 2">
            <a:extLst>
              <a:ext uri="{FF2B5EF4-FFF2-40B4-BE49-F238E27FC236}">
                <a16:creationId xmlns:a16="http://schemas.microsoft.com/office/drawing/2014/main" id="{FCE40805-F859-8671-870E-A9704C600C10}"/>
              </a:ext>
            </a:extLst>
          </p:cNvPr>
          <p:cNvSpPr>
            <a:spLocks noGrp="1"/>
          </p:cNvSpPr>
          <p:nvPr>
            <p:ph idx="1"/>
          </p:nvPr>
        </p:nvSpPr>
        <p:spPr/>
        <p:txBody>
          <a:bodyPr/>
          <a:lstStyle/>
          <a:p>
            <a:r>
              <a:rPr lang="en-US" dirty="0"/>
              <a:t> iron deficiency associated with no ongoing blood loss and is NOT secondary to malabsorption </a:t>
            </a:r>
          </a:p>
          <a:p>
            <a:pPr lvl="1"/>
            <a:r>
              <a:rPr lang="en-US" dirty="0"/>
              <a:t> try oral iron (1 tablet/day, 1tab QOD, or 1 tab BID) with vitamin C for 3 months then recheck labs</a:t>
            </a:r>
          </a:p>
          <a:p>
            <a:pPr lvl="2"/>
            <a:r>
              <a:rPr lang="en-US" dirty="0"/>
              <a:t> if no improvement refer to hematology for IV iron</a:t>
            </a:r>
          </a:p>
          <a:p>
            <a:r>
              <a:rPr lang="en-US" dirty="0"/>
              <a:t> if iron deficiency is associated with ongoing blood loss</a:t>
            </a:r>
          </a:p>
          <a:p>
            <a:pPr lvl="1"/>
            <a:r>
              <a:rPr lang="en-US" dirty="0"/>
              <a:t> mild iron deficiency: Try oral iron as above</a:t>
            </a:r>
          </a:p>
          <a:p>
            <a:pPr lvl="1"/>
            <a:r>
              <a:rPr lang="en-US" dirty="0"/>
              <a:t> severe: Referral to hematology for IV iron</a:t>
            </a:r>
          </a:p>
        </p:txBody>
      </p:sp>
    </p:spTree>
    <p:extLst>
      <p:ext uri="{BB962C8B-B14F-4D97-AF65-F5344CB8AC3E}">
        <p14:creationId xmlns:p14="http://schemas.microsoft.com/office/powerpoint/2010/main" val="3016380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BB20-4B81-98CB-46EE-C8B1090D9B48}"/>
              </a:ext>
            </a:extLst>
          </p:cNvPr>
          <p:cNvSpPr>
            <a:spLocks noGrp="1"/>
          </p:cNvSpPr>
          <p:nvPr>
            <p:ph type="title"/>
          </p:nvPr>
        </p:nvSpPr>
        <p:spPr>
          <a:xfrm>
            <a:off x="838200" y="93737"/>
            <a:ext cx="10515600" cy="1325563"/>
          </a:xfrm>
        </p:spPr>
        <p:txBody>
          <a:bodyPr/>
          <a:lstStyle/>
          <a:p>
            <a:r>
              <a:rPr lang="en-US" dirty="0"/>
              <a:t>Case Study #1 cont.</a:t>
            </a:r>
          </a:p>
        </p:txBody>
      </p:sp>
      <p:sp>
        <p:nvSpPr>
          <p:cNvPr id="3" name="Content Placeholder 2">
            <a:extLst>
              <a:ext uri="{FF2B5EF4-FFF2-40B4-BE49-F238E27FC236}">
                <a16:creationId xmlns:a16="http://schemas.microsoft.com/office/drawing/2014/main" id="{D70FD3E0-1C0C-3BFB-D38A-1ECD67BB2758}"/>
              </a:ext>
            </a:extLst>
          </p:cNvPr>
          <p:cNvSpPr>
            <a:spLocks noGrp="1"/>
          </p:cNvSpPr>
          <p:nvPr>
            <p:ph idx="1"/>
          </p:nvPr>
        </p:nvSpPr>
        <p:spPr>
          <a:xfrm>
            <a:off x="838200" y="1419300"/>
            <a:ext cx="10515600" cy="4682181"/>
          </a:xfrm>
        </p:spPr>
        <p:txBody>
          <a:bodyPr>
            <a:normAutofit/>
          </a:bodyPr>
          <a:lstStyle/>
          <a:p>
            <a:r>
              <a:rPr lang="en-US" dirty="0"/>
              <a:t>She reports that her menstrual cycles are regular and currently last 7 days. Previously her periods were only lasting 5 days. She goes through 1 pad every 2-3 hours for the first 4 days of her menstrual cycle.</a:t>
            </a:r>
          </a:p>
          <a:p>
            <a:r>
              <a:rPr lang="en-US" dirty="0"/>
              <a:t>She received 4 </a:t>
            </a:r>
            <a:r>
              <a:rPr lang="en-US" dirty="0" err="1"/>
              <a:t>Venofer</a:t>
            </a:r>
            <a:r>
              <a:rPr lang="en-US" dirty="0"/>
              <a:t> 200 mg infusions which made her feels so much better.  Labs after her infusions revealed:</a:t>
            </a:r>
          </a:p>
          <a:p>
            <a:pPr lvl="1"/>
            <a:r>
              <a:rPr lang="en-US" dirty="0"/>
              <a:t>Hgb 12.6</a:t>
            </a:r>
          </a:p>
          <a:p>
            <a:pPr lvl="1"/>
            <a:r>
              <a:rPr lang="en-US" dirty="0" err="1"/>
              <a:t>Hct</a:t>
            </a:r>
            <a:r>
              <a:rPr lang="en-US" dirty="0"/>
              <a:t> 38.2%</a:t>
            </a:r>
          </a:p>
          <a:p>
            <a:pPr lvl="1"/>
            <a:r>
              <a:rPr lang="en-US" dirty="0"/>
              <a:t>Ferritin 80</a:t>
            </a:r>
          </a:p>
          <a:p>
            <a:pPr lvl="1"/>
            <a:r>
              <a:rPr lang="en-US" dirty="0"/>
              <a:t>Iron sat 29%</a:t>
            </a:r>
          </a:p>
          <a:p>
            <a:pPr marL="457200" lvl="1" indent="0">
              <a:buNone/>
            </a:pPr>
            <a:r>
              <a:rPr lang="en-US" dirty="0"/>
              <a:t>She then followed up with her GYN and started OCPs.</a:t>
            </a:r>
          </a:p>
        </p:txBody>
      </p:sp>
    </p:spTree>
    <p:extLst>
      <p:ext uri="{BB962C8B-B14F-4D97-AF65-F5344CB8AC3E}">
        <p14:creationId xmlns:p14="http://schemas.microsoft.com/office/powerpoint/2010/main" val="2535505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EB79-E089-90B1-2470-9011F3EF8B3A}"/>
              </a:ext>
            </a:extLst>
          </p:cNvPr>
          <p:cNvSpPr>
            <a:spLocks noGrp="1"/>
          </p:cNvSpPr>
          <p:nvPr>
            <p:ph type="title"/>
          </p:nvPr>
        </p:nvSpPr>
        <p:spPr/>
        <p:txBody>
          <a:bodyPr/>
          <a:lstStyle/>
          <a:p>
            <a:r>
              <a:rPr lang="en-US" dirty="0"/>
              <a:t>Iron Infusions</a:t>
            </a:r>
          </a:p>
        </p:txBody>
      </p:sp>
      <p:sp>
        <p:nvSpPr>
          <p:cNvPr id="3" name="Content Placeholder 2">
            <a:extLst>
              <a:ext uri="{FF2B5EF4-FFF2-40B4-BE49-F238E27FC236}">
                <a16:creationId xmlns:a16="http://schemas.microsoft.com/office/drawing/2014/main" id="{FA5AE112-B4A2-9B8B-0CC0-C1B3CDC9A04B}"/>
              </a:ext>
            </a:extLst>
          </p:cNvPr>
          <p:cNvSpPr>
            <a:spLocks noGrp="1"/>
          </p:cNvSpPr>
          <p:nvPr>
            <p:ph idx="1"/>
          </p:nvPr>
        </p:nvSpPr>
        <p:spPr/>
        <p:txBody>
          <a:bodyPr vert="horz" lIns="91440" tIns="45720" rIns="91440" bIns="45720" rtlCol="0" anchor="t">
            <a:normAutofit fontScale="85000" lnSpcReduction="20000"/>
          </a:bodyPr>
          <a:lstStyle/>
          <a:p>
            <a:r>
              <a:rPr lang="en-US" dirty="0" err="1"/>
              <a:t>Venofer</a:t>
            </a:r>
            <a:r>
              <a:rPr lang="en-US" dirty="0"/>
              <a:t>-iron sucrose, takes up to 5 doses over 14 days</a:t>
            </a:r>
          </a:p>
          <a:p>
            <a:r>
              <a:rPr lang="en-US" dirty="0" err="1"/>
              <a:t>Injectafer</a:t>
            </a:r>
            <a:r>
              <a:rPr lang="en-US" dirty="0"/>
              <a:t>-ferric </a:t>
            </a:r>
            <a:r>
              <a:rPr lang="en-US" dirty="0" err="1"/>
              <a:t>carboxymaltose</a:t>
            </a:r>
            <a:r>
              <a:rPr lang="en-US" dirty="0"/>
              <a:t>, given in 2 doses in 7 days</a:t>
            </a:r>
          </a:p>
          <a:p>
            <a:r>
              <a:rPr lang="en-US" dirty="0" err="1"/>
              <a:t>Feraheme-ferumoxytol</a:t>
            </a:r>
            <a:r>
              <a:rPr lang="en-US" dirty="0"/>
              <a:t>, given in 2 doses within 3-7 days</a:t>
            </a:r>
          </a:p>
          <a:p>
            <a:r>
              <a:rPr lang="en-US" dirty="0" err="1"/>
              <a:t>Infed</a:t>
            </a:r>
            <a:r>
              <a:rPr lang="en-US" dirty="0"/>
              <a:t>-dextran-nobody gives anymore, largely due to test dosing, takes longer (1000mg takes all day to infuse)</a:t>
            </a:r>
          </a:p>
          <a:p>
            <a:r>
              <a:rPr lang="en-US" dirty="0" err="1"/>
              <a:t>Ferrlecit</a:t>
            </a:r>
            <a:r>
              <a:rPr lang="en-US" dirty="0"/>
              <a:t>-sodium ferric gluconate 125mg/dose, can take 8 doses to deliver 1000mg </a:t>
            </a:r>
          </a:p>
          <a:p>
            <a:endParaRPr lang="en-US" dirty="0"/>
          </a:p>
          <a:p>
            <a:pPr marL="0" indent="0">
              <a:buNone/>
            </a:pPr>
            <a:r>
              <a:rPr lang="en-US" dirty="0"/>
              <a:t>*please do not send patients for iron infusion if you have not discussed oral iron AND put it in your note, and if you have not checked a CBC, iron panel, and ferritin</a:t>
            </a:r>
          </a:p>
          <a:p>
            <a:pPr marL="0" indent="0">
              <a:buNone/>
            </a:pPr>
            <a:r>
              <a:rPr lang="en-US" dirty="0"/>
              <a:t>AND furthermore H&amp;H alone doesn't cut it! need MCV and MCH... PLEASE!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22235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20C0-F878-27BB-8476-442A18896989}"/>
              </a:ext>
            </a:extLst>
          </p:cNvPr>
          <p:cNvSpPr>
            <a:spLocks noGrp="1"/>
          </p:cNvSpPr>
          <p:nvPr>
            <p:ph type="title"/>
          </p:nvPr>
        </p:nvSpPr>
        <p:spPr/>
        <p:txBody>
          <a:bodyPr/>
          <a:lstStyle/>
          <a:p>
            <a:r>
              <a:rPr lang="en-US" dirty="0"/>
              <a:t>Iron Infusion Reactions</a:t>
            </a:r>
          </a:p>
        </p:txBody>
      </p:sp>
      <p:sp>
        <p:nvSpPr>
          <p:cNvPr id="3" name="Content Placeholder 2">
            <a:extLst>
              <a:ext uri="{FF2B5EF4-FFF2-40B4-BE49-F238E27FC236}">
                <a16:creationId xmlns:a16="http://schemas.microsoft.com/office/drawing/2014/main" id="{EA62777F-634A-29FA-0054-6B5E139278E8}"/>
              </a:ext>
            </a:extLst>
          </p:cNvPr>
          <p:cNvSpPr>
            <a:spLocks noGrp="1"/>
          </p:cNvSpPr>
          <p:nvPr>
            <p:ph idx="1"/>
          </p:nvPr>
        </p:nvSpPr>
        <p:spPr/>
        <p:txBody>
          <a:bodyPr vert="horz" lIns="91440" tIns="45720" rIns="91440" bIns="45720" rtlCol="0" anchor="t">
            <a:normAutofit fontScale="92500" lnSpcReduction="20000"/>
          </a:bodyPr>
          <a:lstStyle/>
          <a:p>
            <a:r>
              <a:rPr lang="en-US" dirty="0"/>
              <a:t>Anaphylactic reactions are RARE </a:t>
            </a:r>
          </a:p>
          <a:p>
            <a:r>
              <a:rPr lang="en-US" dirty="0"/>
              <a:t>Other infusion reactions are tolerable</a:t>
            </a:r>
          </a:p>
          <a:p>
            <a:pPr lvl="1"/>
            <a:r>
              <a:rPr lang="en-US" dirty="0"/>
              <a:t>Nausea, abdominal pain last 24-48 </a:t>
            </a:r>
            <a:r>
              <a:rPr lang="en-US" dirty="0" err="1"/>
              <a:t>hrs</a:t>
            </a:r>
            <a:r>
              <a:rPr lang="en-US" dirty="0"/>
              <a:t>, Zofran helps</a:t>
            </a:r>
          </a:p>
          <a:p>
            <a:pPr lvl="1"/>
            <a:r>
              <a:rPr lang="en-US" dirty="0"/>
              <a:t>Headaches, Tylenol usually takes care of it</a:t>
            </a:r>
          </a:p>
          <a:p>
            <a:pPr lvl="1"/>
            <a:r>
              <a:rPr lang="en-US" dirty="0"/>
              <a:t>Flu-like symptoms</a:t>
            </a:r>
          </a:p>
          <a:p>
            <a:pPr lvl="1"/>
            <a:r>
              <a:rPr lang="en-US" dirty="0"/>
              <a:t>Low grade fevers</a:t>
            </a:r>
          </a:p>
          <a:p>
            <a:pPr lvl="1"/>
            <a:r>
              <a:rPr lang="en-US" dirty="0"/>
              <a:t>Hypotension</a:t>
            </a:r>
          </a:p>
          <a:p>
            <a:pPr lvl="1"/>
            <a:r>
              <a:rPr lang="en-US" dirty="0"/>
              <a:t>Myalgia, joint pain which lasts less than 24hrs and responds to Tylenol.</a:t>
            </a:r>
          </a:p>
          <a:p>
            <a:pPr lvl="1"/>
            <a:r>
              <a:rPr lang="en-US" dirty="0"/>
              <a:t>Metallic taste sometimes occurs</a:t>
            </a:r>
          </a:p>
          <a:p>
            <a:pPr lvl="1"/>
            <a:r>
              <a:rPr lang="en-US" dirty="0"/>
              <a:t>Low phosphorus can occur</a:t>
            </a:r>
          </a:p>
          <a:p>
            <a:pPr marL="457200" lvl="1" indent="0">
              <a:buNone/>
            </a:pPr>
            <a:r>
              <a:rPr lang="en-US" dirty="0"/>
              <a:t>HYPERSENSITIVITY RXNS</a:t>
            </a:r>
          </a:p>
          <a:p>
            <a:pPr marL="457200" lvl="1" indent="0">
              <a:buNone/>
            </a:pPr>
            <a:r>
              <a:rPr lang="en-US" dirty="0"/>
              <a:t>*Asthmatics* because they are more susceptible to reactions, I consider methylprednisolone and famotidine premeds and slow infusion rate</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732326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BA95-4363-B4DC-4BAA-9F4687CD39BC}"/>
              </a:ext>
            </a:extLst>
          </p:cNvPr>
          <p:cNvSpPr>
            <a:spLocks noGrp="1"/>
          </p:cNvSpPr>
          <p:nvPr>
            <p:ph type="title"/>
          </p:nvPr>
        </p:nvSpPr>
        <p:spPr/>
        <p:txBody>
          <a:bodyPr/>
          <a:lstStyle/>
          <a:p>
            <a:r>
              <a:rPr lang="en-US" dirty="0"/>
              <a:t> Anticoagulation and iron deficiency</a:t>
            </a:r>
          </a:p>
        </p:txBody>
      </p:sp>
      <p:sp>
        <p:nvSpPr>
          <p:cNvPr id="3" name="Content Placeholder 2">
            <a:extLst>
              <a:ext uri="{FF2B5EF4-FFF2-40B4-BE49-F238E27FC236}">
                <a16:creationId xmlns:a16="http://schemas.microsoft.com/office/drawing/2014/main" id="{9E9565A0-57C7-1E33-0CB3-97E2E495369A}"/>
              </a:ext>
            </a:extLst>
          </p:cNvPr>
          <p:cNvSpPr>
            <a:spLocks noGrp="1"/>
          </p:cNvSpPr>
          <p:nvPr>
            <p:ph idx="1"/>
          </p:nvPr>
        </p:nvSpPr>
        <p:spPr>
          <a:xfrm>
            <a:off x="838200" y="1316736"/>
            <a:ext cx="10515600" cy="5176139"/>
          </a:xfrm>
        </p:spPr>
        <p:txBody>
          <a:bodyPr>
            <a:normAutofit fontScale="85000" lnSpcReduction="20000"/>
          </a:bodyPr>
          <a:lstStyle/>
          <a:p>
            <a:r>
              <a:rPr lang="en-US" dirty="0"/>
              <a:t> patients on chronic anticoagulation can have increased risk for developing iron deficiency</a:t>
            </a:r>
          </a:p>
          <a:p>
            <a:r>
              <a:rPr lang="en-US" dirty="0"/>
              <a:t> warfarin</a:t>
            </a:r>
          </a:p>
          <a:p>
            <a:pPr lvl="1"/>
            <a:r>
              <a:rPr lang="en-US" dirty="0"/>
              <a:t> 3.8% rate of hospitalization for uncontrolled bleeding (age greater than 66)</a:t>
            </a:r>
          </a:p>
          <a:p>
            <a:pPr lvl="1"/>
            <a:r>
              <a:rPr lang="en-US" dirty="0"/>
              <a:t> lowering INR does not decrease risk of bleeding</a:t>
            </a:r>
          </a:p>
          <a:p>
            <a:r>
              <a:rPr lang="en-US" dirty="0"/>
              <a:t>DOAC  (apixaban, rivaroxaban)</a:t>
            </a:r>
          </a:p>
          <a:p>
            <a:pPr lvl="1"/>
            <a:r>
              <a:rPr lang="en-US" dirty="0"/>
              <a:t> 0.8% risk of major bleeding</a:t>
            </a:r>
          </a:p>
          <a:p>
            <a:pPr lvl="1"/>
            <a:r>
              <a:rPr lang="en-US" dirty="0"/>
              <a:t> increasing the dose level correlates with increased bleeding risk</a:t>
            </a:r>
          </a:p>
          <a:p>
            <a:r>
              <a:rPr lang="en-US" dirty="0"/>
              <a:t> Aspirin*June 2023: an analysis of a randomized trial in older adults assigned to daily low-dose aspirin or placebo.  It documented a small but statistically significant increase in the rate of anemia (51 per 1000 in the aspirin group versus 43 per 1000 with placebo) and iron deficiency (13% with aspirin versus 10% with placebo)</a:t>
            </a:r>
          </a:p>
          <a:p>
            <a:r>
              <a:rPr lang="en-US" dirty="0"/>
              <a:t> I recommend for your patients on chronic oral anticoagulation therapy to have an iron panel and ferritin checked at least once a year due to their increased risk of bleeding</a:t>
            </a:r>
          </a:p>
        </p:txBody>
      </p:sp>
    </p:spTree>
    <p:extLst>
      <p:ext uri="{BB962C8B-B14F-4D97-AF65-F5344CB8AC3E}">
        <p14:creationId xmlns:p14="http://schemas.microsoft.com/office/powerpoint/2010/main" val="3168006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BCFF-7488-2F97-4026-E432CB27DED7}"/>
              </a:ext>
            </a:extLst>
          </p:cNvPr>
          <p:cNvSpPr>
            <a:spLocks noGrp="1"/>
          </p:cNvSpPr>
          <p:nvPr>
            <p:ph type="title"/>
          </p:nvPr>
        </p:nvSpPr>
        <p:spPr>
          <a:xfrm>
            <a:off x="838200" y="365125"/>
            <a:ext cx="10515600" cy="549275"/>
          </a:xfrm>
        </p:spPr>
        <p:txBody>
          <a:bodyPr>
            <a:normAutofit fontScale="90000"/>
          </a:bodyPr>
          <a:lstStyle/>
          <a:p>
            <a:r>
              <a:rPr lang="en-US" dirty="0"/>
              <a:t>Case Study #2 </a:t>
            </a:r>
          </a:p>
        </p:txBody>
      </p:sp>
      <p:sp>
        <p:nvSpPr>
          <p:cNvPr id="3" name="Content Placeholder 2">
            <a:extLst>
              <a:ext uri="{FF2B5EF4-FFF2-40B4-BE49-F238E27FC236}">
                <a16:creationId xmlns:a16="http://schemas.microsoft.com/office/drawing/2014/main" id="{A6AA0F88-4EB0-6542-E0BB-3F2E8B6D6813}"/>
              </a:ext>
            </a:extLst>
          </p:cNvPr>
          <p:cNvSpPr>
            <a:spLocks noGrp="1"/>
          </p:cNvSpPr>
          <p:nvPr>
            <p:ph idx="1"/>
          </p:nvPr>
        </p:nvSpPr>
        <p:spPr>
          <a:xfrm>
            <a:off x="838200" y="914400"/>
            <a:ext cx="10515600" cy="5262563"/>
          </a:xfrm>
        </p:spPr>
        <p:txBody>
          <a:bodyPr>
            <a:normAutofit fontScale="85000" lnSpcReduction="20000"/>
          </a:bodyPr>
          <a:lstStyle/>
          <a:p>
            <a:pPr marL="0" indent="0">
              <a:buNone/>
            </a:pPr>
            <a:r>
              <a:rPr lang="en-US" dirty="0"/>
              <a:t> 51-year-old female presents for recently diagnosed iron deficiency anemia. She reports that she has had decreasing energy levels for the past several years. Most recently, she has been dealing with intermittent chest pain for the past few  months. She underwent cardiac workup which was negative. She was diagnosed with iron deficiency anemia earlier this year. She started on oral iron supplementation for approximately 6 months but stopped due to constipation. She underwent lab work which revealed:</a:t>
            </a:r>
          </a:p>
          <a:p>
            <a:r>
              <a:rPr lang="en-US" b="1" dirty="0"/>
              <a:t>Ferritin of 15 (normal&gt;/=40)</a:t>
            </a:r>
          </a:p>
          <a:p>
            <a:r>
              <a:rPr lang="en-US" b="1" dirty="0"/>
              <a:t>Iron saturation 10% (normal&gt;/=20)</a:t>
            </a:r>
          </a:p>
          <a:p>
            <a:r>
              <a:rPr lang="en-US" dirty="0"/>
              <a:t>Serum folate 18.3</a:t>
            </a:r>
          </a:p>
          <a:p>
            <a:r>
              <a:rPr lang="en-US" dirty="0"/>
              <a:t>TSH 2.36</a:t>
            </a:r>
          </a:p>
          <a:p>
            <a:r>
              <a:rPr lang="en-US" dirty="0"/>
              <a:t>Hemoglobin 14.6</a:t>
            </a:r>
          </a:p>
          <a:p>
            <a:r>
              <a:rPr lang="en-US" dirty="0"/>
              <a:t>Hematocrit 41.8</a:t>
            </a:r>
          </a:p>
          <a:p>
            <a:r>
              <a:rPr lang="en-US" dirty="0"/>
              <a:t>B12 level 446</a:t>
            </a:r>
          </a:p>
        </p:txBody>
      </p:sp>
    </p:spTree>
    <p:extLst>
      <p:ext uri="{BB962C8B-B14F-4D97-AF65-F5344CB8AC3E}">
        <p14:creationId xmlns:p14="http://schemas.microsoft.com/office/powerpoint/2010/main" val="4045050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AB8B-3566-A4E5-A1C8-C0220DD14E1A}"/>
              </a:ext>
            </a:extLst>
          </p:cNvPr>
          <p:cNvSpPr>
            <a:spLocks noGrp="1"/>
          </p:cNvSpPr>
          <p:nvPr>
            <p:ph type="title"/>
          </p:nvPr>
        </p:nvSpPr>
        <p:spPr>
          <a:xfrm>
            <a:off x="838200" y="365125"/>
            <a:ext cx="10515600" cy="549275"/>
          </a:xfrm>
        </p:spPr>
        <p:txBody>
          <a:bodyPr>
            <a:normAutofit fontScale="90000"/>
          </a:bodyPr>
          <a:lstStyle/>
          <a:p>
            <a:r>
              <a:rPr lang="en-US" dirty="0"/>
              <a:t>Case Study #2-continued</a:t>
            </a:r>
          </a:p>
        </p:txBody>
      </p:sp>
      <p:sp>
        <p:nvSpPr>
          <p:cNvPr id="3" name="Content Placeholder 2">
            <a:extLst>
              <a:ext uri="{FF2B5EF4-FFF2-40B4-BE49-F238E27FC236}">
                <a16:creationId xmlns:a16="http://schemas.microsoft.com/office/drawing/2014/main" id="{A12EFAAF-DA5C-DD47-2C5E-5D66276F6E21}"/>
              </a:ext>
            </a:extLst>
          </p:cNvPr>
          <p:cNvSpPr>
            <a:spLocks noGrp="1"/>
          </p:cNvSpPr>
          <p:nvPr>
            <p:ph idx="1"/>
          </p:nvPr>
        </p:nvSpPr>
        <p:spPr>
          <a:xfrm>
            <a:off x="826008" y="914399"/>
            <a:ext cx="10515600" cy="5578475"/>
          </a:xfrm>
        </p:spPr>
        <p:txBody>
          <a:bodyPr>
            <a:normAutofit fontScale="77500" lnSpcReduction="20000"/>
          </a:bodyPr>
          <a:lstStyle/>
          <a:p>
            <a:pPr marL="0" indent="0">
              <a:buNone/>
            </a:pPr>
            <a:r>
              <a:rPr lang="en-US" dirty="0"/>
              <a:t> Past medical history significant for gastric sleeve surgery and hiatal hernia repair performed 10 years ago. She unfortunately had her hiatal hernia re-appear with worsening of her reflux. She then underwent gastric bypass surgery in 2019 and surgical repair of hiatal hernia. She has seen GI since and underwent her last EGD in which was only remarkable for GERD. She underwent colonoscopy which was also normal. she continues to take oral B12 supplement daily for B12 deficiency.</a:t>
            </a:r>
          </a:p>
          <a:p>
            <a:pPr marL="0" indent="0">
              <a:buNone/>
            </a:pPr>
            <a:endParaRPr lang="en-US" dirty="0"/>
          </a:p>
          <a:p>
            <a:pPr marL="0" indent="0">
              <a:buNone/>
            </a:pPr>
            <a:r>
              <a:rPr lang="en-US" dirty="0"/>
              <a:t>She received 2 </a:t>
            </a:r>
            <a:r>
              <a:rPr lang="en-US" dirty="0" err="1"/>
              <a:t>Feraheme</a:t>
            </a:r>
            <a:r>
              <a:rPr lang="en-US" dirty="0"/>
              <a:t> infusions which she tolerated well.</a:t>
            </a:r>
          </a:p>
          <a:p>
            <a:pPr marL="0" indent="0">
              <a:buNone/>
            </a:pPr>
            <a:endParaRPr lang="en-US" dirty="0"/>
          </a:p>
          <a:p>
            <a:pPr marL="0" indent="0">
              <a:buNone/>
            </a:pPr>
            <a:r>
              <a:rPr lang="en-US" dirty="0"/>
              <a:t>Follow-up labs reveal:</a:t>
            </a:r>
          </a:p>
          <a:p>
            <a:pPr marL="0" indent="0">
              <a:buNone/>
            </a:pPr>
            <a:r>
              <a:rPr lang="en-US" dirty="0"/>
              <a:t>Hemoglobin 15.6</a:t>
            </a:r>
          </a:p>
          <a:p>
            <a:pPr marL="0" indent="0">
              <a:buNone/>
            </a:pPr>
            <a:r>
              <a:rPr lang="en-US" dirty="0"/>
              <a:t>Hematocrit 44.4%</a:t>
            </a:r>
          </a:p>
          <a:p>
            <a:pPr marL="0" indent="0">
              <a:buNone/>
            </a:pPr>
            <a:r>
              <a:rPr lang="en-US" dirty="0"/>
              <a:t>MCV 89</a:t>
            </a:r>
          </a:p>
          <a:p>
            <a:pPr marL="0" indent="0">
              <a:buNone/>
            </a:pPr>
            <a:r>
              <a:rPr lang="en-US" dirty="0"/>
              <a:t>Ferritin 139 </a:t>
            </a:r>
          </a:p>
          <a:p>
            <a:pPr marL="0" indent="0">
              <a:buNone/>
            </a:pPr>
            <a:r>
              <a:rPr lang="en-US" dirty="0"/>
              <a:t>Iron saturation 32%</a:t>
            </a:r>
          </a:p>
          <a:p>
            <a:pPr marL="0" indent="0" algn="ctr">
              <a:buNone/>
            </a:pPr>
            <a:r>
              <a:rPr lang="en-US" dirty="0"/>
              <a:t>MUCH IMPROVED</a:t>
            </a:r>
          </a:p>
        </p:txBody>
      </p:sp>
    </p:spTree>
    <p:extLst>
      <p:ext uri="{BB962C8B-B14F-4D97-AF65-F5344CB8AC3E}">
        <p14:creationId xmlns:p14="http://schemas.microsoft.com/office/powerpoint/2010/main" val="3460600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0159-E6E7-4ADE-DFAA-9B63DBA0987A}"/>
              </a:ext>
            </a:extLst>
          </p:cNvPr>
          <p:cNvSpPr>
            <a:spLocks noGrp="1"/>
          </p:cNvSpPr>
          <p:nvPr>
            <p:ph type="title"/>
          </p:nvPr>
        </p:nvSpPr>
        <p:spPr>
          <a:xfrm>
            <a:off x="838200" y="365125"/>
            <a:ext cx="10515600" cy="890651"/>
          </a:xfrm>
        </p:spPr>
        <p:txBody>
          <a:bodyPr/>
          <a:lstStyle/>
          <a:p>
            <a:r>
              <a:rPr lang="en-US" dirty="0"/>
              <a:t> Malabsorption syndromes</a:t>
            </a:r>
          </a:p>
        </p:txBody>
      </p:sp>
      <p:sp>
        <p:nvSpPr>
          <p:cNvPr id="3" name="Content Placeholder 2">
            <a:extLst>
              <a:ext uri="{FF2B5EF4-FFF2-40B4-BE49-F238E27FC236}">
                <a16:creationId xmlns:a16="http://schemas.microsoft.com/office/drawing/2014/main" id="{4B6223C3-8D2F-B332-DA28-9CEA9CD00853}"/>
              </a:ext>
            </a:extLst>
          </p:cNvPr>
          <p:cNvSpPr>
            <a:spLocks noGrp="1"/>
          </p:cNvSpPr>
          <p:nvPr>
            <p:ph idx="1"/>
          </p:nvPr>
        </p:nvSpPr>
        <p:spPr>
          <a:xfrm>
            <a:off x="838200" y="1255776"/>
            <a:ext cx="10515600" cy="4921187"/>
          </a:xfrm>
        </p:spPr>
        <p:txBody>
          <a:bodyPr>
            <a:normAutofit lnSpcReduction="10000"/>
          </a:bodyPr>
          <a:lstStyle/>
          <a:p>
            <a:r>
              <a:rPr lang="en-US" dirty="0"/>
              <a:t> duodenum is the site of maximal iron absorption</a:t>
            </a:r>
          </a:p>
          <a:p>
            <a:r>
              <a:rPr lang="en-US" dirty="0"/>
              <a:t> vitamin B12 and folate is absorbed via a complex mechanism in the stomach, duodenum, jejunum, and ileum</a:t>
            </a:r>
          </a:p>
          <a:p>
            <a:r>
              <a:rPr lang="en-US" dirty="0"/>
              <a:t> common causes</a:t>
            </a:r>
          </a:p>
          <a:p>
            <a:pPr lvl="1"/>
            <a:r>
              <a:rPr lang="en-US" dirty="0"/>
              <a:t> disorders affecting the mucosal cells responsible for iron absorption</a:t>
            </a:r>
          </a:p>
          <a:p>
            <a:pPr lvl="2"/>
            <a:r>
              <a:rPr lang="en-US" dirty="0"/>
              <a:t> bariatric surgery- gastric bypass/sleeve, duodenal switch, Lap-Band</a:t>
            </a:r>
          </a:p>
          <a:p>
            <a:pPr lvl="2"/>
            <a:r>
              <a:rPr lang="en-US" dirty="0"/>
              <a:t> celiac disease</a:t>
            </a:r>
          </a:p>
          <a:p>
            <a:pPr lvl="2"/>
            <a:r>
              <a:rPr lang="en-US" dirty="0"/>
              <a:t> atrophic/autoimmune gastritis</a:t>
            </a:r>
          </a:p>
          <a:p>
            <a:pPr lvl="2"/>
            <a:r>
              <a:rPr lang="en-US" dirty="0"/>
              <a:t> Helicobacter pylori</a:t>
            </a:r>
          </a:p>
          <a:p>
            <a:pPr lvl="1"/>
            <a:r>
              <a:rPr lang="en-US" dirty="0"/>
              <a:t> chronic proton pump inhibitor (PPI) use</a:t>
            </a:r>
          </a:p>
          <a:p>
            <a:pPr lvl="2"/>
            <a:r>
              <a:rPr lang="en-US" dirty="0"/>
              <a:t> iron and folate need an acidic environment to be absorbed</a:t>
            </a:r>
          </a:p>
          <a:p>
            <a:pPr lvl="1"/>
            <a:r>
              <a:rPr lang="en-US" dirty="0"/>
              <a:t> irritable bowel syndrome (IBS)</a:t>
            </a:r>
          </a:p>
        </p:txBody>
      </p:sp>
    </p:spTree>
    <p:extLst>
      <p:ext uri="{BB962C8B-B14F-4D97-AF65-F5344CB8AC3E}">
        <p14:creationId xmlns:p14="http://schemas.microsoft.com/office/powerpoint/2010/main" val="384140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EC89-A5B1-4A21-640B-27E4992AE0DA}"/>
              </a:ext>
            </a:extLst>
          </p:cNvPr>
          <p:cNvSpPr>
            <a:spLocks noGrp="1"/>
          </p:cNvSpPr>
          <p:nvPr>
            <p:ph type="title"/>
          </p:nvPr>
        </p:nvSpPr>
        <p:spPr/>
        <p:txBody>
          <a:bodyPr/>
          <a:lstStyle/>
          <a:p>
            <a:r>
              <a:rPr lang="en-US" dirty="0"/>
              <a:t>Gastric Band-Bypass-Sleeve</a:t>
            </a:r>
          </a:p>
        </p:txBody>
      </p:sp>
      <p:pic>
        <p:nvPicPr>
          <p:cNvPr id="5" name="Content Placeholder 4">
            <a:extLst>
              <a:ext uri="{FF2B5EF4-FFF2-40B4-BE49-F238E27FC236}">
                <a16:creationId xmlns:a16="http://schemas.microsoft.com/office/drawing/2014/main" id="{B947DA40-630C-A331-F678-A11DB4CF8471}"/>
              </a:ext>
            </a:extLst>
          </p:cNvPr>
          <p:cNvPicPr>
            <a:picLocks noGrp="1" noChangeAspect="1"/>
          </p:cNvPicPr>
          <p:nvPr>
            <p:ph idx="1"/>
          </p:nvPr>
        </p:nvPicPr>
        <p:blipFill>
          <a:blip r:embed="rId2"/>
          <a:stretch>
            <a:fillRect/>
          </a:stretch>
        </p:blipFill>
        <p:spPr>
          <a:xfrm>
            <a:off x="1524000" y="1690688"/>
            <a:ext cx="7234989" cy="4599010"/>
          </a:xfrm>
          <a:prstGeom prst="rect">
            <a:avLst/>
          </a:prstGeom>
        </p:spPr>
      </p:pic>
    </p:spTree>
    <p:extLst>
      <p:ext uri="{BB962C8B-B14F-4D97-AF65-F5344CB8AC3E}">
        <p14:creationId xmlns:p14="http://schemas.microsoft.com/office/powerpoint/2010/main" val="284933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D884-BD58-CA4B-BE49-4BDED8107C9C}"/>
              </a:ext>
            </a:extLst>
          </p:cNvPr>
          <p:cNvSpPr>
            <a:spLocks noGrp="1"/>
          </p:cNvSpPr>
          <p:nvPr>
            <p:ph type="title"/>
          </p:nvPr>
        </p:nvSpPr>
        <p:spPr/>
        <p:txBody>
          <a:bodyPr/>
          <a:lstStyle/>
          <a:p>
            <a:r>
              <a:rPr lang="en-US" dirty="0"/>
              <a:t> Anemia secondary to malabsorption syndromes</a:t>
            </a:r>
          </a:p>
        </p:txBody>
      </p:sp>
      <p:sp>
        <p:nvSpPr>
          <p:cNvPr id="3" name="Content Placeholder 2">
            <a:extLst>
              <a:ext uri="{FF2B5EF4-FFF2-40B4-BE49-F238E27FC236}">
                <a16:creationId xmlns:a16="http://schemas.microsoft.com/office/drawing/2014/main" id="{BC7720E6-9BCE-C1A0-D491-C7D5E59368ED}"/>
              </a:ext>
            </a:extLst>
          </p:cNvPr>
          <p:cNvSpPr>
            <a:spLocks noGrp="1"/>
          </p:cNvSpPr>
          <p:nvPr>
            <p:ph idx="1"/>
          </p:nvPr>
        </p:nvSpPr>
        <p:spPr/>
        <p:txBody>
          <a:bodyPr>
            <a:normAutofit fontScale="92500"/>
          </a:bodyPr>
          <a:lstStyle/>
          <a:p>
            <a:r>
              <a:rPr lang="en-US" dirty="0"/>
              <a:t>iron deficiency</a:t>
            </a:r>
          </a:p>
          <a:p>
            <a:pPr lvl="1"/>
            <a:r>
              <a:rPr lang="en-US" dirty="0"/>
              <a:t> may not respond to oral iron supplementation or have intolerance to it</a:t>
            </a:r>
          </a:p>
          <a:p>
            <a:pPr lvl="1"/>
            <a:r>
              <a:rPr lang="en-US" dirty="0"/>
              <a:t> likely will need IV iron replacement therapy lifelong if found to have iron deficiency</a:t>
            </a:r>
          </a:p>
          <a:p>
            <a:pPr lvl="2"/>
            <a:r>
              <a:rPr lang="en-US" dirty="0"/>
              <a:t> on average, patients receive IV iron every 12 to 18 months</a:t>
            </a:r>
          </a:p>
          <a:p>
            <a:pPr lvl="1"/>
            <a:r>
              <a:rPr lang="en-US" dirty="0"/>
              <a:t> average time from bariatric surgery to the need of iron replacement therapies varies, but on average it is 5 years or less</a:t>
            </a:r>
          </a:p>
          <a:p>
            <a:r>
              <a:rPr lang="en-US" dirty="0"/>
              <a:t>about 50% of patients with malabsorption to iron will also have vitamin B12 and folate deficiencies</a:t>
            </a:r>
          </a:p>
          <a:p>
            <a:r>
              <a:rPr lang="en-US" dirty="0"/>
              <a:t> oral B12 (tablet or sublingual) effective in raising B12 levels</a:t>
            </a:r>
          </a:p>
          <a:p>
            <a:r>
              <a:rPr lang="en-US" dirty="0"/>
              <a:t>Or B12 injections can be given</a:t>
            </a:r>
          </a:p>
        </p:txBody>
      </p:sp>
    </p:spTree>
    <p:extLst>
      <p:ext uri="{BB962C8B-B14F-4D97-AF65-F5344CB8AC3E}">
        <p14:creationId xmlns:p14="http://schemas.microsoft.com/office/powerpoint/2010/main" val="46084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4D66-EBC1-89D0-C154-95F6267F256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21BAFB6-8277-F869-A6D4-6F54CBCBFA30}"/>
              </a:ext>
            </a:extLst>
          </p:cNvPr>
          <p:cNvSpPr>
            <a:spLocks noGrp="1"/>
          </p:cNvSpPr>
          <p:nvPr>
            <p:ph idx="1"/>
          </p:nvPr>
        </p:nvSpPr>
        <p:spPr/>
        <p:txBody>
          <a:bodyPr/>
          <a:lstStyle/>
          <a:p>
            <a:r>
              <a:rPr lang="en-US" dirty="0"/>
              <a:t> discuss how to identify anemia</a:t>
            </a:r>
          </a:p>
          <a:p>
            <a:r>
              <a:rPr lang="en-US" dirty="0"/>
              <a:t> discuss the various causes of anemia</a:t>
            </a:r>
          </a:p>
          <a:p>
            <a:r>
              <a:rPr lang="en-US" dirty="0"/>
              <a:t> discuss typical laboratory and clinical findings</a:t>
            </a:r>
          </a:p>
          <a:p>
            <a:r>
              <a:rPr lang="en-US" dirty="0"/>
              <a:t> identified treatment options for anemia</a:t>
            </a:r>
          </a:p>
          <a:p>
            <a:r>
              <a:rPr lang="en-US" dirty="0"/>
              <a:t> identify when to refer to hematology</a:t>
            </a:r>
          </a:p>
        </p:txBody>
      </p:sp>
    </p:spTree>
    <p:extLst>
      <p:ext uri="{BB962C8B-B14F-4D97-AF65-F5344CB8AC3E}">
        <p14:creationId xmlns:p14="http://schemas.microsoft.com/office/powerpoint/2010/main" val="991507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80018-8C5A-BEBA-305E-3899D9ED0961}"/>
              </a:ext>
            </a:extLst>
          </p:cNvPr>
          <p:cNvSpPr>
            <a:spLocks noGrp="1"/>
          </p:cNvSpPr>
          <p:nvPr>
            <p:ph type="title"/>
          </p:nvPr>
        </p:nvSpPr>
        <p:spPr>
          <a:xfrm>
            <a:off x="838200" y="365125"/>
            <a:ext cx="10515600" cy="427355"/>
          </a:xfrm>
        </p:spPr>
        <p:txBody>
          <a:bodyPr>
            <a:normAutofit fontScale="90000"/>
          </a:bodyPr>
          <a:lstStyle/>
          <a:p>
            <a:r>
              <a:rPr lang="en-US" dirty="0"/>
              <a:t>Case study #3</a:t>
            </a:r>
          </a:p>
        </p:txBody>
      </p:sp>
      <p:sp>
        <p:nvSpPr>
          <p:cNvPr id="3" name="Content Placeholder 2">
            <a:extLst>
              <a:ext uri="{FF2B5EF4-FFF2-40B4-BE49-F238E27FC236}">
                <a16:creationId xmlns:a16="http://schemas.microsoft.com/office/drawing/2014/main" id="{06A7F65F-C8F3-E8C9-032F-B730E4F8F6C1}"/>
              </a:ext>
            </a:extLst>
          </p:cNvPr>
          <p:cNvSpPr>
            <a:spLocks noGrp="1"/>
          </p:cNvSpPr>
          <p:nvPr>
            <p:ph idx="1"/>
          </p:nvPr>
        </p:nvSpPr>
        <p:spPr>
          <a:xfrm>
            <a:off x="838200" y="877824"/>
            <a:ext cx="10515600" cy="5299139"/>
          </a:xfrm>
        </p:spPr>
        <p:txBody>
          <a:bodyPr>
            <a:normAutofit fontScale="77500" lnSpcReduction="20000"/>
          </a:bodyPr>
          <a:lstStyle/>
          <a:p>
            <a:pPr marL="0" indent="0">
              <a:buNone/>
            </a:pPr>
            <a:r>
              <a:rPr lang="en-US" dirty="0"/>
              <a:t> 67-year-old female with past medical history significant for gastric sleeve surgery greater than 5 years ago, presents with extreme fatigue, increased mental fogginess, and cravings to eat various types of foods for the past year. She has never been diagnosed with iron deficiency anemia or thrombocytosis in the past.  She underwent lab work with her bariatric provider which revealed:</a:t>
            </a:r>
          </a:p>
          <a:p>
            <a:pPr marL="0" indent="0">
              <a:buNone/>
            </a:pPr>
            <a:r>
              <a:rPr lang="en-US" dirty="0"/>
              <a:t> </a:t>
            </a:r>
          </a:p>
          <a:p>
            <a:pPr marL="0" indent="0">
              <a:buNone/>
            </a:pPr>
            <a:r>
              <a:rPr lang="en-US" dirty="0"/>
              <a:t>WBC 8.7</a:t>
            </a:r>
          </a:p>
          <a:p>
            <a:pPr marL="0" indent="0">
              <a:buNone/>
            </a:pPr>
            <a:r>
              <a:rPr lang="en-US" b="1" dirty="0"/>
              <a:t>Hemoglobin 9.3 (normal&gt;/= 11.9)</a:t>
            </a:r>
          </a:p>
          <a:p>
            <a:pPr marL="0" indent="0">
              <a:buNone/>
            </a:pPr>
            <a:r>
              <a:rPr lang="en-US" b="1" dirty="0"/>
              <a:t>Hematocrit 28.9 (normal&gt;/= 35%)</a:t>
            </a:r>
          </a:p>
          <a:p>
            <a:pPr marL="0" indent="0">
              <a:buNone/>
            </a:pPr>
            <a:r>
              <a:rPr lang="en-US" b="1" dirty="0"/>
              <a:t>MCV 75.4</a:t>
            </a:r>
          </a:p>
          <a:p>
            <a:pPr marL="0" indent="0">
              <a:buNone/>
            </a:pPr>
            <a:r>
              <a:rPr lang="en-US" b="1" dirty="0"/>
              <a:t>MCH 27.5</a:t>
            </a:r>
          </a:p>
          <a:p>
            <a:pPr marL="0" indent="0">
              <a:buNone/>
            </a:pPr>
            <a:r>
              <a:rPr lang="en-US" b="1" dirty="0"/>
              <a:t>MCHC 32.2 (normal between 32.5 and 35.2)</a:t>
            </a:r>
          </a:p>
          <a:p>
            <a:pPr marL="0" indent="0">
              <a:buNone/>
            </a:pPr>
            <a:r>
              <a:rPr lang="en-US" b="1" dirty="0"/>
              <a:t>Platelet count of 570,000 (normal between 130,004 100,000)</a:t>
            </a:r>
          </a:p>
          <a:p>
            <a:pPr marL="0" indent="0">
              <a:buNone/>
            </a:pPr>
            <a:r>
              <a:rPr lang="en-US" b="1" dirty="0"/>
              <a:t>Ferritin 5 (normal 40 or above)</a:t>
            </a:r>
          </a:p>
          <a:p>
            <a:pPr marL="0" indent="0">
              <a:buNone/>
            </a:pPr>
            <a:r>
              <a:rPr lang="en-US" b="1" dirty="0"/>
              <a:t>Iron saturation 7% (normal 20% or above)</a:t>
            </a:r>
          </a:p>
        </p:txBody>
      </p:sp>
    </p:spTree>
    <p:extLst>
      <p:ext uri="{BB962C8B-B14F-4D97-AF65-F5344CB8AC3E}">
        <p14:creationId xmlns:p14="http://schemas.microsoft.com/office/powerpoint/2010/main" val="405361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A984-FFA8-1021-B7AB-1CBB6E8478B7}"/>
              </a:ext>
            </a:extLst>
          </p:cNvPr>
          <p:cNvSpPr>
            <a:spLocks noGrp="1"/>
          </p:cNvSpPr>
          <p:nvPr>
            <p:ph type="title"/>
          </p:nvPr>
        </p:nvSpPr>
        <p:spPr>
          <a:xfrm>
            <a:off x="838200" y="365125"/>
            <a:ext cx="10515600" cy="646811"/>
          </a:xfrm>
        </p:spPr>
        <p:txBody>
          <a:bodyPr>
            <a:normAutofit fontScale="90000"/>
          </a:bodyPr>
          <a:lstStyle/>
          <a:p>
            <a:r>
              <a:rPr lang="en-US" dirty="0"/>
              <a:t>Case study #3 continued</a:t>
            </a:r>
          </a:p>
        </p:txBody>
      </p:sp>
      <p:sp>
        <p:nvSpPr>
          <p:cNvPr id="3" name="Content Placeholder 2">
            <a:extLst>
              <a:ext uri="{FF2B5EF4-FFF2-40B4-BE49-F238E27FC236}">
                <a16:creationId xmlns:a16="http://schemas.microsoft.com/office/drawing/2014/main" id="{A8B85CA2-F606-76EF-BA28-7E7CB2481DE8}"/>
              </a:ext>
            </a:extLst>
          </p:cNvPr>
          <p:cNvSpPr>
            <a:spLocks noGrp="1"/>
          </p:cNvSpPr>
          <p:nvPr>
            <p:ph idx="1"/>
          </p:nvPr>
        </p:nvSpPr>
        <p:spPr>
          <a:xfrm>
            <a:off x="838200" y="1011936"/>
            <a:ext cx="10515600" cy="5165027"/>
          </a:xfrm>
        </p:spPr>
        <p:txBody>
          <a:bodyPr>
            <a:normAutofit fontScale="92500" lnSpcReduction="10000"/>
          </a:bodyPr>
          <a:lstStyle/>
          <a:p>
            <a:pPr marL="0" indent="0">
              <a:buNone/>
            </a:pPr>
            <a:r>
              <a:rPr lang="en-US" dirty="0"/>
              <a:t> She received 2 </a:t>
            </a:r>
            <a:r>
              <a:rPr lang="en-US" dirty="0" err="1"/>
              <a:t>Feraheme</a:t>
            </a:r>
            <a:r>
              <a:rPr lang="en-US" dirty="0"/>
              <a:t> infusions (510mg x 2 in 5 days) which she tolerated well.  Follow-up labs performed at her 2-month follow-up visit revealed:</a:t>
            </a:r>
          </a:p>
          <a:p>
            <a:pPr marL="0" indent="0">
              <a:buNone/>
            </a:pPr>
            <a:r>
              <a:rPr lang="en-US" dirty="0"/>
              <a:t>	*WBC 7.8</a:t>
            </a:r>
          </a:p>
          <a:p>
            <a:pPr marL="0" indent="0">
              <a:buNone/>
            </a:pPr>
            <a:r>
              <a:rPr lang="en-US" dirty="0"/>
              <a:t>	*</a:t>
            </a:r>
            <a:r>
              <a:rPr lang="en-US" b="1" dirty="0"/>
              <a:t>Hemoglobin 9.7</a:t>
            </a:r>
          </a:p>
          <a:p>
            <a:pPr marL="0" indent="0">
              <a:buNone/>
            </a:pPr>
            <a:r>
              <a:rPr lang="en-US" b="1" dirty="0"/>
              <a:t>	*Hematocrit 30.5%</a:t>
            </a:r>
          </a:p>
          <a:p>
            <a:pPr marL="0" indent="0">
              <a:buNone/>
            </a:pPr>
            <a:r>
              <a:rPr lang="en-US" dirty="0"/>
              <a:t>	*MCV of 85.9%</a:t>
            </a:r>
          </a:p>
          <a:p>
            <a:pPr marL="0" indent="0">
              <a:buNone/>
            </a:pPr>
            <a:r>
              <a:rPr lang="en-US" dirty="0"/>
              <a:t>	</a:t>
            </a:r>
            <a:r>
              <a:rPr lang="en-US" b="1" dirty="0"/>
              <a:t>*Platelet count 445,000</a:t>
            </a:r>
          </a:p>
          <a:p>
            <a:pPr marL="0" indent="0">
              <a:buNone/>
            </a:pPr>
            <a:r>
              <a:rPr lang="en-US" dirty="0"/>
              <a:t>	*Ferritin 121</a:t>
            </a:r>
          </a:p>
          <a:p>
            <a:pPr marL="0" indent="0">
              <a:buNone/>
            </a:pPr>
            <a:r>
              <a:rPr lang="en-US" dirty="0"/>
              <a:t>	</a:t>
            </a:r>
            <a:r>
              <a:rPr lang="en-US" b="1" dirty="0"/>
              <a:t>*Iron saturation of 17%</a:t>
            </a:r>
          </a:p>
          <a:p>
            <a:pPr marL="0" indent="0">
              <a:buNone/>
            </a:pPr>
            <a:r>
              <a:rPr lang="en-US" dirty="0"/>
              <a:t>At her 2-month follow-up visit we checked Hemoccult stool which was positive x 3.</a:t>
            </a:r>
          </a:p>
        </p:txBody>
      </p:sp>
      <p:sp>
        <p:nvSpPr>
          <p:cNvPr id="5" name="TextBox 4">
            <a:extLst>
              <a:ext uri="{FF2B5EF4-FFF2-40B4-BE49-F238E27FC236}">
                <a16:creationId xmlns:a16="http://schemas.microsoft.com/office/drawing/2014/main" id="{749DFF94-6D12-1EE5-99E5-F6D20A444475}"/>
              </a:ext>
            </a:extLst>
          </p:cNvPr>
          <p:cNvSpPr txBox="1"/>
          <p:nvPr/>
        </p:nvSpPr>
        <p:spPr>
          <a:xfrm>
            <a:off x="3048000" y="3247382"/>
            <a:ext cx="6096000" cy="646331"/>
          </a:xfrm>
          <a:prstGeom prst="rect">
            <a:avLst/>
          </a:prstGeom>
          <a:noFill/>
        </p:spPr>
        <p:txBody>
          <a:bodyPr wrap="square">
            <a:spAutoFit/>
          </a:bodyPr>
          <a:lstStyle/>
          <a:p>
            <a:endParaRPr lang="en-US" dirty="0"/>
          </a:p>
          <a:p>
            <a:endParaRPr lang="en-US" dirty="0"/>
          </a:p>
        </p:txBody>
      </p:sp>
    </p:spTree>
    <p:extLst>
      <p:ext uri="{BB962C8B-B14F-4D97-AF65-F5344CB8AC3E}">
        <p14:creationId xmlns:p14="http://schemas.microsoft.com/office/powerpoint/2010/main" val="4269817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3AA6F-372F-64E2-F342-BA1D288C6EF6}"/>
              </a:ext>
            </a:extLst>
          </p:cNvPr>
          <p:cNvSpPr>
            <a:spLocks noGrp="1"/>
          </p:cNvSpPr>
          <p:nvPr>
            <p:ph type="title"/>
          </p:nvPr>
        </p:nvSpPr>
        <p:spPr/>
        <p:txBody>
          <a:bodyPr/>
          <a:lstStyle/>
          <a:p>
            <a:r>
              <a:rPr lang="en-US" dirty="0"/>
              <a:t> Case study #3 continued</a:t>
            </a:r>
          </a:p>
        </p:txBody>
      </p:sp>
      <p:sp>
        <p:nvSpPr>
          <p:cNvPr id="3" name="Content Placeholder 2">
            <a:extLst>
              <a:ext uri="{FF2B5EF4-FFF2-40B4-BE49-F238E27FC236}">
                <a16:creationId xmlns:a16="http://schemas.microsoft.com/office/drawing/2014/main" id="{7C86666A-3FB4-7FB1-5B0C-79317DDACE93}"/>
              </a:ext>
            </a:extLst>
          </p:cNvPr>
          <p:cNvSpPr>
            <a:spLocks noGrp="1"/>
          </p:cNvSpPr>
          <p:nvPr>
            <p:ph idx="1"/>
          </p:nvPr>
        </p:nvSpPr>
        <p:spPr>
          <a:xfrm>
            <a:off x="838200" y="1365504"/>
            <a:ext cx="10515600" cy="4811459"/>
          </a:xfrm>
        </p:spPr>
        <p:txBody>
          <a:bodyPr>
            <a:normAutofit lnSpcReduction="10000"/>
          </a:bodyPr>
          <a:lstStyle/>
          <a:p>
            <a:r>
              <a:rPr lang="en-US" dirty="0"/>
              <a:t> She was immediately referred to GI and underwent EGD and colonoscopy which revealed gastritis, esophagitis in the GE junction, gastric sleeve anatomy, sigmoid colon mass which was biopsied, 1 polyp in the cecum and 1 polyp in the transverse colon.</a:t>
            </a:r>
          </a:p>
          <a:p>
            <a:r>
              <a:rPr lang="en-US" dirty="0"/>
              <a:t>Biopsy of the sigmoid mass was positive for adenocarcinoma</a:t>
            </a:r>
          </a:p>
          <a:p>
            <a:r>
              <a:rPr lang="en-US" dirty="0"/>
              <a:t>She underwent a robot-assisted sigmoid colectomy with low pelvic anastomosis</a:t>
            </a:r>
          </a:p>
          <a:p>
            <a:r>
              <a:rPr lang="en-US" dirty="0"/>
              <a:t>Pathology revealed moderately differentiated adenocarcinoma extending through the wall and into the </a:t>
            </a:r>
            <a:r>
              <a:rPr lang="en-US" dirty="0" err="1"/>
              <a:t>pericolonic</a:t>
            </a:r>
            <a:r>
              <a:rPr lang="en-US" dirty="0"/>
              <a:t> adipose tissue.</a:t>
            </a:r>
          </a:p>
        </p:txBody>
      </p:sp>
    </p:spTree>
    <p:extLst>
      <p:ext uri="{BB962C8B-B14F-4D97-AF65-F5344CB8AC3E}">
        <p14:creationId xmlns:p14="http://schemas.microsoft.com/office/powerpoint/2010/main" val="4025420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9013-7CCC-C0EB-7BC3-6BA5F747642B}"/>
              </a:ext>
            </a:extLst>
          </p:cNvPr>
          <p:cNvSpPr>
            <a:spLocks noGrp="1"/>
          </p:cNvSpPr>
          <p:nvPr>
            <p:ph type="title"/>
          </p:nvPr>
        </p:nvSpPr>
        <p:spPr>
          <a:xfrm>
            <a:off x="838200" y="365125"/>
            <a:ext cx="10515600" cy="598043"/>
          </a:xfrm>
        </p:spPr>
        <p:txBody>
          <a:bodyPr>
            <a:normAutofit fontScale="90000"/>
          </a:bodyPr>
          <a:lstStyle/>
          <a:p>
            <a:r>
              <a:rPr lang="en-US" dirty="0"/>
              <a:t>Case study #4</a:t>
            </a:r>
          </a:p>
        </p:txBody>
      </p:sp>
      <p:sp>
        <p:nvSpPr>
          <p:cNvPr id="3" name="Content Placeholder 2">
            <a:extLst>
              <a:ext uri="{FF2B5EF4-FFF2-40B4-BE49-F238E27FC236}">
                <a16:creationId xmlns:a16="http://schemas.microsoft.com/office/drawing/2014/main" id="{AB14822F-7A57-3EC6-0CEF-AFEB3F8D0E33}"/>
              </a:ext>
            </a:extLst>
          </p:cNvPr>
          <p:cNvSpPr>
            <a:spLocks noGrp="1"/>
          </p:cNvSpPr>
          <p:nvPr>
            <p:ph idx="1"/>
          </p:nvPr>
        </p:nvSpPr>
        <p:spPr>
          <a:xfrm>
            <a:off x="838200" y="963168"/>
            <a:ext cx="10515600" cy="5213795"/>
          </a:xfrm>
        </p:spPr>
        <p:txBody>
          <a:bodyPr>
            <a:normAutofit fontScale="70000" lnSpcReduction="20000"/>
          </a:bodyPr>
          <a:lstStyle/>
          <a:p>
            <a:pPr marL="0" indent="0">
              <a:buNone/>
            </a:pPr>
            <a:r>
              <a:rPr lang="en-US" dirty="0"/>
              <a:t> 27-year-old female with past medical history significant for chronic constipation since birth presents with newly diagnosed iron deficiency anemia. She reports that she has never been diagnosed with anemia in the past. Starting about 3 months ago, she noticed that she was feeling more fatigued and short of breath. She followed up with her PCP to complain of the same symptoms and underwent lab work which revealed:</a:t>
            </a:r>
          </a:p>
          <a:p>
            <a:pPr marL="0" indent="0">
              <a:buNone/>
            </a:pPr>
            <a:endParaRPr lang="en-US" dirty="0"/>
          </a:p>
          <a:p>
            <a:pPr marL="0" indent="0">
              <a:buNone/>
            </a:pPr>
            <a:r>
              <a:rPr lang="en-US" dirty="0"/>
              <a:t> WBC 6.5</a:t>
            </a:r>
          </a:p>
          <a:p>
            <a:pPr marL="0" indent="0">
              <a:buNone/>
            </a:pPr>
            <a:r>
              <a:rPr lang="en-US" b="1" dirty="0"/>
              <a:t>Hemoglobin 6.8 (normal&gt;/= 11.9)</a:t>
            </a:r>
          </a:p>
          <a:p>
            <a:pPr marL="0" indent="0">
              <a:buNone/>
            </a:pPr>
            <a:r>
              <a:rPr lang="en-US" b="1" dirty="0"/>
              <a:t>Hematocrit 24.2 (normal&gt;/= 35%)</a:t>
            </a:r>
          </a:p>
          <a:p>
            <a:pPr marL="0" indent="0">
              <a:buNone/>
            </a:pPr>
            <a:r>
              <a:rPr lang="en-US" b="1" dirty="0"/>
              <a:t>MCV 55.5 (normal between 80 and 100)</a:t>
            </a:r>
          </a:p>
          <a:p>
            <a:pPr marL="0" indent="0">
              <a:buNone/>
            </a:pPr>
            <a:r>
              <a:rPr lang="en-US" b="1" dirty="0"/>
              <a:t>MCH 15.7  (normal between 27.0 and 31.0)</a:t>
            </a:r>
          </a:p>
          <a:p>
            <a:pPr marL="0" indent="0">
              <a:buNone/>
            </a:pPr>
            <a:r>
              <a:rPr lang="en-US" b="1" dirty="0"/>
              <a:t>MCHC of 28.2 (normal between 32.5 and 35.2</a:t>
            </a:r>
          </a:p>
          <a:p>
            <a:pPr marL="0" indent="0">
              <a:buNone/>
            </a:pPr>
            <a:r>
              <a:rPr lang="en-US" dirty="0"/>
              <a:t>Platelet count 245,000</a:t>
            </a:r>
          </a:p>
          <a:p>
            <a:pPr marL="0" indent="0">
              <a:buNone/>
            </a:pPr>
            <a:endParaRPr lang="en-US" dirty="0"/>
          </a:p>
          <a:p>
            <a:pPr marL="0" indent="0">
              <a:buNone/>
            </a:pPr>
            <a:r>
              <a:rPr lang="en-US" dirty="0"/>
              <a:t>She was instructed by her PCP to take 1 iron tablet daily and seek hematology consultation</a:t>
            </a:r>
          </a:p>
        </p:txBody>
      </p:sp>
    </p:spTree>
    <p:extLst>
      <p:ext uri="{BB962C8B-B14F-4D97-AF65-F5344CB8AC3E}">
        <p14:creationId xmlns:p14="http://schemas.microsoft.com/office/powerpoint/2010/main" val="2637457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50B9-B773-434D-5822-383B61F7DA20}"/>
              </a:ext>
            </a:extLst>
          </p:cNvPr>
          <p:cNvSpPr>
            <a:spLocks noGrp="1"/>
          </p:cNvSpPr>
          <p:nvPr>
            <p:ph type="title"/>
          </p:nvPr>
        </p:nvSpPr>
        <p:spPr>
          <a:xfrm>
            <a:off x="838200" y="365125"/>
            <a:ext cx="10515600" cy="707771"/>
          </a:xfrm>
        </p:spPr>
        <p:txBody>
          <a:bodyPr/>
          <a:lstStyle/>
          <a:p>
            <a:r>
              <a:rPr lang="en-US" dirty="0"/>
              <a:t>Case study #4 continued</a:t>
            </a:r>
          </a:p>
        </p:txBody>
      </p:sp>
      <p:sp>
        <p:nvSpPr>
          <p:cNvPr id="3" name="Content Placeholder 2">
            <a:extLst>
              <a:ext uri="{FF2B5EF4-FFF2-40B4-BE49-F238E27FC236}">
                <a16:creationId xmlns:a16="http://schemas.microsoft.com/office/drawing/2014/main" id="{CEBF3799-FECE-B4CE-6108-B352ED1CED69}"/>
              </a:ext>
            </a:extLst>
          </p:cNvPr>
          <p:cNvSpPr>
            <a:spLocks noGrp="1"/>
          </p:cNvSpPr>
          <p:nvPr>
            <p:ph idx="1"/>
          </p:nvPr>
        </p:nvSpPr>
        <p:spPr>
          <a:xfrm>
            <a:off x="838200" y="1072896"/>
            <a:ext cx="10515600" cy="5189411"/>
          </a:xfrm>
        </p:spPr>
        <p:txBody>
          <a:bodyPr/>
          <a:lstStyle/>
          <a:p>
            <a:pPr marL="0" indent="0">
              <a:buNone/>
            </a:pPr>
            <a:r>
              <a:rPr lang="en-US" dirty="0"/>
              <a:t>She also complained to her PCP rectal bleeding for the previous 6 months. She reports that she sees blood on the toilet paper after wiping occasionally. She was referred to GI by PCP for further evaluation.</a:t>
            </a:r>
          </a:p>
          <a:p>
            <a:pPr marL="0" indent="0">
              <a:buNone/>
            </a:pPr>
            <a:r>
              <a:rPr lang="en-US" dirty="0"/>
              <a:t>She was seen by GI in the past for chronic constipation workup with no etiology found. She has never undergone any scope examinations.</a:t>
            </a:r>
          </a:p>
          <a:p>
            <a:pPr marL="0" indent="0">
              <a:buNone/>
            </a:pPr>
            <a:r>
              <a:rPr lang="en-US" dirty="0"/>
              <a:t>Her menstrual cycles are nonexistent due to having an IUD.</a:t>
            </a:r>
          </a:p>
          <a:p>
            <a:pPr marL="0" indent="0">
              <a:buNone/>
            </a:pPr>
            <a:r>
              <a:rPr lang="en-US" dirty="0"/>
              <a:t>She received 1 </a:t>
            </a:r>
            <a:r>
              <a:rPr lang="en-US" dirty="0" err="1"/>
              <a:t>Feraheme</a:t>
            </a:r>
            <a:r>
              <a:rPr lang="en-US" dirty="0"/>
              <a:t> infusion but suffered an infusion reaction. She then received 2-3 </a:t>
            </a:r>
            <a:r>
              <a:rPr lang="en-US" dirty="0" err="1"/>
              <a:t>Venofer</a:t>
            </a:r>
            <a:r>
              <a:rPr lang="en-US" dirty="0"/>
              <a:t> infusions which she tolerated without any issues.</a:t>
            </a:r>
          </a:p>
        </p:txBody>
      </p:sp>
    </p:spTree>
    <p:extLst>
      <p:ext uri="{BB962C8B-B14F-4D97-AF65-F5344CB8AC3E}">
        <p14:creationId xmlns:p14="http://schemas.microsoft.com/office/powerpoint/2010/main" val="26995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6835-BC01-97E4-776B-89A188C89741}"/>
              </a:ext>
            </a:extLst>
          </p:cNvPr>
          <p:cNvSpPr>
            <a:spLocks noGrp="1"/>
          </p:cNvSpPr>
          <p:nvPr>
            <p:ph type="title"/>
          </p:nvPr>
        </p:nvSpPr>
        <p:spPr>
          <a:xfrm>
            <a:off x="838200" y="365125"/>
            <a:ext cx="10515600" cy="768731"/>
          </a:xfrm>
        </p:spPr>
        <p:txBody>
          <a:bodyPr/>
          <a:lstStyle/>
          <a:p>
            <a:r>
              <a:rPr lang="en-US" dirty="0"/>
              <a:t>Case study #4 continued</a:t>
            </a:r>
          </a:p>
        </p:txBody>
      </p:sp>
      <p:sp>
        <p:nvSpPr>
          <p:cNvPr id="3" name="Content Placeholder 2">
            <a:extLst>
              <a:ext uri="{FF2B5EF4-FFF2-40B4-BE49-F238E27FC236}">
                <a16:creationId xmlns:a16="http://schemas.microsoft.com/office/drawing/2014/main" id="{F565F976-D46A-0C29-A095-D710A57EC5F0}"/>
              </a:ext>
            </a:extLst>
          </p:cNvPr>
          <p:cNvSpPr>
            <a:spLocks noGrp="1"/>
          </p:cNvSpPr>
          <p:nvPr>
            <p:ph idx="1"/>
          </p:nvPr>
        </p:nvSpPr>
        <p:spPr>
          <a:xfrm>
            <a:off x="838200" y="1133856"/>
            <a:ext cx="10515600" cy="5043107"/>
          </a:xfrm>
        </p:spPr>
        <p:txBody>
          <a:bodyPr>
            <a:normAutofit lnSpcReduction="10000"/>
          </a:bodyPr>
          <a:lstStyle/>
          <a:p>
            <a:pPr marL="0" indent="0">
              <a:buNone/>
            </a:pPr>
            <a:r>
              <a:rPr lang="en-US" dirty="0"/>
              <a:t> She was seen by GI and underwent EGD and colonoscopy which revealed grade 3 esophagitis in the lower third of the esophagus, medium size hiatal hernia, localized ulcerations and erosions of the mucosa with no bleeding in the prepyloric region and antrum, and mass of the sigmoid colon located 20 cm from the rectum.  Biopsy was positive for tubular adenoma with high-grade dysplasia.</a:t>
            </a:r>
          </a:p>
          <a:p>
            <a:pPr marL="0" indent="0">
              <a:buNone/>
            </a:pPr>
            <a:endParaRPr lang="en-US" dirty="0"/>
          </a:p>
          <a:p>
            <a:pPr marL="0" indent="0">
              <a:buNone/>
            </a:pPr>
            <a:r>
              <a:rPr lang="en-US" dirty="0"/>
              <a:t> She underwent robot-assisted laparoscopic low anterior colon resection. Pathology revealed moderately differentiated adenocarcinoma invading entirely through the colonic wall into the </a:t>
            </a:r>
            <a:r>
              <a:rPr lang="en-US" dirty="0" err="1"/>
              <a:t>subserosal</a:t>
            </a:r>
            <a:r>
              <a:rPr lang="en-US" dirty="0"/>
              <a:t> connective tissue, 0/41 lymph nodes positive for metastatic disease.</a:t>
            </a:r>
          </a:p>
        </p:txBody>
      </p:sp>
    </p:spTree>
    <p:extLst>
      <p:ext uri="{BB962C8B-B14F-4D97-AF65-F5344CB8AC3E}">
        <p14:creationId xmlns:p14="http://schemas.microsoft.com/office/powerpoint/2010/main" val="1205384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CCEF-C198-9775-66A0-03EF611928E3}"/>
              </a:ext>
            </a:extLst>
          </p:cNvPr>
          <p:cNvSpPr>
            <a:spLocks noGrp="1"/>
          </p:cNvSpPr>
          <p:nvPr>
            <p:ph type="title"/>
          </p:nvPr>
        </p:nvSpPr>
        <p:spPr>
          <a:xfrm>
            <a:off x="838200" y="365125"/>
            <a:ext cx="10515600" cy="329819"/>
          </a:xfrm>
        </p:spPr>
        <p:txBody>
          <a:bodyPr>
            <a:normAutofit fontScale="90000"/>
          </a:bodyPr>
          <a:lstStyle/>
          <a:p>
            <a:r>
              <a:rPr lang="en-US" dirty="0"/>
              <a:t>Colon cancer</a:t>
            </a:r>
          </a:p>
        </p:txBody>
      </p:sp>
      <p:sp>
        <p:nvSpPr>
          <p:cNvPr id="3" name="Content Placeholder 2">
            <a:extLst>
              <a:ext uri="{FF2B5EF4-FFF2-40B4-BE49-F238E27FC236}">
                <a16:creationId xmlns:a16="http://schemas.microsoft.com/office/drawing/2014/main" id="{F512179C-D062-FD8B-512C-D6A822F2EF57}"/>
              </a:ext>
            </a:extLst>
          </p:cNvPr>
          <p:cNvSpPr>
            <a:spLocks noGrp="1"/>
          </p:cNvSpPr>
          <p:nvPr>
            <p:ph idx="1"/>
          </p:nvPr>
        </p:nvSpPr>
        <p:spPr>
          <a:xfrm>
            <a:off x="789432" y="694944"/>
            <a:ext cx="10515600" cy="6022848"/>
          </a:xfrm>
        </p:spPr>
        <p:txBody>
          <a:bodyPr>
            <a:normAutofit fontScale="55000" lnSpcReduction="20000"/>
          </a:bodyPr>
          <a:lstStyle/>
          <a:p>
            <a:r>
              <a:rPr lang="en-US" dirty="0"/>
              <a:t> approximately 150,000 cases diagnosed in US annually</a:t>
            </a:r>
          </a:p>
          <a:p>
            <a:pPr lvl="1"/>
            <a:r>
              <a:rPr lang="en-US" dirty="0"/>
              <a:t> 20% have distant metastatic disease at the time of presentation</a:t>
            </a:r>
          </a:p>
          <a:p>
            <a:r>
              <a:rPr lang="en-US" dirty="0"/>
              <a:t> common Symptoms/signs</a:t>
            </a:r>
          </a:p>
          <a:p>
            <a:pPr lvl="1"/>
            <a:r>
              <a:rPr lang="en-US" dirty="0"/>
              <a:t> hematochezia or melena</a:t>
            </a:r>
          </a:p>
          <a:p>
            <a:pPr lvl="1"/>
            <a:r>
              <a:rPr lang="en-US" dirty="0"/>
              <a:t> abdominal pain</a:t>
            </a:r>
          </a:p>
          <a:p>
            <a:pPr lvl="1"/>
            <a:r>
              <a:rPr lang="en-US" dirty="0"/>
              <a:t> unexplained iron deficiency</a:t>
            </a:r>
          </a:p>
          <a:p>
            <a:pPr lvl="2"/>
            <a:r>
              <a:rPr lang="en-US" dirty="0">
                <a:solidFill>
                  <a:srgbClr val="FF0000"/>
                </a:solidFill>
              </a:rPr>
              <a:t> </a:t>
            </a:r>
            <a:r>
              <a:rPr lang="en-US" sz="3600" b="1" u="sng" dirty="0">
                <a:solidFill>
                  <a:srgbClr val="FF0000"/>
                </a:solidFill>
              </a:rPr>
              <a:t>must rule out colon cancer if iron deficiency is found in males</a:t>
            </a:r>
          </a:p>
          <a:p>
            <a:pPr lvl="1"/>
            <a:r>
              <a:rPr lang="en-US" dirty="0"/>
              <a:t> unintentional weight loss</a:t>
            </a:r>
          </a:p>
          <a:p>
            <a:pPr lvl="1"/>
            <a:r>
              <a:rPr lang="en-US" dirty="0"/>
              <a:t>Change in bowel habit</a:t>
            </a:r>
          </a:p>
          <a:p>
            <a:r>
              <a:rPr lang="en-US" dirty="0"/>
              <a:t> testing</a:t>
            </a:r>
          </a:p>
          <a:p>
            <a:pPr lvl="1"/>
            <a:r>
              <a:rPr lang="en-US" dirty="0"/>
              <a:t> colonoscopy</a:t>
            </a:r>
          </a:p>
          <a:p>
            <a:pPr lvl="2"/>
            <a:r>
              <a:rPr lang="en-US" dirty="0"/>
              <a:t> most accurate and versatile diagnostic test</a:t>
            </a:r>
          </a:p>
          <a:p>
            <a:pPr lvl="1"/>
            <a:r>
              <a:rPr lang="en-US" dirty="0"/>
              <a:t> fecal immunochemical test for occult blood (FIT)</a:t>
            </a:r>
          </a:p>
          <a:p>
            <a:pPr lvl="2"/>
            <a:r>
              <a:rPr lang="en-US" dirty="0"/>
              <a:t> 97% sensitive and 1 meta-analysis</a:t>
            </a:r>
          </a:p>
          <a:p>
            <a:pPr lvl="1"/>
            <a:r>
              <a:rPr lang="en-US" dirty="0"/>
              <a:t> flexible sigmoidoscopy</a:t>
            </a:r>
          </a:p>
          <a:p>
            <a:pPr lvl="2"/>
            <a:r>
              <a:rPr lang="en-US" dirty="0"/>
              <a:t> not recommended due to shift and right sided or proximal colon cancers in the past 50 years</a:t>
            </a:r>
          </a:p>
          <a:p>
            <a:r>
              <a:rPr lang="en-US" dirty="0"/>
              <a:t> screening</a:t>
            </a:r>
          </a:p>
          <a:p>
            <a:pPr lvl="1"/>
            <a:r>
              <a:rPr lang="en-US" dirty="0"/>
              <a:t>US preventative services task force (USPSTF) recommends initiating screening at age 45 and end at age 75</a:t>
            </a:r>
          </a:p>
          <a:p>
            <a:pPr lvl="1"/>
            <a:r>
              <a:rPr lang="en-US" dirty="0"/>
              <a:t>Colonoscopy every 10 years or sooner if colon polyps are removed</a:t>
            </a:r>
          </a:p>
          <a:p>
            <a:pPr lvl="1"/>
            <a:r>
              <a:rPr lang="en-US" dirty="0"/>
              <a:t> FIT for occult blood annually if unable or unwilling to have colonoscopy</a:t>
            </a:r>
          </a:p>
          <a:p>
            <a:pPr lvl="1"/>
            <a:r>
              <a:rPr lang="en-US" dirty="0"/>
              <a:t> Multitarget stool DNA testing (Cologuard)</a:t>
            </a:r>
          </a:p>
          <a:p>
            <a:pPr lvl="2"/>
            <a:r>
              <a:rPr lang="en-US" dirty="0"/>
              <a:t> USPSTF recommends screening every 1 to 3 years</a:t>
            </a:r>
          </a:p>
          <a:p>
            <a:pPr lvl="2"/>
            <a:r>
              <a:rPr lang="en-US" dirty="0"/>
              <a:t> combines fecal markers for hemoglobin and DNA mutation and methylation</a:t>
            </a:r>
          </a:p>
          <a:p>
            <a:pPr lvl="2"/>
            <a:r>
              <a:rPr lang="en-US" dirty="0"/>
              <a:t>more expensive than FIT</a:t>
            </a:r>
          </a:p>
          <a:p>
            <a:pPr lvl="1"/>
            <a:r>
              <a:rPr lang="en-US" dirty="0"/>
              <a:t> Computer Tomography colonography (virtual colonoscopy)</a:t>
            </a:r>
          </a:p>
          <a:p>
            <a:pPr lvl="2"/>
            <a:r>
              <a:rPr lang="en-US" dirty="0"/>
              <a:t> performed every 5 years</a:t>
            </a:r>
          </a:p>
        </p:txBody>
      </p:sp>
      <p:sp>
        <p:nvSpPr>
          <p:cNvPr id="5" name="TextBox 4">
            <a:extLst>
              <a:ext uri="{FF2B5EF4-FFF2-40B4-BE49-F238E27FC236}">
                <a16:creationId xmlns:a16="http://schemas.microsoft.com/office/drawing/2014/main" id="{8F06B4F4-600F-BCC1-FAD4-83BF1B15B205}"/>
              </a:ext>
            </a:extLst>
          </p:cNvPr>
          <p:cNvSpPr txBox="1"/>
          <p:nvPr/>
        </p:nvSpPr>
        <p:spPr>
          <a:xfrm rot="2362425" flipV="1">
            <a:off x="1988417" y="1477641"/>
            <a:ext cx="1019101"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1037355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A2EC-885E-FF57-5EEB-F6D07BAD213A}"/>
              </a:ext>
            </a:extLst>
          </p:cNvPr>
          <p:cNvSpPr>
            <a:spLocks noGrp="1"/>
          </p:cNvSpPr>
          <p:nvPr>
            <p:ph type="title"/>
          </p:nvPr>
        </p:nvSpPr>
        <p:spPr>
          <a:xfrm>
            <a:off x="838200" y="365125"/>
            <a:ext cx="10515600" cy="561467"/>
          </a:xfrm>
        </p:spPr>
        <p:txBody>
          <a:bodyPr>
            <a:normAutofit fontScale="90000"/>
          </a:bodyPr>
          <a:lstStyle/>
          <a:p>
            <a:r>
              <a:rPr lang="en-US" dirty="0"/>
              <a:t> Case study #5</a:t>
            </a:r>
          </a:p>
        </p:txBody>
      </p:sp>
      <p:sp>
        <p:nvSpPr>
          <p:cNvPr id="3" name="Content Placeholder 2">
            <a:extLst>
              <a:ext uri="{FF2B5EF4-FFF2-40B4-BE49-F238E27FC236}">
                <a16:creationId xmlns:a16="http://schemas.microsoft.com/office/drawing/2014/main" id="{B207DAF2-221E-74B7-09E6-1199731E1CCC}"/>
              </a:ext>
            </a:extLst>
          </p:cNvPr>
          <p:cNvSpPr>
            <a:spLocks noGrp="1"/>
          </p:cNvSpPr>
          <p:nvPr>
            <p:ph idx="1"/>
          </p:nvPr>
        </p:nvSpPr>
        <p:spPr>
          <a:xfrm>
            <a:off x="838200" y="1011936"/>
            <a:ext cx="10515600" cy="5730240"/>
          </a:xfrm>
        </p:spPr>
        <p:txBody>
          <a:bodyPr>
            <a:normAutofit fontScale="70000" lnSpcReduction="20000"/>
          </a:bodyPr>
          <a:lstStyle/>
          <a:p>
            <a:pPr marL="0" indent="0">
              <a:buNone/>
            </a:pPr>
            <a:r>
              <a:rPr lang="en-US" dirty="0"/>
              <a:t>64-year-old female with controlled </a:t>
            </a:r>
            <a:r>
              <a:rPr lang="en-US" dirty="0" err="1"/>
              <a:t>Afib</a:t>
            </a:r>
            <a:r>
              <a:rPr lang="en-US" dirty="0"/>
              <a:t> presents with recently diagnosed iron deficiency anemia.  She reports that she was hospitalized for pancreatitis and was found to have iron deficiency anemia. She was instructed to take oral iron supplementation twice a day at that time. Despite her oral iron supplementation, her hemoglobin hematocrit continued to be below normal on routine follow-up labs with her PCP. Lab work that was done at her PCP office 4 months ago revealed:</a:t>
            </a:r>
          </a:p>
          <a:p>
            <a:pPr marL="0" indent="0">
              <a:buNone/>
            </a:pPr>
            <a:r>
              <a:rPr lang="en-US" sz="2600" b="1" dirty="0"/>
              <a:t>Hemoglobin 11.1</a:t>
            </a:r>
          </a:p>
          <a:p>
            <a:pPr marL="0" indent="0">
              <a:buNone/>
            </a:pPr>
            <a:r>
              <a:rPr lang="en-US" sz="2600" b="1" dirty="0"/>
              <a:t>Hematocrit 33.8</a:t>
            </a:r>
          </a:p>
          <a:p>
            <a:pPr marL="0" indent="0">
              <a:buNone/>
            </a:pPr>
            <a:r>
              <a:rPr lang="en-US" sz="2600" dirty="0"/>
              <a:t>MCV 86.7</a:t>
            </a:r>
          </a:p>
          <a:p>
            <a:pPr marL="0" indent="0">
              <a:buNone/>
            </a:pPr>
            <a:r>
              <a:rPr lang="en-US" sz="2600" dirty="0"/>
              <a:t>Platelet count 393,000</a:t>
            </a:r>
          </a:p>
          <a:p>
            <a:pPr marL="0" indent="0">
              <a:buNone/>
            </a:pPr>
            <a:r>
              <a:rPr lang="en-US" sz="2600" dirty="0"/>
              <a:t>Ferritin 121</a:t>
            </a:r>
          </a:p>
          <a:p>
            <a:pPr marL="0" indent="0">
              <a:buNone/>
            </a:pPr>
            <a:endParaRPr lang="en-US" sz="2600" dirty="0"/>
          </a:p>
          <a:p>
            <a:pPr marL="0" indent="0">
              <a:buNone/>
            </a:pPr>
            <a:r>
              <a:rPr lang="en-US" dirty="0"/>
              <a:t>Labs that were done 3 months later revealed:</a:t>
            </a:r>
          </a:p>
          <a:p>
            <a:pPr marL="0" indent="0">
              <a:buNone/>
            </a:pPr>
            <a:endParaRPr lang="en-US" dirty="0"/>
          </a:p>
          <a:p>
            <a:pPr marL="0" indent="0">
              <a:buNone/>
            </a:pPr>
            <a:r>
              <a:rPr lang="en-US" sz="2600" b="1" dirty="0"/>
              <a:t>Hemoglobin of 11.4</a:t>
            </a:r>
          </a:p>
          <a:p>
            <a:pPr marL="0" indent="0">
              <a:buNone/>
            </a:pPr>
            <a:r>
              <a:rPr lang="en-US" sz="2600" b="1" dirty="0"/>
              <a:t>Hematocrit 34.2</a:t>
            </a:r>
          </a:p>
          <a:p>
            <a:pPr marL="0" indent="0">
              <a:buNone/>
            </a:pPr>
            <a:r>
              <a:rPr lang="en-US" sz="2600" dirty="0"/>
              <a:t>MCV 85.6</a:t>
            </a:r>
          </a:p>
          <a:p>
            <a:pPr marL="0" indent="0">
              <a:buNone/>
            </a:pPr>
            <a:r>
              <a:rPr lang="en-US" sz="2600" dirty="0"/>
              <a:t>Platelet count 315,000</a:t>
            </a:r>
          </a:p>
          <a:p>
            <a:pPr marL="0" indent="0">
              <a:buNone/>
            </a:pPr>
            <a:r>
              <a:rPr lang="en-US" sz="2600" dirty="0"/>
              <a:t>Ferritin  77</a:t>
            </a:r>
          </a:p>
        </p:txBody>
      </p:sp>
    </p:spTree>
    <p:extLst>
      <p:ext uri="{BB962C8B-B14F-4D97-AF65-F5344CB8AC3E}">
        <p14:creationId xmlns:p14="http://schemas.microsoft.com/office/powerpoint/2010/main" val="1913395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460E-230A-0C79-90E4-2839FE234E8E}"/>
              </a:ext>
            </a:extLst>
          </p:cNvPr>
          <p:cNvSpPr>
            <a:spLocks noGrp="1"/>
          </p:cNvSpPr>
          <p:nvPr>
            <p:ph type="title"/>
          </p:nvPr>
        </p:nvSpPr>
        <p:spPr>
          <a:xfrm>
            <a:off x="838200" y="365125"/>
            <a:ext cx="10515600" cy="598043"/>
          </a:xfrm>
        </p:spPr>
        <p:txBody>
          <a:bodyPr>
            <a:normAutofit fontScale="90000"/>
          </a:bodyPr>
          <a:lstStyle/>
          <a:p>
            <a:r>
              <a:rPr lang="en-US" dirty="0"/>
              <a:t>Case study #5 continued</a:t>
            </a:r>
          </a:p>
        </p:txBody>
      </p:sp>
      <p:sp>
        <p:nvSpPr>
          <p:cNvPr id="3" name="Content Placeholder 2">
            <a:extLst>
              <a:ext uri="{FF2B5EF4-FFF2-40B4-BE49-F238E27FC236}">
                <a16:creationId xmlns:a16="http://schemas.microsoft.com/office/drawing/2014/main" id="{8201FEA0-A514-112E-C45E-EBA3B4544579}"/>
              </a:ext>
            </a:extLst>
          </p:cNvPr>
          <p:cNvSpPr>
            <a:spLocks noGrp="1"/>
          </p:cNvSpPr>
          <p:nvPr>
            <p:ph idx="1"/>
          </p:nvPr>
        </p:nvSpPr>
        <p:spPr>
          <a:xfrm>
            <a:off x="838200" y="1057528"/>
            <a:ext cx="10515600" cy="5550535"/>
          </a:xfrm>
        </p:spPr>
        <p:txBody>
          <a:bodyPr>
            <a:normAutofit fontScale="77500" lnSpcReduction="20000"/>
          </a:bodyPr>
          <a:lstStyle/>
          <a:p>
            <a:pPr marL="0" indent="0">
              <a:buNone/>
            </a:pPr>
            <a:r>
              <a:rPr lang="en-US" dirty="0"/>
              <a:t>She has also been following with GI who sees her for chronic diarrhea symptoms as well as iron deficiency. Patient reports that she has been dealing with chronic diarrhea for 20 years with no known etiology. Last colonoscopy was 5 years ago. Her last EGD was 4 years ago And revealed mild chronic gastritis, fundic gland gastric polyps, mild chronic inflammation, reactive epithelial changes. She reports that she has been feeling very fatigued and occasional dizziness with postural changes.</a:t>
            </a:r>
          </a:p>
          <a:p>
            <a:pPr marL="0" indent="0">
              <a:buNone/>
            </a:pPr>
            <a:r>
              <a:rPr lang="en-US" dirty="0"/>
              <a:t>She then underwent follow-up colonoscopy after her consultation visit which revealed 2 polyps but no evidence of acute bleeding. She underwent follow-up labs which revealed:</a:t>
            </a:r>
          </a:p>
          <a:p>
            <a:pPr marL="0" indent="0">
              <a:buNone/>
            </a:pPr>
            <a:r>
              <a:rPr lang="en-US" dirty="0"/>
              <a:t>WBC count 6.4</a:t>
            </a:r>
          </a:p>
          <a:p>
            <a:pPr marL="0" indent="0">
              <a:buNone/>
            </a:pPr>
            <a:r>
              <a:rPr lang="en-US" b="1" dirty="0"/>
              <a:t>Hemoglobin 11.1</a:t>
            </a:r>
          </a:p>
          <a:p>
            <a:pPr marL="0" indent="0">
              <a:buNone/>
            </a:pPr>
            <a:r>
              <a:rPr lang="en-US" b="1" dirty="0"/>
              <a:t>Hematocrit 33.9</a:t>
            </a:r>
          </a:p>
          <a:p>
            <a:pPr marL="0" indent="0">
              <a:buNone/>
            </a:pPr>
            <a:r>
              <a:rPr lang="en-US" dirty="0"/>
              <a:t>MCV 80</a:t>
            </a:r>
          </a:p>
          <a:p>
            <a:pPr marL="0" indent="0">
              <a:buNone/>
            </a:pPr>
            <a:r>
              <a:rPr lang="en-US" dirty="0"/>
              <a:t>Platelet count 247,000</a:t>
            </a:r>
          </a:p>
          <a:p>
            <a:pPr marL="0" indent="0">
              <a:buNone/>
            </a:pPr>
            <a:r>
              <a:rPr lang="en-US" dirty="0"/>
              <a:t>Ferritin 65</a:t>
            </a:r>
          </a:p>
          <a:p>
            <a:pPr marL="0" indent="0">
              <a:buNone/>
            </a:pPr>
            <a:r>
              <a:rPr lang="en-US" b="1" dirty="0"/>
              <a:t>Iron saturation 8%</a:t>
            </a:r>
          </a:p>
          <a:p>
            <a:pPr marL="0" indent="0">
              <a:buNone/>
            </a:pPr>
            <a:r>
              <a:rPr lang="en-US" b="1" dirty="0"/>
              <a:t>TIBC 429 (normal between 250 and 425)</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41203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3F8B-56E9-B954-69A9-EF02153CF8E7}"/>
              </a:ext>
            </a:extLst>
          </p:cNvPr>
          <p:cNvSpPr>
            <a:spLocks noGrp="1"/>
          </p:cNvSpPr>
          <p:nvPr>
            <p:ph type="title"/>
          </p:nvPr>
        </p:nvSpPr>
        <p:spPr>
          <a:xfrm>
            <a:off x="838200" y="365125"/>
            <a:ext cx="10515600" cy="622427"/>
          </a:xfrm>
        </p:spPr>
        <p:txBody>
          <a:bodyPr>
            <a:normAutofit fontScale="90000"/>
          </a:bodyPr>
          <a:lstStyle/>
          <a:p>
            <a:r>
              <a:rPr lang="en-US" dirty="0"/>
              <a:t> Case study #5 continued</a:t>
            </a:r>
          </a:p>
        </p:txBody>
      </p:sp>
      <p:sp>
        <p:nvSpPr>
          <p:cNvPr id="3" name="Content Placeholder 2">
            <a:extLst>
              <a:ext uri="{FF2B5EF4-FFF2-40B4-BE49-F238E27FC236}">
                <a16:creationId xmlns:a16="http://schemas.microsoft.com/office/drawing/2014/main" id="{CDFBDE37-5FE4-1FC7-D957-B01F1E20D618}"/>
              </a:ext>
            </a:extLst>
          </p:cNvPr>
          <p:cNvSpPr>
            <a:spLocks noGrp="1"/>
          </p:cNvSpPr>
          <p:nvPr>
            <p:ph idx="1"/>
          </p:nvPr>
        </p:nvSpPr>
        <p:spPr>
          <a:xfrm>
            <a:off x="838200" y="1072896"/>
            <a:ext cx="10515600" cy="5104067"/>
          </a:xfrm>
        </p:spPr>
        <p:txBody>
          <a:bodyPr>
            <a:normAutofit lnSpcReduction="10000"/>
          </a:bodyPr>
          <a:lstStyle/>
          <a:p>
            <a:pPr marL="0" indent="0">
              <a:buNone/>
            </a:pPr>
            <a:r>
              <a:rPr lang="en-US" dirty="0"/>
              <a:t> She received 5 </a:t>
            </a:r>
            <a:r>
              <a:rPr lang="en-US" dirty="0" err="1"/>
              <a:t>Venofer</a:t>
            </a:r>
            <a:r>
              <a:rPr lang="en-US" dirty="0"/>
              <a:t> 200 mg infusions over 2 weeks which she tolerated well.</a:t>
            </a:r>
          </a:p>
          <a:p>
            <a:pPr marL="0" indent="0">
              <a:buNone/>
            </a:pPr>
            <a:r>
              <a:rPr lang="en-US" dirty="0"/>
              <a:t> She underwent PillCam endoscopy which revealed multiple areas of focal </a:t>
            </a:r>
            <a:r>
              <a:rPr lang="en-US" dirty="0" err="1"/>
              <a:t>angiectasias</a:t>
            </a:r>
            <a:r>
              <a:rPr lang="en-US" dirty="0"/>
              <a:t> in the small bowel, most prominent in the distal small bowel.</a:t>
            </a:r>
          </a:p>
          <a:p>
            <a:pPr marL="0" indent="0">
              <a:buNone/>
            </a:pPr>
            <a:r>
              <a:rPr lang="en-US" dirty="0"/>
              <a:t>AVMs</a:t>
            </a:r>
          </a:p>
          <a:p>
            <a:r>
              <a:rPr lang="en-US" dirty="0"/>
              <a:t>Occasionally we encounter patients with AVMs of the small bowel. Always consider this if EGD and colonoscopy are negative. </a:t>
            </a:r>
          </a:p>
          <a:p>
            <a:r>
              <a:rPr lang="en-US" dirty="0"/>
              <a:t> Especially that is above age 60 on ACT.</a:t>
            </a:r>
          </a:p>
          <a:p>
            <a:r>
              <a:rPr lang="en-US" dirty="0"/>
              <a:t> These patients will need iron supplementation  for the rest of their lives.</a:t>
            </a:r>
          </a:p>
        </p:txBody>
      </p:sp>
    </p:spTree>
    <p:extLst>
      <p:ext uri="{BB962C8B-B14F-4D97-AF65-F5344CB8AC3E}">
        <p14:creationId xmlns:p14="http://schemas.microsoft.com/office/powerpoint/2010/main" val="404016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9C0D-49F8-402B-ACB8-16F5D1A9EEA3}"/>
              </a:ext>
            </a:extLst>
          </p:cNvPr>
          <p:cNvSpPr>
            <a:spLocks noGrp="1"/>
          </p:cNvSpPr>
          <p:nvPr>
            <p:ph type="title"/>
          </p:nvPr>
        </p:nvSpPr>
        <p:spPr/>
        <p:txBody>
          <a:bodyPr/>
          <a:lstStyle/>
          <a:p>
            <a:r>
              <a:rPr lang="en-US" dirty="0"/>
              <a:t> What is anemia?</a:t>
            </a:r>
          </a:p>
        </p:txBody>
      </p:sp>
      <p:sp>
        <p:nvSpPr>
          <p:cNvPr id="3" name="Content Placeholder 2">
            <a:extLst>
              <a:ext uri="{FF2B5EF4-FFF2-40B4-BE49-F238E27FC236}">
                <a16:creationId xmlns:a16="http://schemas.microsoft.com/office/drawing/2014/main" id="{17948F79-E2C7-05CF-6411-DBE1F0E59562}"/>
              </a:ext>
            </a:extLst>
          </p:cNvPr>
          <p:cNvSpPr>
            <a:spLocks noGrp="1"/>
          </p:cNvSpPr>
          <p:nvPr>
            <p:ph idx="1"/>
          </p:nvPr>
        </p:nvSpPr>
        <p:spPr/>
        <p:txBody>
          <a:bodyPr>
            <a:normAutofit fontScale="92500" lnSpcReduction="10000"/>
          </a:bodyPr>
          <a:lstStyle/>
          <a:p>
            <a:r>
              <a:rPr lang="en-US" dirty="0"/>
              <a:t> Anemia is the reduction in one or more of the red blood cell (RBC) measurements obtained as part of a complete blood count (CBC) </a:t>
            </a:r>
          </a:p>
          <a:p>
            <a:pPr lvl="1"/>
            <a:r>
              <a:rPr lang="en-US" dirty="0"/>
              <a:t>Hemoglobin and hematocrit</a:t>
            </a:r>
          </a:p>
          <a:p>
            <a:pPr lvl="1"/>
            <a:r>
              <a:rPr lang="en-US" dirty="0"/>
              <a:t> Normal ranges</a:t>
            </a:r>
          </a:p>
          <a:p>
            <a:pPr lvl="1"/>
            <a:r>
              <a:rPr lang="en-US" dirty="0"/>
              <a:t> Females hemoglobin &gt;11.7 g/dL and hematocrit greater than 35%</a:t>
            </a:r>
          </a:p>
          <a:p>
            <a:pPr lvl="1"/>
            <a:r>
              <a:rPr lang="en-US" dirty="0"/>
              <a:t> Males hemoglobin &gt;13.6 g/dL and hematocrit greater than 40%</a:t>
            </a:r>
          </a:p>
          <a:p>
            <a:pPr marL="0" indent="0">
              <a:buNone/>
            </a:pPr>
            <a:endParaRPr lang="en-US" dirty="0"/>
          </a:p>
          <a:p>
            <a:r>
              <a:rPr lang="en-US" dirty="0"/>
              <a:t>Anemia is one of the most common findings in clinical practice</a:t>
            </a:r>
          </a:p>
          <a:p>
            <a:r>
              <a:rPr lang="en-US" dirty="0"/>
              <a:t>Anemia may be straightforward with a single cause but in many cases the cause is not readily apparent and multiple conditions may be contributing (MULTIFACTORIAL)</a:t>
            </a:r>
          </a:p>
          <a:p>
            <a:pPr lvl="1"/>
            <a:endParaRPr lang="en-US" dirty="0"/>
          </a:p>
        </p:txBody>
      </p:sp>
    </p:spTree>
    <p:extLst>
      <p:ext uri="{BB962C8B-B14F-4D97-AF65-F5344CB8AC3E}">
        <p14:creationId xmlns:p14="http://schemas.microsoft.com/office/powerpoint/2010/main" val="3355576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Shape 31">
            <a:extLst>
              <a:ext uri="{FF2B5EF4-FFF2-40B4-BE49-F238E27FC236}">
                <a16:creationId xmlns:a16="http://schemas.microsoft.com/office/drawing/2014/main" id="{063F1D6B-3845-4F68-9803-39000080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Content Placeholder 3">
            <a:extLst>
              <a:ext uri="{FF2B5EF4-FFF2-40B4-BE49-F238E27FC236}">
                <a16:creationId xmlns:a16="http://schemas.microsoft.com/office/drawing/2014/main" id="{8F3AE084-D305-C226-AE3A-9ED2689F04DA}"/>
              </a:ext>
            </a:extLst>
          </p:cNvPr>
          <p:cNvPicPr>
            <a:picLocks noChangeAspect="1"/>
          </p:cNvPicPr>
          <p:nvPr/>
        </p:nvPicPr>
        <p:blipFill>
          <a:blip r:embed="rId2"/>
          <a:srcRect t="1735" r="2" b="1738"/>
          <a:stretch/>
        </p:blipFill>
        <p:spPr>
          <a:xfrm>
            <a:off x="605837" y="827451"/>
            <a:ext cx="4800272" cy="4834313"/>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sp>
        <p:nvSpPr>
          <p:cNvPr id="3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3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25" name="Content Placeholder 24">
            <a:extLst>
              <a:ext uri="{FF2B5EF4-FFF2-40B4-BE49-F238E27FC236}">
                <a16:creationId xmlns:a16="http://schemas.microsoft.com/office/drawing/2014/main" id="{EBEE7B67-C12E-6680-2002-8A869146B5F4}"/>
              </a:ext>
            </a:extLst>
          </p:cNvPr>
          <p:cNvSpPr>
            <a:spLocks noGrp="1"/>
          </p:cNvSpPr>
          <p:nvPr>
            <p:ph idx="1"/>
          </p:nvPr>
        </p:nvSpPr>
        <p:spPr>
          <a:xfrm>
            <a:off x="6509442" y="2912045"/>
            <a:ext cx="4195675" cy="2913872"/>
          </a:xfrm>
        </p:spPr>
        <p:txBody>
          <a:bodyPr anchor="t">
            <a:normAutofit/>
          </a:bodyPr>
          <a:lstStyle/>
          <a:p>
            <a:pPr marL="0" indent="0">
              <a:buNone/>
            </a:pPr>
            <a:endParaRPr lang="en-US" sz="1800" dirty="0"/>
          </a:p>
        </p:txBody>
      </p:sp>
      <p:sp>
        <p:nvSpPr>
          <p:cNvPr id="3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pic>
        <p:nvPicPr>
          <p:cNvPr id="7" name="Content Placeholder 6">
            <a:extLst>
              <a:ext uri="{FF2B5EF4-FFF2-40B4-BE49-F238E27FC236}">
                <a16:creationId xmlns:a16="http://schemas.microsoft.com/office/drawing/2014/main" id="{D31E973D-5935-2724-6506-61337E879077}"/>
              </a:ext>
            </a:extLst>
          </p:cNvPr>
          <p:cNvPicPr>
            <a:picLocks noChangeAspect="1"/>
          </p:cNvPicPr>
          <p:nvPr/>
        </p:nvPicPr>
        <p:blipFill>
          <a:blip r:embed="rId3"/>
          <a:srcRect l="10909" r="18579" b="2"/>
          <a:stretch/>
        </p:blipFill>
        <p:spPr>
          <a:xfrm>
            <a:off x="5985651" y="1379621"/>
            <a:ext cx="4939256" cy="4446296"/>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cxnSp>
        <p:nvCxnSpPr>
          <p:cNvPr id="40" name="Straight Connector 3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7DBC9A04-49FF-B2CD-4A8C-65A186E33F22}"/>
              </a:ext>
            </a:extLst>
          </p:cNvPr>
          <p:cNvSpPr>
            <a:spLocks noGrp="1"/>
          </p:cNvSpPr>
          <p:nvPr>
            <p:ph type="title"/>
          </p:nvPr>
        </p:nvSpPr>
        <p:spPr>
          <a:xfrm>
            <a:off x="838200" y="0"/>
            <a:ext cx="10015190" cy="220818"/>
          </a:xfrm>
        </p:spPr>
        <p:txBody>
          <a:bodyPr>
            <a:normAutofit fontScale="90000"/>
          </a:bodyPr>
          <a:lstStyle/>
          <a:p>
            <a:endParaRPr lang="en-US" dirty="0"/>
          </a:p>
        </p:txBody>
      </p:sp>
    </p:spTree>
    <p:extLst>
      <p:ext uri="{BB962C8B-B14F-4D97-AF65-F5344CB8AC3E}">
        <p14:creationId xmlns:p14="http://schemas.microsoft.com/office/powerpoint/2010/main" val="2863158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2DA7-8787-1548-5165-88DBE6A83F48}"/>
              </a:ext>
            </a:extLst>
          </p:cNvPr>
          <p:cNvSpPr>
            <a:spLocks noGrp="1"/>
          </p:cNvSpPr>
          <p:nvPr>
            <p:ph type="title"/>
          </p:nvPr>
        </p:nvSpPr>
        <p:spPr>
          <a:xfrm>
            <a:off x="838200" y="365125"/>
            <a:ext cx="10515600" cy="559753"/>
          </a:xfrm>
        </p:spPr>
        <p:txBody>
          <a:bodyPr>
            <a:normAutofit fontScale="90000"/>
          </a:bodyPr>
          <a:lstStyle/>
          <a:p>
            <a:r>
              <a:rPr lang="en-US" dirty="0"/>
              <a:t> Iron deficiency in pregnancy</a:t>
            </a:r>
          </a:p>
        </p:txBody>
      </p:sp>
      <p:sp>
        <p:nvSpPr>
          <p:cNvPr id="3" name="Content Placeholder 2">
            <a:extLst>
              <a:ext uri="{FF2B5EF4-FFF2-40B4-BE49-F238E27FC236}">
                <a16:creationId xmlns:a16="http://schemas.microsoft.com/office/drawing/2014/main" id="{45B66732-8D7C-C8FA-25DF-E773930D798D}"/>
              </a:ext>
            </a:extLst>
          </p:cNvPr>
          <p:cNvSpPr>
            <a:spLocks noGrp="1"/>
          </p:cNvSpPr>
          <p:nvPr>
            <p:ph idx="1"/>
          </p:nvPr>
        </p:nvSpPr>
        <p:spPr>
          <a:xfrm>
            <a:off x="789432" y="924878"/>
            <a:ext cx="10515600" cy="5841681"/>
          </a:xfrm>
        </p:spPr>
        <p:txBody>
          <a:bodyPr>
            <a:normAutofit fontScale="85000" lnSpcReduction="20000"/>
          </a:bodyPr>
          <a:lstStyle/>
          <a:p>
            <a:r>
              <a:rPr lang="en-US" dirty="0"/>
              <a:t> commonly causes physiologic or dilutional anemia</a:t>
            </a:r>
          </a:p>
          <a:p>
            <a:pPr lvl="1"/>
            <a:r>
              <a:rPr lang="en-US" dirty="0"/>
              <a:t> maternal red cell mass increases but at the same time plasma volume increases to a greater degree</a:t>
            </a:r>
          </a:p>
          <a:p>
            <a:pPr lvl="2"/>
            <a:r>
              <a:rPr lang="en-US" dirty="0"/>
              <a:t> causes hemoglobin and hematocrit levels to decrease to anemic levels</a:t>
            </a:r>
          </a:p>
          <a:p>
            <a:r>
              <a:rPr lang="en-US" dirty="0"/>
              <a:t>Normal hemoglobin ranges</a:t>
            </a:r>
          </a:p>
          <a:p>
            <a:pPr lvl="1"/>
            <a:r>
              <a:rPr lang="en-US" dirty="0"/>
              <a:t> 1st trimester: Greater than or equal to 11 g/dL</a:t>
            </a:r>
          </a:p>
          <a:p>
            <a:pPr lvl="1"/>
            <a:r>
              <a:rPr lang="en-US" dirty="0"/>
              <a:t> 2nd and 3rd trimester: Greater than or equal to 10.5 g/dL</a:t>
            </a:r>
          </a:p>
          <a:p>
            <a:r>
              <a:rPr lang="en-US" dirty="0"/>
              <a:t>Iron deficiency is a common cause of anemia in pregnancy</a:t>
            </a:r>
          </a:p>
          <a:p>
            <a:pPr lvl="1"/>
            <a:r>
              <a:rPr lang="en-US" dirty="0"/>
              <a:t> Treatment</a:t>
            </a:r>
          </a:p>
          <a:p>
            <a:pPr lvl="2"/>
            <a:r>
              <a:rPr lang="en-US" dirty="0"/>
              <a:t>1</a:t>
            </a:r>
            <a:r>
              <a:rPr lang="en-US" baseline="30000" dirty="0"/>
              <a:t>st</a:t>
            </a:r>
            <a:r>
              <a:rPr lang="en-US" dirty="0"/>
              <a:t>  trimester</a:t>
            </a:r>
          </a:p>
          <a:p>
            <a:pPr lvl="3"/>
            <a:r>
              <a:rPr lang="en-US" dirty="0"/>
              <a:t> oral iron (ferrous sulfate most common)</a:t>
            </a:r>
          </a:p>
          <a:p>
            <a:pPr lvl="4"/>
            <a:r>
              <a:rPr lang="en-US" dirty="0"/>
              <a:t> best to take every other day due to reduce GI effects</a:t>
            </a:r>
          </a:p>
          <a:p>
            <a:pPr lvl="3"/>
            <a:r>
              <a:rPr lang="en-US" dirty="0"/>
              <a:t> IV iron contraindicated due to no safety data for first trimester use</a:t>
            </a:r>
          </a:p>
          <a:p>
            <a:pPr lvl="2"/>
            <a:r>
              <a:rPr lang="en-US" dirty="0"/>
              <a:t> 2nd and 3rd trimester</a:t>
            </a:r>
          </a:p>
          <a:p>
            <a:pPr lvl="3"/>
            <a:r>
              <a:rPr lang="en-US" dirty="0"/>
              <a:t> oral iron as above</a:t>
            </a:r>
          </a:p>
          <a:p>
            <a:pPr lvl="3"/>
            <a:r>
              <a:rPr lang="en-US" dirty="0"/>
              <a:t> if persistence after oral iron failure -&gt;  IV iron (</a:t>
            </a:r>
            <a:r>
              <a:rPr lang="en-US" dirty="0" err="1"/>
              <a:t>Venofer</a:t>
            </a:r>
            <a:r>
              <a:rPr lang="en-US" dirty="0"/>
              <a:t> only product deemed safe)</a:t>
            </a:r>
          </a:p>
          <a:p>
            <a:pPr lvl="3"/>
            <a:r>
              <a:rPr lang="en-US" dirty="0"/>
              <a:t> IV iron is best to use from week 30 onwards due to insufficient time to replete iron orally</a:t>
            </a:r>
          </a:p>
          <a:p>
            <a:pPr lvl="4"/>
            <a:r>
              <a:rPr lang="en-US" dirty="0"/>
              <a:t> avoid IV iron in late third trimester to avoid risk of inducing labor (infusion reactions)</a:t>
            </a:r>
          </a:p>
          <a:p>
            <a:pPr marL="914400" lvl="2" indent="0">
              <a:buNone/>
            </a:pPr>
            <a:r>
              <a:rPr lang="en-US" dirty="0"/>
              <a:t>		</a:t>
            </a:r>
          </a:p>
          <a:p>
            <a:r>
              <a:rPr lang="en-US" dirty="0"/>
              <a:t>Must rule out other causes of anemia (folate deficiency, B12 deficiency, etc.)</a:t>
            </a:r>
          </a:p>
        </p:txBody>
      </p:sp>
    </p:spTree>
    <p:extLst>
      <p:ext uri="{BB962C8B-B14F-4D97-AF65-F5344CB8AC3E}">
        <p14:creationId xmlns:p14="http://schemas.microsoft.com/office/powerpoint/2010/main" val="4204135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18A9-2BF3-AB5D-3CD8-496C2633718D}"/>
              </a:ext>
            </a:extLst>
          </p:cNvPr>
          <p:cNvSpPr>
            <a:spLocks noGrp="1"/>
          </p:cNvSpPr>
          <p:nvPr>
            <p:ph type="title"/>
          </p:nvPr>
        </p:nvSpPr>
        <p:spPr>
          <a:xfrm>
            <a:off x="838200" y="365125"/>
            <a:ext cx="10515600" cy="768731"/>
          </a:xfrm>
        </p:spPr>
        <p:txBody>
          <a:bodyPr/>
          <a:lstStyle/>
          <a:p>
            <a:r>
              <a:rPr lang="en-US" dirty="0"/>
              <a:t>Treating the root cause of IDA</a:t>
            </a:r>
          </a:p>
        </p:txBody>
      </p:sp>
      <p:sp>
        <p:nvSpPr>
          <p:cNvPr id="3" name="Content Placeholder 2">
            <a:extLst>
              <a:ext uri="{FF2B5EF4-FFF2-40B4-BE49-F238E27FC236}">
                <a16:creationId xmlns:a16="http://schemas.microsoft.com/office/drawing/2014/main" id="{12F02DBB-B250-5315-AA99-054D01326F4B}"/>
              </a:ext>
            </a:extLst>
          </p:cNvPr>
          <p:cNvSpPr>
            <a:spLocks noGrp="1"/>
          </p:cNvSpPr>
          <p:nvPr>
            <p:ph idx="1"/>
          </p:nvPr>
        </p:nvSpPr>
        <p:spPr>
          <a:xfrm>
            <a:off x="838200" y="1133856"/>
            <a:ext cx="10515600" cy="5043107"/>
          </a:xfrm>
        </p:spPr>
        <p:txBody>
          <a:bodyPr/>
          <a:lstStyle/>
          <a:p>
            <a:r>
              <a:rPr lang="en-US" dirty="0"/>
              <a:t>  fecal occult blood test (FOBT) to rule out GI blood loss</a:t>
            </a:r>
          </a:p>
          <a:p>
            <a:r>
              <a:rPr lang="en-US" dirty="0"/>
              <a:t>Referral to specialist (GI/GYN/colorectal surgery)</a:t>
            </a:r>
          </a:p>
          <a:p>
            <a:pPr lvl="1"/>
            <a:r>
              <a:rPr lang="en-US" dirty="0"/>
              <a:t> EGD/colonoscopy/PillCam endoscopy</a:t>
            </a:r>
          </a:p>
          <a:p>
            <a:pPr lvl="1"/>
            <a:r>
              <a:rPr lang="en-US" dirty="0"/>
              <a:t>Surgery for large hiatal hernia</a:t>
            </a:r>
          </a:p>
          <a:p>
            <a:pPr lvl="1"/>
            <a:r>
              <a:rPr lang="en-US" dirty="0"/>
              <a:t>PPI for gastric bleed</a:t>
            </a:r>
          </a:p>
          <a:p>
            <a:pPr lvl="1"/>
            <a:r>
              <a:rPr lang="en-US" dirty="0"/>
              <a:t>Hemorrhoid banding/hemorrhoidectomy</a:t>
            </a:r>
          </a:p>
          <a:p>
            <a:pPr lvl="1"/>
            <a:r>
              <a:rPr lang="en-US" dirty="0"/>
              <a:t>Menorrhagia</a:t>
            </a:r>
          </a:p>
          <a:p>
            <a:pPr lvl="2"/>
            <a:r>
              <a:rPr lang="en-US" dirty="0"/>
              <a:t> oral contraceptives/ tranexamic acid/gonadotropin releasing hormone antagonist (</a:t>
            </a:r>
            <a:r>
              <a:rPr lang="en-US" dirty="0" err="1"/>
              <a:t>Myfembree</a:t>
            </a:r>
            <a:r>
              <a:rPr lang="en-US" dirty="0"/>
              <a:t>)</a:t>
            </a:r>
          </a:p>
          <a:p>
            <a:pPr lvl="2"/>
            <a:r>
              <a:rPr lang="en-US" dirty="0"/>
              <a:t>IUD</a:t>
            </a:r>
          </a:p>
          <a:p>
            <a:pPr lvl="2"/>
            <a:r>
              <a:rPr lang="en-US" dirty="0"/>
              <a:t>Uterine ablation</a:t>
            </a:r>
          </a:p>
          <a:p>
            <a:pPr lvl="2"/>
            <a:r>
              <a:rPr lang="en-US" dirty="0"/>
              <a:t>Partial or total hysterectomy </a:t>
            </a:r>
          </a:p>
        </p:txBody>
      </p:sp>
    </p:spTree>
    <p:extLst>
      <p:ext uri="{BB962C8B-B14F-4D97-AF65-F5344CB8AC3E}">
        <p14:creationId xmlns:p14="http://schemas.microsoft.com/office/powerpoint/2010/main" val="4127840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9B57-E4AF-3751-3AA2-12685FB12F3D}"/>
              </a:ext>
            </a:extLst>
          </p:cNvPr>
          <p:cNvSpPr>
            <a:spLocks noGrp="1"/>
          </p:cNvSpPr>
          <p:nvPr>
            <p:ph type="title"/>
          </p:nvPr>
        </p:nvSpPr>
        <p:spPr>
          <a:xfrm>
            <a:off x="838200" y="365125"/>
            <a:ext cx="10515600" cy="585851"/>
          </a:xfrm>
        </p:spPr>
        <p:txBody>
          <a:bodyPr>
            <a:normAutofit fontScale="90000"/>
          </a:bodyPr>
          <a:lstStyle/>
          <a:p>
            <a:r>
              <a:rPr lang="en-US" dirty="0"/>
              <a:t>Case Study #6</a:t>
            </a:r>
          </a:p>
        </p:txBody>
      </p:sp>
      <p:sp>
        <p:nvSpPr>
          <p:cNvPr id="3" name="Content Placeholder 2">
            <a:extLst>
              <a:ext uri="{FF2B5EF4-FFF2-40B4-BE49-F238E27FC236}">
                <a16:creationId xmlns:a16="http://schemas.microsoft.com/office/drawing/2014/main" id="{730F3E5B-7705-EE7C-C66C-CFF88FEEE3C2}"/>
              </a:ext>
            </a:extLst>
          </p:cNvPr>
          <p:cNvSpPr>
            <a:spLocks noGrp="1"/>
          </p:cNvSpPr>
          <p:nvPr>
            <p:ph idx="1"/>
          </p:nvPr>
        </p:nvSpPr>
        <p:spPr>
          <a:xfrm>
            <a:off x="838200" y="950976"/>
            <a:ext cx="10515600" cy="5693664"/>
          </a:xfrm>
        </p:spPr>
        <p:txBody>
          <a:bodyPr>
            <a:normAutofit fontScale="85000" lnSpcReduction="20000"/>
          </a:bodyPr>
          <a:lstStyle/>
          <a:p>
            <a:pPr marL="0" indent="0">
              <a:buNone/>
            </a:pPr>
            <a:r>
              <a:rPr lang="en-US" dirty="0"/>
              <a:t> 64-year-old Asian male presents for recently diagnosed microcytic hypochromic anemia.  He reports that he has been anemic for the past 3 years.  For those 3 years, he has been taking 1 oral iron tablet daily which he tolerates without any issues. He recently followed up with his PCP and underwent lab work which revealed:</a:t>
            </a:r>
          </a:p>
          <a:p>
            <a:pPr marL="0" indent="0">
              <a:buNone/>
            </a:pPr>
            <a:r>
              <a:rPr lang="en-US" dirty="0"/>
              <a:t>WBC 5.1</a:t>
            </a:r>
          </a:p>
          <a:p>
            <a:pPr marL="0" indent="0">
              <a:buNone/>
            </a:pPr>
            <a:r>
              <a:rPr lang="en-US" sz="2600" b="1" dirty="0"/>
              <a:t>Hemoglobin 12.1  (normal&gt;/= 13.6)</a:t>
            </a:r>
          </a:p>
          <a:p>
            <a:pPr marL="0" indent="0">
              <a:buNone/>
            </a:pPr>
            <a:r>
              <a:rPr lang="en-US" sz="2600" b="1" dirty="0"/>
              <a:t>Hematocrit 37.5 (normal&gt;/= 40%)</a:t>
            </a:r>
          </a:p>
          <a:p>
            <a:pPr marL="0" indent="0">
              <a:buNone/>
            </a:pPr>
            <a:r>
              <a:rPr lang="en-US" sz="2600" b="1" dirty="0"/>
              <a:t>MCV 70 (normal between 80 and 100)</a:t>
            </a:r>
          </a:p>
          <a:p>
            <a:pPr marL="0" indent="0">
              <a:buNone/>
            </a:pPr>
            <a:r>
              <a:rPr lang="en-US" sz="2600" b="1" dirty="0"/>
              <a:t>MCH 22 (normal 27 and 31)</a:t>
            </a:r>
          </a:p>
          <a:p>
            <a:pPr marL="0" indent="0">
              <a:buNone/>
            </a:pPr>
            <a:r>
              <a:rPr lang="en-US" sz="2600" b="1" dirty="0"/>
              <a:t>MCHC 32 normal (32.5- 35.2)</a:t>
            </a:r>
          </a:p>
          <a:p>
            <a:pPr marL="0" indent="0">
              <a:buNone/>
            </a:pPr>
            <a:r>
              <a:rPr lang="en-US" sz="2600" dirty="0"/>
              <a:t>Platelet count 203,000</a:t>
            </a:r>
          </a:p>
          <a:p>
            <a:pPr marL="0" indent="0">
              <a:buNone/>
            </a:pPr>
            <a:r>
              <a:rPr lang="en-US" sz="2600" dirty="0"/>
              <a:t>Ferritin 97</a:t>
            </a:r>
          </a:p>
          <a:p>
            <a:pPr marL="0" indent="0">
              <a:buNone/>
            </a:pPr>
            <a:r>
              <a:rPr lang="en-US" sz="2600" dirty="0"/>
              <a:t>Iron saturation 42%</a:t>
            </a:r>
          </a:p>
          <a:p>
            <a:pPr marL="0" indent="0">
              <a:buNone/>
            </a:pPr>
            <a:r>
              <a:rPr lang="en-US" sz="2600" dirty="0"/>
              <a:t>TIBC 301</a:t>
            </a:r>
          </a:p>
          <a:p>
            <a:pPr marL="0" indent="0">
              <a:buNone/>
            </a:pPr>
            <a:r>
              <a:rPr lang="en-US" dirty="0"/>
              <a:t>He was referred to hematology for further evaluation of his  microcytic hypochromic anemia.</a:t>
            </a:r>
          </a:p>
        </p:txBody>
      </p:sp>
    </p:spTree>
    <p:extLst>
      <p:ext uri="{BB962C8B-B14F-4D97-AF65-F5344CB8AC3E}">
        <p14:creationId xmlns:p14="http://schemas.microsoft.com/office/powerpoint/2010/main" val="2563700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B626-A695-E743-1817-FE994171302E}"/>
              </a:ext>
            </a:extLst>
          </p:cNvPr>
          <p:cNvSpPr>
            <a:spLocks noGrp="1"/>
          </p:cNvSpPr>
          <p:nvPr>
            <p:ph type="title"/>
          </p:nvPr>
        </p:nvSpPr>
        <p:spPr>
          <a:xfrm>
            <a:off x="838200" y="365125"/>
            <a:ext cx="10515600" cy="646811"/>
          </a:xfrm>
        </p:spPr>
        <p:txBody>
          <a:bodyPr>
            <a:normAutofit fontScale="90000"/>
          </a:bodyPr>
          <a:lstStyle/>
          <a:p>
            <a:r>
              <a:rPr lang="en-US" dirty="0"/>
              <a:t>Case Study #6 continued</a:t>
            </a:r>
          </a:p>
        </p:txBody>
      </p:sp>
      <p:sp>
        <p:nvSpPr>
          <p:cNvPr id="3" name="Content Placeholder 2">
            <a:extLst>
              <a:ext uri="{FF2B5EF4-FFF2-40B4-BE49-F238E27FC236}">
                <a16:creationId xmlns:a16="http://schemas.microsoft.com/office/drawing/2014/main" id="{B896E6F3-3995-27EA-0112-936EF7C1B60B}"/>
              </a:ext>
            </a:extLst>
          </p:cNvPr>
          <p:cNvSpPr>
            <a:spLocks noGrp="1"/>
          </p:cNvSpPr>
          <p:nvPr>
            <p:ph idx="1"/>
          </p:nvPr>
        </p:nvSpPr>
        <p:spPr>
          <a:xfrm>
            <a:off x="838200" y="1231392"/>
            <a:ext cx="10515600" cy="4982147"/>
          </a:xfrm>
        </p:spPr>
        <p:txBody>
          <a:bodyPr/>
          <a:lstStyle/>
          <a:p>
            <a:pPr marL="0" indent="0">
              <a:buNone/>
            </a:pPr>
            <a:r>
              <a:rPr lang="en-US" dirty="0"/>
              <a:t>Thalassemia.</a:t>
            </a:r>
          </a:p>
          <a:p>
            <a:pPr marL="0" indent="0">
              <a:buNone/>
            </a:pPr>
            <a:endParaRPr lang="en-US" dirty="0"/>
          </a:p>
          <a:p>
            <a:pPr marL="0" indent="0">
              <a:buNone/>
            </a:pPr>
            <a:r>
              <a:rPr lang="en-US" dirty="0"/>
              <a:t>His alpha globin DNA analysis lab test revealed that he was homozygous positive for alpha thalassemia mutation.</a:t>
            </a:r>
          </a:p>
          <a:p>
            <a:pPr marL="0" indent="0">
              <a:buNone/>
            </a:pPr>
            <a:r>
              <a:rPr lang="en-US" dirty="0"/>
              <a:t> He initiated folic acid 1 mg daily and stopped his oral iron supplement.</a:t>
            </a:r>
          </a:p>
        </p:txBody>
      </p:sp>
    </p:spTree>
    <p:extLst>
      <p:ext uri="{BB962C8B-B14F-4D97-AF65-F5344CB8AC3E}">
        <p14:creationId xmlns:p14="http://schemas.microsoft.com/office/powerpoint/2010/main" val="3066181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2E7E-BB20-7226-78B1-BD710E4A83AB}"/>
              </a:ext>
            </a:extLst>
          </p:cNvPr>
          <p:cNvSpPr>
            <a:spLocks noGrp="1"/>
          </p:cNvSpPr>
          <p:nvPr>
            <p:ph type="title"/>
          </p:nvPr>
        </p:nvSpPr>
        <p:spPr>
          <a:xfrm>
            <a:off x="838200" y="365125"/>
            <a:ext cx="10515600" cy="512699"/>
          </a:xfrm>
        </p:spPr>
        <p:txBody>
          <a:bodyPr>
            <a:normAutofit fontScale="90000"/>
          </a:bodyPr>
          <a:lstStyle/>
          <a:p>
            <a:r>
              <a:rPr lang="en-US" dirty="0"/>
              <a:t>Thalassemia </a:t>
            </a:r>
          </a:p>
        </p:txBody>
      </p:sp>
      <p:sp>
        <p:nvSpPr>
          <p:cNvPr id="3" name="Content Placeholder 2">
            <a:extLst>
              <a:ext uri="{FF2B5EF4-FFF2-40B4-BE49-F238E27FC236}">
                <a16:creationId xmlns:a16="http://schemas.microsoft.com/office/drawing/2014/main" id="{58D751A7-9091-C291-97ED-4EB5C43002EC}"/>
              </a:ext>
            </a:extLst>
          </p:cNvPr>
          <p:cNvSpPr>
            <a:spLocks noGrp="1"/>
          </p:cNvSpPr>
          <p:nvPr>
            <p:ph idx="1"/>
          </p:nvPr>
        </p:nvSpPr>
        <p:spPr>
          <a:xfrm>
            <a:off x="838200" y="877823"/>
            <a:ext cx="10515600" cy="5615051"/>
          </a:xfrm>
        </p:spPr>
        <p:txBody>
          <a:bodyPr/>
          <a:lstStyle/>
          <a:p>
            <a:r>
              <a:rPr lang="en-US" dirty="0"/>
              <a:t> One of the most common hemoglobinopathies (second to sickle cell disease)</a:t>
            </a:r>
          </a:p>
          <a:p>
            <a:r>
              <a:rPr lang="en-US" dirty="0"/>
              <a:t>5% of the world's population has at least one thalassemia variant allele</a:t>
            </a:r>
          </a:p>
          <a:p>
            <a:r>
              <a:rPr lang="en-US" dirty="0"/>
              <a:t> Alpha thalassemia</a:t>
            </a:r>
          </a:p>
          <a:p>
            <a:pPr lvl="1"/>
            <a:r>
              <a:rPr lang="en-US" dirty="0"/>
              <a:t> highly prevalent in southern China, Malaysia, and Thailand</a:t>
            </a:r>
          </a:p>
          <a:p>
            <a:pPr lvl="1"/>
            <a:r>
              <a:rPr lang="en-US" dirty="0"/>
              <a:t>Mild forms common with African and Asian ancestry</a:t>
            </a:r>
          </a:p>
          <a:p>
            <a:pPr lvl="1"/>
            <a:r>
              <a:rPr lang="en-US" dirty="0"/>
              <a:t>Four alpha globin genes</a:t>
            </a:r>
          </a:p>
          <a:p>
            <a:pPr lvl="2"/>
            <a:r>
              <a:rPr lang="en-US" dirty="0"/>
              <a:t> alpha thalassemia  is caused by reduced production of alpha chains and the accumulation of excess beta chains</a:t>
            </a:r>
          </a:p>
          <a:p>
            <a:pPr lvl="2"/>
            <a:r>
              <a:rPr lang="en-US" dirty="0"/>
              <a:t> severity increases with loss of 1, 2, 3, or 4 alleles</a:t>
            </a:r>
          </a:p>
        </p:txBody>
      </p:sp>
    </p:spTree>
    <p:extLst>
      <p:ext uri="{BB962C8B-B14F-4D97-AF65-F5344CB8AC3E}">
        <p14:creationId xmlns:p14="http://schemas.microsoft.com/office/powerpoint/2010/main" val="219736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FEF6B-0426-9424-1303-FD53A4D62ECC}"/>
              </a:ext>
            </a:extLst>
          </p:cNvPr>
          <p:cNvSpPr>
            <a:spLocks noGrp="1"/>
          </p:cNvSpPr>
          <p:nvPr>
            <p:ph type="title"/>
          </p:nvPr>
        </p:nvSpPr>
        <p:spPr>
          <a:xfrm>
            <a:off x="728472" y="291973"/>
            <a:ext cx="10515600" cy="537083"/>
          </a:xfrm>
        </p:spPr>
        <p:txBody>
          <a:bodyPr>
            <a:normAutofit fontScale="90000"/>
          </a:bodyPr>
          <a:lstStyle/>
          <a:p>
            <a:r>
              <a:rPr lang="en-US" dirty="0"/>
              <a:t>Thalassemia cont.</a:t>
            </a:r>
          </a:p>
        </p:txBody>
      </p:sp>
      <p:sp>
        <p:nvSpPr>
          <p:cNvPr id="3" name="Content Placeholder 2">
            <a:extLst>
              <a:ext uri="{FF2B5EF4-FFF2-40B4-BE49-F238E27FC236}">
                <a16:creationId xmlns:a16="http://schemas.microsoft.com/office/drawing/2014/main" id="{1ABEA0E0-919D-B981-1464-87338C17518B}"/>
              </a:ext>
            </a:extLst>
          </p:cNvPr>
          <p:cNvSpPr>
            <a:spLocks noGrp="1"/>
          </p:cNvSpPr>
          <p:nvPr>
            <p:ph idx="1"/>
          </p:nvPr>
        </p:nvSpPr>
        <p:spPr>
          <a:xfrm>
            <a:off x="838200" y="975360"/>
            <a:ext cx="10515600" cy="5201603"/>
          </a:xfrm>
        </p:spPr>
        <p:txBody>
          <a:bodyPr/>
          <a:lstStyle/>
          <a:p>
            <a:r>
              <a:rPr lang="en-US" dirty="0"/>
              <a:t> Beta thalassemia-anemia present in Africa</a:t>
            </a:r>
          </a:p>
          <a:p>
            <a:r>
              <a:rPr lang="en-US" dirty="0"/>
              <a:t>2 beta globin chains</a:t>
            </a:r>
          </a:p>
          <a:p>
            <a:pPr lvl="1"/>
            <a:r>
              <a:rPr lang="en-US" dirty="0"/>
              <a:t>Beta thalassemia caused by reduced production of beta chains and the accumulation of excess alpha chains</a:t>
            </a:r>
          </a:p>
          <a:p>
            <a:pPr lvl="1"/>
            <a:r>
              <a:rPr lang="en-US" dirty="0"/>
              <a:t> transfusion dependent beta thalassemia (beta thalassemia major, Cooley’s anemia, Mediterranean anemia)</a:t>
            </a:r>
          </a:p>
          <a:p>
            <a:pPr lvl="1"/>
            <a:r>
              <a:rPr lang="en-US" dirty="0"/>
              <a:t>Non-transfusion dependent beta thalassemia (beta thalassemia intermedia)</a:t>
            </a:r>
          </a:p>
          <a:p>
            <a:pPr lvl="1"/>
            <a:r>
              <a:rPr lang="en-US" dirty="0"/>
              <a:t>Beta thalassemia minor (beta thalassemia trait)</a:t>
            </a:r>
          </a:p>
        </p:txBody>
      </p:sp>
    </p:spTree>
    <p:extLst>
      <p:ext uri="{BB962C8B-B14F-4D97-AF65-F5344CB8AC3E}">
        <p14:creationId xmlns:p14="http://schemas.microsoft.com/office/powerpoint/2010/main" val="4211888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B238-7FF6-ABFB-2A9B-AD149DCCF428}"/>
              </a:ext>
            </a:extLst>
          </p:cNvPr>
          <p:cNvSpPr>
            <a:spLocks noGrp="1"/>
          </p:cNvSpPr>
          <p:nvPr>
            <p:ph type="title"/>
          </p:nvPr>
        </p:nvSpPr>
        <p:spPr/>
        <p:txBody>
          <a:bodyPr/>
          <a:lstStyle/>
          <a:p>
            <a:r>
              <a:rPr lang="en-US" dirty="0"/>
              <a:t>Management of Thalassemia</a:t>
            </a:r>
          </a:p>
        </p:txBody>
      </p:sp>
      <p:sp>
        <p:nvSpPr>
          <p:cNvPr id="3" name="Content Placeholder 2">
            <a:extLst>
              <a:ext uri="{FF2B5EF4-FFF2-40B4-BE49-F238E27FC236}">
                <a16:creationId xmlns:a16="http://schemas.microsoft.com/office/drawing/2014/main" id="{078A0E0A-C6EB-07BA-08F5-9E0709A413DB}"/>
              </a:ext>
            </a:extLst>
          </p:cNvPr>
          <p:cNvSpPr>
            <a:spLocks noGrp="1"/>
          </p:cNvSpPr>
          <p:nvPr>
            <p:ph idx="1"/>
          </p:nvPr>
        </p:nvSpPr>
        <p:spPr/>
        <p:txBody>
          <a:bodyPr/>
          <a:lstStyle/>
          <a:p>
            <a:r>
              <a:rPr lang="en-US" dirty="0"/>
              <a:t> Folic acid supplementation for all individuals with thalassemia major or thalassemia intermedia with evidence of chronic hemolysis, use folic acid 1 mg daily</a:t>
            </a:r>
          </a:p>
          <a:p>
            <a:pPr lvl="1"/>
            <a:r>
              <a:rPr lang="en-US" dirty="0"/>
              <a:t> compensate for increased folate requirements associated with increased RBC turnover</a:t>
            </a:r>
          </a:p>
          <a:p>
            <a:pPr lvl="1"/>
            <a:r>
              <a:rPr lang="en-US" dirty="0"/>
              <a:t>Suggest folic acid 4 to 5 mg daily during pregnancy</a:t>
            </a:r>
          </a:p>
          <a:p>
            <a:r>
              <a:rPr lang="en-US" dirty="0"/>
              <a:t>Need to avoid iron supplementation UNLESS they have documented iron deficiency</a:t>
            </a:r>
          </a:p>
          <a:p>
            <a:pPr lvl="1"/>
            <a:r>
              <a:rPr lang="en-US" dirty="0"/>
              <a:t> increased iron absorption with thalassemia which can lead to iron overload</a:t>
            </a:r>
          </a:p>
        </p:txBody>
      </p:sp>
    </p:spTree>
    <p:extLst>
      <p:ext uri="{BB962C8B-B14F-4D97-AF65-F5344CB8AC3E}">
        <p14:creationId xmlns:p14="http://schemas.microsoft.com/office/powerpoint/2010/main" val="67107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88CFF-053E-8BC0-E7C9-58E5941B8FB7}"/>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b="1" i="0" kern="1200" cap="all" baseline="0">
                <a:solidFill>
                  <a:schemeClr val="bg1"/>
                </a:solidFill>
                <a:latin typeface="+mj-lt"/>
                <a:ea typeface="+mj-ea"/>
                <a:cs typeface="+mj-cs"/>
              </a:rPr>
              <a:t>Hemoglobin molecule</a:t>
            </a:r>
          </a:p>
        </p:txBody>
      </p:sp>
      <p:sp>
        <p:nvSpPr>
          <p:cNvPr id="1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2D94AB03-41EB-CBE7-FE99-6F9BBA30D72D}"/>
              </a:ext>
            </a:extLst>
          </p:cNvPr>
          <p:cNvPicPr>
            <a:picLocks noGrp="1" noChangeAspect="1"/>
          </p:cNvPicPr>
          <p:nvPr>
            <p:ph idx="1"/>
          </p:nvPr>
        </p:nvPicPr>
        <p:blipFill>
          <a:blip r:embed="rId2"/>
          <a:stretch>
            <a:fillRect/>
          </a:stretch>
        </p:blipFill>
        <p:spPr>
          <a:xfrm>
            <a:off x="5986926" y="2000761"/>
            <a:ext cx="5569864" cy="3978474"/>
          </a:xfrm>
          <a:prstGeom prst="rect">
            <a:avLst/>
          </a:prstGeom>
        </p:spPr>
      </p:pic>
      <p:sp>
        <p:nvSpPr>
          <p:cNvPr id="19"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847691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2CE4-A470-E450-C10A-FDDC0A9E4592}"/>
              </a:ext>
            </a:extLst>
          </p:cNvPr>
          <p:cNvSpPr>
            <a:spLocks noGrp="1"/>
          </p:cNvSpPr>
          <p:nvPr>
            <p:ph type="title"/>
          </p:nvPr>
        </p:nvSpPr>
        <p:spPr/>
        <p:txBody>
          <a:bodyPr/>
          <a:lstStyle/>
          <a:p>
            <a:r>
              <a:rPr lang="en-US" dirty="0"/>
              <a:t>Normal smear vs Thalassemia</a:t>
            </a:r>
          </a:p>
        </p:txBody>
      </p:sp>
      <p:pic>
        <p:nvPicPr>
          <p:cNvPr id="4" name="Content Placeholder 3">
            <a:extLst>
              <a:ext uri="{FF2B5EF4-FFF2-40B4-BE49-F238E27FC236}">
                <a16:creationId xmlns:a16="http://schemas.microsoft.com/office/drawing/2014/main" id="{870C1F3B-C8EF-5575-83C2-34AE2728637D}"/>
              </a:ext>
            </a:extLst>
          </p:cNvPr>
          <p:cNvPicPr>
            <a:picLocks noGrp="1" noChangeAspect="1"/>
          </p:cNvPicPr>
          <p:nvPr>
            <p:ph idx="1"/>
          </p:nvPr>
        </p:nvPicPr>
        <p:blipFill>
          <a:blip r:embed="rId2"/>
          <a:stretch>
            <a:fillRect/>
          </a:stretch>
        </p:blipFill>
        <p:spPr>
          <a:xfrm>
            <a:off x="0" y="1420269"/>
            <a:ext cx="5829300" cy="3686175"/>
          </a:xfrm>
          <a:prstGeom prst="rect">
            <a:avLst/>
          </a:prstGeom>
        </p:spPr>
      </p:pic>
      <p:pic>
        <p:nvPicPr>
          <p:cNvPr id="5" name="Picture 4">
            <a:extLst>
              <a:ext uri="{FF2B5EF4-FFF2-40B4-BE49-F238E27FC236}">
                <a16:creationId xmlns:a16="http://schemas.microsoft.com/office/drawing/2014/main" id="{A47E4359-9A1A-A572-3498-04B7D0E3E9D4}"/>
              </a:ext>
            </a:extLst>
          </p:cNvPr>
          <p:cNvPicPr>
            <a:picLocks noChangeAspect="1"/>
          </p:cNvPicPr>
          <p:nvPr/>
        </p:nvPicPr>
        <p:blipFill>
          <a:blip r:embed="rId3"/>
          <a:stretch>
            <a:fillRect/>
          </a:stretch>
        </p:blipFill>
        <p:spPr>
          <a:xfrm>
            <a:off x="5829300" y="1283368"/>
            <a:ext cx="6208295" cy="5574632"/>
          </a:xfrm>
          <a:prstGeom prst="rect">
            <a:avLst/>
          </a:prstGeom>
        </p:spPr>
      </p:pic>
    </p:spTree>
    <p:extLst>
      <p:ext uri="{BB962C8B-B14F-4D97-AF65-F5344CB8AC3E}">
        <p14:creationId xmlns:p14="http://schemas.microsoft.com/office/powerpoint/2010/main" val="84183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D9BDA-6B36-4A47-3FD2-FC54DCD49E12}"/>
              </a:ext>
            </a:extLst>
          </p:cNvPr>
          <p:cNvSpPr>
            <a:spLocks noGrp="1"/>
          </p:cNvSpPr>
          <p:nvPr>
            <p:ph type="title"/>
          </p:nvPr>
        </p:nvSpPr>
        <p:spPr/>
        <p:txBody>
          <a:bodyPr/>
          <a:lstStyle/>
          <a:p>
            <a:r>
              <a:rPr lang="en-US" dirty="0"/>
              <a:t>Anemia classifications</a:t>
            </a:r>
          </a:p>
        </p:txBody>
      </p:sp>
      <p:sp>
        <p:nvSpPr>
          <p:cNvPr id="3" name="Content Placeholder 2">
            <a:extLst>
              <a:ext uri="{FF2B5EF4-FFF2-40B4-BE49-F238E27FC236}">
                <a16:creationId xmlns:a16="http://schemas.microsoft.com/office/drawing/2014/main" id="{A6A0609A-5DD6-B530-913B-9330E908B4BC}"/>
              </a:ext>
            </a:extLst>
          </p:cNvPr>
          <p:cNvSpPr>
            <a:spLocks noGrp="1"/>
          </p:cNvSpPr>
          <p:nvPr>
            <p:ph idx="1"/>
          </p:nvPr>
        </p:nvSpPr>
        <p:spPr/>
        <p:txBody>
          <a:bodyPr>
            <a:normAutofit/>
          </a:bodyPr>
          <a:lstStyle/>
          <a:p>
            <a:r>
              <a:rPr lang="en-US" dirty="0"/>
              <a:t>MCV&lt;80 microcytic</a:t>
            </a:r>
          </a:p>
          <a:p>
            <a:endParaRPr lang="en-US" dirty="0"/>
          </a:p>
          <a:p>
            <a:endParaRPr lang="en-US" dirty="0"/>
          </a:p>
          <a:p>
            <a:r>
              <a:rPr lang="en-US" dirty="0"/>
              <a:t>MCV 80-100 normocytic</a:t>
            </a:r>
          </a:p>
          <a:p>
            <a:pPr marL="0" indent="0">
              <a:buNone/>
            </a:pPr>
            <a:endParaRPr lang="en-US" dirty="0"/>
          </a:p>
          <a:p>
            <a:endParaRPr lang="en-US" dirty="0"/>
          </a:p>
          <a:p>
            <a:r>
              <a:rPr lang="en-US" dirty="0"/>
              <a:t>MCV &gt;100 macrocytic</a:t>
            </a:r>
          </a:p>
        </p:txBody>
      </p:sp>
    </p:spTree>
    <p:extLst>
      <p:ext uri="{BB962C8B-B14F-4D97-AF65-F5344CB8AC3E}">
        <p14:creationId xmlns:p14="http://schemas.microsoft.com/office/powerpoint/2010/main" val="3570674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72B5-6ACC-F50C-46B0-8E00FBCCE48E}"/>
              </a:ext>
            </a:extLst>
          </p:cNvPr>
          <p:cNvSpPr>
            <a:spLocks noGrp="1"/>
          </p:cNvSpPr>
          <p:nvPr>
            <p:ph type="title"/>
          </p:nvPr>
        </p:nvSpPr>
        <p:spPr>
          <a:xfrm>
            <a:off x="838200" y="365125"/>
            <a:ext cx="10515600" cy="707771"/>
          </a:xfrm>
        </p:spPr>
        <p:txBody>
          <a:bodyPr/>
          <a:lstStyle/>
          <a:p>
            <a:r>
              <a:rPr lang="en-US" dirty="0"/>
              <a:t> Case study #7</a:t>
            </a:r>
          </a:p>
        </p:txBody>
      </p:sp>
      <p:sp>
        <p:nvSpPr>
          <p:cNvPr id="3" name="Content Placeholder 2">
            <a:extLst>
              <a:ext uri="{FF2B5EF4-FFF2-40B4-BE49-F238E27FC236}">
                <a16:creationId xmlns:a16="http://schemas.microsoft.com/office/drawing/2014/main" id="{8DF49A99-E3F3-768F-6380-6637D96A4F6E}"/>
              </a:ext>
            </a:extLst>
          </p:cNvPr>
          <p:cNvSpPr>
            <a:spLocks noGrp="1"/>
          </p:cNvSpPr>
          <p:nvPr>
            <p:ph idx="1"/>
          </p:nvPr>
        </p:nvSpPr>
        <p:spPr>
          <a:xfrm>
            <a:off x="838200" y="1072896"/>
            <a:ext cx="10515600" cy="5644895"/>
          </a:xfrm>
        </p:spPr>
        <p:txBody>
          <a:bodyPr>
            <a:normAutofit fontScale="62500" lnSpcReduction="20000"/>
          </a:bodyPr>
          <a:lstStyle/>
          <a:p>
            <a:pPr marL="0" indent="0">
              <a:buNone/>
            </a:pPr>
            <a:r>
              <a:rPr lang="en-US" dirty="0"/>
              <a:t>60-year-old female presents with recently diagnosed normocytic normochromic anemia. She has Stage IV kidney disease with an EGFR of 18.  She underwent lab work at her nephrologist office which revealed:</a:t>
            </a:r>
          </a:p>
          <a:p>
            <a:pPr marL="0" indent="0">
              <a:buNone/>
            </a:pPr>
            <a:endParaRPr lang="en-US" dirty="0"/>
          </a:p>
          <a:p>
            <a:pPr marL="0" indent="0">
              <a:buNone/>
            </a:pPr>
            <a:r>
              <a:rPr lang="en-US" dirty="0"/>
              <a:t>WBC 9.2</a:t>
            </a:r>
          </a:p>
          <a:p>
            <a:pPr marL="0" indent="0">
              <a:buNone/>
            </a:pPr>
            <a:r>
              <a:rPr lang="en-US" b="1" dirty="0"/>
              <a:t>Hemoglobin 9.6</a:t>
            </a:r>
          </a:p>
          <a:p>
            <a:pPr marL="0" indent="0">
              <a:buNone/>
            </a:pPr>
            <a:r>
              <a:rPr lang="en-US" b="1" dirty="0"/>
              <a:t>Hematocrit 29.5</a:t>
            </a:r>
          </a:p>
          <a:p>
            <a:pPr marL="0" indent="0">
              <a:buNone/>
            </a:pPr>
            <a:r>
              <a:rPr lang="en-US" dirty="0"/>
              <a:t>MCV 87</a:t>
            </a:r>
          </a:p>
          <a:p>
            <a:pPr marL="0" indent="0">
              <a:buNone/>
            </a:pPr>
            <a:r>
              <a:rPr lang="en-US" dirty="0"/>
              <a:t>Platelet count 202,000</a:t>
            </a:r>
          </a:p>
          <a:p>
            <a:pPr marL="0" indent="0">
              <a:buNone/>
            </a:pPr>
            <a:r>
              <a:rPr lang="en-US" b="1" dirty="0"/>
              <a:t>BUN 32</a:t>
            </a:r>
          </a:p>
          <a:p>
            <a:pPr marL="0" indent="0">
              <a:buNone/>
            </a:pPr>
            <a:r>
              <a:rPr lang="en-US" b="1" dirty="0"/>
              <a:t>Creatinine 2.89</a:t>
            </a:r>
          </a:p>
          <a:p>
            <a:pPr marL="0" indent="0">
              <a:buNone/>
            </a:pPr>
            <a:r>
              <a:rPr lang="en-US" b="1" dirty="0"/>
              <a:t>eGFR 18</a:t>
            </a:r>
          </a:p>
          <a:p>
            <a:pPr marL="0" indent="0">
              <a:buNone/>
            </a:pPr>
            <a:endParaRPr lang="en-US" dirty="0"/>
          </a:p>
          <a:p>
            <a:pPr marL="0" indent="0">
              <a:buNone/>
            </a:pPr>
            <a:r>
              <a:rPr lang="en-US" dirty="0"/>
              <a:t>We ordered full peripheral laboratory anemia workup which was only remarkable for vitamin B12 deficiency.  Thus it was confirmed that her anemia was secondary to anemia of chronic kidney disease and vitamin B12 deficiency.</a:t>
            </a:r>
          </a:p>
          <a:p>
            <a:pPr marL="0" indent="0">
              <a:buNone/>
            </a:pPr>
            <a:endParaRPr lang="en-US" dirty="0"/>
          </a:p>
          <a:p>
            <a:pPr marL="0" indent="0">
              <a:buNone/>
            </a:pPr>
            <a:r>
              <a:rPr lang="en-US" dirty="0"/>
              <a:t> Initiated </a:t>
            </a:r>
            <a:r>
              <a:rPr lang="en-US" dirty="0" err="1"/>
              <a:t>Retacrit</a:t>
            </a:r>
            <a:r>
              <a:rPr lang="en-US" dirty="0"/>
              <a:t> (ESA) and B12 injections. Hemoglobin improved to as high as 11.4.</a:t>
            </a:r>
          </a:p>
          <a:p>
            <a:pPr marL="0" indent="0">
              <a:buNone/>
            </a:pPr>
            <a:r>
              <a:rPr lang="en-US" dirty="0"/>
              <a:t> </a:t>
            </a:r>
          </a:p>
        </p:txBody>
      </p:sp>
    </p:spTree>
    <p:extLst>
      <p:ext uri="{BB962C8B-B14F-4D97-AF65-F5344CB8AC3E}">
        <p14:creationId xmlns:p14="http://schemas.microsoft.com/office/powerpoint/2010/main" val="1412842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B3006-054A-C14B-9200-B37910B6E56F}"/>
              </a:ext>
            </a:extLst>
          </p:cNvPr>
          <p:cNvSpPr>
            <a:spLocks noGrp="1"/>
          </p:cNvSpPr>
          <p:nvPr>
            <p:ph type="title"/>
          </p:nvPr>
        </p:nvSpPr>
        <p:spPr/>
        <p:txBody>
          <a:bodyPr/>
          <a:lstStyle/>
          <a:p>
            <a:r>
              <a:rPr lang="en-US" dirty="0" err="1"/>
              <a:t>Erythropoetin</a:t>
            </a:r>
            <a:r>
              <a:rPr lang="en-US" dirty="0"/>
              <a:t> mechanism</a:t>
            </a:r>
          </a:p>
        </p:txBody>
      </p:sp>
      <p:pic>
        <p:nvPicPr>
          <p:cNvPr id="4" name="Content Placeholder 3">
            <a:extLst>
              <a:ext uri="{FF2B5EF4-FFF2-40B4-BE49-F238E27FC236}">
                <a16:creationId xmlns:a16="http://schemas.microsoft.com/office/drawing/2014/main" id="{13EE99D1-5CB7-835C-7F49-F6942818FC5A}"/>
              </a:ext>
            </a:extLst>
          </p:cNvPr>
          <p:cNvPicPr>
            <a:picLocks noGrp="1" noChangeAspect="1"/>
          </p:cNvPicPr>
          <p:nvPr>
            <p:ph idx="1"/>
          </p:nvPr>
        </p:nvPicPr>
        <p:blipFill>
          <a:blip r:embed="rId2"/>
          <a:stretch>
            <a:fillRect/>
          </a:stretch>
        </p:blipFill>
        <p:spPr>
          <a:xfrm>
            <a:off x="2657856" y="1439056"/>
            <a:ext cx="6317209" cy="4737907"/>
          </a:xfrm>
          <a:prstGeom prst="rect">
            <a:avLst/>
          </a:prstGeom>
        </p:spPr>
      </p:pic>
    </p:spTree>
    <p:extLst>
      <p:ext uri="{BB962C8B-B14F-4D97-AF65-F5344CB8AC3E}">
        <p14:creationId xmlns:p14="http://schemas.microsoft.com/office/powerpoint/2010/main" val="2643925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0F84-481B-33A7-659C-8BFAD37589E3}"/>
              </a:ext>
            </a:extLst>
          </p:cNvPr>
          <p:cNvSpPr>
            <a:spLocks noGrp="1"/>
          </p:cNvSpPr>
          <p:nvPr>
            <p:ph type="title"/>
          </p:nvPr>
        </p:nvSpPr>
        <p:spPr>
          <a:xfrm>
            <a:off x="838200" y="365125"/>
            <a:ext cx="10515600" cy="500507"/>
          </a:xfrm>
        </p:spPr>
        <p:txBody>
          <a:bodyPr>
            <a:normAutofit fontScale="90000"/>
          </a:bodyPr>
          <a:lstStyle/>
          <a:p>
            <a:r>
              <a:rPr lang="en-US" dirty="0"/>
              <a:t>Anemia of CKD</a:t>
            </a:r>
          </a:p>
        </p:txBody>
      </p:sp>
      <p:sp>
        <p:nvSpPr>
          <p:cNvPr id="3" name="Content Placeholder 2">
            <a:extLst>
              <a:ext uri="{FF2B5EF4-FFF2-40B4-BE49-F238E27FC236}">
                <a16:creationId xmlns:a16="http://schemas.microsoft.com/office/drawing/2014/main" id="{FC85EE5B-EA8A-F801-76FD-0F838640E2E5}"/>
              </a:ext>
            </a:extLst>
          </p:cNvPr>
          <p:cNvSpPr>
            <a:spLocks noGrp="1"/>
          </p:cNvSpPr>
          <p:nvPr>
            <p:ph idx="1"/>
          </p:nvPr>
        </p:nvSpPr>
        <p:spPr>
          <a:xfrm>
            <a:off x="838200" y="865632"/>
            <a:ext cx="10515600" cy="5627243"/>
          </a:xfrm>
        </p:spPr>
        <p:txBody>
          <a:bodyPr>
            <a:normAutofit fontScale="77500" lnSpcReduction="20000"/>
          </a:bodyPr>
          <a:lstStyle/>
          <a:p>
            <a:r>
              <a:rPr lang="en-US" dirty="0"/>
              <a:t> CKD stage III-V (eGFR 59 and under) can cause anemia (normocytic normochromic) secondary to decreased production of erythropoietin</a:t>
            </a:r>
          </a:p>
          <a:p>
            <a:r>
              <a:rPr lang="en-US" dirty="0"/>
              <a:t> Workup requires hematology referral to rule out other potential causes before confirming that anemia is secondary to kidney disease</a:t>
            </a:r>
          </a:p>
          <a:p>
            <a:r>
              <a:rPr lang="en-US" dirty="0"/>
              <a:t> treatment consists of erythropoiesis-stimulating agents (ESA) (examples: Procrit, </a:t>
            </a:r>
            <a:r>
              <a:rPr lang="en-US" dirty="0" err="1"/>
              <a:t>Retacrit</a:t>
            </a:r>
            <a:r>
              <a:rPr lang="en-US" dirty="0"/>
              <a:t>, Aranesp)</a:t>
            </a:r>
          </a:p>
          <a:p>
            <a:pPr lvl="1"/>
            <a:r>
              <a:rPr lang="en-US" dirty="0"/>
              <a:t>Side effects: Hypertension, increased risk of clotting (CVA/DVTs)</a:t>
            </a:r>
          </a:p>
          <a:p>
            <a:pPr lvl="1"/>
            <a:r>
              <a:rPr lang="en-US" dirty="0"/>
              <a:t>Relative contraindications: History of CVA/VTE, bedbound status, dementia**</a:t>
            </a:r>
          </a:p>
          <a:p>
            <a:pPr lvl="1"/>
            <a:r>
              <a:rPr lang="en-US" dirty="0"/>
              <a:t>Requirements for initiation at most institutions and by insurance providers:</a:t>
            </a:r>
          </a:p>
          <a:p>
            <a:pPr lvl="2"/>
            <a:r>
              <a:rPr lang="en-US" dirty="0"/>
              <a:t> hemoglobin hematocrit  &lt;10 and 30 respectively</a:t>
            </a:r>
          </a:p>
          <a:p>
            <a:pPr lvl="2"/>
            <a:r>
              <a:rPr lang="en-US" dirty="0"/>
              <a:t> ferritin &gt; 100 or iron saturation &gt; 20</a:t>
            </a:r>
          </a:p>
          <a:p>
            <a:pPr lvl="1"/>
            <a:r>
              <a:rPr lang="en-US" dirty="0"/>
              <a:t> After ESA initiation, can continue to administer weekly if H&amp;H is &lt; 11 and 33 and iron studies are at goal</a:t>
            </a:r>
          </a:p>
          <a:p>
            <a:r>
              <a:rPr lang="en-US" dirty="0"/>
              <a:t>End-stage renal disease (CKD stage V)</a:t>
            </a:r>
          </a:p>
          <a:p>
            <a:pPr lvl="1"/>
            <a:r>
              <a:rPr lang="en-US" dirty="0"/>
              <a:t> ESA therapy will shift to the management of the nephrologist during hemodialysis</a:t>
            </a:r>
          </a:p>
          <a:p>
            <a:r>
              <a:rPr lang="en-US" dirty="0"/>
              <a:t>Iron deficiency with ESA therapy</a:t>
            </a:r>
          </a:p>
          <a:p>
            <a:pPr lvl="1"/>
            <a:r>
              <a:rPr lang="en-US" dirty="0"/>
              <a:t> can develop functional iron deficiency while on ESA therapy</a:t>
            </a:r>
          </a:p>
          <a:p>
            <a:pPr lvl="2"/>
            <a:r>
              <a:rPr lang="en-US" dirty="0"/>
              <a:t> iron stores may be available but they are released into the circulation may not be rapid enough to support the increased erythropoietic rate</a:t>
            </a:r>
          </a:p>
          <a:p>
            <a:pPr lvl="1"/>
            <a:r>
              <a:rPr lang="en-US" dirty="0"/>
              <a:t>If the patient is found with iron saturation &lt; 30%, supplement with PO or IV iron</a:t>
            </a:r>
          </a:p>
        </p:txBody>
      </p:sp>
    </p:spTree>
    <p:extLst>
      <p:ext uri="{BB962C8B-B14F-4D97-AF65-F5344CB8AC3E}">
        <p14:creationId xmlns:p14="http://schemas.microsoft.com/office/powerpoint/2010/main" val="3531653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1CF9-C513-B59D-72CA-B143B56F3B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399BBB-4320-500E-F9A0-5A4DAD4BE5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EB08E43-3C33-2D21-E751-04E6DBAC1283}"/>
              </a:ext>
            </a:extLst>
          </p:cNvPr>
          <p:cNvPicPr>
            <a:picLocks noChangeAspect="1"/>
          </p:cNvPicPr>
          <p:nvPr/>
        </p:nvPicPr>
        <p:blipFill>
          <a:blip r:embed="rId2"/>
          <a:stretch>
            <a:fillRect/>
          </a:stretch>
        </p:blipFill>
        <p:spPr>
          <a:xfrm>
            <a:off x="0" y="141540"/>
            <a:ext cx="11940373" cy="6716460"/>
          </a:xfrm>
          <a:prstGeom prst="rect">
            <a:avLst/>
          </a:prstGeom>
        </p:spPr>
      </p:pic>
    </p:spTree>
    <p:extLst>
      <p:ext uri="{BB962C8B-B14F-4D97-AF65-F5344CB8AC3E}">
        <p14:creationId xmlns:p14="http://schemas.microsoft.com/office/powerpoint/2010/main" val="782257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9F9D-6617-5A0F-45A6-FBC772E1A613}"/>
              </a:ext>
            </a:extLst>
          </p:cNvPr>
          <p:cNvSpPr>
            <a:spLocks noGrp="1"/>
          </p:cNvSpPr>
          <p:nvPr>
            <p:ph type="title"/>
          </p:nvPr>
        </p:nvSpPr>
        <p:spPr/>
        <p:txBody>
          <a:bodyPr/>
          <a:lstStyle/>
          <a:p>
            <a:r>
              <a:rPr lang="en-US" dirty="0"/>
              <a:t>Macrocytic anemia MCV&gt;100</a:t>
            </a:r>
          </a:p>
        </p:txBody>
      </p:sp>
      <p:pic>
        <p:nvPicPr>
          <p:cNvPr id="4" name="Content Placeholder 3">
            <a:extLst>
              <a:ext uri="{FF2B5EF4-FFF2-40B4-BE49-F238E27FC236}">
                <a16:creationId xmlns:a16="http://schemas.microsoft.com/office/drawing/2014/main" id="{BE658F59-6317-3BC3-E4FF-8EB43BD4E985}"/>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919784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7457-6A03-9F33-2831-6F822C455B19}"/>
              </a:ext>
            </a:extLst>
          </p:cNvPr>
          <p:cNvSpPr>
            <a:spLocks noGrp="1"/>
          </p:cNvSpPr>
          <p:nvPr>
            <p:ph type="title"/>
          </p:nvPr>
        </p:nvSpPr>
        <p:spPr/>
        <p:txBody>
          <a:bodyPr/>
          <a:lstStyle/>
          <a:p>
            <a:r>
              <a:rPr lang="en-US" dirty="0"/>
              <a:t>Case Study #8</a:t>
            </a:r>
          </a:p>
        </p:txBody>
      </p:sp>
      <p:sp>
        <p:nvSpPr>
          <p:cNvPr id="3" name="Content Placeholder 2">
            <a:extLst>
              <a:ext uri="{FF2B5EF4-FFF2-40B4-BE49-F238E27FC236}">
                <a16:creationId xmlns:a16="http://schemas.microsoft.com/office/drawing/2014/main" id="{FA19BB64-1317-3654-8142-91C06F7FB6F4}"/>
              </a:ext>
            </a:extLst>
          </p:cNvPr>
          <p:cNvSpPr>
            <a:spLocks noGrp="1"/>
          </p:cNvSpPr>
          <p:nvPr>
            <p:ph idx="1"/>
          </p:nvPr>
        </p:nvSpPr>
        <p:spPr>
          <a:xfrm>
            <a:off x="838200" y="1379621"/>
            <a:ext cx="10515600" cy="4797342"/>
          </a:xfrm>
        </p:spPr>
        <p:txBody>
          <a:bodyPr>
            <a:normAutofit fontScale="92500" lnSpcReduction="10000"/>
          </a:bodyPr>
          <a:lstStyle/>
          <a:p>
            <a:r>
              <a:rPr lang="en-US" dirty="0"/>
              <a:t>78-year-old female referred with new onset macrocytic anemia and long history of mild hypercalcemia and hyperparathyroidism.  She was also complaining of worsening back pain. Her NP noticed that her serum calcium was climbing to 11.9 and her Hgb was 9.5.  MCV 105.  She had normal B12/folate levels, normal creatinine. </a:t>
            </a:r>
          </a:p>
          <a:p>
            <a:r>
              <a:rPr lang="en-US" dirty="0"/>
              <a:t>NP called me and asked if I would see her so I ordered labs ahead. </a:t>
            </a:r>
          </a:p>
          <a:p>
            <a:r>
              <a:rPr lang="en-US" dirty="0"/>
              <a:t>CRAB criteria for defining myeloma.  </a:t>
            </a:r>
          </a:p>
          <a:p>
            <a:pPr lvl="1"/>
            <a:r>
              <a:rPr lang="en-US" dirty="0">
                <a:solidFill>
                  <a:srgbClr val="FF0000"/>
                </a:solidFill>
              </a:rPr>
              <a:t>C</a:t>
            </a:r>
            <a:r>
              <a:rPr lang="en-US" dirty="0"/>
              <a:t>alcium &gt;11.0</a:t>
            </a:r>
          </a:p>
          <a:p>
            <a:pPr lvl="1"/>
            <a:r>
              <a:rPr lang="en-US" dirty="0">
                <a:solidFill>
                  <a:srgbClr val="FF0000"/>
                </a:solidFill>
              </a:rPr>
              <a:t>R</a:t>
            </a:r>
            <a:r>
              <a:rPr lang="en-US" dirty="0"/>
              <a:t>enal insufficiency creatinine greater &gt;2.0</a:t>
            </a:r>
          </a:p>
          <a:p>
            <a:pPr lvl="1"/>
            <a:r>
              <a:rPr lang="en-US" dirty="0">
                <a:solidFill>
                  <a:srgbClr val="FF0000"/>
                </a:solidFill>
              </a:rPr>
              <a:t>A</a:t>
            </a:r>
            <a:r>
              <a:rPr lang="en-US" dirty="0"/>
              <a:t>nemia Hgb &lt;10.0</a:t>
            </a:r>
          </a:p>
          <a:p>
            <a:pPr lvl="1"/>
            <a:r>
              <a:rPr lang="en-US" dirty="0">
                <a:solidFill>
                  <a:srgbClr val="FF0000"/>
                </a:solidFill>
              </a:rPr>
              <a:t>B</a:t>
            </a:r>
            <a:r>
              <a:rPr lang="en-US" dirty="0"/>
              <a:t>one lytic lesions</a:t>
            </a:r>
          </a:p>
        </p:txBody>
      </p:sp>
    </p:spTree>
    <p:extLst>
      <p:ext uri="{BB962C8B-B14F-4D97-AF65-F5344CB8AC3E}">
        <p14:creationId xmlns:p14="http://schemas.microsoft.com/office/powerpoint/2010/main" val="455090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853D-27D5-FD31-FEA0-82A364B297A4}"/>
              </a:ext>
            </a:extLst>
          </p:cNvPr>
          <p:cNvSpPr>
            <a:spLocks noGrp="1"/>
          </p:cNvSpPr>
          <p:nvPr>
            <p:ph type="title"/>
          </p:nvPr>
        </p:nvSpPr>
        <p:spPr/>
        <p:txBody>
          <a:bodyPr>
            <a:normAutofit fontScale="90000"/>
          </a:bodyPr>
          <a:lstStyle/>
          <a:p>
            <a:r>
              <a:rPr lang="en-US" dirty="0"/>
              <a:t>Myeloma labs/panel: CBC, CMP, LDH, B2MG, SPEP/IFE, FLC, serum IgG, IgM, IgA</a:t>
            </a:r>
          </a:p>
        </p:txBody>
      </p:sp>
      <p:sp>
        <p:nvSpPr>
          <p:cNvPr id="3" name="Content Placeholder 2">
            <a:extLst>
              <a:ext uri="{FF2B5EF4-FFF2-40B4-BE49-F238E27FC236}">
                <a16:creationId xmlns:a16="http://schemas.microsoft.com/office/drawing/2014/main" id="{29C5CAC0-AD38-0CA0-527D-3757AA8D76AC}"/>
              </a:ext>
            </a:extLst>
          </p:cNvPr>
          <p:cNvSpPr>
            <a:spLocks noGrp="1"/>
          </p:cNvSpPr>
          <p:nvPr>
            <p:ph idx="1"/>
          </p:nvPr>
        </p:nvSpPr>
        <p:spPr/>
        <p:txBody>
          <a:bodyPr/>
          <a:lstStyle/>
          <a:p>
            <a:r>
              <a:rPr lang="en-US" dirty="0"/>
              <a:t>SPEP/IFE, FKLLC, IgG 6282, IgM- low, IgA-low which revealed findings of monoclonal lambda protein (</a:t>
            </a:r>
            <a:r>
              <a:rPr lang="en-US" dirty="0" err="1"/>
              <a:t>Mspike</a:t>
            </a:r>
            <a:r>
              <a:rPr lang="en-US" dirty="0"/>
              <a:t>) at 3.8.</a:t>
            </a:r>
          </a:p>
          <a:p>
            <a:r>
              <a:rPr lang="en-US" dirty="0"/>
              <a:t>Skeletal survey showed no lytic lesions. </a:t>
            </a:r>
          </a:p>
          <a:p>
            <a:r>
              <a:rPr lang="en-US" dirty="0"/>
              <a:t>Next step BMB</a:t>
            </a:r>
          </a:p>
          <a:p>
            <a:pPr lvl="1"/>
            <a:r>
              <a:rPr lang="en-US" dirty="0"/>
              <a:t>Aspirate and core, Cytogenetics, Flow cytometry, FISH</a:t>
            </a:r>
          </a:p>
          <a:p>
            <a:pPr lvl="1"/>
            <a:r>
              <a:rPr lang="en-US" dirty="0"/>
              <a:t>Her marrow did show 70% plasma cell neoplasm thus definitely diagnosis multiple myeloma. </a:t>
            </a:r>
          </a:p>
          <a:p>
            <a:endParaRPr lang="en-US" dirty="0"/>
          </a:p>
        </p:txBody>
      </p:sp>
    </p:spTree>
    <p:extLst>
      <p:ext uri="{BB962C8B-B14F-4D97-AF65-F5344CB8AC3E}">
        <p14:creationId xmlns:p14="http://schemas.microsoft.com/office/powerpoint/2010/main" val="3848347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7632-24CD-9155-4270-A2812C9C69F8}"/>
              </a:ext>
            </a:extLst>
          </p:cNvPr>
          <p:cNvSpPr>
            <a:spLocks noGrp="1"/>
          </p:cNvSpPr>
          <p:nvPr>
            <p:ph type="title"/>
          </p:nvPr>
        </p:nvSpPr>
        <p:spPr>
          <a:xfrm>
            <a:off x="838200" y="365125"/>
            <a:ext cx="10515600" cy="634619"/>
          </a:xfrm>
        </p:spPr>
        <p:txBody>
          <a:bodyPr>
            <a:normAutofit fontScale="90000"/>
          </a:bodyPr>
          <a:lstStyle/>
          <a:p>
            <a:r>
              <a:rPr lang="en-US" dirty="0"/>
              <a:t> Anemia secondary to malignancy</a:t>
            </a:r>
          </a:p>
        </p:txBody>
      </p:sp>
      <p:sp>
        <p:nvSpPr>
          <p:cNvPr id="3" name="Content Placeholder 2">
            <a:extLst>
              <a:ext uri="{FF2B5EF4-FFF2-40B4-BE49-F238E27FC236}">
                <a16:creationId xmlns:a16="http://schemas.microsoft.com/office/drawing/2014/main" id="{52E470C7-C8B6-04E6-06DF-8FC14A74EC46}"/>
              </a:ext>
            </a:extLst>
          </p:cNvPr>
          <p:cNvSpPr>
            <a:spLocks noGrp="1"/>
          </p:cNvSpPr>
          <p:nvPr>
            <p:ph idx="1"/>
          </p:nvPr>
        </p:nvSpPr>
        <p:spPr>
          <a:xfrm>
            <a:off x="947928" y="999744"/>
            <a:ext cx="10515600" cy="5616131"/>
          </a:xfrm>
        </p:spPr>
        <p:txBody>
          <a:bodyPr>
            <a:normAutofit fontScale="85000" lnSpcReduction="20000"/>
          </a:bodyPr>
          <a:lstStyle/>
          <a:p>
            <a:r>
              <a:rPr lang="en-US" dirty="0"/>
              <a:t>Multiple Myeloma</a:t>
            </a:r>
          </a:p>
          <a:p>
            <a:r>
              <a:rPr lang="en-US" dirty="0"/>
              <a:t> Myelodysplastic syndrome (MDS) /acute myeloid leukemia (AML)</a:t>
            </a:r>
          </a:p>
          <a:p>
            <a:pPr lvl="1"/>
            <a:r>
              <a:rPr lang="en-US" dirty="0"/>
              <a:t>Normocytic or </a:t>
            </a:r>
            <a:r>
              <a:rPr lang="en-US" b="1" dirty="0"/>
              <a:t>Macrocytic</a:t>
            </a:r>
            <a:r>
              <a:rPr lang="en-US" dirty="0"/>
              <a:t> (most common) anemia</a:t>
            </a:r>
          </a:p>
          <a:p>
            <a:pPr lvl="1"/>
            <a:r>
              <a:rPr lang="en-US" dirty="0"/>
              <a:t>Leukopenia</a:t>
            </a:r>
          </a:p>
          <a:p>
            <a:pPr lvl="1"/>
            <a:r>
              <a:rPr lang="en-US" dirty="0"/>
              <a:t>Prior exposure to chemotherapy agents</a:t>
            </a:r>
          </a:p>
          <a:p>
            <a:r>
              <a:rPr lang="en-US" dirty="0"/>
              <a:t>Chronic lymphocytic leukemia (CLL)</a:t>
            </a:r>
          </a:p>
          <a:p>
            <a:pPr lvl="1"/>
            <a:r>
              <a:rPr lang="en-US" dirty="0"/>
              <a:t> neutropenia, lymphocytosis, anemia, and thrombocytopenia</a:t>
            </a:r>
          </a:p>
          <a:p>
            <a:r>
              <a:rPr lang="en-US" dirty="0"/>
              <a:t>Chronic myelogenous leukemia (CML)</a:t>
            </a:r>
          </a:p>
          <a:p>
            <a:pPr lvl="1"/>
            <a:r>
              <a:rPr lang="en-US" dirty="0"/>
              <a:t> anemia, leukocytosis, thrombocytosis, and splenomegaly</a:t>
            </a:r>
          </a:p>
          <a:p>
            <a:r>
              <a:rPr lang="en-US" dirty="0"/>
              <a:t>Colon cancer</a:t>
            </a:r>
          </a:p>
          <a:p>
            <a:r>
              <a:rPr lang="en-US" dirty="0"/>
              <a:t>Renal cell carcinoma</a:t>
            </a:r>
          </a:p>
          <a:p>
            <a:pPr lvl="1"/>
            <a:r>
              <a:rPr lang="en-US" dirty="0"/>
              <a:t> normocytic or microcytic anemia</a:t>
            </a:r>
          </a:p>
          <a:p>
            <a:pPr lvl="1"/>
            <a:r>
              <a:rPr lang="en-US" dirty="0"/>
              <a:t> hematuria</a:t>
            </a:r>
          </a:p>
          <a:p>
            <a:r>
              <a:rPr lang="en-US" dirty="0"/>
              <a:t> Lung cancer</a:t>
            </a:r>
          </a:p>
          <a:p>
            <a:r>
              <a:rPr lang="en-US" dirty="0"/>
              <a:t>Other Solid tumors can produce anemia by involvement of the bone marrow space with metastasis (typically advanced stages)</a:t>
            </a:r>
          </a:p>
        </p:txBody>
      </p:sp>
    </p:spTree>
    <p:extLst>
      <p:ext uri="{BB962C8B-B14F-4D97-AF65-F5344CB8AC3E}">
        <p14:creationId xmlns:p14="http://schemas.microsoft.com/office/powerpoint/2010/main" val="3149998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5019-C74B-C593-61EE-5A4285A5A1D3}"/>
              </a:ext>
            </a:extLst>
          </p:cNvPr>
          <p:cNvSpPr>
            <a:spLocks noGrp="1"/>
          </p:cNvSpPr>
          <p:nvPr>
            <p:ph type="title"/>
          </p:nvPr>
        </p:nvSpPr>
        <p:spPr>
          <a:xfrm>
            <a:off x="838200" y="365125"/>
            <a:ext cx="10515600" cy="390779"/>
          </a:xfrm>
        </p:spPr>
        <p:txBody>
          <a:bodyPr>
            <a:normAutofit fontScale="90000"/>
          </a:bodyPr>
          <a:lstStyle/>
          <a:p>
            <a:r>
              <a:rPr lang="en-US" dirty="0"/>
              <a:t> Anemia secondary to hemolysis</a:t>
            </a:r>
          </a:p>
        </p:txBody>
      </p:sp>
      <p:sp>
        <p:nvSpPr>
          <p:cNvPr id="3" name="Content Placeholder 2">
            <a:extLst>
              <a:ext uri="{FF2B5EF4-FFF2-40B4-BE49-F238E27FC236}">
                <a16:creationId xmlns:a16="http://schemas.microsoft.com/office/drawing/2014/main" id="{1A3CF6A6-23DB-29D3-5B19-70E3652231DF}"/>
              </a:ext>
            </a:extLst>
          </p:cNvPr>
          <p:cNvSpPr>
            <a:spLocks noGrp="1"/>
          </p:cNvSpPr>
          <p:nvPr>
            <p:ph idx="1"/>
          </p:nvPr>
        </p:nvSpPr>
        <p:spPr>
          <a:xfrm>
            <a:off x="838200" y="853440"/>
            <a:ext cx="10515600" cy="6004560"/>
          </a:xfrm>
        </p:spPr>
        <p:txBody>
          <a:bodyPr>
            <a:normAutofit fontScale="55000" lnSpcReduction="20000"/>
          </a:bodyPr>
          <a:lstStyle/>
          <a:p>
            <a:r>
              <a:rPr lang="en-US" dirty="0"/>
              <a:t>Causes</a:t>
            </a:r>
          </a:p>
          <a:p>
            <a:pPr lvl="1"/>
            <a:r>
              <a:rPr lang="en-US" dirty="0"/>
              <a:t>Acquired</a:t>
            </a:r>
          </a:p>
          <a:p>
            <a:pPr lvl="2"/>
            <a:r>
              <a:rPr lang="en-US" dirty="0"/>
              <a:t>Liver disease (cirrhosis)</a:t>
            </a:r>
          </a:p>
          <a:p>
            <a:pPr lvl="2"/>
            <a:r>
              <a:rPr lang="en-US" dirty="0"/>
              <a:t>Hypersplenism</a:t>
            </a:r>
          </a:p>
          <a:p>
            <a:pPr lvl="2"/>
            <a:r>
              <a:rPr lang="en-US" dirty="0"/>
              <a:t>Infections (Bartonella, clostridial sepsis, malaria, babesiosis)</a:t>
            </a:r>
          </a:p>
          <a:p>
            <a:pPr lvl="2"/>
            <a:r>
              <a:rPr lang="en-US" dirty="0"/>
              <a:t>Toxins (lead, copper, snake and spider bites)</a:t>
            </a:r>
          </a:p>
          <a:p>
            <a:pPr lvl="1"/>
            <a:r>
              <a:rPr lang="en-US" dirty="0"/>
              <a:t>Hereditary</a:t>
            </a:r>
          </a:p>
          <a:p>
            <a:pPr lvl="2"/>
            <a:r>
              <a:rPr lang="en-US" dirty="0"/>
              <a:t> Sickle cell disease, thalassemia, G6PD deficiency</a:t>
            </a:r>
          </a:p>
          <a:p>
            <a:pPr lvl="1"/>
            <a:r>
              <a:rPr lang="en-US" dirty="0"/>
              <a:t>Immune related</a:t>
            </a:r>
          </a:p>
          <a:p>
            <a:pPr lvl="2"/>
            <a:r>
              <a:rPr lang="en-US" dirty="0"/>
              <a:t>Drug-induced</a:t>
            </a:r>
          </a:p>
          <a:p>
            <a:pPr lvl="2"/>
            <a:r>
              <a:rPr lang="en-US" dirty="0"/>
              <a:t>Hemolytic transfusion reaction (ABO incompatibility)</a:t>
            </a:r>
          </a:p>
          <a:p>
            <a:pPr lvl="2"/>
            <a:r>
              <a:rPr lang="en-US" dirty="0"/>
              <a:t>Autoimmune hemolytic anemia</a:t>
            </a:r>
          </a:p>
          <a:p>
            <a:pPr lvl="1"/>
            <a:r>
              <a:rPr lang="en-US" dirty="0"/>
              <a:t> Paroxysmal nocturnal hemoglobinuria (PNH)</a:t>
            </a:r>
          </a:p>
          <a:p>
            <a:r>
              <a:rPr lang="en-US" dirty="0"/>
              <a:t>Symptoms/signs</a:t>
            </a:r>
          </a:p>
          <a:p>
            <a:pPr lvl="1"/>
            <a:r>
              <a:rPr lang="en-US" dirty="0"/>
              <a:t> dark urine</a:t>
            </a:r>
          </a:p>
          <a:p>
            <a:pPr lvl="1"/>
            <a:r>
              <a:rPr lang="en-US" dirty="0"/>
              <a:t>Jaundice</a:t>
            </a:r>
          </a:p>
          <a:p>
            <a:pPr lvl="1"/>
            <a:r>
              <a:rPr lang="en-US" dirty="0"/>
              <a:t>Gallstones</a:t>
            </a:r>
          </a:p>
          <a:p>
            <a:pPr lvl="1"/>
            <a:r>
              <a:rPr lang="en-US" dirty="0"/>
              <a:t>Anemia with certain food or drug exposures (fava beans, oxidant drugs)</a:t>
            </a:r>
          </a:p>
          <a:p>
            <a:r>
              <a:rPr lang="en-US" dirty="0"/>
              <a:t>Labs	 </a:t>
            </a:r>
          </a:p>
          <a:p>
            <a:pPr marL="457200" lvl="1" indent="0">
              <a:buNone/>
            </a:pPr>
            <a:r>
              <a:rPr lang="en-US" dirty="0"/>
              <a:t>*    LDH (increased)</a:t>
            </a:r>
          </a:p>
          <a:p>
            <a:pPr lvl="1"/>
            <a:r>
              <a:rPr lang="en-US" dirty="0"/>
              <a:t>Indirect bilirubin (increased)</a:t>
            </a:r>
          </a:p>
          <a:p>
            <a:pPr lvl="1"/>
            <a:r>
              <a:rPr lang="en-US" dirty="0"/>
              <a:t>Haptoglobin (decreased)</a:t>
            </a:r>
          </a:p>
          <a:p>
            <a:pPr lvl="1"/>
            <a:r>
              <a:rPr lang="en-US" dirty="0"/>
              <a:t>Direct Coombs test (DAT) (positive)</a:t>
            </a:r>
          </a:p>
          <a:p>
            <a:pPr lvl="1"/>
            <a:r>
              <a:rPr lang="en-US" dirty="0"/>
              <a:t>Peripheral blood smear  (spherocytic RBCs, schistocytes, bite cells)</a:t>
            </a:r>
          </a:p>
          <a:p>
            <a:r>
              <a:rPr lang="en-US" dirty="0"/>
              <a:t>Treatment</a:t>
            </a:r>
          </a:p>
          <a:p>
            <a:pPr lvl="1"/>
            <a:r>
              <a:rPr lang="en-US" dirty="0"/>
              <a:t> blood transfusion if hemoglobin &lt; 6g/dL</a:t>
            </a:r>
          </a:p>
          <a:p>
            <a:pPr lvl="1"/>
            <a:r>
              <a:rPr lang="en-US" dirty="0"/>
              <a:t> treat the offending agent</a:t>
            </a:r>
          </a:p>
          <a:p>
            <a:pPr lvl="1"/>
            <a:r>
              <a:rPr lang="en-US" dirty="0"/>
              <a:t>Consult hematology</a:t>
            </a:r>
          </a:p>
        </p:txBody>
      </p:sp>
    </p:spTree>
    <p:extLst>
      <p:ext uri="{BB962C8B-B14F-4D97-AF65-F5344CB8AC3E}">
        <p14:creationId xmlns:p14="http://schemas.microsoft.com/office/powerpoint/2010/main" val="2267782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E261-039C-E2FB-B6E7-3FB725983622}"/>
              </a:ext>
            </a:extLst>
          </p:cNvPr>
          <p:cNvSpPr>
            <a:spLocks noGrp="1"/>
          </p:cNvSpPr>
          <p:nvPr>
            <p:ph type="title"/>
          </p:nvPr>
        </p:nvSpPr>
        <p:spPr>
          <a:xfrm>
            <a:off x="838200" y="219457"/>
            <a:ext cx="10515600" cy="792479"/>
          </a:xfrm>
        </p:spPr>
        <p:txBody>
          <a:bodyPr>
            <a:normAutofit fontScale="90000"/>
          </a:bodyPr>
          <a:lstStyle/>
          <a:p>
            <a:r>
              <a:rPr lang="it-IT" dirty="0"/>
              <a:t> </a:t>
            </a:r>
            <a:r>
              <a:rPr lang="it-IT" sz="4000" dirty="0"/>
              <a:t>Anemia secondary to autoimmune disorders</a:t>
            </a:r>
            <a:endParaRPr lang="en-US" sz="4000" dirty="0"/>
          </a:p>
        </p:txBody>
      </p:sp>
      <p:sp>
        <p:nvSpPr>
          <p:cNvPr id="3" name="Content Placeholder 2">
            <a:extLst>
              <a:ext uri="{FF2B5EF4-FFF2-40B4-BE49-F238E27FC236}">
                <a16:creationId xmlns:a16="http://schemas.microsoft.com/office/drawing/2014/main" id="{D65D7CB4-BF98-5666-3175-B6A5E1C044E0}"/>
              </a:ext>
            </a:extLst>
          </p:cNvPr>
          <p:cNvSpPr>
            <a:spLocks noGrp="1"/>
          </p:cNvSpPr>
          <p:nvPr>
            <p:ph idx="1"/>
          </p:nvPr>
        </p:nvSpPr>
        <p:spPr>
          <a:xfrm>
            <a:off x="838200" y="926592"/>
            <a:ext cx="10515600" cy="5547360"/>
          </a:xfrm>
        </p:spPr>
        <p:txBody>
          <a:bodyPr>
            <a:normAutofit fontScale="85000" lnSpcReduction="20000"/>
          </a:bodyPr>
          <a:lstStyle/>
          <a:p>
            <a:r>
              <a:rPr lang="en-US" dirty="0"/>
              <a:t>Mechanism of action: same as anemia of chronic disease</a:t>
            </a:r>
          </a:p>
          <a:p>
            <a:r>
              <a:rPr lang="en-US" dirty="0"/>
              <a:t>Systemic lupus erythematosus</a:t>
            </a:r>
          </a:p>
          <a:p>
            <a:pPr lvl="1"/>
            <a:r>
              <a:rPr lang="en-US" dirty="0"/>
              <a:t> mild, normocytic, normochromic anemia, leukopenia, and thrombocytopenia</a:t>
            </a:r>
          </a:p>
          <a:p>
            <a:r>
              <a:rPr lang="en-US" dirty="0"/>
              <a:t>Rheumatoid arthritis</a:t>
            </a:r>
          </a:p>
          <a:p>
            <a:pPr lvl="1"/>
            <a:r>
              <a:rPr lang="en-US" dirty="0"/>
              <a:t> very common finding prior to treatment, anemia typically resolves after treatment with DMARDs</a:t>
            </a:r>
          </a:p>
          <a:p>
            <a:pPr lvl="1"/>
            <a:r>
              <a:rPr lang="en-US" dirty="0"/>
              <a:t>Medication induced: Methotrexate, sulfasalazine, leflunomide, azathioprine, cyclophosphamide, NSAIDs/glucocorticoids (GI bleeding-&gt; iron deficiency anemia)</a:t>
            </a:r>
          </a:p>
          <a:p>
            <a:r>
              <a:rPr lang="en-US" dirty="0"/>
              <a:t>Scleroderma</a:t>
            </a:r>
          </a:p>
          <a:p>
            <a:pPr lvl="1"/>
            <a:r>
              <a:rPr lang="en-US" dirty="0"/>
              <a:t> may reveal anemia due to malabsorption, iron deficiency, or gastrointestinal blood loss depending on which organ is involved</a:t>
            </a:r>
          </a:p>
          <a:p>
            <a:r>
              <a:rPr lang="en-US" dirty="0"/>
              <a:t>Polymyalgia rheumatica</a:t>
            </a:r>
          </a:p>
          <a:p>
            <a:pPr lvl="1"/>
            <a:r>
              <a:rPr lang="en-US" dirty="0"/>
              <a:t> normocytic anemia may be present</a:t>
            </a:r>
          </a:p>
          <a:p>
            <a:r>
              <a:rPr lang="en-US" dirty="0"/>
              <a:t>Giant cell arteritis</a:t>
            </a:r>
          </a:p>
          <a:p>
            <a:pPr lvl="1"/>
            <a:r>
              <a:rPr lang="en-US" dirty="0"/>
              <a:t> normocytic anemia ( profound) often present and improves after initiation of glucocorticoids</a:t>
            </a:r>
          </a:p>
          <a:p>
            <a:pPr lvl="1"/>
            <a:r>
              <a:rPr lang="en-US" dirty="0"/>
              <a:t>May have reactive thrombocytosis</a:t>
            </a:r>
          </a:p>
        </p:txBody>
      </p:sp>
    </p:spTree>
    <p:extLst>
      <p:ext uri="{BB962C8B-B14F-4D97-AF65-F5344CB8AC3E}">
        <p14:creationId xmlns:p14="http://schemas.microsoft.com/office/powerpoint/2010/main" val="79956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225873C-32EF-E654-E103-BADCB325D482}"/>
              </a:ext>
            </a:extLst>
          </p:cNvPr>
          <p:cNvPicPr>
            <a:picLocks noGrp="1" noChangeAspect="1"/>
          </p:cNvPicPr>
          <p:nvPr>
            <p:ph idx="1"/>
          </p:nvPr>
        </p:nvPicPr>
        <p:blipFill>
          <a:blip r:embed="rId2"/>
          <a:srcRect t="13992" b="11009"/>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F623BD-E52B-D7DA-60DA-35E6BFCB9584}"/>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4600" b="1" i="0" kern="1200" cap="all" baseline="0">
                <a:solidFill>
                  <a:schemeClr val="tx1"/>
                </a:solidFill>
                <a:latin typeface="+mj-lt"/>
                <a:ea typeface="+mj-ea"/>
                <a:cs typeface="+mj-cs"/>
              </a:rPr>
              <a:t>Normal peripheral smear</a:t>
            </a:r>
          </a:p>
        </p:txBody>
      </p:sp>
    </p:spTree>
    <p:extLst>
      <p:ext uri="{BB962C8B-B14F-4D97-AF65-F5344CB8AC3E}">
        <p14:creationId xmlns:p14="http://schemas.microsoft.com/office/powerpoint/2010/main" val="98167774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0DCF-F7FA-D336-36EC-28469121BBE5}"/>
              </a:ext>
            </a:extLst>
          </p:cNvPr>
          <p:cNvSpPr>
            <a:spLocks noGrp="1"/>
          </p:cNvSpPr>
          <p:nvPr>
            <p:ph type="title"/>
          </p:nvPr>
        </p:nvSpPr>
        <p:spPr/>
        <p:txBody>
          <a:bodyPr/>
          <a:lstStyle/>
          <a:p>
            <a:r>
              <a:rPr lang="en-US" dirty="0"/>
              <a:t>Sideroblastic anemia-macrocytic</a:t>
            </a:r>
          </a:p>
        </p:txBody>
      </p:sp>
      <p:sp>
        <p:nvSpPr>
          <p:cNvPr id="3" name="Content Placeholder 2">
            <a:extLst>
              <a:ext uri="{FF2B5EF4-FFF2-40B4-BE49-F238E27FC236}">
                <a16:creationId xmlns:a16="http://schemas.microsoft.com/office/drawing/2014/main" id="{02A97807-A992-B039-8DE1-A4C77F576B10}"/>
              </a:ext>
            </a:extLst>
          </p:cNvPr>
          <p:cNvSpPr>
            <a:spLocks noGrp="1"/>
          </p:cNvSpPr>
          <p:nvPr>
            <p:ph idx="1"/>
          </p:nvPr>
        </p:nvSpPr>
        <p:spPr/>
        <p:txBody>
          <a:bodyPr>
            <a:normAutofit/>
          </a:bodyPr>
          <a:lstStyle/>
          <a:p>
            <a:r>
              <a:rPr lang="en-US" dirty="0"/>
              <a:t>Etiology: ineffective erythropoiesis and presence of ringed sideroblasts in the BM. Ringed refers to accumulation of iron in the mitochondria surrounding nucleus.</a:t>
            </a:r>
          </a:p>
          <a:p>
            <a:pPr lvl="1"/>
            <a:r>
              <a:rPr lang="en-US" dirty="0"/>
              <a:t>Important to note: can be hereditary or acquired!</a:t>
            </a:r>
          </a:p>
          <a:p>
            <a:r>
              <a:rPr lang="en-US" dirty="0">
                <a:sym typeface="Wingdings" pitchFamily="2" charset="2"/>
              </a:rPr>
              <a:t>Can be associated with drugs or toxins-lead, alcohol, INH (TB), zinc toxicity with copper deficiency </a:t>
            </a:r>
          </a:p>
          <a:p>
            <a:r>
              <a:rPr lang="en-US" dirty="0">
                <a:sym typeface="Wingdings" pitchFamily="2" charset="2"/>
              </a:rPr>
              <a:t>Treatment-drug induced are reversible, can treat anemia with ESA’s</a:t>
            </a:r>
          </a:p>
          <a:p>
            <a:endParaRPr lang="en-US" dirty="0">
              <a:sym typeface="Wingdings" pitchFamily="2" charset="2"/>
            </a:endParaRPr>
          </a:p>
        </p:txBody>
      </p:sp>
    </p:spTree>
    <p:extLst>
      <p:ext uri="{BB962C8B-B14F-4D97-AF65-F5344CB8AC3E}">
        <p14:creationId xmlns:p14="http://schemas.microsoft.com/office/powerpoint/2010/main" val="4196837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A171-1E7C-5379-8A7E-9F1A98EEF6CC}"/>
              </a:ext>
            </a:extLst>
          </p:cNvPr>
          <p:cNvSpPr>
            <a:spLocks noGrp="1"/>
          </p:cNvSpPr>
          <p:nvPr>
            <p:ph type="title"/>
          </p:nvPr>
        </p:nvSpPr>
        <p:spPr/>
        <p:txBody>
          <a:bodyPr/>
          <a:lstStyle/>
          <a:p>
            <a:r>
              <a:rPr lang="en-US" dirty="0"/>
              <a:t>Ringed sideroblasts</a:t>
            </a:r>
          </a:p>
        </p:txBody>
      </p:sp>
      <p:pic>
        <p:nvPicPr>
          <p:cNvPr id="4" name="Content Placeholder 3">
            <a:extLst>
              <a:ext uri="{FF2B5EF4-FFF2-40B4-BE49-F238E27FC236}">
                <a16:creationId xmlns:a16="http://schemas.microsoft.com/office/drawing/2014/main" id="{DAF26978-11FB-80FC-002C-D72A74EAC99A}"/>
              </a:ext>
            </a:extLst>
          </p:cNvPr>
          <p:cNvPicPr>
            <a:picLocks noGrp="1" noChangeAspect="1"/>
          </p:cNvPicPr>
          <p:nvPr>
            <p:ph idx="1"/>
          </p:nvPr>
        </p:nvPicPr>
        <p:blipFill>
          <a:blip r:embed="rId2"/>
          <a:stretch>
            <a:fillRect/>
          </a:stretch>
        </p:blipFill>
        <p:spPr>
          <a:xfrm>
            <a:off x="2216057" y="1825625"/>
            <a:ext cx="7759886" cy="4351338"/>
          </a:xfrm>
          <a:prstGeom prst="rect">
            <a:avLst/>
          </a:prstGeom>
        </p:spPr>
      </p:pic>
    </p:spTree>
    <p:extLst>
      <p:ext uri="{BB962C8B-B14F-4D97-AF65-F5344CB8AC3E}">
        <p14:creationId xmlns:p14="http://schemas.microsoft.com/office/powerpoint/2010/main" val="315311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B9CB-F64C-5CE2-BD4A-590D33201A21}"/>
              </a:ext>
            </a:extLst>
          </p:cNvPr>
          <p:cNvSpPr>
            <a:spLocks noGrp="1"/>
          </p:cNvSpPr>
          <p:nvPr>
            <p:ph type="title"/>
          </p:nvPr>
        </p:nvSpPr>
        <p:spPr>
          <a:xfrm>
            <a:off x="838200" y="365125"/>
            <a:ext cx="10515600" cy="695579"/>
          </a:xfrm>
        </p:spPr>
        <p:txBody>
          <a:bodyPr/>
          <a:lstStyle/>
          <a:p>
            <a:r>
              <a:rPr lang="en-US" dirty="0"/>
              <a:t>Blood transfusions</a:t>
            </a:r>
          </a:p>
        </p:txBody>
      </p:sp>
      <p:sp>
        <p:nvSpPr>
          <p:cNvPr id="3" name="Content Placeholder 2">
            <a:extLst>
              <a:ext uri="{FF2B5EF4-FFF2-40B4-BE49-F238E27FC236}">
                <a16:creationId xmlns:a16="http://schemas.microsoft.com/office/drawing/2014/main" id="{2FFD8607-D183-4244-748A-9CFCE29ED05B}"/>
              </a:ext>
            </a:extLst>
          </p:cNvPr>
          <p:cNvSpPr>
            <a:spLocks noGrp="1"/>
          </p:cNvSpPr>
          <p:nvPr>
            <p:ph idx="1"/>
          </p:nvPr>
        </p:nvSpPr>
        <p:spPr>
          <a:xfrm>
            <a:off x="838200" y="1060704"/>
            <a:ext cx="10515600" cy="5432171"/>
          </a:xfrm>
        </p:spPr>
        <p:txBody>
          <a:bodyPr vert="horz" lIns="91440" tIns="45720" rIns="91440" bIns="45720" rtlCol="0" anchor="t">
            <a:normAutofit/>
          </a:bodyPr>
          <a:lstStyle/>
          <a:p>
            <a:r>
              <a:rPr lang="en-US" dirty="0"/>
              <a:t>Blood transfusion indicated typically if hemoglobin is &lt;7 g/dL  in the patient is symptomatic (severe shortness of breath, heart palpitations, lethargy, severe weakness, etc.)</a:t>
            </a:r>
          </a:p>
          <a:p>
            <a:r>
              <a:rPr lang="en-US" dirty="0"/>
              <a:t>If patient is clinically stable, shown to have an iron deficiency and their hemoglobin is less than or around 7, they can be referred to hematology for consideration of iron infusions ASAP</a:t>
            </a:r>
          </a:p>
          <a:p>
            <a:r>
              <a:rPr lang="en-US" dirty="0"/>
              <a:t>Hematology can order outpatient blood transfusions if necessary, saving the patient an ER visit</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36771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0E9B-524B-56B3-AECA-6F1AF4809848}"/>
              </a:ext>
            </a:extLst>
          </p:cNvPr>
          <p:cNvSpPr>
            <a:spLocks noGrp="1"/>
          </p:cNvSpPr>
          <p:nvPr>
            <p:ph type="title"/>
          </p:nvPr>
        </p:nvSpPr>
        <p:spPr>
          <a:xfrm>
            <a:off x="838200" y="365125"/>
            <a:ext cx="10515600" cy="866267"/>
          </a:xfrm>
        </p:spPr>
        <p:txBody>
          <a:bodyPr/>
          <a:lstStyle/>
          <a:p>
            <a:r>
              <a:rPr lang="en-US" dirty="0"/>
              <a:t>Transfusion reactions</a:t>
            </a:r>
          </a:p>
        </p:txBody>
      </p:sp>
      <p:sp>
        <p:nvSpPr>
          <p:cNvPr id="3" name="Content Placeholder 2">
            <a:extLst>
              <a:ext uri="{FF2B5EF4-FFF2-40B4-BE49-F238E27FC236}">
                <a16:creationId xmlns:a16="http://schemas.microsoft.com/office/drawing/2014/main" id="{5F4F4D43-A8B5-17B7-1B10-DC2991D07F87}"/>
              </a:ext>
            </a:extLst>
          </p:cNvPr>
          <p:cNvSpPr>
            <a:spLocks noGrp="1"/>
          </p:cNvSpPr>
          <p:nvPr>
            <p:ph idx="1"/>
          </p:nvPr>
        </p:nvSpPr>
        <p:spPr>
          <a:xfrm>
            <a:off x="874776" y="1309782"/>
            <a:ext cx="10515600" cy="5017866"/>
          </a:xfrm>
        </p:spPr>
        <p:txBody>
          <a:bodyPr>
            <a:normAutofit lnSpcReduction="10000"/>
          </a:bodyPr>
          <a:lstStyle/>
          <a:p>
            <a:pPr marL="0" indent="0">
              <a:buNone/>
            </a:pPr>
            <a:r>
              <a:rPr lang="en-US" dirty="0"/>
              <a:t>We do not premedicate for RBC transfusions</a:t>
            </a:r>
          </a:p>
          <a:p>
            <a:pPr marL="0" indent="0">
              <a:buNone/>
            </a:pPr>
            <a:endParaRPr lang="en-US" dirty="0"/>
          </a:p>
          <a:p>
            <a:r>
              <a:rPr lang="en-US" dirty="0"/>
              <a:t>REACTIONS:</a:t>
            </a:r>
          </a:p>
          <a:p>
            <a:pPr lvl="1"/>
            <a:r>
              <a:rPr lang="en-US" dirty="0"/>
              <a:t>MILD-Low grade fever, chills, itching, hives</a:t>
            </a:r>
          </a:p>
          <a:p>
            <a:pPr lvl="1"/>
            <a:r>
              <a:rPr lang="en-US" dirty="0"/>
              <a:t>MORE SEVERE- hypotension, higher fever, respiratory distress</a:t>
            </a:r>
          </a:p>
          <a:p>
            <a:r>
              <a:rPr lang="en-US" dirty="0"/>
              <a:t>Reaction incidence:</a:t>
            </a:r>
          </a:p>
          <a:p>
            <a:pPr lvl="1"/>
            <a:r>
              <a:rPr lang="en-US" dirty="0"/>
              <a:t>Anaphylactic reaction 1:200,000 incidence</a:t>
            </a:r>
          </a:p>
          <a:p>
            <a:pPr lvl="1"/>
            <a:r>
              <a:rPr lang="en-US" dirty="0"/>
              <a:t>Febrile reaction 1:60</a:t>
            </a:r>
          </a:p>
          <a:p>
            <a:pPr lvl="1"/>
            <a:r>
              <a:rPr lang="en-US" dirty="0"/>
              <a:t>Allergic reaction 1:250 </a:t>
            </a:r>
          </a:p>
          <a:p>
            <a:pPr lvl="1"/>
            <a:r>
              <a:rPr lang="en-US" dirty="0"/>
              <a:t>Iron overload 1:100</a:t>
            </a:r>
          </a:p>
          <a:p>
            <a:r>
              <a:rPr lang="en-US" dirty="0"/>
              <a:t>Always be prepared for reactions...Tylenol, H1, H2 blockers, antiemetics, IV steroids, bronchodilators, epinephrine</a:t>
            </a:r>
          </a:p>
          <a:p>
            <a:endParaRPr lang="en-US" dirty="0"/>
          </a:p>
        </p:txBody>
      </p:sp>
    </p:spTree>
    <p:extLst>
      <p:ext uri="{BB962C8B-B14F-4D97-AF65-F5344CB8AC3E}">
        <p14:creationId xmlns:p14="http://schemas.microsoft.com/office/powerpoint/2010/main" val="1343864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EF0B9-889F-58D1-C9FC-EF71802BDA75}"/>
              </a:ext>
            </a:extLst>
          </p:cNvPr>
          <p:cNvSpPr>
            <a:spLocks noGrp="1"/>
          </p:cNvSpPr>
          <p:nvPr>
            <p:ph type="title"/>
          </p:nvPr>
        </p:nvSpPr>
        <p:spPr/>
        <p:txBody>
          <a:bodyPr/>
          <a:lstStyle/>
          <a:p>
            <a:r>
              <a:rPr lang="en-US" dirty="0"/>
              <a:t>Knowledge check</a:t>
            </a:r>
          </a:p>
        </p:txBody>
      </p:sp>
      <p:sp>
        <p:nvSpPr>
          <p:cNvPr id="3" name="Content Placeholder 2">
            <a:extLst>
              <a:ext uri="{FF2B5EF4-FFF2-40B4-BE49-F238E27FC236}">
                <a16:creationId xmlns:a16="http://schemas.microsoft.com/office/drawing/2014/main" id="{3E7A66CB-1A97-869A-6E84-AA44067D4E56}"/>
              </a:ext>
            </a:extLst>
          </p:cNvPr>
          <p:cNvSpPr>
            <a:spLocks noGrp="1"/>
          </p:cNvSpPr>
          <p:nvPr>
            <p:ph idx="1"/>
          </p:nvPr>
        </p:nvSpPr>
        <p:spPr/>
        <p:txBody>
          <a:bodyPr vert="horz" lIns="91440" tIns="45720" rIns="91440" bIns="45720" rtlCol="0" anchor="t">
            <a:normAutofit/>
          </a:bodyPr>
          <a:lstStyle/>
          <a:p>
            <a:r>
              <a:rPr lang="en-US" dirty="0"/>
              <a:t>RBCs last in circulation 120 days, transfused RBCs last ~60d</a:t>
            </a:r>
          </a:p>
          <a:p>
            <a:r>
              <a:rPr lang="en-US" dirty="0"/>
              <a:t>1 unit of PRBCs equals 200-250mg of iron</a:t>
            </a:r>
          </a:p>
          <a:p>
            <a:r>
              <a:rPr lang="en-US" dirty="0"/>
              <a:t>Chronically transfused patients, &gt;10 transfusions per year will become iron overloaded. </a:t>
            </a:r>
          </a:p>
          <a:p>
            <a:pPr lvl="1"/>
            <a:r>
              <a:rPr lang="en-US" dirty="0"/>
              <a:t>Take home message, check ferritin levels on patients receiving frequent transfusions</a:t>
            </a:r>
          </a:p>
        </p:txBody>
      </p:sp>
    </p:spTree>
    <p:extLst>
      <p:ext uri="{BB962C8B-B14F-4D97-AF65-F5344CB8AC3E}">
        <p14:creationId xmlns:p14="http://schemas.microsoft.com/office/powerpoint/2010/main" val="3237586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58A9-52FC-7992-FC38-0D8EC4CB3CCE}"/>
              </a:ext>
            </a:extLst>
          </p:cNvPr>
          <p:cNvSpPr>
            <a:spLocks noGrp="1"/>
          </p:cNvSpPr>
          <p:nvPr>
            <p:ph type="title"/>
          </p:nvPr>
        </p:nvSpPr>
        <p:spPr>
          <a:xfrm>
            <a:off x="838200" y="365125"/>
            <a:ext cx="10515600" cy="927227"/>
          </a:xfrm>
        </p:spPr>
        <p:txBody>
          <a:bodyPr/>
          <a:lstStyle/>
          <a:p>
            <a:r>
              <a:rPr lang="en-US" dirty="0"/>
              <a:t>RECAP: Approach to Anemia Workup</a:t>
            </a:r>
          </a:p>
        </p:txBody>
      </p:sp>
      <p:sp>
        <p:nvSpPr>
          <p:cNvPr id="3" name="Content Placeholder 2">
            <a:extLst>
              <a:ext uri="{FF2B5EF4-FFF2-40B4-BE49-F238E27FC236}">
                <a16:creationId xmlns:a16="http://schemas.microsoft.com/office/drawing/2014/main" id="{73984801-6956-830F-65C7-345988799F67}"/>
              </a:ext>
            </a:extLst>
          </p:cNvPr>
          <p:cNvSpPr>
            <a:spLocks noGrp="1"/>
          </p:cNvSpPr>
          <p:nvPr>
            <p:ph idx="1"/>
          </p:nvPr>
        </p:nvSpPr>
        <p:spPr>
          <a:xfrm>
            <a:off x="838200" y="1292352"/>
            <a:ext cx="10515600" cy="4884611"/>
          </a:xfrm>
        </p:spPr>
        <p:txBody>
          <a:bodyPr>
            <a:normAutofit/>
          </a:bodyPr>
          <a:lstStyle/>
          <a:p>
            <a:r>
              <a:rPr lang="en-US" dirty="0"/>
              <a:t> Questions to answer:</a:t>
            </a:r>
          </a:p>
          <a:p>
            <a:pPr lvl="1"/>
            <a:r>
              <a:rPr lang="en-US" dirty="0"/>
              <a:t>Is there a vitamin deficiency (iron, B12, or folate)?</a:t>
            </a:r>
          </a:p>
          <a:p>
            <a:pPr lvl="1"/>
            <a:r>
              <a:rPr lang="en-US" dirty="0"/>
              <a:t>Is the patient bleeding (now or in the past) ?</a:t>
            </a:r>
          </a:p>
          <a:p>
            <a:pPr lvl="1"/>
            <a:r>
              <a:rPr lang="en-US" dirty="0"/>
              <a:t>Is the bone marrow suppressed?</a:t>
            </a:r>
          </a:p>
          <a:p>
            <a:pPr lvl="1"/>
            <a:r>
              <a:rPr lang="en-US" dirty="0"/>
              <a:t>Is there evidence of hemolysis?</a:t>
            </a:r>
          </a:p>
          <a:p>
            <a:r>
              <a:rPr lang="en-US" dirty="0"/>
              <a:t>Order appropriate laboratory testing</a:t>
            </a:r>
          </a:p>
          <a:p>
            <a:r>
              <a:rPr lang="en-US" dirty="0"/>
              <a:t>If malignancy or organ dysfunction is suspected, order imaging</a:t>
            </a:r>
          </a:p>
          <a:p>
            <a:r>
              <a:rPr lang="en-US" dirty="0"/>
              <a:t>Refer to specialist if necessary for further workup</a:t>
            </a:r>
          </a:p>
          <a:p>
            <a:r>
              <a:rPr lang="en-US" dirty="0"/>
              <a:t>If cause is reversible treat the underlying cause</a:t>
            </a:r>
          </a:p>
        </p:txBody>
      </p:sp>
    </p:spTree>
    <p:extLst>
      <p:ext uri="{BB962C8B-B14F-4D97-AF65-F5344CB8AC3E}">
        <p14:creationId xmlns:p14="http://schemas.microsoft.com/office/powerpoint/2010/main" val="2552933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215D-39AD-7913-3A7F-9E195A714E78}"/>
              </a:ext>
            </a:extLst>
          </p:cNvPr>
          <p:cNvSpPr>
            <a:spLocks noGrp="1"/>
          </p:cNvSpPr>
          <p:nvPr>
            <p:ph type="title"/>
          </p:nvPr>
        </p:nvSpPr>
        <p:spPr/>
        <p:txBody>
          <a:bodyPr/>
          <a:lstStyle/>
          <a:p>
            <a:r>
              <a:rPr lang="en-US" dirty="0"/>
              <a:t> Indications for hematology consult</a:t>
            </a:r>
          </a:p>
        </p:txBody>
      </p:sp>
      <p:sp>
        <p:nvSpPr>
          <p:cNvPr id="3" name="Content Placeholder 2">
            <a:extLst>
              <a:ext uri="{FF2B5EF4-FFF2-40B4-BE49-F238E27FC236}">
                <a16:creationId xmlns:a16="http://schemas.microsoft.com/office/drawing/2014/main" id="{7EE6D0D2-866C-880B-DE6C-7614BFB72C88}"/>
              </a:ext>
            </a:extLst>
          </p:cNvPr>
          <p:cNvSpPr>
            <a:spLocks noGrp="1"/>
          </p:cNvSpPr>
          <p:nvPr>
            <p:ph idx="1"/>
          </p:nvPr>
        </p:nvSpPr>
        <p:spPr/>
        <p:txBody>
          <a:bodyPr>
            <a:normAutofit fontScale="92500"/>
          </a:bodyPr>
          <a:lstStyle/>
          <a:p>
            <a:r>
              <a:rPr lang="en-US" dirty="0"/>
              <a:t>Unexplained anemia</a:t>
            </a:r>
          </a:p>
          <a:p>
            <a:r>
              <a:rPr lang="en-US" dirty="0"/>
              <a:t>Unexplained microcytosis or macrocytosis</a:t>
            </a:r>
          </a:p>
          <a:p>
            <a:r>
              <a:rPr lang="en-US" dirty="0"/>
              <a:t>Patient is not responding to oral iron supplementation</a:t>
            </a:r>
          </a:p>
          <a:p>
            <a:r>
              <a:rPr lang="en-US" dirty="0"/>
              <a:t>Patient meets criteria for IV iron</a:t>
            </a:r>
          </a:p>
          <a:p>
            <a:r>
              <a:rPr lang="en-US" dirty="0"/>
              <a:t>Severe anemia (hemoglobin &lt; 7)</a:t>
            </a:r>
          </a:p>
          <a:p>
            <a:r>
              <a:rPr lang="en-US" dirty="0"/>
              <a:t>Concern for malignancy related to anemia</a:t>
            </a:r>
          </a:p>
          <a:p>
            <a:r>
              <a:rPr lang="en-US" dirty="0"/>
              <a:t>Patient with anemia of chronic kidney disease and persistent hemoglobin/hematocrit of less than 10/30 respectively</a:t>
            </a:r>
          </a:p>
          <a:p>
            <a:r>
              <a:rPr lang="en-US" dirty="0"/>
              <a:t>Normocytic anemia that has you stumped! </a:t>
            </a:r>
          </a:p>
        </p:txBody>
      </p:sp>
    </p:spTree>
    <p:extLst>
      <p:ext uri="{BB962C8B-B14F-4D97-AF65-F5344CB8AC3E}">
        <p14:creationId xmlns:p14="http://schemas.microsoft.com/office/powerpoint/2010/main" val="3115739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51F8-240D-75B5-9088-E91219CA9700}"/>
              </a:ext>
            </a:extLst>
          </p:cNvPr>
          <p:cNvSpPr>
            <a:spLocks noGrp="1"/>
          </p:cNvSpPr>
          <p:nvPr>
            <p:ph type="title"/>
          </p:nvPr>
        </p:nvSpPr>
        <p:spPr/>
        <p:txBody>
          <a:bodyPr/>
          <a:lstStyle/>
          <a:p>
            <a:pPr algn="ctr"/>
            <a:r>
              <a:rPr lang="en-US" dirty="0"/>
              <a:t>The End</a:t>
            </a:r>
          </a:p>
        </p:txBody>
      </p:sp>
      <p:sp>
        <p:nvSpPr>
          <p:cNvPr id="3" name="Content Placeholder 2">
            <a:extLst>
              <a:ext uri="{FF2B5EF4-FFF2-40B4-BE49-F238E27FC236}">
                <a16:creationId xmlns:a16="http://schemas.microsoft.com/office/drawing/2014/main" id="{5B2B3F15-4C29-AE05-7F28-A188BDAC3C24}"/>
              </a:ext>
            </a:extLst>
          </p:cNvPr>
          <p:cNvSpPr>
            <a:spLocks noGrp="1"/>
          </p:cNvSpPr>
          <p:nvPr>
            <p:ph idx="1"/>
          </p:nvPr>
        </p:nvSpPr>
        <p:spPr/>
        <p:txBody>
          <a:bodyPr/>
          <a:lstStyle/>
          <a:p>
            <a:pPr algn="ctr"/>
            <a:r>
              <a:rPr lang="en-US" dirty="0"/>
              <a:t>Many thanks to WVAPA for having me.</a:t>
            </a:r>
          </a:p>
          <a:p>
            <a:pPr marL="0" indent="0" algn="ctr">
              <a:buNone/>
            </a:pPr>
            <a:endParaRPr lang="en-US" dirty="0"/>
          </a:p>
          <a:p>
            <a:pPr marL="0" indent="0" algn="ctr">
              <a:buNone/>
            </a:pPr>
            <a:endParaRPr lang="en-US" dirty="0"/>
          </a:p>
          <a:p>
            <a:pPr marL="0" indent="0" algn="ctr">
              <a:buNone/>
            </a:pPr>
            <a:r>
              <a:rPr lang="en-US" dirty="0"/>
              <a:t>If you have questions or comments, feel free to email me at kelly.smith-riggleman@wvumedicine.org</a:t>
            </a:r>
          </a:p>
        </p:txBody>
      </p:sp>
    </p:spTree>
    <p:extLst>
      <p:ext uri="{BB962C8B-B14F-4D97-AF65-F5344CB8AC3E}">
        <p14:creationId xmlns:p14="http://schemas.microsoft.com/office/powerpoint/2010/main" val="1999835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6C6C77-E81D-6A04-9B56-2DE7E1F7B705}"/>
              </a:ext>
            </a:extLst>
          </p:cNvPr>
          <p:cNvSpPr>
            <a:spLocks noGrp="1"/>
          </p:cNvSpPr>
          <p:nvPr>
            <p:ph type="title"/>
          </p:nvPr>
        </p:nvSpPr>
        <p:spPr>
          <a:xfrm>
            <a:off x="6392583" y="501652"/>
            <a:ext cx="4434720" cy="1282904"/>
          </a:xfrm>
        </p:spPr>
        <p:txBody>
          <a:bodyPr anchor="b">
            <a:normAutofit/>
          </a:bodyPr>
          <a:lstStyle/>
          <a:p>
            <a:pPr algn="ctr"/>
            <a:r>
              <a:rPr lang="en-US" sz="5400" dirty="0"/>
              <a:t>Riggleman’s</a:t>
            </a:r>
          </a:p>
        </p:txBody>
      </p:sp>
      <p:sp>
        <p:nvSpPr>
          <p:cNvPr id="57" name="Rectangle 5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person kissing a person's cheek&#10;&#10;AI-generated content may be incorrect.">
            <a:extLst>
              <a:ext uri="{FF2B5EF4-FFF2-40B4-BE49-F238E27FC236}">
                <a16:creationId xmlns:a16="http://schemas.microsoft.com/office/drawing/2014/main" id="{D14159D7-3328-5BA5-EEA8-B953B0EC26DB}"/>
              </a:ext>
            </a:extLst>
          </p:cNvPr>
          <p:cNvPicPr>
            <a:picLocks noChangeAspect="1"/>
          </p:cNvPicPr>
          <p:nvPr/>
        </p:nvPicPr>
        <p:blipFill>
          <a:blip r:embed="rId2" cstate="print">
            <a:extLst>
              <a:ext uri="{28A0092B-C50C-407E-A947-70E740481C1C}">
                <a14:useLocalDpi xmlns:a14="http://schemas.microsoft.com/office/drawing/2010/main" val="0"/>
              </a:ext>
            </a:extLst>
          </a:blip>
          <a:srcRect t="1227" r="-1" b="30601"/>
          <a:stretch/>
        </p:blipFill>
        <p:spPr>
          <a:xfrm>
            <a:off x="279143" y="299509"/>
            <a:ext cx="2456683" cy="2509006"/>
          </a:xfrm>
          <a:prstGeom prst="rect">
            <a:avLst/>
          </a:prstGeom>
        </p:spPr>
      </p:pic>
      <p:pic>
        <p:nvPicPr>
          <p:cNvPr id="19" name="Content Placeholder 18" descr="A person and person holding umbrellas&#10;&#10;AI-generated content may be incorrect.">
            <a:extLst>
              <a:ext uri="{FF2B5EF4-FFF2-40B4-BE49-F238E27FC236}">
                <a16:creationId xmlns:a16="http://schemas.microsoft.com/office/drawing/2014/main" id="{67458381-622A-2423-94DD-3B44B317A41A}"/>
              </a:ext>
            </a:extLst>
          </p:cNvPr>
          <p:cNvPicPr>
            <a:picLocks noChangeAspect="1"/>
          </p:cNvPicPr>
          <p:nvPr/>
        </p:nvPicPr>
        <p:blipFill>
          <a:blip r:embed="rId3" cstate="print">
            <a:extLst>
              <a:ext uri="{28A0092B-C50C-407E-A947-70E740481C1C}">
                <a14:useLocalDpi xmlns:a14="http://schemas.microsoft.com/office/drawing/2010/main" val="0"/>
              </a:ext>
            </a:extLst>
          </a:blip>
          <a:srcRect t="11415" r="-1" b="20412"/>
          <a:stretch/>
        </p:blipFill>
        <p:spPr>
          <a:xfrm>
            <a:off x="3044085" y="299509"/>
            <a:ext cx="2456683" cy="2509006"/>
          </a:xfrm>
          <a:prstGeom prst="rect">
            <a:avLst/>
          </a:prstGeom>
        </p:spPr>
      </p:pic>
      <p:pic>
        <p:nvPicPr>
          <p:cNvPr id="7" name="Content Placeholder 6" descr="A person and two women in orange dresses&#10;&#10;AI-generated content may be incorrect.">
            <a:extLst>
              <a:ext uri="{FF2B5EF4-FFF2-40B4-BE49-F238E27FC236}">
                <a16:creationId xmlns:a16="http://schemas.microsoft.com/office/drawing/2014/main" id="{14C2A34A-AB75-F823-B148-84728355B3E0}"/>
              </a:ext>
            </a:extLst>
          </p:cNvPr>
          <p:cNvPicPr>
            <a:picLocks noChangeAspect="1"/>
          </p:cNvPicPr>
          <p:nvPr/>
        </p:nvPicPr>
        <p:blipFill>
          <a:blip r:embed="rId4" cstate="print">
            <a:extLst>
              <a:ext uri="{28A0092B-C50C-407E-A947-70E740481C1C}">
                <a14:useLocalDpi xmlns:a14="http://schemas.microsoft.com/office/drawing/2010/main" val="0"/>
              </a:ext>
            </a:extLst>
          </a:blip>
          <a:srcRect t="14970" r="2" b="40922"/>
          <a:stretch/>
        </p:blipFill>
        <p:spPr>
          <a:xfrm>
            <a:off x="279143" y="3108025"/>
            <a:ext cx="5221625" cy="3450468"/>
          </a:xfrm>
          <a:prstGeom prst="rect">
            <a:avLst/>
          </a:prstGeom>
        </p:spPr>
      </p:pic>
      <p:pic>
        <p:nvPicPr>
          <p:cNvPr id="22" name="Content Placeholder 21" descr="A group of people posing for a photo&#10;&#10;AI-generated content may be incorrect.">
            <a:extLst>
              <a:ext uri="{FF2B5EF4-FFF2-40B4-BE49-F238E27FC236}">
                <a16:creationId xmlns:a16="http://schemas.microsoft.com/office/drawing/2014/main" id="{23BD7FE9-BDDD-4A7F-23E7-478C512A74B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937106" y="2331721"/>
            <a:ext cx="5369905" cy="3749980"/>
          </a:xfrm>
        </p:spPr>
      </p:pic>
      <p:cxnSp>
        <p:nvCxnSpPr>
          <p:cNvPr id="59" name="Straight Connector 5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804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F4CA-F407-8332-D94D-94D2031CD59E}"/>
              </a:ext>
            </a:extLst>
          </p:cNvPr>
          <p:cNvSpPr>
            <a:spLocks noGrp="1"/>
          </p:cNvSpPr>
          <p:nvPr>
            <p:ph type="title"/>
          </p:nvPr>
        </p:nvSpPr>
        <p:spPr>
          <a:xfrm>
            <a:off x="838200" y="365125"/>
            <a:ext cx="10515600" cy="598043"/>
          </a:xfrm>
        </p:spPr>
        <p:txBody>
          <a:bodyPr>
            <a:normAutofit fontScale="90000"/>
          </a:bodyPr>
          <a:lstStyle/>
          <a:p>
            <a:r>
              <a:rPr lang="en-US" dirty="0"/>
              <a:t> The Basics</a:t>
            </a:r>
          </a:p>
        </p:txBody>
      </p:sp>
      <p:sp>
        <p:nvSpPr>
          <p:cNvPr id="3" name="Content Placeholder 2">
            <a:extLst>
              <a:ext uri="{FF2B5EF4-FFF2-40B4-BE49-F238E27FC236}">
                <a16:creationId xmlns:a16="http://schemas.microsoft.com/office/drawing/2014/main" id="{0376F99D-6823-91F1-1584-CD4942D0105B}"/>
              </a:ext>
            </a:extLst>
          </p:cNvPr>
          <p:cNvSpPr>
            <a:spLocks noGrp="1"/>
          </p:cNvSpPr>
          <p:nvPr>
            <p:ph idx="1"/>
          </p:nvPr>
        </p:nvSpPr>
        <p:spPr>
          <a:xfrm>
            <a:off x="626339" y="963168"/>
            <a:ext cx="10515600" cy="5529707"/>
          </a:xfrm>
        </p:spPr>
        <p:txBody>
          <a:bodyPr>
            <a:normAutofit/>
          </a:bodyPr>
          <a:lstStyle/>
          <a:p>
            <a:r>
              <a:rPr lang="en-US" dirty="0"/>
              <a:t>Hemoglobin: Concentration of hemoglobin in whole blood</a:t>
            </a:r>
          </a:p>
          <a:p>
            <a:pPr lvl="1"/>
            <a:r>
              <a:rPr lang="en-US" dirty="0"/>
              <a:t> binds to oxygen and delivers to tissues</a:t>
            </a:r>
          </a:p>
          <a:p>
            <a:r>
              <a:rPr lang="en-US" dirty="0"/>
              <a:t>Hematocrit: Percentage of blood volume occupied by RBCs</a:t>
            </a:r>
          </a:p>
          <a:p>
            <a:r>
              <a:rPr lang="en-US" dirty="0"/>
              <a:t>Mean Corpuscular Volume (MCV): Average volume of RBCs</a:t>
            </a:r>
          </a:p>
          <a:p>
            <a:r>
              <a:rPr lang="en-US" dirty="0"/>
              <a:t>Mean Corpuscular Hemoglobin (MCH) and Mean Corpuscular Hemoglobin Concentration (MCHC)</a:t>
            </a:r>
          </a:p>
          <a:p>
            <a:pPr lvl="1"/>
            <a:r>
              <a:rPr lang="en-US" dirty="0"/>
              <a:t>Average hemoglobin content/concentration per RBC</a:t>
            </a:r>
          </a:p>
          <a:p>
            <a:pPr lvl="1"/>
            <a:endParaRPr lang="en-US" dirty="0"/>
          </a:p>
          <a:p>
            <a:pPr lvl="1"/>
            <a:endParaRPr lang="en-US" dirty="0"/>
          </a:p>
          <a:p>
            <a:r>
              <a:rPr lang="en-US" sz="3400" dirty="0"/>
              <a:t>Reticulocyte Count</a:t>
            </a:r>
          </a:p>
          <a:p>
            <a:pPr marL="457200" lvl="1" indent="0">
              <a:buNone/>
            </a:pPr>
            <a:r>
              <a:rPr lang="en-US" dirty="0"/>
              <a:t>Elevated in anemia (bone marrow increases the rate of RBC production in response to anemia) </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377162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A2FE-ED51-E464-0361-B29DB96112CB}"/>
              </a:ext>
            </a:extLst>
          </p:cNvPr>
          <p:cNvSpPr>
            <a:spLocks noGrp="1"/>
          </p:cNvSpPr>
          <p:nvPr>
            <p:ph type="title"/>
          </p:nvPr>
        </p:nvSpPr>
        <p:spPr/>
        <p:txBody>
          <a:bodyPr>
            <a:normAutofit/>
          </a:bodyPr>
          <a:lstStyle/>
          <a:p>
            <a:r>
              <a:rPr lang="en-US" dirty="0"/>
              <a:t>Stages of RBC development</a:t>
            </a:r>
            <a:br>
              <a:rPr lang="en-US" dirty="0"/>
            </a:br>
            <a:endParaRPr lang="en-US" dirty="0"/>
          </a:p>
        </p:txBody>
      </p:sp>
      <p:sp>
        <p:nvSpPr>
          <p:cNvPr id="3" name="Content Placeholder 2">
            <a:extLst>
              <a:ext uri="{FF2B5EF4-FFF2-40B4-BE49-F238E27FC236}">
                <a16:creationId xmlns:a16="http://schemas.microsoft.com/office/drawing/2014/main" id="{DCA8D261-8191-52A9-F742-0CD3E64BB0AA}"/>
              </a:ext>
            </a:extLst>
          </p:cNvPr>
          <p:cNvSpPr>
            <a:spLocks noGrp="1"/>
          </p:cNvSpPr>
          <p:nvPr>
            <p:ph idx="1"/>
          </p:nvPr>
        </p:nvSpPr>
        <p:spPr>
          <a:xfrm>
            <a:off x="838200" y="4107305"/>
            <a:ext cx="10515600" cy="2069658"/>
          </a:xfrm>
        </p:spPr>
        <p:txBody>
          <a:bodyPr/>
          <a:lstStyle/>
          <a:p>
            <a:pPr lvl="1"/>
            <a:r>
              <a:rPr lang="en-US" dirty="0"/>
              <a:t>It is important to understand that all of us have reticulocyte circulating in our peripheral blood. But a reticulocyte count of more than 1.8% should raise concern for anemia.</a:t>
            </a:r>
          </a:p>
          <a:p>
            <a:pPr lvl="1"/>
            <a:endParaRPr lang="en-US" dirty="0"/>
          </a:p>
        </p:txBody>
      </p:sp>
      <p:pic>
        <p:nvPicPr>
          <p:cNvPr id="7" name="Picture 6">
            <a:extLst>
              <a:ext uri="{FF2B5EF4-FFF2-40B4-BE49-F238E27FC236}">
                <a16:creationId xmlns:a16="http://schemas.microsoft.com/office/drawing/2014/main" id="{DB4D118E-0DAD-50B8-4816-EB5BAD193DE6}"/>
              </a:ext>
            </a:extLst>
          </p:cNvPr>
          <p:cNvPicPr>
            <a:picLocks noChangeAspect="1"/>
          </p:cNvPicPr>
          <p:nvPr/>
        </p:nvPicPr>
        <p:blipFill>
          <a:blip r:embed="rId2"/>
          <a:stretch>
            <a:fillRect/>
          </a:stretch>
        </p:blipFill>
        <p:spPr>
          <a:xfrm>
            <a:off x="1185856" y="1053416"/>
            <a:ext cx="9387774" cy="2803161"/>
          </a:xfrm>
          <a:prstGeom prst="rect">
            <a:avLst/>
          </a:prstGeom>
        </p:spPr>
      </p:pic>
    </p:spTree>
    <p:extLst>
      <p:ext uri="{BB962C8B-B14F-4D97-AF65-F5344CB8AC3E}">
        <p14:creationId xmlns:p14="http://schemas.microsoft.com/office/powerpoint/2010/main" val="337484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E6B9-3A93-81D6-851C-5096F596FBD5}"/>
              </a:ext>
            </a:extLst>
          </p:cNvPr>
          <p:cNvSpPr>
            <a:spLocks noGrp="1"/>
          </p:cNvSpPr>
          <p:nvPr>
            <p:ph type="title"/>
          </p:nvPr>
        </p:nvSpPr>
        <p:spPr>
          <a:xfrm>
            <a:off x="838200" y="365126"/>
            <a:ext cx="10515600" cy="886158"/>
          </a:xfrm>
        </p:spPr>
        <p:txBody>
          <a:bodyPr>
            <a:normAutofit/>
          </a:bodyPr>
          <a:lstStyle/>
          <a:p>
            <a:r>
              <a:rPr lang="en-US" dirty="0"/>
              <a:t>What can cause anemia?</a:t>
            </a:r>
          </a:p>
        </p:txBody>
      </p:sp>
      <p:pic>
        <p:nvPicPr>
          <p:cNvPr id="4" name="Content Placeholder 3">
            <a:extLst>
              <a:ext uri="{FF2B5EF4-FFF2-40B4-BE49-F238E27FC236}">
                <a16:creationId xmlns:a16="http://schemas.microsoft.com/office/drawing/2014/main" id="{F3791737-241D-99C1-041B-ED45CFC75FC7}"/>
              </a:ext>
            </a:extLst>
          </p:cNvPr>
          <p:cNvPicPr>
            <a:picLocks noGrp="1" noChangeAspect="1"/>
          </p:cNvPicPr>
          <p:nvPr>
            <p:ph idx="1"/>
          </p:nvPr>
        </p:nvPicPr>
        <p:blipFill>
          <a:blip r:embed="rId2"/>
          <a:stretch>
            <a:fillRect/>
          </a:stretch>
        </p:blipFill>
        <p:spPr>
          <a:xfrm>
            <a:off x="3053004" y="1372817"/>
            <a:ext cx="5810417" cy="4351338"/>
          </a:xfrm>
          <a:prstGeom prst="rect">
            <a:avLst/>
          </a:prstGeom>
        </p:spPr>
      </p:pic>
    </p:spTree>
    <p:extLst>
      <p:ext uri="{BB962C8B-B14F-4D97-AF65-F5344CB8AC3E}">
        <p14:creationId xmlns:p14="http://schemas.microsoft.com/office/powerpoint/2010/main" val="3043996677"/>
      </p:ext>
    </p:extLst>
  </p:cSld>
  <p:clrMapOvr>
    <a:masterClrMapping/>
  </p:clrMapOvr>
</p:sld>
</file>

<file path=ppt/theme/theme1.xml><?xml version="1.0" encoding="utf-8"?>
<a:theme xmlns:a="http://schemas.openxmlformats.org/drawingml/2006/main" name="GradientVTI">
  <a:themeElements>
    <a:clrScheme name="Boho">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17995</TotalTime>
  <Words>5527</Words>
  <Application>Microsoft Office PowerPoint</Application>
  <PresentationFormat>Widescreen</PresentationFormat>
  <Paragraphs>584</Paragraphs>
  <Slides>68</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Univers</vt:lpstr>
      <vt:lpstr>Wingdings</vt:lpstr>
      <vt:lpstr>GradientVTI</vt:lpstr>
      <vt:lpstr>ANEMIA</vt:lpstr>
      <vt:lpstr>Disclaimer</vt:lpstr>
      <vt:lpstr>Learning Objectives</vt:lpstr>
      <vt:lpstr> What is anemia?</vt:lpstr>
      <vt:lpstr>Anemia classifications</vt:lpstr>
      <vt:lpstr>Normal peripheral smear</vt:lpstr>
      <vt:lpstr> The Basics</vt:lpstr>
      <vt:lpstr>Stages of RBC development </vt:lpstr>
      <vt:lpstr>What can cause anemia?</vt:lpstr>
      <vt:lpstr>Iron Deficiency Anemia-most common cause of anemia</vt:lpstr>
      <vt:lpstr>Hypochromic microcytic smear</vt:lpstr>
      <vt:lpstr>Case Study #1</vt:lpstr>
      <vt:lpstr> IDA- common causes</vt:lpstr>
      <vt:lpstr> Laboratory findings IDA</vt:lpstr>
      <vt:lpstr>Symptoms…..NO ENERGY</vt:lpstr>
      <vt:lpstr> Clinical findings-IDA</vt:lpstr>
      <vt:lpstr> Treatment options</vt:lpstr>
      <vt:lpstr> </vt:lpstr>
      <vt:lpstr> Response to iron supplementation</vt:lpstr>
      <vt:lpstr> Approaching treatment options with patients</vt:lpstr>
      <vt:lpstr>Case Study #1 cont.</vt:lpstr>
      <vt:lpstr>Iron Infusions</vt:lpstr>
      <vt:lpstr>Iron Infusion Reactions</vt:lpstr>
      <vt:lpstr> Anticoagulation and iron deficiency</vt:lpstr>
      <vt:lpstr>Case Study #2 </vt:lpstr>
      <vt:lpstr>Case Study #2-continued</vt:lpstr>
      <vt:lpstr> Malabsorption syndromes</vt:lpstr>
      <vt:lpstr>Gastric Band-Bypass-Sleeve</vt:lpstr>
      <vt:lpstr> Anemia secondary to malabsorption syndromes</vt:lpstr>
      <vt:lpstr>Case study #3</vt:lpstr>
      <vt:lpstr>Case study #3 continued</vt:lpstr>
      <vt:lpstr> Case study #3 continued</vt:lpstr>
      <vt:lpstr>Case study #4</vt:lpstr>
      <vt:lpstr>Case study #4 continued</vt:lpstr>
      <vt:lpstr>Case study #4 continued</vt:lpstr>
      <vt:lpstr>Colon cancer</vt:lpstr>
      <vt:lpstr> Case study #5</vt:lpstr>
      <vt:lpstr>Case study #5 continued</vt:lpstr>
      <vt:lpstr> Case study #5 continued</vt:lpstr>
      <vt:lpstr>PowerPoint Presentation</vt:lpstr>
      <vt:lpstr> Iron deficiency in pregnancy</vt:lpstr>
      <vt:lpstr>Treating the root cause of IDA</vt:lpstr>
      <vt:lpstr>Case Study #6</vt:lpstr>
      <vt:lpstr>Case Study #6 continued</vt:lpstr>
      <vt:lpstr>Thalassemia </vt:lpstr>
      <vt:lpstr>Thalassemia cont.</vt:lpstr>
      <vt:lpstr>Management of Thalassemia</vt:lpstr>
      <vt:lpstr>Hemoglobin molecule</vt:lpstr>
      <vt:lpstr>Normal smear vs Thalassemia</vt:lpstr>
      <vt:lpstr> Case study #7</vt:lpstr>
      <vt:lpstr>Erythropoetin mechanism</vt:lpstr>
      <vt:lpstr>Anemia of CKD</vt:lpstr>
      <vt:lpstr>PowerPoint Presentation</vt:lpstr>
      <vt:lpstr>Macrocytic anemia MCV&gt;100</vt:lpstr>
      <vt:lpstr>Case Study #8</vt:lpstr>
      <vt:lpstr>Myeloma labs/panel: CBC, CMP, LDH, B2MG, SPEP/IFE, FLC, serum IgG, IgM, IgA</vt:lpstr>
      <vt:lpstr> Anemia secondary to malignancy</vt:lpstr>
      <vt:lpstr> Anemia secondary to hemolysis</vt:lpstr>
      <vt:lpstr> Anemia secondary to autoimmune disorders</vt:lpstr>
      <vt:lpstr>Sideroblastic anemia-macrocytic</vt:lpstr>
      <vt:lpstr>Ringed sideroblasts</vt:lpstr>
      <vt:lpstr>Blood transfusions</vt:lpstr>
      <vt:lpstr>Transfusion reactions</vt:lpstr>
      <vt:lpstr>Knowledge check</vt:lpstr>
      <vt:lpstr>RECAP: Approach to Anemia Workup</vt:lpstr>
      <vt:lpstr> Indications for hematology consult</vt:lpstr>
      <vt:lpstr>The End</vt:lpstr>
      <vt:lpstr>Riggleman’s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doc</dc:creator>
  <cp:lastModifiedBy>Smith-Riggleman, Kelly</cp:lastModifiedBy>
  <cp:revision>910</cp:revision>
  <dcterms:created xsi:type="dcterms:W3CDTF">2023-07-13T00:13:15Z</dcterms:created>
  <dcterms:modified xsi:type="dcterms:W3CDTF">2025-03-04T23:39:23Z</dcterms:modified>
</cp:coreProperties>
</file>