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43"/>
  </p:notesMasterIdLst>
  <p:sldIdLst>
    <p:sldId id="256" r:id="rId2"/>
    <p:sldId id="258" r:id="rId3"/>
    <p:sldId id="257" r:id="rId4"/>
    <p:sldId id="259" r:id="rId5"/>
    <p:sldId id="307" r:id="rId6"/>
    <p:sldId id="263" r:id="rId7"/>
    <p:sldId id="261" r:id="rId8"/>
    <p:sldId id="294" r:id="rId9"/>
    <p:sldId id="265" r:id="rId10"/>
    <p:sldId id="296" r:id="rId11"/>
    <p:sldId id="311" r:id="rId12"/>
    <p:sldId id="300" r:id="rId13"/>
    <p:sldId id="301" r:id="rId14"/>
    <p:sldId id="302" r:id="rId15"/>
    <p:sldId id="280" r:id="rId16"/>
    <p:sldId id="260" r:id="rId17"/>
    <p:sldId id="267" r:id="rId18"/>
    <p:sldId id="269" r:id="rId19"/>
    <p:sldId id="273" r:id="rId20"/>
    <p:sldId id="275" r:id="rId21"/>
    <p:sldId id="274" r:id="rId22"/>
    <p:sldId id="276" r:id="rId23"/>
    <p:sldId id="277" r:id="rId24"/>
    <p:sldId id="279" r:id="rId25"/>
    <p:sldId id="272" r:id="rId26"/>
    <p:sldId id="278" r:id="rId27"/>
    <p:sldId id="308" r:id="rId28"/>
    <p:sldId id="270" r:id="rId29"/>
    <p:sldId id="309" r:id="rId30"/>
    <p:sldId id="310" r:id="rId31"/>
    <p:sldId id="305" r:id="rId32"/>
    <p:sldId id="295" r:id="rId33"/>
    <p:sldId id="284" r:id="rId34"/>
    <p:sldId id="287" r:id="rId35"/>
    <p:sldId id="288" r:id="rId36"/>
    <p:sldId id="291" r:id="rId37"/>
    <p:sldId id="286" r:id="rId38"/>
    <p:sldId id="289" r:id="rId39"/>
    <p:sldId id="290" r:id="rId40"/>
    <p:sldId id="292" r:id="rId41"/>
    <p:sldId id="30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p:restoredTop sz="88994"/>
  </p:normalViewPr>
  <p:slideViewPr>
    <p:cSldViewPr snapToGrid="0" snapToObjects="1">
      <p:cViewPr varScale="1">
        <p:scale>
          <a:sx n="97" d="100"/>
          <a:sy n="97" d="100"/>
        </p:scale>
        <p:origin x="10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CBF3F-E83C-364D-81A9-E5598DF163BB}" type="doc">
      <dgm:prSet loTypeId="urn:microsoft.com/office/officeart/2005/8/layout/radial6" loCatId="" qsTypeId="urn:microsoft.com/office/officeart/2005/8/quickstyle/simple1" qsCatId="simple" csTypeId="urn:microsoft.com/office/officeart/2005/8/colors/accent4_2" csCatId="accent4" phldr="1"/>
      <dgm:spPr/>
      <dgm:t>
        <a:bodyPr/>
        <a:lstStyle/>
        <a:p>
          <a:endParaRPr lang="en-US"/>
        </a:p>
      </dgm:t>
    </dgm:pt>
    <dgm:pt modelId="{6B4061F3-AD95-E24F-9657-DDD334713C46}">
      <dgm:prSet phldrT="[Text]"/>
      <dgm:spPr>
        <a:solidFill>
          <a:schemeClr val="accent5">
            <a:lumMod val="75000"/>
          </a:schemeClr>
        </a:solidFill>
      </dgm:spPr>
      <dgm:t>
        <a:bodyPr/>
        <a:lstStyle/>
        <a:p>
          <a:r>
            <a:rPr lang="en-US" b="1" dirty="0"/>
            <a:t>Follicular Occlusion Tetrad</a:t>
          </a:r>
          <a:endParaRPr lang="en-US" dirty="0"/>
        </a:p>
      </dgm:t>
    </dgm:pt>
    <dgm:pt modelId="{E34BE040-4DB4-1543-9388-193471689724}" type="parTrans" cxnId="{D95AC176-9FD1-0F45-9A53-16699BF1EB34}">
      <dgm:prSet/>
      <dgm:spPr/>
      <dgm:t>
        <a:bodyPr/>
        <a:lstStyle/>
        <a:p>
          <a:endParaRPr lang="en-US"/>
        </a:p>
      </dgm:t>
    </dgm:pt>
    <dgm:pt modelId="{94E7CBAD-F213-F041-9546-129372F031EC}" type="sibTrans" cxnId="{D95AC176-9FD1-0F45-9A53-16699BF1EB34}">
      <dgm:prSet/>
      <dgm:spPr/>
      <dgm:t>
        <a:bodyPr/>
        <a:lstStyle/>
        <a:p>
          <a:endParaRPr lang="en-US"/>
        </a:p>
      </dgm:t>
    </dgm:pt>
    <dgm:pt modelId="{8D1BDB39-7F72-F04D-BAF3-EF9231039524}">
      <dgm:prSet phldrT="[Text]" custT="1"/>
      <dgm:spPr/>
      <dgm:t>
        <a:bodyPr/>
        <a:lstStyle/>
        <a:p>
          <a:pPr>
            <a:buAutoNum type="arabicPeriod"/>
          </a:pPr>
          <a:r>
            <a:rPr lang="en-US" sz="1650" b="1" dirty="0"/>
            <a:t>Hidradenitis </a:t>
          </a:r>
          <a:r>
            <a:rPr lang="en-US" sz="1600" b="1" dirty="0"/>
            <a:t>Suppurativa</a:t>
          </a:r>
          <a:r>
            <a:rPr lang="en-US" sz="1650" b="1" dirty="0"/>
            <a:t> </a:t>
          </a:r>
        </a:p>
      </dgm:t>
    </dgm:pt>
    <dgm:pt modelId="{BE53EB7B-31EF-7545-AAAE-DE555FB519C2}" type="parTrans" cxnId="{7A3659DF-D005-DF4C-AED1-B49206E6643D}">
      <dgm:prSet/>
      <dgm:spPr/>
      <dgm:t>
        <a:bodyPr/>
        <a:lstStyle/>
        <a:p>
          <a:endParaRPr lang="en-US"/>
        </a:p>
      </dgm:t>
    </dgm:pt>
    <dgm:pt modelId="{DDBFC5F0-6571-FE49-9588-E40205C744CB}" type="sibTrans" cxnId="{7A3659DF-D005-DF4C-AED1-B49206E6643D}">
      <dgm:prSet/>
      <dgm:spPr/>
      <dgm:t>
        <a:bodyPr/>
        <a:lstStyle/>
        <a:p>
          <a:endParaRPr lang="en-US"/>
        </a:p>
      </dgm:t>
    </dgm:pt>
    <dgm:pt modelId="{748D1BAB-7CE5-4048-8E7B-2C566364837B}">
      <dgm:prSet phldrT="[Text]" custT="1"/>
      <dgm:spPr/>
      <dgm:t>
        <a:bodyPr/>
        <a:lstStyle/>
        <a:p>
          <a:pPr>
            <a:buAutoNum type="arabicPeriod"/>
          </a:pPr>
          <a:r>
            <a:rPr lang="en-US" sz="1800" b="1" dirty="0"/>
            <a:t>Acne Conglobata</a:t>
          </a:r>
        </a:p>
      </dgm:t>
    </dgm:pt>
    <dgm:pt modelId="{6F7A2A4F-F93D-6C45-82E6-BD191EEED2D6}" type="parTrans" cxnId="{4688BAEE-97FB-9545-807C-9E0D292D8DE9}">
      <dgm:prSet/>
      <dgm:spPr/>
      <dgm:t>
        <a:bodyPr/>
        <a:lstStyle/>
        <a:p>
          <a:endParaRPr lang="en-US"/>
        </a:p>
      </dgm:t>
    </dgm:pt>
    <dgm:pt modelId="{EC317984-E233-C04C-B3EA-25DAAF551D3E}" type="sibTrans" cxnId="{4688BAEE-97FB-9545-807C-9E0D292D8DE9}">
      <dgm:prSet/>
      <dgm:spPr/>
      <dgm:t>
        <a:bodyPr/>
        <a:lstStyle/>
        <a:p>
          <a:endParaRPr lang="en-US"/>
        </a:p>
      </dgm:t>
    </dgm:pt>
    <dgm:pt modelId="{988A2FCD-34AA-D54E-9C1F-3328901E2DD8}">
      <dgm:prSet phldrT="[Text]" custT="1"/>
      <dgm:spPr/>
      <dgm:t>
        <a:bodyPr/>
        <a:lstStyle/>
        <a:p>
          <a:pPr>
            <a:buAutoNum type="arabicPeriod"/>
          </a:pPr>
          <a:r>
            <a:rPr lang="en-US" sz="1900" b="1" dirty="0"/>
            <a:t>Dissecting </a:t>
          </a:r>
          <a:r>
            <a:rPr lang="en-US" sz="1800" b="1" dirty="0"/>
            <a:t>Cellulitis</a:t>
          </a:r>
          <a:r>
            <a:rPr lang="en-US" sz="1900" b="1" dirty="0"/>
            <a:t> of the Scalp</a:t>
          </a:r>
        </a:p>
      </dgm:t>
    </dgm:pt>
    <dgm:pt modelId="{5D96ED7B-EAF5-5A43-A4DC-949F992DAAC7}" type="parTrans" cxnId="{5D7307FD-0DB4-C348-B14B-96B069A7F38E}">
      <dgm:prSet/>
      <dgm:spPr/>
      <dgm:t>
        <a:bodyPr/>
        <a:lstStyle/>
        <a:p>
          <a:endParaRPr lang="en-US"/>
        </a:p>
      </dgm:t>
    </dgm:pt>
    <dgm:pt modelId="{EE3028A9-9528-494E-85B5-F9C64BEC8A84}" type="sibTrans" cxnId="{5D7307FD-0DB4-C348-B14B-96B069A7F38E}">
      <dgm:prSet/>
      <dgm:spPr/>
      <dgm:t>
        <a:bodyPr/>
        <a:lstStyle/>
        <a:p>
          <a:endParaRPr lang="en-US"/>
        </a:p>
      </dgm:t>
    </dgm:pt>
    <dgm:pt modelId="{53C4EF28-F0D2-5346-8FDE-0A986E188EF3}">
      <dgm:prSet phldrT="[Text]" custT="1"/>
      <dgm:spPr/>
      <dgm:t>
        <a:bodyPr/>
        <a:lstStyle/>
        <a:p>
          <a:pPr>
            <a:buAutoNum type="arabicPeriod"/>
          </a:pPr>
          <a:r>
            <a:rPr lang="en-US" sz="2000" b="1" dirty="0"/>
            <a:t>Pilonidal Sinus </a:t>
          </a:r>
        </a:p>
      </dgm:t>
    </dgm:pt>
    <dgm:pt modelId="{BA49454F-3F48-1A49-B48E-9B3B3E0C41FD}" type="parTrans" cxnId="{2F3AA297-A99D-FC43-BE37-70970B78CD8B}">
      <dgm:prSet/>
      <dgm:spPr/>
      <dgm:t>
        <a:bodyPr/>
        <a:lstStyle/>
        <a:p>
          <a:endParaRPr lang="en-US"/>
        </a:p>
      </dgm:t>
    </dgm:pt>
    <dgm:pt modelId="{6ACF6498-7595-974A-AE1B-00EB1D7C4438}" type="sibTrans" cxnId="{2F3AA297-A99D-FC43-BE37-70970B78CD8B}">
      <dgm:prSet/>
      <dgm:spPr/>
      <dgm:t>
        <a:bodyPr/>
        <a:lstStyle/>
        <a:p>
          <a:endParaRPr lang="en-US"/>
        </a:p>
      </dgm:t>
    </dgm:pt>
    <dgm:pt modelId="{0047FA56-9B1D-434F-8E20-E27462DC4504}" type="pres">
      <dgm:prSet presAssocID="{A76CBF3F-E83C-364D-81A9-E5598DF163BB}" presName="Name0" presStyleCnt="0">
        <dgm:presLayoutVars>
          <dgm:chMax val="1"/>
          <dgm:dir/>
          <dgm:animLvl val="ctr"/>
          <dgm:resizeHandles val="exact"/>
        </dgm:presLayoutVars>
      </dgm:prSet>
      <dgm:spPr/>
    </dgm:pt>
    <dgm:pt modelId="{7A03112F-A84E-3648-8103-016C461E1D13}" type="pres">
      <dgm:prSet presAssocID="{6B4061F3-AD95-E24F-9657-DDD334713C46}" presName="centerShape" presStyleLbl="node0" presStyleIdx="0" presStyleCnt="1"/>
      <dgm:spPr/>
    </dgm:pt>
    <dgm:pt modelId="{CE4EBC9B-15D6-5742-B95C-5BE77B7E47F6}" type="pres">
      <dgm:prSet presAssocID="{8D1BDB39-7F72-F04D-BAF3-EF9231039524}" presName="node" presStyleLbl="node1" presStyleIdx="0" presStyleCnt="4" custScaleX="131573" custScaleY="131021">
        <dgm:presLayoutVars>
          <dgm:bulletEnabled val="1"/>
        </dgm:presLayoutVars>
      </dgm:prSet>
      <dgm:spPr/>
    </dgm:pt>
    <dgm:pt modelId="{05643585-5C0A-8240-81A2-31FAB99E24B4}" type="pres">
      <dgm:prSet presAssocID="{8D1BDB39-7F72-F04D-BAF3-EF9231039524}" presName="dummy" presStyleCnt="0"/>
      <dgm:spPr/>
    </dgm:pt>
    <dgm:pt modelId="{7979C936-0DBC-CE43-A61E-77D0F6641789}" type="pres">
      <dgm:prSet presAssocID="{DDBFC5F0-6571-FE49-9588-E40205C744CB}" presName="sibTrans" presStyleLbl="sibTrans2D1" presStyleIdx="0" presStyleCnt="4"/>
      <dgm:spPr/>
    </dgm:pt>
    <dgm:pt modelId="{12B5C91A-6363-2B44-9020-EFE3C61E55DB}" type="pres">
      <dgm:prSet presAssocID="{748D1BAB-7CE5-4048-8E7B-2C566364837B}" presName="node" presStyleLbl="node1" presStyleIdx="1" presStyleCnt="4" custScaleX="134848" custScaleY="137826">
        <dgm:presLayoutVars>
          <dgm:bulletEnabled val="1"/>
        </dgm:presLayoutVars>
      </dgm:prSet>
      <dgm:spPr/>
    </dgm:pt>
    <dgm:pt modelId="{942CA287-C7E4-6C41-8F7A-265F185CAE9A}" type="pres">
      <dgm:prSet presAssocID="{748D1BAB-7CE5-4048-8E7B-2C566364837B}" presName="dummy" presStyleCnt="0"/>
      <dgm:spPr/>
    </dgm:pt>
    <dgm:pt modelId="{0A643D30-29D0-6B46-83CB-5DA246926E43}" type="pres">
      <dgm:prSet presAssocID="{EC317984-E233-C04C-B3EA-25DAAF551D3E}" presName="sibTrans" presStyleLbl="sibTrans2D1" presStyleIdx="1" presStyleCnt="4"/>
      <dgm:spPr/>
    </dgm:pt>
    <dgm:pt modelId="{324B1536-0AAE-6742-B535-EF90C46A3F62}" type="pres">
      <dgm:prSet presAssocID="{988A2FCD-34AA-D54E-9C1F-3328901E2DD8}" presName="node" presStyleLbl="node1" presStyleIdx="2" presStyleCnt="4" custScaleX="132722" custScaleY="132162">
        <dgm:presLayoutVars>
          <dgm:bulletEnabled val="1"/>
        </dgm:presLayoutVars>
      </dgm:prSet>
      <dgm:spPr/>
    </dgm:pt>
    <dgm:pt modelId="{63E1AA39-8F48-5F48-9473-D88FC92834F0}" type="pres">
      <dgm:prSet presAssocID="{988A2FCD-34AA-D54E-9C1F-3328901E2DD8}" presName="dummy" presStyleCnt="0"/>
      <dgm:spPr/>
    </dgm:pt>
    <dgm:pt modelId="{DEFA9E07-90FD-084B-9A1E-2C31A6E1FBFB}" type="pres">
      <dgm:prSet presAssocID="{EE3028A9-9528-494E-85B5-F9C64BEC8A84}" presName="sibTrans" presStyleLbl="sibTrans2D1" presStyleIdx="2" presStyleCnt="4"/>
      <dgm:spPr/>
    </dgm:pt>
    <dgm:pt modelId="{B0DE854C-5E85-0C4F-98E4-0CE1C825F55F}" type="pres">
      <dgm:prSet presAssocID="{53C4EF28-F0D2-5346-8FDE-0A986E188EF3}" presName="node" presStyleLbl="node1" presStyleIdx="3" presStyleCnt="4" custScaleX="131689" custScaleY="131136">
        <dgm:presLayoutVars>
          <dgm:bulletEnabled val="1"/>
        </dgm:presLayoutVars>
      </dgm:prSet>
      <dgm:spPr/>
    </dgm:pt>
    <dgm:pt modelId="{4E8FE55B-D76C-C545-B595-8DFF72D0EF20}" type="pres">
      <dgm:prSet presAssocID="{53C4EF28-F0D2-5346-8FDE-0A986E188EF3}" presName="dummy" presStyleCnt="0"/>
      <dgm:spPr/>
    </dgm:pt>
    <dgm:pt modelId="{622D97B9-2ECE-9343-B406-E1DF6B8308FA}" type="pres">
      <dgm:prSet presAssocID="{6ACF6498-7595-974A-AE1B-00EB1D7C4438}" presName="sibTrans" presStyleLbl="sibTrans2D1" presStyleIdx="3" presStyleCnt="4"/>
      <dgm:spPr/>
    </dgm:pt>
  </dgm:ptLst>
  <dgm:cxnLst>
    <dgm:cxn modelId="{EE2C5106-9104-E447-B34B-1FC3E045CC0D}" type="presOf" srcId="{988A2FCD-34AA-D54E-9C1F-3328901E2DD8}" destId="{324B1536-0AAE-6742-B535-EF90C46A3F62}" srcOrd="0" destOrd="0" presId="urn:microsoft.com/office/officeart/2005/8/layout/radial6"/>
    <dgm:cxn modelId="{8369E107-3DDD-E641-9484-EB4BEDC7A9E3}" type="presOf" srcId="{53C4EF28-F0D2-5346-8FDE-0A986E188EF3}" destId="{B0DE854C-5E85-0C4F-98E4-0CE1C825F55F}" srcOrd="0" destOrd="0" presId="urn:microsoft.com/office/officeart/2005/8/layout/radial6"/>
    <dgm:cxn modelId="{3B8D950F-0FDC-C842-A743-5A262F20536D}" type="presOf" srcId="{EC317984-E233-C04C-B3EA-25DAAF551D3E}" destId="{0A643D30-29D0-6B46-83CB-5DA246926E43}" srcOrd="0" destOrd="0" presId="urn:microsoft.com/office/officeart/2005/8/layout/radial6"/>
    <dgm:cxn modelId="{B2189B23-523B-3149-AC57-FBE075F299AF}" type="presOf" srcId="{8D1BDB39-7F72-F04D-BAF3-EF9231039524}" destId="{CE4EBC9B-15D6-5742-B95C-5BE77B7E47F6}" srcOrd="0" destOrd="0" presId="urn:microsoft.com/office/officeart/2005/8/layout/radial6"/>
    <dgm:cxn modelId="{78A95B49-EC49-314A-9B94-EAB51053FD49}" type="presOf" srcId="{748D1BAB-7CE5-4048-8E7B-2C566364837B}" destId="{12B5C91A-6363-2B44-9020-EFE3C61E55DB}" srcOrd="0" destOrd="0" presId="urn:microsoft.com/office/officeart/2005/8/layout/radial6"/>
    <dgm:cxn modelId="{70403B56-ACF6-D744-8C0B-8551DEFC44B6}" type="presOf" srcId="{EE3028A9-9528-494E-85B5-F9C64BEC8A84}" destId="{DEFA9E07-90FD-084B-9A1E-2C31A6E1FBFB}" srcOrd="0" destOrd="0" presId="urn:microsoft.com/office/officeart/2005/8/layout/radial6"/>
    <dgm:cxn modelId="{8F50995E-5CC2-1548-A183-0BD6BFCCAB2D}" type="presOf" srcId="{6B4061F3-AD95-E24F-9657-DDD334713C46}" destId="{7A03112F-A84E-3648-8103-016C461E1D13}" srcOrd="0" destOrd="0" presId="urn:microsoft.com/office/officeart/2005/8/layout/radial6"/>
    <dgm:cxn modelId="{D95AC176-9FD1-0F45-9A53-16699BF1EB34}" srcId="{A76CBF3F-E83C-364D-81A9-E5598DF163BB}" destId="{6B4061F3-AD95-E24F-9657-DDD334713C46}" srcOrd="0" destOrd="0" parTransId="{E34BE040-4DB4-1543-9388-193471689724}" sibTransId="{94E7CBAD-F213-F041-9546-129372F031EC}"/>
    <dgm:cxn modelId="{2F3AA297-A99D-FC43-BE37-70970B78CD8B}" srcId="{6B4061F3-AD95-E24F-9657-DDD334713C46}" destId="{53C4EF28-F0D2-5346-8FDE-0A986E188EF3}" srcOrd="3" destOrd="0" parTransId="{BA49454F-3F48-1A49-B48E-9B3B3E0C41FD}" sibTransId="{6ACF6498-7595-974A-AE1B-00EB1D7C4438}"/>
    <dgm:cxn modelId="{A90C6EA6-BB51-784F-A9DF-F656EAC599BC}" type="presOf" srcId="{A76CBF3F-E83C-364D-81A9-E5598DF163BB}" destId="{0047FA56-9B1D-434F-8E20-E27462DC4504}" srcOrd="0" destOrd="0" presId="urn:microsoft.com/office/officeart/2005/8/layout/radial6"/>
    <dgm:cxn modelId="{00797FB3-723B-9C44-A5A0-4823ACDD4FCA}" type="presOf" srcId="{6ACF6498-7595-974A-AE1B-00EB1D7C4438}" destId="{622D97B9-2ECE-9343-B406-E1DF6B8308FA}" srcOrd="0" destOrd="0" presId="urn:microsoft.com/office/officeart/2005/8/layout/radial6"/>
    <dgm:cxn modelId="{803B1ECB-355D-204D-91B5-9548BF1BA753}" type="presOf" srcId="{DDBFC5F0-6571-FE49-9588-E40205C744CB}" destId="{7979C936-0DBC-CE43-A61E-77D0F6641789}" srcOrd="0" destOrd="0" presId="urn:microsoft.com/office/officeart/2005/8/layout/radial6"/>
    <dgm:cxn modelId="{7A3659DF-D005-DF4C-AED1-B49206E6643D}" srcId="{6B4061F3-AD95-E24F-9657-DDD334713C46}" destId="{8D1BDB39-7F72-F04D-BAF3-EF9231039524}" srcOrd="0" destOrd="0" parTransId="{BE53EB7B-31EF-7545-AAAE-DE555FB519C2}" sibTransId="{DDBFC5F0-6571-FE49-9588-E40205C744CB}"/>
    <dgm:cxn modelId="{4688BAEE-97FB-9545-807C-9E0D292D8DE9}" srcId="{6B4061F3-AD95-E24F-9657-DDD334713C46}" destId="{748D1BAB-7CE5-4048-8E7B-2C566364837B}" srcOrd="1" destOrd="0" parTransId="{6F7A2A4F-F93D-6C45-82E6-BD191EEED2D6}" sibTransId="{EC317984-E233-C04C-B3EA-25DAAF551D3E}"/>
    <dgm:cxn modelId="{5D7307FD-0DB4-C348-B14B-96B069A7F38E}" srcId="{6B4061F3-AD95-E24F-9657-DDD334713C46}" destId="{988A2FCD-34AA-D54E-9C1F-3328901E2DD8}" srcOrd="2" destOrd="0" parTransId="{5D96ED7B-EAF5-5A43-A4DC-949F992DAAC7}" sibTransId="{EE3028A9-9528-494E-85B5-F9C64BEC8A84}"/>
    <dgm:cxn modelId="{159D9234-E81C-894D-BD3D-9DE623C70D67}" type="presParOf" srcId="{0047FA56-9B1D-434F-8E20-E27462DC4504}" destId="{7A03112F-A84E-3648-8103-016C461E1D13}" srcOrd="0" destOrd="0" presId="urn:microsoft.com/office/officeart/2005/8/layout/radial6"/>
    <dgm:cxn modelId="{BDA7544B-CBB5-9F48-992C-BA527BC5B5EF}" type="presParOf" srcId="{0047FA56-9B1D-434F-8E20-E27462DC4504}" destId="{CE4EBC9B-15D6-5742-B95C-5BE77B7E47F6}" srcOrd="1" destOrd="0" presId="urn:microsoft.com/office/officeart/2005/8/layout/radial6"/>
    <dgm:cxn modelId="{11B6E48D-1959-3043-9F71-B4FC85C1E02D}" type="presParOf" srcId="{0047FA56-9B1D-434F-8E20-E27462DC4504}" destId="{05643585-5C0A-8240-81A2-31FAB99E24B4}" srcOrd="2" destOrd="0" presId="urn:microsoft.com/office/officeart/2005/8/layout/radial6"/>
    <dgm:cxn modelId="{E5C31D31-0DEF-084D-82FF-4B1D0B8267F1}" type="presParOf" srcId="{0047FA56-9B1D-434F-8E20-E27462DC4504}" destId="{7979C936-0DBC-CE43-A61E-77D0F6641789}" srcOrd="3" destOrd="0" presId="urn:microsoft.com/office/officeart/2005/8/layout/radial6"/>
    <dgm:cxn modelId="{E93552B7-CCBA-634F-AB2F-122A585AA164}" type="presParOf" srcId="{0047FA56-9B1D-434F-8E20-E27462DC4504}" destId="{12B5C91A-6363-2B44-9020-EFE3C61E55DB}" srcOrd="4" destOrd="0" presId="urn:microsoft.com/office/officeart/2005/8/layout/radial6"/>
    <dgm:cxn modelId="{AA14E218-D3B5-C84D-8EE4-15740072E789}" type="presParOf" srcId="{0047FA56-9B1D-434F-8E20-E27462DC4504}" destId="{942CA287-C7E4-6C41-8F7A-265F185CAE9A}" srcOrd="5" destOrd="0" presId="urn:microsoft.com/office/officeart/2005/8/layout/radial6"/>
    <dgm:cxn modelId="{4F2687DD-4FEB-064D-8AEA-39C7D3149FFF}" type="presParOf" srcId="{0047FA56-9B1D-434F-8E20-E27462DC4504}" destId="{0A643D30-29D0-6B46-83CB-5DA246926E43}" srcOrd="6" destOrd="0" presId="urn:microsoft.com/office/officeart/2005/8/layout/radial6"/>
    <dgm:cxn modelId="{082F4AD6-1643-504F-81D5-608C84130103}" type="presParOf" srcId="{0047FA56-9B1D-434F-8E20-E27462DC4504}" destId="{324B1536-0AAE-6742-B535-EF90C46A3F62}" srcOrd="7" destOrd="0" presId="urn:microsoft.com/office/officeart/2005/8/layout/radial6"/>
    <dgm:cxn modelId="{0B4B090F-74A0-2140-80CD-6E5998E8ED9B}" type="presParOf" srcId="{0047FA56-9B1D-434F-8E20-E27462DC4504}" destId="{63E1AA39-8F48-5F48-9473-D88FC92834F0}" srcOrd="8" destOrd="0" presId="urn:microsoft.com/office/officeart/2005/8/layout/radial6"/>
    <dgm:cxn modelId="{A353E6E9-7423-3545-A556-EBDC4576FA87}" type="presParOf" srcId="{0047FA56-9B1D-434F-8E20-E27462DC4504}" destId="{DEFA9E07-90FD-084B-9A1E-2C31A6E1FBFB}" srcOrd="9" destOrd="0" presId="urn:microsoft.com/office/officeart/2005/8/layout/radial6"/>
    <dgm:cxn modelId="{BA6B9268-E74B-0A4F-8B9E-AE920586211B}" type="presParOf" srcId="{0047FA56-9B1D-434F-8E20-E27462DC4504}" destId="{B0DE854C-5E85-0C4F-98E4-0CE1C825F55F}" srcOrd="10" destOrd="0" presId="urn:microsoft.com/office/officeart/2005/8/layout/radial6"/>
    <dgm:cxn modelId="{BBAEF098-44F0-2A4E-AEDB-BAAD85DBD62D}" type="presParOf" srcId="{0047FA56-9B1D-434F-8E20-E27462DC4504}" destId="{4E8FE55B-D76C-C545-B595-8DFF72D0EF20}" srcOrd="11" destOrd="0" presId="urn:microsoft.com/office/officeart/2005/8/layout/radial6"/>
    <dgm:cxn modelId="{47E69A5E-4F30-C34A-827D-9B1EE76626BD}" type="presParOf" srcId="{0047FA56-9B1D-434F-8E20-E27462DC4504}" destId="{622D97B9-2ECE-9343-B406-E1DF6B8308F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D97B9-2ECE-9343-B406-E1DF6B8308FA}">
      <dsp:nvSpPr>
        <dsp:cNvPr id="0" name=""/>
        <dsp:cNvSpPr/>
      </dsp:nvSpPr>
      <dsp:spPr>
        <a:xfrm>
          <a:off x="2059361" y="618493"/>
          <a:ext cx="4151592" cy="4151592"/>
        </a:xfrm>
        <a:prstGeom prst="blockArc">
          <a:avLst>
            <a:gd name="adj1" fmla="val 10800000"/>
            <a:gd name="adj2" fmla="val 1620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FA9E07-90FD-084B-9A1E-2C31A6E1FBFB}">
      <dsp:nvSpPr>
        <dsp:cNvPr id="0" name=""/>
        <dsp:cNvSpPr/>
      </dsp:nvSpPr>
      <dsp:spPr>
        <a:xfrm>
          <a:off x="2059361" y="618493"/>
          <a:ext cx="4151592" cy="4151592"/>
        </a:xfrm>
        <a:prstGeom prst="blockArc">
          <a:avLst>
            <a:gd name="adj1" fmla="val 5400000"/>
            <a:gd name="adj2" fmla="val 1080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643D30-29D0-6B46-83CB-5DA246926E43}">
      <dsp:nvSpPr>
        <dsp:cNvPr id="0" name=""/>
        <dsp:cNvSpPr/>
      </dsp:nvSpPr>
      <dsp:spPr>
        <a:xfrm>
          <a:off x="2059361" y="618493"/>
          <a:ext cx="4151592" cy="4151592"/>
        </a:xfrm>
        <a:prstGeom prst="blockArc">
          <a:avLst>
            <a:gd name="adj1" fmla="val 0"/>
            <a:gd name="adj2" fmla="val 540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79C936-0DBC-CE43-A61E-77D0F6641789}">
      <dsp:nvSpPr>
        <dsp:cNvPr id="0" name=""/>
        <dsp:cNvSpPr/>
      </dsp:nvSpPr>
      <dsp:spPr>
        <a:xfrm>
          <a:off x="2059361" y="618493"/>
          <a:ext cx="4151592" cy="4151592"/>
        </a:xfrm>
        <a:prstGeom prst="blockArc">
          <a:avLst>
            <a:gd name="adj1" fmla="val 16200000"/>
            <a:gd name="adj2" fmla="val 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03112F-A84E-3648-8103-016C461E1D13}">
      <dsp:nvSpPr>
        <dsp:cNvPr id="0" name=""/>
        <dsp:cNvSpPr/>
      </dsp:nvSpPr>
      <dsp:spPr>
        <a:xfrm>
          <a:off x="3179698" y="1738830"/>
          <a:ext cx="1910918" cy="1910918"/>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Follicular Occlusion Tetrad</a:t>
          </a:r>
          <a:endParaRPr lang="en-US" sz="2200" kern="1200" dirty="0"/>
        </a:p>
      </dsp:txBody>
      <dsp:txXfrm>
        <a:off x="3459545" y="2018677"/>
        <a:ext cx="1351224" cy="1351224"/>
      </dsp:txXfrm>
    </dsp:sp>
    <dsp:sp modelId="{CE4EBC9B-15D6-5742-B95C-5BE77B7E47F6}">
      <dsp:nvSpPr>
        <dsp:cNvPr id="0" name=""/>
        <dsp:cNvSpPr/>
      </dsp:nvSpPr>
      <dsp:spPr>
        <a:xfrm>
          <a:off x="3255169" y="-209647"/>
          <a:ext cx="1759977" cy="17525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n-US" sz="1650" b="1" kern="1200" dirty="0"/>
            <a:t>Hidradenitis </a:t>
          </a:r>
          <a:r>
            <a:rPr lang="en-US" sz="1600" b="1" kern="1200" dirty="0"/>
            <a:t>Suppurativa</a:t>
          </a:r>
          <a:r>
            <a:rPr lang="en-US" sz="1650" b="1" kern="1200" dirty="0"/>
            <a:t> </a:t>
          </a:r>
        </a:p>
      </dsp:txBody>
      <dsp:txXfrm>
        <a:off x="3512912" y="47014"/>
        <a:ext cx="1244491" cy="1239271"/>
      </dsp:txXfrm>
    </dsp:sp>
    <dsp:sp modelId="{12B5C91A-6363-2B44-9020-EFE3C61E55DB}">
      <dsp:nvSpPr>
        <dsp:cNvPr id="0" name=""/>
        <dsp:cNvSpPr/>
      </dsp:nvSpPr>
      <dsp:spPr>
        <a:xfrm>
          <a:off x="5260906" y="1772479"/>
          <a:ext cx="1803784" cy="184361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Acne Conglobata</a:t>
          </a:r>
        </a:p>
      </dsp:txBody>
      <dsp:txXfrm>
        <a:off x="5525064" y="2042471"/>
        <a:ext cx="1275468" cy="1303635"/>
      </dsp:txXfrm>
    </dsp:sp>
    <dsp:sp modelId="{324B1536-0AAE-6742-B535-EF90C46A3F62}">
      <dsp:nvSpPr>
        <dsp:cNvPr id="0" name=""/>
        <dsp:cNvSpPr/>
      </dsp:nvSpPr>
      <dsp:spPr>
        <a:xfrm>
          <a:off x="3247484" y="3838003"/>
          <a:ext cx="1775346" cy="17678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Dissecting </a:t>
          </a:r>
          <a:r>
            <a:rPr lang="en-US" sz="1800" b="1" kern="1200" dirty="0"/>
            <a:t>Cellulitis</a:t>
          </a:r>
          <a:r>
            <a:rPr lang="en-US" sz="1900" b="1" kern="1200" dirty="0"/>
            <a:t> of the Scalp</a:t>
          </a:r>
        </a:p>
      </dsp:txBody>
      <dsp:txXfrm>
        <a:off x="3507477" y="4096899"/>
        <a:ext cx="1255360" cy="1250063"/>
      </dsp:txXfrm>
    </dsp:sp>
    <dsp:sp modelId="{B0DE854C-5E85-0C4F-98E4-0CE1C825F55F}">
      <dsp:nvSpPr>
        <dsp:cNvPr id="0" name=""/>
        <dsp:cNvSpPr/>
      </dsp:nvSpPr>
      <dsp:spPr>
        <a:xfrm>
          <a:off x="1226752" y="1817224"/>
          <a:ext cx="1761528" cy="175413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Pilonidal Sinus </a:t>
          </a:r>
        </a:p>
      </dsp:txBody>
      <dsp:txXfrm>
        <a:off x="1484722" y="2074111"/>
        <a:ext cx="1245588" cy="124035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0AAEA-932E-4647-8390-297BC6383340}" type="datetimeFigureOut">
              <a:rPr lang="en-US" smtClean="0"/>
              <a:t>3/18/22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EFC77-2107-4F46-AB42-E4EE292FD6C5}" type="slidenum">
              <a:rPr lang="en-US" smtClean="0"/>
              <a:t>‹#›</a:t>
            </a:fld>
            <a:endParaRPr lang="en-US"/>
          </a:p>
        </p:txBody>
      </p:sp>
    </p:spTree>
    <p:extLst>
      <p:ext uri="{BB962C8B-B14F-4D97-AF65-F5344CB8AC3E}">
        <p14:creationId xmlns:p14="http://schemas.microsoft.com/office/powerpoint/2010/main" val="60487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chronic inflammatory/scarring skin condition affecting apocrine-gland bearing skin </a:t>
            </a:r>
          </a:p>
        </p:txBody>
      </p:sp>
      <p:sp>
        <p:nvSpPr>
          <p:cNvPr id="4" name="Slide Number Placeholder 3"/>
          <p:cNvSpPr>
            <a:spLocks noGrp="1"/>
          </p:cNvSpPr>
          <p:nvPr>
            <p:ph type="sldNum" sz="quarter" idx="5"/>
          </p:nvPr>
        </p:nvSpPr>
        <p:spPr/>
        <p:txBody>
          <a:bodyPr/>
          <a:lstStyle/>
          <a:p>
            <a:fld id="{436EFC77-2107-4F46-AB42-E4EE292FD6C5}" type="slidenum">
              <a:rPr lang="en-US" smtClean="0"/>
              <a:t>3</a:t>
            </a:fld>
            <a:endParaRPr lang="en-US"/>
          </a:p>
        </p:txBody>
      </p:sp>
    </p:spTree>
    <p:extLst>
      <p:ext uri="{BB962C8B-B14F-4D97-AF65-F5344CB8AC3E}">
        <p14:creationId xmlns:p14="http://schemas.microsoft.com/office/powerpoint/2010/main" val="207514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a:t>
            </a:r>
            <a:r>
              <a:rPr lang="en-US" sz="1200" b="0" i="0" kern="1200" dirty="0" err="1">
                <a:solidFill>
                  <a:schemeClr val="tx1"/>
                </a:solidFill>
                <a:effectLst/>
                <a:latin typeface="+mn-lt"/>
                <a:ea typeface="+mn-ea"/>
                <a:cs typeface="+mn-cs"/>
              </a:rPr>
              <a:t>perifolliculitis</a:t>
            </a:r>
            <a:r>
              <a:rPr lang="en-US" sz="1200" b="0" i="0" kern="1200" dirty="0">
                <a:solidFill>
                  <a:schemeClr val="tx1"/>
                </a:solidFill>
                <a:effectLst/>
                <a:latin typeface="+mn-lt"/>
                <a:ea typeface="+mn-ea"/>
                <a:cs typeface="+mn-cs"/>
              </a:rPr>
              <a:t> capitis </a:t>
            </a:r>
            <a:r>
              <a:rPr lang="en-US" sz="1200" b="0" i="0" kern="1200" dirty="0" err="1">
                <a:solidFill>
                  <a:schemeClr val="tx1"/>
                </a:solidFill>
                <a:effectLst/>
                <a:latin typeface="+mn-lt"/>
                <a:ea typeface="+mn-ea"/>
                <a:cs typeface="+mn-cs"/>
              </a:rPr>
              <a:t>abscedens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suffodiens</a:t>
            </a:r>
            <a:r>
              <a:rPr lang="en-US" sz="1200" b="0" i="0" kern="1200" dirty="0">
                <a:solidFill>
                  <a:schemeClr val="tx1"/>
                </a:solidFill>
                <a:effectLst/>
                <a:latin typeface="+mn-lt"/>
                <a:ea typeface="+mn-ea"/>
                <a:cs typeface="+mn-cs"/>
              </a:rPr>
              <a:t> or Hoffman disease</a:t>
            </a:r>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12</a:t>
            </a:fld>
            <a:endParaRPr lang="en-US"/>
          </a:p>
        </p:txBody>
      </p:sp>
    </p:spTree>
    <p:extLst>
      <p:ext uri="{BB962C8B-B14F-4D97-AF65-F5344CB8AC3E}">
        <p14:creationId xmlns:p14="http://schemas.microsoft.com/office/powerpoint/2010/main" val="186302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13</a:t>
            </a:fld>
            <a:endParaRPr lang="en-US"/>
          </a:p>
        </p:txBody>
      </p:sp>
    </p:spTree>
    <p:extLst>
      <p:ext uri="{BB962C8B-B14F-4D97-AF65-F5344CB8AC3E}">
        <p14:creationId xmlns:p14="http://schemas.microsoft.com/office/powerpoint/2010/main" val="173268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statistically significant association between IBD (UC &amp; Crohn’s) and HS. Therefore, all patients with HS should be screened for signs and symptoms of IBD (Phan et al., 2019).</a:t>
            </a:r>
          </a:p>
          <a:p>
            <a:endParaRPr lang="en-US" dirty="0"/>
          </a:p>
          <a:p>
            <a:pPr lvl="0"/>
            <a:r>
              <a:rPr lang="en-US" sz="1200" kern="1200" dirty="0">
                <a:solidFill>
                  <a:schemeClr val="tx1"/>
                </a:solidFill>
                <a:effectLst/>
                <a:latin typeface="+mn-lt"/>
                <a:ea typeface="+mn-ea"/>
                <a:cs typeface="+mn-cs"/>
              </a:rPr>
              <a:t>Both diseases share common pathological factors and clinical manifestations like genetic susceptibility, dysregulated inflammatory response, and altered microbiota. They also both include sterile abscesses in the perineal and inguinal areas, scarring, and sinus tract formation.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Smoking and obesity are known common risk factors for HS and IBD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They both respond well to TNF-A inhibitors. </a:t>
            </a:r>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15</a:t>
            </a:fld>
            <a:endParaRPr lang="en-US"/>
          </a:p>
        </p:txBody>
      </p:sp>
    </p:spTree>
    <p:extLst>
      <p:ext uri="{BB962C8B-B14F-4D97-AF65-F5344CB8AC3E}">
        <p14:creationId xmlns:p14="http://schemas.microsoft.com/office/powerpoint/2010/main" val="100884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HS typically manifests after puberty in the second and third decades of life</a:t>
            </a:r>
          </a:p>
          <a:p>
            <a:pPr lvl="0"/>
            <a:r>
              <a:rPr lang="en-US" sz="1200" kern="1200" dirty="0">
                <a:solidFill>
                  <a:schemeClr val="tx1"/>
                </a:solidFill>
                <a:effectLst/>
                <a:latin typeface="+mn-lt"/>
                <a:ea typeface="+mn-ea"/>
                <a:cs typeface="+mn-cs"/>
              </a:rPr>
              <a:t>Patients will often report a longstanding history of recurrent abscesses with multiple visits to urgent care or PCP for I&amp;Ds and antibiotic prescriptions </a:t>
            </a:r>
          </a:p>
          <a:p>
            <a:pPr lvl="0"/>
            <a:r>
              <a:rPr lang="en-US" sz="1200" kern="1200" dirty="0">
                <a:solidFill>
                  <a:schemeClr val="tx1"/>
                </a:solidFill>
                <a:effectLst/>
                <a:latin typeface="+mn-lt"/>
                <a:ea typeface="+mn-ea"/>
                <a:cs typeface="+mn-cs"/>
              </a:rPr>
              <a:t>These patients look miserable and will often report quality of life issues as this significantly interferes with daily activities </a:t>
            </a:r>
          </a:p>
          <a:p>
            <a:pPr lvl="0"/>
            <a:r>
              <a:rPr lang="en-US" sz="1200" kern="1200" dirty="0">
                <a:solidFill>
                  <a:schemeClr val="tx1"/>
                </a:solidFill>
                <a:effectLst/>
                <a:latin typeface="+mn-lt"/>
                <a:ea typeface="+mn-ea"/>
                <a:cs typeface="+mn-cs"/>
              </a:rPr>
              <a:t>Misdiagnosis is common and that is why particular aspects of HS are important to know and identify </a:t>
            </a:r>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16</a:t>
            </a:fld>
            <a:endParaRPr lang="en-US"/>
          </a:p>
        </p:txBody>
      </p:sp>
    </p:spTree>
    <p:extLst>
      <p:ext uri="{BB962C8B-B14F-4D97-AF65-F5344CB8AC3E}">
        <p14:creationId xmlns:p14="http://schemas.microsoft.com/office/powerpoint/2010/main" val="1295646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Tender subcutaneous nodules referred to as abscesses, boils, pimples – patients will mostly say “painful bump.”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Classic sign of HS: double </a:t>
            </a:r>
            <a:r>
              <a:rPr lang="en-US" sz="1200" kern="1200" dirty="0" err="1">
                <a:solidFill>
                  <a:schemeClr val="tx1"/>
                </a:solidFill>
                <a:effectLst/>
                <a:latin typeface="+mn-lt"/>
                <a:ea typeface="+mn-ea"/>
                <a:cs typeface="+mn-cs"/>
              </a:rPr>
              <a:t>comedo</a:t>
            </a:r>
            <a:r>
              <a:rPr lang="en-US" sz="1200" kern="1200" dirty="0">
                <a:solidFill>
                  <a:schemeClr val="tx1"/>
                </a:solidFill>
                <a:effectLst/>
                <a:latin typeface="+mn-lt"/>
                <a:ea typeface="+mn-ea"/>
                <a:cs typeface="+mn-cs"/>
              </a:rPr>
              <a:t> a blackhead (dilated comedone) with two or more openings that communicate under the skin</a:t>
            </a:r>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17</a:t>
            </a:fld>
            <a:endParaRPr lang="en-US"/>
          </a:p>
        </p:txBody>
      </p:sp>
    </p:spTree>
    <p:extLst>
      <p:ext uri="{BB962C8B-B14F-4D97-AF65-F5344CB8AC3E}">
        <p14:creationId xmlns:p14="http://schemas.microsoft.com/office/powerpoint/2010/main" val="280509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nodules are present, deep dermal inflammation leads to rupture and formation of additional painful abscesses *and remember pts will present at different stages of this process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may have purulent discharge (which you would want to culture)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Within the sinus tracts, foreign material and bacteria become trapped, permanently altering the dermis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are all things to look for on physical exam </a:t>
            </a:r>
          </a:p>
          <a:p>
            <a:pPr lvl="0"/>
            <a:r>
              <a:rPr lang="en-US" sz="1200" kern="1200" dirty="0">
                <a:solidFill>
                  <a:schemeClr val="tx1"/>
                </a:solidFill>
                <a:effectLst/>
                <a:latin typeface="+mn-lt"/>
                <a:ea typeface="+mn-ea"/>
                <a:cs typeface="+mn-cs"/>
              </a:rPr>
              <a:t>Palpation is important to try to distinguish acute, tender abscesses, from sinus tracts and scarring (you wouldn’t want to go and do an I&amp;D on scar tissue)</a:t>
            </a:r>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18</a:t>
            </a:fld>
            <a:endParaRPr lang="en-US"/>
          </a:p>
        </p:txBody>
      </p:sp>
    </p:spTree>
    <p:extLst>
      <p:ext uri="{BB962C8B-B14F-4D97-AF65-F5344CB8AC3E}">
        <p14:creationId xmlns:p14="http://schemas.microsoft.com/office/powerpoint/2010/main" val="13881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phenotype of HS</a:t>
            </a:r>
          </a:p>
        </p:txBody>
      </p:sp>
      <p:sp>
        <p:nvSpPr>
          <p:cNvPr id="4" name="Slide Number Placeholder 3"/>
          <p:cNvSpPr>
            <a:spLocks noGrp="1"/>
          </p:cNvSpPr>
          <p:nvPr>
            <p:ph type="sldNum" sz="quarter" idx="5"/>
          </p:nvPr>
        </p:nvSpPr>
        <p:spPr/>
        <p:txBody>
          <a:bodyPr/>
          <a:lstStyle/>
          <a:p>
            <a:fld id="{436EFC77-2107-4F46-AB42-E4EE292FD6C5}" type="slidenum">
              <a:rPr lang="en-US" smtClean="0"/>
              <a:t>22</a:t>
            </a:fld>
            <a:endParaRPr lang="en-US"/>
          </a:p>
        </p:txBody>
      </p:sp>
    </p:spTree>
    <p:extLst>
      <p:ext uri="{BB962C8B-B14F-4D97-AF65-F5344CB8AC3E}">
        <p14:creationId xmlns:p14="http://schemas.microsoft.com/office/powerpoint/2010/main" val="233024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(Wolff et al., 2017)</a:t>
            </a:r>
          </a:p>
          <a:p>
            <a:r>
              <a:rPr lang="en-US" dirty="0"/>
              <a:t>Mainly a clinical diagnosis but these are things to consider </a:t>
            </a:r>
          </a:p>
        </p:txBody>
      </p:sp>
      <p:sp>
        <p:nvSpPr>
          <p:cNvPr id="4" name="Slide Number Placeholder 3"/>
          <p:cNvSpPr>
            <a:spLocks noGrp="1"/>
          </p:cNvSpPr>
          <p:nvPr>
            <p:ph type="sldNum" sz="quarter" idx="5"/>
          </p:nvPr>
        </p:nvSpPr>
        <p:spPr/>
        <p:txBody>
          <a:bodyPr/>
          <a:lstStyle/>
          <a:p>
            <a:fld id="{436EFC77-2107-4F46-AB42-E4EE292FD6C5}" type="slidenum">
              <a:rPr lang="en-US" smtClean="0"/>
              <a:t>27</a:t>
            </a:fld>
            <a:endParaRPr lang="en-US"/>
          </a:p>
        </p:txBody>
      </p:sp>
    </p:spTree>
    <p:extLst>
      <p:ext uri="{BB962C8B-B14F-4D97-AF65-F5344CB8AC3E}">
        <p14:creationId xmlns:p14="http://schemas.microsoft.com/office/powerpoint/2010/main" val="318310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28</a:t>
            </a:fld>
            <a:endParaRPr lang="en-US"/>
          </a:p>
        </p:txBody>
      </p:sp>
    </p:spTree>
    <p:extLst>
      <p:ext uri="{BB962C8B-B14F-4D97-AF65-F5344CB8AC3E}">
        <p14:creationId xmlns:p14="http://schemas.microsoft.com/office/powerpoint/2010/main" val="1505272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about a patient I saw with gauze in </a:t>
            </a:r>
            <a:r>
              <a:rPr lang="en-US"/>
              <a:t>her axillae </a:t>
            </a:r>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29</a:t>
            </a:fld>
            <a:endParaRPr lang="en-US"/>
          </a:p>
        </p:txBody>
      </p:sp>
    </p:spTree>
    <p:extLst>
      <p:ext uri="{BB962C8B-B14F-4D97-AF65-F5344CB8AC3E}">
        <p14:creationId xmlns:p14="http://schemas.microsoft.com/office/powerpoint/2010/main" val="174417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(Wolff et al., 2017)</a:t>
            </a:r>
          </a:p>
        </p:txBody>
      </p:sp>
      <p:sp>
        <p:nvSpPr>
          <p:cNvPr id="4" name="Slide Number Placeholder 3"/>
          <p:cNvSpPr>
            <a:spLocks noGrp="1"/>
          </p:cNvSpPr>
          <p:nvPr>
            <p:ph type="sldNum" sz="quarter" idx="5"/>
          </p:nvPr>
        </p:nvSpPr>
        <p:spPr/>
        <p:txBody>
          <a:bodyPr/>
          <a:lstStyle/>
          <a:p>
            <a:fld id="{436EFC77-2107-4F46-AB42-E4EE292FD6C5}" type="slidenum">
              <a:rPr lang="en-US" smtClean="0"/>
              <a:t>4</a:t>
            </a:fld>
            <a:endParaRPr lang="en-US"/>
          </a:p>
        </p:txBody>
      </p:sp>
    </p:spTree>
    <p:extLst>
      <p:ext uri="{BB962C8B-B14F-4D97-AF65-F5344CB8AC3E}">
        <p14:creationId xmlns:p14="http://schemas.microsoft.com/office/powerpoint/2010/main" val="401754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different approaches. Mostly depends on the severity of the disease, how long it’s been going on, and patient compliance/willingness </a:t>
            </a:r>
          </a:p>
        </p:txBody>
      </p:sp>
      <p:sp>
        <p:nvSpPr>
          <p:cNvPr id="4" name="Slide Number Placeholder 3"/>
          <p:cNvSpPr>
            <a:spLocks noGrp="1"/>
          </p:cNvSpPr>
          <p:nvPr>
            <p:ph type="sldNum" sz="quarter" idx="5"/>
          </p:nvPr>
        </p:nvSpPr>
        <p:spPr/>
        <p:txBody>
          <a:bodyPr/>
          <a:lstStyle/>
          <a:p>
            <a:fld id="{436EFC77-2107-4F46-AB42-E4EE292FD6C5}" type="slidenum">
              <a:rPr lang="en-US" smtClean="0"/>
              <a:t>30</a:t>
            </a:fld>
            <a:endParaRPr lang="en-US"/>
          </a:p>
        </p:txBody>
      </p:sp>
    </p:spTree>
    <p:extLst>
      <p:ext uri="{BB962C8B-B14F-4D97-AF65-F5344CB8AC3E}">
        <p14:creationId xmlns:p14="http://schemas.microsoft.com/office/powerpoint/2010/main" val="1398470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Unroofing</a:t>
            </a:r>
          </a:p>
          <a:p>
            <a:r>
              <a:rPr lang="en-US" b="0" dirty="0"/>
              <a:t>-debridement, probing for sinus extensions, +/- electrodessication, then cover with mupirocin and bandage </a:t>
            </a:r>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31</a:t>
            </a:fld>
            <a:endParaRPr lang="en-US"/>
          </a:p>
        </p:txBody>
      </p:sp>
    </p:spTree>
    <p:extLst>
      <p:ext uri="{BB962C8B-B14F-4D97-AF65-F5344CB8AC3E}">
        <p14:creationId xmlns:p14="http://schemas.microsoft.com/office/powerpoint/2010/main" val="1466927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Doxycycline</a:t>
            </a:r>
            <a:r>
              <a:rPr lang="en-US" sz="1200" dirty="0"/>
              <a:t> (100mg BID) &amp; </a:t>
            </a:r>
            <a:r>
              <a:rPr lang="en-US" sz="1200" b="1" dirty="0"/>
              <a:t>Minocycline</a:t>
            </a:r>
            <a:r>
              <a:rPr lang="en-US" sz="1200" dirty="0"/>
              <a:t> (100mg BID) have shown benefit for prevention of new lesions. Higher doses for active disease and lower doses may prevent a flare (H. &amp; </a:t>
            </a:r>
            <a:r>
              <a:rPr lang="en-US" sz="1200" dirty="0" err="1"/>
              <a:t>Habif</a:t>
            </a:r>
            <a:r>
              <a:rPr lang="en-US" sz="1200" dirty="0"/>
              <a:t>,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t>Clindamycin</a:t>
            </a:r>
            <a:r>
              <a:rPr lang="en-US" sz="2600" dirty="0"/>
              <a:t> (300mg BID) + </a:t>
            </a:r>
            <a:r>
              <a:rPr lang="en-US" sz="2600" b="1" dirty="0"/>
              <a:t>Rifampin</a:t>
            </a:r>
            <a:r>
              <a:rPr lang="en-US" sz="2600" dirty="0"/>
              <a:t> (300mg BID): 10-week course resulted in remissions for 1-4 years (H. &amp; </a:t>
            </a:r>
            <a:r>
              <a:rPr lang="en-US" sz="2600" dirty="0" err="1"/>
              <a:t>Habif</a:t>
            </a:r>
            <a:r>
              <a:rPr lang="en-US" sz="2600" dirty="0"/>
              <a:t>,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-Diarrhea was the most common adverse effect </a:t>
            </a:r>
          </a:p>
        </p:txBody>
      </p:sp>
      <p:sp>
        <p:nvSpPr>
          <p:cNvPr id="4" name="Slide Number Placeholder 3"/>
          <p:cNvSpPr>
            <a:spLocks noGrp="1"/>
          </p:cNvSpPr>
          <p:nvPr>
            <p:ph type="sldNum" sz="quarter" idx="5"/>
          </p:nvPr>
        </p:nvSpPr>
        <p:spPr/>
        <p:txBody>
          <a:bodyPr/>
          <a:lstStyle/>
          <a:p>
            <a:fld id="{436EFC77-2107-4F46-AB42-E4EE292FD6C5}" type="slidenum">
              <a:rPr lang="en-US" smtClean="0"/>
              <a:t>32</a:t>
            </a:fld>
            <a:endParaRPr lang="en-US"/>
          </a:p>
        </p:txBody>
      </p:sp>
    </p:spTree>
    <p:extLst>
      <p:ext uri="{BB962C8B-B14F-4D97-AF65-F5344CB8AC3E}">
        <p14:creationId xmlns:p14="http://schemas.microsoft.com/office/powerpoint/2010/main" val="1069449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Rifampicin–moxifloxacin–metronidazole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Rifampicin 10 mg/kg once daily, moxifloxacin 400 mg daily, and metronidazole 500 mg t.i.d. for 6 weeks followed by rifampicin–moxifloxacin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-57.1% long-lasting refractory HS achieving complete remission and 87.5% with Hurley stage I or II disease achieving complete remission</a:t>
            </a:r>
            <a:endParaRPr lang="en-US" b="1" dirty="0"/>
          </a:p>
          <a:p>
            <a:endParaRPr lang="en-US" dirty="0"/>
          </a:p>
          <a:p>
            <a:r>
              <a:rPr lang="en-US" b="1" dirty="0"/>
              <a:t>Isotretinoin </a:t>
            </a:r>
          </a:p>
          <a:p>
            <a:r>
              <a:rPr lang="en-US" b="1" dirty="0"/>
              <a:t>-</a:t>
            </a:r>
            <a:r>
              <a:rPr lang="en-US" b="0" dirty="0"/>
              <a:t>monotherapy for 4-6 months showed 23% completely cleared and 16% maintained clearance </a:t>
            </a:r>
          </a:p>
          <a:p>
            <a:r>
              <a:rPr lang="en-US" b="0" dirty="0"/>
              <a:t>-treatment more successful in milder forms of HS</a:t>
            </a:r>
          </a:p>
        </p:txBody>
      </p:sp>
      <p:sp>
        <p:nvSpPr>
          <p:cNvPr id="4" name="Slide Number Placeholder 3"/>
          <p:cNvSpPr>
            <a:spLocks noGrp="1"/>
          </p:cNvSpPr>
          <p:nvPr>
            <p:ph type="sldNum" sz="quarter" idx="5"/>
          </p:nvPr>
        </p:nvSpPr>
        <p:spPr/>
        <p:txBody>
          <a:bodyPr/>
          <a:lstStyle/>
          <a:p>
            <a:fld id="{436EFC77-2107-4F46-AB42-E4EE292FD6C5}" type="slidenum">
              <a:rPr lang="en-US" smtClean="0"/>
              <a:t>33</a:t>
            </a:fld>
            <a:endParaRPr lang="en-US"/>
          </a:p>
        </p:txBody>
      </p:sp>
    </p:spTree>
    <p:extLst>
      <p:ext uri="{BB962C8B-B14F-4D97-AF65-F5344CB8AC3E}">
        <p14:creationId xmlns:p14="http://schemas.microsoft.com/office/powerpoint/2010/main" val="1608420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Retrospective cohort study examined the ‘window of opportunity’ for starting </a:t>
            </a:r>
            <a:r>
              <a:rPr lang="en-US" b="0" i="0" dirty="0" err="1"/>
              <a:t>humira</a:t>
            </a:r>
            <a:r>
              <a:rPr lang="en-US" b="0" i="0" dirty="0"/>
              <a:t> </a:t>
            </a:r>
          </a:p>
        </p:txBody>
      </p:sp>
      <p:sp>
        <p:nvSpPr>
          <p:cNvPr id="4" name="Slide Number Placeholder 3"/>
          <p:cNvSpPr>
            <a:spLocks noGrp="1"/>
          </p:cNvSpPr>
          <p:nvPr>
            <p:ph type="sldNum" sz="quarter" idx="5"/>
          </p:nvPr>
        </p:nvSpPr>
        <p:spPr/>
        <p:txBody>
          <a:bodyPr/>
          <a:lstStyle/>
          <a:p>
            <a:fld id="{436EFC77-2107-4F46-AB42-E4EE292FD6C5}" type="slidenum">
              <a:rPr lang="en-US" smtClean="0"/>
              <a:t>34</a:t>
            </a:fld>
            <a:endParaRPr lang="en-US"/>
          </a:p>
        </p:txBody>
      </p:sp>
    </p:spTree>
    <p:extLst>
      <p:ext uri="{BB962C8B-B14F-4D97-AF65-F5344CB8AC3E}">
        <p14:creationId xmlns:p14="http://schemas.microsoft.com/office/powerpoint/2010/main" val="39492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35</a:t>
            </a:fld>
            <a:endParaRPr lang="en-US"/>
          </a:p>
        </p:txBody>
      </p:sp>
    </p:spTree>
    <p:extLst>
      <p:ext uri="{BB962C8B-B14F-4D97-AF65-F5344CB8AC3E}">
        <p14:creationId xmlns:p14="http://schemas.microsoft.com/office/powerpoint/2010/main" val="3287089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injections day 1, then 1 day 15, then  </a:t>
            </a:r>
            <a:r>
              <a:rPr lang="en-US" sz="1200" kern="1200">
                <a:solidFill>
                  <a:schemeClr val="tx1"/>
                </a:solidFill>
                <a:effectLst/>
                <a:latin typeface="+mn-lt"/>
                <a:ea typeface="+mn-ea"/>
                <a:cs typeface="+mn-cs"/>
              </a:rPr>
              <a:t>weekly or every other week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Adults: Day 1: 160 mg (given in one day or split over two consecutive days)</a:t>
            </a:r>
          </a:p>
          <a:p>
            <a:pPr lvl="0"/>
            <a:r>
              <a:rPr lang="en-US" sz="1200" kern="1200" dirty="0">
                <a:solidFill>
                  <a:schemeClr val="tx1"/>
                </a:solidFill>
                <a:effectLst/>
                <a:latin typeface="+mn-lt"/>
                <a:ea typeface="+mn-ea"/>
                <a:cs typeface="+mn-cs"/>
              </a:rPr>
              <a:t>Day 15: 80 mg, Day 29 and subsequent doses: 40 mg every week or 80 mg every other week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Adolescents 12 years of age and older: </a:t>
            </a:r>
          </a:p>
          <a:p>
            <a:r>
              <a:rPr lang="en-US" sz="1200" kern="1200" dirty="0">
                <a:solidFill>
                  <a:schemeClr val="tx1"/>
                </a:solidFill>
                <a:effectLst/>
                <a:latin typeface="+mn-lt"/>
                <a:ea typeface="+mn-ea"/>
                <a:cs typeface="+mn-cs"/>
              </a:rPr>
              <a:t>Adolescent Weight Recommended Dosage 30 – 60 kg </a:t>
            </a:r>
          </a:p>
          <a:p>
            <a:r>
              <a:rPr lang="en-US" sz="1200" kern="1200" dirty="0">
                <a:solidFill>
                  <a:schemeClr val="tx1"/>
                </a:solidFill>
                <a:effectLst/>
                <a:latin typeface="+mn-lt"/>
                <a:ea typeface="+mn-ea"/>
                <a:cs typeface="+mn-cs"/>
              </a:rPr>
              <a:t>Day 1: 80 mg, Day 8 and subsequent doses: 40 mg every other week </a:t>
            </a:r>
          </a:p>
          <a:p>
            <a:r>
              <a:rPr lang="en-US" sz="1200" kern="1200" dirty="0">
                <a:solidFill>
                  <a:schemeClr val="tx1"/>
                </a:solidFill>
                <a:effectLst/>
                <a:latin typeface="+mn-lt"/>
                <a:ea typeface="+mn-ea"/>
                <a:cs typeface="+mn-cs"/>
              </a:rPr>
              <a:t>60 kg (132 </a:t>
            </a:r>
            <a:r>
              <a:rPr lang="en-US" sz="1200" kern="1200" dirty="0" err="1">
                <a:solidFill>
                  <a:schemeClr val="tx1"/>
                </a:solidFill>
                <a:effectLst/>
                <a:latin typeface="+mn-lt"/>
                <a:ea typeface="+mn-ea"/>
                <a:cs typeface="+mn-cs"/>
              </a:rPr>
              <a:t>lbs</a:t>
            </a:r>
            <a:r>
              <a:rPr lang="en-US" sz="1200" kern="1200" dirty="0">
                <a:solidFill>
                  <a:schemeClr val="tx1"/>
                </a:solidFill>
                <a:effectLst/>
                <a:latin typeface="+mn-lt"/>
                <a:ea typeface="+mn-ea"/>
                <a:cs typeface="+mn-cs"/>
              </a:rPr>
              <a:t>) and greater: Day 1: 160 mg (given in one day or split over two consecutive days), Day 15: 80 mg, Day 29 and subsequent doses: 40 mg every week or 80 mg every other week</a:t>
            </a:r>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36</a:t>
            </a:fld>
            <a:endParaRPr lang="en-US"/>
          </a:p>
        </p:txBody>
      </p:sp>
    </p:spTree>
    <p:extLst>
      <p:ext uri="{BB962C8B-B14F-4D97-AF65-F5344CB8AC3E}">
        <p14:creationId xmlns:p14="http://schemas.microsoft.com/office/powerpoint/2010/main" val="25852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Electrosurgery </a:t>
            </a:r>
          </a:p>
          <a:p>
            <a:r>
              <a:rPr lang="en-US" b="1" dirty="0"/>
              <a:t>-</a:t>
            </a:r>
            <a:r>
              <a:rPr lang="en-US" b="0" i="0" dirty="0"/>
              <a:t>excise areas with nodules and sinuses to the level of the subcutaneous fat tissue and leave area for secondary intention if HS is localized.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Skin-tissue sparing excision with electrosurgical peeling (STEEP). The procedure is performed under general anesthesia; electrosurgery is used to remove all </a:t>
            </a:r>
            <a:r>
              <a:rPr lang="en-US" sz="1200" b="0" i="0" kern="1200" dirty="0" err="1">
                <a:solidFill>
                  <a:schemeClr val="tx1"/>
                </a:solidFill>
                <a:effectLst/>
                <a:latin typeface="+mn-lt"/>
                <a:ea typeface="+mn-ea"/>
                <a:cs typeface="+mn-cs"/>
              </a:rPr>
              <a:t>lesional</a:t>
            </a:r>
            <a:r>
              <a:rPr lang="en-US" sz="1200" b="0" i="0" kern="1200" dirty="0">
                <a:solidFill>
                  <a:schemeClr val="tx1"/>
                </a:solidFill>
                <a:effectLst/>
                <a:latin typeface="+mn-lt"/>
                <a:ea typeface="+mn-ea"/>
                <a:cs typeface="+mn-cs"/>
              </a:rPr>
              <a:t> tissue, leaving epithelialized sinus floors and subcutaneous fat intact when possible. Wounds are left to heal by secondary intention.</a:t>
            </a:r>
          </a:p>
          <a:p>
            <a:endParaRPr lang="en-US" b="0" i="0" dirty="0"/>
          </a:p>
          <a:p>
            <a:r>
              <a:rPr lang="en-US" b="1" i="0" dirty="0"/>
              <a:t>Surgery</a:t>
            </a:r>
            <a:r>
              <a:rPr lang="en-US" b="0" i="0" dirty="0"/>
              <a:t> </a:t>
            </a:r>
          </a:p>
          <a:p>
            <a:r>
              <a:rPr lang="en-US" b="0" i="0" dirty="0"/>
              <a:t>-at times the only solution due to high recurrence rates because indolent sinus tracts are often the cause of chronic inflammation.</a:t>
            </a:r>
          </a:p>
          <a:p>
            <a:r>
              <a:rPr lang="en-US" b="0" i="0" dirty="0"/>
              <a:t>No recurrences, no serious complications, and no revision operations when patients are treated aggressively by radical excision of all hair-bearing areas and reconstructed with a graft or flap. </a:t>
            </a:r>
          </a:p>
        </p:txBody>
      </p:sp>
      <p:sp>
        <p:nvSpPr>
          <p:cNvPr id="4" name="Slide Number Placeholder 3"/>
          <p:cNvSpPr>
            <a:spLocks noGrp="1"/>
          </p:cNvSpPr>
          <p:nvPr>
            <p:ph type="sldNum" sz="quarter" idx="5"/>
          </p:nvPr>
        </p:nvSpPr>
        <p:spPr/>
        <p:txBody>
          <a:bodyPr/>
          <a:lstStyle/>
          <a:p>
            <a:fld id="{436EFC77-2107-4F46-AB42-E4EE292FD6C5}" type="slidenum">
              <a:rPr lang="en-US" smtClean="0"/>
              <a:t>37</a:t>
            </a:fld>
            <a:endParaRPr lang="en-US"/>
          </a:p>
        </p:txBody>
      </p:sp>
    </p:spTree>
    <p:extLst>
      <p:ext uri="{BB962C8B-B14F-4D97-AF65-F5344CB8AC3E}">
        <p14:creationId xmlns:p14="http://schemas.microsoft.com/office/powerpoint/2010/main" val="207348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41</a:t>
            </a:fld>
            <a:endParaRPr lang="en-US"/>
          </a:p>
        </p:txBody>
      </p:sp>
    </p:spTree>
    <p:extLst>
      <p:ext uri="{BB962C8B-B14F-4D97-AF65-F5344CB8AC3E}">
        <p14:creationId xmlns:p14="http://schemas.microsoft.com/office/powerpoint/2010/main" val="351948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(Wolff et al., 2017)</a:t>
            </a:r>
          </a:p>
        </p:txBody>
      </p:sp>
      <p:sp>
        <p:nvSpPr>
          <p:cNvPr id="4" name="Slide Number Placeholder 3"/>
          <p:cNvSpPr>
            <a:spLocks noGrp="1"/>
          </p:cNvSpPr>
          <p:nvPr>
            <p:ph type="sldNum" sz="quarter" idx="5"/>
          </p:nvPr>
        </p:nvSpPr>
        <p:spPr/>
        <p:txBody>
          <a:bodyPr/>
          <a:lstStyle/>
          <a:p>
            <a:fld id="{436EFC77-2107-4F46-AB42-E4EE292FD6C5}" type="slidenum">
              <a:rPr lang="en-US" smtClean="0"/>
              <a:t>5</a:t>
            </a:fld>
            <a:endParaRPr lang="en-US"/>
          </a:p>
        </p:txBody>
      </p:sp>
    </p:spTree>
    <p:extLst>
      <p:ext uri="{BB962C8B-B14F-4D97-AF65-F5344CB8AC3E}">
        <p14:creationId xmlns:p14="http://schemas.microsoft.com/office/powerpoint/2010/main" val="61203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a:t>
            </a:r>
          </a:p>
          <a:p>
            <a:r>
              <a:rPr lang="en-US" dirty="0"/>
              <a:t>*bacteria is not the primary cause, but does contribute to the disease process</a:t>
            </a:r>
          </a:p>
        </p:txBody>
      </p:sp>
      <p:sp>
        <p:nvSpPr>
          <p:cNvPr id="4" name="Slide Number Placeholder 3"/>
          <p:cNvSpPr>
            <a:spLocks noGrp="1"/>
          </p:cNvSpPr>
          <p:nvPr>
            <p:ph type="sldNum" sz="quarter" idx="5"/>
          </p:nvPr>
        </p:nvSpPr>
        <p:spPr/>
        <p:txBody>
          <a:bodyPr/>
          <a:lstStyle/>
          <a:p>
            <a:fld id="{436EFC77-2107-4F46-AB42-E4EE292FD6C5}" type="slidenum">
              <a:rPr lang="en-US" smtClean="0"/>
              <a:t>6</a:t>
            </a:fld>
            <a:endParaRPr lang="en-US"/>
          </a:p>
        </p:txBody>
      </p:sp>
    </p:spTree>
    <p:extLst>
      <p:ext uri="{BB962C8B-B14F-4D97-AF65-F5344CB8AC3E}">
        <p14:creationId xmlns:p14="http://schemas.microsoft.com/office/powerpoint/2010/main" val="389941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starts with occlusion of the hair follicle, followed by dilation &amp; rupture, which causes many contents like keratin and bacteria to leak into the dermis causing a brisk inflammatory response by neutrophils and lymphocytes. This leads to abscess formation and destruction of the pilosebaceous unit. Leading to lots of dermal inflammation (</a:t>
            </a:r>
            <a:r>
              <a:rPr lang="en-US" sz="1200" b="1" kern="1200" dirty="0">
                <a:solidFill>
                  <a:schemeClr val="tx1"/>
                </a:solidFill>
                <a:effectLst/>
                <a:latin typeface="+mn-lt"/>
                <a:ea typeface="+mn-ea"/>
                <a:cs typeface="+mn-cs"/>
              </a:rPr>
              <a:t>deep</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7</a:t>
            </a:fld>
            <a:endParaRPr lang="en-US"/>
          </a:p>
        </p:txBody>
      </p:sp>
    </p:spTree>
    <p:extLst>
      <p:ext uri="{BB962C8B-B14F-4D97-AF65-F5344CB8AC3E}">
        <p14:creationId xmlns:p14="http://schemas.microsoft.com/office/powerpoint/2010/main" val="401509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8</a:t>
            </a:fld>
            <a:endParaRPr lang="en-US"/>
          </a:p>
        </p:txBody>
      </p:sp>
    </p:spTree>
    <p:extLst>
      <p:ext uri="{BB962C8B-B14F-4D97-AF65-F5344CB8AC3E}">
        <p14:creationId xmlns:p14="http://schemas.microsoft.com/office/powerpoint/2010/main" val="278873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propensity for follicular occlusion is thought have an auto-immune component to it characterized by an issue with the gamma-secretase notch pathway. This pathway, like many, gets very descript and contains many cytokines, interleukins, and TNF-A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exact process of follicular occlusion in HS is not fully understood, but </a:t>
            </a:r>
            <a:r>
              <a:rPr lang="en-US" sz="1200" dirty="0" err="1"/>
              <a:t>Melnik</a:t>
            </a:r>
            <a:r>
              <a:rPr lang="en-US" sz="1200" dirty="0"/>
              <a:t> and </a:t>
            </a:r>
            <a:r>
              <a:rPr lang="en-US" sz="1200" dirty="0" err="1"/>
              <a:t>Plewig</a:t>
            </a:r>
            <a:r>
              <a:rPr lang="en-US" sz="1200" dirty="0"/>
              <a:t> (2013) proposed that HS has an auto-inflammatory disease component characterized by dysregulation of the gamma-secretase/Notch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9</a:t>
            </a:fld>
            <a:endParaRPr lang="en-US"/>
          </a:p>
        </p:txBody>
      </p:sp>
    </p:spTree>
    <p:extLst>
      <p:ext uri="{BB962C8B-B14F-4D97-AF65-F5344CB8AC3E}">
        <p14:creationId xmlns:p14="http://schemas.microsoft.com/office/powerpoint/2010/main" val="386269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(Vasanth &amp; Chandrashekar, 2014)</a:t>
            </a:r>
          </a:p>
          <a:p>
            <a:r>
              <a:rPr lang="en-US" dirty="0"/>
              <a:t>Not a common topic cited in literature, however, there is evidence to show similar disease processes among these 4 conditions </a:t>
            </a:r>
          </a:p>
        </p:txBody>
      </p:sp>
      <p:sp>
        <p:nvSpPr>
          <p:cNvPr id="4" name="Slide Number Placeholder 3"/>
          <p:cNvSpPr>
            <a:spLocks noGrp="1"/>
          </p:cNvSpPr>
          <p:nvPr>
            <p:ph type="sldNum" sz="quarter" idx="5"/>
          </p:nvPr>
        </p:nvSpPr>
        <p:spPr/>
        <p:txBody>
          <a:bodyPr/>
          <a:lstStyle/>
          <a:p>
            <a:fld id="{436EFC77-2107-4F46-AB42-E4EE292FD6C5}" type="slidenum">
              <a:rPr lang="en-US" smtClean="0"/>
              <a:t>10</a:t>
            </a:fld>
            <a:endParaRPr lang="en-US"/>
          </a:p>
        </p:txBody>
      </p:sp>
    </p:spTree>
    <p:extLst>
      <p:ext uri="{BB962C8B-B14F-4D97-AF65-F5344CB8AC3E}">
        <p14:creationId xmlns:p14="http://schemas.microsoft.com/office/powerpoint/2010/main" val="209168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FC77-2107-4F46-AB42-E4EE292FD6C5}" type="slidenum">
              <a:rPr lang="en-US" smtClean="0"/>
              <a:t>11</a:t>
            </a:fld>
            <a:endParaRPr lang="en-US"/>
          </a:p>
        </p:txBody>
      </p:sp>
    </p:spTree>
    <p:extLst>
      <p:ext uri="{BB962C8B-B14F-4D97-AF65-F5344CB8AC3E}">
        <p14:creationId xmlns:p14="http://schemas.microsoft.com/office/powerpoint/2010/main" val="160212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904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02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9575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8083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2354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027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0527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897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96505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1315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3/18/22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605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3/18/22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88702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dermnetnz.org/topics/nodulocystic-ac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ermnetnz.org/topics/perifolliculitis-capitis-abscedens-et-suffodie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ermnetnz.org/topics/pilonidal-diseas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dermnetnz.org/topics/hidradenitis-suppurativ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dermnetnz.org/topics/hidradenitis-suppurativ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ermnetnz.org/topics/hidradenitis-suppurativa"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rmnetnz.org/topics/hidradenitis-suppurativ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s://dermnetnz.org/topics/hidradenitis-suppurativa-image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dermnetnz.org/topics/hidradenitis-suppurativa-imag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ermnetnz.org/topics/hidradenitis-suppurativa"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pmc/articles/PMC2920468/"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www.ncbi.nlm.nih.gov/pmc/articles/PMC2920468"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rontiersin.org/files/Articles/427601/fimmu-09-02965-HTML/image_m/fimmu-09-02965-g002.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3" descr="Blue abstract gradient background">
            <a:extLst>
              <a:ext uri="{FF2B5EF4-FFF2-40B4-BE49-F238E27FC236}">
                <a16:creationId xmlns:a16="http://schemas.microsoft.com/office/drawing/2014/main" id="{C8A5E330-C5E2-4F47-ABC0-91A43D5C9FF3}"/>
              </a:ext>
            </a:extLst>
          </p:cNvPr>
          <p:cNvPicPr>
            <a:picLocks noChangeAspect="1"/>
          </p:cNvPicPr>
          <p:nvPr/>
        </p:nvPicPr>
        <p:blipFill rotWithShape="1">
          <a:blip r:embed="rId2">
            <a:alphaModFix amt="40000"/>
          </a:blip>
          <a:srcRect t="2525" r="-1" b="13183"/>
          <a:stretch/>
        </p:blipFill>
        <p:spPr>
          <a:xfrm>
            <a:off x="20" y="13262"/>
            <a:ext cx="12188932" cy="6857990"/>
          </a:xfrm>
          <a:prstGeom prst="rect">
            <a:avLst/>
          </a:prstGeom>
        </p:spPr>
      </p:pic>
      <p:sp>
        <p:nvSpPr>
          <p:cNvPr id="2" name="Title 1">
            <a:extLst>
              <a:ext uri="{FF2B5EF4-FFF2-40B4-BE49-F238E27FC236}">
                <a16:creationId xmlns:a16="http://schemas.microsoft.com/office/drawing/2014/main" id="{5AC6D946-E298-7549-9FDD-F2352CB6B479}"/>
              </a:ext>
            </a:extLst>
          </p:cNvPr>
          <p:cNvSpPr>
            <a:spLocks noGrp="1"/>
          </p:cNvSpPr>
          <p:nvPr>
            <p:ph type="ctrTitle"/>
          </p:nvPr>
        </p:nvSpPr>
        <p:spPr>
          <a:xfrm>
            <a:off x="482600" y="732032"/>
            <a:ext cx="10428416" cy="1924232"/>
          </a:xfrm>
        </p:spPr>
        <p:txBody>
          <a:bodyPr anchor="t">
            <a:normAutofit/>
          </a:bodyPr>
          <a:lstStyle/>
          <a:p>
            <a:pPr algn="ctr"/>
            <a:r>
              <a:rPr lang="en-US" sz="7200" dirty="0">
                <a:solidFill>
                  <a:srgbClr val="FFFFFF"/>
                </a:solidFill>
              </a:rPr>
              <a:t>Hidradenitis Suppurativa</a:t>
            </a:r>
          </a:p>
        </p:txBody>
      </p:sp>
      <p:sp>
        <p:nvSpPr>
          <p:cNvPr id="3" name="Subtitle 2">
            <a:extLst>
              <a:ext uri="{FF2B5EF4-FFF2-40B4-BE49-F238E27FC236}">
                <a16:creationId xmlns:a16="http://schemas.microsoft.com/office/drawing/2014/main" id="{9D3E1DDD-4777-7948-88B3-4C77FF33E607}"/>
              </a:ext>
            </a:extLst>
          </p:cNvPr>
          <p:cNvSpPr>
            <a:spLocks noGrp="1"/>
          </p:cNvSpPr>
          <p:nvPr>
            <p:ph type="subTitle" idx="1"/>
          </p:nvPr>
        </p:nvSpPr>
        <p:spPr>
          <a:xfrm>
            <a:off x="6596565" y="4201721"/>
            <a:ext cx="4986084" cy="1949813"/>
          </a:xfrm>
        </p:spPr>
        <p:txBody>
          <a:bodyPr anchor="b">
            <a:normAutofit/>
          </a:bodyPr>
          <a:lstStyle/>
          <a:p>
            <a:pPr algn="r"/>
            <a:r>
              <a:rPr lang="en-US" dirty="0">
                <a:solidFill>
                  <a:schemeClr val="bg1"/>
                </a:solidFill>
              </a:rPr>
              <a:t>Joshua Winters, MPA, PA-C</a:t>
            </a:r>
          </a:p>
          <a:p>
            <a:pPr algn="r"/>
            <a:r>
              <a:rPr lang="en-US" dirty="0">
                <a:solidFill>
                  <a:schemeClr val="bg1"/>
                </a:solidFill>
              </a:rPr>
              <a:t>April 9</a:t>
            </a:r>
            <a:r>
              <a:rPr lang="en-US" baseline="30000" dirty="0">
                <a:solidFill>
                  <a:schemeClr val="bg1"/>
                </a:solidFill>
              </a:rPr>
              <a:t>th</a:t>
            </a:r>
            <a:r>
              <a:rPr lang="en-US" dirty="0">
                <a:solidFill>
                  <a:schemeClr val="bg1"/>
                </a:solidFill>
              </a:rPr>
              <a:t>, 2021</a:t>
            </a:r>
          </a:p>
        </p:txBody>
      </p:sp>
      <p:cxnSp>
        <p:nvCxnSpPr>
          <p:cNvPr id="88"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89"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441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9619-07F3-FB45-942E-830043E5FB2D}"/>
              </a:ext>
            </a:extLst>
          </p:cNvPr>
          <p:cNvSpPr>
            <a:spLocks noGrp="1"/>
          </p:cNvSpPr>
          <p:nvPr>
            <p:ph type="title"/>
          </p:nvPr>
        </p:nvSpPr>
        <p:spPr>
          <a:xfrm>
            <a:off x="482599" y="978409"/>
            <a:ext cx="6329017" cy="545592"/>
          </a:xfrm>
        </p:spPr>
        <p:txBody>
          <a:bodyPr/>
          <a:lstStyle/>
          <a:p>
            <a:r>
              <a:rPr lang="en-US" sz="3600" b="1" dirty="0"/>
              <a:t>Follicular Occlusion Tetrad</a:t>
            </a:r>
          </a:p>
        </p:txBody>
      </p:sp>
      <p:sp>
        <p:nvSpPr>
          <p:cNvPr id="3" name="Content Placeholder 2">
            <a:extLst>
              <a:ext uri="{FF2B5EF4-FFF2-40B4-BE49-F238E27FC236}">
                <a16:creationId xmlns:a16="http://schemas.microsoft.com/office/drawing/2014/main" id="{F656B412-C2A0-254A-92AB-413292ACC8F8}"/>
              </a:ext>
            </a:extLst>
          </p:cNvPr>
          <p:cNvSpPr>
            <a:spLocks noGrp="1"/>
          </p:cNvSpPr>
          <p:nvPr>
            <p:ph idx="1"/>
          </p:nvPr>
        </p:nvSpPr>
        <p:spPr>
          <a:xfrm>
            <a:off x="1012686" y="2514598"/>
            <a:ext cx="4067315" cy="1828801"/>
          </a:xfrm>
        </p:spPr>
        <p:txBody>
          <a:bodyPr anchor="ctr">
            <a:noAutofit/>
          </a:bodyPr>
          <a:lstStyle/>
          <a:p>
            <a:r>
              <a:rPr lang="en-US" sz="2600" dirty="0"/>
              <a:t>Symptom complex of four diseases sharing similar pathophysiology</a:t>
            </a:r>
          </a:p>
          <a:p>
            <a:pPr marL="342900" indent="-342900">
              <a:buFont typeface="Arial" panose="020B0604020202020204" pitchFamily="34" charset="0"/>
              <a:buChar char="•"/>
            </a:pPr>
            <a:endParaRPr lang="en-US" sz="2600" dirty="0"/>
          </a:p>
        </p:txBody>
      </p:sp>
      <p:graphicFrame>
        <p:nvGraphicFramePr>
          <p:cNvPr id="4" name="Diagram 3">
            <a:extLst>
              <a:ext uri="{FF2B5EF4-FFF2-40B4-BE49-F238E27FC236}">
                <a16:creationId xmlns:a16="http://schemas.microsoft.com/office/drawing/2014/main" id="{4177D5FA-9429-2346-88D9-9F12CE555132}"/>
              </a:ext>
            </a:extLst>
          </p:cNvPr>
          <p:cNvGraphicFramePr/>
          <p:nvPr>
            <p:extLst>
              <p:ext uri="{D42A27DB-BD31-4B8C-83A1-F6EECF244321}">
                <p14:modId xmlns:p14="http://schemas.microsoft.com/office/powerpoint/2010/main" val="484220232"/>
              </p:ext>
            </p:extLst>
          </p:nvPr>
        </p:nvGraphicFramePr>
        <p:xfrm>
          <a:off x="4386470" y="742121"/>
          <a:ext cx="8291444" cy="539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65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4966-8FFA-1F4C-B480-F382F3411F70}"/>
              </a:ext>
            </a:extLst>
          </p:cNvPr>
          <p:cNvSpPr>
            <a:spLocks noGrp="1"/>
          </p:cNvSpPr>
          <p:nvPr>
            <p:ph type="title"/>
          </p:nvPr>
        </p:nvSpPr>
        <p:spPr>
          <a:xfrm>
            <a:off x="482600" y="978408"/>
            <a:ext cx="5891696" cy="1459992"/>
          </a:xfrm>
        </p:spPr>
        <p:txBody>
          <a:bodyPr/>
          <a:lstStyle/>
          <a:p>
            <a:r>
              <a:rPr lang="en-US" sz="5000" b="1" dirty="0"/>
              <a:t>Acne Conglobata</a:t>
            </a:r>
          </a:p>
        </p:txBody>
      </p:sp>
      <p:sp>
        <p:nvSpPr>
          <p:cNvPr id="3" name="Content Placeholder 2">
            <a:extLst>
              <a:ext uri="{FF2B5EF4-FFF2-40B4-BE49-F238E27FC236}">
                <a16:creationId xmlns:a16="http://schemas.microsoft.com/office/drawing/2014/main" id="{1CC9FB63-3534-7346-8E8F-4BE279000E60}"/>
              </a:ext>
            </a:extLst>
          </p:cNvPr>
          <p:cNvSpPr>
            <a:spLocks noGrp="1"/>
          </p:cNvSpPr>
          <p:nvPr>
            <p:ph idx="1"/>
          </p:nvPr>
        </p:nvSpPr>
        <p:spPr>
          <a:xfrm>
            <a:off x="482600" y="2904986"/>
            <a:ext cx="4725504" cy="1826040"/>
          </a:xfrm>
        </p:spPr>
        <p:txBody>
          <a:bodyPr>
            <a:noAutofit/>
          </a:bodyPr>
          <a:lstStyle/>
          <a:p>
            <a:pPr marL="342900" indent="-342900">
              <a:buFont typeface="Arial" panose="020B0604020202020204" pitchFamily="34" charset="0"/>
              <a:buChar char="•"/>
            </a:pPr>
            <a:r>
              <a:rPr lang="en-US" sz="2600" dirty="0"/>
              <a:t>Severe nodulocystic acne </a:t>
            </a:r>
          </a:p>
          <a:p>
            <a:pPr marL="342900" indent="-342900">
              <a:buFont typeface="Arial" panose="020B0604020202020204" pitchFamily="34" charset="0"/>
              <a:buChar char="•"/>
            </a:pPr>
            <a:r>
              <a:rPr lang="en-US" sz="2600" dirty="0"/>
              <a:t>Can result in hypertrophic, atrophic, or keloidal scars </a:t>
            </a:r>
          </a:p>
        </p:txBody>
      </p:sp>
      <p:sp>
        <p:nvSpPr>
          <p:cNvPr id="4" name="TextBox 3">
            <a:extLst>
              <a:ext uri="{FF2B5EF4-FFF2-40B4-BE49-F238E27FC236}">
                <a16:creationId xmlns:a16="http://schemas.microsoft.com/office/drawing/2014/main" id="{1E623371-4722-7747-9B78-A12E30756543}"/>
              </a:ext>
            </a:extLst>
          </p:cNvPr>
          <p:cNvSpPr txBox="1"/>
          <p:nvPr/>
        </p:nvSpPr>
        <p:spPr>
          <a:xfrm>
            <a:off x="368050" y="6519446"/>
            <a:ext cx="6920646" cy="677108"/>
          </a:xfrm>
          <a:prstGeom prst="rect">
            <a:avLst/>
          </a:prstGeom>
          <a:noFill/>
        </p:spPr>
        <p:txBody>
          <a:bodyPr wrap="square" rtlCol="0">
            <a:spAutoFit/>
          </a:bodyPr>
          <a:lstStyle/>
          <a:p>
            <a:r>
              <a:rPr lang="en-US" sz="1000" dirty="0"/>
              <a:t>Photo from: </a:t>
            </a:r>
            <a:r>
              <a:rPr lang="en-US" sz="1000" dirty="0">
                <a:hlinkClick r:id="rId3"/>
              </a:rPr>
              <a:t>https://dermnetnz.org/topics/nodulocystic-acne</a:t>
            </a:r>
            <a:r>
              <a:rPr lang="en-US" sz="1000" dirty="0"/>
              <a:t>  </a:t>
            </a:r>
          </a:p>
          <a:p>
            <a:endParaRPr lang="en-US" sz="1000" dirty="0"/>
          </a:p>
          <a:p>
            <a:endParaRPr lang="en-US" dirty="0"/>
          </a:p>
        </p:txBody>
      </p:sp>
      <p:pic>
        <p:nvPicPr>
          <p:cNvPr id="8" name="Picture 7" descr="A close up of a person's face&#10;&#10;Description automatically generated with medium confidence">
            <a:extLst>
              <a:ext uri="{FF2B5EF4-FFF2-40B4-BE49-F238E27FC236}">
                <a16:creationId xmlns:a16="http://schemas.microsoft.com/office/drawing/2014/main" id="{1F5BB3C3-D23A-8B47-955E-F4F60CC40112}"/>
              </a:ext>
            </a:extLst>
          </p:cNvPr>
          <p:cNvPicPr>
            <a:picLocks noChangeAspect="1"/>
          </p:cNvPicPr>
          <p:nvPr/>
        </p:nvPicPr>
        <p:blipFill>
          <a:blip r:embed="rId4"/>
          <a:stretch>
            <a:fillRect/>
          </a:stretch>
        </p:blipFill>
        <p:spPr>
          <a:xfrm>
            <a:off x="7478335" y="679704"/>
            <a:ext cx="4123944" cy="5498592"/>
          </a:xfrm>
          <a:prstGeom prst="rect">
            <a:avLst/>
          </a:prstGeom>
        </p:spPr>
      </p:pic>
    </p:spTree>
    <p:extLst>
      <p:ext uri="{BB962C8B-B14F-4D97-AF65-F5344CB8AC3E}">
        <p14:creationId xmlns:p14="http://schemas.microsoft.com/office/powerpoint/2010/main" val="30248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188217-C742-5E4E-A92C-6D512E09F15D}"/>
              </a:ext>
            </a:extLst>
          </p:cNvPr>
          <p:cNvSpPr>
            <a:spLocks noGrp="1"/>
          </p:cNvSpPr>
          <p:nvPr>
            <p:ph type="title"/>
          </p:nvPr>
        </p:nvSpPr>
        <p:spPr>
          <a:xfrm>
            <a:off x="482600" y="976160"/>
            <a:ext cx="4179257" cy="2204555"/>
          </a:xfrm>
        </p:spPr>
        <p:txBody>
          <a:bodyPr>
            <a:normAutofit/>
          </a:bodyPr>
          <a:lstStyle/>
          <a:p>
            <a:pPr>
              <a:lnSpc>
                <a:spcPct val="90000"/>
              </a:lnSpc>
            </a:pPr>
            <a:r>
              <a:rPr lang="en-US" sz="4400" b="1" dirty="0"/>
              <a:t>Dissecting Cellulitis of the Scalp</a:t>
            </a:r>
          </a:p>
        </p:txBody>
      </p:sp>
      <p:cxnSp>
        <p:nvCxnSpPr>
          <p:cNvPr id="12" name="Straight Connector 11">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E2A7CEA5-CC15-844E-8A6A-D3B513B4E43A}"/>
              </a:ext>
            </a:extLst>
          </p:cNvPr>
          <p:cNvSpPr>
            <a:spLocks noGrp="1"/>
          </p:cNvSpPr>
          <p:nvPr>
            <p:ph idx="1"/>
          </p:nvPr>
        </p:nvSpPr>
        <p:spPr>
          <a:xfrm>
            <a:off x="482600" y="3345865"/>
            <a:ext cx="4394200" cy="2485764"/>
          </a:xfrm>
        </p:spPr>
        <p:txBody>
          <a:bodyPr>
            <a:normAutofit/>
          </a:bodyPr>
          <a:lstStyle/>
          <a:p>
            <a:pPr marL="342900" indent="-342900">
              <a:buFont typeface="Arial" panose="020B0604020202020204" pitchFamily="34" charset="0"/>
              <a:buChar char="•"/>
            </a:pPr>
            <a:r>
              <a:rPr lang="en-US" dirty="0"/>
              <a:t>A type of scarring alopecia characterized by perifollicular &amp; follicular pustules and nodules</a:t>
            </a:r>
          </a:p>
          <a:p>
            <a:pPr marL="342900" indent="-342900">
              <a:buFont typeface="Arial" panose="020B0604020202020204" pitchFamily="34" charset="0"/>
              <a:buChar char="•"/>
            </a:pPr>
            <a:r>
              <a:rPr lang="en-US" dirty="0"/>
              <a:t>Most commonly in men of African descent </a:t>
            </a:r>
          </a:p>
        </p:txBody>
      </p:sp>
      <p:pic>
        <p:nvPicPr>
          <p:cNvPr id="5" name="Picture 4" descr="A picture containing person, indoor, cat, person&#10;&#10;Description automatically generated">
            <a:extLst>
              <a:ext uri="{FF2B5EF4-FFF2-40B4-BE49-F238E27FC236}">
                <a16:creationId xmlns:a16="http://schemas.microsoft.com/office/drawing/2014/main" id="{E92B6139-5C50-B54D-9860-8D170612D449}"/>
              </a:ext>
            </a:extLst>
          </p:cNvPr>
          <p:cNvPicPr>
            <a:picLocks noChangeAspect="1"/>
          </p:cNvPicPr>
          <p:nvPr/>
        </p:nvPicPr>
        <p:blipFill>
          <a:blip r:embed="rId3">
            <a:alphaModFix/>
          </a:blip>
          <a:stretch>
            <a:fillRect/>
          </a:stretch>
        </p:blipFill>
        <p:spPr>
          <a:xfrm>
            <a:off x="5144457" y="930669"/>
            <a:ext cx="6564943" cy="4923706"/>
          </a:xfrm>
          <a:prstGeom prst="rect">
            <a:avLst/>
          </a:prstGeom>
        </p:spPr>
      </p:pic>
      <p:cxnSp>
        <p:nvCxnSpPr>
          <p:cNvPr id="14" name="Straight Connector 13">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9116B1F-15D4-DB4D-834E-ABA5B28F90F1}"/>
              </a:ext>
            </a:extLst>
          </p:cNvPr>
          <p:cNvSpPr txBox="1"/>
          <p:nvPr/>
        </p:nvSpPr>
        <p:spPr>
          <a:xfrm>
            <a:off x="500572" y="6546575"/>
            <a:ext cx="6798366" cy="523220"/>
          </a:xfrm>
          <a:prstGeom prst="rect">
            <a:avLst/>
          </a:prstGeom>
          <a:noFill/>
        </p:spPr>
        <p:txBody>
          <a:bodyPr wrap="square" rtlCol="0">
            <a:spAutoFit/>
          </a:bodyPr>
          <a:lstStyle/>
          <a:p>
            <a:r>
              <a:rPr lang="en-US" sz="1000" dirty="0"/>
              <a:t>Photo from: </a:t>
            </a:r>
            <a:r>
              <a:rPr lang="en-US" sz="1000" dirty="0">
                <a:hlinkClick r:id="rId4"/>
              </a:rPr>
              <a:t>https://dermnetnz.org/topics/perifolliculitis-capitis-abscedens-et-suffodiens</a:t>
            </a:r>
            <a:r>
              <a:rPr lang="en-US" sz="1000" dirty="0"/>
              <a:t> </a:t>
            </a:r>
          </a:p>
          <a:p>
            <a:endParaRPr lang="en-US" dirty="0"/>
          </a:p>
        </p:txBody>
      </p:sp>
    </p:spTree>
    <p:extLst>
      <p:ext uri="{BB962C8B-B14F-4D97-AF65-F5344CB8AC3E}">
        <p14:creationId xmlns:p14="http://schemas.microsoft.com/office/powerpoint/2010/main" val="27051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03E2A8-BE19-F343-9942-39878D7CCBBC}"/>
              </a:ext>
            </a:extLst>
          </p:cNvPr>
          <p:cNvSpPr>
            <a:spLocks noGrp="1"/>
          </p:cNvSpPr>
          <p:nvPr>
            <p:ph type="title"/>
          </p:nvPr>
        </p:nvSpPr>
        <p:spPr>
          <a:xfrm>
            <a:off x="482601" y="658110"/>
            <a:ext cx="5189964" cy="2237925"/>
          </a:xfrm>
        </p:spPr>
        <p:txBody>
          <a:bodyPr>
            <a:normAutofit/>
          </a:bodyPr>
          <a:lstStyle/>
          <a:p>
            <a:r>
              <a:rPr lang="en-US" sz="5000" b="1" dirty="0"/>
              <a:t>Pilonidal Sinus </a:t>
            </a:r>
          </a:p>
        </p:txBody>
      </p:sp>
      <p:cxnSp>
        <p:nvCxnSpPr>
          <p:cNvPr id="12" name="Straight Connector 11">
            <a:extLst>
              <a:ext uri="{FF2B5EF4-FFF2-40B4-BE49-F238E27FC236}">
                <a16:creationId xmlns:a16="http://schemas.microsoft.com/office/drawing/2014/main" id="{6F9D4A57-BD34-46D7-A145-EA1AE7046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16D6DABA-685A-5448-8C89-600D36D3CDB3}"/>
              </a:ext>
            </a:extLst>
          </p:cNvPr>
          <p:cNvSpPr>
            <a:spLocks noGrp="1"/>
          </p:cNvSpPr>
          <p:nvPr>
            <p:ph idx="1"/>
          </p:nvPr>
        </p:nvSpPr>
        <p:spPr>
          <a:xfrm>
            <a:off x="459017" y="2599874"/>
            <a:ext cx="5189963" cy="2470031"/>
          </a:xfrm>
        </p:spPr>
        <p:txBody>
          <a:bodyPr>
            <a:noAutofit/>
          </a:bodyPr>
          <a:lstStyle/>
          <a:p>
            <a:pPr marL="342900" indent="-342900">
              <a:buFont typeface="Arial" panose="020B0604020202020204" pitchFamily="34" charset="0"/>
              <a:buChar char="•"/>
            </a:pPr>
            <a:r>
              <a:rPr lang="en-US" dirty="0"/>
              <a:t>Sinus tracts found in the sacrococcygeal region</a:t>
            </a:r>
          </a:p>
          <a:p>
            <a:pPr marL="342900" indent="-342900">
              <a:buFont typeface="Arial" panose="020B0604020202020204" pitchFamily="34" charset="0"/>
              <a:buChar char="•"/>
            </a:pPr>
            <a:r>
              <a:rPr lang="en-US" dirty="0"/>
              <a:t>Narrow cavities filled with nests of hair </a:t>
            </a:r>
          </a:p>
          <a:p>
            <a:pPr marL="342900" indent="-342900">
              <a:buFont typeface="Arial" panose="020B0604020202020204" pitchFamily="34" charset="0"/>
              <a:buChar char="•"/>
            </a:pPr>
            <a:r>
              <a:rPr lang="en-US" dirty="0"/>
              <a:t>“Pilus” = hair &amp; “nidal” = nest</a:t>
            </a:r>
          </a:p>
          <a:p>
            <a:pPr marL="342900" indent="-342900">
              <a:buFont typeface="Arial" panose="020B0604020202020204" pitchFamily="34" charset="0"/>
              <a:buChar char="•"/>
            </a:pPr>
            <a:r>
              <a:rPr lang="en-US" dirty="0"/>
              <a:t>Can lead to a pilonidal cyst or if infected, pilonidal abscess</a:t>
            </a:r>
          </a:p>
        </p:txBody>
      </p:sp>
      <p:pic>
        <p:nvPicPr>
          <p:cNvPr id="5" name="Picture 4" descr="A picture containing tattoo, close&#10;&#10;Description automatically generated">
            <a:extLst>
              <a:ext uri="{FF2B5EF4-FFF2-40B4-BE49-F238E27FC236}">
                <a16:creationId xmlns:a16="http://schemas.microsoft.com/office/drawing/2014/main" id="{C2D6C3C0-51D2-B64B-9921-609AFA8A4C4E}"/>
              </a:ext>
            </a:extLst>
          </p:cNvPr>
          <p:cNvPicPr>
            <a:picLocks noChangeAspect="1"/>
          </p:cNvPicPr>
          <p:nvPr/>
        </p:nvPicPr>
        <p:blipFill>
          <a:blip r:embed="rId3">
            <a:alphaModFix/>
          </a:blip>
          <a:stretch>
            <a:fillRect/>
          </a:stretch>
        </p:blipFill>
        <p:spPr>
          <a:xfrm>
            <a:off x="6873871" y="654151"/>
            <a:ext cx="4162269" cy="5549692"/>
          </a:xfrm>
          <a:prstGeom prst="rect">
            <a:avLst/>
          </a:prstGeom>
        </p:spPr>
      </p:pic>
      <p:cxnSp>
        <p:nvCxnSpPr>
          <p:cNvPr id="14" name="Straight Connector 13">
            <a:extLst>
              <a:ext uri="{FF2B5EF4-FFF2-40B4-BE49-F238E27FC236}">
                <a16:creationId xmlns:a16="http://schemas.microsoft.com/office/drawing/2014/main" id="{8ADA513F-B70D-4972-B24A-65F26C0AE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DFDAFC0-C75E-9341-8D98-017ED558D8DC}"/>
              </a:ext>
            </a:extLst>
          </p:cNvPr>
          <p:cNvSpPr txBox="1"/>
          <p:nvPr/>
        </p:nvSpPr>
        <p:spPr>
          <a:xfrm>
            <a:off x="459008" y="6491155"/>
            <a:ext cx="6798366" cy="246221"/>
          </a:xfrm>
          <a:prstGeom prst="rect">
            <a:avLst/>
          </a:prstGeom>
          <a:noFill/>
        </p:spPr>
        <p:txBody>
          <a:bodyPr wrap="square" rtlCol="0">
            <a:spAutoFit/>
          </a:bodyPr>
          <a:lstStyle/>
          <a:p>
            <a:r>
              <a:rPr lang="en-US" sz="1000" dirty="0"/>
              <a:t>Photo from: </a:t>
            </a:r>
            <a:r>
              <a:rPr lang="en-US" sz="1000" dirty="0">
                <a:hlinkClick r:id="rId4"/>
              </a:rPr>
              <a:t>https://dermnetnz.org/topics/pilonidal-disease</a:t>
            </a:r>
            <a:r>
              <a:rPr lang="en-US" sz="1000" dirty="0"/>
              <a:t> </a:t>
            </a:r>
          </a:p>
        </p:txBody>
      </p:sp>
    </p:spTree>
    <p:extLst>
      <p:ext uri="{BB962C8B-B14F-4D97-AF65-F5344CB8AC3E}">
        <p14:creationId xmlns:p14="http://schemas.microsoft.com/office/powerpoint/2010/main" val="349552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2EB7-0D9A-F446-8471-694C222E3984}"/>
              </a:ext>
            </a:extLst>
          </p:cNvPr>
          <p:cNvSpPr>
            <a:spLocks noGrp="1"/>
          </p:cNvSpPr>
          <p:nvPr>
            <p:ph type="title"/>
          </p:nvPr>
        </p:nvSpPr>
        <p:spPr>
          <a:xfrm>
            <a:off x="482600" y="2350008"/>
            <a:ext cx="10634472" cy="2157984"/>
          </a:xfrm>
        </p:spPr>
        <p:txBody>
          <a:bodyPr/>
          <a:lstStyle/>
          <a:p>
            <a:pPr algn="ctr"/>
            <a:r>
              <a:rPr lang="en-US" b="1" dirty="0"/>
              <a:t>Questions?</a:t>
            </a:r>
          </a:p>
        </p:txBody>
      </p:sp>
    </p:spTree>
    <p:extLst>
      <p:ext uri="{BB962C8B-B14F-4D97-AF65-F5344CB8AC3E}">
        <p14:creationId xmlns:p14="http://schemas.microsoft.com/office/powerpoint/2010/main" val="428410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1031-3965-0649-97FE-40DA59E0783C}"/>
              </a:ext>
            </a:extLst>
          </p:cNvPr>
          <p:cNvSpPr>
            <a:spLocks noGrp="1"/>
          </p:cNvSpPr>
          <p:nvPr>
            <p:ph type="title"/>
          </p:nvPr>
        </p:nvSpPr>
        <p:spPr>
          <a:xfrm>
            <a:off x="482599" y="978408"/>
            <a:ext cx="10291418" cy="875106"/>
          </a:xfrm>
        </p:spPr>
        <p:txBody>
          <a:bodyPr/>
          <a:lstStyle/>
          <a:p>
            <a:r>
              <a:rPr lang="en-US" sz="4500" b="1" dirty="0"/>
              <a:t>Comorbidities &amp; Disease Burden of HS</a:t>
            </a:r>
          </a:p>
        </p:txBody>
      </p:sp>
      <p:sp>
        <p:nvSpPr>
          <p:cNvPr id="3" name="Content Placeholder 2">
            <a:extLst>
              <a:ext uri="{FF2B5EF4-FFF2-40B4-BE49-F238E27FC236}">
                <a16:creationId xmlns:a16="http://schemas.microsoft.com/office/drawing/2014/main" id="{4DA2EF18-6B48-B14A-AC87-15EB174D15F2}"/>
              </a:ext>
            </a:extLst>
          </p:cNvPr>
          <p:cNvSpPr>
            <a:spLocks noGrp="1"/>
          </p:cNvSpPr>
          <p:nvPr>
            <p:ph idx="1"/>
          </p:nvPr>
        </p:nvSpPr>
        <p:spPr>
          <a:xfrm>
            <a:off x="482600" y="2142639"/>
            <a:ext cx="10843126" cy="3736953"/>
          </a:xfrm>
        </p:spPr>
        <p:txBody>
          <a:bodyPr>
            <a:normAutofit fontScale="92500" lnSpcReduction="20000"/>
          </a:bodyPr>
          <a:lstStyle/>
          <a:p>
            <a:pPr marL="342900" indent="-342900">
              <a:lnSpc>
                <a:spcPct val="150000"/>
              </a:lnSpc>
              <a:buFont typeface="Arial" panose="020B0604020202020204" pitchFamily="34" charset="0"/>
              <a:buChar char="•"/>
            </a:pPr>
            <a:r>
              <a:rPr lang="en-US" sz="3200" dirty="0"/>
              <a:t>Obesity </a:t>
            </a:r>
          </a:p>
          <a:p>
            <a:pPr marL="342900" indent="-342900">
              <a:lnSpc>
                <a:spcPct val="150000"/>
              </a:lnSpc>
              <a:buFont typeface="Arial" panose="020B0604020202020204" pitchFamily="34" charset="0"/>
              <a:buChar char="•"/>
            </a:pPr>
            <a:r>
              <a:rPr lang="en-US" sz="3200" dirty="0"/>
              <a:t>Metabolic Syndrome</a:t>
            </a:r>
          </a:p>
          <a:p>
            <a:pPr marL="342900" indent="-342900">
              <a:lnSpc>
                <a:spcPct val="150000"/>
              </a:lnSpc>
              <a:buFont typeface="Arial" panose="020B0604020202020204" pitchFamily="34" charset="0"/>
              <a:buChar char="•"/>
            </a:pPr>
            <a:r>
              <a:rPr lang="en-US" sz="3200" dirty="0"/>
              <a:t>Inflammatory Bowel Disease: Ulcerative Colitis &amp; Crohn’s</a:t>
            </a:r>
          </a:p>
          <a:p>
            <a:pPr marL="342900" indent="-342900">
              <a:lnSpc>
                <a:spcPct val="150000"/>
              </a:lnSpc>
              <a:buFont typeface="Arial" panose="020B0604020202020204" pitchFamily="34" charset="0"/>
              <a:buChar char="•"/>
            </a:pPr>
            <a:r>
              <a:rPr lang="en-US" sz="3200" dirty="0"/>
              <a:t>Depression</a:t>
            </a:r>
          </a:p>
          <a:p>
            <a:pPr marL="342900" indent="-342900">
              <a:lnSpc>
                <a:spcPct val="150000"/>
              </a:lnSpc>
              <a:buFont typeface="Arial" panose="020B0604020202020204" pitchFamily="34" charset="0"/>
              <a:buChar char="•"/>
            </a:pPr>
            <a:r>
              <a:rPr lang="en-US" sz="3200" dirty="0"/>
              <a:t>Cigarette smoking addiction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0729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800E2-8CE8-D641-8A80-82C866DA0C01}"/>
              </a:ext>
            </a:extLst>
          </p:cNvPr>
          <p:cNvSpPr>
            <a:spLocks noGrp="1"/>
          </p:cNvSpPr>
          <p:nvPr>
            <p:ph idx="1"/>
          </p:nvPr>
        </p:nvSpPr>
        <p:spPr>
          <a:xfrm>
            <a:off x="482600" y="2828077"/>
            <a:ext cx="11046791" cy="2565916"/>
          </a:xfrm>
        </p:spPr>
        <p:txBody>
          <a:bodyPr>
            <a:normAutofit/>
          </a:bodyPr>
          <a:lstStyle/>
          <a:p>
            <a:pPr marL="342900" indent="-342900">
              <a:buFont typeface="Arial" panose="020B0604020202020204" pitchFamily="34" charset="0"/>
              <a:buChar char="•"/>
            </a:pPr>
            <a:r>
              <a:rPr lang="en-US" sz="3200" dirty="0"/>
              <a:t>HS typically presents in the second or third decades</a:t>
            </a:r>
          </a:p>
          <a:p>
            <a:pPr marL="342900" indent="-342900">
              <a:lnSpc>
                <a:spcPct val="150000"/>
              </a:lnSpc>
              <a:buFont typeface="Arial" panose="020B0604020202020204" pitchFamily="34" charset="0"/>
              <a:buChar char="•"/>
            </a:pPr>
            <a:r>
              <a:rPr lang="en-US" sz="3200" dirty="0"/>
              <a:t>A helpful diagnostic feature is the chronicity of HS</a:t>
            </a:r>
          </a:p>
          <a:p>
            <a:pPr marL="342900" indent="-342900">
              <a:buFont typeface="Arial" panose="020B0604020202020204" pitchFamily="34" charset="0"/>
              <a:buChar char="•"/>
            </a:pPr>
            <a:r>
              <a:rPr lang="en-US" sz="3200" dirty="0"/>
              <a:t>Often misdiagnosed as other similar presenting diagnoses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AC709D3C-C2F4-CF44-8824-F9BDA4D0EFAC}"/>
              </a:ext>
            </a:extLst>
          </p:cNvPr>
          <p:cNvSpPr>
            <a:spLocks noGrp="1"/>
          </p:cNvSpPr>
          <p:nvPr>
            <p:ph type="title"/>
          </p:nvPr>
        </p:nvSpPr>
        <p:spPr>
          <a:xfrm>
            <a:off x="482600" y="978408"/>
            <a:ext cx="9681817" cy="763895"/>
          </a:xfrm>
        </p:spPr>
        <p:txBody>
          <a:bodyPr/>
          <a:lstStyle/>
          <a:p>
            <a:r>
              <a:rPr lang="en-US" sz="4500" b="1" dirty="0"/>
              <a:t>Clinical Manifestations </a:t>
            </a:r>
          </a:p>
        </p:txBody>
      </p:sp>
    </p:spTree>
    <p:extLst>
      <p:ext uri="{BB962C8B-B14F-4D97-AF65-F5344CB8AC3E}">
        <p14:creationId xmlns:p14="http://schemas.microsoft.com/office/powerpoint/2010/main" val="169540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8005-B616-3345-8CCC-859FB7680F22}"/>
              </a:ext>
            </a:extLst>
          </p:cNvPr>
          <p:cNvSpPr>
            <a:spLocks noGrp="1"/>
          </p:cNvSpPr>
          <p:nvPr>
            <p:ph type="title"/>
          </p:nvPr>
        </p:nvSpPr>
        <p:spPr>
          <a:xfrm>
            <a:off x="482600" y="978408"/>
            <a:ext cx="9681817" cy="763895"/>
          </a:xfrm>
        </p:spPr>
        <p:txBody>
          <a:bodyPr/>
          <a:lstStyle/>
          <a:p>
            <a:r>
              <a:rPr lang="en-US" sz="4500" b="1" dirty="0"/>
              <a:t>Clinical Manifestations </a:t>
            </a:r>
          </a:p>
        </p:txBody>
      </p:sp>
      <p:sp>
        <p:nvSpPr>
          <p:cNvPr id="3" name="Content Placeholder 2">
            <a:extLst>
              <a:ext uri="{FF2B5EF4-FFF2-40B4-BE49-F238E27FC236}">
                <a16:creationId xmlns:a16="http://schemas.microsoft.com/office/drawing/2014/main" id="{097800E2-8CE8-D641-8A80-82C866DA0C01}"/>
              </a:ext>
            </a:extLst>
          </p:cNvPr>
          <p:cNvSpPr>
            <a:spLocks noGrp="1"/>
          </p:cNvSpPr>
          <p:nvPr>
            <p:ph idx="1"/>
          </p:nvPr>
        </p:nvSpPr>
        <p:spPr>
          <a:xfrm>
            <a:off x="321962" y="1895502"/>
            <a:ext cx="11420095" cy="4374669"/>
          </a:xfrm>
        </p:spPr>
        <p:txBody>
          <a:bodyPr>
            <a:noAutofit/>
          </a:bodyPr>
          <a:lstStyle/>
          <a:p>
            <a:pPr marL="342900" indent="-342900">
              <a:lnSpc>
                <a:spcPct val="150000"/>
              </a:lnSpc>
              <a:buFont typeface="Arial" panose="020B0604020202020204" pitchFamily="34" charset="0"/>
              <a:buChar char="•"/>
            </a:pPr>
            <a:r>
              <a:rPr lang="en-US" sz="2500" dirty="0"/>
              <a:t>Tender subcutaneous nodules often referred to as abscesses, boils, or pimples</a:t>
            </a:r>
          </a:p>
          <a:p>
            <a:pPr marL="342900" indent="-342900">
              <a:lnSpc>
                <a:spcPct val="150000"/>
              </a:lnSpc>
              <a:buFont typeface="Arial" panose="020B0604020202020204" pitchFamily="34" charset="0"/>
              <a:buChar char="•"/>
            </a:pPr>
            <a:r>
              <a:rPr lang="en-US" sz="2500" dirty="0"/>
              <a:t>Intermittent pain with marked point tenderness related to abscess  </a:t>
            </a:r>
          </a:p>
          <a:p>
            <a:pPr marL="342900" indent="-342900">
              <a:lnSpc>
                <a:spcPct val="150000"/>
              </a:lnSpc>
              <a:buFont typeface="Arial" panose="020B0604020202020204" pitchFamily="34" charset="0"/>
              <a:buChar char="•"/>
            </a:pPr>
            <a:r>
              <a:rPr lang="en-US" sz="2500" dirty="0"/>
              <a:t>Most commonly located in the axillae, anogenital regions, submammary folds</a:t>
            </a:r>
          </a:p>
          <a:p>
            <a:pPr marL="342900" indent="-342900">
              <a:lnSpc>
                <a:spcPct val="150000"/>
              </a:lnSpc>
              <a:buFont typeface="Arial" panose="020B0604020202020204" pitchFamily="34" charset="0"/>
              <a:buChar char="•"/>
            </a:pPr>
            <a:r>
              <a:rPr lang="en-US" sz="2500" dirty="0"/>
              <a:t>Classic sign of HS: “double-</a:t>
            </a:r>
            <a:r>
              <a:rPr lang="en-US" sz="2500" dirty="0" err="1"/>
              <a:t>comedo</a:t>
            </a:r>
            <a:r>
              <a:rPr lang="en-US" sz="2500" dirty="0"/>
              <a:t>”</a:t>
            </a:r>
          </a:p>
          <a:p>
            <a:pPr marL="342900" indent="-342900">
              <a:lnSpc>
                <a:spcPct val="150000"/>
              </a:lnSpc>
              <a:buFont typeface="Arial" panose="020B0604020202020204" pitchFamily="34" charset="0"/>
              <a:buChar char="•"/>
            </a:pPr>
            <a:r>
              <a:rPr lang="en-US" sz="2500" dirty="0"/>
              <a:t>Up to 50% of patients report a burning sensation, pain, pruitus, or warmth 12-24 hours prior to a nodule appearing (Napolitano et al., 2017).</a:t>
            </a:r>
          </a:p>
        </p:txBody>
      </p:sp>
    </p:spTree>
    <p:extLst>
      <p:ext uri="{BB962C8B-B14F-4D97-AF65-F5344CB8AC3E}">
        <p14:creationId xmlns:p14="http://schemas.microsoft.com/office/powerpoint/2010/main" val="5817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8005-B616-3345-8CCC-859FB7680F22}"/>
              </a:ext>
            </a:extLst>
          </p:cNvPr>
          <p:cNvSpPr>
            <a:spLocks noGrp="1"/>
          </p:cNvSpPr>
          <p:nvPr>
            <p:ph type="title"/>
          </p:nvPr>
        </p:nvSpPr>
        <p:spPr>
          <a:xfrm>
            <a:off x="482600" y="978408"/>
            <a:ext cx="7635789" cy="763895"/>
          </a:xfrm>
        </p:spPr>
        <p:txBody>
          <a:bodyPr/>
          <a:lstStyle/>
          <a:p>
            <a:r>
              <a:rPr lang="en-US" sz="4500" b="1" dirty="0"/>
              <a:t>Clinical Manifestations </a:t>
            </a:r>
          </a:p>
        </p:txBody>
      </p:sp>
      <p:sp>
        <p:nvSpPr>
          <p:cNvPr id="3" name="Content Placeholder 2">
            <a:extLst>
              <a:ext uri="{FF2B5EF4-FFF2-40B4-BE49-F238E27FC236}">
                <a16:creationId xmlns:a16="http://schemas.microsoft.com/office/drawing/2014/main" id="{097800E2-8CE8-D641-8A80-82C866DA0C01}"/>
              </a:ext>
            </a:extLst>
          </p:cNvPr>
          <p:cNvSpPr>
            <a:spLocks noGrp="1"/>
          </p:cNvSpPr>
          <p:nvPr>
            <p:ph idx="1"/>
          </p:nvPr>
        </p:nvSpPr>
        <p:spPr>
          <a:xfrm>
            <a:off x="482599" y="1874825"/>
            <a:ext cx="11152809" cy="4141662"/>
          </a:xfrm>
        </p:spPr>
        <p:txBody>
          <a:bodyPr>
            <a:normAutofit/>
          </a:bodyPr>
          <a:lstStyle/>
          <a:p>
            <a:pPr marL="342900" indent="-342900">
              <a:lnSpc>
                <a:spcPct val="150000"/>
              </a:lnSpc>
              <a:buFont typeface="Arial" panose="020B0604020202020204" pitchFamily="34" charset="0"/>
              <a:buChar char="•"/>
            </a:pPr>
            <a:r>
              <a:rPr lang="en-US" sz="2800" dirty="0"/>
              <a:t>Dermal inflammation &amp; painful abscesses</a:t>
            </a:r>
          </a:p>
          <a:p>
            <a:pPr marL="342900" indent="-342900">
              <a:lnSpc>
                <a:spcPct val="150000"/>
              </a:lnSpc>
              <a:buFont typeface="Arial" panose="020B0604020202020204" pitchFamily="34" charset="0"/>
              <a:buChar char="•"/>
            </a:pPr>
            <a:r>
              <a:rPr lang="en-US" sz="2800" dirty="0"/>
              <a:t>+/- purulent discharge </a:t>
            </a:r>
          </a:p>
          <a:p>
            <a:pPr marL="342900" indent="-342900">
              <a:lnSpc>
                <a:spcPct val="150000"/>
              </a:lnSpc>
              <a:buFont typeface="Arial" panose="020B0604020202020204" pitchFamily="34" charset="0"/>
              <a:buChar char="•"/>
            </a:pPr>
            <a:r>
              <a:rPr lang="en-US" sz="2800" dirty="0"/>
              <a:t>Sinus tracts </a:t>
            </a:r>
          </a:p>
          <a:p>
            <a:pPr marL="342900" indent="-342900">
              <a:lnSpc>
                <a:spcPct val="150000"/>
              </a:lnSpc>
              <a:buFont typeface="Arial" panose="020B0604020202020204" pitchFamily="34" charset="0"/>
              <a:buChar char="•"/>
            </a:pPr>
            <a:r>
              <a:rPr lang="en-US" sz="2800" dirty="0"/>
              <a:t>Bands of scar tissue “bridge scars” &amp; fibrosis </a:t>
            </a:r>
          </a:p>
          <a:p>
            <a:pPr marL="342900" indent="-342900">
              <a:lnSpc>
                <a:spcPct val="150000"/>
              </a:lnSpc>
              <a:buFont typeface="Arial" panose="020B0604020202020204" pitchFamily="34" charset="0"/>
              <a:buChar char="•"/>
            </a:pPr>
            <a:r>
              <a:rPr lang="en-US" sz="2800" dirty="0"/>
              <a:t>Hypertrophic, keloidal scars, and/or contractures </a:t>
            </a: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52592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D58B40-F2DF-B647-A7B3-2ADD76CA7A6D}"/>
              </a:ext>
            </a:extLst>
          </p:cNvPr>
          <p:cNvPicPr>
            <a:picLocks noChangeAspect="1"/>
          </p:cNvPicPr>
          <p:nvPr/>
        </p:nvPicPr>
        <p:blipFill>
          <a:blip r:embed="rId2"/>
          <a:stretch>
            <a:fillRect/>
          </a:stretch>
        </p:blipFill>
        <p:spPr>
          <a:xfrm>
            <a:off x="335280" y="1325880"/>
            <a:ext cx="5608320" cy="4206240"/>
          </a:xfrm>
          <a:prstGeom prst="rect">
            <a:avLst/>
          </a:prstGeom>
        </p:spPr>
      </p:pic>
      <p:sp>
        <p:nvSpPr>
          <p:cNvPr id="6" name="TextBox 5">
            <a:extLst>
              <a:ext uri="{FF2B5EF4-FFF2-40B4-BE49-F238E27FC236}">
                <a16:creationId xmlns:a16="http://schemas.microsoft.com/office/drawing/2014/main" id="{57E2385D-71D2-4B41-A463-0F5637324C10}"/>
              </a:ext>
            </a:extLst>
          </p:cNvPr>
          <p:cNvSpPr txBox="1"/>
          <p:nvPr/>
        </p:nvSpPr>
        <p:spPr>
          <a:xfrm>
            <a:off x="731520" y="807720"/>
            <a:ext cx="4785360" cy="492443"/>
          </a:xfrm>
          <a:prstGeom prst="rect">
            <a:avLst/>
          </a:prstGeom>
          <a:noFill/>
        </p:spPr>
        <p:txBody>
          <a:bodyPr wrap="square" rtlCol="0">
            <a:spAutoFit/>
          </a:bodyPr>
          <a:lstStyle/>
          <a:p>
            <a:pPr algn="ctr"/>
            <a:r>
              <a:rPr lang="en-US" sz="2600" b="1" dirty="0"/>
              <a:t>Comedones in HS</a:t>
            </a:r>
          </a:p>
        </p:txBody>
      </p:sp>
      <p:pic>
        <p:nvPicPr>
          <p:cNvPr id="10" name="Picture 9" descr="A close up of a person's eye&#10;&#10;Description automatically generated with medium confidence">
            <a:extLst>
              <a:ext uri="{FF2B5EF4-FFF2-40B4-BE49-F238E27FC236}">
                <a16:creationId xmlns:a16="http://schemas.microsoft.com/office/drawing/2014/main" id="{64A19791-883F-E14A-A4B5-1EF485079BA8}"/>
              </a:ext>
            </a:extLst>
          </p:cNvPr>
          <p:cNvPicPr>
            <a:picLocks noChangeAspect="1"/>
          </p:cNvPicPr>
          <p:nvPr/>
        </p:nvPicPr>
        <p:blipFill>
          <a:blip r:embed="rId3"/>
          <a:stretch>
            <a:fillRect/>
          </a:stretch>
        </p:blipFill>
        <p:spPr>
          <a:xfrm>
            <a:off x="6095999" y="1300162"/>
            <a:ext cx="5658327" cy="4231957"/>
          </a:xfrm>
          <a:prstGeom prst="rect">
            <a:avLst/>
          </a:prstGeom>
        </p:spPr>
      </p:pic>
      <p:sp>
        <p:nvSpPr>
          <p:cNvPr id="11" name="TextBox 10">
            <a:extLst>
              <a:ext uri="{FF2B5EF4-FFF2-40B4-BE49-F238E27FC236}">
                <a16:creationId xmlns:a16="http://schemas.microsoft.com/office/drawing/2014/main" id="{FD5A3CF3-3C06-224E-8312-F0629C99D3C2}"/>
              </a:ext>
            </a:extLst>
          </p:cNvPr>
          <p:cNvSpPr txBox="1"/>
          <p:nvPr/>
        </p:nvSpPr>
        <p:spPr>
          <a:xfrm>
            <a:off x="6882713" y="783006"/>
            <a:ext cx="3842952" cy="492443"/>
          </a:xfrm>
          <a:prstGeom prst="rect">
            <a:avLst/>
          </a:prstGeom>
          <a:noFill/>
        </p:spPr>
        <p:txBody>
          <a:bodyPr wrap="square" rtlCol="0">
            <a:spAutoFit/>
          </a:bodyPr>
          <a:lstStyle/>
          <a:p>
            <a:pPr algn="ctr"/>
            <a:r>
              <a:rPr lang="en-US" sz="2600" b="1" dirty="0"/>
              <a:t>Typical Lesion for HS</a:t>
            </a:r>
          </a:p>
        </p:txBody>
      </p:sp>
      <p:sp>
        <p:nvSpPr>
          <p:cNvPr id="13" name="TextBox 12">
            <a:extLst>
              <a:ext uri="{FF2B5EF4-FFF2-40B4-BE49-F238E27FC236}">
                <a16:creationId xmlns:a16="http://schemas.microsoft.com/office/drawing/2014/main" id="{A4D7A6A1-3BE9-4748-80C2-08740A906D9A}"/>
              </a:ext>
            </a:extLst>
          </p:cNvPr>
          <p:cNvSpPr txBox="1"/>
          <p:nvPr/>
        </p:nvSpPr>
        <p:spPr>
          <a:xfrm>
            <a:off x="335280" y="6507486"/>
            <a:ext cx="4876800" cy="246221"/>
          </a:xfrm>
          <a:prstGeom prst="rect">
            <a:avLst/>
          </a:prstGeom>
          <a:noFill/>
        </p:spPr>
        <p:txBody>
          <a:bodyPr wrap="square" rtlCol="0">
            <a:spAutoFit/>
          </a:bodyPr>
          <a:lstStyle/>
          <a:p>
            <a:r>
              <a:rPr lang="en-US" sz="1000" dirty="0"/>
              <a:t>Photos from: </a:t>
            </a:r>
            <a:r>
              <a:rPr lang="en-US" sz="1000" dirty="0">
                <a:hlinkClick r:id="rId4"/>
              </a:rPr>
              <a:t>https://dermnetnz.org/topics/hidradenitis-suppurativa</a:t>
            </a:r>
            <a:r>
              <a:rPr lang="en-US" sz="1000" dirty="0"/>
              <a:t> </a:t>
            </a:r>
          </a:p>
        </p:txBody>
      </p:sp>
    </p:spTree>
    <p:extLst>
      <p:ext uri="{BB962C8B-B14F-4D97-AF65-F5344CB8AC3E}">
        <p14:creationId xmlns:p14="http://schemas.microsoft.com/office/powerpoint/2010/main" val="200292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B2A8-2069-9240-B787-8ACC4458DB51}"/>
              </a:ext>
            </a:extLst>
          </p:cNvPr>
          <p:cNvSpPr>
            <a:spLocks noGrp="1"/>
          </p:cNvSpPr>
          <p:nvPr>
            <p:ph type="title"/>
          </p:nvPr>
        </p:nvSpPr>
        <p:spPr>
          <a:xfrm>
            <a:off x="482600" y="978408"/>
            <a:ext cx="4410676" cy="627970"/>
          </a:xfrm>
        </p:spPr>
        <p:txBody>
          <a:bodyPr/>
          <a:lstStyle/>
          <a:p>
            <a:r>
              <a:rPr lang="en-US" sz="5000" b="1" dirty="0"/>
              <a:t>Objectives </a:t>
            </a:r>
          </a:p>
        </p:txBody>
      </p:sp>
      <p:sp>
        <p:nvSpPr>
          <p:cNvPr id="3" name="Content Placeholder 2">
            <a:extLst>
              <a:ext uri="{FF2B5EF4-FFF2-40B4-BE49-F238E27FC236}">
                <a16:creationId xmlns:a16="http://schemas.microsoft.com/office/drawing/2014/main" id="{775F7B4C-64D7-D14A-8CE9-729065927C91}"/>
              </a:ext>
            </a:extLst>
          </p:cNvPr>
          <p:cNvSpPr>
            <a:spLocks noGrp="1"/>
          </p:cNvSpPr>
          <p:nvPr>
            <p:ph idx="1"/>
          </p:nvPr>
        </p:nvSpPr>
        <p:spPr>
          <a:xfrm>
            <a:off x="482600" y="2027583"/>
            <a:ext cx="10506991" cy="3910283"/>
          </a:xfrm>
        </p:spPr>
        <p:txBody>
          <a:bodyPr>
            <a:normAutofit/>
          </a:bodyPr>
          <a:lstStyle/>
          <a:p>
            <a:pPr marL="342900" indent="-342900">
              <a:buFont typeface="Arial" panose="020B0604020202020204" pitchFamily="34" charset="0"/>
              <a:buChar char="•"/>
            </a:pPr>
            <a:r>
              <a:rPr lang="en-US" sz="2800" dirty="0"/>
              <a:t>Definition </a:t>
            </a:r>
          </a:p>
          <a:p>
            <a:pPr marL="342900" indent="-342900">
              <a:buFont typeface="Arial" panose="020B0604020202020204" pitchFamily="34" charset="0"/>
              <a:buChar char="•"/>
            </a:pPr>
            <a:r>
              <a:rPr lang="en-US" sz="2800" dirty="0"/>
              <a:t>Risk Factors/Epidemiology </a:t>
            </a:r>
          </a:p>
          <a:p>
            <a:pPr marL="342900" indent="-342900">
              <a:buFont typeface="Arial" panose="020B0604020202020204" pitchFamily="34" charset="0"/>
              <a:buChar char="•"/>
            </a:pPr>
            <a:r>
              <a:rPr lang="en-US" sz="2800" dirty="0"/>
              <a:t>Pathophysiology </a:t>
            </a:r>
          </a:p>
          <a:p>
            <a:pPr marL="342900" indent="-342900">
              <a:buFont typeface="Arial" panose="020B0604020202020204" pitchFamily="34" charset="0"/>
              <a:buChar char="•"/>
            </a:pPr>
            <a:r>
              <a:rPr lang="en-US" sz="2800" dirty="0"/>
              <a:t>Clinical Manifestations </a:t>
            </a:r>
          </a:p>
          <a:p>
            <a:pPr marL="342900" indent="-342900">
              <a:buFont typeface="Arial" panose="020B0604020202020204" pitchFamily="34" charset="0"/>
              <a:buChar char="•"/>
            </a:pPr>
            <a:r>
              <a:rPr lang="en-US" sz="2800" dirty="0"/>
              <a:t>Labs</a:t>
            </a:r>
          </a:p>
          <a:p>
            <a:pPr marL="342900" indent="-342900">
              <a:buFont typeface="Arial" panose="020B0604020202020204" pitchFamily="34" charset="0"/>
              <a:buChar char="•"/>
            </a:pPr>
            <a:r>
              <a:rPr lang="en-US" sz="2800" dirty="0"/>
              <a:t>Differential Diagnosis</a:t>
            </a:r>
          </a:p>
          <a:p>
            <a:pPr marL="342900" indent="-342900">
              <a:buFont typeface="Arial" panose="020B0604020202020204" pitchFamily="34" charset="0"/>
              <a:buChar char="•"/>
            </a:pPr>
            <a:r>
              <a:rPr lang="en-US" sz="2800" dirty="0"/>
              <a:t>Evidence-based Treatment Guidelines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71276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t&#10;&#10;Description automatically generated with low confidence">
            <a:extLst>
              <a:ext uri="{FF2B5EF4-FFF2-40B4-BE49-F238E27FC236}">
                <a16:creationId xmlns:a16="http://schemas.microsoft.com/office/drawing/2014/main" id="{CF8B906B-6216-6D49-88AC-0AFE0DAB57E8}"/>
              </a:ext>
            </a:extLst>
          </p:cNvPr>
          <p:cNvPicPr>
            <a:picLocks noChangeAspect="1"/>
          </p:cNvPicPr>
          <p:nvPr/>
        </p:nvPicPr>
        <p:blipFill>
          <a:blip r:embed="rId2"/>
          <a:stretch>
            <a:fillRect/>
          </a:stretch>
        </p:blipFill>
        <p:spPr>
          <a:xfrm>
            <a:off x="644239" y="1369005"/>
            <a:ext cx="5715000" cy="4286250"/>
          </a:xfrm>
          <a:prstGeom prst="rect">
            <a:avLst/>
          </a:prstGeom>
        </p:spPr>
      </p:pic>
      <p:sp>
        <p:nvSpPr>
          <p:cNvPr id="6" name="TextBox 5">
            <a:extLst>
              <a:ext uri="{FF2B5EF4-FFF2-40B4-BE49-F238E27FC236}">
                <a16:creationId xmlns:a16="http://schemas.microsoft.com/office/drawing/2014/main" id="{FCAFDE65-26EB-6F48-8C14-7B2B0606649A}"/>
              </a:ext>
            </a:extLst>
          </p:cNvPr>
          <p:cNvSpPr txBox="1"/>
          <p:nvPr/>
        </p:nvSpPr>
        <p:spPr>
          <a:xfrm>
            <a:off x="3501739" y="589829"/>
            <a:ext cx="5181600" cy="553998"/>
          </a:xfrm>
          <a:prstGeom prst="rect">
            <a:avLst/>
          </a:prstGeom>
          <a:noFill/>
        </p:spPr>
        <p:txBody>
          <a:bodyPr wrap="square" rtlCol="0">
            <a:spAutoFit/>
          </a:bodyPr>
          <a:lstStyle/>
          <a:p>
            <a:pPr algn="ctr"/>
            <a:r>
              <a:rPr lang="en-US" sz="3000" b="1" dirty="0"/>
              <a:t>HS of the Axilla </a:t>
            </a:r>
          </a:p>
        </p:txBody>
      </p:sp>
      <p:pic>
        <p:nvPicPr>
          <p:cNvPr id="8" name="Picture 7" descr="A close-up of a person's skin&#10;&#10;Description automatically generated with low confidence">
            <a:extLst>
              <a:ext uri="{FF2B5EF4-FFF2-40B4-BE49-F238E27FC236}">
                <a16:creationId xmlns:a16="http://schemas.microsoft.com/office/drawing/2014/main" id="{8DCA736D-E9AE-1240-8D3D-5D5DBEC3223D}"/>
              </a:ext>
            </a:extLst>
          </p:cNvPr>
          <p:cNvPicPr>
            <a:picLocks noChangeAspect="1"/>
          </p:cNvPicPr>
          <p:nvPr/>
        </p:nvPicPr>
        <p:blipFill>
          <a:blip r:embed="rId3"/>
          <a:stretch>
            <a:fillRect/>
          </a:stretch>
        </p:blipFill>
        <p:spPr>
          <a:xfrm>
            <a:off x="6768742" y="1369005"/>
            <a:ext cx="4044716" cy="4287268"/>
          </a:xfrm>
          <a:prstGeom prst="rect">
            <a:avLst/>
          </a:prstGeom>
        </p:spPr>
      </p:pic>
      <p:sp>
        <p:nvSpPr>
          <p:cNvPr id="9" name="TextBox 8">
            <a:extLst>
              <a:ext uri="{FF2B5EF4-FFF2-40B4-BE49-F238E27FC236}">
                <a16:creationId xmlns:a16="http://schemas.microsoft.com/office/drawing/2014/main" id="{959D16C3-D4A2-9A4E-9EB6-A60ED49BBADC}"/>
              </a:ext>
            </a:extLst>
          </p:cNvPr>
          <p:cNvSpPr txBox="1"/>
          <p:nvPr/>
        </p:nvSpPr>
        <p:spPr>
          <a:xfrm>
            <a:off x="408709" y="6465295"/>
            <a:ext cx="4876800" cy="246221"/>
          </a:xfrm>
          <a:prstGeom prst="rect">
            <a:avLst/>
          </a:prstGeom>
          <a:noFill/>
        </p:spPr>
        <p:txBody>
          <a:bodyPr wrap="square" rtlCol="0">
            <a:spAutoFit/>
          </a:bodyPr>
          <a:lstStyle/>
          <a:p>
            <a:r>
              <a:rPr lang="en-US" sz="1000" dirty="0"/>
              <a:t>Photos from: </a:t>
            </a:r>
            <a:r>
              <a:rPr lang="en-US" sz="1000" dirty="0">
                <a:hlinkClick r:id="rId4"/>
              </a:rPr>
              <a:t>https://dermnetnz.org/topics/hidradenitis-suppurativa</a:t>
            </a:r>
            <a:r>
              <a:rPr lang="en-US" sz="1000" dirty="0"/>
              <a:t> </a:t>
            </a:r>
          </a:p>
        </p:txBody>
      </p:sp>
    </p:spTree>
    <p:extLst>
      <p:ext uri="{BB962C8B-B14F-4D97-AF65-F5344CB8AC3E}">
        <p14:creationId xmlns:p14="http://schemas.microsoft.com/office/powerpoint/2010/main" val="294452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s chest&#10;&#10;Description automatically generated with medium confidence">
            <a:extLst>
              <a:ext uri="{FF2B5EF4-FFF2-40B4-BE49-F238E27FC236}">
                <a16:creationId xmlns:a16="http://schemas.microsoft.com/office/drawing/2014/main" id="{1EAF3291-23B5-CE45-9996-87BD18E7B77C}"/>
              </a:ext>
            </a:extLst>
          </p:cNvPr>
          <p:cNvPicPr>
            <a:picLocks noChangeAspect="1"/>
          </p:cNvPicPr>
          <p:nvPr/>
        </p:nvPicPr>
        <p:blipFill>
          <a:blip r:embed="rId2"/>
          <a:stretch>
            <a:fillRect/>
          </a:stretch>
        </p:blipFill>
        <p:spPr>
          <a:xfrm>
            <a:off x="2411730" y="1209318"/>
            <a:ext cx="6690360" cy="4446302"/>
          </a:xfrm>
          <a:prstGeom prst="rect">
            <a:avLst/>
          </a:prstGeom>
        </p:spPr>
      </p:pic>
      <p:sp>
        <p:nvSpPr>
          <p:cNvPr id="6" name="TextBox 5">
            <a:extLst>
              <a:ext uri="{FF2B5EF4-FFF2-40B4-BE49-F238E27FC236}">
                <a16:creationId xmlns:a16="http://schemas.microsoft.com/office/drawing/2014/main" id="{3E317775-79F0-F44F-9E11-00DD0D142FF5}"/>
              </a:ext>
            </a:extLst>
          </p:cNvPr>
          <p:cNvSpPr txBox="1"/>
          <p:nvPr/>
        </p:nvSpPr>
        <p:spPr>
          <a:xfrm>
            <a:off x="2750820" y="655320"/>
            <a:ext cx="6012180" cy="553998"/>
          </a:xfrm>
          <a:prstGeom prst="rect">
            <a:avLst/>
          </a:prstGeom>
          <a:noFill/>
        </p:spPr>
        <p:txBody>
          <a:bodyPr wrap="square" rtlCol="0">
            <a:spAutoFit/>
          </a:bodyPr>
          <a:lstStyle/>
          <a:p>
            <a:pPr algn="ctr"/>
            <a:r>
              <a:rPr lang="en-US" sz="3000" b="1" dirty="0"/>
              <a:t>Scarring and Adhesions </a:t>
            </a:r>
          </a:p>
        </p:txBody>
      </p:sp>
      <p:sp>
        <p:nvSpPr>
          <p:cNvPr id="7" name="TextBox 6">
            <a:extLst>
              <a:ext uri="{FF2B5EF4-FFF2-40B4-BE49-F238E27FC236}">
                <a16:creationId xmlns:a16="http://schemas.microsoft.com/office/drawing/2014/main" id="{D62CD63F-256B-874C-BFCB-098B36DA6DBE}"/>
              </a:ext>
            </a:extLst>
          </p:cNvPr>
          <p:cNvSpPr txBox="1"/>
          <p:nvPr/>
        </p:nvSpPr>
        <p:spPr>
          <a:xfrm>
            <a:off x="372200" y="6476016"/>
            <a:ext cx="4955059" cy="246221"/>
          </a:xfrm>
          <a:prstGeom prst="rect">
            <a:avLst/>
          </a:prstGeom>
          <a:noFill/>
        </p:spPr>
        <p:txBody>
          <a:bodyPr wrap="square" rtlCol="0">
            <a:spAutoFit/>
          </a:bodyPr>
          <a:lstStyle/>
          <a:p>
            <a:r>
              <a:rPr lang="en-US" sz="1000" dirty="0"/>
              <a:t>Photo from: </a:t>
            </a:r>
            <a:r>
              <a:rPr lang="en-US" sz="1000" dirty="0">
                <a:hlinkClick r:id="rId3"/>
              </a:rPr>
              <a:t>https://dermnetnz.org/topics/hidradenitis-suppurativa</a:t>
            </a:r>
            <a:r>
              <a:rPr lang="en-US" sz="1000" dirty="0"/>
              <a:t> </a:t>
            </a:r>
          </a:p>
        </p:txBody>
      </p:sp>
    </p:spTree>
    <p:extLst>
      <p:ext uri="{BB962C8B-B14F-4D97-AF65-F5344CB8AC3E}">
        <p14:creationId xmlns:p14="http://schemas.microsoft.com/office/powerpoint/2010/main" val="131403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95D0F7-B03D-8444-AD38-EF5A09D1920A}"/>
              </a:ext>
            </a:extLst>
          </p:cNvPr>
          <p:cNvSpPr txBox="1"/>
          <p:nvPr/>
        </p:nvSpPr>
        <p:spPr>
          <a:xfrm>
            <a:off x="387927" y="6475068"/>
            <a:ext cx="4876800" cy="246221"/>
          </a:xfrm>
          <a:prstGeom prst="rect">
            <a:avLst/>
          </a:prstGeom>
          <a:noFill/>
        </p:spPr>
        <p:txBody>
          <a:bodyPr wrap="square" rtlCol="0">
            <a:spAutoFit/>
          </a:bodyPr>
          <a:lstStyle/>
          <a:p>
            <a:r>
              <a:rPr lang="en-US" sz="1000" dirty="0"/>
              <a:t>Photo from: </a:t>
            </a:r>
            <a:r>
              <a:rPr lang="en-US" sz="1000" dirty="0">
                <a:hlinkClick r:id="rId3"/>
              </a:rPr>
              <a:t>https://dermnetnz.org/topics/hidradenitis-suppurativa</a:t>
            </a:r>
            <a:r>
              <a:rPr lang="en-US" sz="1000" dirty="0"/>
              <a:t> </a:t>
            </a:r>
          </a:p>
        </p:txBody>
      </p:sp>
      <p:pic>
        <p:nvPicPr>
          <p:cNvPr id="7" name="Picture 6" descr="A picture containing indoor, tattoo&#10;&#10;Description automatically generated">
            <a:extLst>
              <a:ext uri="{FF2B5EF4-FFF2-40B4-BE49-F238E27FC236}">
                <a16:creationId xmlns:a16="http://schemas.microsoft.com/office/drawing/2014/main" id="{15C44978-3AA6-494D-BF3C-C0F2381AAF64}"/>
              </a:ext>
            </a:extLst>
          </p:cNvPr>
          <p:cNvPicPr>
            <a:picLocks noChangeAspect="1"/>
          </p:cNvPicPr>
          <p:nvPr/>
        </p:nvPicPr>
        <p:blipFill>
          <a:blip r:embed="rId4"/>
          <a:stretch>
            <a:fillRect/>
          </a:stretch>
        </p:blipFill>
        <p:spPr>
          <a:xfrm>
            <a:off x="3047999" y="1200259"/>
            <a:ext cx="6096000" cy="4572000"/>
          </a:xfrm>
          <a:prstGeom prst="rect">
            <a:avLst/>
          </a:prstGeom>
        </p:spPr>
      </p:pic>
      <p:sp>
        <p:nvSpPr>
          <p:cNvPr id="8" name="TextBox 7">
            <a:extLst>
              <a:ext uri="{FF2B5EF4-FFF2-40B4-BE49-F238E27FC236}">
                <a16:creationId xmlns:a16="http://schemas.microsoft.com/office/drawing/2014/main" id="{2A14A564-151D-5146-95A8-3296FA7EB8F7}"/>
              </a:ext>
            </a:extLst>
          </p:cNvPr>
          <p:cNvSpPr txBox="1"/>
          <p:nvPr/>
        </p:nvSpPr>
        <p:spPr>
          <a:xfrm>
            <a:off x="3807734" y="646261"/>
            <a:ext cx="4576531" cy="553998"/>
          </a:xfrm>
          <a:prstGeom prst="rect">
            <a:avLst/>
          </a:prstGeom>
          <a:noFill/>
        </p:spPr>
        <p:txBody>
          <a:bodyPr wrap="square" rtlCol="0">
            <a:spAutoFit/>
          </a:bodyPr>
          <a:lstStyle/>
          <a:p>
            <a:pPr algn="ctr"/>
            <a:r>
              <a:rPr lang="en-US" sz="3000" b="1" dirty="0"/>
              <a:t>Scarring Folliculitis in HS</a:t>
            </a:r>
          </a:p>
        </p:txBody>
      </p:sp>
    </p:spTree>
    <p:extLst>
      <p:ext uri="{BB962C8B-B14F-4D97-AF65-F5344CB8AC3E}">
        <p14:creationId xmlns:p14="http://schemas.microsoft.com/office/powerpoint/2010/main" val="89265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s skin&#10;&#10;Description automatically generated with low confidence">
            <a:extLst>
              <a:ext uri="{FF2B5EF4-FFF2-40B4-BE49-F238E27FC236}">
                <a16:creationId xmlns:a16="http://schemas.microsoft.com/office/drawing/2014/main" id="{A1ADED43-68C9-8D49-B125-49229AA54FB3}"/>
              </a:ext>
            </a:extLst>
          </p:cNvPr>
          <p:cNvPicPr>
            <a:picLocks noChangeAspect="1"/>
          </p:cNvPicPr>
          <p:nvPr/>
        </p:nvPicPr>
        <p:blipFill>
          <a:blip r:embed="rId2"/>
          <a:stretch>
            <a:fillRect/>
          </a:stretch>
        </p:blipFill>
        <p:spPr>
          <a:xfrm>
            <a:off x="420954" y="1280159"/>
            <a:ext cx="5399078" cy="4049309"/>
          </a:xfrm>
          <a:prstGeom prst="rect">
            <a:avLst/>
          </a:prstGeom>
        </p:spPr>
      </p:pic>
      <p:sp>
        <p:nvSpPr>
          <p:cNvPr id="8" name="TextBox 7">
            <a:extLst>
              <a:ext uri="{FF2B5EF4-FFF2-40B4-BE49-F238E27FC236}">
                <a16:creationId xmlns:a16="http://schemas.microsoft.com/office/drawing/2014/main" id="{0111B54D-0DBE-CB43-8E6E-94B2A292986A}"/>
              </a:ext>
            </a:extLst>
          </p:cNvPr>
          <p:cNvSpPr txBox="1"/>
          <p:nvPr/>
        </p:nvSpPr>
        <p:spPr>
          <a:xfrm>
            <a:off x="420954" y="6489154"/>
            <a:ext cx="5527589" cy="246221"/>
          </a:xfrm>
          <a:prstGeom prst="rect">
            <a:avLst/>
          </a:prstGeom>
          <a:noFill/>
        </p:spPr>
        <p:txBody>
          <a:bodyPr wrap="square" rtlCol="0">
            <a:spAutoFit/>
          </a:bodyPr>
          <a:lstStyle/>
          <a:p>
            <a:r>
              <a:rPr lang="en-US" sz="1000" dirty="0"/>
              <a:t>Photos from: </a:t>
            </a:r>
            <a:r>
              <a:rPr lang="en-US" sz="1000" dirty="0">
                <a:hlinkClick r:id="rId3"/>
              </a:rPr>
              <a:t>https://dermnetnz.org/topics/hidradenitis-suppurativa-images</a:t>
            </a:r>
            <a:r>
              <a:rPr lang="en-US" sz="1000" dirty="0"/>
              <a:t>  </a:t>
            </a:r>
          </a:p>
        </p:txBody>
      </p:sp>
      <p:pic>
        <p:nvPicPr>
          <p:cNvPr id="10" name="Picture 9" descr="A close-up of a person's chest&#10;&#10;Description automatically generated with low confidence">
            <a:extLst>
              <a:ext uri="{FF2B5EF4-FFF2-40B4-BE49-F238E27FC236}">
                <a16:creationId xmlns:a16="http://schemas.microsoft.com/office/drawing/2014/main" id="{390C8ACC-838D-D64B-B311-7A1B116184CA}"/>
              </a:ext>
            </a:extLst>
          </p:cNvPr>
          <p:cNvPicPr>
            <a:picLocks noChangeAspect="1"/>
          </p:cNvPicPr>
          <p:nvPr/>
        </p:nvPicPr>
        <p:blipFill>
          <a:blip r:embed="rId4"/>
          <a:stretch>
            <a:fillRect/>
          </a:stretch>
        </p:blipFill>
        <p:spPr>
          <a:xfrm>
            <a:off x="6187437" y="1280158"/>
            <a:ext cx="5399080" cy="4049310"/>
          </a:xfrm>
          <a:prstGeom prst="rect">
            <a:avLst/>
          </a:prstGeom>
        </p:spPr>
      </p:pic>
    </p:spTree>
    <p:extLst>
      <p:ext uri="{BB962C8B-B14F-4D97-AF65-F5344CB8AC3E}">
        <p14:creationId xmlns:p14="http://schemas.microsoft.com/office/powerpoint/2010/main" val="413463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person's skin&#10;&#10;Description automatically generated with low confidence">
            <a:extLst>
              <a:ext uri="{FF2B5EF4-FFF2-40B4-BE49-F238E27FC236}">
                <a16:creationId xmlns:a16="http://schemas.microsoft.com/office/drawing/2014/main" id="{DE0AB27D-1026-4C41-9344-A6CF00D18066}"/>
              </a:ext>
            </a:extLst>
          </p:cNvPr>
          <p:cNvPicPr>
            <a:picLocks noChangeAspect="1"/>
          </p:cNvPicPr>
          <p:nvPr/>
        </p:nvPicPr>
        <p:blipFill>
          <a:blip r:embed="rId2"/>
          <a:stretch>
            <a:fillRect/>
          </a:stretch>
        </p:blipFill>
        <p:spPr>
          <a:xfrm>
            <a:off x="243839" y="1263015"/>
            <a:ext cx="5775960" cy="4331970"/>
          </a:xfrm>
          <a:prstGeom prst="rect">
            <a:avLst/>
          </a:prstGeom>
        </p:spPr>
      </p:pic>
      <p:pic>
        <p:nvPicPr>
          <p:cNvPr id="7" name="Picture 6" descr="A close-up of a person's back&#10;&#10;Description automatically generated with medium confidence">
            <a:extLst>
              <a:ext uri="{FF2B5EF4-FFF2-40B4-BE49-F238E27FC236}">
                <a16:creationId xmlns:a16="http://schemas.microsoft.com/office/drawing/2014/main" id="{66D038A5-A692-3944-94A9-F739D996AB98}"/>
              </a:ext>
            </a:extLst>
          </p:cNvPr>
          <p:cNvPicPr>
            <a:picLocks noChangeAspect="1"/>
          </p:cNvPicPr>
          <p:nvPr/>
        </p:nvPicPr>
        <p:blipFill>
          <a:blip r:embed="rId3"/>
          <a:stretch>
            <a:fillRect/>
          </a:stretch>
        </p:blipFill>
        <p:spPr>
          <a:xfrm>
            <a:off x="6172202" y="1263016"/>
            <a:ext cx="5897878" cy="4331970"/>
          </a:xfrm>
          <a:prstGeom prst="rect">
            <a:avLst/>
          </a:prstGeom>
        </p:spPr>
      </p:pic>
      <p:sp>
        <p:nvSpPr>
          <p:cNvPr id="8" name="TextBox 7">
            <a:extLst>
              <a:ext uri="{FF2B5EF4-FFF2-40B4-BE49-F238E27FC236}">
                <a16:creationId xmlns:a16="http://schemas.microsoft.com/office/drawing/2014/main" id="{F7E711C2-1BDC-C24D-BACC-517AE1B4CD1E}"/>
              </a:ext>
            </a:extLst>
          </p:cNvPr>
          <p:cNvSpPr txBox="1"/>
          <p:nvPr/>
        </p:nvSpPr>
        <p:spPr>
          <a:xfrm>
            <a:off x="368024" y="6489514"/>
            <a:ext cx="5527589" cy="246221"/>
          </a:xfrm>
          <a:prstGeom prst="rect">
            <a:avLst/>
          </a:prstGeom>
          <a:noFill/>
        </p:spPr>
        <p:txBody>
          <a:bodyPr wrap="square" rtlCol="0">
            <a:spAutoFit/>
          </a:bodyPr>
          <a:lstStyle/>
          <a:p>
            <a:r>
              <a:rPr lang="en-US" sz="1000" dirty="0"/>
              <a:t>Photos from: </a:t>
            </a:r>
            <a:r>
              <a:rPr lang="en-US" sz="1000" dirty="0">
                <a:hlinkClick r:id="rId4"/>
              </a:rPr>
              <a:t>https://dermnetnz.org/topics/hidradenitis-suppurativa-images</a:t>
            </a:r>
            <a:r>
              <a:rPr lang="en-US" sz="1000" dirty="0"/>
              <a:t>  </a:t>
            </a:r>
          </a:p>
        </p:txBody>
      </p:sp>
    </p:spTree>
    <p:extLst>
      <p:ext uri="{BB962C8B-B14F-4D97-AF65-F5344CB8AC3E}">
        <p14:creationId xmlns:p14="http://schemas.microsoft.com/office/powerpoint/2010/main" val="425042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F993-0F21-B44F-8A3D-13EBD8FBAF9F}"/>
              </a:ext>
            </a:extLst>
          </p:cNvPr>
          <p:cNvSpPr>
            <a:spLocks noGrp="1"/>
          </p:cNvSpPr>
          <p:nvPr>
            <p:ph type="title"/>
          </p:nvPr>
        </p:nvSpPr>
        <p:spPr>
          <a:xfrm>
            <a:off x="482600" y="978408"/>
            <a:ext cx="8920892" cy="751538"/>
          </a:xfrm>
        </p:spPr>
        <p:txBody>
          <a:bodyPr/>
          <a:lstStyle/>
          <a:p>
            <a:r>
              <a:rPr lang="en-US" sz="5600" b="1" dirty="0"/>
              <a:t>Hurley Staging </a:t>
            </a:r>
          </a:p>
        </p:txBody>
      </p:sp>
      <p:sp>
        <p:nvSpPr>
          <p:cNvPr id="3" name="Content Placeholder 2">
            <a:extLst>
              <a:ext uri="{FF2B5EF4-FFF2-40B4-BE49-F238E27FC236}">
                <a16:creationId xmlns:a16="http://schemas.microsoft.com/office/drawing/2014/main" id="{171C707B-E086-9041-802E-8E68E1CD809F}"/>
              </a:ext>
            </a:extLst>
          </p:cNvPr>
          <p:cNvSpPr>
            <a:spLocks noGrp="1"/>
          </p:cNvSpPr>
          <p:nvPr>
            <p:ph idx="1"/>
          </p:nvPr>
        </p:nvSpPr>
        <p:spPr>
          <a:xfrm>
            <a:off x="482600" y="2142639"/>
            <a:ext cx="10836189" cy="3736953"/>
          </a:xfrm>
        </p:spPr>
        <p:txBody>
          <a:bodyPr>
            <a:normAutofit lnSpcReduction="10000"/>
          </a:bodyPr>
          <a:lstStyle/>
          <a:p>
            <a:r>
              <a:rPr lang="en-US" b="1" dirty="0"/>
              <a:t>Stage I</a:t>
            </a:r>
          </a:p>
          <a:p>
            <a:pPr marL="342900" indent="-342900">
              <a:buFont typeface="Arial" panose="020B0604020202020204" pitchFamily="34" charset="0"/>
              <a:buChar char="•"/>
            </a:pPr>
            <a:r>
              <a:rPr lang="en-US" dirty="0"/>
              <a:t>Abscess formation, single or multiple without sinus tracts and cicatrization (scarring)</a:t>
            </a:r>
          </a:p>
          <a:p>
            <a:r>
              <a:rPr lang="en-US" b="1" dirty="0"/>
              <a:t>Stage II</a:t>
            </a:r>
          </a:p>
          <a:p>
            <a:pPr marL="342900" indent="-342900">
              <a:buFont typeface="Arial" panose="020B0604020202020204" pitchFamily="34" charset="0"/>
              <a:buChar char="•"/>
            </a:pPr>
            <a:r>
              <a:rPr lang="en-US" dirty="0"/>
              <a:t>Recurrent abscesses with tract formation and cicatrization, single or multiple widely separated lesions </a:t>
            </a:r>
          </a:p>
          <a:p>
            <a:r>
              <a:rPr lang="en-US" b="1" dirty="0"/>
              <a:t>Stage III</a:t>
            </a:r>
          </a:p>
          <a:p>
            <a:pPr marL="342900" indent="-342900">
              <a:buFont typeface="Arial" panose="020B0604020202020204" pitchFamily="34" charset="0"/>
              <a:buChar char="•"/>
            </a:pPr>
            <a:r>
              <a:rPr lang="en-US" dirty="0"/>
              <a:t>Diffuse or near diffuse involvement, or multiple interconnecting tracts and abscesses across an entire area </a:t>
            </a:r>
          </a:p>
        </p:txBody>
      </p:sp>
    </p:spTree>
    <p:extLst>
      <p:ext uri="{BB962C8B-B14F-4D97-AF65-F5344CB8AC3E}">
        <p14:creationId xmlns:p14="http://schemas.microsoft.com/office/powerpoint/2010/main" val="16026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CF2E1B-4802-0649-A209-02D3BC0716A1}"/>
              </a:ext>
            </a:extLst>
          </p:cNvPr>
          <p:cNvPicPr>
            <a:picLocks noChangeAspect="1"/>
          </p:cNvPicPr>
          <p:nvPr/>
        </p:nvPicPr>
        <p:blipFill rotWithShape="1">
          <a:blip r:embed="rId2"/>
          <a:srcRect l="2066" t="11571" r="1837" b="15808"/>
          <a:stretch/>
        </p:blipFill>
        <p:spPr>
          <a:xfrm>
            <a:off x="106425" y="1593268"/>
            <a:ext cx="11979150" cy="3034145"/>
          </a:xfrm>
          <a:prstGeom prst="rect">
            <a:avLst/>
          </a:prstGeom>
        </p:spPr>
      </p:pic>
      <p:sp>
        <p:nvSpPr>
          <p:cNvPr id="22" name="TextBox 21">
            <a:extLst>
              <a:ext uri="{FF2B5EF4-FFF2-40B4-BE49-F238E27FC236}">
                <a16:creationId xmlns:a16="http://schemas.microsoft.com/office/drawing/2014/main" id="{7CC2F40C-DECC-9D41-92DE-ECEEB2F7F92E}"/>
              </a:ext>
            </a:extLst>
          </p:cNvPr>
          <p:cNvSpPr txBox="1"/>
          <p:nvPr/>
        </p:nvSpPr>
        <p:spPr>
          <a:xfrm>
            <a:off x="401782" y="6498229"/>
            <a:ext cx="4876800" cy="246221"/>
          </a:xfrm>
          <a:prstGeom prst="rect">
            <a:avLst/>
          </a:prstGeom>
          <a:noFill/>
        </p:spPr>
        <p:txBody>
          <a:bodyPr wrap="square" rtlCol="0">
            <a:spAutoFit/>
          </a:bodyPr>
          <a:lstStyle/>
          <a:p>
            <a:r>
              <a:rPr lang="en-US" sz="1000" dirty="0"/>
              <a:t>Photo from: </a:t>
            </a:r>
            <a:r>
              <a:rPr lang="en-US" sz="1000" dirty="0">
                <a:hlinkClick r:id="rId3"/>
              </a:rPr>
              <a:t>https://dermnetnz.org/topics/hidradenitis-suppurativa</a:t>
            </a:r>
            <a:r>
              <a:rPr lang="en-US" sz="1000" dirty="0"/>
              <a:t> </a:t>
            </a:r>
          </a:p>
        </p:txBody>
      </p:sp>
      <p:sp>
        <p:nvSpPr>
          <p:cNvPr id="2" name="TextBox 1">
            <a:extLst>
              <a:ext uri="{FF2B5EF4-FFF2-40B4-BE49-F238E27FC236}">
                <a16:creationId xmlns:a16="http://schemas.microsoft.com/office/drawing/2014/main" id="{CF356B9B-03E7-8148-A8BE-5B3FEB366D41}"/>
              </a:ext>
            </a:extLst>
          </p:cNvPr>
          <p:cNvSpPr txBox="1"/>
          <p:nvPr/>
        </p:nvSpPr>
        <p:spPr>
          <a:xfrm>
            <a:off x="4502727" y="720437"/>
            <a:ext cx="3477491" cy="553998"/>
          </a:xfrm>
          <a:prstGeom prst="rect">
            <a:avLst/>
          </a:prstGeom>
          <a:noFill/>
        </p:spPr>
        <p:txBody>
          <a:bodyPr wrap="square" rtlCol="0">
            <a:spAutoFit/>
          </a:bodyPr>
          <a:lstStyle/>
          <a:p>
            <a:pPr algn="ctr"/>
            <a:r>
              <a:rPr lang="en-US" sz="3000" b="1" dirty="0"/>
              <a:t>HS of the Axilla</a:t>
            </a:r>
          </a:p>
        </p:txBody>
      </p:sp>
      <p:sp>
        <p:nvSpPr>
          <p:cNvPr id="3" name="TextBox 2">
            <a:extLst>
              <a:ext uri="{FF2B5EF4-FFF2-40B4-BE49-F238E27FC236}">
                <a16:creationId xmlns:a16="http://schemas.microsoft.com/office/drawing/2014/main" id="{C41FB8EA-3E7C-8543-B5AD-1FCF8CFBE604}"/>
              </a:ext>
            </a:extLst>
          </p:cNvPr>
          <p:cNvSpPr txBox="1"/>
          <p:nvPr/>
        </p:nvSpPr>
        <p:spPr>
          <a:xfrm>
            <a:off x="106425" y="4745586"/>
            <a:ext cx="2992582" cy="369332"/>
          </a:xfrm>
          <a:prstGeom prst="rect">
            <a:avLst/>
          </a:prstGeom>
          <a:noFill/>
        </p:spPr>
        <p:txBody>
          <a:bodyPr wrap="square" rtlCol="0">
            <a:spAutoFit/>
          </a:bodyPr>
          <a:lstStyle/>
          <a:p>
            <a:r>
              <a:rPr lang="en-US" dirty="0"/>
              <a:t>Hurley Stage I</a:t>
            </a:r>
          </a:p>
        </p:txBody>
      </p:sp>
      <p:sp>
        <p:nvSpPr>
          <p:cNvPr id="6" name="TextBox 5">
            <a:extLst>
              <a:ext uri="{FF2B5EF4-FFF2-40B4-BE49-F238E27FC236}">
                <a16:creationId xmlns:a16="http://schemas.microsoft.com/office/drawing/2014/main" id="{046D6200-0B6B-144F-90FD-7E9CF409A8DA}"/>
              </a:ext>
            </a:extLst>
          </p:cNvPr>
          <p:cNvSpPr txBox="1"/>
          <p:nvPr/>
        </p:nvSpPr>
        <p:spPr>
          <a:xfrm>
            <a:off x="4043321" y="4688202"/>
            <a:ext cx="2992582" cy="369332"/>
          </a:xfrm>
          <a:prstGeom prst="rect">
            <a:avLst/>
          </a:prstGeom>
          <a:noFill/>
        </p:spPr>
        <p:txBody>
          <a:bodyPr wrap="square" rtlCol="0">
            <a:spAutoFit/>
          </a:bodyPr>
          <a:lstStyle/>
          <a:p>
            <a:r>
              <a:rPr lang="en-US" dirty="0"/>
              <a:t>Hurley Stage II</a:t>
            </a:r>
          </a:p>
        </p:txBody>
      </p:sp>
      <p:sp>
        <p:nvSpPr>
          <p:cNvPr id="7" name="TextBox 6">
            <a:extLst>
              <a:ext uri="{FF2B5EF4-FFF2-40B4-BE49-F238E27FC236}">
                <a16:creationId xmlns:a16="http://schemas.microsoft.com/office/drawing/2014/main" id="{A771A3ED-3C25-044D-9235-3AB41D0F6D8F}"/>
              </a:ext>
            </a:extLst>
          </p:cNvPr>
          <p:cNvSpPr txBox="1"/>
          <p:nvPr/>
        </p:nvSpPr>
        <p:spPr>
          <a:xfrm>
            <a:off x="7980218" y="4713320"/>
            <a:ext cx="2992582" cy="369332"/>
          </a:xfrm>
          <a:prstGeom prst="rect">
            <a:avLst/>
          </a:prstGeom>
          <a:noFill/>
        </p:spPr>
        <p:txBody>
          <a:bodyPr wrap="square" rtlCol="0">
            <a:spAutoFit/>
          </a:bodyPr>
          <a:lstStyle/>
          <a:p>
            <a:r>
              <a:rPr lang="en-US" dirty="0"/>
              <a:t>Hurley Stage III</a:t>
            </a:r>
          </a:p>
        </p:txBody>
      </p:sp>
    </p:spTree>
    <p:extLst>
      <p:ext uri="{BB962C8B-B14F-4D97-AF65-F5344CB8AC3E}">
        <p14:creationId xmlns:p14="http://schemas.microsoft.com/office/powerpoint/2010/main" val="112289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A5AB-6EFE-E644-B7C0-9CDD9BCDD526}"/>
              </a:ext>
            </a:extLst>
          </p:cNvPr>
          <p:cNvSpPr>
            <a:spLocks noGrp="1"/>
          </p:cNvSpPr>
          <p:nvPr>
            <p:ph type="title"/>
          </p:nvPr>
        </p:nvSpPr>
        <p:spPr>
          <a:xfrm>
            <a:off x="482600" y="978408"/>
            <a:ext cx="8777514" cy="502049"/>
          </a:xfrm>
        </p:spPr>
        <p:txBody>
          <a:bodyPr/>
          <a:lstStyle/>
          <a:p>
            <a:r>
              <a:rPr lang="en-US" sz="4000" b="1" dirty="0"/>
              <a:t>Labs</a:t>
            </a:r>
          </a:p>
        </p:txBody>
      </p:sp>
      <p:sp>
        <p:nvSpPr>
          <p:cNvPr id="3" name="Content Placeholder 2">
            <a:extLst>
              <a:ext uri="{FF2B5EF4-FFF2-40B4-BE49-F238E27FC236}">
                <a16:creationId xmlns:a16="http://schemas.microsoft.com/office/drawing/2014/main" id="{4E28627E-17E3-5F4E-A827-1044324C881F}"/>
              </a:ext>
            </a:extLst>
          </p:cNvPr>
          <p:cNvSpPr>
            <a:spLocks noGrp="1"/>
          </p:cNvSpPr>
          <p:nvPr>
            <p:ph idx="1"/>
          </p:nvPr>
        </p:nvSpPr>
        <p:spPr>
          <a:xfrm>
            <a:off x="482600" y="1855442"/>
            <a:ext cx="10506991" cy="2572721"/>
          </a:xfrm>
        </p:spPr>
        <p:txBody>
          <a:bodyPr>
            <a:noAutofit/>
          </a:bodyPr>
          <a:lstStyle/>
          <a:p>
            <a:pPr>
              <a:lnSpc>
                <a:spcPct val="150000"/>
              </a:lnSpc>
            </a:pPr>
            <a:r>
              <a:rPr lang="en-US" b="1" dirty="0"/>
              <a:t>Bacteriology: </a:t>
            </a:r>
            <a:r>
              <a:rPr lang="en-US" dirty="0"/>
              <a:t>different pathogens often secondarily colonize lesions: </a:t>
            </a:r>
          </a:p>
          <a:p>
            <a:pPr>
              <a:lnSpc>
                <a:spcPct val="150000"/>
              </a:lnSpc>
            </a:pPr>
            <a:r>
              <a:rPr lang="en-US" dirty="0"/>
              <a:t>S. aureus, Streptococci, E. coli, Proteus mirabilis, and Pseudomonas aeruginosa </a:t>
            </a:r>
          </a:p>
          <a:p>
            <a:pPr>
              <a:lnSpc>
                <a:spcPct val="150000"/>
              </a:lnSpc>
            </a:pPr>
            <a:r>
              <a:rPr lang="en-US" b="1" dirty="0"/>
              <a:t>Dermatopathology: </a:t>
            </a:r>
            <a:r>
              <a:rPr lang="en-US" dirty="0"/>
              <a:t>keratin occlusion of hair follicle, ductal/tubular dilation, inflammatory changes limited to follicular apparatus, destruction of apocrine/eccrine/pilosebaceous apparatus, fibrosis, </a:t>
            </a:r>
            <a:r>
              <a:rPr lang="en-US" dirty="0" err="1"/>
              <a:t>pseudoepitheliomatous</a:t>
            </a:r>
            <a:r>
              <a:rPr lang="en-US" dirty="0"/>
              <a:t> hyperplasia in sinuses </a:t>
            </a:r>
            <a:endParaRPr lang="en-US" b="1" dirty="0"/>
          </a:p>
        </p:txBody>
      </p:sp>
    </p:spTree>
    <p:extLst>
      <p:ext uri="{BB962C8B-B14F-4D97-AF65-F5344CB8AC3E}">
        <p14:creationId xmlns:p14="http://schemas.microsoft.com/office/powerpoint/2010/main" val="276465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56A2-2901-B84E-B3D9-980926BA5441}"/>
              </a:ext>
            </a:extLst>
          </p:cNvPr>
          <p:cNvSpPr>
            <a:spLocks noGrp="1"/>
          </p:cNvSpPr>
          <p:nvPr>
            <p:ph type="title"/>
          </p:nvPr>
        </p:nvSpPr>
        <p:spPr>
          <a:xfrm>
            <a:off x="482600" y="867569"/>
            <a:ext cx="9291595" cy="677397"/>
          </a:xfrm>
        </p:spPr>
        <p:txBody>
          <a:bodyPr/>
          <a:lstStyle/>
          <a:p>
            <a:r>
              <a:rPr lang="en-US" sz="4000" b="1" dirty="0"/>
              <a:t>Differential diagnosis</a:t>
            </a:r>
          </a:p>
        </p:txBody>
      </p:sp>
      <p:sp>
        <p:nvSpPr>
          <p:cNvPr id="3" name="TextBox 2">
            <a:extLst>
              <a:ext uri="{FF2B5EF4-FFF2-40B4-BE49-F238E27FC236}">
                <a16:creationId xmlns:a16="http://schemas.microsoft.com/office/drawing/2014/main" id="{FBCC020F-6984-1D47-9D44-D6618C60F4AB}"/>
              </a:ext>
            </a:extLst>
          </p:cNvPr>
          <p:cNvSpPr txBox="1"/>
          <p:nvPr/>
        </p:nvSpPr>
        <p:spPr>
          <a:xfrm>
            <a:off x="608281" y="1650781"/>
            <a:ext cx="4973782" cy="4339650"/>
          </a:xfrm>
          <a:prstGeom prst="rect">
            <a:avLst/>
          </a:prstGeom>
          <a:noFill/>
        </p:spPr>
        <p:txBody>
          <a:bodyPr wrap="square" rtlCol="0">
            <a:spAutoFit/>
          </a:bodyPr>
          <a:lstStyle/>
          <a:p>
            <a:pPr marL="342900" indent="-342900" fontAlgn="t">
              <a:lnSpc>
                <a:spcPct val="150000"/>
              </a:lnSpc>
              <a:buFont typeface="Arial" panose="020B0604020202020204" pitchFamily="34" charset="0"/>
              <a:buChar char="•"/>
            </a:pPr>
            <a:r>
              <a:rPr lang="en-US" sz="2300" dirty="0"/>
              <a:t>Simple abscess</a:t>
            </a:r>
          </a:p>
          <a:p>
            <a:pPr marL="342900" indent="-342900" fontAlgn="t">
              <a:lnSpc>
                <a:spcPct val="150000"/>
              </a:lnSpc>
              <a:buFont typeface="Arial" panose="020B0604020202020204" pitchFamily="34" charset="0"/>
              <a:buChar char="•"/>
            </a:pPr>
            <a:r>
              <a:rPr lang="en-US" sz="2300" dirty="0"/>
              <a:t>Carbunculosis or Furunculosis</a:t>
            </a:r>
          </a:p>
          <a:p>
            <a:pPr marL="342900" indent="-342900" fontAlgn="t">
              <a:lnSpc>
                <a:spcPct val="150000"/>
              </a:lnSpc>
              <a:buFont typeface="Arial" panose="020B0604020202020204" pitchFamily="34" charset="0"/>
              <a:buChar char="•"/>
            </a:pPr>
            <a:r>
              <a:rPr lang="en-US" sz="2300" dirty="0"/>
              <a:t>Inflamed epidermal inclusion cyst</a:t>
            </a:r>
          </a:p>
          <a:p>
            <a:pPr marL="342900" indent="-342900" fontAlgn="t">
              <a:lnSpc>
                <a:spcPct val="150000"/>
              </a:lnSpc>
              <a:buFont typeface="Arial" panose="020B0604020202020204" pitchFamily="34" charset="0"/>
              <a:buChar char="•"/>
            </a:pPr>
            <a:r>
              <a:rPr lang="en-US" sz="2300" dirty="0"/>
              <a:t>Lymphadenitis</a:t>
            </a:r>
          </a:p>
          <a:p>
            <a:pPr marL="342900" indent="-342900" fontAlgn="t">
              <a:lnSpc>
                <a:spcPct val="150000"/>
              </a:lnSpc>
              <a:buFont typeface="Arial" panose="020B0604020202020204" pitchFamily="34" charset="0"/>
              <a:buChar char="•"/>
            </a:pPr>
            <a:r>
              <a:rPr lang="en-US" sz="2300" dirty="0"/>
              <a:t>Pilonidal cyst</a:t>
            </a:r>
          </a:p>
          <a:p>
            <a:pPr marL="342900" indent="-342900" fontAlgn="t">
              <a:lnSpc>
                <a:spcPct val="150000"/>
              </a:lnSpc>
              <a:buFont typeface="Arial" panose="020B0604020202020204" pitchFamily="34" charset="0"/>
              <a:buChar char="•"/>
            </a:pPr>
            <a:r>
              <a:rPr lang="en-US" sz="2300" dirty="0"/>
              <a:t>Bartholin’s cyst</a:t>
            </a:r>
          </a:p>
          <a:p>
            <a:pPr marL="342900" indent="-342900" fontAlgn="t">
              <a:lnSpc>
                <a:spcPct val="150000"/>
              </a:lnSpc>
              <a:buFont typeface="Arial" panose="020B0604020202020204" pitchFamily="34" charset="0"/>
              <a:buChar char="•"/>
            </a:pPr>
            <a:r>
              <a:rPr lang="en-US" sz="2300" dirty="0"/>
              <a:t>Crohn’s disease</a:t>
            </a:r>
          </a:p>
          <a:p>
            <a:pPr marL="342900" indent="-342900" fontAlgn="t">
              <a:lnSpc>
                <a:spcPct val="150000"/>
              </a:lnSpc>
              <a:buFont typeface="Arial" panose="020B0604020202020204" pitchFamily="34" charset="0"/>
              <a:buChar char="•"/>
            </a:pPr>
            <a:r>
              <a:rPr lang="en-US" sz="2300" dirty="0"/>
              <a:t>Anal or vulvovaginal fistula </a:t>
            </a:r>
          </a:p>
        </p:txBody>
      </p:sp>
      <p:sp>
        <p:nvSpPr>
          <p:cNvPr id="4" name="TextBox 3">
            <a:extLst>
              <a:ext uri="{FF2B5EF4-FFF2-40B4-BE49-F238E27FC236}">
                <a16:creationId xmlns:a16="http://schemas.microsoft.com/office/drawing/2014/main" id="{AEB8DF1C-16D7-B84B-B217-43887DC7A157}"/>
              </a:ext>
            </a:extLst>
          </p:cNvPr>
          <p:cNvSpPr txBox="1"/>
          <p:nvPr/>
        </p:nvSpPr>
        <p:spPr>
          <a:xfrm>
            <a:off x="6469412" y="1544966"/>
            <a:ext cx="4835237" cy="4870564"/>
          </a:xfrm>
          <a:prstGeom prst="rect">
            <a:avLst/>
          </a:prstGeom>
          <a:noFill/>
        </p:spPr>
        <p:txBody>
          <a:bodyPr wrap="square" rtlCol="0">
            <a:spAutoFit/>
          </a:bodyPr>
          <a:lstStyle/>
          <a:p>
            <a:pPr marL="342900" indent="-342900" fontAlgn="t">
              <a:lnSpc>
                <a:spcPct val="150000"/>
              </a:lnSpc>
              <a:buFont typeface="Arial" panose="020B0604020202020204" pitchFamily="34" charset="0"/>
              <a:buChar char="•"/>
            </a:pPr>
            <a:r>
              <a:rPr lang="en-US" sz="2300" dirty="0"/>
              <a:t>STI: Lymphogranuloma Venereum, granuloma inguinale (klebsiella), noduloulcerative syphilis </a:t>
            </a:r>
          </a:p>
          <a:p>
            <a:pPr marL="342900" indent="-342900" fontAlgn="t">
              <a:lnSpc>
                <a:spcPct val="150000"/>
              </a:lnSpc>
              <a:buFont typeface="Arial" panose="020B0604020202020204" pitchFamily="34" charset="0"/>
              <a:buChar char="•"/>
            </a:pPr>
            <a:r>
              <a:rPr lang="en-US" sz="2300" dirty="0"/>
              <a:t>Cat-scratch disease</a:t>
            </a:r>
          </a:p>
          <a:p>
            <a:pPr marL="342900" indent="-342900" fontAlgn="t">
              <a:lnSpc>
                <a:spcPct val="150000"/>
              </a:lnSpc>
              <a:buFont typeface="Arial" panose="020B0604020202020204" pitchFamily="34" charset="0"/>
              <a:buChar char="•"/>
            </a:pPr>
            <a:r>
              <a:rPr lang="en-US" sz="2300" dirty="0"/>
              <a:t>Deep fungi: blastomycosis</a:t>
            </a:r>
          </a:p>
          <a:p>
            <a:pPr marL="342900" indent="-342900" fontAlgn="t">
              <a:lnSpc>
                <a:spcPct val="150000"/>
              </a:lnSpc>
              <a:buFont typeface="Arial" panose="020B0604020202020204" pitchFamily="34" charset="0"/>
              <a:buChar char="•"/>
            </a:pPr>
            <a:r>
              <a:rPr lang="en-US" sz="2300" dirty="0"/>
              <a:t>Mycobacteria – tuberculosis abscess or </a:t>
            </a:r>
            <a:r>
              <a:rPr lang="en-US" sz="2300" dirty="0" err="1"/>
              <a:t>Scrofuloderma</a:t>
            </a:r>
            <a:r>
              <a:rPr lang="en-US" sz="2300" dirty="0"/>
              <a:t> (cutaneous TB)</a:t>
            </a:r>
            <a:endParaRPr lang="en-US" sz="2400" dirty="0"/>
          </a:p>
        </p:txBody>
      </p:sp>
    </p:spTree>
    <p:extLst>
      <p:ext uri="{BB962C8B-B14F-4D97-AF65-F5344CB8AC3E}">
        <p14:creationId xmlns:p14="http://schemas.microsoft.com/office/powerpoint/2010/main" val="381280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6106-1BE9-3845-BFD2-123352627503}"/>
              </a:ext>
            </a:extLst>
          </p:cNvPr>
          <p:cNvSpPr>
            <a:spLocks noGrp="1"/>
          </p:cNvSpPr>
          <p:nvPr>
            <p:ph type="title"/>
          </p:nvPr>
        </p:nvSpPr>
        <p:spPr>
          <a:xfrm>
            <a:off x="482600" y="978408"/>
            <a:ext cx="9125226" cy="492583"/>
          </a:xfrm>
        </p:spPr>
        <p:txBody>
          <a:bodyPr/>
          <a:lstStyle/>
          <a:p>
            <a:r>
              <a:rPr lang="en-US" sz="4000" b="1" dirty="0"/>
              <a:t>Psycho-social Considerations</a:t>
            </a:r>
            <a:endParaRPr lang="en-US" sz="4000" dirty="0"/>
          </a:p>
        </p:txBody>
      </p:sp>
      <p:sp>
        <p:nvSpPr>
          <p:cNvPr id="5" name="Content Placeholder 4">
            <a:extLst>
              <a:ext uri="{FF2B5EF4-FFF2-40B4-BE49-F238E27FC236}">
                <a16:creationId xmlns:a16="http://schemas.microsoft.com/office/drawing/2014/main" id="{5D257F0B-ABE3-F449-BC6A-0D9597083035}"/>
              </a:ext>
            </a:extLst>
          </p:cNvPr>
          <p:cNvSpPr>
            <a:spLocks noGrp="1"/>
          </p:cNvSpPr>
          <p:nvPr>
            <p:ph idx="1"/>
          </p:nvPr>
        </p:nvSpPr>
        <p:spPr>
          <a:xfrm>
            <a:off x="482600" y="2039539"/>
            <a:ext cx="10848546" cy="2778922"/>
          </a:xfrm>
        </p:spPr>
        <p:txBody>
          <a:bodyPr>
            <a:normAutofit/>
          </a:bodyPr>
          <a:lstStyle/>
          <a:p>
            <a:pPr marL="342900" indent="-342900">
              <a:buFont typeface="Arial" panose="020B0604020202020204" pitchFamily="34" charset="0"/>
              <a:buChar char="•"/>
            </a:pPr>
            <a:r>
              <a:rPr lang="en-US" sz="2800" dirty="0"/>
              <a:t>Patients are often very depressed due to pain, soiling of clothing by drainage, odor, and sensitive sites of occurrence (anogenital region)</a:t>
            </a:r>
          </a:p>
          <a:p>
            <a:pPr marL="342900" indent="-342900">
              <a:buFont typeface="Arial" panose="020B0604020202020204" pitchFamily="34" charset="0"/>
              <a:buChar char="•"/>
            </a:pPr>
            <a:r>
              <a:rPr lang="en-US" sz="2800" dirty="0"/>
              <a:t>Great effort is needed to treat the disease using every tool in our toolboxes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3359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BA84-69CE-2B48-A272-EF54E9AEF650}"/>
              </a:ext>
            </a:extLst>
          </p:cNvPr>
          <p:cNvSpPr>
            <a:spLocks noGrp="1"/>
          </p:cNvSpPr>
          <p:nvPr>
            <p:ph type="title"/>
          </p:nvPr>
        </p:nvSpPr>
        <p:spPr>
          <a:xfrm>
            <a:off x="778764" y="1282577"/>
            <a:ext cx="10634472" cy="625105"/>
          </a:xfrm>
        </p:spPr>
        <p:txBody>
          <a:bodyPr/>
          <a:lstStyle/>
          <a:p>
            <a:r>
              <a:rPr lang="en-US" sz="3600" b="1" dirty="0"/>
              <a:t>Hidradenitis Suppurativa (HS) or Acne </a:t>
            </a:r>
            <a:r>
              <a:rPr lang="en-US" sz="3600" b="1" dirty="0" err="1"/>
              <a:t>Inversa</a:t>
            </a:r>
            <a:r>
              <a:rPr lang="en-US" sz="3600" b="1" dirty="0"/>
              <a:t> </a:t>
            </a:r>
          </a:p>
        </p:txBody>
      </p:sp>
      <p:sp>
        <p:nvSpPr>
          <p:cNvPr id="3" name="Content Placeholder 2">
            <a:extLst>
              <a:ext uri="{FF2B5EF4-FFF2-40B4-BE49-F238E27FC236}">
                <a16:creationId xmlns:a16="http://schemas.microsoft.com/office/drawing/2014/main" id="{ADB28347-267D-F24C-B24C-1774EC7A6A64}"/>
              </a:ext>
            </a:extLst>
          </p:cNvPr>
          <p:cNvSpPr>
            <a:spLocks noGrp="1"/>
          </p:cNvSpPr>
          <p:nvPr>
            <p:ph idx="1"/>
          </p:nvPr>
        </p:nvSpPr>
        <p:spPr>
          <a:xfrm>
            <a:off x="778764" y="2572221"/>
            <a:ext cx="10506991" cy="1713557"/>
          </a:xfrm>
        </p:spPr>
        <p:txBody>
          <a:bodyPr/>
          <a:lstStyle/>
          <a:p>
            <a:pPr marL="342900" indent="-342900">
              <a:buFont typeface="Arial" panose="020B0604020202020204" pitchFamily="34" charset="0"/>
              <a:buChar char="•"/>
            </a:pPr>
            <a:r>
              <a:rPr lang="en-US" sz="2800" dirty="0"/>
              <a:t>A chronic inflammatory, suppurative, and scarring skin condition  affecting apocrine gland bearing skin. </a:t>
            </a:r>
          </a:p>
          <a:p>
            <a:pPr marL="342900" indent="-342900">
              <a:buFont typeface="Arial" panose="020B0604020202020204" pitchFamily="34" charset="0"/>
              <a:buChar char="•"/>
            </a:pPr>
            <a:r>
              <a:rPr lang="en-US" sz="2800" dirty="0"/>
              <a:t>Axillae, anogenital region, submammary region, and skin folds</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46745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DB9E-9BEF-4940-9A64-B40195D70933}"/>
              </a:ext>
            </a:extLst>
          </p:cNvPr>
          <p:cNvSpPr>
            <a:spLocks noGrp="1"/>
          </p:cNvSpPr>
          <p:nvPr>
            <p:ph type="title"/>
          </p:nvPr>
        </p:nvSpPr>
        <p:spPr>
          <a:xfrm>
            <a:off x="778764" y="675859"/>
            <a:ext cx="10634472" cy="896775"/>
          </a:xfrm>
        </p:spPr>
        <p:txBody>
          <a:bodyPr/>
          <a:lstStyle/>
          <a:p>
            <a:r>
              <a:rPr lang="en-US" sz="5500" b="1" dirty="0"/>
              <a:t>Treatment </a:t>
            </a:r>
          </a:p>
        </p:txBody>
      </p:sp>
    </p:spTree>
    <p:extLst>
      <p:ext uri="{BB962C8B-B14F-4D97-AF65-F5344CB8AC3E}">
        <p14:creationId xmlns:p14="http://schemas.microsoft.com/office/powerpoint/2010/main" val="3059904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257F0B-ABE3-F449-BC6A-0D9597083035}"/>
              </a:ext>
            </a:extLst>
          </p:cNvPr>
          <p:cNvSpPr>
            <a:spLocks noGrp="1"/>
          </p:cNvSpPr>
          <p:nvPr>
            <p:ph idx="1"/>
          </p:nvPr>
        </p:nvSpPr>
        <p:spPr>
          <a:xfrm>
            <a:off x="482600" y="1885843"/>
            <a:ext cx="10848546" cy="4156611"/>
          </a:xfrm>
        </p:spPr>
        <p:txBody>
          <a:bodyPr>
            <a:normAutofit/>
          </a:bodyPr>
          <a:lstStyle/>
          <a:p>
            <a:pPr marL="342900" indent="-342900">
              <a:buFont typeface="Arial" panose="020B0604020202020204" pitchFamily="34" charset="0"/>
              <a:buChar char="•"/>
            </a:pPr>
            <a:r>
              <a:rPr lang="en-US" sz="2600" dirty="0"/>
              <a:t>Topical </a:t>
            </a:r>
            <a:r>
              <a:rPr lang="en-US" sz="2600" b="1" dirty="0"/>
              <a:t>Tretinoin</a:t>
            </a:r>
            <a:r>
              <a:rPr lang="en-US" sz="2600" dirty="0"/>
              <a:t> 0.05% (topical retinoid)</a:t>
            </a:r>
          </a:p>
          <a:p>
            <a:pPr marL="1028700" lvl="1" indent="-342900">
              <a:buSzPct val="75000"/>
              <a:buFont typeface="Courier New" panose="02070309020205020404" pitchFamily="49" charset="0"/>
              <a:buChar char="o"/>
            </a:pPr>
            <a:r>
              <a:rPr lang="en-US" sz="2400" dirty="0"/>
              <a:t>May prevent occlusion, but is irritating, only use as tolerated</a:t>
            </a:r>
            <a:endParaRPr lang="en-US" sz="2600" b="1" dirty="0"/>
          </a:p>
          <a:p>
            <a:pPr marL="457200" indent="-457200">
              <a:buFont typeface="Arial" panose="020B0604020202020204" pitchFamily="34" charset="0"/>
              <a:buChar char="•"/>
            </a:pPr>
            <a:r>
              <a:rPr lang="en-US" sz="2600" dirty="0"/>
              <a:t>Topical </a:t>
            </a:r>
            <a:r>
              <a:rPr lang="en-US" sz="2600" b="1" dirty="0"/>
              <a:t>clindamycin</a:t>
            </a:r>
            <a:r>
              <a:rPr lang="en-US" sz="2600" dirty="0"/>
              <a:t> 1%: for superficial lesions like papules, pustules, and folliculitis </a:t>
            </a:r>
          </a:p>
          <a:p>
            <a:pPr marL="342900" indent="-342900">
              <a:lnSpc>
                <a:spcPct val="150000"/>
              </a:lnSpc>
              <a:buFont typeface="Arial" panose="020B0604020202020204" pitchFamily="34" charset="0"/>
              <a:buChar char="•"/>
            </a:pPr>
            <a:r>
              <a:rPr lang="en-US" sz="2600" dirty="0"/>
              <a:t>Intralesional injection of </a:t>
            </a:r>
            <a:r>
              <a:rPr lang="en-US" sz="2600" b="1" dirty="0"/>
              <a:t>triamcinolone acetonide </a:t>
            </a:r>
            <a:r>
              <a:rPr lang="en-US" sz="2600" dirty="0"/>
              <a:t>(2.5-10 mg/mL)</a:t>
            </a:r>
            <a:endParaRPr lang="en-US" sz="2600" b="1" dirty="0"/>
          </a:p>
          <a:p>
            <a:pPr marL="342900" indent="-342900">
              <a:lnSpc>
                <a:spcPct val="150000"/>
              </a:lnSpc>
              <a:buFont typeface="Arial" panose="020B0604020202020204" pitchFamily="34" charset="0"/>
              <a:buChar char="•"/>
            </a:pPr>
            <a:r>
              <a:rPr lang="en-US" sz="2600" dirty="0"/>
              <a:t>Incision and drainage: actively draining lesions should be cultured </a:t>
            </a:r>
          </a:p>
          <a:p>
            <a:pPr marL="342900" indent="-342900">
              <a:lnSpc>
                <a:spcPct val="150000"/>
              </a:lnSpc>
              <a:buFont typeface="Arial" panose="020B0604020202020204" pitchFamily="34" charset="0"/>
              <a:buChar char="•"/>
            </a:pPr>
            <a:r>
              <a:rPr lang="en-US" sz="2600" dirty="0"/>
              <a:t>Unroofing simple procedure </a:t>
            </a:r>
            <a:endParaRPr lang="en-US" sz="2600" b="1" dirty="0"/>
          </a:p>
          <a:p>
            <a:pPr marL="342900" indent="-342900">
              <a:lnSpc>
                <a:spcPct val="150000"/>
              </a:lnSpc>
              <a:buFont typeface="Arial" panose="020B0604020202020204" pitchFamily="34" charset="0"/>
              <a:buChar char="•"/>
            </a:pPr>
            <a:endParaRPr lang="en-US" sz="2600" dirty="0"/>
          </a:p>
          <a:p>
            <a:pPr marL="342900" indent="-34290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0DC3B1BC-CC8A-AB45-B544-E315B8E23313}"/>
              </a:ext>
            </a:extLst>
          </p:cNvPr>
          <p:cNvSpPr>
            <a:spLocks noGrp="1"/>
          </p:cNvSpPr>
          <p:nvPr>
            <p:ph type="title"/>
          </p:nvPr>
        </p:nvSpPr>
        <p:spPr>
          <a:xfrm>
            <a:off x="778764" y="675859"/>
            <a:ext cx="10634472" cy="896775"/>
          </a:xfrm>
        </p:spPr>
        <p:txBody>
          <a:bodyPr/>
          <a:lstStyle/>
          <a:p>
            <a:r>
              <a:rPr lang="en-US" sz="5500" b="1" dirty="0"/>
              <a:t>Treatment </a:t>
            </a:r>
          </a:p>
        </p:txBody>
      </p:sp>
    </p:spTree>
    <p:extLst>
      <p:ext uri="{BB962C8B-B14F-4D97-AF65-F5344CB8AC3E}">
        <p14:creationId xmlns:p14="http://schemas.microsoft.com/office/powerpoint/2010/main" val="263480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257F0B-ABE3-F449-BC6A-0D9597083035}"/>
              </a:ext>
            </a:extLst>
          </p:cNvPr>
          <p:cNvSpPr>
            <a:spLocks noGrp="1"/>
          </p:cNvSpPr>
          <p:nvPr>
            <p:ph idx="1"/>
          </p:nvPr>
        </p:nvSpPr>
        <p:spPr>
          <a:xfrm>
            <a:off x="296862" y="2216727"/>
            <a:ext cx="11190288" cy="3898323"/>
          </a:xfrm>
        </p:spPr>
        <p:txBody>
          <a:bodyPr>
            <a:normAutofit/>
          </a:bodyPr>
          <a:lstStyle/>
          <a:p>
            <a:pPr marL="457200" indent="-457200">
              <a:lnSpc>
                <a:spcPct val="150000"/>
              </a:lnSpc>
              <a:buFont typeface="Arial" panose="020B0604020202020204" pitchFamily="34" charset="0"/>
              <a:buChar char="•"/>
            </a:pPr>
            <a:r>
              <a:rPr lang="en-US" sz="2800" b="1" dirty="0"/>
              <a:t>Doxycycline</a:t>
            </a:r>
            <a:r>
              <a:rPr lang="en-US" sz="2800" dirty="0"/>
              <a:t> (100mg BID)</a:t>
            </a:r>
          </a:p>
          <a:p>
            <a:pPr marL="457200" indent="-457200">
              <a:lnSpc>
                <a:spcPct val="150000"/>
              </a:lnSpc>
              <a:buFont typeface="Arial" panose="020B0604020202020204" pitchFamily="34" charset="0"/>
              <a:buChar char="•"/>
            </a:pPr>
            <a:r>
              <a:rPr lang="en-US" sz="2800" b="1" dirty="0"/>
              <a:t>Minocycline</a:t>
            </a:r>
            <a:r>
              <a:rPr lang="en-US" sz="2800" dirty="0"/>
              <a:t> (100mg BID) </a:t>
            </a:r>
          </a:p>
          <a:p>
            <a:pPr marL="457200" indent="-457200">
              <a:lnSpc>
                <a:spcPct val="150000"/>
              </a:lnSpc>
              <a:buFont typeface="Arial" panose="020B0604020202020204" pitchFamily="34" charset="0"/>
              <a:buChar char="•"/>
            </a:pPr>
            <a:r>
              <a:rPr lang="en-US" sz="2800" b="1" dirty="0"/>
              <a:t>Clindamycin</a:t>
            </a:r>
            <a:r>
              <a:rPr lang="en-US" sz="2800" dirty="0"/>
              <a:t> (300mg BID) + </a:t>
            </a:r>
            <a:r>
              <a:rPr lang="en-US" sz="2800" b="1" dirty="0"/>
              <a:t>Rifampin</a:t>
            </a:r>
            <a:r>
              <a:rPr lang="en-US" sz="2800" dirty="0"/>
              <a:t> (300mg BID)</a:t>
            </a:r>
          </a:p>
          <a:p>
            <a:pPr marL="457200" indent="-45720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B688A9CF-8F48-D647-B84A-2E74D5DCAE0E}"/>
              </a:ext>
            </a:extLst>
          </p:cNvPr>
          <p:cNvSpPr txBox="1">
            <a:spLocks/>
          </p:cNvSpPr>
          <p:nvPr/>
        </p:nvSpPr>
        <p:spPr>
          <a:xfrm>
            <a:off x="778764" y="675859"/>
            <a:ext cx="10634472" cy="89677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a:lstStyle>
          <a:p>
            <a:r>
              <a:rPr lang="en-US" sz="5500" b="1"/>
              <a:t>Treatment </a:t>
            </a:r>
            <a:endParaRPr lang="en-US" sz="5500" b="1" dirty="0"/>
          </a:p>
        </p:txBody>
      </p:sp>
    </p:spTree>
    <p:extLst>
      <p:ext uri="{BB962C8B-B14F-4D97-AF65-F5344CB8AC3E}">
        <p14:creationId xmlns:p14="http://schemas.microsoft.com/office/powerpoint/2010/main" val="33559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5">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257F0B-ABE3-F449-BC6A-0D9597083035}"/>
              </a:ext>
            </a:extLst>
          </p:cNvPr>
          <p:cNvSpPr>
            <a:spLocks noGrp="1"/>
          </p:cNvSpPr>
          <p:nvPr>
            <p:ph idx="1"/>
          </p:nvPr>
        </p:nvSpPr>
        <p:spPr>
          <a:xfrm>
            <a:off x="482599" y="1833821"/>
            <a:ext cx="11273971" cy="4156611"/>
          </a:xfrm>
        </p:spPr>
        <p:txBody>
          <a:bodyPr>
            <a:normAutofit/>
          </a:bodyPr>
          <a:lstStyle/>
          <a:p>
            <a:pPr marL="342900" indent="-342900">
              <a:buFont typeface="Arial" panose="020B0604020202020204" pitchFamily="34" charset="0"/>
              <a:buChar char="•"/>
            </a:pPr>
            <a:r>
              <a:rPr lang="en-US" b="1" dirty="0"/>
              <a:t>Rifampicin–moxifloxacin–metronidazole regimen </a:t>
            </a:r>
          </a:p>
          <a:p>
            <a:pPr marL="1028700" lvl="1" indent="-342900"/>
            <a:r>
              <a:rPr lang="en-US" dirty="0"/>
              <a:t>Complete remission in 57.1% of patients with longstanding refractory HS </a:t>
            </a:r>
            <a:r>
              <a:rPr lang="en-US" sz="1300" dirty="0"/>
              <a:t>(Napolitano et al., 2017)</a:t>
            </a:r>
          </a:p>
          <a:p>
            <a:pPr marL="342900" indent="-342900">
              <a:buFont typeface="Arial" panose="020B0604020202020204" pitchFamily="34" charset="0"/>
              <a:buChar char="•"/>
            </a:pPr>
            <a:r>
              <a:rPr lang="en-US" b="1" dirty="0"/>
              <a:t>Isotretinoin (1 mg/kg/day for 20 weeks)</a:t>
            </a:r>
          </a:p>
          <a:p>
            <a:pPr marL="1028700" lvl="1" indent="-342900"/>
            <a:r>
              <a:rPr lang="en-US" dirty="0"/>
              <a:t>Variable and unpredicted response </a:t>
            </a:r>
          </a:p>
          <a:p>
            <a:pPr marL="1028700" lvl="1" indent="-342900"/>
            <a:r>
              <a:rPr lang="en-US" dirty="0"/>
              <a:t>Better for earlier on in disease process to prevent follicular plugging </a:t>
            </a:r>
          </a:p>
          <a:p>
            <a:pPr marL="342900" indent="-342900">
              <a:buFont typeface="Arial" panose="020B0604020202020204" pitchFamily="34" charset="0"/>
              <a:buChar char="•"/>
            </a:pPr>
            <a:r>
              <a:rPr lang="en-US" b="1" dirty="0"/>
              <a:t>Hormonal </a:t>
            </a:r>
          </a:p>
          <a:p>
            <a:pPr marL="1028700" lvl="1" indent="-342900"/>
            <a:r>
              <a:rPr lang="en-US" dirty="0"/>
              <a:t>Decreasing pilosebaceous unit stimulation by dairy hormones and high glycemic loads </a:t>
            </a:r>
          </a:p>
          <a:p>
            <a:pPr marL="1028700" lvl="1" indent="-342900"/>
            <a:r>
              <a:rPr lang="en-US" dirty="0"/>
              <a:t>Metformin and Finasteride</a:t>
            </a:r>
          </a:p>
          <a:p>
            <a:pPr marL="342900" indent="-342900">
              <a:buFont typeface="Arial" panose="020B0604020202020204" pitchFamily="34" charset="0"/>
              <a:buChar char="•"/>
            </a:pPr>
            <a:r>
              <a:rPr lang="en-US" b="1" dirty="0"/>
              <a:t>Biologics</a:t>
            </a:r>
          </a:p>
          <a:p>
            <a:pPr marL="1028700" lvl="1" indent="-342900"/>
            <a:r>
              <a:rPr lang="en-US" dirty="0"/>
              <a:t>Remicade (Infliximab) and </a:t>
            </a:r>
            <a:r>
              <a:rPr lang="en-US" b="1" dirty="0"/>
              <a:t>Humira (Adalimumab)</a:t>
            </a:r>
          </a:p>
          <a:p>
            <a:pPr marL="1028700" lvl="1" indent="-342900"/>
            <a:endParaRPr lang="en-US" b="1" dirty="0"/>
          </a:p>
        </p:txBody>
      </p:sp>
      <p:sp>
        <p:nvSpPr>
          <p:cNvPr id="6" name="Title 1">
            <a:extLst>
              <a:ext uri="{FF2B5EF4-FFF2-40B4-BE49-F238E27FC236}">
                <a16:creationId xmlns:a16="http://schemas.microsoft.com/office/drawing/2014/main" id="{324481F4-5047-AB4C-B640-6FFFCFF12310}"/>
              </a:ext>
            </a:extLst>
          </p:cNvPr>
          <p:cNvSpPr>
            <a:spLocks noGrp="1"/>
          </p:cNvSpPr>
          <p:nvPr>
            <p:ph type="title"/>
          </p:nvPr>
        </p:nvSpPr>
        <p:spPr>
          <a:xfrm>
            <a:off x="778764" y="675859"/>
            <a:ext cx="10634472" cy="896775"/>
          </a:xfrm>
        </p:spPr>
        <p:txBody>
          <a:bodyPr/>
          <a:lstStyle/>
          <a:p>
            <a:r>
              <a:rPr lang="en-US" sz="5500" b="1" dirty="0"/>
              <a:t>Treatment </a:t>
            </a:r>
          </a:p>
        </p:txBody>
      </p:sp>
    </p:spTree>
    <p:extLst>
      <p:ext uri="{BB962C8B-B14F-4D97-AF65-F5344CB8AC3E}">
        <p14:creationId xmlns:p14="http://schemas.microsoft.com/office/powerpoint/2010/main" val="2106013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257F0B-ABE3-F449-BC6A-0D9597083035}"/>
              </a:ext>
            </a:extLst>
          </p:cNvPr>
          <p:cNvSpPr>
            <a:spLocks noGrp="1"/>
          </p:cNvSpPr>
          <p:nvPr>
            <p:ph idx="1"/>
          </p:nvPr>
        </p:nvSpPr>
        <p:spPr>
          <a:xfrm>
            <a:off x="316345" y="1731818"/>
            <a:ext cx="11085946" cy="4461168"/>
          </a:xfrm>
        </p:spPr>
        <p:txBody>
          <a:bodyPr>
            <a:normAutofit/>
          </a:bodyPr>
          <a:lstStyle/>
          <a:p>
            <a:pPr marL="342900" indent="-342900">
              <a:buFont typeface="Arial" panose="020B0604020202020204" pitchFamily="34" charset="0"/>
              <a:buChar char="•"/>
            </a:pPr>
            <a:r>
              <a:rPr lang="en-US" sz="3000" b="1" dirty="0"/>
              <a:t>Humira (Adalimumab)</a:t>
            </a:r>
          </a:p>
          <a:p>
            <a:pPr marL="1028700" lvl="1" indent="-342900"/>
            <a:r>
              <a:rPr lang="en-US" sz="2500" b="1" dirty="0"/>
              <a:t>First FDA-approved biologic treatment for patients ages 12+ with moderate to severe HS</a:t>
            </a:r>
          </a:p>
          <a:p>
            <a:pPr marL="1028700" lvl="1" indent="-342900"/>
            <a:r>
              <a:rPr lang="en-US" sz="2500" dirty="0"/>
              <a:t>Starting Humira earlier correlates to more efficient clinical response rates and improved quality of life </a:t>
            </a:r>
            <a:r>
              <a:rPr lang="en-US" sz="1500" dirty="0"/>
              <a:t>(Marzano et al., 2020).</a:t>
            </a:r>
            <a:endParaRPr lang="en-US" sz="2500" b="1" dirty="0"/>
          </a:p>
          <a:p>
            <a:pPr marL="1028700" lvl="1" indent="-342900"/>
            <a:r>
              <a:rPr lang="en-US" sz="2500" dirty="0"/>
              <a:t>Fully Human IgG1 monoclonal antibody that binds to &amp; neutralizes TNF-</a:t>
            </a:r>
            <a:r>
              <a:rPr lang="el-GR" sz="2500" dirty="0"/>
              <a:t>α</a:t>
            </a:r>
            <a:r>
              <a:rPr lang="en-US" sz="2500" dirty="0"/>
              <a:t>,</a:t>
            </a:r>
          </a:p>
          <a:p>
            <a:pPr marL="1028700" lvl="1" indent="-342900"/>
            <a:r>
              <a:rPr lang="en-US" sz="2500" dirty="0"/>
              <a:t>Two phase 3 trials showing higher clinical response rates in treatment group vs. placebo: 41.8% vs. 26% -PIONEER I (p=0.003) &amp; 58.9% vs. 27.7% -PIONEER II (p&lt;0.001) </a:t>
            </a:r>
            <a:r>
              <a:rPr lang="en-US" sz="1500" dirty="0"/>
              <a:t>(as cited in Napolitano et al., 2017).</a:t>
            </a:r>
          </a:p>
          <a:p>
            <a:pPr marL="1028700" lvl="1" indent="-342900"/>
            <a:endParaRPr lang="en-US" dirty="0"/>
          </a:p>
          <a:p>
            <a:pPr marL="1028700" lvl="1" indent="-342900"/>
            <a:endParaRPr lang="en-US" sz="2500" dirty="0"/>
          </a:p>
          <a:p>
            <a:pPr marL="1028700" lvl="1" indent="-342900"/>
            <a:endParaRPr lang="en-US" sz="2500" b="1" dirty="0"/>
          </a:p>
        </p:txBody>
      </p:sp>
      <p:sp>
        <p:nvSpPr>
          <p:cNvPr id="6" name="Title 1">
            <a:extLst>
              <a:ext uri="{FF2B5EF4-FFF2-40B4-BE49-F238E27FC236}">
                <a16:creationId xmlns:a16="http://schemas.microsoft.com/office/drawing/2014/main" id="{5649278A-914A-FE43-811F-15896B78A09B}"/>
              </a:ext>
            </a:extLst>
          </p:cNvPr>
          <p:cNvSpPr>
            <a:spLocks noGrp="1"/>
          </p:cNvSpPr>
          <p:nvPr>
            <p:ph type="title"/>
          </p:nvPr>
        </p:nvSpPr>
        <p:spPr>
          <a:xfrm>
            <a:off x="778764" y="675859"/>
            <a:ext cx="10634472" cy="896775"/>
          </a:xfrm>
        </p:spPr>
        <p:txBody>
          <a:bodyPr/>
          <a:lstStyle/>
          <a:p>
            <a:r>
              <a:rPr lang="en-US" sz="5500" b="1" dirty="0"/>
              <a:t>Treatment </a:t>
            </a:r>
          </a:p>
        </p:txBody>
      </p:sp>
    </p:spTree>
    <p:extLst>
      <p:ext uri="{BB962C8B-B14F-4D97-AF65-F5344CB8AC3E}">
        <p14:creationId xmlns:p14="http://schemas.microsoft.com/office/powerpoint/2010/main" val="1063318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BE60E-4A8E-C349-B08E-849075301A9E}"/>
              </a:ext>
            </a:extLst>
          </p:cNvPr>
          <p:cNvSpPr txBox="1"/>
          <p:nvPr/>
        </p:nvSpPr>
        <p:spPr>
          <a:xfrm>
            <a:off x="429490" y="6456219"/>
            <a:ext cx="3685310" cy="246221"/>
          </a:xfrm>
          <a:prstGeom prst="rect">
            <a:avLst/>
          </a:prstGeom>
          <a:noFill/>
        </p:spPr>
        <p:txBody>
          <a:bodyPr wrap="square" rtlCol="0">
            <a:spAutoFit/>
          </a:bodyPr>
          <a:lstStyle/>
          <a:p>
            <a:r>
              <a:rPr lang="en-US" sz="1000" dirty="0"/>
              <a:t>Graph from: (</a:t>
            </a:r>
            <a:r>
              <a:rPr lang="en-US" sz="1000" dirty="0" err="1"/>
              <a:t>Kyriakou</a:t>
            </a:r>
            <a:r>
              <a:rPr lang="en-US" sz="1000" dirty="0"/>
              <a:t> et al., 2018)</a:t>
            </a:r>
          </a:p>
        </p:txBody>
      </p:sp>
      <p:sp>
        <p:nvSpPr>
          <p:cNvPr id="7" name="TextBox 6">
            <a:extLst>
              <a:ext uri="{FF2B5EF4-FFF2-40B4-BE49-F238E27FC236}">
                <a16:creationId xmlns:a16="http://schemas.microsoft.com/office/drawing/2014/main" id="{7D66F9E7-152E-D244-8BD6-2884DD5E7DF3}"/>
              </a:ext>
            </a:extLst>
          </p:cNvPr>
          <p:cNvSpPr txBox="1"/>
          <p:nvPr/>
        </p:nvSpPr>
        <p:spPr>
          <a:xfrm>
            <a:off x="1773380" y="5705148"/>
            <a:ext cx="8645237" cy="369332"/>
          </a:xfrm>
          <a:prstGeom prst="rect">
            <a:avLst/>
          </a:prstGeom>
          <a:noFill/>
        </p:spPr>
        <p:txBody>
          <a:bodyPr wrap="square" rtlCol="0">
            <a:spAutoFit/>
          </a:bodyPr>
          <a:lstStyle/>
          <a:p>
            <a:pPr algn="ctr"/>
            <a:r>
              <a:rPr lang="en-US" dirty="0">
                <a:cs typeface="Al Bayan Plain" pitchFamily="2" charset="-78"/>
              </a:rPr>
              <a:t>63% of patients achieved clinical response by week 24</a:t>
            </a:r>
          </a:p>
        </p:txBody>
      </p:sp>
      <p:sp>
        <p:nvSpPr>
          <p:cNvPr id="8" name="TextBox 7">
            <a:extLst>
              <a:ext uri="{FF2B5EF4-FFF2-40B4-BE49-F238E27FC236}">
                <a16:creationId xmlns:a16="http://schemas.microsoft.com/office/drawing/2014/main" id="{736C12DA-39D6-D347-9474-953CD0485657}"/>
              </a:ext>
            </a:extLst>
          </p:cNvPr>
          <p:cNvSpPr txBox="1"/>
          <p:nvPr/>
        </p:nvSpPr>
        <p:spPr>
          <a:xfrm>
            <a:off x="1773379" y="956399"/>
            <a:ext cx="8645237" cy="369332"/>
          </a:xfrm>
          <a:prstGeom prst="rect">
            <a:avLst/>
          </a:prstGeom>
          <a:noFill/>
        </p:spPr>
        <p:txBody>
          <a:bodyPr wrap="square" rtlCol="0">
            <a:spAutoFit/>
          </a:bodyPr>
          <a:lstStyle/>
          <a:p>
            <a:pPr algn="ctr"/>
            <a:r>
              <a:rPr lang="en-US" b="1" dirty="0">
                <a:cs typeface="Al Bayan Plain" pitchFamily="2" charset="-78"/>
              </a:rPr>
              <a:t>Clinical response rates to adalimumab</a:t>
            </a:r>
          </a:p>
        </p:txBody>
      </p:sp>
      <p:pic>
        <p:nvPicPr>
          <p:cNvPr id="2" name="Picture 1">
            <a:extLst>
              <a:ext uri="{FF2B5EF4-FFF2-40B4-BE49-F238E27FC236}">
                <a16:creationId xmlns:a16="http://schemas.microsoft.com/office/drawing/2014/main" id="{35557DFB-8177-0644-B2E1-F14DACC86ED8}"/>
              </a:ext>
            </a:extLst>
          </p:cNvPr>
          <p:cNvPicPr>
            <a:picLocks noChangeAspect="1"/>
          </p:cNvPicPr>
          <p:nvPr/>
        </p:nvPicPr>
        <p:blipFill>
          <a:blip r:embed="rId3"/>
          <a:stretch>
            <a:fillRect/>
          </a:stretch>
        </p:blipFill>
        <p:spPr>
          <a:xfrm>
            <a:off x="2252869" y="1325731"/>
            <a:ext cx="7959035" cy="4206537"/>
          </a:xfrm>
          <a:prstGeom prst="rect">
            <a:avLst/>
          </a:prstGeom>
        </p:spPr>
      </p:pic>
    </p:spTree>
    <p:extLst>
      <p:ext uri="{BB962C8B-B14F-4D97-AF65-F5344CB8AC3E}">
        <p14:creationId xmlns:p14="http://schemas.microsoft.com/office/powerpoint/2010/main" val="4284967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D24B-FF7D-E144-904A-6BE64050267A}"/>
              </a:ext>
            </a:extLst>
          </p:cNvPr>
          <p:cNvSpPr>
            <a:spLocks noGrp="1"/>
          </p:cNvSpPr>
          <p:nvPr>
            <p:ph type="title"/>
          </p:nvPr>
        </p:nvSpPr>
        <p:spPr>
          <a:xfrm>
            <a:off x="778764" y="2045824"/>
            <a:ext cx="6760882" cy="402157"/>
          </a:xfrm>
        </p:spPr>
        <p:txBody>
          <a:bodyPr/>
          <a:lstStyle/>
          <a:p>
            <a:r>
              <a:rPr lang="en-US" sz="3000" b="1" dirty="0"/>
              <a:t>Humira (Adalimumab)</a:t>
            </a:r>
            <a:br>
              <a:rPr lang="en-US" sz="3000" b="1" dirty="0"/>
            </a:br>
            <a:endParaRPr lang="en-US" sz="3000" dirty="0"/>
          </a:p>
        </p:txBody>
      </p:sp>
      <p:sp>
        <p:nvSpPr>
          <p:cNvPr id="3" name="Content Placeholder 2">
            <a:extLst>
              <a:ext uri="{FF2B5EF4-FFF2-40B4-BE49-F238E27FC236}">
                <a16:creationId xmlns:a16="http://schemas.microsoft.com/office/drawing/2014/main" id="{4A586FB0-8A5A-C24E-92D9-B4D608A6AEB5}"/>
              </a:ext>
            </a:extLst>
          </p:cNvPr>
          <p:cNvSpPr>
            <a:spLocks noGrp="1"/>
          </p:cNvSpPr>
          <p:nvPr>
            <p:ph idx="1"/>
          </p:nvPr>
        </p:nvSpPr>
        <p:spPr>
          <a:xfrm>
            <a:off x="681182" y="2447981"/>
            <a:ext cx="5414818" cy="3440817"/>
          </a:xfrm>
        </p:spPr>
        <p:txBody>
          <a:bodyPr>
            <a:normAutofit fontScale="92500" lnSpcReduction="10000"/>
          </a:bodyPr>
          <a:lstStyle/>
          <a:p>
            <a:pPr>
              <a:lnSpc>
                <a:spcPct val="150000"/>
              </a:lnSpc>
            </a:pPr>
            <a:r>
              <a:rPr lang="en-US" u="sng" dirty="0"/>
              <a:t>Warnings and precautions:</a:t>
            </a:r>
          </a:p>
          <a:p>
            <a:pPr marL="342900" indent="-342900">
              <a:lnSpc>
                <a:spcPct val="150000"/>
              </a:lnSpc>
              <a:buFont typeface="Arial" panose="020B0604020202020204" pitchFamily="34" charset="0"/>
              <a:buChar char="•"/>
            </a:pPr>
            <a:r>
              <a:rPr lang="en-US" dirty="0"/>
              <a:t>Serious infections (TB, Hepatitis, invasive fungal)</a:t>
            </a:r>
          </a:p>
          <a:p>
            <a:pPr marL="342900" indent="-342900">
              <a:lnSpc>
                <a:spcPct val="150000"/>
              </a:lnSpc>
              <a:buFont typeface="Arial" panose="020B0604020202020204" pitchFamily="34" charset="0"/>
              <a:buChar char="•"/>
            </a:pPr>
            <a:r>
              <a:rPr lang="en-US" dirty="0"/>
              <a:t>Malignancies </a:t>
            </a:r>
          </a:p>
          <a:p>
            <a:pPr marL="342900" indent="-342900">
              <a:lnSpc>
                <a:spcPct val="150000"/>
              </a:lnSpc>
              <a:buFont typeface="Arial" panose="020B0604020202020204" pitchFamily="34" charset="0"/>
              <a:buChar char="•"/>
            </a:pPr>
            <a:r>
              <a:rPr lang="en-US" dirty="0"/>
              <a:t>Cytopenias </a:t>
            </a:r>
          </a:p>
          <a:p>
            <a:pPr marL="342900" indent="-342900">
              <a:lnSpc>
                <a:spcPct val="150000"/>
              </a:lnSpc>
              <a:buFont typeface="Arial" panose="020B0604020202020204" pitchFamily="34" charset="0"/>
              <a:buChar char="•"/>
            </a:pPr>
            <a:r>
              <a:rPr lang="en-US" dirty="0"/>
              <a:t>Worsening heart failure</a:t>
            </a:r>
          </a:p>
          <a:p>
            <a:endParaRPr lang="en-US" dirty="0"/>
          </a:p>
        </p:txBody>
      </p:sp>
      <p:sp>
        <p:nvSpPr>
          <p:cNvPr id="4" name="TextBox 3">
            <a:extLst>
              <a:ext uri="{FF2B5EF4-FFF2-40B4-BE49-F238E27FC236}">
                <a16:creationId xmlns:a16="http://schemas.microsoft.com/office/drawing/2014/main" id="{A95EF129-C3BE-BE43-ADEC-D7214E7D3984}"/>
              </a:ext>
            </a:extLst>
          </p:cNvPr>
          <p:cNvSpPr txBox="1"/>
          <p:nvPr/>
        </p:nvSpPr>
        <p:spPr>
          <a:xfrm>
            <a:off x="5998418" y="2447981"/>
            <a:ext cx="5414818" cy="3086422"/>
          </a:xfrm>
          <a:prstGeom prst="rect">
            <a:avLst/>
          </a:prstGeom>
          <a:noFill/>
        </p:spPr>
        <p:txBody>
          <a:bodyPr wrap="square" rtlCol="0">
            <a:spAutoFit/>
          </a:bodyPr>
          <a:lstStyle/>
          <a:p>
            <a:pPr>
              <a:lnSpc>
                <a:spcPct val="150000"/>
              </a:lnSpc>
            </a:pPr>
            <a:r>
              <a:rPr lang="en-US" sz="2200" u="sng" dirty="0"/>
              <a:t>Most common adverse effects (&gt; 10%):</a:t>
            </a:r>
          </a:p>
          <a:p>
            <a:pPr marL="342900" indent="-342900">
              <a:lnSpc>
                <a:spcPct val="150000"/>
              </a:lnSpc>
              <a:buFont typeface="Arial" panose="020B0604020202020204" pitchFamily="34" charset="0"/>
              <a:buChar char="•"/>
            </a:pPr>
            <a:r>
              <a:rPr lang="en-US" sz="2200" dirty="0"/>
              <a:t>Upper respiratory infections and sinusitis</a:t>
            </a:r>
          </a:p>
          <a:p>
            <a:pPr marL="342900" indent="-342900">
              <a:lnSpc>
                <a:spcPct val="150000"/>
              </a:lnSpc>
              <a:buFont typeface="Arial" panose="020B0604020202020204" pitchFamily="34" charset="0"/>
              <a:buChar char="•"/>
            </a:pPr>
            <a:r>
              <a:rPr lang="en-US" sz="2200" dirty="0"/>
              <a:t>Injection site reaction</a:t>
            </a:r>
          </a:p>
          <a:p>
            <a:pPr marL="342900" indent="-342900">
              <a:lnSpc>
                <a:spcPct val="150000"/>
              </a:lnSpc>
              <a:buFont typeface="Arial" panose="020B0604020202020204" pitchFamily="34" charset="0"/>
              <a:buChar char="•"/>
            </a:pPr>
            <a:r>
              <a:rPr lang="en-US" sz="2200" dirty="0"/>
              <a:t>Headaches</a:t>
            </a:r>
          </a:p>
          <a:p>
            <a:pPr marL="342900" indent="-342900">
              <a:lnSpc>
                <a:spcPct val="150000"/>
              </a:lnSpc>
              <a:buFont typeface="Arial" panose="020B0604020202020204" pitchFamily="34" charset="0"/>
              <a:buChar char="•"/>
            </a:pPr>
            <a:r>
              <a:rPr lang="en-US" sz="2200" dirty="0"/>
              <a:t>Rash </a:t>
            </a:r>
          </a:p>
        </p:txBody>
      </p:sp>
      <p:sp>
        <p:nvSpPr>
          <p:cNvPr id="5" name="Title 1">
            <a:extLst>
              <a:ext uri="{FF2B5EF4-FFF2-40B4-BE49-F238E27FC236}">
                <a16:creationId xmlns:a16="http://schemas.microsoft.com/office/drawing/2014/main" id="{C22D00D7-6CE4-C844-A294-B3138C939825}"/>
              </a:ext>
            </a:extLst>
          </p:cNvPr>
          <p:cNvSpPr txBox="1">
            <a:spLocks/>
          </p:cNvSpPr>
          <p:nvPr/>
        </p:nvSpPr>
        <p:spPr>
          <a:xfrm>
            <a:off x="778764" y="675859"/>
            <a:ext cx="10634472" cy="89677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a:lstStyle>
          <a:p>
            <a:r>
              <a:rPr lang="en-US" sz="5500" b="1"/>
              <a:t>Treatment </a:t>
            </a:r>
            <a:endParaRPr lang="en-US" sz="5500" b="1" dirty="0"/>
          </a:p>
        </p:txBody>
      </p:sp>
    </p:spTree>
    <p:extLst>
      <p:ext uri="{BB962C8B-B14F-4D97-AF65-F5344CB8AC3E}">
        <p14:creationId xmlns:p14="http://schemas.microsoft.com/office/powerpoint/2010/main" val="38079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257F0B-ABE3-F449-BC6A-0D9597083035}"/>
              </a:ext>
            </a:extLst>
          </p:cNvPr>
          <p:cNvSpPr>
            <a:spLocks noGrp="1"/>
          </p:cNvSpPr>
          <p:nvPr>
            <p:ph idx="1"/>
          </p:nvPr>
        </p:nvSpPr>
        <p:spPr>
          <a:xfrm>
            <a:off x="482600" y="1799771"/>
            <a:ext cx="10848546" cy="3968981"/>
          </a:xfrm>
        </p:spPr>
        <p:txBody>
          <a:bodyPr>
            <a:normAutofit fontScale="92500"/>
          </a:bodyPr>
          <a:lstStyle/>
          <a:p>
            <a:pPr marL="342900" indent="-342900">
              <a:lnSpc>
                <a:spcPct val="150000"/>
              </a:lnSpc>
              <a:buFont typeface="Arial" panose="020B0604020202020204" pitchFamily="34" charset="0"/>
              <a:buChar char="•"/>
            </a:pPr>
            <a:r>
              <a:rPr lang="en-US" sz="3000" b="1" dirty="0"/>
              <a:t>Electrosurgery</a:t>
            </a:r>
            <a:endParaRPr lang="en-US" sz="3000" b="1" dirty="0">
              <a:highlight>
                <a:srgbClr val="FFFF00"/>
              </a:highlight>
            </a:endParaRPr>
          </a:p>
          <a:p>
            <a:pPr marL="342900" indent="-342900">
              <a:lnSpc>
                <a:spcPct val="150000"/>
              </a:lnSpc>
              <a:buFont typeface="Arial" panose="020B0604020202020204" pitchFamily="34" charset="0"/>
              <a:buChar char="•"/>
            </a:pPr>
            <a:r>
              <a:rPr lang="en-US" sz="3000" b="1" dirty="0"/>
              <a:t>Surgery </a:t>
            </a:r>
          </a:p>
          <a:p>
            <a:pPr marL="1028700" lvl="1" indent="-342900">
              <a:lnSpc>
                <a:spcPct val="150000"/>
              </a:lnSpc>
            </a:pPr>
            <a:r>
              <a:rPr lang="en-US" sz="2600" dirty="0"/>
              <a:t>Excision &amp; primary closure for Hurley stage I</a:t>
            </a:r>
          </a:p>
          <a:p>
            <a:pPr lvl="1" indent="0">
              <a:lnSpc>
                <a:spcPct val="150000"/>
              </a:lnSpc>
              <a:buNone/>
            </a:pPr>
            <a:r>
              <a:rPr lang="en-US" sz="2600" dirty="0"/>
              <a:t>-or-</a:t>
            </a:r>
          </a:p>
          <a:p>
            <a:pPr marL="1028700" lvl="1" indent="-342900">
              <a:lnSpc>
                <a:spcPct val="150000"/>
              </a:lnSpc>
            </a:pPr>
            <a:r>
              <a:rPr lang="en-US" sz="2600" dirty="0"/>
              <a:t>Wide local excision of all hair-bearing areas with split-thickness skin grafting or a fasciocutaneous flap for patients with Hurley stage II or III</a:t>
            </a:r>
          </a:p>
          <a:p>
            <a:pPr marL="1028700" lvl="1" indent="-342900"/>
            <a:endParaRPr lang="en-US" dirty="0"/>
          </a:p>
        </p:txBody>
      </p:sp>
      <p:sp>
        <p:nvSpPr>
          <p:cNvPr id="6" name="Title 1">
            <a:extLst>
              <a:ext uri="{FF2B5EF4-FFF2-40B4-BE49-F238E27FC236}">
                <a16:creationId xmlns:a16="http://schemas.microsoft.com/office/drawing/2014/main" id="{6E00D82F-C101-B942-85F4-5B535CB5CA07}"/>
              </a:ext>
            </a:extLst>
          </p:cNvPr>
          <p:cNvSpPr>
            <a:spLocks noGrp="1"/>
          </p:cNvSpPr>
          <p:nvPr>
            <p:ph type="title"/>
          </p:nvPr>
        </p:nvSpPr>
        <p:spPr>
          <a:xfrm>
            <a:off x="778764" y="675859"/>
            <a:ext cx="10634472" cy="896775"/>
          </a:xfrm>
        </p:spPr>
        <p:txBody>
          <a:bodyPr/>
          <a:lstStyle/>
          <a:p>
            <a:r>
              <a:rPr lang="en-US" sz="5500" b="1" dirty="0"/>
              <a:t>Treatment </a:t>
            </a:r>
          </a:p>
        </p:txBody>
      </p:sp>
    </p:spTree>
    <p:extLst>
      <p:ext uri="{BB962C8B-B14F-4D97-AF65-F5344CB8AC3E}">
        <p14:creationId xmlns:p14="http://schemas.microsoft.com/office/powerpoint/2010/main" val="1161545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person's back&#10;&#10;Description automatically generated with low confidence">
            <a:extLst>
              <a:ext uri="{FF2B5EF4-FFF2-40B4-BE49-F238E27FC236}">
                <a16:creationId xmlns:a16="http://schemas.microsoft.com/office/drawing/2014/main" id="{FFB44A1F-8AFD-3849-9ADA-63FB2322F7C7}"/>
              </a:ext>
            </a:extLst>
          </p:cNvPr>
          <p:cNvPicPr>
            <a:picLocks noChangeAspect="1"/>
          </p:cNvPicPr>
          <p:nvPr/>
        </p:nvPicPr>
        <p:blipFill>
          <a:blip r:embed="rId2"/>
          <a:stretch>
            <a:fillRect/>
          </a:stretch>
        </p:blipFill>
        <p:spPr>
          <a:xfrm>
            <a:off x="1256322" y="667703"/>
            <a:ext cx="3820645" cy="4238103"/>
          </a:xfrm>
          <a:prstGeom prst="rect">
            <a:avLst/>
          </a:prstGeom>
        </p:spPr>
      </p:pic>
      <p:sp>
        <p:nvSpPr>
          <p:cNvPr id="8" name="TextBox 7">
            <a:extLst>
              <a:ext uri="{FF2B5EF4-FFF2-40B4-BE49-F238E27FC236}">
                <a16:creationId xmlns:a16="http://schemas.microsoft.com/office/drawing/2014/main" id="{1B2BA4C0-3DE9-304E-A140-0F0C920FD6A7}"/>
              </a:ext>
            </a:extLst>
          </p:cNvPr>
          <p:cNvSpPr txBox="1"/>
          <p:nvPr/>
        </p:nvSpPr>
        <p:spPr>
          <a:xfrm>
            <a:off x="1148687" y="5120232"/>
            <a:ext cx="9894626" cy="1231106"/>
          </a:xfrm>
          <a:prstGeom prst="rect">
            <a:avLst/>
          </a:prstGeom>
          <a:noFill/>
        </p:spPr>
        <p:txBody>
          <a:bodyPr wrap="square" rtlCol="0">
            <a:spAutoFit/>
          </a:bodyPr>
          <a:lstStyle/>
          <a:p>
            <a:r>
              <a:rPr lang="en-US" sz="2000" dirty="0"/>
              <a:t>A 58-year-old male patient with severe hidradenitis suppurativa of the gluteal and perianal area. (A) Preoperative view with fistulas in intergluteal area.(B) After excision of the inflammatory region and closed with V-Y advancement </a:t>
            </a:r>
            <a:r>
              <a:rPr lang="en-US" sz="2000" dirty="0" err="1"/>
              <a:t>fasciacutaneous</a:t>
            </a:r>
            <a:r>
              <a:rPr lang="en-US" sz="2000" dirty="0"/>
              <a:t> flap </a:t>
            </a:r>
            <a:r>
              <a:rPr lang="en-US" sz="1400" dirty="0"/>
              <a:t>(Menderes et al., 2010).</a:t>
            </a:r>
          </a:p>
        </p:txBody>
      </p:sp>
      <p:sp>
        <p:nvSpPr>
          <p:cNvPr id="9" name="TextBox 8">
            <a:extLst>
              <a:ext uri="{FF2B5EF4-FFF2-40B4-BE49-F238E27FC236}">
                <a16:creationId xmlns:a16="http://schemas.microsoft.com/office/drawing/2014/main" id="{12442ABB-E262-7543-9590-7AFE7D4ED937}"/>
              </a:ext>
            </a:extLst>
          </p:cNvPr>
          <p:cNvSpPr txBox="1"/>
          <p:nvPr/>
        </p:nvSpPr>
        <p:spPr>
          <a:xfrm>
            <a:off x="503101" y="6441743"/>
            <a:ext cx="7745239" cy="246221"/>
          </a:xfrm>
          <a:prstGeom prst="rect">
            <a:avLst/>
          </a:prstGeom>
          <a:noFill/>
        </p:spPr>
        <p:txBody>
          <a:bodyPr wrap="square" rtlCol="0">
            <a:spAutoFit/>
          </a:bodyPr>
          <a:lstStyle/>
          <a:p>
            <a:r>
              <a:rPr lang="en-US" sz="1000" dirty="0"/>
              <a:t>Photos from: </a:t>
            </a:r>
            <a:r>
              <a:rPr lang="en-US" sz="1000" dirty="0">
                <a:hlinkClick r:id="rId3"/>
              </a:rPr>
              <a:t>https://www.ncbi.nlm.nih.gov/pmc/articles/PMC2920468/</a:t>
            </a:r>
            <a:r>
              <a:rPr lang="en-US" sz="1000" dirty="0"/>
              <a:t> (Menderes et al., 2010)</a:t>
            </a:r>
          </a:p>
        </p:txBody>
      </p:sp>
      <p:pic>
        <p:nvPicPr>
          <p:cNvPr id="16" name="Picture 15" descr="A close-up of a person's skin&#10;&#10;Description automatically generated with medium confidence">
            <a:extLst>
              <a:ext uri="{FF2B5EF4-FFF2-40B4-BE49-F238E27FC236}">
                <a16:creationId xmlns:a16="http://schemas.microsoft.com/office/drawing/2014/main" id="{98D84A6F-2F32-0346-9197-EC0E1581ECFA}"/>
              </a:ext>
            </a:extLst>
          </p:cNvPr>
          <p:cNvPicPr>
            <a:picLocks noChangeAspect="1"/>
          </p:cNvPicPr>
          <p:nvPr/>
        </p:nvPicPr>
        <p:blipFill>
          <a:blip r:embed="rId4"/>
          <a:stretch>
            <a:fillRect/>
          </a:stretch>
        </p:blipFill>
        <p:spPr>
          <a:xfrm>
            <a:off x="6243232" y="596993"/>
            <a:ext cx="4821439" cy="4378088"/>
          </a:xfrm>
          <a:prstGeom prst="rect">
            <a:avLst/>
          </a:prstGeom>
        </p:spPr>
      </p:pic>
    </p:spTree>
    <p:extLst>
      <p:ext uri="{BB962C8B-B14F-4D97-AF65-F5344CB8AC3E}">
        <p14:creationId xmlns:p14="http://schemas.microsoft.com/office/powerpoint/2010/main" val="3824590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person's chest&#10;&#10;Description automatically generated with low confidence">
            <a:extLst>
              <a:ext uri="{FF2B5EF4-FFF2-40B4-BE49-F238E27FC236}">
                <a16:creationId xmlns:a16="http://schemas.microsoft.com/office/drawing/2014/main" id="{1750F242-2C43-4D4F-A4FC-EAB0356FCEDD}"/>
              </a:ext>
            </a:extLst>
          </p:cNvPr>
          <p:cNvPicPr>
            <a:picLocks noChangeAspect="1"/>
          </p:cNvPicPr>
          <p:nvPr/>
        </p:nvPicPr>
        <p:blipFill>
          <a:blip r:embed="rId2"/>
          <a:stretch>
            <a:fillRect/>
          </a:stretch>
        </p:blipFill>
        <p:spPr>
          <a:xfrm>
            <a:off x="498317" y="1868670"/>
            <a:ext cx="2545347" cy="2994526"/>
          </a:xfrm>
          <a:prstGeom prst="rect">
            <a:avLst/>
          </a:prstGeom>
        </p:spPr>
      </p:pic>
      <p:cxnSp>
        <p:nvCxnSpPr>
          <p:cNvPr id="16" name="Straight Connector 15">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A close-up of a person's chest&#10;&#10;Description automatically generated with medium confidence">
            <a:extLst>
              <a:ext uri="{FF2B5EF4-FFF2-40B4-BE49-F238E27FC236}">
                <a16:creationId xmlns:a16="http://schemas.microsoft.com/office/drawing/2014/main" id="{BE9533EC-76A3-7F48-876A-C76EFCFD4021}"/>
              </a:ext>
            </a:extLst>
          </p:cNvPr>
          <p:cNvPicPr>
            <a:picLocks noChangeAspect="1"/>
          </p:cNvPicPr>
          <p:nvPr/>
        </p:nvPicPr>
        <p:blipFill>
          <a:blip r:embed="rId3"/>
          <a:stretch>
            <a:fillRect/>
          </a:stretch>
        </p:blipFill>
        <p:spPr>
          <a:xfrm>
            <a:off x="3367701" y="1868669"/>
            <a:ext cx="2560320" cy="2994526"/>
          </a:xfrm>
          <a:prstGeom prst="rect">
            <a:avLst/>
          </a:prstGeom>
        </p:spPr>
      </p:pic>
      <p:cxnSp>
        <p:nvCxnSpPr>
          <p:cNvPr id="18" name="Straight Connector 17">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8" descr="A close-up of a person's arm&#10;&#10;Description automatically generated with low confidence">
            <a:extLst>
              <a:ext uri="{FF2B5EF4-FFF2-40B4-BE49-F238E27FC236}">
                <a16:creationId xmlns:a16="http://schemas.microsoft.com/office/drawing/2014/main" id="{F09A73B9-EBB4-F840-AB77-1C5A97E7025D}"/>
              </a:ext>
            </a:extLst>
          </p:cNvPr>
          <p:cNvPicPr>
            <a:picLocks noChangeAspect="1"/>
          </p:cNvPicPr>
          <p:nvPr/>
        </p:nvPicPr>
        <p:blipFill>
          <a:blip r:embed="rId4"/>
          <a:stretch>
            <a:fillRect/>
          </a:stretch>
        </p:blipFill>
        <p:spPr>
          <a:xfrm rot="5400000">
            <a:off x="5861894" y="2338306"/>
            <a:ext cx="3238874" cy="2299600"/>
          </a:xfrm>
          <a:prstGeom prst="rect">
            <a:avLst/>
          </a:prstGeom>
        </p:spPr>
      </p:pic>
      <p:cxnSp>
        <p:nvCxnSpPr>
          <p:cNvPr id="20" name="Straight Connector 19">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1" name="Picture 10" descr="A close-up of a person's arm&#10;&#10;Description automatically generated with low confidence">
            <a:extLst>
              <a:ext uri="{FF2B5EF4-FFF2-40B4-BE49-F238E27FC236}">
                <a16:creationId xmlns:a16="http://schemas.microsoft.com/office/drawing/2014/main" id="{F039083E-3D2D-BC40-9D22-EC336916D56A}"/>
              </a:ext>
            </a:extLst>
          </p:cNvPr>
          <p:cNvPicPr>
            <a:picLocks noChangeAspect="1"/>
          </p:cNvPicPr>
          <p:nvPr/>
        </p:nvPicPr>
        <p:blipFill>
          <a:blip r:embed="rId5"/>
          <a:stretch>
            <a:fillRect/>
          </a:stretch>
        </p:blipFill>
        <p:spPr>
          <a:xfrm rot="16200000">
            <a:off x="8699211" y="2415229"/>
            <a:ext cx="3238873" cy="2145754"/>
          </a:xfrm>
          <a:prstGeom prst="rect">
            <a:avLst/>
          </a:prstGeom>
        </p:spPr>
      </p:pic>
      <p:sp>
        <p:nvSpPr>
          <p:cNvPr id="12" name="TextBox 11">
            <a:extLst>
              <a:ext uri="{FF2B5EF4-FFF2-40B4-BE49-F238E27FC236}">
                <a16:creationId xmlns:a16="http://schemas.microsoft.com/office/drawing/2014/main" id="{6C42B6B3-E511-B547-A8A7-06BCF45E32FC}"/>
              </a:ext>
            </a:extLst>
          </p:cNvPr>
          <p:cNvSpPr txBox="1"/>
          <p:nvPr/>
        </p:nvSpPr>
        <p:spPr>
          <a:xfrm>
            <a:off x="1289983" y="5281269"/>
            <a:ext cx="9305355" cy="1323439"/>
          </a:xfrm>
          <a:prstGeom prst="rect">
            <a:avLst/>
          </a:prstGeom>
          <a:noFill/>
        </p:spPr>
        <p:txBody>
          <a:bodyPr wrap="square" rtlCol="0">
            <a:spAutoFit/>
          </a:bodyPr>
          <a:lstStyle/>
          <a:p>
            <a:r>
              <a:rPr lang="en-US" sz="2000" dirty="0"/>
              <a:t>A 24-year-old male. (A,B) Preoperative view of axillary region. (C,D) The axillary defect is covered with thoracodorsal perforator based fasciocutaneous flaps. (Intraoperative view) </a:t>
            </a:r>
            <a:r>
              <a:rPr lang="en-US" sz="1400" dirty="0"/>
              <a:t>(Menderes et al., 2010).</a:t>
            </a:r>
          </a:p>
          <a:p>
            <a:endParaRPr lang="en-US" sz="2000" dirty="0"/>
          </a:p>
        </p:txBody>
      </p:sp>
      <p:sp>
        <p:nvSpPr>
          <p:cNvPr id="19" name="TextBox 18">
            <a:extLst>
              <a:ext uri="{FF2B5EF4-FFF2-40B4-BE49-F238E27FC236}">
                <a16:creationId xmlns:a16="http://schemas.microsoft.com/office/drawing/2014/main" id="{ACCFBF1F-D8BE-AC4A-BD17-9B410BC92D4D}"/>
              </a:ext>
            </a:extLst>
          </p:cNvPr>
          <p:cNvSpPr txBox="1"/>
          <p:nvPr/>
        </p:nvSpPr>
        <p:spPr>
          <a:xfrm>
            <a:off x="484632" y="6474650"/>
            <a:ext cx="7745239" cy="246221"/>
          </a:xfrm>
          <a:prstGeom prst="rect">
            <a:avLst/>
          </a:prstGeom>
          <a:noFill/>
        </p:spPr>
        <p:txBody>
          <a:bodyPr wrap="square" rtlCol="0">
            <a:spAutoFit/>
          </a:bodyPr>
          <a:lstStyle/>
          <a:p>
            <a:r>
              <a:rPr lang="en-US" sz="1000" dirty="0"/>
              <a:t>Photos from: </a:t>
            </a:r>
            <a:r>
              <a:rPr lang="en-US" sz="1000" dirty="0">
                <a:hlinkClick r:id="rId6"/>
              </a:rPr>
              <a:t>https://www.ncbi.nlm.nih.gov/pmc/articles/PMC2920468</a:t>
            </a:r>
            <a:r>
              <a:rPr lang="en-US" sz="1000" dirty="0"/>
              <a:t> (Menderes et al., 2010)</a:t>
            </a:r>
          </a:p>
        </p:txBody>
      </p:sp>
    </p:spTree>
    <p:extLst>
      <p:ext uri="{BB962C8B-B14F-4D97-AF65-F5344CB8AC3E}">
        <p14:creationId xmlns:p14="http://schemas.microsoft.com/office/powerpoint/2010/main" val="191421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2041-5B5A-E045-95A2-1CAEAE5BFD38}"/>
              </a:ext>
            </a:extLst>
          </p:cNvPr>
          <p:cNvSpPr>
            <a:spLocks noGrp="1"/>
          </p:cNvSpPr>
          <p:nvPr>
            <p:ph type="title"/>
          </p:nvPr>
        </p:nvSpPr>
        <p:spPr>
          <a:xfrm>
            <a:off x="429740" y="858287"/>
            <a:ext cx="9005808" cy="784983"/>
          </a:xfrm>
        </p:spPr>
        <p:txBody>
          <a:bodyPr/>
          <a:lstStyle/>
          <a:p>
            <a:r>
              <a:rPr lang="en-US" sz="4500" b="1" dirty="0"/>
              <a:t>Pathophysiology/Epidemiology </a:t>
            </a:r>
          </a:p>
        </p:txBody>
      </p:sp>
      <p:sp>
        <p:nvSpPr>
          <p:cNvPr id="4" name="TextBox 3">
            <a:extLst>
              <a:ext uri="{FF2B5EF4-FFF2-40B4-BE49-F238E27FC236}">
                <a16:creationId xmlns:a16="http://schemas.microsoft.com/office/drawing/2014/main" id="{996AB4A3-893F-D146-8EC9-20B9C0453675}"/>
              </a:ext>
            </a:extLst>
          </p:cNvPr>
          <p:cNvSpPr txBox="1"/>
          <p:nvPr/>
        </p:nvSpPr>
        <p:spPr>
          <a:xfrm>
            <a:off x="429740" y="1951672"/>
            <a:ext cx="9602156" cy="295465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t>Exact pathophysiology of HS is unknown</a:t>
            </a:r>
          </a:p>
          <a:p>
            <a:pPr marL="457200" indent="-457200">
              <a:lnSpc>
                <a:spcPct val="150000"/>
              </a:lnSpc>
              <a:buFont typeface="Arial" panose="020B0604020202020204" pitchFamily="34" charset="0"/>
              <a:buChar char="•"/>
            </a:pPr>
            <a:r>
              <a:rPr lang="en-US" sz="2800" dirty="0"/>
              <a:t>Triggered by </a:t>
            </a:r>
            <a:r>
              <a:rPr lang="en-US" sz="2800" b="1" dirty="0"/>
              <a:t>genetic</a:t>
            </a:r>
            <a:r>
              <a:rPr lang="en-US" sz="2800" dirty="0"/>
              <a:t> and </a:t>
            </a:r>
            <a:r>
              <a:rPr lang="en-US" sz="2800" b="1" dirty="0"/>
              <a:t>environmental</a:t>
            </a:r>
            <a:r>
              <a:rPr lang="en-US" sz="2800" dirty="0"/>
              <a:t> factors</a:t>
            </a:r>
          </a:p>
          <a:p>
            <a:pPr marL="457200" indent="-457200">
              <a:lnSpc>
                <a:spcPct val="150000"/>
              </a:lnSpc>
              <a:buFont typeface="Arial" panose="020B0604020202020204" pitchFamily="34" charset="0"/>
              <a:buChar char="•"/>
            </a:pPr>
            <a:r>
              <a:rPr lang="en-US" sz="2800" dirty="0"/>
              <a:t>Affects women greater than men</a:t>
            </a:r>
          </a:p>
          <a:p>
            <a:pPr marL="457200" indent="-457200">
              <a:lnSpc>
                <a:spcPct val="150000"/>
              </a:lnSpc>
              <a:buFont typeface="Arial" panose="020B0604020202020204" pitchFamily="34" charset="0"/>
              <a:buChar char="•"/>
            </a:pPr>
            <a:r>
              <a:rPr lang="en-US" sz="2800" dirty="0"/>
              <a:t>Affects all races  </a:t>
            </a:r>
          </a:p>
          <a:p>
            <a:endParaRPr lang="en-US" dirty="0"/>
          </a:p>
        </p:txBody>
      </p:sp>
    </p:spTree>
    <p:extLst>
      <p:ext uri="{BB962C8B-B14F-4D97-AF65-F5344CB8AC3E}">
        <p14:creationId xmlns:p14="http://schemas.microsoft.com/office/powerpoint/2010/main" val="1087311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1AE4-5281-C54E-B3F8-FE1E6B9B5089}"/>
              </a:ext>
            </a:extLst>
          </p:cNvPr>
          <p:cNvSpPr>
            <a:spLocks noGrp="1"/>
          </p:cNvSpPr>
          <p:nvPr>
            <p:ph type="title"/>
          </p:nvPr>
        </p:nvSpPr>
        <p:spPr>
          <a:xfrm>
            <a:off x="778764" y="2350008"/>
            <a:ext cx="10634472" cy="2157984"/>
          </a:xfrm>
        </p:spPr>
        <p:txBody>
          <a:bodyPr/>
          <a:lstStyle/>
          <a:p>
            <a:pPr algn="ctr"/>
            <a:r>
              <a:rPr lang="en-US" sz="5500" b="1" dirty="0"/>
              <a:t>Questions?</a:t>
            </a:r>
          </a:p>
        </p:txBody>
      </p:sp>
    </p:spTree>
    <p:extLst>
      <p:ext uri="{BB962C8B-B14F-4D97-AF65-F5344CB8AC3E}">
        <p14:creationId xmlns:p14="http://schemas.microsoft.com/office/powerpoint/2010/main" val="4098664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C40C-3125-864A-A33B-5D75C72F188D}"/>
              </a:ext>
            </a:extLst>
          </p:cNvPr>
          <p:cNvSpPr>
            <a:spLocks noGrp="1"/>
          </p:cNvSpPr>
          <p:nvPr>
            <p:ph type="title"/>
          </p:nvPr>
        </p:nvSpPr>
        <p:spPr>
          <a:xfrm>
            <a:off x="4442239" y="461573"/>
            <a:ext cx="3307522" cy="625105"/>
          </a:xfrm>
        </p:spPr>
        <p:txBody>
          <a:bodyPr/>
          <a:lstStyle/>
          <a:p>
            <a:pPr algn="ctr"/>
            <a:r>
              <a:rPr lang="en-US" sz="2000" b="1" dirty="0"/>
              <a:t>References </a:t>
            </a:r>
          </a:p>
        </p:txBody>
      </p:sp>
      <p:sp>
        <p:nvSpPr>
          <p:cNvPr id="3" name="Content Placeholder 2">
            <a:extLst>
              <a:ext uri="{FF2B5EF4-FFF2-40B4-BE49-F238E27FC236}">
                <a16:creationId xmlns:a16="http://schemas.microsoft.com/office/drawing/2014/main" id="{8AF35D3E-8AB5-8F4B-8B38-78A051958603}"/>
              </a:ext>
            </a:extLst>
          </p:cNvPr>
          <p:cNvSpPr>
            <a:spLocks noGrp="1"/>
          </p:cNvSpPr>
          <p:nvPr>
            <p:ph idx="1"/>
          </p:nvPr>
        </p:nvSpPr>
        <p:spPr>
          <a:xfrm>
            <a:off x="377687" y="940903"/>
            <a:ext cx="11436626" cy="5309749"/>
          </a:xfrm>
        </p:spPr>
        <p:txBody>
          <a:bodyPr>
            <a:normAutofit fontScale="25000" lnSpcReduction="20000"/>
          </a:bodyPr>
          <a:lstStyle/>
          <a:p>
            <a:pPr marL="457200" indent="-457200"/>
            <a:r>
              <a:rPr lang="en-US" sz="4800" dirty="0"/>
              <a:t>Chen W, Chi C. Association of Hidradenitis Suppurativa With Inflammatory Bowel Disease: A Systematic </a:t>
            </a:r>
          </a:p>
          <a:p>
            <a:pPr marL="457200" indent="-457200"/>
            <a:r>
              <a:rPr lang="en-US" sz="4800" dirty="0"/>
              <a:t>Review and Meta-analysis. </a:t>
            </a:r>
            <a:r>
              <a:rPr lang="en-US" sz="4800" i="1" dirty="0"/>
              <a:t>JAMA Dermatol.</a:t>
            </a:r>
            <a:r>
              <a:rPr lang="en-US" sz="4800" dirty="0"/>
              <a:t> 2019;155(9):1022–1027. doi:10.1001/jamadermatol.2019.0891</a:t>
            </a:r>
          </a:p>
          <a:p>
            <a:pPr marL="457200" indent="-457200"/>
            <a:r>
              <a:rPr lang="en-US" sz="4800" i="1" dirty="0"/>
              <a:t>Hidradenitis Suppurativa</a:t>
            </a:r>
            <a:r>
              <a:rPr lang="en-US" sz="4800" dirty="0"/>
              <a:t>. </a:t>
            </a:r>
            <a:r>
              <a:rPr lang="en-US" sz="4800" dirty="0" err="1"/>
              <a:t>DermNet</a:t>
            </a:r>
            <a:r>
              <a:rPr lang="en-US" sz="4800" dirty="0"/>
              <a:t>. (n.d.). Retrieved January 8, 2022, from https://</a:t>
            </a:r>
            <a:r>
              <a:rPr lang="en-US" sz="4800" dirty="0" err="1"/>
              <a:t>dermnetnz.org</a:t>
            </a:r>
            <a:r>
              <a:rPr lang="en-US" sz="4800" dirty="0"/>
              <a:t>/topics/hidradenitis-suppurativa </a:t>
            </a:r>
          </a:p>
          <a:p>
            <a:pPr marL="457200" indent="-457200"/>
            <a:r>
              <a:rPr lang="en-US" sz="4800" i="1" dirty="0"/>
              <a:t>Hidradenitis suppurativa images</a:t>
            </a:r>
            <a:r>
              <a:rPr lang="en-US" sz="4800" dirty="0"/>
              <a:t>. Hidradenitis suppurativa images | </a:t>
            </a:r>
            <a:r>
              <a:rPr lang="en-US" sz="4800" dirty="0" err="1"/>
              <a:t>DermNet</a:t>
            </a:r>
            <a:r>
              <a:rPr lang="en-US" sz="4800" dirty="0"/>
              <a:t> NZ. (n.d.). Retrieved January 8, 2022, from https://</a:t>
            </a:r>
            <a:r>
              <a:rPr lang="en-US" sz="4800" dirty="0" err="1"/>
              <a:t>dermnetnz.org</a:t>
            </a:r>
            <a:r>
              <a:rPr lang="en-US" sz="4800" dirty="0"/>
              <a:t>/topics/hidradenitis-suppurativa-images </a:t>
            </a:r>
          </a:p>
          <a:p>
            <a:pPr marL="457200" indent="-457200"/>
            <a:r>
              <a:rPr lang="en-US" sz="4800" dirty="0"/>
              <a:t>H., D. J. G., &amp; </a:t>
            </a:r>
            <a:r>
              <a:rPr lang="en-US" sz="4800" dirty="0" err="1"/>
              <a:t>Habif</a:t>
            </a:r>
            <a:r>
              <a:rPr lang="en-US" sz="4800" dirty="0"/>
              <a:t>, T. P. (2021). </a:t>
            </a:r>
            <a:r>
              <a:rPr lang="en-US" sz="4800" i="1" dirty="0" err="1"/>
              <a:t>Habif's</a:t>
            </a:r>
            <a:r>
              <a:rPr lang="en-US" sz="4800" i="1" dirty="0"/>
              <a:t> clinical dermatology: A color guide to diagnosis and therapy</a:t>
            </a:r>
            <a:r>
              <a:rPr lang="en-US" sz="4800" dirty="0"/>
              <a:t> (7th ed.). Elsevier. </a:t>
            </a:r>
          </a:p>
          <a:p>
            <a:pPr marL="457200" indent="-457200"/>
            <a:r>
              <a:rPr lang="en-US" sz="4800" dirty="0" err="1"/>
              <a:t>Kyriakou</a:t>
            </a:r>
            <a:r>
              <a:rPr lang="en-US" sz="4800" dirty="0"/>
              <a:t>, A., </a:t>
            </a:r>
            <a:r>
              <a:rPr lang="en-US" sz="4800" dirty="0" err="1"/>
              <a:t>Trigoni</a:t>
            </a:r>
            <a:r>
              <a:rPr lang="en-US" sz="4800" dirty="0"/>
              <a:t>, A., </a:t>
            </a:r>
            <a:r>
              <a:rPr lang="en-US" sz="4800" dirty="0" err="1"/>
              <a:t>Galanis</a:t>
            </a:r>
            <a:r>
              <a:rPr lang="en-US" sz="4800" dirty="0"/>
              <a:t>, N., </a:t>
            </a:r>
            <a:r>
              <a:rPr lang="en-US" sz="4800" dirty="0" err="1"/>
              <a:t>Sotiriadis</a:t>
            </a:r>
            <a:r>
              <a:rPr lang="en-US" sz="4800" dirty="0"/>
              <a:t>, D., &amp; </a:t>
            </a:r>
            <a:r>
              <a:rPr lang="en-US" sz="4800" dirty="0" err="1"/>
              <a:t>Patsatsi</a:t>
            </a:r>
            <a:r>
              <a:rPr lang="en-US" sz="4800" dirty="0"/>
              <a:t>, A. (2018, October 1). </a:t>
            </a:r>
            <a:r>
              <a:rPr lang="en-US" sz="4800" i="1" dirty="0"/>
              <a:t>Efficacy of adalimumab in moderate to severe hidradenitis suppurativa: Real life data</a:t>
            </a:r>
            <a:r>
              <a:rPr lang="en-US" sz="4800" dirty="0"/>
              <a:t>. Dermatology reports. Retrieved January 8, 2022, from https://</a:t>
            </a:r>
            <a:r>
              <a:rPr lang="en-US" sz="4800" dirty="0" err="1"/>
              <a:t>www.ncbi.nlm.nih.gov</a:t>
            </a:r>
            <a:r>
              <a:rPr lang="en-US" sz="4800" dirty="0"/>
              <a:t>/</a:t>
            </a:r>
            <a:r>
              <a:rPr lang="en-US" sz="4800" dirty="0" err="1"/>
              <a:t>pmc</a:t>
            </a:r>
            <a:r>
              <a:rPr lang="en-US" sz="4800" dirty="0"/>
              <a:t>/articles/PMC6187007/ </a:t>
            </a:r>
          </a:p>
          <a:p>
            <a:pPr marL="457200" indent="-457200"/>
            <a:r>
              <a:rPr lang="en-US" sz="4800" dirty="0"/>
              <a:t>Martin, M. D., &amp; </a:t>
            </a:r>
            <a:r>
              <a:rPr lang="en-US" sz="4800" dirty="0" err="1"/>
              <a:t>Badovinac</a:t>
            </a:r>
            <a:r>
              <a:rPr lang="en-US" sz="4800" dirty="0"/>
              <a:t>, V. P. (1AD, January 1). </a:t>
            </a:r>
            <a:r>
              <a:rPr lang="en-US" sz="4800" i="1" dirty="0"/>
              <a:t>Defining memory CD8 T cell</a:t>
            </a:r>
            <a:r>
              <a:rPr lang="en-US" sz="4800" dirty="0"/>
              <a:t>. Frontiers. Retrieved January 17, 2022, from https://</a:t>
            </a:r>
            <a:r>
              <a:rPr lang="en-US" sz="4800" dirty="0" err="1"/>
              <a:t>www.frontiersin.org</a:t>
            </a:r>
            <a:r>
              <a:rPr lang="en-US" sz="4800" dirty="0"/>
              <a:t>/articles/10.3389/fimmu.2018.02692/full </a:t>
            </a:r>
          </a:p>
          <a:p>
            <a:pPr marL="457200" indent="-457200"/>
            <a:r>
              <a:rPr lang="en-US" sz="4800" dirty="0"/>
              <a:t>Marzano, A. V., Genovese, G., Casazza, G., </a:t>
            </a:r>
            <a:r>
              <a:rPr lang="en-US" sz="4800" dirty="0" err="1"/>
              <a:t>Moltrasio</a:t>
            </a:r>
            <a:r>
              <a:rPr lang="en-US" sz="4800" dirty="0"/>
              <a:t>, C., </a:t>
            </a:r>
            <a:r>
              <a:rPr lang="en-US" sz="4800" dirty="0" err="1"/>
              <a:t>Dapavo</a:t>
            </a:r>
            <a:r>
              <a:rPr lang="en-US" sz="4800" dirty="0"/>
              <a:t>, P., </a:t>
            </a:r>
            <a:r>
              <a:rPr lang="en-US" sz="4800" dirty="0" err="1"/>
              <a:t>Micali</a:t>
            </a:r>
            <a:r>
              <a:rPr lang="en-US" sz="4800" dirty="0"/>
              <a:t>, G., </a:t>
            </a:r>
            <a:r>
              <a:rPr lang="en-US" sz="4800" dirty="0" err="1"/>
              <a:t>Sirna</a:t>
            </a:r>
            <a:r>
              <a:rPr lang="en-US" sz="4800" dirty="0"/>
              <a:t>, R., </a:t>
            </a:r>
            <a:r>
              <a:rPr lang="en-US" sz="4800" dirty="0" err="1"/>
              <a:t>Gisondi</a:t>
            </a:r>
            <a:r>
              <a:rPr lang="en-US" sz="4800" dirty="0"/>
              <a:t>, P., Patrizi, A., Dini, V., </a:t>
            </a:r>
            <a:r>
              <a:rPr lang="en-US" sz="4800" dirty="0" err="1"/>
              <a:t>Bianchini</a:t>
            </a:r>
            <a:r>
              <a:rPr lang="en-US" sz="4800" dirty="0"/>
              <a:t>, D., Bianchi, L., </a:t>
            </a:r>
            <a:r>
              <a:rPr lang="en-US" sz="4800" dirty="0" err="1"/>
              <a:t>Fania</a:t>
            </a:r>
            <a:r>
              <a:rPr lang="en-US" sz="4800" dirty="0"/>
              <a:t>, L., </a:t>
            </a:r>
            <a:r>
              <a:rPr lang="en-US" sz="4800" dirty="0" err="1"/>
              <a:t>Prignano</a:t>
            </a:r>
            <a:r>
              <a:rPr lang="en-US" sz="4800" dirty="0"/>
              <a:t>, F., </a:t>
            </a:r>
            <a:r>
              <a:rPr lang="en-US" sz="4800" dirty="0" err="1"/>
              <a:t>Offidani</a:t>
            </a:r>
            <a:r>
              <a:rPr lang="en-US" sz="4800" dirty="0"/>
              <a:t>, A., Atzori, L., </a:t>
            </a:r>
            <a:r>
              <a:rPr lang="en-US" sz="4800" dirty="0" err="1"/>
              <a:t>Bettoli</a:t>
            </a:r>
            <a:r>
              <a:rPr lang="en-US" sz="4800" dirty="0"/>
              <a:t>, V., </a:t>
            </a:r>
            <a:r>
              <a:rPr lang="en-US" sz="4800" dirty="0" err="1"/>
              <a:t>Cannavò</a:t>
            </a:r>
            <a:r>
              <a:rPr lang="en-US" sz="4800" dirty="0"/>
              <a:t>, S. P., </a:t>
            </a:r>
            <a:r>
              <a:rPr lang="en-US" sz="4800" dirty="0" err="1"/>
              <a:t>Venturini</a:t>
            </a:r>
            <a:r>
              <a:rPr lang="en-US" sz="4800" dirty="0"/>
              <a:t>, M., … Peris, K. (2020, April 13). </a:t>
            </a:r>
            <a:r>
              <a:rPr lang="en-US" sz="4800" i="1" dirty="0"/>
              <a:t>Evidence for a 'window of opportunity' in Hidradenitis Suppurativa treated with adalimumab: A retrospective, real‐life </a:t>
            </a:r>
            <a:r>
              <a:rPr lang="en-US" sz="4800" i="1" dirty="0" err="1"/>
              <a:t>multicentre</a:t>
            </a:r>
            <a:r>
              <a:rPr lang="en-US" sz="4800" i="1" dirty="0"/>
              <a:t> cohort study*</a:t>
            </a:r>
            <a:r>
              <a:rPr lang="en-US" sz="4800" dirty="0"/>
              <a:t>. Wiley Online Library. Retrieved January 7, 2022, from https://</a:t>
            </a:r>
            <a:r>
              <a:rPr lang="en-US" sz="4800" dirty="0" err="1"/>
              <a:t>onlinelibrary.wiley.com</a:t>
            </a:r>
            <a:r>
              <a:rPr lang="en-US" sz="4800" dirty="0"/>
              <a:t>/</a:t>
            </a:r>
            <a:r>
              <a:rPr lang="en-US" sz="4800" dirty="0" err="1"/>
              <a:t>doi</a:t>
            </a:r>
            <a:r>
              <a:rPr lang="en-US" sz="4800" dirty="0"/>
              <a:t>/abs/10.1111/bjd.18983 </a:t>
            </a:r>
          </a:p>
          <a:p>
            <a:pPr marL="457200" indent="-457200"/>
            <a:r>
              <a:rPr lang="en-US" sz="4800" dirty="0"/>
              <a:t>Menderes, A., </a:t>
            </a:r>
            <a:r>
              <a:rPr lang="en-US" sz="4800" dirty="0" err="1"/>
              <a:t>Sunay</a:t>
            </a:r>
            <a:r>
              <a:rPr lang="en-US" sz="4800" dirty="0"/>
              <a:t>, O., </a:t>
            </a:r>
            <a:r>
              <a:rPr lang="en-US" sz="4800" dirty="0" err="1"/>
              <a:t>Vayvada</a:t>
            </a:r>
            <a:r>
              <a:rPr lang="en-US" sz="4800" dirty="0"/>
              <a:t>, H., &amp; Yilmaz, M. (2010, July 19). </a:t>
            </a:r>
            <a:r>
              <a:rPr lang="en-US" sz="4800" i="1" dirty="0"/>
              <a:t>Surgical management of hidradenitis suppurativa</a:t>
            </a:r>
            <a:r>
              <a:rPr lang="en-US" sz="4800" dirty="0"/>
              <a:t>. International journal of medical sciences. Retrieved January 8, 2022, from https://</a:t>
            </a:r>
            <a:r>
              <a:rPr lang="en-US" sz="4800" dirty="0" err="1"/>
              <a:t>www.ncbi.nlm.nih.gov</a:t>
            </a:r>
            <a:r>
              <a:rPr lang="en-US" sz="4800" dirty="0"/>
              <a:t>/</a:t>
            </a:r>
            <a:r>
              <a:rPr lang="en-US" sz="4800" dirty="0" err="1"/>
              <a:t>pmc</a:t>
            </a:r>
            <a:r>
              <a:rPr lang="en-US" sz="4800" dirty="0"/>
              <a:t>/articles/PMC2920468/ </a:t>
            </a:r>
          </a:p>
          <a:p>
            <a:pPr marL="457200" indent="-457200"/>
            <a:r>
              <a:rPr lang="en-US" sz="4800" dirty="0"/>
              <a:t>Napolitano, M., </a:t>
            </a:r>
            <a:r>
              <a:rPr lang="en-US" sz="4800" dirty="0" err="1"/>
              <a:t>Megna</a:t>
            </a:r>
            <a:r>
              <a:rPr lang="en-US" sz="4800" dirty="0"/>
              <a:t>, M., </a:t>
            </a:r>
            <a:r>
              <a:rPr lang="en-US" sz="4800" dirty="0" err="1"/>
              <a:t>Timoshchuk</a:t>
            </a:r>
            <a:r>
              <a:rPr lang="en-US" sz="4800" dirty="0"/>
              <a:t>, E. A., </a:t>
            </a:r>
            <a:r>
              <a:rPr lang="en-US" sz="4800" dirty="0" err="1"/>
              <a:t>Patruno</a:t>
            </a:r>
            <a:r>
              <a:rPr lang="en-US" sz="4800" dirty="0"/>
              <a:t>, C., </a:t>
            </a:r>
            <a:r>
              <a:rPr lang="en-US" sz="4800" dirty="0" err="1"/>
              <a:t>Balato</a:t>
            </a:r>
            <a:r>
              <a:rPr lang="en-US" sz="4800" dirty="0"/>
              <a:t>, N., </a:t>
            </a:r>
            <a:r>
              <a:rPr lang="en-US" sz="4800" dirty="0" err="1"/>
              <a:t>Fabbrocini</a:t>
            </a:r>
            <a:r>
              <a:rPr lang="en-US" sz="4800" dirty="0"/>
              <a:t>, G., &amp; </a:t>
            </a:r>
            <a:r>
              <a:rPr lang="en-US" sz="4800" dirty="0" err="1"/>
              <a:t>Monfrecola</a:t>
            </a:r>
            <a:r>
              <a:rPr lang="en-US" sz="4800" dirty="0"/>
              <a:t>, G. (2017, April 19). </a:t>
            </a:r>
            <a:r>
              <a:rPr lang="en-US" sz="4800" i="1" dirty="0"/>
              <a:t>Hidradenitis suppurativa: From pathogenesis to diagnosis and treatment</a:t>
            </a:r>
            <a:r>
              <a:rPr lang="en-US" sz="4800" dirty="0"/>
              <a:t>. Clinical, cosmetic and investigational dermatology. Retrieved December 29, 2021, from https://</a:t>
            </a:r>
            <a:r>
              <a:rPr lang="en-US" sz="4800" dirty="0" err="1"/>
              <a:t>www.ncbi.nlm.nih.gov</a:t>
            </a:r>
            <a:r>
              <a:rPr lang="en-US" sz="4800" dirty="0"/>
              <a:t>/</a:t>
            </a:r>
            <a:r>
              <a:rPr lang="en-US" sz="4800" dirty="0" err="1"/>
              <a:t>pmc</a:t>
            </a:r>
            <a:r>
              <a:rPr lang="en-US" sz="4800" dirty="0"/>
              <a:t>/articles/PMC5402905/#b5-ccid-10-105 </a:t>
            </a:r>
          </a:p>
          <a:p>
            <a:pPr marL="457200" indent="-457200"/>
            <a:r>
              <a:rPr lang="en-US" sz="4800" dirty="0"/>
              <a:t>Phan, K., Tatian, A., Woods, J., Cains, G., &amp; Frew, J. W. (2019, October 20). </a:t>
            </a:r>
            <a:r>
              <a:rPr lang="en-US" sz="4800" i="1" dirty="0"/>
              <a:t>Prevalence of inflammatory bowel disease (IBD) in Hidradenitis Suppurativa (HS): Systematic Review and adjusted meta‐analysis</a:t>
            </a:r>
            <a:r>
              <a:rPr lang="en-US" sz="4800" dirty="0"/>
              <a:t>. Wiley Online Library. Retrieved January 11, 2022, from https://</a:t>
            </a:r>
            <a:r>
              <a:rPr lang="en-US" sz="4800" dirty="0" err="1"/>
              <a:t>onlinelibrary.wiley.com</a:t>
            </a:r>
            <a:r>
              <a:rPr lang="en-US" sz="4800" dirty="0"/>
              <a:t>/</a:t>
            </a:r>
            <a:r>
              <a:rPr lang="en-US" sz="4800" dirty="0" err="1"/>
              <a:t>doi</a:t>
            </a:r>
            <a:r>
              <a:rPr lang="en-US" sz="4800" dirty="0"/>
              <a:t>/10.1111/ijd.14697 </a:t>
            </a:r>
          </a:p>
          <a:p>
            <a:pPr marL="457200" indent="-457200"/>
            <a:r>
              <a:rPr lang="en-US" sz="4800" i="1" dirty="0"/>
              <a:t>Pilonidal disease</a:t>
            </a:r>
            <a:r>
              <a:rPr lang="en-US" sz="4800" dirty="0"/>
              <a:t>. Pilonidal disease | </a:t>
            </a:r>
            <a:r>
              <a:rPr lang="en-US" sz="4800" dirty="0" err="1"/>
              <a:t>DermNet</a:t>
            </a:r>
            <a:r>
              <a:rPr lang="en-US" sz="4800" dirty="0"/>
              <a:t> NZ. (n.d.). Retrieved February 26, 2022, from https://</a:t>
            </a:r>
            <a:r>
              <a:rPr lang="en-US" sz="4800" dirty="0" err="1"/>
              <a:t>dermnetnz.org</a:t>
            </a:r>
            <a:r>
              <a:rPr lang="en-US" sz="4800" dirty="0"/>
              <a:t>/topics/pilonidal-disease </a:t>
            </a:r>
          </a:p>
          <a:p>
            <a:pPr marL="457200" indent="-457200"/>
            <a:r>
              <a:rPr lang="en-US" sz="4800" dirty="0"/>
              <a:t>Vasanth, V., &amp; Chandrashekar, B. S. (2014, October). </a:t>
            </a:r>
            <a:r>
              <a:rPr lang="en-US" sz="4800" i="1" dirty="0"/>
              <a:t>Follicular occlusion tetrad</a:t>
            </a:r>
            <a:r>
              <a:rPr lang="en-US" sz="4800" dirty="0"/>
              <a:t>. Indian dermatology online journal. Retrieved February 26, 2022, from https://</a:t>
            </a:r>
            <a:r>
              <a:rPr lang="en-US" sz="4800" dirty="0" err="1"/>
              <a:t>www.ncbi.nlm.nih.gov</a:t>
            </a:r>
            <a:r>
              <a:rPr lang="en-US" sz="4800" dirty="0"/>
              <a:t>/</a:t>
            </a:r>
            <a:r>
              <a:rPr lang="en-US" sz="4800" dirty="0" err="1"/>
              <a:t>pmc</a:t>
            </a:r>
            <a:r>
              <a:rPr lang="en-US" sz="4800" dirty="0"/>
              <a:t>/articles/PMC4228650/ </a:t>
            </a:r>
          </a:p>
          <a:p>
            <a:pPr marL="457200" indent="-457200"/>
            <a:r>
              <a:rPr lang="en-US" sz="4800" dirty="0"/>
              <a:t>Wolff, K., Fitzpatrick, Johnson, R. A., </a:t>
            </a:r>
            <a:r>
              <a:rPr lang="en-US" sz="4800" dirty="0" err="1"/>
              <a:t>Roh</a:t>
            </a:r>
            <a:r>
              <a:rPr lang="en-US" sz="4800" dirty="0"/>
              <a:t>, E., &amp; Saavedra, A. P. (2017). </a:t>
            </a:r>
            <a:r>
              <a:rPr lang="en-US" sz="4800" i="1" dirty="0"/>
              <a:t>Fitzpatrick's Color Atlas and synopsis of clinical dermatology</a:t>
            </a:r>
            <a:r>
              <a:rPr lang="en-US" sz="4800" dirty="0"/>
              <a:t>. McGraw-Hill Education</a:t>
            </a:r>
          </a:p>
          <a:p>
            <a:pPr marL="457200" indent="-457200"/>
            <a:endParaRPr lang="en-US" sz="4800" dirty="0"/>
          </a:p>
          <a:p>
            <a:endParaRPr lang="en-US" dirty="0"/>
          </a:p>
        </p:txBody>
      </p:sp>
    </p:spTree>
    <p:extLst>
      <p:ext uri="{BB962C8B-B14F-4D97-AF65-F5344CB8AC3E}">
        <p14:creationId xmlns:p14="http://schemas.microsoft.com/office/powerpoint/2010/main" val="22333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2041-5B5A-E045-95A2-1CAEAE5BFD38}"/>
              </a:ext>
            </a:extLst>
          </p:cNvPr>
          <p:cNvSpPr>
            <a:spLocks noGrp="1"/>
          </p:cNvSpPr>
          <p:nvPr>
            <p:ph type="title"/>
          </p:nvPr>
        </p:nvSpPr>
        <p:spPr>
          <a:xfrm>
            <a:off x="429740" y="858287"/>
            <a:ext cx="5297292" cy="794050"/>
          </a:xfrm>
        </p:spPr>
        <p:txBody>
          <a:bodyPr/>
          <a:lstStyle/>
          <a:p>
            <a:r>
              <a:rPr lang="en-US" sz="4500" b="1" dirty="0"/>
              <a:t>Pathophysiology</a:t>
            </a:r>
          </a:p>
        </p:txBody>
      </p:sp>
      <p:sp>
        <p:nvSpPr>
          <p:cNvPr id="3" name="Content Placeholder 2">
            <a:extLst>
              <a:ext uri="{FF2B5EF4-FFF2-40B4-BE49-F238E27FC236}">
                <a16:creationId xmlns:a16="http://schemas.microsoft.com/office/drawing/2014/main" id="{8FADB4ED-9144-BD49-B5D9-954B64CEC630}"/>
              </a:ext>
            </a:extLst>
          </p:cNvPr>
          <p:cNvSpPr>
            <a:spLocks noGrp="1"/>
          </p:cNvSpPr>
          <p:nvPr>
            <p:ph idx="1"/>
          </p:nvPr>
        </p:nvSpPr>
        <p:spPr>
          <a:xfrm>
            <a:off x="429740" y="1880985"/>
            <a:ext cx="11121081" cy="3850386"/>
          </a:xfrm>
        </p:spPr>
        <p:txBody>
          <a:bodyPr>
            <a:normAutofit fontScale="92500" lnSpcReduction="10000"/>
          </a:bodyPr>
          <a:lstStyle/>
          <a:p>
            <a:r>
              <a:rPr lang="en-US" sz="2800" b="1" dirty="0"/>
              <a:t>Genetic Risk Factors </a:t>
            </a:r>
          </a:p>
          <a:p>
            <a:pPr marL="342900" indent="-342900">
              <a:buFont typeface="Arial" panose="020B0604020202020204" pitchFamily="34" charset="0"/>
              <a:buChar char="•"/>
            </a:pPr>
            <a:r>
              <a:rPr lang="en-US" sz="2800" dirty="0"/>
              <a:t>30-40% of HS patients report a family history of nodulocystic acne or HS</a:t>
            </a:r>
          </a:p>
          <a:p>
            <a:pPr marL="342900" indent="-342900">
              <a:buFont typeface="Arial" panose="020B0604020202020204" pitchFamily="34" charset="0"/>
              <a:buChar char="•"/>
            </a:pPr>
            <a:r>
              <a:rPr lang="en-US" sz="2800" dirty="0"/>
              <a:t>Familial studies have shown links to mutations in subunits of the gamma-secretase proteins </a:t>
            </a:r>
          </a:p>
          <a:p>
            <a:pPr marL="342900" indent="-342900">
              <a:buFont typeface="Arial" panose="020B0604020202020204" pitchFamily="34" charset="0"/>
              <a:buChar char="•"/>
            </a:pPr>
            <a:r>
              <a:rPr lang="en-US" sz="2800" dirty="0"/>
              <a:t>Mother to daughter transmission has been observed </a:t>
            </a:r>
          </a:p>
          <a:p>
            <a:endParaRPr lang="en-US" sz="2800" b="1" dirty="0"/>
          </a:p>
          <a:p>
            <a:r>
              <a:rPr lang="en-US" sz="2800" b="1" dirty="0"/>
              <a:t>Environmental Risk Factors </a:t>
            </a:r>
          </a:p>
          <a:p>
            <a:pPr marL="342900" indent="-342900">
              <a:buFont typeface="Arial" panose="020B0604020202020204" pitchFamily="34" charset="0"/>
              <a:buChar char="•"/>
            </a:pPr>
            <a:r>
              <a:rPr lang="en-US" sz="2800" dirty="0"/>
              <a:t>Cigarette smoking, mechanical friction, obesity/overweight </a:t>
            </a:r>
          </a:p>
          <a:p>
            <a:endParaRPr lang="en-US" b="1" dirty="0"/>
          </a:p>
          <a:p>
            <a:endParaRPr lang="en-US" dirty="0"/>
          </a:p>
          <a:p>
            <a:endParaRPr lang="en-US" dirty="0"/>
          </a:p>
          <a:p>
            <a:endParaRPr lang="en-US" dirty="0"/>
          </a:p>
        </p:txBody>
      </p:sp>
    </p:spTree>
    <p:extLst>
      <p:ext uri="{BB962C8B-B14F-4D97-AF65-F5344CB8AC3E}">
        <p14:creationId xmlns:p14="http://schemas.microsoft.com/office/powerpoint/2010/main" val="6585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4E0AC-3721-694F-B7C3-4C32AD90F7D1}"/>
              </a:ext>
            </a:extLst>
          </p:cNvPr>
          <p:cNvSpPr>
            <a:spLocks noGrp="1"/>
          </p:cNvSpPr>
          <p:nvPr>
            <p:ph idx="1"/>
          </p:nvPr>
        </p:nvSpPr>
        <p:spPr>
          <a:xfrm>
            <a:off x="482600" y="2244188"/>
            <a:ext cx="10799119" cy="3635404"/>
          </a:xfrm>
        </p:spPr>
        <p:txBody>
          <a:bodyPr>
            <a:normAutofit/>
          </a:bodyPr>
          <a:lstStyle/>
          <a:p>
            <a:pPr marL="342900" indent="-342900">
              <a:lnSpc>
                <a:spcPct val="150000"/>
              </a:lnSpc>
              <a:buFont typeface="Arial" panose="020B0604020202020204" pitchFamily="34" charset="0"/>
              <a:buChar char="•"/>
            </a:pPr>
            <a:r>
              <a:rPr lang="en-US" sz="3200" dirty="0"/>
              <a:t>Occlusion of the hair follicle</a:t>
            </a:r>
          </a:p>
          <a:p>
            <a:pPr marL="342900" indent="-342900">
              <a:buFont typeface="Arial" panose="020B0604020202020204" pitchFamily="34" charset="0"/>
              <a:buChar char="•"/>
            </a:pPr>
            <a:r>
              <a:rPr lang="en-US" sz="3200" dirty="0"/>
              <a:t>Innate and adaptive immune dysregulation </a:t>
            </a:r>
          </a:p>
          <a:p>
            <a:pPr marL="342900" indent="-342900">
              <a:lnSpc>
                <a:spcPct val="150000"/>
              </a:lnSpc>
              <a:buFont typeface="Arial" panose="020B0604020202020204" pitchFamily="34" charset="0"/>
              <a:buChar char="•"/>
            </a:pPr>
            <a:r>
              <a:rPr lang="en-US" sz="3200" dirty="0"/>
              <a:t>Bacterial infection and colonization </a:t>
            </a:r>
          </a:p>
        </p:txBody>
      </p:sp>
      <p:sp>
        <p:nvSpPr>
          <p:cNvPr id="4" name="Title 1">
            <a:extLst>
              <a:ext uri="{FF2B5EF4-FFF2-40B4-BE49-F238E27FC236}">
                <a16:creationId xmlns:a16="http://schemas.microsoft.com/office/drawing/2014/main" id="{F66C56D4-B1D9-E843-89F2-0E7CBE8A9F8E}"/>
              </a:ext>
            </a:extLst>
          </p:cNvPr>
          <p:cNvSpPr txBox="1">
            <a:spLocks/>
          </p:cNvSpPr>
          <p:nvPr/>
        </p:nvSpPr>
        <p:spPr>
          <a:xfrm>
            <a:off x="482600" y="657132"/>
            <a:ext cx="5613400" cy="949246"/>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a:lstStyle>
          <a:p>
            <a:r>
              <a:rPr lang="en-US" sz="4500" b="1"/>
              <a:t>Pathophysiology</a:t>
            </a:r>
            <a:endParaRPr lang="en-US" sz="4500" b="1" dirty="0"/>
          </a:p>
        </p:txBody>
      </p:sp>
    </p:spTree>
    <p:extLst>
      <p:ext uri="{BB962C8B-B14F-4D97-AF65-F5344CB8AC3E}">
        <p14:creationId xmlns:p14="http://schemas.microsoft.com/office/powerpoint/2010/main" val="327643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4E0AC-3721-694F-B7C3-4C32AD90F7D1}"/>
              </a:ext>
            </a:extLst>
          </p:cNvPr>
          <p:cNvSpPr>
            <a:spLocks noGrp="1"/>
          </p:cNvSpPr>
          <p:nvPr>
            <p:ph idx="1"/>
          </p:nvPr>
        </p:nvSpPr>
        <p:spPr>
          <a:xfrm>
            <a:off x="116405" y="1618302"/>
            <a:ext cx="11320221" cy="4582566"/>
          </a:xfrm>
        </p:spPr>
        <p:txBody>
          <a:bodyPr>
            <a:noAutofit/>
          </a:bodyPr>
          <a:lstStyle/>
          <a:p>
            <a:pPr marL="342900" indent="-342900">
              <a:lnSpc>
                <a:spcPct val="120000"/>
              </a:lnSpc>
              <a:buFont typeface="Arial" panose="020B0604020202020204" pitchFamily="34" charset="0"/>
              <a:buChar char="•"/>
            </a:pPr>
            <a:r>
              <a:rPr lang="en-US" sz="2300" dirty="0"/>
              <a:t>Occlusion of the hair follicle</a:t>
            </a:r>
          </a:p>
          <a:p>
            <a:pPr marL="342900" indent="-342900">
              <a:lnSpc>
                <a:spcPct val="120000"/>
              </a:lnSpc>
              <a:buFont typeface="Arial" panose="020B0604020202020204" pitchFamily="34" charset="0"/>
              <a:buChar char="•"/>
            </a:pPr>
            <a:r>
              <a:rPr lang="en-US" sz="2300" dirty="0"/>
              <a:t>Dilation and rupture, which allows contents like bacteria and keratin to leak into the dermis</a:t>
            </a:r>
          </a:p>
          <a:p>
            <a:pPr marL="342900" indent="-342900">
              <a:lnSpc>
                <a:spcPct val="120000"/>
              </a:lnSpc>
              <a:buFont typeface="Arial" panose="020B0604020202020204" pitchFamily="34" charset="0"/>
              <a:buChar char="•"/>
            </a:pPr>
            <a:r>
              <a:rPr lang="en-US" sz="2300" dirty="0"/>
              <a:t>Strong inflammatory response from neutrophils and lymphocytes </a:t>
            </a:r>
          </a:p>
          <a:p>
            <a:pPr marL="342900" indent="-342900">
              <a:lnSpc>
                <a:spcPct val="120000"/>
              </a:lnSpc>
              <a:buFont typeface="Arial" panose="020B0604020202020204" pitchFamily="34" charset="0"/>
              <a:buChar char="•"/>
            </a:pPr>
            <a:r>
              <a:rPr lang="en-US" sz="2300" dirty="0"/>
              <a:t>Inflammatory debris causes abscess formation and leads to destruction of the pilosebaceous unit and other adjacent structures</a:t>
            </a:r>
          </a:p>
          <a:p>
            <a:pPr marL="342900" indent="-342900">
              <a:lnSpc>
                <a:spcPct val="120000"/>
              </a:lnSpc>
              <a:buFont typeface="Arial" panose="020B0604020202020204" pitchFamily="34" charset="0"/>
              <a:buChar char="•"/>
            </a:pPr>
            <a:r>
              <a:rPr lang="en-US" sz="2300" dirty="0"/>
              <a:t>“Other factors that may contribute to HS include altered expression of antimicrobial peptides, abnormal secretion of apocrine glands, abnormal invaginations of the epidermis leading to sinus tract formation, and deficient numbers of sebaceous glands” </a:t>
            </a:r>
            <a:r>
              <a:rPr lang="en-US" sz="1400" dirty="0"/>
              <a:t>(Napolitano et al., 2017).</a:t>
            </a:r>
          </a:p>
        </p:txBody>
      </p:sp>
      <p:sp>
        <p:nvSpPr>
          <p:cNvPr id="5" name="Title 1">
            <a:extLst>
              <a:ext uri="{FF2B5EF4-FFF2-40B4-BE49-F238E27FC236}">
                <a16:creationId xmlns:a16="http://schemas.microsoft.com/office/drawing/2014/main" id="{A7E8E66D-674A-4647-9628-4BBBC0519CA8}"/>
              </a:ext>
            </a:extLst>
          </p:cNvPr>
          <p:cNvSpPr>
            <a:spLocks noGrp="1"/>
          </p:cNvSpPr>
          <p:nvPr>
            <p:ph type="title"/>
          </p:nvPr>
        </p:nvSpPr>
        <p:spPr>
          <a:xfrm>
            <a:off x="482600" y="657132"/>
            <a:ext cx="5613400" cy="949246"/>
          </a:xfrm>
        </p:spPr>
        <p:txBody>
          <a:bodyPr/>
          <a:lstStyle/>
          <a:p>
            <a:r>
              <a:rPr lang="en-US" sz="4500" b="1" dirty="0"/>
              <a:t>Pathophysiology</a:t>
            </a:r>
          </a:p>
        </p:txBody>
      </p:sp>
    </p:spTree>
    <p:extLst>
      <p:ext uri="{BB962C8B-B14F-4D97-AF65-F5344CB8AC3E}">
        <p14:creationId xmlns:p14="http://schemas.microsoft.com/office/powerpoint/2010/main" val="101392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8B2FDD85-0BB0-924D-804D-C29ADC560FCE}"/>
              </a:ext>
            </a:extLst>
          </p:cNvPr>
          <p:cNvPicPr>
            <a:picLocks noGrp="1" noChangeAspect="1"/>
          </p:cNvPicPr>
          <p:nvPr>
            <p:ph idx="1"/>
          </p:nvPr>
        </p:nvPicPr>
        <p:blipFill>
          <a:blip r:embed="rId3"/>
          <a:stretch>
            <a:fillRect/>
          </a:stretch>
        </p:blipFill>
        <p:spPr>
          <a:xfrm>
            <a:off x="874680" y="768627"/>
            <a:ext cx="10177631" cy="5506278"/>
          </a:xfrm>
        </p:spPr>
      </p:pic>
      <p:sp>
        <p:nvSpPr>
          <p:cNvPr id="10" name="TextBox 9">
            <a:extLst>
              <a:ext uri="{FF2B5EF4-FFF2-40B4-BE49-F238E27FC236}">
                <a16:creationId xmlns:a16="http://schemas.microsoft.com/office/drawing/2014/main" id="{81A2EFF1-69C4-B64E-A2F9-AFF6AD7DF80F}"/>
              </a:ext>
            </a:extLst>
          </p:cNvPr>
          <p:cNvSpPr txBox="1"/>
          <p:nvPr/>
        </p:nvSpPr>
        <p:spPr>
          <a:xfrm>
            <a:off x="344557" y="6480313"/>
            <a:ext cx="9130747" cy="400110"/>
          </a:xfrm>
          <a:prstGeom prst="rect">
            <a:avLst/>
          </a:prstGeom>
          <a:noFill/>
        </p:spPr>
        <p:txBody>
          <a:bodyPr wrap="square" rtlCol="0">
            <a:spAutoFit/>
          </a:bodyPr>
          <a:lstStyle/>
          <a:p>
            <a:r>
              <a:rPr lang="en-US" sz="1000" dirty="0"/>
              <a:t>Photo from: </a:t>
            </a:r>
            <a:r>
              <a:rPr lang="en-US" sz="1000" dirty="0">
                <a:hlinkClick r:id="rId4"/>
              </a:rPr>
              <a:t>https://www.frontiersin.org/files/Articles/427601/fimmu-09-02965-HTML/image_m/fimmu-09-02965-g002.jpg</a:t>
            </a:r>
            <a:r>
              <a:rPr lang="en-US" sz="1000" dirty="0"/>
              <a:t> </a:t>
            </a:r>
          </a:p>
          <a:p>
            <a:endParaRPr lang="en-US" sz="1000" dirty="0"/>
          </a:p>
        </p:txBody>
      </p:sp>
    </p:spTree>
    <p:extLst>
      <p:ext uri="{BB962C8B-B14F-4D97-AF65-F5344CB8AC3E}">
        <p14:creationId xmlns:p14="http://schemas.microsoft.com/office/powerpoint/2010/main" val="411230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4E0AC-3721-694F-B7C3-4C32AD90F7D1}"/>
              </a:ext>
            </a:extLst>
          </p:cNvPr>
          <p:cNvSpPr>
            <a:spLocks noGrp="1"/>
          </p:cNvSpPr>
          <p:nvPr>
            <p:ph idx="1"/>
          </p:nvPr>
        </p:nvSpPr>
        <p:spPr>
          <a:xfrm>
            <a:off x="148139" y="1879091"/>
            <a:ext cx="10792575" cy="4762339"/>
          </a:xfrm>
        </p:spPr>
        <p:txBody>
          <a:bodyPr>
            <a:noAutofit/>
          </a:bodyPr>
          <a:lstStyle/>
          <a:p>
            <a:pPr marL="342900" indent="-342900">
              <a:lnSpc>
                <a:spcPct val="120000"/>
              </a:lnSpc>
              <a:buFont typeface="Arial" panose="020B0604020202020204" pitchFamily="34" charset="0"/>
              <a:buChar char="•"/>
            </a:pPr>
            <a:r>
              <a:rPr lang="en-US" dirty="0"/>
              <a:t>Follicular occlusion has an auto-inflammatory disease component characterized by dysregulation of the gamma-secretase/Notch pathway</a:t>
            </a:r>
          </a:p>
          <a:p>
            <a:pPr marL="342900" indent="-342900">
              <a:lnSpc>
                <a:spcPct val="120000"/>
              </a:lnSpc>
              <a:buFont typeface="Arial" panose="020B0604020202020204" pitchFamily="34" charset="0"/>
              <a:buChar char="•"/>
            </a:pPr>
            <a:r>
              <a:rPr lang="en-US" b="1" dirty="0"/>
              <a:t>Important point</a:t>
            </a:r>
            <a:r>
              <a:rPr lang="en-US" dirty="0"/>
              <a:t>: appropriate notch signaling is key for keratin clearance and without it, the hair follicle gets converted to epidermal cysts, the apocrine glands do not function properly, and the immune system gets activated leading to chronic inflammation </a:t>
            </a:r>
          </a:p>
          <a:p>
            <a:pPr marL="342900" indent="-342900">
              <a:lnSpc>
                <a:spcPct val="120000"/>
              </a:lnSpc>
              <a:buFont typeface="Arial" panose="020B0604020202020204" pitchFamily="34" charset="0"/>
              <a:buChar char="•"/>
            </a:pPr>
            <a:r>
              <a:rPr lang="en-US" dirty="0"/>
              <a:t>Overall, HS is a disease of the hair follicle, keratin clearance disruption, immune system dysfunction, and bacteria.</a:t>
            </a:r>
          </a:p>
        </p:txBody>
      </p:sp>
      <p:sp>
        <p:nvSpPr>
          <p:cNvPr id="5" name="Title 1">
            <a:extLst>
              <a:ext uri="{FF2B5EF4-FFF2-40B4-BE49-F238E27FC236}">
                <a16:creationId xmlns:a16="http://schemas.microsoft.com/office/drawing/2014/main" id="{A7E8E66D-674A-4647-9628-4BBBC0519CA8}"/>
              </a:ext>
            </a:extLst>
          </p:cNvPr>
          <p:cNvSpPr>
            <a:spLocks noGrp="1"/>
          </p:cNvSpPr>
          <p:nvPr>
            <p:ph type="title"/>
          </p:nvPr>
        </p:nvSpPr>
        <p:spPr>
          <a:xfrm>
            <a:off x="482600" y="657132"/>
            <a:ext cx="9361488" cy="949246"/>
          </a:xfrm>
        </p:spPr>
        <p:txBody>
          <a:bodyPr/>
          <a:lstStyle/>
          <a:p>
            <a:r>
              <a:rPr lang="en-US" sz="4800" b="1" dirty="0"/>
              <a:t>Pathophysiology</a:t>
            </a:r>
          </a:p>
        </p:txBody>
      </p:sp>
    </p:spTree>
    <p:extLst>
      <p:ext uri="{BB962C8B-B14F-4D97-AF65-F5344CB8AC3E}">
        <p14:creationId xmlns:p14="http://schemas.microsoft.com/office/powerpoint/2010/main" val="301933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VTI">
  <a:themeElements>
    <a:clrScheme name="AnalogousFromDarkSeedLeftStep">
      <a:dk1>
        <a:srgbClr val="000000"/>
      </a:dk1>
      <a:lt1>
        <a:srgbClr val="FFFFFF"/>
      </a:lt1>
      <a:dk2>
        <a:srgbClr val="1B212F"/>
      </a:dk2>
      <a:lt2>
        <a:srgbClr val="F0F3F0"/>
      </a:lt2>
      <a:accent1>
        <a:srgbClr val="DE29E7"/>
      </a:accent1>
      <a:accent2>
        <a:srgbClr val="7D17D5"/>
      </a:accent2>
      <a:accent3>
        <a:srgbClr val="442DE7"/>
      </a:accent3>
      <a:accent4>
        <a:srgbClr val="174FD5"/>
      </a:accent4>
      <a:accent5>
        <a:srgbClr val="29B0E7"/>
      </a:accent5>
      <a:accent6>
        <a:srgbClr val="15C1AB"/>
      </a:accent6>
      <a:hlink>
        <a:srgbClr val="3F85BF"/>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4968</TotalTime>
  <Words>3287</Words>
  <Application>Microsoft Macintosh PowerPoint</Application>
  <PresentationFormat>Widescreen</PresentationFormat>
  <Paragraphs>301</Paragraphs>
  <Slides>41</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Seaford</vt:lpstr>
      <vt:lpstr>LevelVTI</vt:lpstr>
      <vt:lpstr>Hidradenitis Suppurativa</vt:lpstr>
      <vt:lpstr>Objectives </vt:lpstr>
      <vt:lpstr>Hidradenitis Suppurativa (HS) or Acne Inversa </vt:lpstr>
      <vt:lpstr>Pathophysiology/Epidemiology </vt:lpstr>
      <vt:lpstr>Pathophysiology</vt:lpstr>
      <vt:lpstr>PowerPoint Presentation</vt:lpstr>
      <vt:lpstr>Pathophysiology</vt:lpstr>
      <vt:lpstr>PowerPoint Presentation</vt:lpstr>
      <vt:lpstr>Pathophysiology</vt:lpstr>
      <vt:lpstr>Follicular Occlusion Tetrad</vt:lpstr>
      <vt:lpstr>Acne Conglobata</vt:lpstr>
      <vt:lpstr>Dissecting Cellulitis of the Scalp</vt:lpstr>
      <vt:lpstr>Pilonidal Sinus </vt:lpstr>
      <vt:lpstr>Questions?</vt:lpstr>
      <vt:lpstr>Comorbidities &amp; Disease Burden of HS</vt:lpstr>
      <vt:lpstr>Clinical Manifestations </vt:lpstr>
      <vt:lpstr>Clinical Manifestations </vt:lpstr>
      <vt:lpstr>Clinical Manifestations </vt:lpstr>
      <vt:lpstr>PowerPoint Presentation</vt:lpstr>
      <vt:lpstr>PowerPoint Presentation</vt:lpstr>
      <vt:lpstr>PowerPoint Presentation</vt:lpstr>
      <vt:lpstr>PowerPoint Presentation</vt:lpstr>
      <vt:lpstr>PowerPoint Presentation</vt:lpstr>
      <vt:lpstr>PowerPoint Presentation</vt:lpstr>
      <vt:lpstr>Hurley Staging </vt:lpstr>
      <vt:lpstr>PowerPoint Presentation</vt:lpstr>
      <vt:lpstr>Labs</vt:lpstr>
      <vt:lpstr>Differential diagnosis</vt:lpstr>
      <vt:lpstr>Psycho-social Considerations</vt:lpstr>
      <vt:lpstr>Treatment </vt:lpstr>
      <vt:lpstr>Treatment </vt:lpstr>
      <vt:lpstr>PowerPoint Presentation</vt:lpstr>
      <vt:lpstr>Treatment </vt:lpstr>
      <vt:lpstr>Treatment </vt:lpstr>
      <vt:lpstr>PowerPoint Presentation</vt:lpstr>
      <vt:lpstr>Humira (Adalimumab) </vt:lpstr>
      <vt:lpstr>Treatment </vt:lpstr>
      <vt:lpstr>PowerPoint Presentation</vt:lpstr>
      <vt:lpstr>PowerPoint Presentation</vt:lpstr>
      <vt:lpstr>Questions?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Hidradenitis Suppurativa</dc:title>
  <dc:creator>Joshua Winters</dc:creator>
  <cp:lastModifiedBy>Joshua Winters</cp:lastModifiedBy>
  <cp:revision>114</cp:revision>
  <dcterms:created xsi:type="dcterms:W3CDTF">2021-12-08T04:44:47Z</dcterms:created>
  <dcterms:modified xsi:type="dcterms:W3CDTF">2022-03-18T12:42:02Z</dcterms:modified>
</cp:coreProperties>
</file>