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notesMasterIdLst>
    <p:notesMasterId r:id="rId6"/>
  </p:notesMasterIdLst>
  <p:handoutMasterIdLst>
    <p:handoutMasterId r:id="rId7"/>
  </p:handoutMasterIdLst>
  <p:sldIdLst>
    <p:sldId id="266" r:id="rId2"/>
    <p:sldId id="267" r:id="rId3"/>
    <p:sldId id="268" r:id="rId4"/>
    <p:sldId id="327" r:id="rId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MS PGothic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MS PGothic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MS PGothic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MS PGothic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MS PGothic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MS PGothic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MS PGothic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MS PGothic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MS PGothic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6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658CBF"/>
    <a:srgbClr val="102863"/>
    <a:srgbClr val="5399D7"/>
    <a:srgbClr val="002C61"/>
    <a:srgbClr val="83B43A"/>
    <a:srgbClr val="005F3B"/>
    <a:srgbClr val="4B25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947" autoAdjust="0"/>
    <p:restoredTop sz="94643"/>
  </p:normalViewPr>
  <p:slideViewPr>
    <p:cSldViewPr>
      <p:cViewPr varScale="1">
        <p:scale>
          <a:sx n="68" d="100"/>
          <a:sy n="68" d="100"/>
        </p:scale>
        <p:origin x="1036" y="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fld id="{04E00FCF-8D50-1342-AC2A-1FAC2D078E10}" type="datetimeFigureOut">
              <a:rPr lang="en-US" altLang="en-US"/>
              <a:pPr>
                <a:defRPr/>
              </a:pPr>
              <a:t>4/13/2021</a:t>
            </a:fld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fld id="{4864C0BD-C534-6245-9DD2-534DD36B426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anose="020B060402020202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216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12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9216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216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anose="020B060402020202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216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fld id="{D270075F-FEFA-364B-B108-9839CAB2635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anose="020B0600070205080204" pitchFamily="34" charset="-128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2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x-none" altLang="x-none">
              <a:ea typeface="ＭＳ Ｐゴシック" charset="-128"/>
            </a:endParaRPr>
          </a:p>
        </p:txBody>
      </p:sp>
      <p:sp>
        <p:nvSpPr>
          <p:cNvPr id="2560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fld id="{65082114-E578-B144-A2FD-370AC9CE9ADC}" type="slidenum">
              <a:rPr lang="en-US" altLang="x-none" sz="1200">
                <a:latin typeface="Arial" charset="0"/>
              </a:rPr>
              <a:pPr/>
              <a:t>1</a:t>
            </a:fld>
            <a:endParaRPr lang="en-US" altLang="x-none" sz="120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51601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7650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x-none" altLang="x-none">
              <a:ea typeface="MS PGothic" charset="-128"/>
            </a:endParaRPr>
          </a:p>
        </p:txBody>
      </p:sp>
      <p:sp>
        <p:nvSpPr>
          <p:cNvPr id="27651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fld id="{654DCE56-B3EC-8E46-B280-50B8E538AD3A}" type="slidenum">
              <a:rPr lang="en-US" altLang="x-none" sz="1200">
                <a:latin typeface="Arial" charset="0"/>
                <a:ea typeface="MS PGothic" charset="-128"/>
              </a:rPr>
              <a:pPr/>
              <a:t>2</a:t>
            </a:fld>
            <a:endParaRPr lang="en-US" altLang="x-none" sz="1200">
              <a:latin typeface="Arial" charset="0"/>
              <a:ea typeface="MS PGothic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361001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9698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x-none" altLang="x-none">
              <a:ea typeface="ＭＳ Ｐゴシック" charset="-128"/>
            </a:endParaRPr>
          </a:p>
        </p:txBody>
      </p:sp>
      <p:sp>
        <p:nvSpPr>
          <p:cNvPr id="29699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fld id="{C3A352D7-19C5-2445-8C11-B001FEA1326C}" type="slidenum">
              <a:rPr lang="en-US" altLang="x-none" sz="1200">
                <a:latin typeface="Arial" charset="0"/>
              </a:rPr>
              <a:pPr/>
              <a:t>3</a:t>
            </a:fld>
            <a:endParaRPr lang="en-US" altLang="x-none" sz="120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79445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9698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x-none" altLang="x-none">
              <a:ea typeface="ＭＳ Ｐゴシック" charset="-128"/>
            </a:endParaRPr>
          </a:p>
        </p:txBody>
      </p:sp>
      <p:sp>
        <p:nvSpPr>
          <p:cNvPr id="29699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fld id="{C3A352D7-19C5-2445-8C11-B001FEA1326C}" type="slidenum">
              <a:rPr lang="en-US" altLang="x-none" sz="1200">
                <a:latin typeface="Arial" charset="0"/>
              </a:rPr>
              <a:pPr/>
              <a:t>4</a:t>
            </a:fld>
            <a:endParaRPr lang="en-US" altLang="x-none" sz="120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25164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 txBox="1">
            <a:spLocks noChangeArrowheads="1"/>
          </p:cNvSpPr>
          <p:nvPr userDrawn="1"/>
        </p:nvSpPr>
        <p:spPr>
          <a:xfrm>
            <a:off x="0" y="6661150"/>
            <a:ext cx="990600" cy="206375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</a:defRPr>
            </a:lvl9pPr>
          </a:lstStyle>
          <a:p>
            <a:r>
              <a:rPr lang="de-DE" altLang="en-US" sz="1000">
                <a:solidFill>
                  <a:srgbClr val="FFFFFF"/>
                </a:solidFill>
                <a:latin typeface="Calibri" charset="0"/>
              </a:rPr>
              <a:t>© WU IMS </a:t>
            </a:r>
            <a:endParaRPr lang="en-US" altLang="en-US" sz="1000">
              <a:solidFill>
                <a:srgbClr val="FFFFFF"/>
              </a:solidFill>
              <a:latin typeface="Calibri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534400" y="6619875"/>
            <a:ext cx="609600" cy="238125"/>
          </a:xfrm>
        </p:spPr>
        <p:txBody>
          <a:bodyPr/>
          <a:lstStyle>
            <a:lvl1pPr>
              <a:defRPr sz="1400" b="1"/>
            </a:lvl1pPr>
          </a:lstStyle>
          <a:p>
            <a:fld id="{E915317E-7831-C848-B820-1D49807203D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00072498"/>
      </p:ext>
    </p:extLst>
  </p:cSld>
  <p:clrMapOvr>
    <a:masterClrMapping/>
  </p:clrMapOvr>
  <p:transition spd="med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 txBox="1">
            <a:spLocks noChangeArrowheads="1"/>
          </p:cNvSpPr>
          <p:nvPr userDrawn="1"/>
        </p:nvSpPr>
        <p:spPr>
          <a:xfrm>
            <a:off x="8534400" y="6619875"/>
            <a:ext cx="609600" cy="238125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</a:defRPr>
            </a:lvl9pPr>
          </a:lstStyle>
          <a:p>
            <a:fld id="{D575F077-9713-D848-943D-A07BD27B9FC3}" type="slidenum">
              <a:rPr lang="en-US" altLang="en-US" sz="1400" b="1">
                <a:solidFill>
                  <a:srgbClr val="FFFFFF"/>
                </a:solidFill>
                <a:latin typeface="Calibri" charset="0"/>
              </a:rPr>
              <a:pPr/>
              <a:t>‹#›</a:t>
            </a:fld>
            <a:endParaRPr lang="en-US" altLang="en-US" sz="1400" b="1">
              <a:solidFill>
                <a:srgbClr val="FFFFFF"/>
              </a:solidFill>
              <a:latin typeface="Calibri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en-US"/>
              <a:t>© WU IMS 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36642996"/>
      </p:ext>
    </p:extLst>
  </p:cSld>
  <p:clrMapOvr>
    <a:masterClrMapping/>
  </p:clrMapOvr>
  <p:transition spd="med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 txBox="1">
            <a:spLocks noChangeArrowheads="1"/>
          </p:cNvSpPr>
          <p:nvPr userDrawn="1"/>
        </p:nvSpPr>
        <p:spPr>
          <a:xfrm>
            <a:off x="8534400" y="6619875"/>
            <a:ext cx="609600" cy="238125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</a:defRPr>
            </a:lvl9pPr>
          </a:lstStyle>
          <a:p>
            <a:fld id="{EDA36986-AC34-6C4B-B6B4-6F8E4C7D9346}" type="slidenum">
              <a:rPr lang="en-US" altLang="en-US" sz="1400" b="1">
                <a:solidFill>
                  <a:srgbClr val="FFFFFF"/>
                </a:solidFill>
                <a:latin typeface="Calibri" charset="0"/>
              </a:rPr>
              <a:pPr/>
              <a:t>‹#›</a:t>
            </a:fld>
            <a:endParaRPr lang="en-US" altLang="en-US" sz="1400" b="1">
              <a:solidFill>
                <a:srgbClr val="FFFFFF"/>
              </a:solidFill>
              <a:latin typeface="Calibri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3400" y="1066800"/>
            <a:ext cx="4038600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4400" y="1066800"/>
            <a:ext cx="4038600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en-US"/>
              <a:t>© WU IMS 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00190551"/>
      </p:ext>
    </p:extLst>
  </p:cSld>
  <p:clrMapOvr>
    <a:masterClrMapping/>
  </p:clrMapOvr>
  <p:transition spd="med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 txBox="1">
            <a:spLocks noChangeArrowheads="1"/>
          </p:cNvSpPr>
          <p:nvPr userDrawn="1"/>
        </p:nvSpPr>
        <p:spPr>
          <a:xfrm>
            <a:off x="8534400" y="6619875"/>
            <a:ext cx="609600" cy="238125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</a:defRPr>
            </a:lvl9pPr>
          </a:lstStyle>
          <a:p>
            <a:fld id="{A8499EA5-4416-AC4F-AF16-A715B51381C5}" type="slidenum">
              <a:rPr lang="en-US" altLang="en-US" sz="1400" b="1">
                <a:solidFill>
                  <a:srgbClr val="FFFFFF"/>
                </a:solidFill>
                <a:latin typeface="Calibri" charset="0"/>
              </a:rPr>
              <a:pPr/>
              <a:t>‹#›</a:t>
            </a:fld>
            <a:endParaRPr lang="en-US" altLang="en-US" sz="1400" b="1">
              <a:solidFill>
                <a:srgbClr val="FFFFFF"/>
              </a:solidFill>
              <a:latin typeface="Calibri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82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066800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706562"/>
            <a:ext cx="4040188" cy="491331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066800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706562"/>
            <a:ext cx="4041775" cy="491331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en-US"/>
              <a:t>© WU IMS 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7091230"/>
      </p:ext>
    </p:extLst>
  </p:cSld>
  <p:clrMapOvr>
    <a:masterClrMapping/>
  </p:clrMapOvr>
  <p:transition spd="med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6"/>
          <p:cNvSpPr txBox="1">
            <a:spLocks noChangeArrowheads="1"/>
          </p:cNvSpPr>
          <p:nvPr userDrawn="1"/>
        </p:nvSpPr>
        <p:spPr>
          <a:xfrm>
            <a:off x="8534400" y="6619875"/>
            <a:ext cx="609600" cy="238125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</a:defRPr>
            </a:lvl9pPr>
          </a:lstStyle>
          <a:p>
            <a:fld id="{6504C17D-374E-734B-BAD7-C1A6B389F245}" type="slidenum">
              <a:rPr lang="en-US" altLang="en-US" sz="1400" b="1">
                <a:solidFill>
                  <a:srgbClr val="FFFFFF"/>
                </a:solidFill>
                <a:latin typeface="Calibri" charset="0"/>
              </a:rPr>
              <a:pPr/>
              <a:t>‹#›</a:t>
            </a:fld>
            <a:endParaRPr lang="en-US" altLang="en-US" sz="1400" b="1">
              <a:solidFill>
                <a:srgbClr val="FFFFFF"/>
              </a:solidFill>
              <a:latin typeface="Calibri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en-US"/>
              <a:t>© WU IMS 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72214537"/>
      </p:ext>
    </p:extLst>
  </p:cSld>
  <p:clrMapOvr>
    <a:masterClrMapping/>
  </p:clrMapOvr>
  <p:transition spd="med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 txBox="1">
            <a:spLocks noChangeArrowheads="1"/>
          </p:cNvSpPr>
          <p:nvPr userDrawn="1"/>
        </p:nvSpPr>
        <p:spPr>
          <a:xfrm>
            <a:off x="8534400" y="6619875"/>
            <a:ext cx="609600" cy="238125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</a:defRPr>
            </a:lvl9pPr>
          </a:lstStyle>
          <a:p>
            <a:fld id="{95BA12F1-8026-1D4B-9889-7066C7DC404B}" type="slidenum">
              <a:rPr lang="en-US" altLang="en-US" sz="1400" b="1">
                <a:solidFill>
                  <a:srgbClr val="FFFFFF"/>
                </a:solidFill>
                <a:latin typeface="Calibri" charset="0"/>
              </a:rPr>
              <a:pPr/>
              <a:t>‹#›</a:t>
            </a:fld>
            <a:endParaRPr lang="en-US" altLang="en-US" sz="1400" b="1">
              <a:solidFill>
                <a:srgbClr val="FFFFFF"/>
              </a:solidFill>
              <a:latin typeface="Calibri" charset="0"/>
            </a:endParaRP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en-US"/>
              <a:t>© WU IMS 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79327515"/>
      </p:ext>
    </p:extLst>
  </p:cSld>
  <p:clrMapOvr>
    <a:masterClrMapping/>
  </p:clrMapOvr>
  <p:transition spd="med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 txBox="1">
            <a:spLocks noChangeArrowheads="1"/>
          </p:cNvSpPr>
          <p:nvPr userDrawn="1"/>
        </p:nvSpPr>
        <p:spPr>
          <a:xfrm>
            <a:off x="8534400" y="6619875"/>
            <a:ext cx="609600" cy="238125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</a:defRPr>
            </a:lvl9pPr>
          </a:lstStyle>
          <a:p>
            <a:fld id="{3F7EC9C4-7E0F-EA44-B16A-C95543FD8023}" type="slidenum">
              <a:rPr lang="en-US" altLang="en-US" sz="1400" b="1">
                <a:solidFill>
                  <a:srgbClr val="FFFFFF"/>
                </a:solidFill>
                <a:latin typeface="Calibri" charset="0"/>
              </a:rPr>
              <a:pPr/>
              <a:t>‹#›</a:t>
            </a:fld>
            <a:endParaRPr lang="en-US" altLang="en-US" sz="1400" b="1">
              <a:solidFill>
                <a:srgbClr val="FFFFFF"/>
              </a:solidFill>
              <a:latin typeface="Calibri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7772400" cy="762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533400" y="1066800"/>
            <a:ext cx="4038600" cy="5486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4400" y="1066800"/>
            <a:ext cx="4038600" cy="5486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en-US"/>
              <a:t>© WU IMS 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1575240"/>
      </p:ext>
    </p:extLst>
  </p:cSld>
  <p:clrMapOvr>
    <a:masterClrMapping/>
  </p:clrMapOvr>
  <p:transition spd="med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 txBox="1">
            <a:spLocks noChangeArrowheads="1"/>
          </p:cNvSpPr>
          <p:nvPr userDrawn="1"/>
        </p:nvSpPr>
        <p:spPr>
          <a:xfrm>
            <a:off x="8534400" y="6619875"/>
            <a:ext cx="609600" cy="238125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-128"/>
              </a:defRPr>
            </a:lvl9pPr>
          </a:lstStyle>
          <a:p>
            <a:fld id="{335EE53E-9D83-E64B-B685-A582D0557199}" type="slidenum">
              <a:rPr lang="en-US" altLang="en-US" sz="1400" b="1">
                <a:solidFill>
                  <a:srgbClr val="FFFFFF"/>
                </a:solidFill>
                <a:latin typeface="Calibri" charset="0"/>
              </a:rPr>
              <a:pPr/>
              <a:t>‹#›</a:t>
            </a:fld>
            <a:endParaRPr lang="en-US" altLang="en-US" sz="1400" b="1">
              <a:solidFill>
                <a:srgbClr val="FFFFFF"/>
              </a:solidFill>
              <a:latin typeface="Calibri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685800" y="152400"/>
            <a:ext cx="7772400" cy="762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533400" y="1066800"/>
            <a:ext cx="4038600" cy="2667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724400" y="1066800"/>
            <a:ext cx="4038600" cy="2667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533400" y="3886200"/>
            <a:ext cx="4038600" cy="2667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24400" y="3886200"/>
            <a:ext cx="4038600" cy="2667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en-US"/>
              <a:t>© WU IMS 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62308805"/>
      </p:ext>
    </p:extLst>
  </p:cSld>
  <p:clrMapOvr>
    <a:masterClrMapping/>
  </p:clrMapOvr>
  <p:transition spd="med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 userDrawn="1"/>
        </p:nvSpPr>
        <p:spPr bwMode="auto">
          <a:xfrm>
            <a:off x="0" y="6705600"/>
            <a:ext cx="9144000" cy="152400"/>
          </a:xfrm>
          <a:prstGeom prst="rect">
            <a:avLst/>
          </a:prstGeom>
          <a:solidFill>
            <a:srgbClr val="102863"/>
          </a:solidFill>
          <a:ln w="9525">
            <a:solidFill>
              <a:srgbClr val="005F3B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endParaRPr lang="en-US" altLang="en-US">
              <a:solidFill>
                <a:schemeClr val="bg2"/>
              </a:solidFill>
            </a:endParaRPr>
          </a:p>
        </p:txBody>
      </p:sp>
      <p:sp>
        <p:nvSpPr>
          <p:cNvPr id="1027" name="Line 4"/>
          <p:cNvSpPr>
            <a:spLocks noChangeShapeType="1"/>
          </p:cNvSpPr>
          <p:nvPr/>
        </p:nvSpPr>
        <p:spPr bwMode="auto">
          <a:xfrm>
            <a:off x="533400" y="990600"/>
            <a:ext cx="8077200" cy="0"/>
          </a:xfrm>
          <a:prstGeom prst="line">
            <a:avLst/>
          </a:prstGeom>
          <a:noFill/>
          <a:ln w="34925">
            <a:solidFill>
              <a:srgbClr val="10286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8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52400"/>
            <a:ext cx="77724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3400" y="1066800"/>
            <a:ext cx="82296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30" name="Rectangle 2"/>
          <p:cNvSpPr>
            <a:spLocks noChangeArrowheads="1"/>
          </p:cNvSpPr>
          <p:nvPr userDrawn="1"/>
        </p:nvSpPr>
        <p:spPr bwMode="auto">
          <a:xfrm>
            <a:off x="0" y="6629400"/>
            <a:ext cx="9144000" cy="76200"/>
          </a:xfrm>
          <a:prstGeom prst="rect">
            <a:avLst/>
          </a:prstGeom>
          <a:solidFill>
            <a:srgbClr val="658CBF"/>
          </a:solidFill>
          <a:ln w="9525">
            <a:solidFill>
              <a:srgbClr val="658CB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endParaRPr lang="en-US" altLang="en-US">
              <a:solidFill>
                <a:schemeClr val="bg2"/>
              </a:solidFill>
            </a:endParaRPr>
          </a:p>
        </p:txBody>
      </p:sp>
      <p:sp>
        <p:nvSpPr>
          <p:cNvPr id="1031" name="Line 4"/>
          <p:cNvSpPr>
            <a:spLocks noChangeShapeType="1"/>
          </p:cNvSpPr>
          <p:nvPr userDrawn="1"/>
        </p:nvSpPr>
        <p:spPr bwMode="auto">
          <a:xfrm>
            <a:off x="533400" y="958850"/>
            <a:ext cx="8077200" cy="0"/>
          </a:xfrm>
          <a:prstGeom prst="line">
            <a:avLst/>
          </a:prstGeom>
          <a:noFill/>
          <a:ln w="34925">
            <a:solidFill>
              <a:srgbClr val="658CB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0" y="6661150"/>
            <a:ext cx="990600" cy="2063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rgbClr val="FFFFFF"/>
                </a:solidFill>
                <a:latin typeface="Calibri" charset="0"/>
              </a:defRPr>
            </a:lvl1pPr>
          </a:lstStyle>
          <a:p>
            <a:r>
              <a:rPr lang="de-DE" altLang="en-US"/>
              <a:t>© WU IMS </a:t>
            </a:r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555" r:id="rId1"/>
    <p:sldLayoutId id="2147485556" r:id="rId2"/>
    <p:sldLayoutId id="2147485557" r:id="rId3"/>
    <p:sldLayoutId id="2147485558" r:id="rId4"/>
    <p:sldLayoutId id="2147485559" r:id="rId5"/>
    <p:sldLayoutId id="2147485560" r:id="rId6"/>
    <p:sldLayoutId id="2147485561" r:id="rId7"/>
    <p:sldLayoutId id="2147485562" r:id="rId8"/>
  </p:sldLayoutIdLst>
  <p:transition spd="med">
    <p:wipe dir="r"/>
  </p:transition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>
          <a:solidFill>
            <a:srgbClr val="1A1718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>
          <a:solidFill>
            <a:srgbClr val="1A1718"/>
          </a:solidFill>
          <a:latin typeface="Calibri" pitchFamily="-109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>
          <a:solidFill>
            <a:srgbClr val="1A1718"/>
          </a:solidFill>
          <a:latin typeface="Calibri" pitchFamily="-109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>
          <a:solidFill>
            <a:srgbClr val="1A1718"/>
          </a:solidFill>
          <a:latin typeface="Calibri" pitchFamily="-109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>
          <a:solidFill>
            <a:srgbClr val="1A1718"/>
          </a:solidFill>
          <a:latin typeface="Calibri" pitchFamily="-109" charset="0"/>
          <a:ea typeface="MS PGothic" panose="020B0600070205080204" pitchFamily="34" charset="-128"/>
          <a:cs typeface="ＭＳ Ｐゴシック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000">
          <a:solidFill>
            <a:srgbClr val="7D0000"/>
          </a:solidFill>
          <a:latin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000">
          <a:solidFill>
            <a:srgbClr val="7D0000"/>
          </a:solidFill>
          <a:latin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000">
          <a:solidFill>
            <a:srgbClr val="7D0000"/>
          </a:solidFill>
          <a:latin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000">
          <a:solidFill>
            <a:srgbClr val="7D0000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1326D"/>
        </a:buClr>
        <a:buFont typeface="Wingdings" charset="2"/>
        <a:buChar char="§"/>
        <a:defRPr sz="2800">
          <a:solidFill>
            <a:schemeClr val="tx1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Calibri" pitchFamily="34" charset="0"/>
          <a:ea typeface="MS PGothic" panose="020B0600070205080204" pitchFamily="34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Calibri" pitchFamily="34" charset="0"/>
          <a:ea typeface="MS PGothic" panose="020B0600070205080204" pitchFamily="34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Calibri" pitchFamily="34" charset="0"/>
          <a:ea typeface="MS PGothic" panose="020B0600070205080204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Calibri" pitchFamily="34" charset="0"/>
          <a:ea typeface="MS PGothic" panose="020B0600070205080204" pitchFamily="34" charset="-128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x-none">
                <a:latin typeface="Calibri" charset="0"/>
                <a:ea typeface="ＭＳ Ｐゴシック" charset="-128"/>
              </a:rPr>
              <a:t>Experiment 9</a:t>
            </a:r>
          </a:p>
        </p:txBody>
      </p:sp>
      <p:sp>
        <p:nvSpPr>
          <p:cNvPr id="24578" name="Rectangle 3"/>
          <p:cNvSpPr>
            <a:spLocks noGrp="1" noChangeArrowheads="1"/>
          </p:cNvSpPr>
          <p:nvPr>
            <p:ph idx="1"/>
          </p:nvPr>
        </p:nvSpPr>
        <p:spPr>
          <a:xfrm>
            <a:off x="152400" y="990600"/>
            <a:ext cx="8991600" cy="54102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en-US" altLang="x-none" dirty="0">
              <a:latin typeface="Calibri" charset="0"/>
              <a:ea typeface="ＭＳ Ｐゴシック" charset="-128"/>
            </a:endParaRPr>
          </a:p>
          <a:p>
            <a:pPr eaLnBrk="1" hangingPunct="1">
              <a:lnSpc>
                <a:spcPct val="80000"/>
              </a:lnSpc>
            </a:pPr>
            <a:r>
              <a:rPr lang="en-US" altLang="x-none" dirty="0">
                <a:latin typeface="Calibri" charset="0"/>
                <a:ea typeface="ＭＳ Ｐゴシック" charset="-128"/>
              </a:rPr>
              <a:t>Ultimatum game</a:t>
            </a:r>
          </a:p>
          <a:p>
            <a:pPr marL="971550" lvl="1" indent="-514350" eaLnBrk="1" hangingPunct="1">
              <a:lnSpc>
                <a:spcPct val="80000"/>
              </a:lnSpc>
              <a:buFont typeface="Times New Roman" charset="0"/>
              <a:buAutoNum type="alphaLcParenR"/>
            </a:pPr>
            <a:r>
              <a:rPr lang="en-US" dirty="0"/>
              <a:t>What kind of game is this: sequential or simultaneous?  </a:t>
            </a:r>
          </a:p>
          <a:p>
            <a:pPr marL="971550" lvl="1" indent="-514350" eaLnBrk="1" hangingPunct="1">
              <a:lnSpc>
                <a:spcPct val="80000"/>
              </a:lnSpc>
              <a:buFont typeface="Times New Roman" charset="0"/>
              <a:buAutoNum type="alphaLcParenR"/>
            </a:pPr>
            <a:r>
              <a:rPr lang="en-US" dirty="0"/>
              <a:t>Which of the Nash equilibria you found are subgame perfect? Use the rollback technique (backward induction) to find them. Name all subgame perfect NEs. </a:t>
            </a:r>
            <a:endParaRPr lang="en-US" altLang="x-none" dirty="0">
              <a:latin typeface="Calibri" charset="0"/>
              <a:ea typeface="ＭＳ Ｐゴシック" charset="-128"/>
            </a:endParaRPr>
          </a:p>
          <a:p>
            <a:pPr marL="971550" lvl="1" indent="-514350" eaLnBrk="1" hangingPunct="1">
              <a:lnSpc>
                <a:spcPct val="80000"/>
              </a:lnSpc>
            </a:pPr>
            <a:endParaRPr lang="en-US" altLang="x-none" dirty="0">
              <a:latin typeface="Calibri" charset="0"/>
              <a:ea typeface="ＭＳ Ｐゴシック" charset="-128"/>
            </a:endParaRPr>
          </a:p>
          <a:p>
            <a:pPr marL="971550" lvl="1" indent="-514350" eaLnBrk="1" hangingPunct="1">
              <a:lnSpc>
                <a:spcPct val="80000"/>
              </a:lnSpc>
            </a:pPr>
            <a:endParaRPr lang="en-US" altLang="x-none" dirty="0">
              <a:latin typeface="Calibri" charset="0"/>
              <a:ea typeface="ＭＳ Ｐゴシック" charset="-128"/>
            </a:endParaRPr>
          </a:p>
          <a:p>
            <a:pPr eaLnBrk="1" hangingPunct="1">
              <a:lnSpc>
                <a:spcPct val="80000"/>
              </a:lnSpc>
            </a:pPr>
            <a:endParaRPr lang="en-US" altLang="x-none" dirty="0">
              <a:latin typeface="Calibri" charset="0"/>
              <a:ea typeface="ＭＳ Ｐゴシック" charset="-128"/>
            </a:endParaRPr>
          </a:p>
          <a:p>
            <a:pPr eaLnBrk="1" hangingPunct="1">
              <a:lnSpc>
                <a:spcPct val="80000"/>
              </a:lnSpc>
            </a:pPr>
            <a:endParaRPr lang="en-US" altLang="x-none" dirty="0">
              <a:latin typeface="Calibri" charset="0"/>
              <a:ea typeface="ＭＳ Ｐゴシック" charset="-128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15317E-7831-C848-B820-1D49807203D3}" type="slidenum">
              <a:rPr lang="en-US" altLang="en-US" smtClean="0"/>
              <a:pPr/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6780443"/>
      </p:ext>
    </p:extLst>
  </p:cSld>
  <p:clrMapOvr>
    <a:masterClrMapping/>
  </p:clrMapOvr>
  <p:transition spd="med"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x-none">
                <a:latin typeface="Calibri" charset="0"/>
                <a:ea typeface="MS PGothic" charset="-128"/>
              </a:rPr>
              <a:t>Experiment 9</a:t>
            </a:r>
          </a:p>
        </p:txBody>
      </p:sp>
      <p:sp>
        <p:nvSpPr>
          <p:cNvPr id="26626" name="Rectangle 3"/>
          <p:cNvSpPr>
            <a:spLocks noGrp="1" noChangeArrowheads="1"/>
          </p:cNvSpPr>
          <p:nvPr>
            <p:ph idx="1"/>
          </p:nvPr>
        </p:nvSpPr>
        <p:spPr>
          <a:xfrm>
            <a:off x="152400" y="990600"/>
            <a:ext cx="8991600" cy="3810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x-none">
                <a:latin typeface="Calibri" charset="0"/>
                <a:ea typeface="MS PGothic" charset="-128"/>
              </a:rPr>
              <a:t>Extensive Form</a:t>
            </a:r>
          </a:p>
        </p:txBody>
      </p:sp>
      <p:sp>
        <p:nvSpPr>
          <p:cNvPr id="26627" name="Oval 3"/>
          <p:cNvSpPr>
            <a:spLocks noChangeArrowheads="1"/>
          </p:cNvSpPr>
          <p:nvPr/>
        </p:nvSpPr>
        <p:spPr bwMode="auto">
          <a:xfrm>
            <a:off x="1219200" y="2743200"/>
            <a:ext cx="685800" cy="68580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1326D"/>
              </a:buClr>
              <a:buFont typeface="Wingdings" charset="2"/>
              <a:buChar char="§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US" altLang="x-none" sz="2400" b="1">
                <a:latin typeface="Times New Roman" charset="0"/>
              </a:rPr>
              <a:t>A</a:t>
            </a:r>
          </a:p>
        </p:txBody>
      </p:sp>
      <p:sp>
        <p:nvSpPr>
          <p:cNvPr id="107525" name="Oval 5"/>
          <p:cNvSpPr>
            <a:spLocks noChangeArrowheads="1"/>
          </p:cNvSpPr>
          <p:nvPr/>
        </p:nvSpPr>
        <p:spPr bwMode="auto">
          <a:xfrm>
            <a:off x="4267200" y="2743200"/>
            <a:ext cx="685800" cy="68580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1326D"/>
              </a:buClr>
              <a:buFont typeface="Wingdings" charset="2"/>
              <a:buChar char="§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US" altLang="x-none" sz="2400" b="1">
                <a:latin typeface="Times New Roman" charset="0"/>
              </a:rPr>
              <a:t>B</a:t>
            </a:r>
            <a:endParaRPr lang="en-US" altLang="x-none" sz="2400" b="1" baseline="-25000">
              <a:latin typeface="Times New Roman" charset="0"/>
            </a:endParaRPr>
          </a:p>
        </p:txBody>
      </p:sp>
      <p:sp>
        <p:nvSpPr>
          <p:cNvPr id="45" name="Pie 44"/>
          <p:cNvSpPr/>
          <p:nvPr/>
        </p:nvSpPr>
        <p:spPr bwMode="auto">
          <a:xfrm>
            <a:off x="-381000" y="1066800"/>
            <a:ext cx="4648200" cy="3962400"/>
          </a:xfrm>
          <a:prstGeom prst="pie">
            <a:avLst>
              <a:gd name="adj1" fmla="val 18940291"/>
              <a:gd name="adj2" fmla="val 2850715"/>
            </a:avLst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Times New Roman" pitchFamily="18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6630" name="TextBox 20"/>
          <p:cNvSpPr txBox="1">
            <a:spLocks noChangeArrowheads="1"/>
          </p:cNvSpPr>
          <p:nvPr/>
        </p:nvSpPr>
        <p:spPr bwMode="auto">
          <a:xfrm>
            <a:off x="2971800" y="4572000"/>
            <a:ext cx="6858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1326D"/>
              </a:buClr>
              <a:buFont typeface="Wingdings" charset="2"/>
              <a:buChar char="§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b="1">
                <a:latin typeface="Times New Roman" charset="0"/>
                <a:ea typeface="MS PGothic" charset="-128"/>
              </a:rPr>
              <a:t>0.1</a:t>
            </a:r>
          </a:p>
        </p:txBody>
      </p:sp>
      <p:sp>
        <p:nvSpPr>
          <p:cNvPr id="26631" name="TextBox 20"/>
          <p:cNvSpPr txBox="1">
            <a:spLocks noChangeArrowheads="1"/>
          </p:cNvSpPr>
          <p:nvPr/>
        </p:nvSpPr>
        <p:spPr bwMode="auto">
          <a:xfrm>
            <a:off x="3048000" y="990600"/>
            <a:ext cx="8382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1326D"/>
              </a:buClr>
              <a:buFont typeface="Wingdings" charset="2"/>
              <a:buChar char="§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b="1">
                <a:latin typeface="Times New Roman" charset="0"/>
                <a:ea typeface="MS PGothic" charset="-128"/>
              </a:rPr>
              <a:t>100</a:t>
            </a:r>
          </a:p>
        </p:txBody>
      </p:sp>
      <p:sp>
        <p:nvSpPr>
          <p:cNvPr id="26632" name="TextBox 19"/>
          <p:cNvSpPr txBox="1">
            <a:spLocks noChangeArrowheads="1"/>
          </p:cNvSpPr>
          <p:nvPr/>
        </p:nvSpPr>
        <p:spPr bwMode="auto">
          <a:xfrm>
            <a:off x="2743200" y="2743200"/>
            <a:ext cx="13716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1326D"/>
              </a:buClr>
              <a:buFont typeface="Wingdings" charset="2"/>
              <a:buChar char="§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b="1">
                <a:latin typeface="Times New Roman" charset="0"/>
                <a:ea typeface="MS PGothic" charset="-128"/>
              </a:rPr>
              <a:t>Offer x</a:t>
            </a:r>
          </a:p>
        </p:txBody>
      </p:sp>
      <p:grpSp>
        <p:nvGrpSpPr>
          <p:cNvPr id="54" name="Group 38"/>
          <p:cNvGrpSpPr>
            <a:grpSpLocks/>
          </p:cNvGrpSpPr>
          <p:nvPr/>
        </p:nvGrpSpPr>
        <p:grpSpPr bwMode="auto">
          <a:xfrm>
            <a:off x="1143000" y="4953000"/>
            <a:ext cx="6324600" cy="457200"/>
            <a:chOff x="762000" y="1469572"/>
            <a:chExt cx="6324600" cy="457200"/>
          </a:xfrm>
        </p:grpSpPr>
        <p:cxnSp>
          <p:nvCxnSpPr>
            <p:cNvPr id="26641" name="Straight Arrow Connector 36"/>
            <p:cNvCxnSpPr>
              <a:cxnSpLocks noChangeShapeType="1"/>
            </p:cNvCxnSpPr>
            <p:nvPr/>
          </p:nvCxnSpPr>
          <p:spPr bwMode="auto">
            <a:xfrm rot="10800000">
              <a:off x="762000" y="1827211"/>
              <a:ext cx="6324600" cy="1588"/>
            </a:xfrm>
            <a:prstGeom prst="straightConnector1">
              <a:avLst/>
            </a:prstGeom>
            <a:noFill/>
            <a:ln w="88900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56" name="Rectangle 3"/>
            <p:cNvSpPr txBox="1">
              <a:spLocks noChangeArrowheads="1"/>
            </p:cNvSpPr>
            <p:nvPr/>
          </p:nvSpPr>
          <p:spPr bwMode="auto">
            <a:xfrm>
              <a:off x="2862263" y="1469572"/>
              <a:ext cx="2819400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342900" indent="-342900">
                <a:lnSpc>
                  <a:spcPct val="80000"/>
                </a:lnSpc>
                <a:spcBef>
                  <a:spcPct val="20000"/>
                </a:spcBef>
                <a:buClr>
                  <a:srgbClr val="01326D"/>
                </a:buClr>
                <a:defRPr/>
              </a:pPr>
              <a:r>
                <a:rPr lang="en-US" sz="2000" b="1" kern="0" dirty="0">
                  <a:latin typeface="Calibri" pitchFamily="34" charset="0"/>
                  <a:ea typeface="+mn-ea"/>
                </a:rPr>
                <a:t>Solve backwards</a:t>
              </a:r>
            </a:p>
          </p:txBody>
        </p:sp>
      </p:grpSp>
      <p:sp>
        <p:nvSpPr>
          <p:cNvPr id="58" name="Rectangle 3"/>
          <p:cNvSpPr txBox="1">
            <a:spLocks noChangeArrowheads="1"/>
          </p:cNvSpPr>
          <p:nvPr/>
        </p:nvSpPr>
        <p:spPr bwMode="auto">
          <a:xfrm>
            <a:off x="0" y="5462588"/>
            <a:ext cx="9144000" cy="88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rgbClr val="01326D"/>
              </a:buClr>
              <a:buFont typeface="Wingdings" charset="2"/>
              <a:buChar char="§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en-US" altLang="x-none" dirty="0"/>
              <a:t>Player B: For any possible x, B should choose accept</a:t>
            </a:r>
          </a:p>
          <a:p>
            <a:pPr eaLnBrk="1" hangingPunct="1">
              <a:lnSpc>
                <a:spcPct val="80000"/>
              </a:lnSpc>
            </a:pPr>
            <a:r>
              <a:rPr lang="en-US" altLang="x-none" dirty="0"/>
              <a:t>Player A: Given B</a:t>
            </a:r>
            <a:r>
              <a:rPr lang="en-US" altLang="en-US" dirty="0"/>
              <a:t>’</a:t>
            </a:r>
            <a:r>
              <a:rPr lang="en-US" altLang="x-none" dirty="0"/>
              <a:t>s best reply function (accept any x), A should offer the minimal amount</a:t>
            </a:r>
          </a:p>
          <a:p>
            <a:pPr lvl="1" eaLnBrk="1" hangingPunct="1">
              <a:lnSpc>
                <a:spcPct val="80000"/>
              </a:lnSpc>
            </a:pPr>
            <a:endParaRPr lang="en-US" altLang="x-none" dirty="0"/>
          </a:p>
          <a:p>
            <a:pPr lvl="1" eaLnBrk="1" hangingPunct="1">
              <a:lnSpc>
                <a:spcPct val="80000"/>
              </a:lnSpc>
            </a:pPr>
            <a:endParaRPr lang="en-US" altLang="x-none" dirty="0"/>
          </a:p>
          <a:p>
            <a:pPr lvl="1" eaLnBrk="1" hangingPunct="1">
              <a:lnSpc>
                <a:spcPct val="80000"/>
              </a:lnSpc>
            </a:pPr>
            <a:endParaRPr lang="en-US" altLang="x-none" dirty="0"/>
          </a:p>
          <a:p>
            <a:pPr lvl="1" eaLnBrk="1" hangingPunct="1">
              <a:lnSpc>
                <a:spcPct val="80000"/>
              </a:lnSpc>
            </a:pPr>
            <a:endParaRPr lang="en-US" altLang="x-none" dirty="0"/>
          </a:p>
          <a:p>
            <a:pPr lvl="1" eaLnBrk="1" hangingPunct="1">
              <a:lnSpc>
                <a:spcPct val="80000"/>
              </a:lnSpc>
            </a:pPr>
            <a:endParaRPr lang="en-US" altLang="x-none" dirty="0"/>
          </a:p>
          <a:p>
            <a:pPr eaLnBrk="1" hangingPunct="1">
              <a:lnSpc>
                <a:spcPct val="80000"/>
              </a:lnSpc>
            </a:pPr>
            <a:endParaRPr lang="en-US" altLang="x-none" dirty="0"/>
          </a:p>
          <a:p>
            <a:pPr eaLnBrk="1" hangingPunct="1">
              <a:lnSpc>
                <a:spcPct val="80000"/>
              </a:lnSpc>
            </a:pPr>
            <a:endParaRPr lang="en-US" altLang="x-none" dirty="0"/>
          </a:p>
        </p:txBody>
      </p:sp>
      <p:cxnSp>
        <p:nvCxnSpPr>
          <p:cNvPr id="3" name="Straight Connector 2"/>
          <p:cNvCxnSpPr>
            <a:cxnSpLocks noChangeShapeType="1"/>
            <a:stCxn id="107525" idx="7"/>
          </p:cNvCxnSpPr>
          <p:nvPr/>
        </p:nvCxnSpPr>
        <p:spPr bwMode="auto">
          <a:xfrm flipV="1">
            <a:off x="4852988" y="2057400"/>
            <a:ext cx="1547812" cy="78581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" name="Straight Connector 4"/>
          <p:cNvCxnSpPr>
            <a:cxnSpLocks noChangeShapeType="1"/>
            <a:stCxn id="107525" idx="5"/>
          </p:cNvCxnSpPr>
          <p:nvPr/>
        </p:nvCxnSpPr>
        <p:spPr bwMode="auto">
          <a:xfrm>
            <a:off x="4852988" y="3328988"/>
            <a:ext cx="1547812" cy="86201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" name="TextBox 19"/>
          <p:cNvSpPr txBox="1">
            <a:spLocks noChangeArrowheads="1"/>
          </p:cNvSpPr>
          <p:nvPr/>
        </p:nvSpPr>
        <p:spPr bwMode="auto">
          <a:xfrm>
            <a:off x="6477000" y="1676400"/>
            <a:ext cx="18288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1326D"/>
              </a:buClr>
              <a:buFont typeface="Wingdings" charset="2"/>
              <a:buChar char="§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b="1">
                <a:latin typeface="Times New Roman" charset="0"/>
                <a:ea typeface="MS PGothic" charset="-128"/>
              </a:rPr>
              <a:t>(100-x, x)</a:t>
            </a:r>
          </a:p>
        </p:txBody>
      </p:sp>
      <p:sp>
        <p:nvSpPr>
          <p:cNvPr id="23" name="TextBox 19"/>
          <p:cNvSpPr txBox="1">
            <a:spLocks noChangeArrowheads="1"/>
          </p:cNvSpPr>
          <p:nvPr/>
        </p:nvSpPr>
        <p:spPr bwMode="auto">
          <a:xfrm>
            <a:off x="6477000" y="3886200"/>
            <a:ext cx="18288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1326D"/>
              </a:buClr>
              <a:buFont typeface="Wingdings" charset="2"/>
              <a:buChar char="§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b="1">
                <a:latin typeface="Times New Roman" charset="0"/>
                <a:ea typeface="MS PGothic" charset="-128"/>
              </a:rPr>
              <a:t>(0, 0)</a:t>
            </a:r>
          </a:p>
        </p:txBody>
      </p:sp>
      <p:sp>
        <p:nvSpPr>
          <p:cNvPr id="24" name="TextBox 19"/>
          <p:cNvSpPr txBox="1">
            <a:spLocks noChangeArrowheads="1"/>
          </p:cNvSpPr>
          <p:nvPr/>
        </p:nvSpPr>
        <p:spPr bwMode="auto">
          <a:xfrm>
            <a:off x="4572000" y="1990725"/>
            <a:ext cx="13716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1326D"/>
              </a:buClr>
              <a:buFont typeface="Wingdings" charset="2"/>
              <a:buChar char="§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b="1">
                <a:latin typeface="Times New Roman" charset="0"/>
                <a:ea typeface="MS PGothic" charset="-128"/>
              </a:rPr>
              <a:t>accept</a:t>
            </a:r>
          </a:p>
        </p:txBody>
      </p:sp>
      <p:sp>
        <p:nvSpPr>
          <p:cNvPr id="25" name="TextBox 19"/>
          <p:cNvSpPr txBox="1">
            <a:spLocks noChangeArrowheads="1"/>
          </p:cNvSpPr>
          <p:nvPr/>
        </p:nvSpPr>
        <p:spPr bwMode="auto">
          <a:xfrm>
            <a:off x="4724400" y="3590925"/>
            <a:ext cx="13716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1326D"/>
              </a:buClr>
              <a:buFont typeface="Wingdings" charset="2"/>
              <a:buChar char="§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x-none" b="1">
                <a:latin typeface="Times New Roman" charset="0"/>
                <a:ea typeface="MS PGothic" charset="-128"/>
              </a:rPr>
              <a:t>reject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15317E-7831-C848-B820-1D49807203D3}" type="slidenum">
              <a:rPr lang="en-US" altLang="en-US" smtClean="0"/>
              <a:pPr/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34280684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25" grpId="0" animBg="1"/>
      <p:bldP spid="22" grpId="0"/>
      <p:bldP spid="23" grpId="0"/>
      <p:bldP spid="24" grpId="0"/>
      <p:bldP spid="2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x-none">
                <a:latin typeface="Calibri" charset="0"/>
                <a:ea typeface="ＭＳ Ｐゴシック" charset="-128"/>
              </a:rPr>
              <a:t>Experiment 9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idx="1"/>
          </p:nvPr>
        </p:nvSpPr>
        <p:spPr>
          <a:xfrm>
            <a:off x="152400" y="990600"/>
            <a:ext cx="8991600" cy="54102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x-none" dirty="0">
                <a:latin typeface="Calibri" charset="0"/>
                <a:ea typeface="ＭＳ Ｐゴシック" charset="-128"/>
              </a:rPr>
              <a:t>Ultimatum game</a:t>
            </a:r>
          </a:p>
          <a:p>
            <a:pPr eaLnBrk="1" hangingPunct="1">
              <a:lnSpc>
                <a:spcPct val="80000"/>
              </a:lnSpc>
            </a:pPr>
            <a:r>
              <a:rPr lang="en-US" altLang="x-none" b="1" dirty="0">
                <a:latin typeface="Calibri" charset="0"/>
                <a:ea typeface="ＭＳ Ｐゴシック" charset="-128"/>
              </a:rPr>
              <a:t>A Take-it-or-leave-it offer</a:t>
            </a:r>
          </a:p>
          <a:p>
            <a:pPr eaLnBrk="1" hangingPunct="1">
              <a:lnSpc>
                <a:spcPct val="80000"/>
              </a:lnSpc>
            </a:pPr>
            <a:endParaRPr lang="en-US" altLang="x-none" dirty="0">
              <a:latin typeface="Calibri" charset="0"/>
              <a:ea typeface="ＭＳ Ｐゴシック" charset="-128"/>
            </a:endParaRPr>
          </a:p>
          <a:p>
            <a:pPr eaLnBrk="1" hangingPunct="1">
              <a:lnSpc>
                <a:spcPct val="80000"/>
              </a:lnSpc>
            </a:pPr>
            <a:r>
              <a:rPr lang="en-US" altLang="x-none" b="1" dirty="0">
                <a:latin typeface="Calibri" charset="0"/>
                <a:ea typeface="ＭＳ Ｐゴシック" charset="-128"/>
              </a:rPr>
              <a:t>Only one subgame perfect Nash equilibrium </a:t>
            </a:r>
            <a:r>
              <a:rPr lang="en-US" altLang="x-none" dirty="0">
                <a:latin typeface="Calibri" charset="0"/>
                <a:ea typeface="ＭＳ Ｐゴシック" charset="-128"/>
              </a:rPr>
              <a:t>(assuming both players are only interested in E$):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x-none" dirty="0">
                <a:latin typeface="Calibri" charset="0"/>
                <a:ea typeface="ＭＳ Ｐゴシック" charset="-128"/>
              </a:rPr>
              <a:t>Proposer gives minimal amount, E$ 1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x-none" dirty="0">
                <a:latin typeface="Calibri" charset="0"/>
                <a:ea typeface="ＭＳ Ｐゴシック" charset="-128"/>
              </a:rPr>
              <a:t>Responder accepts any proposal (larger than zero).</a:t>
            </a:r>
          </a:p>
          <a:p>
            <a:pPr lvl="1" eaLnBrk="1" hangingPunct="1">
              <a:lnSpc>
                <a:spcPct val="80000"/>
              </a:lnSpc>
            </a:pPr>
            <a:endParaRPr lang="en-US" altLang="x-none" dirty="0">
              <a:latin typeface="Calibri" charset="0"/>
              <a:ea typeface="ＭＳ Ｐゴシック" charset="-128"/>
            </a:endParaRPr>
          </a:p>
          <a:p>
            <a:pPr lvl="1" eaLnBrk="1" hangingPunct="1">
              <a:lnSpc>
                <a:spcPct val="80000"/>
              </a:lnSpc>
            </a:pPr>
            <a:endParaRPr lang="en-US" altLang="x-none" dirty="0">
              <a:latin typeface="Calibri" charset="0"/>
              <a:ea typeface="ＭＳ Ｐゴシック" charset="-128"/>
            </a:endParaRPr>
          </a:p>
          <a:p>
            <a:pPr lvl="1" eaLnBrk="1" hangingPunct="1">
              <a:lnSpc>
                <a:spcPct val="80000"/>
              </a:lnSpc>
            </a:pPr>
            <a:endParaRPr lang="en-US" altLang="x-none" dirty="0">
              <a:latin typeface="Calibri" charset="0"/>
              <a:ea typeface="ＭＳ Ｐゴシック" charset="-128"/>
            </a:endParaRPr>
          </a:p>
          <a:p>
            <a:pPr lvl="1" eaLnBrk="1" hangingPunct="1">
              <a:lnSpc>
                <a:spcPct val="80000"/>
              </a:lnSpc>
            </a:pPr>
            <a:endParaRPr lang="en-US" altLang="x-none" dirty="0">
              <a:latin typeface="Calibri" charset="0"/>
              <a:ea typeface="ＭＳ Ｐゴシック" charset="-128"/>
            </a:endParaRPr>
          </a:p>
          <a:p>
            <a:pPr eaLnBrk="1" hangingPunct="1">
              <a:lnSpc>
                <a:spcPct val="80000"/>
              </a:lnSpc>
            </a:pPr>
            <a:endParaRPr lang="en-US" altLang="x-none" dirty="0">
              <a:latin typeface="Calibri" charset="0"/>
              <a:ea typeface="ＭＳ Ｐゴシック" charset="-128"/>
            </a:endParaRPr>
          </a:p>
          <a:p>
            <a:pPr eaLnBrk="1" hangingPunct="1">
              <a:lnSpc>
                <a:spcPct val="80000"/>
              </a:lnSpc>
            </a:pPr>
            <a:endParaRPr lang="en-US" altLang="x-none" dirty="0">
              <a:latin typeface="Calibri" charset="0"/>
              <a:ea typeface="ＭＳ Ｐゴシック" charset="-128"/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609600" y="2971800"/>
            <a:ext cx="7772400" cy="914400"/>
          </a:xfrm>
          <a:prstGeom prst="rect">
            <a:avLst/>
          </a:prstGeom>
          <a:noFill/>
          <a:ln w="38100">
            <a:solidFill>
              <a:srgbClr val="00B05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1326D"/>
              </a:buClr>
              <a:buFont typeface="Wingdings" charset="2"/>
              <a:buChar char="§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x-none" altLang="x-none" sz="2400">
              <a:latin typeface="Times New Roman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15317E-7831-C848-B820-1D49807203D3}" type="slidenum">
              <a:rPr lang="en-US" altLang="en-US" smtClean="0"/>
              <a:pPr/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66461996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x-none">
                <a:latin typeface="Calibri" charset="0"/>
                <a:ea typeface="ＭＳ Ｐゴシック" charset="-128"/>
              </a:rPr>
              <a:t>Experiment 9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idx="1"/>
          </p:nvPr>
        </p:nvSpPr>
        <p:spPr>
          <a:xfrm>
            <a:off x="152400" y="990600"/>
            <a:ext cx="8991600" cy="54102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x-none" b="1" dirty="0">
                <a:latin typeface="Calibri" charset="0"/>
                <a:ea typeface="ＭＳ Ｐゴシック" charset="-128"/>
              </a:rPr>
              <a:t>Only one subgame perfect Nash equilibrium </a:t>
            </a:r>
          </a:p>
          <a:p>
            <a:pPr eaLnBrk="1" hangingPunct="1">
              <a:lnSpc>
                <a:spcPct val="80000"/>
              </a:lnSpc>
            </a:pPr>
            <a:endParaRPr lang="en-US" altLang="x-none" dirty="0">
              <a:latin typeface="Calibri" charset="0"/>
              <a:ea typeface="ＭＳ Ｐゴシック" charset="-128"/>
            </a:endParaRPr>
          </a:p>
          <a:p>
            <a:pPr eaLnBrk="1" hangingPunct="1">
              <a:lnSpc>
                <a:spcPct val="80000"/>
              </a:lnSpc>
            </a:pPr>
            <a:r>
              <a:rPr lang="en-US" altLang="x-none" dirty="0">
                <a:latin typeface="Calibri" charset="0"/>
                <a:ea typeface="ＭＳ Ｐゴシック" charset="-128"/>
              </a:rPr>
              <a:t>As we have seen, there are more (not subgame perfect) Nash Equilibria</a:t>
            </a:r>
          </a:p>
          <a:p>
            <a:pPr eaLnBrk="1" hangingPunct="1">
              <a:lnSpc>
                <a:spcPct val="80000"/>
              </a:lnSpc>
            </a:pPr>
            <a:r>
              <a:rPr lang="en-US" altLang="x-none" dirty="0">
                <a:latin typeface="Calibri" charset="0"/>
                <a:ea typeface="ＭＳ Ｐゴシック" charset="-128"/>
              </a:rPr>
              <a:t>Each outcome can be reached in a Nash equilibrium</a:t>
            </a:r>
          </a:p>
          <a:p>
            <a:pPr eaLnBrk="1" hangingPunct="1">
              <a:lnSpc>
                <a:spcPct val="80000"/>
              </a:lnSpc>
            </a:pPr>
            <a:endParaRPr lang="en-US" altLang="x-none" dirty="0">
              <a:latin typeface="Calibri" charset="0"/>
              <a:ea typeface="ＭＳ Ｐゴシック" charset="-128"/>
            </a:endParaRPr>
          </a:p>
          <a:p>
            <a:pPr eaLnBrk="1" hangingPunct="1">
              <a:lnSpc>
                <a:spcPct val="80000"/>
              </a:lnSpc>
            </a:pPr>
            <a:r>
              <a:rPr lang="en-US" altLang="x-none" dirty="0">
                <a:latin typeface="Calibri" charset="0"/>
                <a:ea typeface="ＭＳ Ｐゴシック" charset="-128"/>
              </a:rPr>
              <a:t>Example for (not subgame perfect) NE: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x-none" dirty="0">
                <a:latin typeface="Calibri" charset="0"/>
                <a:ea typeface="ＭＳ Ｐゴシック" charset="-128"/>
              </a:rPr>
              <a:t>Proposer offers 75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x-none" dirty="0">
                <a:latin typeface="Calibri" charset="0"/>
                <a:ea typeface="ＭＳ Ｐゴシック" charset="-128"/>
              </a:rPr>
              <a:t>Responder accepts any offer above or equal to 75, and rejects everything below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x-none" dirty="0">
                <a:latin typeface="Calibri" charset="0"/>
                <a:ea typeface="ＭＳ Ｐゴシック" charset="-128"/>
                <a:sym typeface="Wingdings"/>
              </a:rPr>
              <a:t> The proposer’s strategy is a best response to the responder’s strategy, and the responder’s strategy is a best response to the proposer’s strategy.</a:t>
            </a:r>
            <a:endParaRPr lang="en-US" altLang="x-none" dirty="0">
              <a:latin typeface="Calibri" charset="0"/>
              <a:ea typeface="ＭＳ Ｐゴシック" charset="-128"/>
            </a:endParaRPr>
          </a:p>
          <a:p>
            <a:pPr lvl="1" eaLnBrk="1" hangingPunct="1">
              <a:lnSpc>
                <a:spcPct val="80000"/>
              </a:lnSpc>
            </a:pPr>
            <a:endParaRPr lang="en-US" altLang="x-none" dirty="0">
              <a:latin typeface="Calibri" charset="0"/>
              <a:ea typeface="ＭＳ Ｐゴシック" charset="-128"/>
            </a:endParaRPr>
          </a:p>
          <a:p>
            <a:pPr lvl="1" eaLnBrk="1" hangingPunct="1">
              <a:lnSpc>
                <a:spcPct val="80000"/>
              </a:lnSpc>
            </a:pPr>
            <a:endParaRPr lang="en-US" altLang="x-none" dirty="0">
              <a:latin typeface="Calibri" charset="0"/>
              <a:ea typeface="ＭＳ Ｐゴシック" charset="-128"/>
            </a:endParaRPr>
          </a:p>
          <a:p>
            <a:pPr lvl="1" eaLnBrk="1" hangingPunct="1">
              <a:lnSpc>
                <a:spcPct val="80000"/>
              </a:lnSpc>
            </a:pPr>
            <a:endParaRPr lang="en-US" altLang="x-none" dirty="0">
              <a:latin typeface="Calibri" charset="0"/>
              <a:ea typeface="ＭＳ Ｐゴシック" charset="-128"/>
            </a:endParaRPr>
          </a:p>
          <a:p>
            <a:pPr eaLnBrk="1" hangingPunct="1">
              <a:lnSpc>
                <a:spcPct val="80000"/>
              </a:lnSpc>
            </a:pPr>
            <a:endParaRPr lang="en-US" altLang="x-none" dirty="0">
              <a:latin typeface="Calibri" charset="0"/>
              <a:ea typeface="ＭＳ Ｐゴシック" charset="-128"/>
            </a:endParaRPr>
          </a:p>
          <a:p>
            <a:pPr eaLnBrk="1" hangingPunct="1">
              <a:lnSpc>
                <a:spcPct val="80000"/>
              </a:lnSpc>
            </a:pPr>
            <a:endParaRPr lang="en-US" altLang="x-none" dirty="0">
              <a:latin typeface="Calibri" charset="0"/>
              <a:ea typeface="ＭＳ Ｐゴシック" charset="-128"/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533400" y="3886200"/>
            <a:ext cx="8382000" cy="1219200"/>
          </a:xfrm>
          <a:prstGeom prst="rect">
            <a:avLst/>
          </a:prstGeom>
          <a:noFill/>
          <a:ln w="38100">
            <a:solidFill>
              <a:schemeClr val="accent1">
                <a:lumMod val="60000"/>
                <a:lumOff val="4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1326D"/>
              </a:buClr>
              <a:buFont typeface="Wingdings" charset="2"/>
              <a:buChar char="§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x-none" altLang="x-none" sz="2400">
              <a:latin typeface="Times New Roman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15317E-7831-C848-B820-1D49807203D3}" type="slidenum">
              <a:rPr lang="en-US" altLang="en-US" smtClean="0"/>
              <a:pPr/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26209228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unsw">
  <a:themeElements>
    <a:clrScheme name="">
      <a:dk1>
        <a:srgbClr val="000000"/>
      </a:dk1>
      <a:lt1>
        <a:srgbClr val="CCCC99"/>
      </a:lt1>
      <a:dk2>
        <a:srgbClr val="780000"/>
      </a:dk2>
      <a:lt2>
        <a:srgbClr val="000000"/>
      </a:lt2>
      <a:accent1>
        <a:srgbClr val="336699"/>
      </a:accent1>
      <a:accent2>
        <a:srgbClr val="996600"/>
      </a:accent2>
      <a:accent3>
        <a:srgbClr val="E2E2CA"/>
      </a:accent3>
      <a:accent4>
        <a:srgbClr val="000000"/>
      </a:accent4>
      <a:accent5>
        <a:srgbClr val="ADB8CA"/>
      </a:accent5>
      <a:accent6>
        <a:srgbClr val="8A5C00"/>
      </a:accent6>
      <a:hlink>
        <a:srgbClr val="9B1633"/>
      </a:hlink>
      <a:folHlink>
        <a:srgbClr val="666666"/>
      </a:folHlink>
    </a:clrScheme>
    <a:fontScheme name="HBS_my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HBS_my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HBS_my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BS_my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HBS_my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HBS_my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HBS_my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HBS_my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unsw</Template>
  <TotalTime>7530</TotalTime>
  <Words>231</Words>
  <Application>Microsoft Office PowerPoint</Application>
  <PresentationFormat>On-screen Show (4:3)</PresentationFormat>
  <Paragraphs>58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ＭＳ Ｐゴシック</vt:lpstr>
      <vt:lpstr>ＭＳ Ｐゴシック</vt:lpstr>
      <vt:lpstr>Arial</vt:lpstr>
      <vt:lpstr>Calibri</vt:lpstr>
      <vt:lpstr>Times New Roman</vt:lpstr>
      <vt:lpstr>Wingdings</vt:lpstr>
      <vt:lpstr>unsw</vt:lpstr>
      <vt:lpstr>Experiment 9</vt:lpstr>
      <vt:lpstr>Experiment 9</vt:lpstr>
      <vt:lpstr>Experiment 9</vt:lpstr>
      <vt:lpstr>Experiment 9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Stephanides, Marianne</dc:creator>
  <cp:lastModifiedBy>Si Chen</cp:lastModifiedBy>
  <cp:revision>2202</cp:revision>
  <cp:lastPrinted>2012-12-18T14:53:29Z</cp:lastPrinted>
  <dcterms:created xsi:type="dcterms:W3CDTF">1601-01-01T00:00:00Z</dcterms:created>
  <dcterms:modified xsi:type="dcterms:W3CDTF">2021-04-13T09:18:13Z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