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11"/>
    <a:srgbClr val="228833"/>
    <a:srgbClr val="4477AA"/>
    <a:srgbClr val="FFFFFF"/>
    <a:srgbClr val="EE6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AABF9-E41B-414D-940E-939CE058E0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ECD214-65CB-419A-AF81-8DBD0F975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D13D8-4715-4A34-BB8F-0B26F20EC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F4B20-717A-470B-9990-FE12B70E4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6E42-F16B-4851-B8BF-4806C568A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1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104F4-24A3-49B6-A4F3-FA15BF49E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08B582-E947-4685-8069-0F9744EA1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60C7E-E484-4CAD-A9DC-08D8E0928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AA04D-3731-4600-9691-33C464A18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31B4A-81CD-48BE-957C-41C8A63AA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2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21EEF-1374-443D-B7A0-E437EB2FBC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A46B8E-5C4A-4674-9B53-C5B9FF8C7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8B563-93BA-433B-894C-462F3C31D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CA97A-C0F8-4CA6-A67C-618F3ECFD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6059F-3EF5-403B-9E37-2FDCB0153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60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3DD01-1453-493B-B477-FA22FED68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4903E-D092-4019-9DA0-2659969EF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C2996-AB76-4D0F-88AD-C8CCE6615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76596-2F84-4BB1-A227-781ACD82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0ABD0-A7FC-44F8-A9E3-3DE9AFE07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20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E1DA0-E6EF-4C5B-B42B-CABB9511B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85C02-82FF-4B3A-9F63-07ADA26BE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F8C32-4913-4B6D-A06A-452CC314A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86F79-B3AF-4F67-B76F-0DDCFF5CB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1DF2-E65C-483F-8222-E5A6A2657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9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46EA4-0D77-4EE0-9735-09C71F303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5F7F6-9892-4092-9ECE-DA09C1C42E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7D1E86-B548-4352-811E-78E94C253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350890-8E19-4EF5-8C9D-51B460268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50B86-BCE3-44D0-9BCE-E3CD56BD8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B93F5F-BE6F-40D2-9968-DAD8CD261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0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6720A-DD5A-4AC2-A119-10BA52017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06E36-601C-4EC0-8C05-E38DA22BA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4CA56-C579-4407-8EF1-E1704894F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503156-DC98-488D-92B1-3E82B984D6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C53A23-7E24-45C7-9D27-ED6E4523D5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A85AF3-9724-4781-90AB-A10158CFA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1A01F1-B964-4913-86F8-DC7CBFC87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3E7292-8C5F-4B35-BE48-BA6137A20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4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ABF9E-649F-4672-BF0B-0012F9131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7989FE-7527-443C-8779-DC62CD38E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ABA12B-5B98-4A7B-9A20-444D7794C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BE4F16-B967-4B42-8E35-6DB811284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840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D3A99-F56F-4D80-A08E-7381DAED9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E40357-CF04-433F-937F-E30028316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AD47F1-9C8B-4120-8971-1D5316F9D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8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F4333-33F3-412B-B880-8BF1E472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08B03-ECC2-4C1B-B90C-51CDF546A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BBFE4-5345-409D-A9AC-40E457088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3115F2-A8B3-414C-809E-A4B3D867D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5B0A8-F457-4F5E-80ED-FD0A30CE4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BFCD02-5AEC-40A0-BDA6-6357E787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5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61663-9CEF-47E1-BDE9-C4ACDD40D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51C43B-B3FF-45F8-8752-303DCF0DE6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DA02FB-EDC7-4392-97E2-D0B3B39A0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DD86A7-7FB0-4E49-9148-AFDB7A455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3B0C4-52D4-4167-88A1-821107E67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5C6F85-6302-4F9A-9EDE-BE96B99E3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99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504ED8-0035-4D56-8BFA-544A0ADEF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8A9FA-8B56-4CEE-A792-907D32DD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05F37-BA23-4D68-B103-A5E290C1B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14BAE-5DF1-4DDD-84B6-E4DEC550A413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D0237-28EA-4C4D-AAE4-79DC296DC1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73B56-201D-4A14-9055-B1A0357C3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C569-B8FA-4D6B-9105-005A69686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1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C72152-FD0F-44B9-858E-97C7E8DF0B0A}"/>
              </a:ext>
            </a:extLst>
          </p:cNvPr>
          <p:cNvSpPr txBox="1"/>
          <p:nvPr/>
        </p:nvSpPr>
        <p:spPr>
          <a:xfrm>
            <a:off x="-26776" y="3165170"/>
            <a:ext cx="165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228833"/>
                </a:solidFill>
              </a:rPr>
              <a:t>Practice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3053FAC-27EA-487D-93E4-CA57F0F3E43B}"/>
              </a:ext>
            </a:extLst>
          </p:cNvPr>
          <p:cNvSpPr/>
          <p:nvPr/>
        </p:nvSpPr>
        <p:spPr>
          <a:xfrm>
            <a:off x="1619874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20BBD0-20D8-4486-8811-0C0C17258EBE}"/>
              </a:ext>
            </a:extLst>
          </p:cNvPr>
          <p:cNvSpPr txBox="1"/>
          <p:nvPr/>
        </p:nvSpPr>
        <p:spPr>
          <a:xfrm>
            <a:off x="2253911" y="2949726"/>
            <a:ext cx="2250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4477AA"/>
                </a:solidFill>
              </a:rPr>
              <a:t>Part 1:</a:t>
            </a:r>
          </a:p>
          <a:p>
            <a:pPr algn="ctr"/>
            <a:r>
              <a:rPr lang="en-US" sz="2800" dirty="0">
                <a:solidFill>
                  <a:srgbClr val="4477AA"/>
                </a:solidFill>
              </a:rPr>
              <a:t>Ranking Cards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BDC5E-DA3B-4E11-8A5E-3A1A3B0C7406}"/>
              </a:ext>
            </a:extLst>
          </p:cNvPr>
          <p:cNvSpPr txBox="1"/>
          <p:nvPr/>
        </p:nvSpPr>
        <p:spPr>
          <a:xfrm>
            <a:off x="5351578" y="2949726"/>
            <a:ext cx="1598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Part 2:</a:t>
            </a:r>
          </a:p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Scenarios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093A1-B2F9-4EC7-AC0F-D813F3F58655}"/>
              </a:ext>
            </a:extLst>
          </p:cNvPr>
          <p:cNvSpPr txBox="1"/>
          <p:nvPr/>
        </p:nvSpPr>
        <p:spPr>
          <a:xfrm>
            <a:off x="7849723" y="1500326"/>
            <a:ext cx="37444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rgbClr val="CC3311"/>
                </a:solidFill>
              </a:rPr>
              <a:t>Assessment Task</a:t>
            </a:r>
          </a:p>
          <a:p>
            <a:pPr algn="ctr"/>
            <a:r>
              <a:rPr lang="en-US" sz="2800" b="1" dirty="0">
                <a:solidFill>
                  <a:srgbClr val="CC3311"/>
                </a:solidFill>
              </a:rPr>
              <a:t>(the basis for your PAY!)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8231B2-F4EF-4C90-9D84-0EC69D34E5DC}"/>
              </a:ext>
            </a:extLst>
          </p:cNvPr>
          <p:cNvCxnSpPr>
            <a:cxnSpLocks/>
          </p:cNvCxnSpPr>
          <p:nvPr/>
        </p:nvCxnSpPr>
        <p:spPr>
          <a:xfrm flipH="1">
            <a:off x="8318377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B07D7F-CA8D-4E19-921D-10099B8A4B99}"/>
              </a:ext>
            </a:extLst>
          </p:cNvPr>
          <p:cNvCxnSpPr>
            <a:cxnSpLocks/>
          </p:cNvCxnSpPr>
          <p:nvPr/>
        </p:nvCxnSpPr>
        <p:spPr>
          <a:xfrm>
            <a:off x="10130901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CDCD1B-83D5-42A5-88E3-F38A96B6F740}"/>
              </a:ext>
            </a:extLst>
          </p:cNvPr>
          <p:cNvSpPr txBox="1"/>
          <p:nvPr/>
        </p:nvSpPr>
        <p:spPr>
          <a:xfrm>
            <a:off x="8105313" y="2890390"/>
            <a:ext cx="820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A60E0A-53FC-4203-B72A-8EF4DC3759F5}"/>
              </a:ext>
            </a:extLst>
          </p:cNvPr>
          <p:cNvSpPr txBox="1"/>
          <p:nvPr/>
        </p:nvSpPr>
        <p:spPr>
          <a:xfrm>
            <a:off x="9439590" y="2890390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162F5B-CB1C-45BA-99AB-4821A3415796}"/>
              </a:ext>
            </a:extLst>
          </p:cNvPr>
          <p:cNvSpPr txBox="1"/>
          <p:nvPr/>
        </p:nvSpPr>
        <p:spPr>
          <a:xfrm>
            <a:off x="10396518" y="2890390"/>
            <a:ext cx="67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TAILS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07052-DEAF-436F-96CB-570AC06DAD08}"/>
              </a:ext>
            </a:extLst>
          </p:cNvPr>
          <p:cNvSpPr txBox="1"/>
          <p:nvPr/>
        </p:nvSpPr>
        <p:spPr>
          <a:xfrm>
            <a:off x="6930519" y="4332791"/>
            <a:ext cx="2618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rgbClr val="4477AA"/>
                </a:solidFill>
              </a:rPr>
              <a:t>Path 1:</a:t>
            </a:r>
          </a:p>
          <a:p>
            <a:pPr algn="ctr"/>
            <a:r>
              <a:rPr lang="en-US" sz="2000" dirty="0">
                <a:solidFill>
                  <a:srgbClr val="4477AA"/>
                </a:solidFill>
              </a:rPr>
              <a:t>Assessment Task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based on 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“Part 1: Ranking Cards”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82C1A5-3C91-4F45-BA8C-16E564098A62}"/>
              </a:ext>
            </a:extLst>
          </p:cNvPr>
          <p:cNvSpPr txBox="1"/>
          <p:nvPr/>
        </p:nvSpPr>
        <p:spPr>
          <a:xfrm>
            <a:off x="9901576" y="4333279"/>
            <a:ext cx="2162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chemeClr val="accent2">
                    <a:lumMod val="75000"/>
                  </a:schemeClr>
                </a:solidFill>
              </a:rPr>
              <a:t>Path 2:</a:t>
            </a:r>
          </a:p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Assessment Task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based on 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“Part 2: Scenarios”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C597831-A4EA-4D99-AB68-EF06F29FFDCD}"/>
              </a:ext>
            </a:extLst>
          </p:cNvPr>
          <p:cNvSpPr/>
          <p:nvPr/>
        </p:nvSpPr>
        <p:spPr>
          <a:xfrm>
            <a:off x="4519278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287A096-CD72-4401-90F6-ADD02B4DE581}"/>
              </a:ext>
            </a:extLst>
          </p:cNvPr>
          <p:cNvSpPr/>
          <p:nvPr/>
        </p:nvSpPr>
        <p:spPr>
          <a:xfrm>
            <a:off x="7049600" y="3134391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58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C72152-FD0F-44B9-858E-97C7E8DF0B0A}"/>
              </a:ext>
            </a:extLst>
          </p:cNvPr>
          <p:cNvSpPr txBox="1"/>
          <p:nvPr/>
        </p:nvSpPr>
        <p:spPr>
          <a:xfrm>
            <a:off x="-26776" y="3165170"/>
            <a:ext cx="165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228833"/>
                </a:solidFill>
              </a:rPr>
              <a:t>Practice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3053FAC-27EA-487D-93E4-CA57F0F3E43B}"/>
              </a:ext>
            </a:extLst>
          </p:cNvPr>
          <p:cNvSpPr/>
          <p:nvPr/>
        </p:nvSpPr>
        <p:spPr>
          <a:xfrm>
            <a:off x="1619874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20BBD0-20D8-4486-8811-0C0C17258EBE}"/>
              </a:ext>
            </a:extLst>
          </p:cNvPr>
          <p:cNvSpPr txBox="1"/>
          <p:nvPr/>
        </p:nvSpPr>
        <p:spPr>
          <a:xfrm>
            <a:off x="2186556" y="2949726"/>
            <a:ext cx="2332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4477AA"/>
                </a:solidFill>
              </a:rPr>
              <a:t>Part 1:</a:t>
            </a:r>
          </a:p>
          <a:p>
            <a:pPr algn="ctr"/>
            <a:r>
              <a:rPr lang="en-US" sz="2800" b="1" dirty="0">
                <a:solidFill>
                  <a:srgbClr val="4477AA"/>
                </a:solidFill>
              </a:rPr>
              <a:t>Ranking Cards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BDC5E-DA3B-4E11-8A5E-3A1A3B0C7406}"/>
              </a:ext>
            </a:extLst>
          </p:cNvPr>
          <p:cNvSpPr txBox="1"/>
          <p:nvPr/>
        </p:nvSpPr>
        <p:spPr>
          <a:xfrm>
            <a:off x="5351578" y="2949726"/>
            <a:ext cx="1598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Part 2:</a:t>
            </a:r>
          </a:p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Scenarios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093A1-B2F9-4EC7-AC0F-D813F3F58655}"/>
              </a:ext>
            </a:extLst>
          </p:cNvPr>
          <p:cNvSpPr txBox="1"/>
          <p:nvPr/>
        </p:nvSpPr>
        <p:spPr>
          <a:xfrm>
            <a:off x="7849723" y="1500326"/>
            <a:ext cx="37444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rgbClr val="CC3311"/>
                </a:solidFill>
              </a:rPr>
              <a:t>Assessment Task</a:t>
            </a:r>
          </a:p>
          <a:p>
            <a:pPr algn="ctr"/>
            <a:r>
              <a:rPr lang="en-US" sz="2800" b="1" dirty="0">
                <a:solidFill>
                  <a:srgbClr val="CC3311"/>
                </a:solidFill>
              </a:rPr>
              <a:t>(the basis for your PAY!)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8231B2-F4EF-4C90-9D84-0EC69D34E5DC}"/>
              </a:ext>
            </a:extLst>
          </p:cNvPr>
          <p:cNvCxnSpPr>
            <a:cxnSpLocks/>
          </p:cNvCxnSpPr>
          <p:nvPr/>
        </p:nvCxnSpPr>
        <p:spPr>
          <a:xfrm flipH="1">
            <a:off x="8318377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B07D7F-CA8D-4E19-921D-10099B8A4B99}"/>
              </a:ext>
            </a:extLst>
          </p:cNvPr>
          <p:cNvCxnSpPr>
            <a:cxnSpLocks/>
          </p:cNvCxnSpPr>
          <p:nvPr/>
        </p:nvCxnSpPr>
        <p:spPr>
          <a:xfrm>
            <a:off x="10130901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CDCD1B-83D5-42A5-88E3-F38A96B6F740}"/>
              </a:ext>
            </a:extLst>
          </p:cNvPr>
          <p:cNvSpPr txBox="1"/>
          <p:nvPr/>
        </p:nvSpPr>
        <p:spPr>
          <a:xfrm>
            <a:off x="8105313" y="2890390"/>
            <a:ext cx="820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A60E0A-53FC-4203-B72A-8EF4DC3759F5}"/>
              </a:ext>
            </a:extLst>
          </p:cNvPr>
          <p:cNvSpPr txBox="1"/>
          <p:nvPr/>
        </p:nvSpPr>
        <p:spPr>
          <a:xfrm>
            <a:off x="9439590" y="2890390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162F5B-CB1C-45BA-99AB-4821A3415796}"/>
              </a:ext>
            </a:extLst>
          </p:cNvPr>
          <p:cNvSpPr txBox="1"/>
          <p:nvPr/>
        </p:nvSpPr>
        <p:spPr>
          <a:xfrm>
            <a:off x="10396518" y="2890390"/>
            <a:ext cx="67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TAILS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07052-DEAF-436F-96CB-570AC06DAD08}"/>
              </a:ext>
            </a:extLst>
          </p:cNvPr>
          <p:cNvSpPr txBox="1"/>
          <p:nvPr/>
        </p:nvSpPr>
        <p:spPr>
          <a:xfrm>
            <a:off x="6930519" y="4332791"/>
            <a:ext cx="2618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rgbClr val="4477AA"/>
                </a:solidFill>
              </a:rPr>
              <a:t>Path 1:</a:t>
            </a:r>
          </a:p>
          <a:p>
            <a:pPr algn="ctr"/>
            <a:r>
              <a:rPr lang="en-US" sz="2000" dirty="0">
                <a:solidFill>
                  <a:srgbClr val="4477AA"/>
                </a:solidFill>
              </a:rPr>
              <a:t>Assessment Task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based on 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“Part 1: Ranking Cards”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82C1A5-3C91-4F45-BA8C-16E564098A62}"/>
              </a:ext>
            </a:extLst>
          </p:cNvPr>
          <p:cNvSpPr txBox="1"/>
          <p:nvPr/>
        </p:nvSpPr>
        <p:spPr>
          <a:xfrm>
            <a:off x="9901576" y="4333279"/>
            <a:ext cx="2162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chemeClr val="accent2">
                    <a:lumMod val="75000"/>
                  </a:schemeClr>
                </a:solidFill>
              </a:rPr>
              <a:t>Path 2:</a:t>
            </a:r>
          </a:p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Assessment Task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based on 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“Part 2: Scenarios”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C597831-A4EA-4D99-AB68-EF06F29FFDCD}"/>
              </a:ext>
            </a:extLst>
          </p:cNvPr>
          <p:cNvSpPr/>
          <p:nvPr/>
        </p:nvSpPr>
        <p:spPr>
          <a:xfrm>
            <a:off x="4519278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287A096-CD72-4401-90F6-ADD02B4DE581}"/>
              </a:ext>
            </a:extLst>
          </p:cNvPr>
          <p:cNvSpPr/>
          <p:nvPr/>
        </p:nvSpPr>
        <p:spPr>
          <a:xfrm>
            <a:off x="7049600" y="3134391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06962F-FBFE-46E1-9C44-FE0534FE69D2}"/>
              </a:ext>
            </a:extLst>
          </p:cNvPr>
          <p:cNvSpPr/>
          <p:nvPr/>
        </p:nvSpPr>
        <p:spPr>
          <a:xfrm>
            <a:off x="2247646" y="1977379"/>
            <a:ext cx="2210540" cy="7190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YOU ARE HERE</a:t>
            </a:r>
          </a:p>
        </p:txBody>
      </p:sp>
    </p:spTree>
    <p:extLst>
      <p:ext uri="{BB962C8B-B14F-4D97-AF65-F5344CB8AC3E}">
        <p14:creationId xmlns:p14="http://schemas.microsoft.com/office/powerpoint/2010/main" val="353366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C72152-FD0F-44B9-858E-97C7E8DF0B0A}"/>
              </a:ext>
            </a:extLst>
          </p:cNvPr>
          <p:cNvSpPr txBox="1"/>
          <p:nvPr/>
        </p:nvSpPr>
        <p:spPr>
          <a:xfrm>
            <a:off x="-26776" y="3165170"/>
            <a:ext cx="165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228833"/>
                </a:solidFill>
              </a:rPr>
              <a:t>Practice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3053FAC-27EA-487D-93E4-CA57F0F3E43B}"/>
              </a:ext>
            </a:extLst>
          </p:cNvPr>
          <p:cNvSpPr/>
          <p:nvPr/>
        </p:nvSpPr>
        <p:spPr>
          <a:xfrm>
            <a:off x="1619874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20BBD0-20D8-4486-8811-0C0C17258EBE}"/>
              </a:ext>
            </a:extLst>
          </p:cNvPr>
          <p:cNvSpPr txBox="1"/>
          <p:nvPr/>
        </p:nvSpPr>
        <p:spPr>
          <a:xfrm>
            <a:off x="2253911" y="2949726"/>
            <a:ext cx="2250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4477AA"/>
                </a:solidFill>
              </a:rPr>
              <a:t>Part 1:</a:t>
            </a:r>
          </a:p>
          <a:p>
            <a:pPr algn="ctr"/>
            <a:r>
              <a:rPr lang="en-US" sz="2800" dirty="0">
                <a:solidFill>
                  <a:srgbClr val="4477AA"/>
                </a:solidFill>
              </a:rPr>
              <a:t>Ranking Cards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BDC5E-DA3B-4E11-8A5E-3A1A3B0C7406}"/>
              </a:ext>
            </a:extLst>
          </p:cNvPr>
          <p:cNvSpPr txBox="1"/>
          <p:nvPr/>
        </p:nvSpPr>
        <p:spPr>
          <a:xfrm>
            <a:off x="5351578" y="2949726"/>
            <a:ext cx="1598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Part 2: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Scenarios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093A1-B2F9-4EC7-AC0F-D813F3F58655}"/>
              </a:ext>
            </a:extLst>
          </p:cNvPr>
          <p:cNvSpPr txBox="1"/>
          <p:nvPr/>
        </p:nvSpPr>
        <p:spPr>
          <a:xfrm>
            <a:off x="7849723" y="1500326"/>
            <a:ext cx="37444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rgbClr val="CC3311"/>
                </a:solidFill>
              </a:rPr>
              <a:t>Assessment Task</a:t>
            </a:r>
          </a:p>
          <a:p>
            <a:pPr algn="ctr"/>
            <a:r>
              <a:rPr lang="en-US" sz="2800" b="1" dirty="0">
                <a:solidFill>
                  <a:srgbClr val="CC3311"/>
                </a:solidFill>
              </a:rPr>
              <a:t>(the basis for your PAY!)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8231B2-F4EF-4C90-9D84-0EC69D34E5DC}"/>
              </a:ext>
            </a:extLst>
          </p:cNvPr>
          <p:cNvCxnSpPr>
            <a:cxnSpLocks/>
          </p:cNvCxnSpPr>
          <p:nvPr/>
        </p:nvCxnSpPr>
        <p:spPr>
          <a:xfrm flipH="1">
            <a:off x="8318377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B07D7F-CA8D-4E19-921D-10099B8A4B99}"/>
              </a:ext>
            </a:extLst>
          </p:cNvPr>
          <p:cNvCxnSpPr>
            <a:cxnSpLocks/>
          </p:cNvCxnSpPr>
          <p:nvPr/>
        </p:nvCxnSpPr>
        <p:spPr>
          <a:xfrm>
            <a:off x="10130901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CDCD1B-83D5-42A5-88E3-F38A96B6F740}"/>
              </a:ext>
            </a:extLst>
          </p:cNvPr>
          <p:cNvSpPr txBox="1"/>
          <p:nvPr/>
        </p:nvSpPr>
        <p:spPr>
          <a:xfrm>
            <a:off x="8105313" y="2890390"/>
            <a:ext cx="820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A60E0A-53FC-4203-B72A-8EF4DC3759F5}"/>
              </a:ext>
            </a:extLst>
          </p:cNvPr>
          <p:cNvSpPr txBox="1"/>
          <p:nvPr/>
        </p:nvSpPr>
        <p:spPr>
          <a:xfrm>
            <a:off x="9439590" y="2890390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162F5B-CB1C-45BA-99AB-4821A3415796}"/>
              </a:ext>
            </a:extLst>
          </p:cNvPr>
          <p:cNvSpPr txBox="1"/>
          <p:nvPr/>
        </p:nvSpPr>
        <p:spPr>
          <a:xfrm>
            <a:off x="10396518" y="2890390"/>
            <a:ext cx="67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TAILS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07052-DEAF-436F-96CB-570AC06DAD08}"/>
              </a:ext>
            </a:extLst>
          </p:cNvPr>
          <p:cNvSpPr txBox="1"/>
          <p:nvPr/>
        </p:nvSpPr>
        <p:spPr>
          <a:xfrm>
            <a:off x="6930519" y="4332791"/>
            <a:ext cx="2618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rgbClr val="4477AA"/>
                </a:solidFill>
              </a:rPr>
              <a:t>Path 1:</a:t>
            </a:r>
          </a:p>
          <a:p>
            <a:pPr algn="ctr"/>
            <a:r>
              <a:rPr lang="en-US" sz="2000" dirty="0">
                <a:solidFill>
                  <a:srgbClr val="4477AA"/>
                </a:solidFill>
              </a:rPr>
              <a:t>Assessment Task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based on 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“Part 1: Ranking Cards”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82C1A5-3C91-4F45-BA8C-16E564098A62}"/>
              </a:ext>
            </a:extLst>
          </p:cNvPr>
          <p:cNvSpPr txBox="1"/>
          <p:nvPr/>
        </p:nvSpPr>
        <p:spPr>
          <a:xfrm>
            <a:off x="9901576" y="4333279"/>
            <a:ext cx="2162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chemeClr val="accent2">
                    <a:lumMod val="75000"/>
                  </a:schemeClr>
                </a:solidFill>
              </a:rPr>
              <a:t>Path 2:</a:t>
            </a:r>
          </a:p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Assessment Task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based on 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“Part 2: Scenarios”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C597831-A4EA-4D99-AB68-EF06F29FFDCD}"/>
              </a:ext>
            </a:extLst>
          </p:cNvPr>
          <p:cNvSpPr/>
          <p:nvPr/>
        </p:nvSpPr>
        <p:spPr>
          <a:xfrm>
            <a:off x="4519278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287A096-CD72-4401-90F6-ADD02B4DE581}"/>
              </a:ext>
            </a:extLst>
          </p:cNvPr>
          <p:cNvSpPr/>
          <p:nvPr/>
        </p:nvSpPr>
        <p:spPr>
          <a:xfrm>
            <a:off x="7049600" y="3134391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1BB9588-4E0D-4915-8C48-2579EE005CDA}"/>
              </a:ext>
            </a:extLst>
          </p:cNvPr>
          <p:cNvSpPr/>
          <p:nvPr/>
        </p:nvSpPr>
        <p:spPr>
          <a:xfrm>
            <a:off x="4990730" y="1977379"/>
            <a:ext cx="2210540" cy="7190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YOU ARE HERE</a:t>
            </a:r>
          </a:p>
        </p:txBody>
      </p:sp>
    </p:spTree>
    <p:extLst>
      <p:ext uri="{BB962C8B-B14F-4D97-AF65-F5344CB8AC3E}">
        <p14:creationId xmlns:p14="http://schemas.microsoft.com/office/powerpoint/2010/main" val="520119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C72152-FD0F-44B9-858E-97C7E8DF0B0A}"/>
              </a:ext>
            </a:extLst>
          </p:cNvPr>
          <p:cNvSpPr txBox="1"/>
          <p:nvPr/>
        </p:nvSpPr>
        <p:spPr>
          <a:xfrm>
            <a:off x="-26776" y="3165170"/>
            <a:ext cx="165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228833"/>
                </a:solidFill>
              </a:rPr>
              <a:t>Practice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3053FAC-27EA-487D-93E4-CA57F0F3E43B}"/>
              </a:ext>
            </a:extLst>
          </p:cNvPr>
          <p:cNvSpPr/>
          <p:nvPr/>
        </p:nvSpPr>
        <p:spPr>
          <a:xfrm>
            <a:off x="1619874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20BBD0-20D8-4486-8811-0C0C17258EBE}"/>
              </a:ext>
            </a:extLst>
          </p:cNvPr>
          <p:cNvSpPr txBox="1"/>
          <p:nvPr/>
        </p:nvSpPr>
        <p:spPr>
          <a:xfrm>
            <a:off x="2253911" y="2949726"/>
            <a:ext cx="2250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4477AA"/>
                </a:solidFill>
              </a:rPr>
              <a:t>Part 1:</a:t>
            </a:r>
          </a:p>
          <a:p>
            <a:pPr algn="ctr"/>
            <a:r>
              <a:rPr lang="en-US" sz="2800" dirty="0">
                <a:solidFill>
                  <a:srgbClr val="4477AA"/>
                </a:solidFill>
              </a:rPr>
              <a:t>Ranking Cards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BDC5E-DA3B-4E11-8A5E-3A1A3B0C7406}"/>
              </a:ext>
            </a:extLst>
          </p:cNvPr>
          <p:cNvSpPr txBox="1"/>
          <p:nvPr/>
        </p:nvSpPr>
        <p:spPr>
          <a:xfrm>
            <a:off x="5351578" y="2949726"/>
            <a:ext cx="1598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Part 2:</a:t>
            </a:r>
          </a:p>
          <a:p>
            <a:pPr algn="ctr"/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Scenarios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093A1-B2F9-4EC7-AC0F-D813F3F58655}"/>
              </a:ext>
            </a:extLst>
          </p:cNvPr>
          <p:cNvSpPr txBox="1"/>
          <p:nvPr/>
        </p:nvSpPr>
        <p:spPr>
          <a:xfrm>
            <a:off x="7849723" y="1500326"/>
            <a:ext cx="37444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rgbClr val="CC3311"/>
                </a:solidFill>
              </a:rPr>
              <a:t>Assessment Task</a:t>
            </a:r>
          </a:p>
          <a:p>
            <a:pPr algn="ctr"/>
            <a:r>
              <a:rPr lang="en-US" sz="2800" b="1" dirty="0">
                <a:solidFill>
                  <a:srgbClr val="CC3311"/>
                </a:solidFill>
              </a:rPr>
              <a:t>(the basis for your PAY!)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8231B2-F4EF-4C90-9D84-0EC69D34E5DC}"/>
              </a:ext>
            </a:extLst>
          </p:cNvPr>
          <p:cNvCxnSpPr>
            <a:cxnSpLocks/>
          </p:cNvCxnSpPr>
          <p:nvPr/>
        </p:nvCxnSpPr>
        <p:spPr>
          <a:xfrm flipH="1">
            <a:off x="8318377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B07D7F-CA8D-4E19-921D-10099B8A4B99}"/>
              </a:ext>
            </a:extLst>
          </p:cNvPr>
          <p:cNvCxnSpPr>
            <a:cxnSpLocks/>
          </p:cNvCxnSpPr>
          <p:nvPr/>
        </p:nvCxnSpPr>
        <p:spPr>
          <a:xfrm>
            <a:off x="10130901" y="2539014"/>
            <a:ext cx="878890" cy="177553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CDCD1B-83D5-42A5-88E3-F38A96B6F740}"/>
              </a:ext>
            </a:extLst>
          </p:cNvPr>
          <p:cNvSpPr txBox="1"/>
          <p:nvPr/>
        </p:nvSpPr>
        <p:spPr>
          <a:xfrm>
            <a:off x="8105313" y="2890390"/>
            <a:ext cx="820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A60E0A-53FC-4203-B72A-8EF4DC3759F5}"/>
              </a:ext>
            </a:extLst>
          </p:cNvPr>
          <p:cNvSpPr txBox="1"/>
          <p:nvPr/>
        </p:nvSpPr>
        <p:spPr>
          <a:xfrm>
            <a:off x="9439590" y="2890390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162F5B-CB1C-45BA-99AB-4821A3415796}"/>
              </a:ext>
            </a:extLst>
          </p:cNvPr>
          <p:cNvSpPr txBox="1"/>
          <p:nvPr/>
        </p:nvSpPr>
        <p:spPr>
          <a:xfrm>
            <a:off x="10396518" y="2890390"/>
            <a:ext cx="67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TAILS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07052-DEAF-436F-96CB-570AC06DAD08}"/>
              </a:ext>
            </a:extLst>
          </p:cNvPr>
          <p:cNvSpPr txBox="1"/>
          <p:nvPr/>
        </p:nvSpPr>
        <p:spPr>
          <a:xfrm>
            <a:off x="6930519" y="4332791"/>
            <a:ext cx="2618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rgbClr val="4477AA"/>
                </a:solidFill>
              </a:rPr>
              <a:t>Path 1:</a:t>
            </a:r>
          </a:p>
          <a:p>
            <a:pPr algn="ctr"/>
            <a:r>
              <a:rPr lang="en-US" sz="2000" dirty="0">
                <a:solidFill>
                  <a:srgbClr val="4477AA"/>
                </a:solidFill>
              </a:rPr>
              <a:t>Assessment Task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based on </a:t>
            </a:r>
            <a:br>
              <a:rPr lang="en-US" sz="2000" dirty="0">
                <a:solidFill>
                  <a:srgbClr val="4477AA"/>
                </a:solidFill>
              </a:rPr>
            </a:br>
            <a:r>
              <a:rPr lang="en-US" sz="2000" dirty="0">
                <a:solidFill>
                  <a:srgbClr val="4477AA"/>
                </a:solidFill>
              </a:rPr>
              <a:t>“Part 1: Ranking Cards”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82C1A5-3C91-4F45-BA8C-16E564098A62}"/>
              </a:ext>
            </a:extLst>
          </p:cNvPr>
          <p:cNvSpPr txBox="1"/>
          <p:nvPr/>
        </p:nvSpPr>
        <p:spPr>
          <a:xfrm>
            <a:off x="9901576" y="4333279"/>
            <a:ext cx="2162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chemeClr val="accent2">
                    <a:lumMod val="75000"/>
                  </a:schemeClr>
                </a:solidFill>
              </a:rPr>
              <a:t>Path 2:</a:t>
            </a:r>
          </a:p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Assessment Task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based on </a:t>
            </a:r>
            <a:br>
              <a:rPr lang="en-US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“Part 2: Scenarios”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C597831-A4EA-4D99-AB68-EF06F29FFDCD}"/>
              </a:ext>
            </a:extLst>
          </p:cNvPr>
          <p:cNvSpPr/>
          <p:nvPr/>
        </p:nvSpPr>
        <p:spPr>
          <a:xfrm>
            <a:off x="4519278" y="3136612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287A096-CD72-4401-90F6-ADD02B4DE581}"/>
              </a:ext>
            </a:extLst>
          </p:cNvPr>
          <p:cNvSpPr/>
          <p:nvPr/>
        </p:nvSpPr>
        <p:spPr>
          <a:xfrm>
            <a:off x="7049600" y="3134391"/>
            <a:ext cx="566683" cy="5847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1BB9588-4E0D-4915-8C48-2579EE005CDA}"/>
              </a:ext>
            </a:extLst>
          </p:cNvPr>
          <p:cNvSpPr/>
          <p:nvPr/>
        </p:nvSpPr>
        <p:spPr>
          <a:xfrm>
            <a:off x="8616697" y="746366"/>
            <a:ext cx="2210540" cy="7190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YOU ARE HERE</a:t>
            </a:r>
          </a:p>
        </p:txBody>
      </p:sp>
    </p:spTree>
    <p:extLst>
      <p:ext uri="{BB962C8B-B14F-4D97-AF65-F5344CB8AC3E}">
        <p14:creationId xmlns:p14="http://schemas.microsoft.com/office/powerpoint/2010/main" val="468793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221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ChienHsun Lin</dc:creator>
  <cp:lastModifiedBy>ChienHsun Lin</cp:lastModifiedBy>
  <cp:revision>4</cp:revision>
  <dcterms:created xsi:type="dcterms:W3CDTF">2022-01-30T18:26:35Z</dcterms:created>
  <dcterms:modified xsi:type="dcterms:W3CDTF">2022-01-31T07:45:22Z</dcterms:modified>
</cp:coreProperties>
</file>