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256" r:id="rId3"/>
    <p:sldId id="257" r:id="rId4"/>
    <p:sldId id="258" r:id="rId5"/>
    <p:sldId id="259" r:id="rId6"/>
    <p:sldId id="260" r:id="rId7"/>
    <p:sldId id="261" r:id="rId8"/>
    <p:sldId id="291" r:id="rId9"/>
    <p:sldId id="292" r:id="rId10"/>
    <p:sldId id="294" r:id="rId11"/>
    <p:sldId id="295" r:id="rId12"/>
    <p:sldId id="293" r:id="rId13"/>
    <p:sldId id="296" r:id="rId1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82"/>
    <a:srgbClr val="1444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34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430408-774A-4488-895A-7E4A97DB00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7B95EB1-F268-49AE-B8F9-083ED2D8CE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E43AC35-9ACB-460F-B86D-1852FDE3B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4B85C-0F63-48C6-A7EA-F26E51C54B24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5064D7C-4E01-484A-949B-6365BB1E4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0E8DB8C-3D0B-4FDB-A56F-3FC566C45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85CCE-65F9-4760-8026-0639714FC73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943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40C6A7-CFAE-4345-88E0-47E344818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D054150-9DE4-4930-9437-8667FEB006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B2CBA1-EC92-4629-8FFD-1ED0F98E0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4B85C-0F63-48C6-A7EA-F26E51C54B24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B737E82-7550-4391-AD88-F9EE04496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C03A8D9-C2EC-419F-822B-E9429F750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85CCE-65F9-4760-8026-0639714FC73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915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5994061-3B97-46D3-90C6-3681AC9BF6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0DE52A3-AA52-4A45-B76A-12621887A9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C1DEF9-9032-421F-BD3A-1A36BC5FF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4B85C-0F63-48C6-A7EA-F26E51C54B24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4E9D9B-F04B-4792-9D16-5CC1014B3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CB4DAC9-E89E-4CA7-9826-DE6A5F31C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85CCE-65F9-4760-8026-0639714FC73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76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E3AFC7-0DC6-4C2F-86A4-E1AE9DF64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8CF6614-1D84-46F1-A698-561037DB51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77AE40F-64F3-4545-A1EB-D4FFC80D9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4B85C-0F63-48C6-A7EA-F26E51C54B24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7F19758-A511-4B4F-A119-1CE85AC05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AEA60FD-37E7-49DC-B6D4-1627E57B9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85CCE-65F9-4760-8026-0639714FC73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980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39BF96-99EF-4951-A05A-BF79B01E4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9413A9F-75EB-4F38-83C0-AC7B5009BF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3BB2DDA-4F27-4924-9CF3-B2C4149D5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4B85C-0F63-48C6-A7EA-F26E51C54B24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D0C059F-E762-498A-863B-0E9A58379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F100F4-66BF-45A1-B18B-5F388EF69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85CCE-65F9-4760-8026-0639714FC73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997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AC8977-602B-47CB-AE82-4504E345A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44A9A43-1DF9-4658-8FB5-9549D655A2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735F45A-A32B-4681-8F0A-BD21734B10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BE0EF23-C9B6-419E-8506-199C30470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4B85C-0F63-48C6-A7EA-F26E51C54B24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8D58AC1-6C50-4EBD-A54E-22D7DD39E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CB6B8F8-D46F-4B3C-BC38-CD70B1873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85CCE-65F9-4760-8026-0639714FC73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442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978E0B-FF5D-47DE-AD80-F188DF836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408D284-2601-4B0A-A28C-D7C8A8C70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99FAE74-F67B-4B75-88D8-29276E4771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4790674-EC37-470D-AF28-2C521466F4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03CD847-C713-40A2-A098-CE7A6477A5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A0588C11-2FF5-451F-A3ED-A981656F2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4B85C-0F63-48C6-A7EA-F26E51C54B24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A137CF9F-17AB-4B3E-9DC8-8BC36F5D3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2618549-5CBD-44C9-BD2A-E3A0B469F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85CCE-65F9-4760-8026-0639714FC73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90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548698-A392-4EA4-BC98-409DE9E53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E50DC67-2FDF-4CE4-A283-C51584B57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4B85C-0F63-48C6-A7EA-F26E51C54B24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9136178-500C-463A-8C66-21CEDD8FE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F0E1140-E3D6-496F-BBDB-3A4768888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85CCE-65F9-4760-8026-0639714FC73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482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FE675A8-AD70-48A6-9A01-70E2AE875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4B85C-0F63-48C6-A7EA-F26E51C54B24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A73C459-91F0-4E74-804E-9CC8903D6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1282B10-F1AB-41D9-BDC9-BD5DEF28D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85CCE-65F9-4760-8026-0639714FC73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893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1D6524-1A95-40E1-A4EC-7D8FED119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EA1B8B6-0357-42ED-AF35-1AB891D92E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D5EAFCA-F563-4E9B-882D-AC502D6EC1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37190A8-6D4E-4CC4-88DA-B4E17645B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4B85C-0F63-48C6-A7EA-F26E51C54B24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8A77278-E571-4B33-AEF1-FE194F95F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984F3D6-B659-41D9-9373-015200FD4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85CCE-65F9-4760-8026-0639714FC73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389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0E4F0F-5E02-427F-90DD-49C42811F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4E66D7D-34CC-4C01-A48D-51EA7A1B7F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1000208-FE3E-4DFA-BE30-65E5D61DAB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5AEEFB8-B172-4E06-B134-33E559DE6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4B85C-0F63-48C6-A7EA-F26E51C54B24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4D120FB-3817-45B2-889F-082A736D5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1193B72-9E3D-4BF8-8F7B-E74688B2C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85CCE-65F9-4760-8026-0639714FC73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890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E1A33FAE-760A-4D50-8E50-D877B026D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533468B-C80F-41DF-9231-44525AE8D1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9F50E59-6883-4D67-A0C2-85BF6491F4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4B85C-0F63-48C6-A7EA-F26E51C54B24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ACC96B9-4854-49F2-B586-2106753E5B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67D270F-2BE9-495A-9A9E-0F7E35D86F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85CCE-65F9-4760-8026-0639714FC73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524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6BB67F8C-9B7B-4A27-80A9-24A0C74F680E}"/>
              </a:ext>
            </a:extLst>
          </p:cNvPr>
          <p:cNvGrpSpPr/>
          <p:nvPr/>
        </p:nvGrpSpPr>
        <p:grpSpPr>
          <a:xfrm>
            <a:off x="230909" y="1699508"/>
            <a:ext cx="11896436" cy="3955264"/>
            <a:chOff x="1238250" y="2250684"/>
            <a:chExt cx="10191750" cy="2648159"/>
          </a:xfrm>
        </p:grpSpPr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098364A6-AE37-4F75-B5C6-B9061F5291FE}"/>
                </a:ext>
              </a:extLst>
            </p:cNvPr>
            <p:cNvSpPr txBox="1"/>
            <p:nvPr/>
          </p:nvSpPr>
          <p:spPr>
            <a:xfrm>
              <a:off x="9300902" y="4507319"/>
              <a:ext cx="2129098" cy="391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9682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60s Monopolist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9682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First Mover</a:t>
              </a:r>
            </a:p>
          </p:txBody>
        </p: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B15E1536-2A08-4863-A9A0-BE91FF37F140}"/>
                </a:ext>
              </a:extLst>
            </p:cNvPr>
            <p:cNvSpPr txBox="1"/>
            <p:nvPr/>
          </p:nvSpPr>
          <p:spPr>
            <a:xfrm>
              <a:off x="5466458" y="4589746"/>
              <a:ext cx="1237129" cy="22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9682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60s </a:t>
              </a:r>
              <a:r>
                <a:rPr kumimoji="0" lang="en-US" sz="1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9682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Simultan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968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16D764FA-7FE8-4A70-9593-26FC6758B53A}"/>
                </a:ext>
              </a:extLst>
            </p:cNvPr>
            <p:cNvSpPr txBox="1"/>
            <p:nvPr/>
          </p:nvSpPr>
          <p:spPr>
            <a:xfrm>
              <a:off x="4451486" y="2250684"/>
              <a:ext cx="3267075" cy="22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9682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Zeitkontinuierlich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968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9592C37B-F2E8-4D3D-B983-63B83475288C}"/>
                </a:ext>
              </a:extLst>
            </p:cNvPr>
            <p:cNvSpPr txBox="1"/>
            <p:nvPr/>
          </p:nvSpPr>
          <p:spPr>
            <a:xfrm>
              <a:off x="1238250" y="4507319"/>
              <a:ext cx="1671373" cy="391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9682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60s Entrant 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9682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First Mover</a:t>
              </a:r>
            </a:p>
          </p:txBody>
        </p: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13F0B950-DE74-4B0D-88E8-8CC45BA6B83E}"/>
                </a:ext>
              </a:extLst>
            </p:cNvPr>
            <p:cNvSpPr txBox="1"/>
            <p:nvPr/>
          </p:nvSpPr>
          <p:spPr>
            <a:xfrm>
              <a:off x="5466459" y="3448737"/>
              <a:ext cx="1237129" cy="22667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9682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20s </a:t>
              </a:r>
              <a:r>
                <a:rPr kumimoji="0" lang="en-US" sz="1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9682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Simultan</a:t>
              </a:r>
              <a:endParaRPr kumimoji="0" lang="en-US" sz="1600" b="1" u="none" strike="noStrike" kern="0" cap="none" spc="0" normalizeH="0" baseline="0" noProof="0" dirty="0">
                <a:ln>
                  <a:noFill/>
                </a:ln>
                <a:solidFill>
                  <a:srgbClr val="00968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cxnSp>
          <p:nvCxnSpPr>
            <p:cNvPr id="32" name="Gerade Verbindung mit Pfeil 31">
              <a:extLst>
                <a:ext uri="{FF2B5EF4-FFF2-40B4-BE49-F238E27FC236}">
                  <a16:creationId xmlns:a16="http://schemas.microsoft.com/office/drawing/2014/main" id="{5FB1DFA3-297C-4C2E-850F-C2F2BC62EA9C}"/>
                </a:ext>
              </a:extLst>
            </p:cNvPr>
            <p:cNvCxnSpPr>
              <a:cxnSpLocks/>
              <a:stCxn id="27" idx="2"/>
            </p:cNvCxnSpPr>
            <p:nvPr/>
          </p:nvCxnSpPr>
          <p:spPr>
            <a:xfrm>
              <a:off x="6085023" y="2477343"/>
              <a:ext cx="1" cy="989952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Gerade Verbindung mit Pfeil 32">
              <a:extLst>
                <a:ext uri="{FF2B5EF4-FFF2-40B4-BE49-F238E27FC236}">
                  <a16:creationId xmlns:a16="http://schemas.microsoft.com/office/drawing/2014/main" id="{46E6150B-09BD-48A6-9B5E-597C9722D5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85023" y="3693977"/>
              <a:ext cx="1" cy="865299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Gerade Verbindung mit Pfeil 33">
              <a:extLst>
                <a:ext uri="{FF2B5EF4-FFF2-40B4-BE49-F238E27FC236}">
                  <a16:creationId xmlns:a16="http://schemas.microsoft.com/office/drawing/2014/main" id="{E2ECBE02-B925-4A78-A2C3-7128EDA55E00}"/>
                </a:ext>
              </a:extLst>
            </p:cNvPr>
            <p:cNvCxnSpPr>
              <a:cxnSpLocks/>
              <a:stCxn id="26" idx="1"/>
              <a:endCxn id="28" idx="3"/>
            </p:cNvCxnSpPr>
            <p:nvPr/>
          </p:nvCxnSpPr>
          <p:spPr>
            <a:xfrm flipH="1" flipV="1">
              <a:off x="2909623" y="4703082"/>
              <a:ext cx="2556835" cy="1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Gerade Verbindung mit Pfeil 34">
              <a:extLst>
                <a:ext uri="{FF2B5EF4-FFF2-40B4-BE49-F238E27FC236}">
                  <a16:creationId xmlns:a16="http://schemas.microsoft.com/office/drawing/2014/main" id="{7E14E5A0-811A-4FDB-8247-052F168D9FE8}"/>
                </a:ext>
              </a:extLst>
            </p:cNvPr>
            <p:cNvCxnSpPr>
              <a:cxnSpLocks/>
              <a:stCxn id="26" idx="3"/>
              <a:endCxn id="25" idx="1"/>
            </p:cNvCxnSpPr>
            <p:nvPr/>
          </p:nvCxnSpPr>
          <p:spPr>
            <a:xfrm flipV="1">
              <a:off x="6703587" y="4703082"/>
              <a:ext cx="2597315" cy="1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823799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A691BE4F-B5CF-4F52-895E-3FB5209FD9EE}"/>
              </a:ext>
            </a:extLst>
          </p:cNvPr>
          <p:cNvGrpSpPr/>
          <p:nvPr/>
        </p:nvGrpSpPr>
        <p:grpSpPr>
          <a:xfrm>
            <a:off x="240145" y="193495"/>
            <a:ext cx="11932532" cy="6304756"/>
            <a:chOff x="240145" y="193495"/>
            <a:chExt cx="11932532" cy="6304756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51A7162B-461D-46EC-BB10-2BA4156DBD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11501"/>
            <a:stretch/>
          </p:blipFill>
          <p:spPr>
            <a:xfrm>
              <a:off x="2385661" y="193495"/>
              <a:ext cx="9787016" cy="6304756"/>
            </a:xfrm>
            <a:prstGeom prst="rect">
              <a:avLst/>
            </a:prstGeom>
          </p:spPr>
        </p:pic>
        <p:sp>
          <p:nvSpPr>
            <p:cNvPr id="13" name="Bogen 12">
              <a:extLst>
                <a:ext uri="{FF2B5EF4-FFF2-40B4-BE49-F238E27FC236}">
                  <a16:creationId xmlns:a16="http://schemas.microsoft.com/office/drawing/2014/main" id="{CF108AC3-BF35-4FD0-8A6B-7B9BB542704F}"/>
                </a:ext>
              </a:extLst>
            </p:cNvPr>
            <p:cNvSpPr/>
            <p:nvPr/>
          </p:nvSpPr>
          <p:spPr>
            <a:xfrm flipH="1">
              <a:off x="1720098" y="5083871"/>
              <a:ext cx="1294183" cy="979562"/>
            </a:xfrm>
            <a:prstGeom prst="arc">
              <a:avLst>
                <a:gd name="adj1" fmla="val 16164753"/>
                <a:gd name="adj2" fmla="val 5338750"/>
              </a:avLst>
            </a:prstGeom>
            <a:ln w="381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 sz="1621"/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F8B7F124-7B58-4723-A39F-F5EEC10EBC9F}"/>
                </a:ext>
              </a:extLst>
            </p:cNvPr>
            <p:cNvSpPr txBox="1"/>
            <p:nvPr/>
          </p:nvSpPr>
          <p:spPr>
            <a:xfrm>
              <a:off x="526233" y="5148694"/>
              <a:ext cx="1254965" cy="840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21" b="1" dirty="0">
                  <a:solidFill>
                    <a:srgbClr val="FF0000"/>
                  </a:solidFill>
                </a:rPr>
                <a:t>Jederzeit </a:t>
              </a:r>
            </a:p>
            <a:p>
              <a:pPr algn="ctr"/>
              <a:r>
                <a:rPr lang="de-DE" sz="1621" b="1" dirty="0">
                  <a:solidFill>
                    <a:srgbClr val="FF0000"/>
                  </a:solidFill>
                </a:rPr>
                <a:t>von Ihnen</a:t>
              </a:r>
            </a:p>
            <a:p>
              <a:pPr algn="ctr"/>
              <a:r>
                <a:rPr lang="de-DE" sz="1621" b="1" dirty="0">
                  <a:solidFill>
                    <a:srgbClr val="FF0000"/>
                  </a:solidFill>
                </a:rPr>
                <a:t>anpassbar</a:t>
              </a:r>
            </a:p>
          </p:txBody>
        </p:sp>
        <p:sp>
          <p:nvSpPr>
            <p:cNvPr id="15" name="Bogen 14">
              <a:extLst>
                <a:ext uri="{FF2B5EF4-FFF2-40B4-BE49-F238E27FC236}">
                  <a16:creationId xmlns:a16="http://schemas.microsoft.com/office/drawing/2014/main" id="{F78B43D1-E943-4091-982E-4F1DDC74C66C}"/>
                </a:ext>
              </a:extLst>
            </p:cNvPr>
            <p:cNvSpPr/>
            <p:nvPr/>
          </p:nvSpPr>
          <p:spPr>
            <a:xfrm rot="5400000" flipH="1">
              <a:off x="6693728" y="3406081"/>
              <a:ext cx="889484" cy="1047342"/>
            </a:xfrm>
            <a:prstGeom prst="arc">
              <a:avLst>
                <a:gd name="adj1" fmla="val 16184046"/>
                <a:gd name="adj2" fmla="val 5338750"/>
              </a:avLst>
            </a:prstGeom>
            <a:ln w="3810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 sz="1621"/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AC346D27-2C3D-4A4D-8065-DE37E4F36C46}"/>
                </a:ext>
              </a:extLst>
            </p:cNvPr>
            <p:cNvSpPr txBox="1"/>
            <p:nvPr/>
          </p:nvSpPr>
          <p:spPr>
            <a:xfrm>
              <a:off x="7745268" y="3345873"/>
              <a:ext cx="2704083" cy="591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621" b="1" dirty="0">
                  <a:solidFill>
                    <a:srgbClr val="FF0000"/>
                  </a:solidFill>
                </a:rPr>
                <a:t>Jederzeit vom </a:t>
              </a:r>
            </a:p>
            <a:p>
              <a:r>
                <a:rPr lang="de-DE" sz="1621" b="1" dirty="0">
                  <a:solidFill>
                    <a:srgbClr val="FF0000"/>
                  </a:solidFill>
                </a:rPr>
                <a:t>Monopolisten anpassbar</a:t>
              </a:r>
            </a:p>
          </p:txBody>
        </p:sp>
        <p:sp>
          <p:nvSpPr>
            <p:cNvPr id="17" name="Bogen 16">
              <a:extLst>
                <a:ext uri="{FF2B5EF4-FFF2-40B4-BE49-F238E27FC236}">
                  <a16:creationId xmlns:a16="http://schemas.microsoft.com/office/drawing/2014/main" id="{B49409F8-7C90-4387-A202-827F03B76A77}"/>
                </a:ext>
              </a:extLst>
            </p:cNvPr>
            <p:cNvSpPr/>
            <p:nvPr/>
          </p:nvSpPr>
          <p:spPr>
            <a:xfrm rot="20650679" flipH="1" flipV="1">
              <a:off x="1560497" y="1120951"/>
              <a:ext cx="1294183" cy="1127509"/>
            </a:xfrm>
            <a:prstGeom prst="arc">
              <a:avLst>
                <a:gd name="adj1" fmla="val 16749788"/>
                <a:gd name="adj2" fmla="val 20697658"/>
              </a:avLst>
            </a:prstGeom>
            <a:ln w="38100">
              <a:solidFill>
                <a:srgbClr val="FF0000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 sz="1621"/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CFD10080-1B73-48C3-848C-C4BE39F527A8}"/>
                </a:ext>
              </a:extLst>
            </p:cNvPr>
            <p:cNvSpPr txBox="1"/>
            <p:nvPr/>
          </p:nvSpPr>
          <p:spPr>
            <a:xfrm>
              <a:off x="636737" y="1462969"/>
              <a:ext cx="1409507" cy="591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21" b="1" dirty="0">
                  <a:solidFill>
                    <a:srgbClr val="FF0000"/>
                  </a:solidFill>
                </a:rPr>
                <a:t>Ihre aktuelle Auszahlung</a:t>
              </a:r>
            </a:p>
          </p:txBody>
        </p:sp>
        <p:sp>
          <p:nvSpPr>
            <p:cNvPr id="21" name="Bogen 20">
              <a:extLst>
                <a:ext uri="{FF2B5EF4-FFF2-40B4-BE49-F238E27FC236}">
                  <a16:creationId xmlns:a16="http://schemas.microsoft.com/office/drawing/2014/main" id="{3FC7B031-38BB-444D-98BE-376286F6AD0E}"/>
                </a:ext>
              </a:extLst>
            </p:cNvPr>
            <p:cNvSpPr/>
            <p:nvPr/>
          </p:nvSpPr>
          <p:spPr>
            <a:xfrm rot="949321" flipH="1">
              <a:off x="1560497" y="2566440"/>
              <a:ext cx="1294183" cy="1127509"/>
            </a:xfrm>
            <a:prstGeom prst="arc">
              <a:avLst>
                <a:gd name="adj1" fmla="val 16749788"/>
                <a:gd name="adj2" fmla="val 20697658"/>
              </a:avLst>
            </a:prstGeom>
            <a:ln w="38100">
              <a:solidFill>
                <a:srgbClr val="FF0000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 sz="1621"/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8811800E-3F2C-4FF5-85D3-4EEE29E9E767}"/>
                </a:ext>
              </a:extLst>
            </p:cNvPr>
            <p:cNvSpPr txBox="1"/>
            <p:nvPr/>
          </p:nvSpPr>
          <p:spPr>
            <a:xfrm>
              <a:off x="240145" y="2815276"/>
              <a:ext cx="1988629" cy="1339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21" b="1" dirty="0">
                  <a:solidFill>
                    <a:srgbClr val="FF0000"/>
                  </a:solidFill>
                </a:rPr>
                <a:t>Verbleibende Zeit bis zum Markteintritt des </a:t>
              </a:r>
              <a:r>
                <a:rPr lang="de-DE" sz="1621" b="1" dirty="0" err="1">
                  <a:solidFill>
                    <a:srgbClr val="FF0000"/>
                  </a:solidFill>
                </a:rPr>
                <a:t>Entrants</a:t>
              </a:r>
              <a:r>
                <a:rPr lang="de-DE" sz="1621" b="1" dirty="0">
                  <a:solidFill>
                    <a:srgbClr val="FF0000"/>
                  </a:solidFill>
                </a:rPr>
                <a:t> (ist der </a:t>
              </a:r>
              <a:r>
                <a:rPr lang="de-DE" sz="1621" b="1" dirty="0" err="1">
                  <a:solidFill>
                    <a:srgbClr val="FF0000"/>
                  </a:solidFill>
                </a:rPr>
                <a:t>Timer</a:t>
              </a:r>
              <a:r>
                <a:rPr lang="de-DE" sz="1621" b="1" dirty="0">
                  <a:solidFill>
                    <a:srgbClr val="FF0000"/>
                  </a:solidFill>
                </a:rPr>
                <a:t> bei ‘0‘, endet Phase 1)</a:t>
              </a:r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E23517A7-562D-4F5B-8B3D-B68CE41F7BF2}"/>
                </a:ext>
              </a:extLst>
            </p:cNvPr>
            <p:cNvSpPr txBox="1"/>
            <p:nvPr/>
          </p:nvSpPr>
          <p:spPr>
            <a:xfrm>
              <a:off x="692153" y="796811"/>
              <a:ext cx="1409507" cy="591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21" b="1" dirty="0">
                  <a:solidFill>
                    <a:srgbClr val="FF0000"/>
                  </a:solidFill>
                </a:rPr>
                <a:t>Maximale </a:t>
              </a:r>
            </a:p>
            <a:p>
              <a:pPr algn="ctr"/>
              <a:r>
                <a:rPr lang="de-DE" sz="1621" b="1" dirty="0">
                  <a:solidFill>
                    <a:srgbClr val="FF0000"/>
                  </a:solidFill>
                </a:rPr>
                <a:t>Zeit Phase 1</a:t>
              </a:r>
            </a:p>
          </p:txBody>
        </p:sp>
        <p:sp>
          <p:nvSpPr>
            <p:cNvPr id="24" name="Bogen 23">
              <a:extLst>
                <a:ext uri="{FF2B5EF4-FFF2-40B4-BE49-F238E27FC236}">
                  <a16:creationId xmlns:a16="http://schemas.microsoft.com/office/drawing/2014/main" id="{2046697C-5DAA-4ED8-956F-ABB09F75715B}"/>
                </a:ext>
              </a:extLst>
            </p:cNvPr>
            <p:cNvSpPr/>
            <p:nvPr/>
          </p:nvSpPr>
          <p:spPr>
            <a:xfrm rot="949321" flipH="1">
              <a:off x="1560496" y="611812"/>
              <a:ext cx="1294183" cy="1127509"/>
            </a:xfrm>
            <a:prstGeom prst="arc">
              <a:avLst>
                <a:gd name="adj1" fmla="val 16749788"/>
                <a:gd name="adj2" fmla="val 20697658"/>
              </a:avLst>
            </a:prstGeom>
            <a:ln w="38100">
              <a:solidFill>
                <a:srgbClr val="FF0000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 sz="1621"/>
            </a:p>
          </p:txBody>
        </p:sp>
      </p:grpSp>
    </p:spTree>
    <p:extLst>
      <p:ext uri="{BB962C8B-B14F-4D97-AF65-F5344CB8AC3E}">
        <p14:creationId xmlns:p14="http://schemas.microsoft.com/office/powerpoint/2010/main" val="18770231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75E7DEC8-73F8-4AFE-894B-315E5FE933D2}"/>
              </a:ext>
            </a:extLst>
          </p:cNvPr>
          <p:cNvGrpSpPr/>
          <p:nvPr/>
        </p:nvGrpSpPr>
        <p:grpSpPr>
          <a:xfrm>
            <a:off x="230909" y="231203"/>
            <a:ext cx="11904442" cy="6293914"/>
            <a:chOff x="230909" y="231203"/>
            <a:chExt cx="11904442" cy="6293914"/>
          </a:xfrm>
        </p:grpSpPr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FE0DAB14-5025-4336-86ED-9D9ED88ABF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8661"/>
            <a:stretch/>
          </p:blipFill>
          <p:spPr>
            <a:xfrm>
              <a:off x="2353001" y="231203"/>
              <a:ext cx="9782350" cy="6293914"/>
            </a:xfrm>
            <a:prstGeom prst="rect">
              <a:avLst/>
            </a:prstGeom>
          </p:spPr>
        </p:pic>
        <p:grpSp>
          <p:nvGrpSpPr>
            <p:cNvPr id="2" name="Gruppieren 1">
              <a:extLst>
                <a:ext uri="{FF2B5EF4-FFF2-40B4-BE49-F238E27FC236}">
                  <a16:creationId xmlns:a16="http://schemas.microsoft.com/office/drawing/2014/main" id="{2F8114B3-1268-4DA8-999F-878785AD6EDF}"/>
                </a:ext>
              </a:extLst>
            </p:cNvPr>
            <p:cNvGrpSpPr/>
            <p:nvPr/>
          </p:nvGrpSpPr>
          <p:grpSpPr>
            <a:xfrm>
              <a:off x="230909" y="611812"/>
              <a:ext cx="9985375" cy="5562458"/>
              <a:chOff x="230909" y="611812"/>
              <a:chExt cx="9985375" cy="5562458"/>
            </a:xfrm>
          </p:grpSpPr>
          <p:grpSp>
            <p:nvGrpSpPr>
              <p:cNvPr id="8" name="Gruppieren 7">
                <a:extLst>
                  <a:ext uri="{FF2B5EF4-FFF2-40B4-BE49-F238E27FC236}">
                    <a16:creationId xmlns:a16="http://schemas.microsoft.com/office/drawing/2014/main" id="{220B7AC2-E86D-4C80-83FD-8468617D9D5D}"/>
                  </a:ext>
                </a:extLst>
              </p:cNvPr>
              <p:cNvGrpSpPr/>
              <p:nvPr/>
            </p:nvGrpSpPr>
            <p:grpSpPr>
              <a:xfrm>
                <a:off x="380929" y="611812"/>
                <a:ext cx="9835355" cy="5562458"/>
                <a:chOff x="380929" y="611812"/>
                <a:chExt cx="9835355" cy="5562458"/>
              </a:xfrm>
            </p:grpSpPr>
            <p:sp>
              <p:nvSpPr>
                <p:cNvPr id="14" name="Bogen 13">
                  <a:extLst>
                    <a:ext uri="{FF2B5EF4-FFF2-40B4-BE49-F238E27FC236}">
                      <a16:creationId xmlns:a16="http://schemas.microsoft.com/office/drawing/2014/main" id="{2E6B41F0-F033-44B3-9235-58FC19072D49}"/>
                    </a:ext>
                  </a:extLst>
                </p:cNvPr>
                <p:cNvSpPr/>
                <p:nvPr/>
              </p:nvSpPr>
              <p:spPr>
                <a:xfrm rot="949321" flipH="1">
                  <a:off x="1560496" y="611812"/>
                  <a:ext cx="1294183" cy="1127509"/>
                </a:xfrm>
                <a:prstGeom prst="arc">
                  <a:avLst>
                    <a:gd name="adj1" fmla="val 16749788"/>
                    <a:gd name="adj2" fmla="val 20697658"/>
                  </a:avLst>
                </a:prstGeom>
                <a:ln w="38100">
                  <a:solidFill>
                    <a:srgbClr val="FF0000"/>
                  </a:solidFill>
                  <a:headEnd type="arrow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de-DE" sz="1621"/>
                </a:p>
              </p:txBody>
            </p:sp>
            <p:sp>
              <p:nvSpPr>
                <p:cNvPr id="17" name="Textfeld 16">
                  <a:extLst>
                    <a:ext uri="{FF2B5EF4-FFF2-40B4-BE49-F238E27FC236}">
                      <a16:creationId xmlns:a16="http://schemas.microsoft.com/office/drawing/2014/main" id="{E5B3C4BD-6D40-4D02-9A5D-4432DB3A6245}"/>
                    </a:ext>
                  </a:extLst>
                </p:cNvPr>
                <p:cNvSpPr txBox="1"/>
                <p:nvPr/>
              </p:nvSpPr>
              <p:spPr>
                <a:xfrm>
                  <a:off x="692153" y="796811"/>
                  <a:ext cx="1409507" cy="5911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621" b="1" dirty="0">
                      <a:solidFill>
                        <a:srgbClr val="FF0000"/>
                      </a:solidFill>
                    </a:rPr>
                    <a:t>Maximale </a:t>
                  </a:r>
                </a:p>
                <a:p>
                  <a:pPr algn="ctr"/>
                  <a:r>
                    <a:rPr lang="de-DE" sz="1621" b="1" dirty="0">
                      <a:solidFill>
                        <a:srgbClr val="FF0000"/>
                      </a:solidFill>
                    </a:rPr>
                    <a:t>Zeit Phase 1</a:t>
                  </a:r>
                </a:p>
              </p:txBody>
            </p:sp>
            <p:sp>
              <p:nvSpPr>
                <p:cNvPr id="18" name="Bogen 17">
                  <a:extLst>
                    <a:ext uri="{FF2B5EF4-FFF2-40B4-BE49-F238E27FC236}">
                      <a16:creationId xmlns:a16="http://schemas.microsoft.com/office/drawing/2014/main" id="{B4B0886C-DC4A-41BF-963B-B2606DB537CF}"/>
                    </a:ext>
                  </a:extLst>
                </p:cNvPr>
                <p:cNvSpPr/>
                <p:nvPr/>
              </p:nvSpPr>
              <p:spPr>
                <a:xfrm flipH="1">
                  <a:off x="1720098" y="5194708"/>
                  <a:ext cx="1294183" cy="979562"/>
                </a:xfrm>
                <a:prstGeom prst="arc">
                  <a:avLst>
                    <a:gd name="adj1" fmla="val 16164753"/>
                    <a:gd name="adj2" fmla="val 5338750"/>
                  </a:avLst>
                </a:prstGeom>
                <a:ln w="38100">
                  <a:solidFill>
                    <a:srgbClr val="FF0000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de-DE" sz="1621"/>
                </a:p>
              </p:txBody>
            </p:sp>
            <p:sp>
              <p:nvSpPr>
                <p:cNvPr id="19" name="Textfeld 18">
                  <a:extLst>
                    <a:ext uri="{FF2B5EF4-FFF2-40B4-BE49-F238E27FC236}">
                      <a16:creationId xmlns:a16="http://schemas.microsoft.com/office/drawing/2014/main" id="{F46B5F45-20ED-421F-B84F-36839F31E223}"/>
                    </a:ext>
                  </a:extLst>
                </p:cNvPr>
                <p:cNvSpPr txBox="1"/>
                <p:nvPr/>
              </p:nvSpPr>
              <p:spPr>
                <a:xfrm>
                  <a:off x="380929" y="5259531"/>
                  <a:ext cx="1409506" cy="84061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621" b="1" dirty="0">
                      <a:solidFill>
                        <a:srgbClr val="FF0000"/>
                      </a:solidFill>
                    </a:rPr>
                    <a:t>Jederzeit </a:t>
                  </a:r>
                </a:p>
                <a:p>
                  <a:pPr algn="ctr"/>
                  <a:r>
                    <a:rPr lang="de-DE" sz="1621" b="1" dirty="0">
                      <a:solidFill>
                        <a:srgbClr val="FF0000"/>
                      </a:solidFill>
                    </a:rPr>
                    <a:t>vom </a:t>
                  </a:r>
                  <a:r>
                    <a:rPr lang="de-DE" sz="1621" b="1" dirty="0" err="1">
                      <a:solidFill>
                        <a:srgbClr val="FF0000"/>
                      </a:solidFill>
                    </a:rPr>
                    <a:t>Entrant</a:t>
                  </a:r>
                  <a:endParaRPr lang="de-DE" sz="1621" b="1" dirty="0">
                    <a:solidFill>
                      <a:srgbClr val="FF0000"/>
                    </a:solidFill>
                  </a:endParaRPr>
                </a:p>
                <a:p>
                  <a:pPr algn="ctr"/>
                  <a:r>
                    <a:rPr lang="de-DE" sz="1621" b="1" dirty="0">
                      <a:solidFill>
                        <a:srgbClr val="FF0000"/>
                      </a:solidFill>
                    </a:rPr>
                    <a:t>anpassbar</a:t>
                  </a:r>
                </a:p>
              </p:txBody>
            </p:sp>
            <p:sp>
              <p:nvSpPr>
                <p:cNvPr id="20" name="Bogen 19">
                  <a:extLst>
                    <a:ext uri="{FF2B5EF4-FFF2-40B4-BE49-F238E27FC236}">
                      <a16:creationId xmlns:a16="http://schemas.microsoft.com/office/drawing/2014/main" id="{FAE82AE9-AC2E-4F94-83DF-173614685EC6}"/>
                    </a:ext>
                  </a:extLst>
                </p:cNvPr>
                <p:cNvSpPr/>
                <p:nvPr/>
              </p:nvSpPr>
              <p:spPr>
                <a:xfrm rot="5400000" flipH="1">
                  <a:off x="6678329" y="3443600"/>
                  <a:ext cx="889484" cy="1047342"/>
                </a:xfrm>
                <a:prstGeom prst="arc">
                  <a:avLst>
                    <a:gd name="adj1" fmla="val 16063191"/>
                    <a:gd name="adj2" fmla="val 5338750"/>
                  </a:avLst>
                </a:prstGeom>
                <a:ln w="38100">
                  <a:solidFill>
                    <a:srgbClr val="FF0000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de-DE" sz="1621"/>
                </a:p>
              </p:txBody>
            </p:sp>
            <p:sp>
              <p:nvSpPr>
                <p:cNvPr id="21" name="Textfeld 20">
                  <a:extLst>
                    <a:ext uri="{FF2B5EF4-FFF2-40B4-BE49-F238E27FC236}">
                      <a16:creationId xmlns:a16="http://schemas.microsoft.com/office/drawing/2014/main" id="{E570A865-E488-49F6-9413-3B909E4753EB}"/>
                    </a:ext>
                  </a:extLst>
                </p:cNvPr>
                <p:cNvSpPr txBox="1"/>
                <p:nvPr/>
              </p:nvSpPr>
              <p:spPr>
                <a:xfrm>
                  <a:off x="7759582" y="3384173"/>
                  <a:ext cx="2456702" cy="5911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sz="1621" b="1" dirty="0">
                      <a:solidFill>
                        <a:srgbClr val="FF0000"/>
                      </a:solidFill>
                    </a:rPr>
                    <a:t>Jederzeit von Ihnen</a:t>
                  </a:r>
                </a:p>
                <a:p>
                  <a:r>
                    <a:rPr lang="de-DE" sz="1621" b="1" dirty="0">
                      <a:solidFill>
                        <a:srgbClr val="FF0000"/>
                      </a:solidFill>
                    </a:rPr>
                    <a:t>anpassbar</a:t>
                  </a:r>
                </a:p>
              </p:txBody>
            </p:sp>
          </p:grpSp>
          <p:sp>
            <p:nvSpPr>
              <p:cNvPr id="10" name="Bogen 9">
                <a:extLst>
                  <a:ext uri="{FF2B5EF4-FFF2-40B4-BE49-F238E27FC236}">
                    <a16:creationId xmlns:a16="http://schemas.microsoft.com/office/drawing/2014/main" id="{1C11B352-A64E-4609-8791-F1150F073510}"/>
                  </a:ext>
                </a:extLst>
              </p:cNvPr>
              <p:cNvSpPr/>
              <p:nvPr/>
            </p:nvSpPr>
            <p:spPr>
              <a:xfrm rot="20650679" flipH="1" flipV="1">
                <a:off x="1560497" y="1120951"/>
                <a:ext cx="1294183" cy="1127509"/>
              </a:xfrm>
              <a:prstGeom prst="arc">
                <a:avLst>
                  <a:gd name="adj1" fmla="val 16749788"/>
                  <a:gd name="adj2" fmla="val 20697658"/>
                </a:avLst>
              </a:prstGeom>
              <a:ln w="38100"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DE" sz="1621"/>
              </a:p>
            </p:txBody>
          </p:sp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28E74935-F101-4FE4-95A1-962721DD2E1F}"/>
                  </a:ext>
                </a:extLst>
              </p:cNvPr>
              <p:cNvSpPr txBox="1"/>
              <p:nvPr/>
            </p:nvSpPr>
            <p:spPr>
              <a:xfrm>
                <a:off x="636737" y="1462969"/>
                <a:ext cx="1409507" cy="5911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21" b="1" dirty="0">
                    <a:solidFill>
                      <a:srgbClr val="FF0000"/>
                    </a:solidFill>
                  </a:rPr>
                  <a:t>Ihre aktuelle Auszahlung</a:t>
                </a:r>
              </a:p>
            </p:txBody>
          </p:sp>
          <p:sp>
            <p:nvSpPr>
              <p:cNvPr id="12" name="Bogen 11">
                <a:extLst>
                  <a:ext uri="{FF2B5EF4-FFF2-40B4-BE49-F238E27FC236}">
                    <a16:creationId xmlns:a16="http://schemas.microsoft.com/office/drawing/2014/main" id="{CACC295B-662A-46C6-89E6-50F22F1580EE}"/>
                  </a:ext>
                </a:extLst>
              </p:cNvPr>
              <p:cNvSpPr/>
              <p:nvPr/>
            </p:nvSpPr>
            <p:spPr>
              <a:xfrm rot="949321" flipH="1">
                <a:off x="1560497" y="2631092"/>
                <a:ext cx="1294183" cy="1127509"/>
              </a:xfrm>
              <a:prstGeom prst="arc">
                <a:avLst>
                  <a:gd name="adj1" fmla="val 16749788"/>
                  <a:gd name="adj2" fmla="val 20697658"/>
                </a:avLst>
              </a:prstGeom>
              <a:ln w="38100">
                <a:solidFill>
                  <a:srgbClr val="FF0000"/>
                </a:solidFill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DE" sz="1621"/>
              </a:p>
            </p:txBody>
          </p:sp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E9694CDB-DD83-4FDD-9FC5-3B5A8B9968B9}"/>
                  </a:ext>
                </a:extLst>
              </p:cNvPr>
              <p:cNvSpPr txBox="1"/>
              <p:nvPr/>
            </p:nvSpPr>
            <p:spPr>
              <a:xfrm>
                <a:off x="230909" y="2879928"/>
                <a:ext cx="1997865" cy="1339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21" b="1" dirty="0">
                    <a:solidFill>
                      <a:srgbClr val="FF0000"/>
                    </a:solidFill>
                  </a:rPr>
                  <a:t>Verbleibende Zeit bis zum Markteintritt des </a:t>
                </a:r>
                <a:r>
                  <a:rPr lang="de-DE" sz="1621" b="1" dirty="0" err="1">
                    <a:solidFill>
                      <a:srgbClr val="FF0000"/>
                    </a:solidFill>
                  </a:rPr>
                  <a:t>Entrants</a:t>
                </a:r>
                <a:r>
                  <a:rPr lang="de-DE" sz="1621" b="1" dirty="0">
                    <a:solidFill>
                      <a:srgbClr val="FF0000"/>
                    </a:solidFill>
                  </a:rPr>
                  <a:t> (ist der </a:t>
                </a:r>
                <a:r>
                  <a:rPr lang="de-DE" sz="1621" b="1" dirty="0" err="1">
                    <a:solidFill>
                      <a:srgbClr val="FF0000"/>
                    </a:solidFill>
                  </a:rPr>
                  <a:t>Timer</a:t>
                </a:r>
                <a:r>
                  <a:rPr lang="de-DE" sz="1621" b="1" dirty="0">
                    <a:solidFill>
                      <a:srgbClr val="FF0000"/>
                    </a:solidFill>
                  </a:rPr>
                  <a:t> bei ‘0‘, endet Phase 1)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6681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87899DA9-EDC6-47DC-8312-680AD807BA13}"/>
              </a:ext>
            </a:extLst>
          </p:cNvPr>
          <p:cNvGrpSpPr/>
          <p:nvPr/>
        </p:nvGrpSpPr>
        <p:grpSpPr>
          <a:xfrm>
            <a:off x="932873" y="1256146"/>
            <a:ext cx="9753598" cy="3634991"/>
            <a:chOff x="932873" y="1256146"/>
            <a:chExt cx="9753598" cy="3634991"/>
          </a:xfrm>
        </p:grpSpPr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72722811-BD66-433A-8362-24845F8A60F8}"/>
                </a:ext>
              </a:extLst>
            </p:cNvPr>
            <p:cNvSpPr txBox="1"/>
            <p:nvPr/>
          </p:nvSpPr>
          <p:spPr>
            <a:xfrm>
              <a:off x="1050631" y="3864660"/>
              <a:ext cx="22698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/>
                <a:t>Kapazitätsaufbau</a:t>
              </a:r>
              <a:r>
                <a:rPr lang="en-US" sz="1600" b="1" dirty="0"/>
                <a:t> </a:t>
              </a:r>
            </a:p>
            <a:p>
              <a:r>
                <a:rPr lang="en-US" sz="1600" b="1" dirty="0"/>
                <a:t>des Entrants </a:t>
              </a:r>
              <a:r>
                <a:rPr lang="en-US" sz="1600" b="1" dirty="0" err="1"/>
                <a:t>unvollständig</a:t>
              </a:r>
              <a:endParaRPr lang="en-US" sz="1600" b="1" dirty="0"/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A14BCE80-10E7-40F1-8B15-7A214032F2D4}"/>
                </a:ext>
              </a:extLst>
            </p:cNvPr>
            <p:cNvSpPr txBox="1"/>
            <p:nvPr/>
          </p:nvSpPr>
          <p:spPr>
            <a:xfrm>
              <a:off x="1114132" y="2354515"/>
              <a:ext cx="214283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err="1"/>
                <a:t>Kapazitätsaufbau</a:t>
              </a:r>
              <a:r>
                <a:rPr lang="en-US" sz="1600" b="1" dirty="0"/>
                <a:t> </a:t>
              </a:r>
            </a:p>
            <a:p>
              <a:r>
                <a:rPr lang="en-US" sz="1600" b="1" dirty="0"/>
                <a:t>des Entrants </a:t>
              </a:r>
              <a:r>
                <a:rPr lang="en-US" sz="1600" b="1" dirty="0" err="1"/>
                <a:t>vollständig</a:t>
              </a:r>
              <a:r>
                <a:rPr lang="en-US" sz="1600" b="1" dirty="0"/>
                <a:t> </a:t>
              </a:r>
            </a:p>
          </p:txBody>
        </p:sp>
        <p:sp>
          <p:nvSpPr>
            <p:cNvPr id="4" name="Geschweifte Klammer rechts 3">
              <a:extLst>
                <a:ext uri="{FF2B5EF4-FFF2-40B4-BE49-F238E27FC236}">
                  <a16:creationId xmlns:a16="http://schemas.microsoft.com/office/drawing/2014/main" id="{C69E68AD-019E-47FE-A26A-DE4926B55FA3}"/>
                </a:ext>
              </a:extLst>
            </p:cNvPr>
            <p:cNvSpPr/>
            <p:nvPr/>
          </p:nvSpPr>
          <p:spPr>
            <a:xfrm rot="16200000">
              <a:off x="6654800" y="-1941945"/>
              <a:ext cx="369454" cy="7693889"/>
            </a:xfrm>
            <a:prstGeom prst="rightBrace">
              <a:avLst/>
            </a:prstGeom>
            <a:ln w="28575">
              <a:solidFill>
                <a:srgbClr val="0096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3793270E-688B-4A45-82C2-3E67FE25A991}"/>
                </a:ext>
              </a:extLst>
            </p:cNvPr>
            <p:cNvSpPr txBox="1"/>
            <p:nvPr/>
          </p:nvSpPr>
          <p:spPr>
            <a:xfrm>
              <a:off x="4658589" y="1256146"/>
              <a:ext cx="4495798" cy="369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Gesamtdauer</a:t>
              </a:r>
              <a:r>
                <a:rPr lang="en-US" dirty="0"/>
                <a:t> Spiel: 300 </a:t>
              </a:r>
              <a:r>
                <a:rPr lang="en-US" dirty="0" err="1"/>
                <a:t>Sekunden</a:t>
              </a:r>
              <a:r>
                <a:rPr lang="en-US" dirty="0"/>
                <a:t> </a:t>
              </a:r>
            </a:p>
          </p:txBody>
        </p:sp>
        <p:sp>
          <p:nvSpPr>
            <p:cNvPr id="6" name="Rechteck: abgerundete Ecken 5">
              <a:extLst>
                <a:ext uri="{FF2B5EF4-FFF2-40B4-BE49-F238E27FC236}">
                  <a16:creationId xmlns:a16="http://schemas.microsoft.com/office/drawing/2014/main" id="{5EB8194D-4F3B-467C-A37E-94B265FF16BC}"/>
                </a:ext>
              </a:extLst>
            </p:cNvPr>
            <p:cNvSpPr/>
            <p:nvPr/>
          </p:nvSpPr>
          <p:spPr>
            <a:xfrm>
              <a:off x="3126507" y="3777674"/>
              <a:ext cx="4632039" cy="10973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>
                  <a:solidFill>
                    <a:schemeClr val="tx1"/>
                  </a:solidFill>
                </a:rPr>
                <a:t>Länge</a:t>
              </a:r>
              <a:r>
                <a:rPr lang="en-US" sz="1600" dirty="0">
                  <a:solidFill>
                    <a:schemeClr val="tx1"/>
                  </a:solidFill>
                </a:rPr>
                <a:t> Phase 1: 180s</a:t>
              </a:r>
            </a:p>
          </p:txBody>
        </p:sp>
        <p:sp>
          <p:nvSpPr>
            <p:cNvPr id="7" name="Rechteck: abgerundete Ecken 6">
              <a:extLst>
                <a:ext uri="{FF2B5EF4-FFF2-40B4-BE49-F238E27FC236}">
                  <a16:creationId xmlns:a16="http://schemas.microsoft.com/office/drawing/2014/main" id="{A27FA973-65B3-4002-BB90-F2A8DD934C2F}"/>
                </a:ext>
              </a:extLst>
            </p:cNvPr>
            <p:cNvSpPr/>
            <p:nvPr/>
          </p:nvSpPr>
          <p:spPr>
            <a:xfrm>
              <a:off x="7860146" y="3793837"/>
              <a:ext cx="2715491" cy="10973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>
                  <a:solidFill>
                    <a:schemeClr val="tx1"/>
                  </a:solidFill>
                </a:rPr>
                <a:t>Länge</a:t>
              </a:r>
              <a:r>
                <a:rPr lang="en-US" sz="1600" dirty="0">
                  <a:solidFill>
                    <a:schemeClr val="tx1"/>
                  </a:solidFill>
                </a:rPr>
                <a:t> Phase 2: 120s</a:t>
              </a:r>
            </a:p>
          </p:txBody>
        </p:sp>
        <p:cxnSp>
          <p:nvCxnSpPr>
            <p:cNvPr id="10" name="Gerader Verbinder 9">
              <a:extLst>
                <a:ext uri="{FF2B5EF4-FFF2-40B4-BE49-F238E27FC236}">
                  <a16:creationId xmlns:a16="http://schemas.microsoft.com/office/drawing/2014/main" id="{E6B554D7-4922-4743-9450-1493B1D8D23A}"/>
                </a:ext>
              </a:extLst>
            </p:cNvPr>
            <p:cNvCxnSpPr>
              <a:cxnSpLocks/>
            </p:cNvCxnSpPr>
            <p:nvPr/>
          </p:nvCxnSpPr>
          <p:spPr>
            <a:xfrm>
              <a:off x="932873" y="3592950"/>
              <a:ext cx="975359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hteck: abgerundete Ecken 10">
              <a:extLst>
                <a:ext uri="{FF2B5EF4-FFF2-40B4-BE49-F238E27FC236}">
                  <a16:creationId xmlns:a16="http://schemas.microsoft.com/office/drawing/2014/main" id="{3C3BAC55-749F-4082-8AB7-7C7766AD316B}"/>
                </a:ext>
              </a:extLst>
            </p:cNvPr>
            <p:cNvSpPr/>
            <p:nvPr/>
          </p:nvSpPr>
          <p:spPr>
            <a:xfrm>
              <a:off x="3126507" y="2267530"/>
              <a:ext cx="3689929" cy="10973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360000" rtlCol="0" anchor="ctr"/>
            <a:lstStyle/>
            <a:p>
              <a:pPr algn="ctr"/>
              <a:r>
                <a:rPr lang="en-US" sz="1600" dirty="0" err="1">
                  <a:solidFill>
                    <a:schemeClr val="tx1"/>
                  </a:solidFill>
                </a:rPr>
                <a:t>Länge</a:t>
              </a:r>
              <a:r>
                <a:rPr lang="en-US" sz="1600" dirty="0">
                  <a:solidFill>
                    <a:schemeClr val="tx1"/>
                  </a:solidFill>
                </a:rPr>
                <a:t> Phase 1: </a:t>
              </a:r>
              <a:r>
                <a:rPr lang="en-US" sz="1600" dirty="0" err="1">
                  <a:solidFill>
                    <a:schemeClr val="tx1"/>
                  </a:solidFill>
                </a:rPr>
                <a:t>Variabel</a:t>
              </a:r>
              <a:r>
                <a:rPr lang="en-US" sz="1600" dirty="0">
                  <a:solidFill>
                    <a:schemeClr val="tx1"/>
                  </a:solidFill>
                </a:rPr>
                <a:t> (max. 180s) </a:t>
              </a:r>
            </a:p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(</a:t>
              </a:r>
              <a:r>
                <a:rPr lang="en-US" sz="1400" i="1" dirty="0" err="1">
                  <a:solidFill>
                    <a:schemeClr val="tx1"/>
                  </a:solidFill>
                </a:rPr>
                <a:t>Endet</a:t>
              </a:r>
              <a:r>
                <a:rPr lang="en-US" sz="1400" i="1" dirty="0">
                  <a:solidFill>
                    <a:schemeClr val="tx1"/>
                  </a:solidFill>
                </a:rPr>
                <a:t>, </a:t>
              </a:r>
              <a:r>
                <a:rPr lang="en-US" sz="1400" i="1" dirty="0" err="1">
                  <a:solidFill>
                    <a:schemeClr val="tx1"/>
                  </a:solidFill>
                </a:rPr>
                <a:t>sobald</a:t>
              </a:r>
              <a:r>
                <a:rPr lang="en-US" sz="1400" i="1" dirty="0">
                  <a:solidFill>
                    <a:schemeClr val="tx1"/>
                  </a:solidFill>
                </a:rPr>
                <a:t> Entrant </a:t>
              </a:r>
              <a:r>
                <a:rPr lang="en-US" sz="1400" i="1" dirty="0" err="1">
                  <a:solidFill>
                    <a:schemeClr val="tx1"/>
                  </a:solidFill>
                </a:rPr>
                <a:t>notwendige</a:t>
              </a:r>
              <a:r>
                <a:rPr lang="en-US" sz="1400" i="1" dirty="0">
                  <a:solidFill>
                    <a:schemeClr val="tx1"/>
                  </a:solidFill>
                </a:rPr>
                <a:t> </a:t>
              </a:r>
              <a:r>
                <a:rPr lang="en-US" sz="1400" i="1" dirty="0" err="1">
                  <a:solidFill>
                    <a:schemeClr val="tx1"/>
                  </a:solidFill>
                </a:rPr>
                <a:t>Kapazität</a:t>
              </a:r>
              <a:r>
                <a:rPr lang="en-US" sz="1400" i="1" dirty="0">
                  <a:solidFill>
                    <a:schemeClr val="tx1"/>
                  </a:solidFill>
                </a:rPr>
                <a:t> </a:t>
              </a:r>
              <a:r>
                <a:rPr lang="en-US" sz="1400" i="1" dirty="0" err="1">
                  <a:solidFill>
                    <a:schemeClr val="tx1"/>
                  </a:solidFill>
                </a:rPr>
                <a:t>aufgebaut</a:t>
              </a:r>
              <a:r>
                <a:rPr lang="en-US" sz="1400" i="1" dirty="0">
                  <a:solidFill>
                    <a:schemeClr val="tx1"/>
                  </a:solidFill>
                </a:rPr>
                <a:t> hat</a:t>
              </a:r>
              <a:r>
                <a:rPr lang="en-US" sz="1400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2" name="Rechteck: abgerundete Ecken 11">
              <a:extLst>
                <a:ext uri="{FF2B5EF4-FFF2-40B4-BE49-F238E27FC236}">
                  <a16:creationId xmlns:a16="http://schemas.microsoft.com/office/drawing/2014/main" id="{4D1CC4ED-911F-476D-A5D5-3B0C3928C472}"/>
                </a:ext>
              </a:extLst>
            </p:cNvPr>
            <p:cNvSpPr/>
            <p:nvPr/>
          </p:nvSpPr>
          <p:spPr>
            <a:xfrm>
              <a:off x="6885708" y="2283693"/>
              <a:ext cx="3689929" cy="1097300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>
                  <a:solidFill>
                    <a:schemeClr val="tx1"/>
                  </a:solidFill>
                </a:rPr>
                <a:t>Länge</a:t>
              </a:r>
              <a:r>
                <a:rPr lang="en-US" sz="1600" dirty="0">
                  <a:solidFill>
                    <a:schemeClr val="tx1"/>
                  </a:solidFill>
                </a:rPr>
                <a:t> Phase 2: </a:t>
              </a:r>
              <a:r>
                <a:rPr lang="en-US" sz="1600" dirty="0" err="1">
                  <a:solidFill>
                    <a:schemeClr val="tx1"/>
                  </a:solidFill>
                </a:rPr>
                <a:t>Verbleibende</a:t>
              </a:r>
              <a:r>
                <a:rPr lang="en-US" sz="1600" dirty="0">
                  <a:solidFill>
                    <a:schemeClr val="tx1"/>
                  </a:solidFill>
                </a:rPr>
                <a:t> Zeit bis </a:t>
              </a:r>
              <a:r>
                <a:rPr lang="en-US" sz="1600" dirty="0" err="1">
                  <a:solidFill>
                    <a:schemeClr val="tx1"/>
                  </a:solidFill>
                </a:rPr>
                <a:t>Spielende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5" name="Gerade Verbindung mit Pfeil 14">
              <a:extLst>
                <a:ext uri="{FF2B5EF4-FFF2-40B4-BE49-F238E27FC236}">
                  <a16:creationId xmlns:a16="http://schemas.microsoft.com/office/drawing/2014/main" id="{272E8970-AC89-4E2E-9809-5F2F878C9EBD}"/>
                </a:ext>
              </a:extLst>
            </p:cNvPr>
            <p:cNvCxnSpPr/>
            <p:nvPr/>
          </p:nvCxnSpPr>
          <p:spPr>
            <a:xfrm flipH="1">
              <a:off x="6373409" y="2597009"/>
              <a:ext cx="369454" cy="0"/>
            </a:xfrm>
            <a:prstGeom prst="straightConnector1">
              <a:avLst/>
            </a:prstGeom>
            <a:ln w="28575">
              <a:solidFill>
                <a:srgbClr val="00968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mit Pfeil 15">
              <a:extLst>
                <a:ext uri="{FF2B5EF4-FFF2-40B4-BE49-F238E27FC236}">
                  <a16:creationId xmlns:a16="http://schemas.microsoft.com/office/drawing/2014/main" id="{6F21D31E-EA83-47F3-8D49-297C5BA02863}"/>
                </a:ext>
              </a:extLst>
            </p:cNvPr>
            <p:cNvCxnSpPr/>
            <p:nvPr/>
          </p:nvCxnSpPr>
          <p:spPr>
            <a:xfrm flipH="1">
              <a:off x="6373409" y="3030008"/>
              <a:ext cx="369454" cy="0"/>
            </a:xfrm>
            <a:prstGeom prst="straightConnector1">
              <a:avLst/>
            </a:prstGeom>
            <a:ln w="28575">
              <a:solidFill>
                <a:srgbClr val="00968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157719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585A7E81-B3A0-41C9-A9BB-FDBC7B438A59}"/>
              </a:ext>
            </a:extLst>
          </p:cNvPr>
          <p:cNvGrpSpPr/>
          <p:nvPr/>
        </p:nvGrpSpPr>
        <p:grpSpPr>
          <a:xfrm>
            <a:off x="120159" y="532445"/>
            <a:ext cx="4192995" cy="1503194"/>
            <a:chOff x="0" y="2297249"/>
            <a:chExt cx="4192995" cy="1503194"/>
          </a:xfrm>
        </p:grpSpPr>
        <p:grpSp>
          <p:nvGrpSpPr>
            <p:cNvPr id="12" name="Gruppieren 11">
              <a:extLst>
                <a:ext uri="{FF2B5EF4-FFF2-40B4-BE49-F238E27FC236}">
                  <a16:creationId xmlns:a16="http://schemas.microsoft.com/office/drawing/2014/main" id="{D5393807-7CFB-4704-8CEA-158AAD5C7F8E}"/>
                </a:ext>
              </a:extLst>
            </p:cNvPr>
            <p:cNvGrpSpPr/>
            <p:nvPr/>
          </p:nvGrpSpPr>
          <p:grpSpPr>
            <a:xfrm>
              <a:off x="62846" y="2297249"/>
              <a:ext cx="4130149" cy="1503194"/>
              <a:chOff x="221642" y="2253115"/>
              <a:chExt cx="4130149" cy="1503194"/>
            </a:xfrm>
          </p:grpSpPr>
          <p:sp>
            <p:nvSpPr>
              <p:cNvPr id="112" name="Textfeld 111">
                <a:extLst>
                  <a:ext uri="{FF2B5EF4-FFF2-40B4-BE49-F238E27FC236}">
                    <a16:creationId xmlns:a16="http://schemas.microsoft.com/office/drawing/2014/main" id="{CF54A7DF-694E-4E08-9380-A49B37D73DB7}"/>
                  </a:ext>
                </a:extLst>
              </p:cNvPr>
              <p:cNvSpPr txBox="1"/>
              <p:nvPr/>
            </p:nvSpPr>
            <p:spPr>
              <a:xfrm>
                <a:off x="1175975" y="2559534"/>
                <a:ext cx="1553850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05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Immer Dulden</a:t>
                </a:r>
                <a:endParaRPr lang="de-DE" sz="1050" b="1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3" name="Textfeld 112">
                <a:extLst>
                  <a:ext uri="{FF2B5EF4-FFF2-40B4-BE49-F238E27FC236}">
                    <a16:creationId xmlns:a16="http://schemas.microsoft.com/office/drawing/2014/main" id="{920E651C-4826-4C35-B3A7-65F87DE9A308}"/>
                  </a:ext>
                </a:extLst>
              </p:cNvPr>
              <p:cNvSpPr txBox="1"/>
              <p:nvPr/>
            </p:nvSpPr>
            <p:spPr>
              <a:xfrm>
                <a:off x="2691725" y="2559534"/>
                <a:ext cx="166006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05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Immer Erschweren</a:t>
                </a:r>
              </a:p>
            </p:txBody>
          </p:sp>
          <p:sp>
            <p:nvSpPr>
              <p:cNvPr id="114" name="Textfeld 113">
                <a:extLst>
                  <a:ext uri="{FF2B5EF4-FFF2-40B4-BE49-F238E27FC236}">
                    <a16:creationId xmlns:a16="http://schemas.microsoft.com/office/drawing/2014/main" id="{B0BF64AE-F5D9-4BF8-8D55-CAF6E6B12A83}"/>
                  </a:ext>
                </a:extLst>
              </p:cNvPr>
              <p:cNvSpPr txBox="1"/>
              <p:nvPr/>
            </p:nvSpPr>
            <p:spPr>
              <a:xfrm>
                <a:off x="2195734" y="2253115"/>
                <a:ext cx="106863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100" b="1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Monopolist</a:t>
                </a:r>
              </a:p>
            </p:txBody>
          </p:sp>
          <p:sp>
            <p:nvSpPr>
              <p:cNvPr id="115" name="Textfeld 114">
                <a:extLst>
                  <a:ext uri="{FF2B5EF4-FFF2-40B4-BE49-F238E27FC236}">
                    <a16:creationId xmlns:a16="http://schemas.microsoft.com/office/drawing/2014/main" id="{7C0DF708-CA7D-448A-9546-E18BC3C6F851}"/>
                  </a:ext>
                </a:extLst>
              </p:cNvPr>
              <p:cNvSpPr txBox="1"/>
              <p:nvPr/>
            </p:nvSpPr>
            <p:spPr>
              <a:xfrm>
                <a:off x="221642" y="2861181"/>
                <a:ext cx="984722" cy="45102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r>
                  <a:rPr lang="de-DE" sz="110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Immer Investieren</a:t>
                </a:r>
              </a:p>
            </p:txBody>
          </p:sp>
          <p:sp>
            <p:nvSpPr>
              <p:cNvPr id="116" name="Textfeld 115">
                <a:extLst>
                  <a:ext uri="{FF2B5EF4-FFF2-40B4-BE49-F238E27FC236}">
                    <a16:creationId xmlns:a16="http://schemas.microsoft.com/office/drawing/2014/main" id="{C0E32694-B437-4691-B306-44E11AD7EA2B}"/>
                  </a:ext>
                </a:extLst>
              </p:cNvPr>
              <p:cNvSpPr txBox="1"/>
              <p:nvPr/>
            </p:nvSpPr>
            <p:spPr>
              <a:xfrm>
                <a:off x="221642" y="3305852"/>
                <a:ext cx="984722" cy="44756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r>
                  <a:rPr lang="de-DE" sz="110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Nie Investieren</a:t>
                </a:r>
              </a:p>
            </p:txBody>
          </p:sp>
          <p:grpSp>
            <p:nvGrpSpPr>
              <p:cNvPr id="117" name="Gruppieren 116">
                <a:extLst>
                  <a:ext uri="{FF2B5EF4-FFF2-40B4-BE49-F238E27FC236}">
                    <a16:creationId xmlns:a16="http://schemas.microsoft.com/office/drawing/2014/main" id="{6ACCDE6B-8853-466A-BD30-1704860EE50A}"/>
                  </a:ext>
                </a:extLst>
              </p:cNvPr>
              <p:cNvGrpSpPr/>
              <p:nvPr/>
            </p:nvGrpSpPr>
            <p:grpSpPr>
              <a:xfrm>
                <a:off x="1175975" y="2861181"/>
                <a:ext cx="3108594" cy="895128"/>
                <a:chOff x="8634738" y="2334390"/>
                <a:chExt cx="3108594" cy="895128"/>
              </a:xfrm>
            </p:grpSpPr>
            <p:grpSp>
              <p:nvGrpSpPr>
                <p:cNvPr id="118" name="Gruppieren 117">
                  <a:extLst>
                    <a:ext uri="{FF2B5EF4-FFF2-40B4-BE49-F238E27FC236}">
                      <a16:creationId xmlns:a16="http://schemas.microsoft.com/office/drawing/2014/main" id="{8E7BC64D-9F1D-4495-A7EA-9CE758629B43}"/>
                    </a:ext>
                  </a:extLst>
                </p:cNvPr>
                <p:cNvGrpSpPr/>
                <p:nvPr/>
              </p:nvGrpSpPr>
              <p:grpSpPr>
                <a:xfrm>
                  <a:off x="8635188" y="2334390"/>
                  <a:ext cx="3108144" cy="895128"/>
                  <a:chOff x="3315854" y="1773382"/>
                  <a:chExt cx="6123709" cy="3121891"/>
                </a:xfrm>
              </p:grpSpPr>
              <p:sp>
                <p:nvSpPr>
                  <p:cNvPr id="123" name="Rechteck 122">
                    <a:extLst>
                      <a:ext uri="{FF2B5EF4-FFF2-40B4-BE49-F238E27FC236}">
                        <a16:creationId xmlns:a16="http://schemas.microsoft.com/office/drawing/2014/main" id="{40B9C9AC-9A6A-413F-B8CB-CCDB9C16D0D1}"/>
                      </a:ext>
                    </a:extLst>
                  </p:cNvPr>
                  <p:cNvSpPr/>
                  <p:nvPr/>
                </p:nvSpPr>
                <p:spPr>
                  <a:xfrm>
                    <a:off x="3315854" y="1773382"/>
                    <a:ext cx="6123709" cy="3121891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sz="100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124" name="Gerader Verbinder 123">
                    <a:extLst>
                      <a:ext uri="{FF2B5EF4-FFF2-40B4-BE49-F238E27FC236}">
                        <a16:creationId xmlns:a16="http://schemas.microsoft.com/office/drawing/2014/main" id="{F27D5DF3-FB14-41A4-8B7D-0B54E647C3CD}"/>
                      </a:ext>
                    </a:extLst>
                  </p:cNvPr>
                  <p:cNvCxnSpPr>
                    <a:stCxn id="123" idx="0"/>
                    <a:endCxn id="123" idx="2"/>
                  </p:cNvCxnSpPr>
                  <p:nvPr/>
                </p:nvCxnSpPr>
                <p:spPr>
                  <a:xfrm>
                    <a:off x="6377709" y="1773382"/>
                    <a:ext cx="0" cy="3121891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Gerader Verbinder 124">
                    <a:extLst>
                      <a:ext uri="{FF2B5EF4-FFF2-40B4-BE49-F238E27FC236}">
                        <a16:creationId xmlns:a16="http://schemas.microsoft.com/office/drawing/2014/main" id="{55EB256B-EB1D-4E96-A070-C767D4D3FB56}"/>
                      </a:ext>
                    </a:extLst>
                  </p:cNvPr>
                  <p:cNvCxnSpPr>
                    <a:stCxn id="123" idx="1"/>
                    <a:endCxn id="123" idx="3"/>
                  </p:cNvCxnSpPr>
                  <p:nvPr/>
                </p:nvCxnSpPr>
                <p:spPr>
                  <a:xfrm>
                    <a:off x="3315854" y="3334328"/>
                    <a:ext cx="612370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9" name="Textfeld 118">
                  <a:extLst>
                    <a:ext uri="{FF2B5EF4-FFF2-40B4-BE49-F238E27FC236}">
                      <a16:creationId xmlns:a16="http://schemas.microsoft.com/office/drawing/2014/main" id="{F553B169-6511-45C9-9E6B-6259B4085125}"/>
                    </a:ext>
                  </a:extLst>
                </p:cNvPr>
                <p:cNvSpPr txBox="1"/>
                <p:nvPr/>
              </p:nvSpPr>
              <p:spPr>
                <a:xfrm>
                  <a:off x="8634738" y="2876439"/>
                  <a:ext cx="155400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200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0 , 900</a:t>
                  </a:r>
                </a:p>
              </p:txBody>
            </p:sp>
            <p:sp>
              <p:nvSpPr>
                <p:cNvPr id="120" name="Textfeld 119">
                  <a:extLst>
                    <a:ext uri="{FF2B5EF4-FFF2-40B4-BE49-F238E27FC236}">
                      <a16:creationId xmlns:a16="http://schemas.microsoft.com/office/drawing/2014/main" id="{A9BEFB1C-2FCA-4388-ACC2-30F109FCD41C}"/>
                    </a:ext>
                  </a:extLst>
                </p:cNvPr>
                <p:cNvSpPr txBox="1"/>
                <p:nvPr/>
              </p:nvSpPr>
              <p:spPr>
                <a:xfrm>
                  <a:off x="8634815" y="2431996"/>
                  <a:ext cx="155385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200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180 , 660</a:t>
                  </a:r>
                </a:p>
              </p:txBody>
            </p:sp>
            <p:sp>
              <p:nvSpPr>
                <p:cNvPr id="121" name="Textfeld 120">
                  <a:extLst>
                    <a:ext uri="{FF2B5EF4-FFF2-40B4-BE49-F238E27FC236}">
                      <a16:creationId xmlns:a16="http://schemas.microsoft.com/office/drawing/2014/main" id="{BF21129B-741D-4020-AC58-5913A1043295}"/>
                    </a:ext>
                  </a:extLst>
                </p:cNvPr>
                <p:cNvSpPr txBox="1"/>
                <p:nvPr/>
              </p:nvSpPr>
              <p:spPr>
                <a:xfrm>
                  <a:off x="10188891" y="2876439"/>
                  <a:ext cx="155407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200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0 , 720</a:t>
                  </a:r>
                </a:p>
              </p:txBody>
            </p:sp>
            <p:sp>
              <p:nvSpPr>
                <p:cNvPr id="122" name="Textfeld 121">
                  <a:extLst>
                    <a:ext uri="{FF2B5EF4-FFF2-40B4-BE49-F238E27FC236}">
                      <a16:creationId xmlns:a16="http://schemas.microsoft.com/office/drawing/2014/main" id="{8238389D-1189-40F6-99E2-72BC04E16543}"/>
                    </a:ext>
                  </a:extLst>
                </p:cNvPr>
                <p:cNvSpPr txBox="1"/>
                <p:nvPr/>
              </p:nvSpPr>
              <p:spPr>
                <a:xfrm>
                  <a:off x="10188891" y="2431996"/>
                  <a:ext cx="155407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200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-60 , 540</a:t>
                  </a:r>
                </a:p>
              </p:txBody>
            </p:sp>
          </p:grpSp>
        </p:grpSp>
        <p:sp>
          <p:nvSpPr>
            <p:cNvPr id="126" name="Textfeld 125">
              <a:extLst>
                <a:ext uri="{FF2B5EF4-FFF2-40B4-BE49-F238E27FC236}">
                  <a16:creationId xmlns:a16="http://schemas.microsoft.com/office/drawing/2014/main" id="{FCA53167-306C-432D-ACCF-CC2568DC2580}"/>
                </a:ext>
              </a:extLst>
            </p:cNvPr>
            <p:cNvSpPr txBox="1"/>
            <p:nvPr/>
          </p:nvSpPr>
          <p:spPr>
            <a:xfrm>
              <a:off x="0" y="2338601"/>
              <a:ext cx="10686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100" b="1" dirty="0" err="1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Entrant</a:t>
              </a:r>
              <a:endParaRPr lang="de-DE" sz="1100" b="1" dirty="0">
                <a:latin typeface="Arial" panose="020B0604020202020204" pitchFamily="34" charset="0"/>
                <a:ea typeface="CMU Classical Serif" panose="02000603000000000000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1" name="Gruppieren 130">
            <a:extLst>
              <a:ext uri="{FF2B5EF4-FFF2-40B4-BE49-F238E27FC236}">
                <a16:creationId xmlns:a16="http://schemas.microsoft.com/office/drawing/2014/main" id="{FEEB049F-8CA3-4EF7-AF10-E067EC372044}"/>
              </a:ext>
            </a:extLst>
          </p:cNvPr>
          <p:cNvGrpSpPr/>
          <p:nvPr/>
        </p:nvGrpSpPr>
        <p:grpSpPr>
          <a:xfrm>
            <a:off x="4790509" y="-273446"/>
            <a:ext cx="7020495" cy="7096515"/>
            <a:chOff x="4790509" y="-273446"/>
            <a:chExt cx="7020495" cy="7096515"/>
          </a:xfrm>
        </p:grpSpPr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62630CB1-40C4-4816-8001-D01588F66D72}"/>
                </a:ext>
              </a:extLst>
            </p:cNvPr>
            <p:cNvSpPr txBox="1"/>
            <p:nvPr/>
          </p:nvSpPr>
          <p:spPr>
            <a:xfrm>
              <a:off x="7579058" y="-273446"/>
              <a:ext cx="1062869" cy="78660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de-DE" sz="1100" b="1" dirty="0" err="1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Entrant</a:t>
              </a:r>
              <a:endParaRPr lang="de-DE" sz="1100" b="1" dirty="0">
                <a:latin typeface="Arial" panose="020B0604020202020204" pitchFamily="34" charset="0"/>
                <a:ea typeface="CMU Classical Serif" panose="02000603000000000000" pitchFamily="2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41C209F0-F6B8-4A74-BEA1-675106B37215}"/>
                </a:ext>
              </a:extLst>
            </p:cNvPr>
            <p:cNvGrpSpPr/>
            <p:nvPr/>
          </p:nvGrpSpPr>
          <p:grpSpPr>
            <a:xfrm>
              <a:off x="8635565" y="574032"/>
              <a:ext cx="3108144" cy="895128"/>
              <a:chOff x="3315854" y="1773382"/>
              <a:chExt cx="6123709" cy="3121891"/>
            </a:xfrm>
          </p:grpSpPr>
          <p:sp>
            <p:nvSpPr>
              <p:cNvPr id="36" name="Rechteck 35">
                <a:extLst>
                  <a:ext uri="{FF2B5EF4-FFF2-40B4-BE49-F238E27FC236}">
                    <a16:creationId xmlns:a16="http://schemas.microsoft.com/office/drawing/2014/main" id="{8801C309-0636-45A0-9295-89F9BF7F0542}"/>
                  </a:ext>
                </a:extLst>
              </p:cNvPr>
              <p:cNvSpPr/>
              <p:nvPr/>
            </p:nvSpPr>
            <p:spPr>
              <a:xfrm>
                <a:off x="3315854" y="1773382"/>
                <a:ext cx="6123709" cy="312189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00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7" name="Gerader Verbinder 36">
                <a:extLst>
                  <a:ext uri="{FF2B5EF4-FFF2-40B4-BE49-F238E27FC236}">
                    <a16:creationId xmlns:a16="http://schemas.microsoft.com/office/drawing/2014/main" id="{5087B70D-2CA2-49B2-9141-8C09078B6AF3}"/>
                  </a:ext>
                </a:extLst>
              </p:cNvPr>
              <p:cNvCxnSpPr>
                <a:stCxn id="36" idx="0"/>
                <a:endCxn id="36" idx="2"/>
              </p:cNvCxnSpPr>
              <p:nvPr/>
            </p:nvCxnSpPr>
            <p:spPr>
              <a:xfrm>
                <a:off x="6377709" y="1773382"/>
                <a:ext cx="0" cy="3121891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Gerader Verbinder 37">
                <a:extLst>
                  <a:ext uri="{FF2B5EF4-FFF2-40B4-BE49-F238E27FC236}">
                    <a16:creationId xmlns:a16="http://schemas.microsoft.com/office/drawing/2014/main" id="{14EBA2C9-24FF-46C8-8216-C284B9324E31}"/>
                  </a:ext>
                </a:extLst>
              </p:cNvPr>
              <p:cNvCxnSpPr>
                <a:stCxn id="36" idx="1"/>
                <a:endCxn id="36" idx="3"/>
              </p:cNvCxnSpPr>
              <p:nvPr/>
            </p:nvCxnSpPr>
            <p:spPr>
              <a:xfrm>
                <a:off x="3315854" y="3334328"/>
                <a:ext cx="6123709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BFFFFA2D-5868-49FF-BB14-B861AADE0912}"/>
                </a:ext>
              </a:extLst>
            </p:cNvPr>
            <p:cNvSpPr txBox="1"/>
            <p:nvPr/>
          </p:nvSpPr>
          <p:spPr>
            <a:xfrm>
              <a:off x="8635188" y="275278"/>
              <a:ext cx="1553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50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Investment Dulden</a:t>
              </a:r>
              <a:endParaRPr lang="de-DE" sz="1050" b="1" dirty="0">
                <a:latin typeface="Arial" panose="020B0604020202020204" pitchFamily="34" charset="0"/>
                <a:ea typeface="CMU Classical Serif" panose="02000603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74F4234E-8373-44C7-90AF-B4AB3951D915}"/>
                </a:ext>
              </a:extLst>
            </p:cNvPr>
            <p:cNvSpPr txBox="1"/>
            <p:nvPr/>
          </p:nvSpPr>
          <p:spPr>
            <a:xfrm>
              <a:off x="10150938" y="275278"/>
              <a:ext cx="166006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50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Investment Erschweren</a:t>
              </a: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F8FAB159-E5AE-4747-BBA7-679F9DF07197}"/>
                </a:ext>
              </a:extLst>
            </p:cNvPr>
            <p:cNvSpPr txBox="1"/>
            <p:nvPr/>
          </p:nvSpPr>
          <p:spPr>
            <a:xfrm>
              <a:off x="8635337" y="1110209"/>
              <a:ext cx="15540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b="1" dirty="0">
                  <a:solidFill>
                    <a:srgbClr val="009682"/>
                  </a:solidFill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0</a:t>
              </a:r>
              <a:r>
                <a:rPr lang="de-DE" sz="1200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 </a:t>
              </a:r>
              <a:r>
                <a:rPr lang="de-DE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, 3</a:t>
              </a:r>
            </a:p>
          </p:txBody>
        </p: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EBBE331A-E6FE-4BD4-AA0A-93E6B53D7ABD}"/>
                </a:ext>
              </a:extLst>
            </p:cNvPr>
            <p:cNvSpPr txBox="1"/>
            <p:nvPr/>
          </p:nvSpPr>
          <p:spPr>
            <a:xfrm>
              <a:off x="8635414" y="665766"/>
              <a:ext cx="155385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-5 , 3</a:t>
              </a:r>
            </a:p>
          </p:txBody>
        </p:sp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408FD2F7-8CB1-4EE6-9098-4BDF8C0D39CA}"/>
                </a:ext>
              </a:extLst>
            </p:cNvPr>
            <p:cNvSpPr txBox="1"/>
            <p:nvPr/>
          </p:nvSpPr>
          <p:spPr>
            <a:xfrm>
              <a:off x="10189490" y="1110209"/>
              <a:ext cx="15540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b="1" dirty="0">
                  <a:solidFill>
                    <a:srgbClr val="009682"/>
                  </a:solidFill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0</a:t>
              </a:r>
              <a:r>
                <a:rPr lang="de-DE" sz="1200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 </a:t>
              </a:r>
              <a:r>
                <a:rPr lang="de-DE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, 2</a:t>
              </a: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B933D129-CCE4-4943-84E4-8472D1E55DD2}"/>
                </a:ext>
              </a:extLst>
            </p:cNvPr>
            <p:cNvSpPr txBox="1"/>
            <p:nvPr/>
          </p:nvSpPr>
          <p:spPr>
            <a:xfrm>
              <a:off x="10189490" y="665766"/>
              <a:ext cx="15540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-9 , 1</a:t>
              </a: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358E69C0-38AD-4AEC-8790-6362205B0A85}"/>
                </a:ext>
              </a:extLst>
            </p:cNvPr>
            <p:cNvSpPr txBox="1"/>
            <p:nvPr/>
          </p:nvSpPr>
          <p:spPr>
            <a:xfrm>
              <a:off x="9654947" y="-31141"/>
              <a:ext cx="10686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100" b="1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Monopolist</a:t>
              </a:r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7C9B7495-F287-4E01-A7D6-1B4F0E3E49B4}"/>
                </a:ext>
              </a:extLst>
            </p:cNvPr>
            <p:cNvSpPr txBox="1"/>
            <p:nvPr/>
          </p:nvSpPr>
          <p:spPr>
            <a:xfrm>
              <a:off x="7680855" y="570575"/>
              <a:ext cx="984722" cy="45102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de-DE" sz="1100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Investieren</a:t>
              </a:r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A09F45BF-0D95-464A-B0DD-470108657273}"/>
                </a:ext>
              </a:extLst>
            </p:cNvPr>
            <p:cNvSpPr txBox="1"/>
            <p:nvPr/>
          </p:nvSpPr>
          <p:spPr>
            <a:xfrm>
              <a:off x="7680855" y="1021596"/>
              <a:ext cx="984722" cy="447561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de-DE" sz="1100" b="1" dirty="0">
                  <a:solidFill>
                    <a:srgbClr val="009682"/>
                  </a:solidFill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Nicht Investieren</a:t>
              </a:r>
            </a:p>
          </p:txBody>
        </p:sp>
        <p:sp>
          <p:nvSpPr>
            <p:cNvPr id="4" name="Textfeld 3">
              <a:extLst>
                <a:ext uri="{FF2B5EF4-FFF2-40B4-BE49-F238E27FC236}">
                  <a16:creationId xmlns:a16="http://schemas.microsoft.com/office/drawing/2014/main" id="{D0257556-B65D-4969-9550-0BCE94B82FA7}"/>
                </a:ext>
              </a:extLst>
            </p:cNvPr>
            <p:cNvSpPr txBox="1"/>
            <p:nvPr/>
          </p:nvSpPr>
          <p:spPr>
            <a:xfrm>
              <a:off x="4790509" y="152120"/>
              <a:ext cx="2349573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00" b="1" dirty="0">
                  <a:solidFill>
                    <a:srgbClr val="009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Fall 1: </a:t>
              </a:r>
              <a:r>
                <a:rPr lang="de-DE" sz="1100" dirty="0" err="1">
                  <a:latin typeface="Arial" panose="020B0604020202020204" pitchFamily="34" charset="0"/>
                  <a:cs typeface="Arial" panose="020B0604020202020204" pitchFamily="34" charset="0"/>
                </a:rPr>
                <a:t>Entrant</a:t>
              </a:r>
              <a:r>
                <a:rPr lang="de-DE" sz="11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1100" b="1" dirty="0">
                  <a:solidFill>
                    <a:srgbClr val="009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investiert nicht </a:t>
              </a:r>
              <a:r>
                <a:rPr lang="de-DE" sz="1100" dirty="0">
                  <a:latin typeface="Arial" panose="020B0604020202020204" pitchFamily="34" charset="0"/>
                  <a:cs typeface="Arial" panose="020B0604020202020204" pitchFamily="34" charset="0"/>
                </a:rPr>
                <a:t>in den Markt – Aus Perspektive des </a:t>
              </a:r>
              <a:r>
                <a:rPr lang="de-DE" sz="1100" b="1" dirty="0" err="1">
                  <a:solidFill>
                    <a:srgbClr val="009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Entrants</a:t>
              </a:r>
              <a:r>
                <a:rPr lang="de-DE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  <a:p>
              <a:r>
                <a:rPr lang="de-DE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de-DE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de-DE" sz="1100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 </a:t>
              </a:r>
              <a:r>
                <a:rPr lang="de-DE" sz="1100" dirty="0" err="1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Entrant</a:t>
              </a:r>
              <a:r>
                <a:rPr lang="de-DE" sz="1100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 erhält unabhängig von der Strategie des </a:t>
              </a:r>
              <a:r>
                <a:rPr lang="de-DE" sz="1100" dirty="0">
                  <a:latin typeface="Arial" panose="020B0604020202020204" pitchFamily="34" charset="0"/>
                  <a:cs typeface="Arial" panose="020B0604020202020204" pitchFamily="34" charset="0"/>
                </a:rPr>
                <a:t>Monopolisten</a:t>
              </a:r>
              <a:r>
                <a:rPr lang="de-DE" sz="1100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 eine Auszahlung von ‘0‘.</a:t>
              </a:r>
              <a:endParaRPr lang="de-DE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" name="Gerader Verbinder 5">
              <a:extLst>
                <a:ext uri="{FF2B5EF4-FFF2-40B4-BE49-F238E27FC236}">
                  <a16:creationId xmlns:a16="http://schemas.microsoft.com/office/drawing/2014/main" id="{08AA384A-BFCA-4254-BF18-C908A4A165A3}"/>
                </a:ext>
              </a:extLst>
            </p:cNvPr>
            <p:cNvCxnSpPr>
              <a:cxnSpLocks/>
            </p:cNvCxnSpPr>
            <p:nvPr/>
          </p:nvCxnSpPr>
          <p:spPr>
            <a:xfrm>
              <a:off x="7270750" y="50800"/>
              <a:ext cx="0" cy="141835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feld 42">
              <a:extLst>
                <a:ext uri="{FF2B5EF4-FFF2-40B4-BE49-F238E27FC236}">
                  <a16:creationId xmlns:a16="http://schemas.microsoft.com/office/drawing/2014/main" id="{DF618426-080C-47AE-BC4E-03137563C295}"/>
                </a:ext>
              </a:extLst>
            </p:cNvPr>
            <p:cNvSpPr txBox="1"/>
            <p:nvPr/>
          </p:nvSpPr>
          <p:spPr>
            <a:xfrm>
              <a:off x="8635188" y="2035639"/>
              <a:ext cx="1553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50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Investment Dulden</a:t>
              </a:r>
              <a:endParaRPr lang="de-DE" sz="1050" b="1" dirty="0">
                <a:latin typeface="Arial" panose="020B0604020202020204" pitchFamily="34" charset="0"/>
                <a:ea typeface="CMU Classical Serif" panose="02000603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44" name="Textfeld 43">
              <a:extLst>
                <a:ext uri="{FF2B5EF4-FFF2-40B4-BE49-F238E27FC236}">
                  <a16:creationId xmlns:a16="http://schemas.microsoft.com/office/drawing/2014/main" id="{B5C4C6DB-9E0C-46D1-B145-4939A34F3DC9}"/>
                </a:ext>
              </a:extLst>
            </p:cNvPr>
            <p:cNvSpPr txBox="1"/>
            <p:nvPr/>
          </p:nvSpPr>
          <p:spPr>
            <a:xfrm>
              <a:off x="10150938" y="2035639"/>
              <a:ext cx="166006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50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Investment Erschweren</a:t>
              </a:r>
            </a:p>
          </p:txBody>
        </p:sp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81798F15-75F3-4C14-B59B-61B23D374C36}"/>
                </a:ext>
              </a:extLst>
            </p:cNvPr>
            <p:cNvSpPr txBox="1"/>
            <p:nvPr/>
          </p:nvSpPr>
          <p:spPr>
            <a:xfrm>
              <a:off x="9654947" y="1729220"/>
              <a:ext cx="10686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100" b="1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Monopolist</a:t>
              </a:r>
            </a:p>
          </p:txBody>
        </p: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57F5DE3B-CA61-4A6E-9F21-0C63F1EAA1FD}"/>
                </a:ext>
              </a:extLst>
            </p:cNvPr>
            <p:cNvSpPr txBox="1"/>
            <p:nvPr/>
          </p:nvSpPr>
          <p:spPr>
            <a:xfrm>
              <a:off x="7680855" y="2330936"/>
              <a:ext cx="984722" cy="45102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de-DE" sz="1100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Investieren</a:t>
              </a:r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3106BBEC-42C4-4966-8487-72BA4CF1FE84}"/>
                </a:ext>
              </a:extLst>
            </p:cNvPr>
            <p:cNvSpPr txBox="1"/>
            <p:nvPr/>
          </p:nvSpPr>
          <p:spPr>
            <a:xfrm>
              <a:off x="7680855" y="2781957"/>
              <a:ext cx="984722" cy="447561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de-DE" sz="1100" b="1" dirty="0">
                  <a:solidFill>
                    <a:srgbClr val="009682"/>
                  </a:solidFill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Nicht Investieren</a:t>
              </a:r>
            </a:p>
          </p:txBody>
        </p:sp>
        <p:sp>
          <p:nvSpPr>
            <p:cNvPr id="52" name="Textfeld 51">
              <a:extLst>
                <a:ext uri="{FF2B5EF4-FFF2-40B4-BE49-F238E27FC236}">
                  <a16:creationId xmlns:a16="http://schemas.microsoft.com/office/drawing/2014/main" id="{EEF663D6-9E5E-49CB-B816-F11870CD6A53}"/>
                </a:ext>
              </a:extLst>
            </p:cNvPr>
            <p:cNvSpPr txBox="1"/>
            <p:nvPr/>
          </p:nvSpPr>
          <p:spPr>
            <a:xfrm>
              <a:off x="4790509" y="1823533"/>
              <a:ext cx="253676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00" b="1" dirty="0">
                  <a:solidFill>
                    <a:srgbClr val="009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Fall 1: </a:t>
              </a:r>
              <a:r>
                <a:rPr lang="de-DE" sz="1100" dirty="0" err="1">
                  <a:latin typeface="Arial" panose="020B0604020202020204" pitchFamily="34" charset="0"/>
                  <a:cs typeface="Arial" panose="020B0604020202020204" pitchFamily="34" charset="0"/>
                </a:rPr>
                <a:t>Entrant</a:t>
              </a:r>
              <a:r>
                <a:rPr lang="de-DE" sz="11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1100" b="1" dirty="0">
                  <a:solidFill>
                    <a:srgbClr val="009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investiert nicht </a:t>
              </a:r>
              <a:r>
                <a:rPr lang="de-DE" sz="1100" dirty="0">
                  <a:latin typeface="Arial" panose="020B0604020202020204" pitchFamily="34" charset="0"/>
                  <a:cs typeface="Arial" panose="020B0604020202020204" pitchFamily="34" charset="0"/>
                </a:rPr>
                <a:t>in den Markt – Aus Perspektive des </a:t>
              </a:r>
              <a:r>
                <a:rPr lang="de-DE" sz="1100" b="1" dirty="0">
                  <a:solidFill>
                    <a:srgbClr val="009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Monopolisten</a:t>
              </a:r>
              <a:r>
                <a:rPr lang="de-DE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  <a:p>
              <a:r>
                <a:rPr lang="de-DE" sz="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r>
                <a:rPr lang="de-DE" sz="1100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 Monopolist kann seine Auszahlung durch ‘Investment Dulden‘ maximieren, erhöht dabei aber die Attraktivität für einen Markteintritt.</a:t>
              </a:r>
              <a:endParaRPr lang="de-DE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3" name="Gerader Verbinder 52">
              <a:extLst>
                <a:ext uri="{FF2B5EF4-FFF2-40B4-BE49-F238E27FC236}">
                  <a16:creationId xmlns:a16="http://schemas.microsoft.com/office/drawing/2014/main" id="{4F3261C2-388A-4CDA-9117-E09B9CB27736}"/>
                </a:ext>
              </a:extLst>
            </p:cNvPr>
            <p:cNvCxnSpPr>
              <a:cxnSpLocks/>
            </p:cNvCxnSpPr>
            <p:nvPr/>
          </p:nvCxnSpPr>
          <p:spPr>
            <a:xfrm>
              <a:off x="7270750" y="1811161"/>
              <a:ext cx="0" cy="141835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feld 57">
              <a:extLst>
                <a:ext uri="{FF2B5EF4-FFF2-40B4-BE49-F238E27FC236}">
                  <a16:creationId xmlns:a16="http://schemas.microsoft.com/office/drawing/2014/main" id="{FAB8BB14-8547-430F-B2C0-AFCC0515C82A}"/>
                </a:ext>
              </a:extLst>
            </p:cNvPr>
            <p:cNvSpPr txBox="1"/>
            <p:nvPr/>
          </p:nvSpPr>
          <p:spPr>
            <a:xfrm>
              <a:off x="8635188" y="3851522"/>
              <a:ext cx="1553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50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Investment Dulden</a:t>
              </a:r>
              <a:endParaRPr lang="de-DE" sz="1050" b="1" dirty="0">
                <a:latin typeface="Arial" panose="020B0604020202020204" pitchFamily="34" charset="0"/>
                <a:ea typeface="CMU Classical Serif" panose="02000603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CFDD2BDB-C3D3-40F5-B91A-E589AFE5829B}"/>
                </a:ext>
              </a:extLst>
            </p:cNvPr>
            <p:cNvSpPr txBox="1"/>
            <p:nvPr/>
          </p:nvSpPr>
          <p:spPr>
            <a:xfrm>
              <a:off x="10150938" y="3851522"/>
              <a:ext cx="166006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50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Investment Erschweren</a:t>
              </a:r>
            </a:p>
          </p:txBody>
        </p:sp>
        <p:sp>
          <p:nvSpPr>
            <p:cNvPr id="64" name="Textfeld 63">
              <a:extLst>
                <a:ext uri="{FF2B5EF4-FFF2-40B4-BE49-F238E27FC236}">
                  <a16:creationId xmlns:a16="http://schemas.microsoft.com/office/drawing/2014/main" id="{6403B1B2-7D18-4BF5-8201-0C620E36D3B8}"/>
                </a:ext>
              </a:extLst>
            </p:cNvPr>
            <p:cNvSpPr txBox="1"/>
            <p:nvPr/>
          </p:nvSpPr>
          <p:spPr>
            <a:xfrm>
              <a:off x="9654947" y="3545103"/>
              <a:ext cx="10686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100" b="1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Monopolist</a:t>
              </a:r>
            </a:p>
          </p:txBody>
        </p:sp>
        <p:sp>
          <p:nvSpPr>
            <p:cNvPr id="65" name="Textfeld 64">
              <a:extLst>
                <a:ext uri="{FF2B5EF4-FFF2-40B4-BE49-F238E27FC236}">
                  <a16:creationId xmlns:a16="http://schemas.microsoft.com/office/drawing/2014/main" id="{AEB11830-C662-4A14-9627-E68894E6889E}"/>
                </a:ext>
              </a:extLst>
            </p:cNvPr>
            <p:cNvSpPr txBox="1"/>
            <p:nvPr/>
          </p:nvSpPr>
          <p:spPr>
            <a:xfrm>
              <a:off x="7680855" y="4153169"/>
              <a:ext cx="984722" cy="45102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de-DE" sz="1100" b="1" dirty="0">
                  <a:solidFill>
                    <a:srgbClr val="009682"/>
                  </a:solidFill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Investieren</a:t>
              </a:r>
            </a:p>
          </p:txBody>
        </p:sp>
        <p:sp>
          <p:nvSpPr>
            <p:cNvPr id="66" name="Textfeld 65">
              <a:extLst>
                <a:ext uri="{FF2B5EF4-FFF2-40B4-BE49-F238E27FC236}">
                  <a16:creationId xmlns:a16="http://schemas.microsoft.com/office/drawing/2014/main" id="{1E7BDA17-93D1-45B8-9154-2CF433D6F4AC}"/>
                </a:ext>
              </a:extLst>
            </p:cNvPr>
            <p:cNvSpPr txBox="1"/>
            <p:nvPr/>
          </p:nvSpPr>
          <p:spPr>
            <a:xfrm>
              <a:off x="7680855" y="4597840"/>
              <a:ext cx="984722" cy="447561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de-DE" sz="1100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Nicht Investieren</a:t>
              </a:r>
            </a:p>
          </p:txBody>
        </p:sp>
        <p:cxnSp>
          <p:nvCxnSpPr>
            <p:cNvPr id="68" name="Gerader Verbinder 67">
              <a:extLst>
                <a:ext uri="{FF2B5EF4-FFF2-40B4-BE49-F238E27FC236}">
                  <a16:creationId xmlns:a16="http://schemas.microsoft.com/office/drawing/2014/main" id="{FEE31CF3-772F-41EB-A526-905F99D4E33C}"/>
                </a:ext>
              </a:extLst>
            </p:cNvPr>
            <p:cNvCxnSpPr>
              <a:cxnSpLocks/>
            </p:cNvCxnSpPr>
            <p:nvPr/>
          </p:nvCxnSpPr>
          <p:spPr>
            <a:xfrm>
              <a:off x="7270750" y="3627044"/>
              <a:ext cx="0" cy="141835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feld 72">
              <a:extLst>
                <a:ext uri="{FF2B5EF4-FFF2-40B4-BE49-F238E27FC236}">
                  <a16:creationId xmlns:a16="http://schemas.microsoft.com/office/drawing/2014/main" id="{CF89FF5F-0160-4513-B9ED-F2351C8668EC}"/>
                </a:ext>
              </a:extLst>
            </p:cNvPr>
            <p:cNvSpPr txBox="1"/>
            <p:nvPr/>
          </p:nvSpPr>
          <p:spPr>
            <a:xfrm>
              <a:off x="8635188" y="5626294"/>
              <a:ext cx="155385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50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Investment Dulden</a:t>
              </a:r>
              <a:endParaRPr lang="de-DE" sz="1050" b="1" dirty="0">
                <a:latin typeface="Arial" panose="020B0604020202020204" pitchFamily="34" charset="0"/>
                <a:ea typeface="CMU Classical Serif" panose="02000603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74" name="Textfeld 73">
              <a:extLst>
                <a:ext uri="{FF2B5EF4-FFF2-40B4-BE49-F238E27FC236}">
                  <a16:creationId xmlns:a16="http://schemas.microsoft.com/office/drawing/2014/main" id="{7291E8D9-9AF3-4F73-8C33-C3B0D9B099BC}"/>
                </a:ext>
              </a:extLst>
            </p:cNvPr>
            <p:cNvSpPr txBox="1"/>
            <p:nvPr/>
          </p:nvSpPr>
          <p:spPr>
            <a:xfrm>
              <a:off x="10150938" y="5626294"/>
              <a:ext cx="166006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50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Investment Erschweren</a:t>
              </a:r>
            </a:p>
          </p:txBody>
        </p:sp>
        <p:sp>
          <p:nvSpPr>
            <p:cNvPr id="79" name="Textfeld 78">
              <a:extLst>
                <a:ext uri="{FF2B5EF4-FFF2-40B4-BE49-F238E27FC236}">
                  <a16:creationId xmlns:a16="http://schemas.microsoft.com/office/drawing/2014/main" id="{E661CFF8-16B9-405D-BAB3-2702F6E17C1A}"/>
                </a:ext>
              </a:extLst>
            </p:cNvPr>
            <p:cNvSpPr txBox="1"/>
            <p:nvPr/>
          </p:nvSpPr>
          <p:spPr>
            <a:xfrm>
              <a:off x="9654947" y="5319875"/>
              <a:ext cx="10686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100" b="1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Monopolist</a:t>
              </a:r>
            </a:p>
          </p:txBody>
        </p:sp>
        <p:sp>
          <p:nvSpPr>
            <p:cNvPr id="80" name="Textfeld 79">
              <a:extLst>
                <a:ext uri="{FF2B5EF4-FFF2-40B4-BE49-F238E27FC236}">
                  <a16:creationId xmlns:a16="http://schemas.microsoft.com/office/drawing/2014/main" id="{C27CE21C-DFD0-4E88-B4E8-1117D7162368}"/>
                </a:ext>
              </a:extLst>
            </p:cNvPr>
            <p:cNvSpPr txBox="1"/>
            <p:nvPr/>
          </p:nvSpPr>
          <p:spPr>
            <a:xfrm>
              <a:off x="7680855" y="5927941"/>
              <a:ext cx="984722" cy="45102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de-DE" sz="1100" b="1" dirty="0">
                  <a:solidFill>
                    <a:srgbClr val="009682"/>
                  </a:solidFill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Investieren</a:t>
              </a:r>
            </a:p>
          </p:txBody>
        </p:sp>
        <p:sp>
          <p:nvSpPr>
            <p:cNvPr id="81" name="Textfeld 80">
              <a:extLst>
                <a:ext uri="{FF2B5EF4-FFF2-40B4-BE49-F238E27FC236}">
                  <a16:creationId xmlns:a16="http://schemas.microsoft.com/office/drawing/2014/main" id="{974BB201-ECFE-4CB8-B7B6-C3D83A51E985}"/>
                </a:ext>
              </a:extLst>
            </p:cNvPr>
            <p:cNvSpPr txBox="1"/>
            <p:nvPr/>
          </p:nvSpPr>
          <p:spPr>
            <a:xfrm>
              <a:off x="7680855" y="6372612"/>
              <a:ext cx="984722" cy="447561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de-DE" sz="1100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Nicht Investieren</a:t>
              </a:r>
            </a:p>
          </p:txBody>
        </p:sp>
        <p:cxnSp>
          <p:nvCxnSpPr>
            <p:cNvPr id="83" name="Gerader Verbinder 82">
              <a:extLst>
                <a:ext uri="{FF2B5EF4-FFF2-40B4-BE49-F238E27FC236}">
                  <a16:creationId xmlns:a16="http://schemas.microsoft.com/office/drawing/2014/main" id="{1CDA00AA-A9C8-4633-AB3B-2D73E3CA9AE9}"/>
                </a:ext>
              </a:extLst>
            </p:cNvPr>
            <p:cNvCxnSpPr>
              <a:cxnSpLocks/>
            </p:cNvCxnSpPr>
            <p:nvPr/>
          </p:nvCxnSpPr>
          <p:spPr>
            <a:xfrm>
              <a:off x="7270750" y="5401816"/>
              <a:ext cx="0" cy="141835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706C2173-7089-426E-A7DE-04C76C958B33}"/>
                </a:ext>
              </a:extLst>
            </p:cNvPr>
            <p:cNvGrpSpPr/>
            <p:nvPr/>
          </p:nvGrpSpPr>
          <p:grpSpPr>
            <a:xfrm>
              <a:off x="8634738" y="2334390"/>
              <a:ext cx="3108594" cy="895128"/>
              <a:chOff x="8634738" y="2334390"/>
              <a:chExt cx="3108594" cy="895128"/>
            </a:xfrm>
          </p:grpSpPr>
          <p:grpSp>
            <p:nvGrpSpPr>
              <p:cNvPr id="84" name="Gruppieren 83">
                <a:extLst>
                  <a:ext uri="{FF2B5EF4-FFF2-40B4-BE49-F238E27FC236}">
                    <a16:creationId xmlns:a16="http://schemas.microsoft.com/office/drawing/2014/main" id="{22764D74-A0BD-4F32-8F7F-9C971E3DAC34}"/>
                  </a:ext>
                </a:extLst>
              </p:cNvPr>
              <p:cNvGrpSpPr/>
              <p:nvPr/>
            </p:nvGrpSpPr>
            <p:grpSpPr>
              <a:xfrm>
                <a:off x="8635188" y="2334390"/>
                <a:ext cx="3108144" cy="895128"/>
                <a:chOff x="3315854" y="1773382"/>
                <a:chExt cx="6123709" cy="3121891"/>
              </a:xfrm>
            </p:grpSpPr>
            <p:sp>
              <p:nvSpPr>
                <p:cNvPr id="85" name="Rechteck 84">
                  <a:extLst>
                    <a:ext uri="{FF2B5EF4-FFF2-40B4-BE49-F238E27FC236}">
                      <a16:creationId xmlns:a16="http://schemas.microsoft.com/office/drawing/2014/main" id="{A88395DE-FC21-4DF6-839B-280BE24B8B7C}"/>
                    </a:ext>
                  </a:extLst>
                </p:cNvPr>
                <p:cNvSpPr/>
                <p:nvPr/>
              </p:nvSpPr>
              <p:spPr>
                <a:xfrm>
                  <a:off x="3315854" y="1773382"/>
                  <a:ext cx="6123709" cy="3121891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sz="100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86" name="Gerader Verbinder 85">
                  <a:extLst>
                    <a:ext uri="{FF2B5EF4-FFF2-40B4-BE49-F238E27FC236}">
                      <a16:creationId xmlns:a16="http://schemas.microsoft.com/office/drawing/2014/main" id="{EF3A924D-4C81-429E-9648-C72693658C71}"/>
                    </a:ext>
                  </a:extLst>
                </p:cNvPr>
                <p:cNvCxnSpPr>
                  <a:stCxn id="85" idx="0"/>
                  <a:endCxn id="85" idx="2"/>
                </p:cNvCxnSpPr>
                <p:nvPr/>
              </p:nvCxnSpPr>
              <p:spPr>
                <a:xfrm>
                  <a:off x="6377709" y="1773382"/>
                  <a:ext cx="0" cy="3121891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Gerader Verbinder 86">
                  <a:extLst>
                    <a:ext uri="{FF2B5EF4-FFF2-40B4-BE49-F238E27FC236}">
                      <a16:creationId xmlns:a16="http://schemas.microsoft.com/office/drawing/2014/main" id="{36D48F9E-CAAF-4E45-80AA-D58C111C6CDB}"/>
                    </a:ext>
                  </a:extLst>
                </p:cNvPr>
                <p:cNvCxnSpPr>
                  <a:stCxn id="85" idx="1"/>
                  <a:endCxn id="85" idx="3"/>
                </p:cNvCxnSpPr>
                <p:nvPr/>
              </p:nvCxnSpPr>
              <p:spPr>
                <a:xfrm>
                  <a:off x="3315854" y="3334328"/>
                  <a:ext cx="6123709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8" name="Textfeld 87">
                <a:extLst>
                  <a:ext uri="{FF2B5EF4-FFF2-40B4-BE49-F238E27FC236}">
                    <a16:creationId xmlns:a16="http://schemas.microsoft.com/office/drawing/2014/main" id="{145476D6-62CE-4C4F-AF02-B6749514F8A5}"/>
                  </a:ext>
                </a:extLst>
              </p:cNvPr>
              <p:cNvSpPr txBox="1"/>
              <p:nvPr/>
            </p:nvSpPr>
            <p:spPr>
              <a:xfrm>
                <a:off x="8634738" y="2876439"/>
                <a:ext cx="15540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0</a:t>
                </a:r>
                <a:r>
                  <a:rPr lang="de-DE" sz="120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 </a:t>
                </a:r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, </a:t>
                </a:r>
                <a:r>
                  <a:rPr lang="de-DE" sz="1200" b="1" dirty="0">
                    <a:solidFill>
                      <a:srgbClr val="009682"/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89" name="Textfeld 88">
                <a:extLst>
                  <a:ext uri="{FF2B5EF4-FFF2-40B4-BE49-F238E27FC236}">
                    <a16:creationId xmlns:a16="http://schemas.microsoft.com/office/drawing/2014/main" id="{094010C9-6DD9-4CC1-ACA3-562A9AB22AB0}"/>
                  </a:ext>
                </a:extLst>
              </p:cNvPr>
              <p:cNvSpPr txBox="1"/>
              <p:nvPr/>
            </p:nvSpPr>
            <p:spPr>
              <a:xfrm>
                <a:off x="8634815" y="2431996"/>
                <a:ext cx="15538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-5 , 3</a:t>
                </a:r>
              </a:p>
            </p:txBody>
          </p:sp>
          <p:sp>
            <p:nvSpPr>
              <p:cNvPr id="90" name="Textfeld 89">
                <a:extLst>
                  <a:ext uri="{FF2B5EF4-FFF2-40B4-BE49-F238E27FC236}">
                    <a16:creationId xmlns:a16="http://schemas.microsoft.com/office/drawing/2014/main" id="{0D1C79D7-5D69-4BFB-8EF7-AE85463BD99E}"/>
                  </a:ext>
                </a:extLst>
              </p:cNvPr>
              <p:cNvSpPr txBox="1"/>
              <p:nvPr/>
            </p:nvSpPr>
            <p:spPr>
              <a:xfrm>
                <a:off x="10188891" y="2876439"/>
                <a:ext cx="15540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0</a:t>
                </a:r>
                <a:r>
                  <a:rPr lang="de-DE" sz="120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 </a:t>
                </a:r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, </a:t>
                </a:r>
                <a:r>
                  <a:rPr lang="de-DE" sz="1200" b="1" dirty="0">
                    <a:solidFill>
                      <a:srgbClr val="009682"/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91" name="Textfeld 90">
                <a:extLst>
                  <a:ext uri="{FF2B5EF4-FFF2-40B4-BE49-F238E27FC236}">
                    <a16:creationId xmlns:a16="http://schemas.microsoft.com/office/drawing/2014/main" id="{E5286BA3-39D0-4F0F-A8EC-CA5CEEF9A83D}"/>
                  </a:ext>
                </a:extLst>
              </p:cNvPr>
              <p:cNvSpPr txBox="1"/>
              <p:nvPr/>
            </p:nvSpPr>
            <p:spPr>
              <a:xfrm>
                <a:off x="10188891" y="2431996"/>
                <a:ext cx="15540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-9 , 1</a:t>
                </a:r>
              </a:p>
            </p:txBody>
          </p:sp>
        </p:grpSp>
        <p:sp>
          <p:nvSpPr>
            <p:cNvPr id="92" name="Textfeld 91">
              <a:extLst>
                <a:ext uri="{FF2B5EF4-FFF2-40B4-BE49-F238E27FC236}">
                  <a16:creationId xmlns:a16="http://schemas.microsoft.com/office/drawing/2014/main" id="{9E529E1C-448B-48A2-BE84-94E2005182D2}"/>
                </a:ext>
              </a:extLst>
            </p:cNvPr>
            <p:cNvSpPr txBox="1"/>
            <p:nvPr/>
          </p:nvSpPr>
          <p:spPr>
            <a:xfrm>
              <a:off x="4790509" y="3627044"/>
              <a:ext cx="2349573" cy="1554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00" b="1" dirty="0">
                  <a:solidFill>
                    <a:srgbClr val="009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Fall 2: </a:t>
              </a:r>
              <a:r>
                <a:rPr lang="de-DE" sz="1100" dirty="0" err="1">
                  <a:latin typeface="Arial" panose="020B0604020202020204" pitchFamily="34" charset="0"/>
                  <a:cs typeface="Arial" panose="020B0604020202020204" pitchFamily="34" charset="0"/>
                </a:rPr>
                <a:t>Entrant</a:t>
              </a:r>
              <a:r>
                <a:rPr lang="de-DE" sz="11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1100" b="1" dirty="0">
                  <a:solidFill>
                    <a:srgbClr val="009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investiert</a:t>
              </a:r>
              <a:r>
                <a:rPr lang="de-DE" sz="1100" dirty="0">
                  <a:latin typeface="Arial" panose="020B0604020202020204" pitchFamily="34" charset="0"/>
                  <a:cs typeface="Arial" panose="020B0604020202020204" pitchFamily="34" charset="0"/>
                </a:rPr>
                <a:t> in den Markt – Aus Perspektive des </a:t>
              </a:r>
              <a:r>
                <a:rPr lang="de-DE" sz="1100" b="1" dirty="0" err="1">
                  <a:solidFill>
                    <a:srgbClr val="009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Entrants</a:t>
              </a:r>
              <a:r>
                <a:rPr lang="de-DE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  <a:p>
              <a:r>
                <a:rPr lang="de-DE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de-DE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de-DE" sz="1100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 </a:t>
              </a:r>
              <a:r>
                <a:rPr lang="de-DE" sz="1100" dirty="0" err="1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Entrant</a:t>
              </a:r>
              <a:r>
                <a:rPr lang="de-DE" sz="1100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 macht Verlust durch ‘Investieren‘. Der Verlust erhöht sich auf von ‘-5‘ auf ‘-9‘, sobald der Monopolist das Investment erschwert.</a:t>
              </a:r>
              <a:endParaRPr lang="de-DE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Textfeld 92">
              <a:extLst>
                <a:ext uri="{FF2B5EF4-FFF2-40B4-BE49-F238E27FC236}">
                  <a16:creationId xmlns:a16="http://schemas.microsoft.com/office/drawing/2014/main" id="{A1800D81-0EE6-4EEB-984B-09F38E43F692}"/>
                </a:ext>
              </a:extLst>
            </p:cNvPr>
            <p:cNvSpPr txBox="1"/>
            <p:nvPr/>
          </p:nvSpPr>
          <p:spPr>
            <a:xfrm>
              <a:off x="4790509" y="5401816"/>
              <a:ext cx="253676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00" b="1" dirty="0">
                  <a:solidFill>
                    <a:srgbClr val="009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Fall 2: </a:t>
              </a:r>
              <a:r>
                <a:rPr lang="de-DE" sz="1100" dirty="0" err="1">
                  <a:latin typeface="Arial" panose="020B0604020202020204" pitchFamily="34" charset="0"/>
                  <a:cs typeface="Arial" panose="020B0604020202020204" pitchFamily="34" charset="0"/>
                </a:rPr>
                <a:t>Entrant</a:t>
              </a:r>
              <a:r>
                <a:rPr lang="de-DE" sz="11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de-DE" sz="1100" b="1" dirty="0">
                  <a:solidFill>
                    <a:srgbClr val="009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investiert</a:t>
              </a:r>
              <a:r>
                <a:rPr lang="de-DE" sz="1100" dirty="0">
                  <a:latin typeface="Arial" panose="020B0604020202020204" pitchFamily="34" charset="0"/>
                  <a:cs typeface="Arial" panose="020B0604020202020204" pitchFamily="34" charset="0"/>
                </a:rPr>
                <a:t> in den Markt – Aus Perspektive des </a:t>
              </a:r>
            </a:p>
            <a:p>
              <a:r>
                <a:rPr lang="de-DE" sz="1100" b="1" dirty="0">
                  <a:solidFill>
                    <a:srgbClr val="00968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Monopolisten</a:t>
              </a:r>
              <a:r>
                <a:rPr lang="de-DE" sz="11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  <a:p>
              <a:r>
                <a:rPr lang="de-DE" sz="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r>
                <a:rPr lang="de-DE" sz="1100" dirty="0">
                  <a:latin typeface="Arial" panose="020B0604020202020204" pitchFamily="34" charset="0"/>
                  <a:cs typeface="Arial" panose="020B0604020202020204" pitchFamily="34" charset="0"/>
                  <a:sym typeface="Wingdings" panose="05000000000000000000" pitchFamily="2" charset="2"/>
                </a:rPr>
                <a:t> Sofern der Monopolist das Investment erschwert, erleidet der Monopolist Kollateralschaden und auch seine Auszahlung reduziert sich.</a:t>
              </a:r>
              <a:endParaRPr lang="de-DE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94" name="Gruppieren 93">
              <a:extLst>
                <a:ext uri="{FF2B5EF4-FFF2-40B4-BE49-F238E27FC236}">
                  <a16:creationId xmlns:a16="http://schemas.microsoft.com/office/drawing/2014/main" id="{EED95533-CADD-49DA-839D-5C645920D939}"/>
                </a:ext>
              </a:extLst>
            </p:cNvPr>
            <p:cNvGrpSpPr/>
            <p:nvPr/>
          </p:nvGrpSpPr>
          <p:grpSpPr>
            <a:xfrm>
              <a:off x="8635188" y="4153169"/>
              <a:ext cx="3108594" cy="895128"/>
              <a:chOff x="8634738" y="2334390"/>
              <a:chExt cx="3108594" cy="895128"/>
            </a:xfrm>
          </p:grpSpPr>
          <p:grpSp>
            <p:nvGrpSpPr>
              <p:cNvPr id="95" name="Gruppieren 94">
                <a:extLst>
                  <a:ext uri="{FF2B5EF4-FFF2-40B4-BE49-F238E27FC236}">
                    <a16:creationId xmlns:a16="http://schemas.microsoft.com/office/drawing/2014/main" id="{CF781CDF-C491-4AED-9B0B-35355FE6029D}"/>
                  </a:ext>
                </a:extLst>
              </p:cNvPr>
              <p:cNvGrpSpPr/>
              <p:nvPr/>
            </p:nvGrpSpPr>
            <p:grpSpPr>
              <a:xfrm>
                <a:off x="8635188" y="2334390"/>
                <a:ext cx="3108144" cy="895128"/>
                <a:chOff x="3315854" y="1773382"/>
                <a:chExt cx="6123709" cy="3121891"/>
              </a:xfrm>
            </p:grpSpPr>
            <p:sp>
              <p:nvSpPr>
                <p:cNvPr id="100" name="Rechteck 99">
                  <a:extLst>
                    <a:ext uri="{FF2B5EF4-FFF2-40B4-BE49-F238E27FC236}">
                      <a16:creationId xmlns:a16="http://schemas.microsoft.com/office/drawing/2014/main" id="{059E38CE-417B-480F-B615-8BF0C3ABA797}"/>
                    </a:ext>
                  </a:extLst>
                </p:cNvPr>
                <p:cNvSpPr/>
                <p:nvPr/>
              </p:nvSpPr>
              <p:spPr>
                <a:xfrm>
                  <a:off x="3315854" y="1773382"/>
                  <a:ext cx="6123709" cy="3121891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sz="100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01" name="Gerader Verbinder 100">
                  <a:extLst>
                    <a:ext uri="{FF2B5EF4-FFF2-40B4-BE49-F238E27FC236}">
                      <a16:creationId xmlns:a16="http://schemas.microsoft.com/office/drawing/2014/main" id="{8F38A08A-D9A0-4D5C-9988-057A723848EA}"/>
                    </a:ext>
                  </a:extLst>
                </p:cNvPr>
                <p:cNvCxnSpPr>
                  <a:stCxn id="100" idx="0"/>
                  <a:endCxn id="100" idx="2"/>
                </p:cNvCxnSpPr>
                <p:nvPr/>
              </p:nvCxnSpPr>
              <p:spPr>
                <a:xfrm>
                  <a:off x="6377709" y="1773382"/>
                  <a:ext cx="0" cy="3121891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Gerader Verbinder 101">
                  <a:extLst>
                    <a:ext uri="{FF2B5EF4-FFF2-40B4-BE49-F238E27FC236}">
                      <a16:creationId xmlns:a16="http://schemas.microsoft.com/office/drawing/2014/main" id="{07CEB6F1-EFBE-464F-8917-FB26070DEE82}"/>
                    </a:ext>
                  </a:extLst>
                </p:cNvPr>
                <p:cNvCxnSpPr>
                  <a:stCxn id="100" idx="1"/>
                  <a:endCxn id="100" idx="3"/>
                </p:cNvCxnSpPr>
                <p:nvPr/>
              </p:nvCxnSpPr>
              <p:spPr>
                <a:xfrm>
                  <a:off x="3315854" y="3334328"/>
                  <a:ext cx="6123709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6" name="Textfeld 95">
                <a:extLst>
                  <a:ext uri="{FF2B5EF4-FFF2-40B4-BE49-F238E27FC236}">
                    <a16:creationId xmlns:a16="http://schemas.microsoft.com/office/drawing/2014/main" id="{3B7EA920-0AFA-457A-9D78-4934F40455B2}"/>
                  </a:ext>
                </a:extLst>
              </p:cNvPr>
              <p:cNvSpPr txBox="1"/>
              <p:nvPr/>
            </p:nvSpPr>
            <p:spPr>
              <a:xfrm>
                <a:off x="8634738" y="2876439"/>
                <a:ext cx="15540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0</a:t>
                </a:r>
                <a:r>
                  <a:rPr lang="de-DE" sz="120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 </a:t>
                </a:r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, 3</a:t>
                </a:r>
              </a:p>
            </p:txBody>
          </p:sp>
          <p:sp>
            <p:nvSpPr>
              <p:cNvPr id="97" name="Textfeld 96">
                <a:extLst>
                  <a:ext uri="{FF2B5EF4-FFF2-40B4-BE49-F238E27FC236}">
                    <a16:creationId xmlns:a16="http://schemas.microsoft.com/office/drawing/2014/main" id="{031D9108-CC8E-4270-9126-8E5B6A951327}"/>
                  </a:ext>
                </a:extLst>
              </p:cNvPr>
              <p:cNvSpPr txBox="1"/>
              <p:nvPr/>
            </p:nvSpPr>
            <p:spPr>
              <a:xfrm>
                <a:off x="8634815" y="2431996"/>
                <a:ext cx="15538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b="1" dirty="0">
                    <a:solidFill>
                      <a:srgbClr val="009682"/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-5</a:t>
                </a:r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 , 3</a:t>
                </a:r>
              </a:p>
            </p:txBody>
          </p:sp>
          <p:sp>
            <p:nvSpPr>
              <p:cNvPr id="98" name="Textfeld 97">
                <a:extLst>
                  <a:ext uri="{FF2B5EF4-FFF2-40B4-BE49-F238E27FC236}">
                    <a16:creationId xmlns:a16="http://schemas.microsoft.com/office/drawing/2014/main" id="{6571228E-BB88-4660-9D24-4B7E9E81E8DD}"/>
                  </a:ext>
                </a:extLst>
              </p:cNvPr>
              <p:cNvSpPr txBox="1"/>
              <p:nvPr/>
            </p:nvSpPr>
            <p:spPr>
              <a:xfrm>
                <a:off x="10188891" y="2876439"/>
                <a:ext cx="15540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0</a:t>
                </a:r>
                <a:r>
                  <a:rPr lang="de-DE" sz="120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 </a:t>
                </a:r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, 2</a:t>
                </a:r>
              </a:p>
            </p:txBody>
          </p:sp>
          <p:sp>
            <p:nvSpPr>
              <p:cNvPr id="99" name="Textfeld 98">
                <a:extLst>
                  <a:ext uri="{FF2B5EF4-FFF2-40B4-BE49-F238E27FC236}">
                    <a16:creationId xmlns:a16="http://schemas.microsoft.com/office/drawing/2014/main" id="{63A8207A-579A-44E5-9128-909FF6A8E6AC}"/>
                  </a:ext>
                </a:extLst>
              </p:cNvPr>
              <p:cNvSpPr txBox="1"/>
              <p:nvPr/>
            </p:nvSpPr>
            <p:spPr>
              <a:xfrm>
                <a:off x="10188891" y="2431996"/>
                <a:ext cx="15540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b="1" dirty="0">
                    <a:solidFill>
                      <a:srgbClr val="009682"/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-9</a:t>
                </a:r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 , 1</a:t>
                </a:r>
              </a:p>
            </p:txBody>
          </p:sp>
        </p:grpSp>
        <p:grpSp>
          <p:nvGrpSpPr>
            <p:cNvPr id="103" name="Gruppieren 102">
              <a:extLst>
                <a:ext uri="{FF2B5EF4-FFF2-40B4-BE49-F238E27FC236}">
                  <a16:creationId xmlns:a16="http://schemas.microsoft.com/office/drawing/2014/main" id="{A148CED5-11C4-432A-9600-72312DE39FF5}"/>
                </a:ext>
              </a:extLst>
            </p:cNvPr>
            <p:cNvGrpSpPr/>
            <p:nvPr/>
          </p:nvGrpSpPr>
          <p:grpSpPr>
            <a:xfrm>
              <a:off x="8635188" y="5927941"/>
              <a:ext cx="3108594" cy="895128"/>
              <a:chOff x="8634738" y="2334390"/>
              <a:chExt cx="3108594" cy="895128"/>
            </a:xfrm>
          </p:grpSpPr>
          <p:grpSp>
            <p:nvGrpSpPr>
              <p:cNvPr id="104" name="Gruppieren 103">
                <a:extLst>
                  <a:ext uri="{FF2B5EF4-FFF2-40B4-BE49-F238E27FC236}">
                    <a16:creationId xmlns:a16="http://schemas.microsoft.com/office/drawing/2014/main" id="{54018621-AFFD-4BF7-9124-747F1B38D944}"/>
                  </a:ext>
                </a:extLst>
              </p:cNvPr>
              <p:cNvGrpSpPr/>
              <p:nvPr/>
            </p:nvGrpSpPr>
            <p:grpSpPr>
              <a:xfrm>
                <a:off x="8635188" y="2334390"/>
                <a:ext cx="3108144" cy="895128"/>
                <a:chOff x="3315854" y="1773382"/>
                <a:chExt cx="6123709" cy="3121891"/>
              </a:xfrm>
            </p:grpSpPr>
            <p:sp>
              <p:nvSpPr>
                <p:cNvPr id="109" name="Rechteck 108">
                  <a:extLst>
                    <a:ext uri="{FF2B5EF4-FFF2-40B4-BE49-F238E27FC236}">
                      <a16:creationId xmlns:a16="http://schemas.microsoft.com/office/drawing/2014/main" id="{03E27887-8DDC-4966-9659-5F35BBD6C2F6}"/>
                    </a:ext>
                  </a:extLst>
                </p:cNvPr>
                <p:cNvSpPr/>
                <p:nvPr/>
              </p:nvSpPr>
              <p:spPr>
                <a:xfrm>
                  <a:off x="3315854" y="1773382"/>
                  <a:ext cx="6123709" cy="3121891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sz="100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10" name="Gerader Verbinder 109">
                  <a:extLst>
                    <a:ext uri="{FF2B5EF4-FFF2-40B4-BE49-F238E27FC236}">
                      <a16:creationId xmlns:a16="http://schemas.microsoft.com/office/drawing/2014/main" id="{AA5C640E-8B80-4921-B779-B99D3917FD91}"/>
                    </a:ext>
                  </a:extLst>
                </p:cNvPr>
                <p:cNvCxnSpPr>
                  <a:stCxn id="109" idx="0"/>
                  <a:endCxn id="109" idx="2"/>
                </p:cNvCxnSpPr>
                <p:nvPr/>
              </p:nvCxnSpPr>
              <p:spPr>
                <a:xfrm>
                  <a:off x="6377709" y="1773382"/>
                  <a:ext cx="0" cy="3121891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Gerader Verbinder 110">
                  <a:extLst>
                    <a:ext uri="{FF2B5EF4-FFF2-40B4-BE49-F238E27FC236}">
                      <a16:creationId xmlns:a16="http://schemas.microsoft.com/office/drawing/2014/main" id="{E2D52CBE-8F08-43C7-A841-E2694B1BE72F}"/>
                    </a:ext>
                  </a:extLst>
                </p:cNvPr>
                <p:cNvCxnSpPr>
                  <a:stCxn id="109" idx="1"/>
                  <a:endCxn id="109" idx="3"/>
                </p:cNvCxnSpPr>
                <p:nvPr/>
              </p:nvCxnSpPr>
              <p:spPr>
                <a:xfrm>
                  <a:off x="3315854" y="3334328"/>
                  <a:ext cx="6123709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5" name="Textfeld 104">
                <a:extLst>
                  <a:ext uri="{FF2B5EF4-FFF2-40B4-BE49-F238E27FC236}">
                    <a16:creationId xmlns:a16="http://schemas.microsoft.com/office/drawing/2014/main" id="{7233C248-ADBB-4C12-80E3-17A5CB710DA2}"/>
                  </a:ext>
                </a:extLst>
              </p:cNvPr>
              <p:cNvSpPr txBox="1"/>
              <p:nvPr/>
            </p:nvSpPr>
            <p:spPr>
              <a:xfrm>
                <a:off x="8634738" y="2876439"/>
                <a:ext cx="15540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0</a:t>
                </a:r>
                <a:r>
                  <a:rPr lang="de-DE" sz="120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 </a:t>
                </a:r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, 3</a:t>
                </a:r>
              </a:p>
            </p:txBody>
          </p:sp>
          <p:sp>
            <p:nvSpPr>
              <p:cNvPr id="106" name="Textfeld 105">
                <a:extLst>
                  <a:ext uri="{FF2B5EF4-FFF2-40B4-BE49-F238E27FC236}">
                    <a16:creationId xmlns:a16="http://schemas.microsoft.com/office/drawing/2014/main" id="{6F3E3644-543B-46F0-9923-96CB7366BADE}"/>
                  </a:ext>
                </a:extLst>
              </p:cNvPr>
              <p:cNvSpPr txBox="1"/>
              <p:nvPr/>
            </p:nvSpPr>
            <p:spPr>
              <a:xfrm>
                <a:off x="8634815" y="2431996"/>
                <a:ext cx="155385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-5 , </a:t>
                </a:r>
                <a:r>
                  <a:rPr lang="de-DE" sz="1200" b="1" dirty="0">
                    <a:solidFill>
                      <a:srgbClr val="009682"/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107" name="Textfeld 106">
                <a:extLst>
                  <a:ext uri="{FF2B5EF4-FFF2-40B4-BE49-F238E27FC236}">
                    <a16:creationId xmlns:a16="http://schemas.microsoft.com/office/drawing/2014/main" id="{00694111-5419-4E14-BD40-3C5FE77216F1}"/>
                  </a:ext>
                </a:extLst>
              </p:cNvPr>
              <p:cNvSpPr txBox="1"/>
              <p:nvPr/>
            </p:nvSpPr>
            <p:spPr>
              <a:xfrm>
                <a:off x="10188891" y="2876439"/>
                <a:ext cx="15540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0</a:t>
                </a:r>
                <a:r>
                  <a:rPr lang="de-DE" sz="120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 </a:t>
                </a:r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, 2</a:t>
                </a:r>
              </a:p>
            </p:txBody>
          </p:sp>
          <p:sp>
            <p:nvSpPr>
              <p:cNvPr id="108" name="Textfeld 107">
                <a:extLst>
                  <a:ext uri="{FF2B5EF4-FFF2-40B4-BE49-F238E27FC236}">
                    <a16:creationId xmlns:a16="http://schemas.microsoft.com/office/drawing/2014/main" id="{22DEAB9F-A83B-49F0-A387-F31F287DC7A0}"/>
                  </a:ext>
                </a:extLst>
              </p:cNvPr>
              <p:cNvSpPr txBox="1"/>
              <p:nvPr/>
            </p:nvSpPr>
            <p:spPr>
              <a:xfrm>
                <a:off x="10188891" y="2431996"/>
                <a:ext cx="155407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2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-9 , </a:t>
                </a:r>
                <a:r>
                  <a:rPr lang="de-DE" sz="1200" b="1" dirty="0">
                    <a:solidFill>
                      <a:srgbClr val="009682"/>
                    </a:solidFill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1</a:t>
                </a:r>
              </a:p>
            </p:txBody>
          </p:sp>
        </p:grpSp>
        <p:sp>
          <p:nvSpPr>
            <p:cNvPr id="128" name="Textfeld 127">
              <a:extLst>
                <a:ext uri="{FF2B5EF4-FFF2-40B4-BE49-F238E27FC236}">
                  <a16:creationId xmlns:a16="http://schemas.microsoft.com/office/drawing/2014/main" id="{246C18BE-2130-49C8-B493-B50B67477F88}"/>
                </a:ext>
              </a:extLst>
            </p:cNvPr>
            <p:cNvSpPr txBox="1"/>
            <p:nvPr/>
          </p:nvSpPr>
          <p:spPr>
            <a:xfrm>
              <a:off x="7579058" y="1466720"/>
              <a:ext cx="1062869" cy="78660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de-DE" sz="1100" b="1" dirty="0" err="1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Entrant</a:t>
              </a:r>
              <a:endParaRPr lang="de-DE" sz="1100" b="1" dirty="0">
                <a:latin typeface="Arial" panose="020B0604020202020204" pitchFamily="34" charset="0"/>
                <a:ea typeface="CMU Classical Serif" panose="02000603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29" name="Textfeld 128">
              <a:extLst>
                <a:ext uri="{FF2B5EF4-FFF2-40B4-BE49-F238E27FC236}">
                  <a16:creationId xmlns:a16="http://schemas.microsoft.com/office/drawing/2014/main" id="{5E9D5CBC-7EF0-4F6A-A7AB-3A33DE44F9C6}"/>
                </a:ext>
              </a:extLst>
            </p:cNvPr>
            <p:cNvSpPr txBox="1"/>
            <p:nvPr/>
          </p:nvSpPr>
          <p:spPr>
            <a:xfrm>
              <a:off x="7579058" y="3282603"/>
              <a:ext cx="1062869" cy="78660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de-DE" sz="1100" b="1" dirty="0" err="1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Entrant</a:t>
              </a:r>
              <a:endParaRPr lang="de-DE" sz="1100" b="1" dirty="0">
                <a:latin typeface="Arial" panose="020B0604020202020204" pitchFamily="34" charset="0"/>
                <a:ea typeface="CMU Classical Serif" panose="02000603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30" name="Textfeld 129">
              <a:extLst>
                <a:ext uri="{FF2B5EF4-FFF2-40B4-BE49-F238E27FC236}">
                  <a16:creationId xmlns:a16="http://schemas.microsoft.com/office/drawing/2014/main" id="{77348799-E4AF-42CD-91E1-DB537CFB18F3}"/>
                </a:ext>
              </a:extLst>
            </p:cNvPr>
            <p:cNvSpPr txBox="1"/>
            <p:nvPr/>
          </p:nvSpPr>
          <p:spPr>
            <a:xfrm>
              <a:off x="7579058" y="5057375"/>
              <a:ext cx="1062869" cy="786609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de-DE" sz="1100" b="1" dirty="0" err="1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Entrant</a:t>
              </a:r>
              <a:endParaRPr lang="de-DE" sz="1100" b="1" dirty="0">
                <a:latin typeface="Arial" panose="020B0604020202020204" pitchFamily="34" charset="0"/>
                <a:ea typeface="CMU Classical Serif" panose="02000603000000000000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7" name="Gruppieren 126">
            <a:extLst>
              <a:ext uri="{FF2B5EF4-FFF2-40B4-BE49-F238E27FC236}">
                <a16:creationId xmlns:a16="http://schemas.microsoft.com/office/drawing/2014/main" id="{F6AF2FDB-FF84-4B0C-A483-93EA2058F293}"/>
              </a:ext>
            </a:extLst>
          </p:cNvPr>
          <p:cNvGrpSpPr/>
          <p:nvPr/>
        </p:nvGrpSpPr>
        <p:grpSpPr>
          <a:xfrm>
            <a:off x="120159" y="2401841"/>
            <a:ext cx="4192995" cy="1503194"/>
            <a:chOff x="0" y="2297249"/>
            <a:chExt cx="4192995" cy="1503194"/>
          </a:xfrm>
        </p:grpSpPr>
        <p:grpSp>
          <p:nvGrpSpPr>
            <p:cNvPr id="132" name="Gruppieren 131">
              <a:extLst>
                <a:ext uri="{FF2B5EF4-FFF2-40B4-BE49-F238E27FC236}">
                  <a16:creationId xmlns:a16="http://schemas.microsoft.com/office/drawing/2014/main" id="{CDF5A5FB-A561-4819-8C4F-F745FCEC43B3}"/>
                </a:ext>
              </a:extLst>
            </p:cNvPr>
            <p:cNvGrpSpPr/>
            <p:nvPr/>
          </p:nvGrpSpPr>
          <p:grpSpPr>
            <a:xfrm>
              <a:off x="62846" y="2297249"/>
              <a:ext cx="4130149" cy="1503194"/>
              <a:chOff x="221642" y="2253115"/>
              <a:chExt cx="4130149" cy="1503194"/>
            </a:xfrm>
          </p:grpSpPr>
          <p:sp>
            <p:nvSpPr>
              <p:cNvPr id="134" name="Textfeld 133">
                <a:extLst>
                  <a:ext uri="{FF2B5EF4-FFF2-40B4-BE49-F238E27FC236}">
                    <a16:creationId xmlns:a16="http://schemas.microsoft.com/office/drawing/2014/main" id="{B3D3650F-2F88-43F3-9D47-8997BDCA8337}"/>
                  </a:ext>
                </a:extLst>
              </p:cNvPr>
              <p:cNvSpPr txBox="1"/>
              <p:nvPr/>
            </p:nvSpPr>
            <p:spPr>
              <a:xfrm>
                <a:off x="1175975" y="2559534"/>
                <a:ext cx="1553850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05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Immer Dulden</a:t>
                </a:r>
                <a:endParaRPr lang="de-DE" sz="1050" b="1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5" name="Textfeld 134">
                <a:extLst>
                  <a:ext uri="{FF2B5EF4-FFF2-40B4-BE49-F238E27FC236}">
                    <a16:creationId xmlns:a16="http://schemas.microsoft.com/office/drawing/2014/main" id="{0E8FE8E7-7D4A-4C1F-AF86-B1C37E1EC229}"/>
                  </a:ext>
                </a:extLst>
              </p:cNvPr>
              <p:cNvSpPr txBox="1"/>
              <p:nvPr/>
            </p:nvSpPr>
            <p:spPr>
              <a:xfrm>
                <a:off x="2691725" y="2559534"/>
                <a:ext cx="166006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05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Immer Erschweren</a:t>
                </a:r>
              </a:p>
            </p:txBody>
          </p:sp>
          <p:sp>
            <p:nvSpPr>
              <p:cNvPr id="136" name="Textfeld 135">
                <a:extLst>
                  <a:ext uri="{FF2B5EF4-FFF2-40B4-BE49-F238E27FC236}">
                    <a16:creationId xmlns:a16="http://schemas.microsoft.com/office/drawing/2014/main" id="{487FF979-4CC3-446A-9708-CA2C0E997809}"/>
                  </a:ext>
                </a:extLst>
              </p:cNvPr>
              <p:cNvSpPr txBox="1"/>
              <p:nvPr/>
            </p:nvSpPr>
            <p:spPr>
              <a:xfrm>
                <a:off x="2195734" y="2253115"/>
                <a:ext cx="106863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100" b="1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Monopolist</a:t>
                </a:r>
              </a:p>
            </p:txBody>
          </p:sp>
          <p:sp>
            <p:nvSpPr>
              <p:cNvPr id="137" name="Textfeld 136">
                <a:extLst>
                  <a:ext uri="{FF2B5EF4-FFF2-40B4-BE49-F238E27FC236}">
                    <a16:creationId xmlns:a16="http://schemas.microsoft.com/office/drawing/2014/main" id="{EA78D4BA-01E4-408E-BD01-332608FE8099}"/>
                  </a:ext>
                </a:extLst>
              </p:cNvPr>
              <p:cNvSpPr txBox="1"/>
              <p:nvPr/>
            </p:nvSpPr>
            <p:spPr>
              <a:xfrm>
                <a:off x="221642" y="2861181"/>
                <a:ext cx="984722" cy="45102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r>
                  <a:rPr lang="de-DE" sz="110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Immer Investieren</a:t>
                </a:r>
              </a:p>
            </p:txBody>
          </p:sp>
          <p:sp>
            <p:nvSpPr>
              <p:cNvPr id="138" name="Textfeld 137">
                <a:extLst>
                  <a:ext uri="{FF2B5EF4-FFF2-40B4-BE49-F238E27FC236}">
                    <a16:creationId xmlns:a16="http://schemas.microsoft.com/office/drawing/2014/main" id="{05C27358-284F-4CA4-AFF5-32F8E7A1D98C}"/>
                  </a:ext>
                </a:extLst>
              </p:cNvPr>
              <p:cNvSpPr txBox="1"/>
              <p:nvPr/>
            </p:nvSpPr>
            <p:spPr>
              <a:xfrm>
                <a:off x="221642" y="3305852"/>
                <a:ext cx="984722" cy="44756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r>
                  <a:rPr lang="de-DE" sz="110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Nie Investieren</a:t>
                </a:r>
              </a:p>
            </p:txBody>
          </p:sp>
          <p:grpSp>
            <p:nvGrpSpPr>
              <p:cNvPr id="139" name="Gruppieren 138">
                <a:extLst>
                  <a:ext uri="{FF2B5EF4-FFF2-40B4-BE49-F238E27FC236}">
                    <a16:creationId xmlns:a16="http://schemas.microsoft.com/office/drawing/2014/main" id="{BC214298-00CD-4BF5-A4D3-4F86686C2A8B}"/>
                  </a:ext>
                </a:extLst>
              </p:cNvPr>
              <p:cNvGrpSpPr/>
              <p:nvPr/>
            </p:nvGrpSpPr>
            <p:grpSpPr>
              <a:xfrm>
                <a:off x="1175975" y="2861181"/>
                <a:ext cx="3108594" cy="895128"/>
                <a:chOff x="8634738" y="2334390"/>
                <a:chExt cx="3108594" cy="895128"/>
              </a:xfrm>
            </p:grpSpPr>
            <p:grpSp>
              <p:nvGrpSpPr>
                <p:cNvPr id="140" name="Gruppieren 139">
                  <a:extLst>
                    <a:ext uri="{FF2B5EF4-FFF2-40B4-BE49-F238E27FC236}">
                      <a16:creationId xmlns:a16="http://schemas.microsoft.com/office/drawing/2014/main" id="{B50C16FF-FD41-4B1E-B587-34AFC51398B8}"/>
                    </a:ext>
                  </a:extLst>
                </p:cNvPr>
                <p:cNvGrpSpPr/>
                <p:nvPr/>
              </p:nvGrpSpPr>
              <p:grpSpPr>
                <a:xfrm>
                  <a:off x="8635188" y="2334390"/>
                  <a:ext cx="3108144" cy="895128"/>
                  <a:chOff x="3315854" y="1773382"/>
                  <a:chExt cx="6123709" cy="3121891"/>
                </a:xfrm>
              </p:grpSpPr>
              <p:sp>
                <p:nvSpPr>
                  <p:cNvPr id="145" name="Rechteck 144">
                    <a:extLst>
                      <a:ext uri="{FF2B5EF4-FFF2-40B4-BE49-F238E27FC236}">
                        <a16:creationId xmlns:a16="http://schemas.microsoft.com/office/drawing/2014/main" id="{A2EA83C8-0335-4019-80E6-DB67AEC728BD}"/>
                      </a:ext>
                    </a:extLst>
                  </p:cNvPr>
                  <p:cNvSpPr/>
                  <p:nvPr/>
                </p:nvSpPr>
                <p:spPr>
                  <a:xfrm>
                    <a:off x="3315854" y="1773382"/>
                    <a:ext cx="6123709" cy="3121891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sz="100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146" name="Gerader Verbinder 145">
                    <a:extLst>
                      <a:ext uri="{FF2B5EF4-FFF2-40B4-BE49-F238E27FC236}">
                        <a16:creationId xmlns:a16="http://schemas.microsoft.com/office/drawing/2014/main" id="{395813D6-06B8-4D60-9F03-F32D21FF591A}"/>
                      </a:ext>
                    </a:extLst>
                  </p:cNvPr>
                  <p:cNvCxnSpPr>
                    <a:stCxn id="145" idx="0"/>
                    <a:endCxn id="145" idx="2"/>
                  </p:cNvCxnSpPr>
                  <p:nvPr/>
                </p:nvCxnSpPr>
                <p:spPr>
                  <a:xfrm>
                    <a:off x="6377709" y="1773382"/>
                    <a:ext cx="0" cy="3121891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7" name="Gerader Verbinder 146">
                    <a:extLst>
                      <a:ext uri="{FF2B5EF4-FFF2-40B4-BE49-F238E27FC236}">
                        <a16:creationId xmlns:a16="http://schemas.microsoft.com/office/drawing/2014/main" id="{BA338A87-E415-4368-9CC7-EF2840B9A82F}"/>
                      </a:ext>
                    </a:extLst>
                  </p:cNvPr>
                  <p:cNvCxnSpPr>
                    <a:stCxn id="145" idx="1"/>
                    <a:endCxn id="145" idx="3"/>
                  </p:cNvCxnSpPr>
                  <p:nvPr/>
                </p:nvCxnSpPr>
                <p:spPr>
                  <a:xfrm>
                    <a:off x="3315854" y="3334328"/>
                    <a:ext cx="612370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1" name="Textfeld 140">
                  <a:extLst>
                    <a:ext uri="{FF2B5EF4-FFF2-40B4-BE49-F238E27FC236}">
                      <a16:creationId xmlns:a16="http://schemas.microsoft.com/office/drawing/2014/main" id="{5F189BB9-AE36-449E-8BD5-4B05B8C46797}"/>
                    </a:ext>
                  </a:extLst>
                </p:cNvPr>
                <p:cNvSpPr txBox="1"/>
                <p:nvPr/>
              </p:nvSpPr>
              <p:spPr>
                <a:xfrm>
                  <a:off x="8634738" y="2876439"/>
                  <a:ext cx="155400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200" b="1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0</a:t>
                  </a:r>
                  <a:r>
                    <a:rPr lang="de-DE" sz="1200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 , 900</a:t>
                  </a:r>
                </a:p>
              </p:txBody>
            </p:sp>
            <p:sp>
              <p:nvSpPr>
                <p:cNvPr id="142" name="Textfeld 141">
                  <a:extLst>
                    <a:ext uri="{FF2B5EF4-FFF2-40B4-BE49-F238E27FC236}">
                      <a16:creationId xmlns:a16="http://schemas.microsoft.com/office/drawing/2014/main" id="{1F814761-2073-4209-9DB6-DD5AEAF85198}"/>
                    </a:ext>
                  </a:extLst>
                </p:cNvPr>
                <p:cNvSpPr txBox="1"/>
                <p:nvPr/>
              </p:nvSpPr>
              <p:spPr>
                <a:xfrm>
                  <a:off x="8634815" y="2431996"/>
                  <a:ext cx="155385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200" b="1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180</a:t>
                  </a:r>
                  <a:r>
                    <a:rPr lang="de-DE" sz="1200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 , 660</a:t>
                  </a:r>
                </a:p>
              </p:txBody>
            </p:sp>
            <p:sp>
              <p:nvSpPr>
                <p:cNvPr id="143" name="Textfeld 142">
                  <a:extLst>
                    <a:ext uri="{FF2B5EF4-FFF2-40B4-BE49-F238E27FC236}">
                      <a16:creationId xmlns:a16="http://schemas.microsoft.com/office/drawing/2014/main" id="{B77DA167-964A-4779-ABC4-3D90B75069EA}"/>
                    </a:ext>
                  </a:extLst>
                </p:cNvPr>
                <p:cNvSpPr txBox="1"/>
                <p:nvPr/>
              </p:nvSpPr>
              <p:spPr>
                <a:xfrm>
                  <a:off x="10188891" y="2876439"/>
                  <a:ext cx="155407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200" b="1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0</a:t>
                  </a:r>
                  <a:r>
                    <a:rPr lang="de-DE" sz="1200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 , 720</a:t>
                  </a:r>
                </a:p>
              </p:txBody>
            </p:sp>
            <p:sp>
              <p:nvSpPr>
                <p:cNvPr id="144" name="Textfeld 143">
                  <a:extLst>
                    <a:ext uri="{FF2B5EF4-FFF2-40B4-BE49-F238E27FC236}">
                      <a16:creationId xmlns:a16="http://schemas.microsoft.com/office/drawing/2014/main" id="{8A626CEC-03F9-406A-B98E-88DAD6C28873}"/>
                    </a:ext>
                  </a:extLst>
                </p:cNvPr>
                <p:cNvSpPr txBox="1"/>
                <p:nvPr/>
              </p:nvSpPr>
              <p:spPr>
                <a:xfrm>
                  <a:off x="10188891" y="2431996"/>
                  <a:ext cx="155407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200" b="1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-60 </a:t>
                  </a:r>
                  <a:r>
                    <a:rPr lang="de-DE" sz="1200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, 540</a:t>
                  </a:r>
                </a:p>
              </p:txBody>
            </p:sp>
          </p:grpSp>
        </p:grpSp>
        <p:sp>
          <p:nvSpPr>
            <p:cNvPr id="133" name="Textfeld 132">
              <a:extLst>
                <a:ext uri="{FF2B5EF4-FFF2-40B4-BE49-F238E27FC236}">
                  <a16:creationId xmlns:a16="http://schemas.microsoft.com/office/drawing/2014/main" id="{4DD54FA4-8638-44ED-A62F-D5E2ADC5E58E}"/>
                </a:ext>
              </a:extLst>
            </p:cNvPr>
            <p:cNvSpPr txBox="1"/>
            <p:nvPr/>
          </p:nvSpPr>
          <p:spPr>
            <a:xfrm>
              <a:off x="0" y="2338601"/>
              <a:ext cx="10686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100" b="1" dirty="0" err="1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Entrant</a:t>
              </a:r>
              <a:endParaRPr lang="de-DE" sz="1100" b="1" dirty="0">
                <a:latin typeface="Arial" panose="020B0604020202020204" pitchFamily="34" charset="0"/>
                <a:ea typeface="CMU Classical Serif" panose="02000603000000000000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8" name="Gruppieren 147">
            <a:extLst>
              <a:ext uri="{FF2B5EF4-FFF2-40B4-BE49-F238E27FC236}">
                <a16:creationId xmlns:a16="http://schemas.microsoft.com/office/drawing/2014/main" id="{4C0A50CC-DB04-4A6E-981F-16ADF13954CB}"/>
              </a:ext>
            </a:extLst>
          </p:cNvPr>
          <p:cNvGrpSpPr/>
          <p:nvPr/>
        </p:nvGrpSpPr>
        <p:grpSpPr>
          <a:xfrm>
            <a:off x="179481" y="4214295"/>
            <a:ext cx="4192995" cy="1503194"/>
            <a:chOff x="0" y="2297249"/>
            <a:chExt cx="4192995" cy="1503194"/>
          </a:xfrm>
        </p:grpSpPr>
        <p:grpSp>
          <p:nvGrpSpPr>
            <p:cNvPr id="149" name="Gruppieren 148">
              <a:extLst>
                <a:ext uri="{FF2B5EF4-FFF2-40B4-BE49-F238E27FC236}">
                  <a16:creationId xmlns:a16="http://schemas.microsoft.com/office/drawing/2014/main" id="{8095AE01-6A98-4CF0-A0EC-BF7D00721D4F}"/>
                </a:ext>
              </a:extLst>
            </p:cNvPr>
            <p:cNvGrpSpPr/>
            <p:nvPr/>
          </p:nvGrpSpPr>
          <p:grpSpPr>
            <a:xfrm>
              <a:off x="62846" y="2297249"/>
              <a:ext cx="4130149" cy="1503194"/>
              <a:chOff x="221642" y="2253115"/>
              <a:chExt cx="4130149" cy="1503194"/>
            </a:xfrm>
          </p:grpSpPr>
          <p:sp>
            <p:nvSpPr>
              <p:cNvPr id="151" name="Textfeld 150">
                <a:extLst>
                  <a:ext uri="{FF2B5EF4-FFF2-40B4-BE49-F238E27FC236}">
                    <a16:creationId xmlns:a16="http://schemas.microsoft.com/office/drawing/2014/main" id="{D83EEACD-1D09-425D-9E5F-CC6E30F30900}"/>
                  </a:ext>
                </a:extLst>
              </p:cNvPr>
              <p:cNvSpPr txBox="1"/>
              <p:nvPr/>
            </p:nvSpPr>
            <p:spPr>
              <a:xfrm>
                <a:off x="1175975" y="2559534"/>
                <a:ext cx="1553850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05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Immer Dulden</a:t>
                </a:r>
                <a:endParaRPr lang="de-DE" sz="1050" b="1" dirty="0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2" name="Textfeld 151">
                <a:extLst>
                  <a:ext uri="{FF2B5EF4-FFF2-40B4-BE49-F238E27FC236}">
                    <a16:creationId xmlns:a16="http://schemas.microsoft.com/office/drawing/2014/main" id="{AFEB10FD-13B0-4C19-AD5B-FA8FA1344787}"/>
                  </a:ext>
                </a:extLst>
              </p:cNvPr>
              <p:cNvSpPr txBox="1"/>
              <p:nvPr/>
            </p:nvSpPr>
            <p:spPr>
              <a:xfrm>
                <a:off x="2691725" y="2559534"/>
                <a:ext cx="166006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05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Immer Erschweren</a:t>
                </a:r>
              </a:p>
            </p:txBody>
          </p:sp>
          <p:sp>
            <p:nvSpPr>
              <p:cNvPr id="153" name="Textfeld 152">
                <a:extLst>
                  <a:ext uri="{FF2B5EF4-FFF2-40B4-BE49-F238E27FC236}">
                    <a16:creationId xmlns:a16="http://schemas.microsoft.com/office/drawing/2014/main" id="{EDB2433E-0CD3-4B3A-931D-01BBDCC1D7BD}"/>
                  </a:ext>
                </a:extLst>
              </p:cNvPr>
              <p:cNvSpPr txBox="1"/>
              <p:nvPr/>
            </p:nvSpPr>
            <p:spPr>
              <a:xfrm>
                <a:off x="2195734" y="2253115"/>
                <a:ext cx="106863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100" b="1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Monopolist</a:t>
                </a:r>
              </a:p>
            </p:txBody>
          </p:sp>
          <p:sp>
            <p:nvSpPr>
              <p:cNvPr id="154" name="Textfeld 153">
                <a:extLst>
                  <a:ext uri="{FF2B5EF4-FFF2-40B4-BE49-F238E27FC236}">
                    <a16:creationId xmlns:a16="http://schemas.microsoft.com/office/drawing/2014/main" id="{09AE43DE-69BF-4DAA-A5D7-B7688237AFF2}"/>
                  </a:ext>
                </a:extLst>
              </p:cNvPr>
              <p:cNvSpPr txBox="1"/>
              <p:nvPr/>
            </p:nvSpPr>
            <p:spPr>
              <a:xfrm>
                <a:off x="221642" y="2861181"/>
                <a:ext cx="984722" cy="45102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r>
                  <a:rPr lang="de-DE" sz="110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Immer Investieren</a:t>
                </a:r>
              </a:p>
            </p:txBody>
          </p:sp>
          <p:sp>
            <p:nvSpPr>
              <p:cNvPr id="155" name="Textfeld 154">
                <a:extLst>
                  <a:ext uri="{FF2B5EF4-FFF2-40B4-BE49-F238E27FC236}">
                    <a16:creationId xmlns:a16="http://schemas.microsoft.com/office/drawing/2014/main" id="{4AABE605-DA48-4EE3-B079-A85667EE9D7F}"/>
                  </a:ext>
                </a:extLst>
              </p:cNvPr>
              <p:cNvSpPr txBox="1"/>
              <p:nvPr/>
            </p:nvSpPr>
            <p:spPr>
              <a:xfrm>
                <a:off x="221642" y="3305852"/>
                <a:ext cx="984722" cy="44756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r>
                  <a:rPr lang="de-DE" sz="1100" dirty="0">
                    <a:latin typeface="Arial" panose="020B0604020202020204" pitchFamily="34" charset="0"/>
                    <a:ea typeface="CMU Classical Serif" panose="02000603000000000000" pitchFamily="2" charset="0"/>
                    <a:cs typeface="Arial" panose="020B0604020202020204" pitchFamily="34" charset="0"/>
                  </a:rPr>
                  <a:t>Nie Investieren</a:t>
                </a:r>
              </a:p>
            </p:txBody>
          </p:sp>
          <p:grpSp>
            <p:nvGrpSpPr>
              <p:cNvPr id="156" name="Gruppieren 155">
                <a:extLst>
                  <a:ext uri="{FF2B5EF4-FFF2-40B4-BE49-F238E27FC236}">
                    <a16:creationId xmlns:a16="http://schemas.microsoft.com/office/drawing/2014/main" id="{6F66A266-5203-456C-AFCC-C30BE106F7DE}"/>
                  </a:ext>
                </a:extLst>
              </p:cNvPr>
              <p:cNvGrpSpPr/>
              <p:nvPr/>
            </p:nvGrpSpPr>
            <p:grpSpPr>
              <a:xfrm>
                <a:off x="1175975" y="2861181"/>
                <a:ext cx="3108594" cy="895128"/>
                <a:chOff x="8634738" y="2334390"/>
                <a:chExt cx="3108594" cy="895128"/>
              </a:xfrm>
            </p:grpSpPr>
            <p:grpSp>
              <p:nvGrpSpPr>
                <p:cNvPr id="157" name="Gruppieren 156">
                  <a:extLst>
                    <a:ext uri="{FF2B5EF4-FFF2-40B4-BE49-F238E27FC236}">
                      <a16:creationId xmlns:a16="http://schemas.microsoft.com/office/drawing/2014/main" id="{C89ABE2C-CB20-4EF6-B3F9-1052CDD55456}"/>
                    </a:ext>
                  </a:extLst>
                </p:cNvPr>
                <p:cNvGrpSpPr/>
                <p:nvPr/>
              </p:nvGrpSpPr>
              <p:grpSpPr>
                <a:xfrm>
                  <a:off x="8635188" y="2334390"/>
                  <a:ext cx="3108144" cy="895128"/>
                  <a:chOff x="3315854" y="1773382"/>
                  <a:chExt cx="6123709" cy="3121891"/>
                </a:xfrm>
              </p:grpSpPr>
              <p:sp>
                <p:nvSpPr>
                  <p:cNvPr id="162" name="Rechteck 161">
                    <a:extLst>
                      <a:ext uri="{FF2B5EF4-FFF2-40B4-BE49-F238E27FC236}">
                        <a16:creationId xmlns:a16="http://schemas.microsoft.com/office/drawing/2014/main" id="{91301F11-E7BA-4967-8F35-64E50A626A2C}"/>
                      </a:ext>
                    </a:extLst>
                  </p:cNvPr>
                  <p:cNvSpPr/>
                  <p:nvPr/>
                </p:nvSpPr>
                <p:spPr>
                  <a:xfrm>
                    <a:off x="3315854" y="1773382"/>
                    <a:ext cx="6123709" cy="3121891"/>
                  </a:xfrm>
                  <a:prstGeom prst="rect">
                    <a:avLst/>
                  </a:prstGeom>
                  <a:no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sz="100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endParaRPr>
                  </a:p>
                </p:txBody>
              </p:sp>
              <p:cxnSp>
                <p:nvCxnSpPr>
                  <p:cNvPr id="163" name="Gerader Verbinder 162">
                    <a:extLst>
                      <a:ext uri="{FF2B5EF4-FFF2-40B4-BE49-F238E27FC236}">
                        <a16:creationId xmlns:a16="http://schemas.microsoft.com/office/drawing/2014/main" id="{0B0FF3CC-3DEE-45CE-85DA-13573250D031}"/>
                      </a:ext>
                    </a:extLst>
                  </p:cNvPr>
                  <p:cNvCxnSpPr>
                    <a:stCxn id="162" idx="0"/>
                    <a:endCxn id="162" idx="2"/>
                  </p:cNvCxnSpPr>
                  <p:nvPr/>
                </p:nvCxnSpPr>
                <p:spPr>
                  <a:xfrm>
                    <a:off x="6377709" y="1773382"/>
                    <a:ext cx="0" cy="3121891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Gerader Verbinder 163">
                    <a:extLst>
                      <a:ext uri="{FF2B5EF4-FFF2-40B4-BE49-F238E27FC236}">
                        <a16:creationId xmlns:a16="http://schemas.microsoft.com/office/drawing/2014/main" id="{4848DDB6-7FBC-41EE-B976-0D4BA80FE2D3}"/>
                      </a:ext>
                    </a:extLst>
                  </p:cNvPr>
                  <p:cNvCxnSpPr>
                    <a:stCxn id="162" idx="1"/>
                    <a:endCxn id="162" idx="3"/>
                  </p:cNvCxnSpPr>
                  <p:nvPr/>
                </p:nvCxnSpPr>
                <p:spPr>
                  <a:xfrm>
                    <a:off x="3315854" y="3334328"/>
                    <a:ext cx="612370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8" name="Textfeld 157">
                  <a:extLst>
                    <a:ext uri="{FF2B5EF4-FFF2-40B4-BE49-F238E27FC236}">
                      <a16:creationId xmlns:a16="http://schemas.microsoft.com/office/drawing/2014/main" id="{5B5D270A-9D64-49D4-8DE2-A10B1485B5B1}"/>
                    </a:ext>
                  </a:extLst>
                </p:cNvPr>
                <p:cNvSpPr txBox="1"/>
                <p:nvPr/>
              </p:nvSpPr>
              <p:spPr>
                <a:xfrm>
                  <a:off x="8634738" y="2876439"/>
                  <a:ext cx="1554004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200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0 , </a:t>
                  </a:r>
                  <a:r>
                    <a:rPr lang="de-DE" sz="1200" b="1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900</a:t>
                  </a:r>
                </a:p>
              </p:txBody>
            </p:sp>
            <p:sp>
              <p:nvSpPr>
                <p:cNvPr id="159" name="Textfeld 158">
                  <a:extLst>
                    <a:ext uri="{FF2B5EF4-FFF2-40B4-BE49-F238E27FC236}">
                      <a16:creationId xmlns:a16="http://schemas.microsoft.com/office/drawing/2014/main" id="{8B0D5E4C-B9D6-4B90-A229-8880CAC295BC}"/>
                    </a:ext>
                  </a:extLst>
                </p:cNvPr>
                <p:cNvSpPr txBox="1"/>
                <p:nvPr/>
              </p:nvSpPr>
              <p:spPr>
                <a:xfrm>
                  <a:off x="8634815" y="2431996"/>
                  <a:ext cx="155385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200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180 , </a:t>
                  </a:r>
                  <a:r>
                    <a:rPr lang="de-DE" sz="1200" b="1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660</a:t>
                  </a:r>
                </a:p>
              </p:txBody>
            </p:sp>
            <p:sp>
              <p:nvSpPr>
                <p:cNvPr id="160" name="Textfeld 159">
                  <a:extLst>
                    <a:ext uri="{FF2B5EF4-FFF2-40B4-BE49-F238E27FC236}">
                      <a16:creationId xmlns:a16="http://schemas.microsoft.com/office/drawing/2014/main" id="{CB5B481D-52D2-41AE-8149-96224A6E10BF}"/>
                    </a:ext>
                  </a:extLst>
                </p:cNvPr>
                <p:cNvSpPr txBox="1"/>
                <p:nvPr/>
              </p:nvSpPr>
              <p:spPr>
                <a:xfrm>
                  <a:off x="10188891" y="2876439"/>
                  <a:ext cx="155407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200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0 , </a:t>
                  </a:r>
                  <a:r>
                    <a:rPr lang="de-DE" sz="1200" b="1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720</a:t>
                  </a:r>
                </a:p>
              </p:txBody>
            </p:sp>
            <p:sp>
              <p:nvSpPr>
                <p:cNvPr id="161" name="Textfeld 160">
                  <a:extLst>
                    <a:ext uri="{FF2B5EF4-FFF2-40B4-BE49-F238E27FC236}">
                      <a16:creationId xmlns:a16="http://schemas.microsoft.com/office/drawing/2014/main" id="{9EFC6474-2E2F-4F91-816B-9513DA3075E0}"/>
                    </a:ext>
                  </a:extLst>
                </p:cNvPr>
                <p:cNvSpPr txBox="1"/>
                <p:nvPr/>
              </p:nvSpPr>
              <p:spPr>
                <a:xfrm>
                  <a:off x="10188891" y="2431996"/>
                  <a:ext cx="155407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de-DE" sz="1200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-60 , </a:t>
                  </a:r>
                  <a:r>
                    <a:rPr lang="de-DE" sz="1200" b="1" dirty="0">
                      <a:latin typeface="Arial" panose="020B0604020202020204" pitchFamily="34" charset="0"/>
                      <a:ea typeface="CMU Classical Serif" panose="02000603000000000000" pitchFamily="2" charset="0"/>
                      <a:cs typeface="Arial" panose="020B0604020202020204" pitchFamily="34" charset="0"/>
                    </a:rPr>
                    <a:t>540</a:t>
                  </a:r>
                </a:p>
              </p:txBody>
            </p:sp>
          </p:grpSp>
        </p:grpSp>
        <p:sp>
          <p:nvSpPr>
            <p:cNvPr id="150" name="Textfeld 149">
              <a:extLst>
                <a:ext uri="{FF2B5EF4-FFF2-40B4-BE49-F238E27FC236}">
                  <a16:creationId xmlns:a16="http://schemas.microsoft.com/office/drawing/2014/main" id="{7749294F-4121-4DE4-84F6-C6A0EF010C37}"/>
                </a:ext>
              </a:extLst>
            </p:cNvPr>
            <p:cNvSpPr txBox="1"/>
            <p:nvPr/>
          </p:nvSpPr>
          <p:spPr>
            <a:xfrm>
              <a:off x="0" y="2338601"/>
              <a:ext cx="106863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100" b="1" dirty="0" err="1">
                  <a:latin typeface="Arial" panose="020B0604020202020204" pitchFamily="34" charset="0"/>
                  <a:ea typeface="CMU Classical Serif" panose="02000603000000000000" pitchFamily="2" charset="0"/>
                  <a:cs typeface="Arial" panose="020B0604020202020204" pitchFamily="34" charset="0"/>
                </a:rPr>
                <a:t>Entrant</a:t>
              </a:r>
              <a:endParaRPr lang="de-DE" sz="1100" b="1" dirty="0">
                <a:latin typeface="Arial" panose="020B0604020202020204" pitchFamily="34" charset="0"/>
                <a:ea typeface="CMU Classical Serif" panose="02000603000000000000" pitchFamily="2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5652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EE4EB2E4-F902-42EE-A975-AB8210BCBD68}"/>
              </a:ext>
            </a:extLst>
          </p:cNvPr>
          <p:cNvGrpSpPr/>
          <p:nvPr/>
        </p:nvGrpSpPr>
        <p:grpSpPr>
          <a:xfrm>
            <a:off x="230909" y="1699508"/>
            <a:ext cx="11896436" cy="4672374"/>
            <a:chOff x="230909" y="1699508"/>
            <a:chExt cx="11896436" cy="4672374"/>
          </a:xfrm>
        </p:grpSpPr>
        <p:grpSp>
          <p:nvGrpSpPr>
            <p:cNvPr id="23" name="Gruppieren 22">
              <a:extLst>
                <a:ext uri="{FF2B5EF4-FFF2-40B4-BE49-F238E27FC236}">
                  <a16:creationId xmlns:a16="http://schemas.microsoft.com/office/drawing/2014/main" id="{6BB67F8C-9B7B-4A27-80A9-24A0C74F680E}"/>
                </a:ext>
              </a:extLst>
            </p:cNvPr>
            <p:cNvGrpSpPr/>
            <p:nvPr/>
          </p:nvGrpSpPr>
          <p:grpSpPr>
            <a:xfrm>
              <a:off x="230909" y="1699508"/>
              <a:ext cx="11896436" cy="4672374"/>
              <a:chOff x="1238250" y="2250684"/>
              <a:chExt cx="10191750" cy="3128284"/>
            </a:xfrm>
          </p:grpSpPr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098364A6-AE37-4F75-B5C6-B9061F5291FE}"/>
                  </a:ext>
                </a:extLst>
              </p:cNvPr>
              <p:cNvSpPr txBox="1"/>
              <p:nvPr/>
            </p:nvSpPr>
            <p:spPr>
              <a:xfrm>
                <a:off x="9300902" y="4507319"/>
                <a:ext cx="2129098" cy="39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C333E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60s Monopolist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C333E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First Mover</a:t>
                </a:r>
              </a:p>
            </p:txBody>
          </p:sp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B15E1536-2A08-4863-A9A0-BE91FF37F140}"/>
                  </a:ext>
                </a:extLst>
              </p:cNvPr>
              <p:cNvSpPr txBox="1"/>
              <p:nvPr/>
            </p:nvSpPr>
            <p:spPr>
              <a:xfrm>
                <a:off x="5466458" y="4589746"/>
                <a:ext cx="1237129" cy="226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C333E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60s </a:t>
                </a:r>
                <a:r>
                  <a:rPr kumimoji="0" lang="en-US" sz="16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2C333E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Simultan</a:t>
                </a: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C333E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7" name="Textfeld 26">
                <a:extLst>
                  <a:ext uri="{FF2B5EF4-FFF2-40B4-BE49-F238E27FC236}">
                    <a16:creationId xmlns:a16="http://schemas.microsoft.com/office/drawing/2014/main" id="{16D764FA-7FE8-4A70-9593-26FC6758B53A}"/>
                  </a:ext>
                </a:extLst>
              </p:cNvPr>
              <p:cNvSpPr txBox="1"/>
              <p:nvPr/>
            </p:nvSpPr>
            <p:spPr>
              <a:xfrm>
                <a:off x="4451486" y="2250684"/>
                <a:ext cx="3267075" cy="226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2C333E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Zeitkontinuierlich</a:t>
                </a: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C333E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9592C37B-F2E8-4D3D-B983-63B83475288C}"/>
                  </a:ext>
                </a:extLst>
              </p:cNvPr>
              <p:cNvSpPr txBox="1"/>
              <p:nvPr/>
            </p:nvSpPr>
            <p:spPr>
              <a:xfrm>
                <a:off x="1238250" y="4507319"/>
                <a:ext cx="1671373" cy="39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C333E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60s Entrant </a:t>
                </a:r>
              </a:p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C333E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First Mover</a:t>
                </a:r>
              </a:p>
            </p:txBody>
          </p:sp>
          <p:sp>
            <p:nvSpPr>
              <p:cNvPr id="29" name="Textfeld 28">
                <a:extLst>
                  <a:ext uri="{FF2B5EF4-FFF2-40B4-BE49-F238E27FC236}">
                    <a16:creationId xmlns:a16="http://schemas.microsoft.com/office/drawing/2014/main" id="{13F0B950-DE74-4B0D-88E8-8CC45BA6B83E}"/>
                  </a:ext>
                </a:extLst>
              </p:cNvPr>
              <p:cNvSpPr txBox="1"/>
              <p:nvPr/>
            </p:nvSpPr>
            <p:spPr>
              <a:xfrm>
                <a:off x="5466459" y="3448737"/>
                <a:ext cx="1237129" cy="226672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C333E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20s </a:t>
                </a:r>
                <a:r>
                  <a:rPr kumimoji="0" lang="en-US" sz="16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2C333E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Simultan</a:t>
                </a:r>
                <a:endParaRPr kumimoji="0" lang="en-US" sz="1600" b="1" u="none" strike="noStrike" kern="0" cap="none" spc="0" normalizeH="0" baseline="0" noProof="0" dirty="0">
                  <a:ln>
                    <a:noFill/>
                  </a:ln>
                  <a:solidFill>
                    <a:srgbClr val="2C333E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0" name="Textfeld 29">
                <a:extLst>
                  <a:ext uri="{FF2B5EF4-FFF2-40B4-BE49-F238E27FC236}">
                    <a16:creationId xmlns:a16="http://schemas.microsoft.com/office/drawing/2014/main" id="{DF870D7B-FC25-400F-BB32-7C805D974608}"/>
                  </a:ext>
                </a:extLst>
              </p:cNvPr>
              <p:cNvSpPr txBox="1"/>
              <p:nvPr/>
            </p:nvSpPr>
            <p:spPr>
              <a:xfrm>
                <a:off x="6814466" y="3207887"/>
                <a:ext cx="2445958" cy="5563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US" sz="16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9682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Simultane</a:t>
                </a:r>
                <a:r>
                  <a:rPr kumimoji="0" lang="en-US" sz="1600" i="0" u="none" strike="noStrike" kern="0" cap="none" spc="0" normalizeH="0" baseline="0" noProof="0" dirty="0">
                    <a:ln>
                      <a:noFill/>
                    </a:ln>
                    <a:solidFill>
                      <a:srgbClr val="009682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</a:t>
                </a:r>
                <a:r>
                  <a:rPr kumimoji="0" lang="en-US" sz="16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9682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Strategiewahl</a:t>
                </a:r>
                <a:r>
                  <a:rPr kumimoji="0" lang="en-US" sz="1600" i="0" u="none" strike="noStrike" kern="0" cap="none" spc="0" normalizeH="0" baseline="0" noProof="0" dirty="0">
                    <a:ln>
                      <a:noFill/>
                    </a:ln>
                    <a:solidFill>
                      <a:srgbClr val="009682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, </a:t>
                </a:r>
                <a:r>
                  <a:rPr kumimoji="0" lang="en-US" sz="16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9682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Auszahlungen</a:t>
                </a:r>
                <a:r>
                  <a:rPr kumimoji="0" lang="en-US" sz="1600" i="0" u="none" strike="noStrike" kern="0" cap="none" spc="0" normalizeH="0" baseline="0" noProof="0" dirty="0">
                    <a:ln>
                      <a:noFill/>
                    </a:ln>
                    <a:solidFill>
                      <a:srgbClr val="009682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</a:t>
                </a:r>
                <a:r>
                  <a:rPr kumimoji="0" lang="en-US" sz="16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9682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entsprechen</a:t>
                </a:r>
                <a:r>
                  <a:rPr kumimoji="0" lang="en-US" sz="1600" i="0" u="none" strike="noStrike" kern="0" cap="none" spc="0" normalizeH="0" baseline="0" noProof="0" dirty="0">
                    <a:ln>
                      <a:noFill/>
                    </a:ln>
                    <a:solidFill>
                      <a:srgbClr val="009682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dem 20- </a:t>
                </a:r>
                <a:r>
                  <a:rPr kumimoji="0" lang="en-US" sz="16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9682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bzw</a:t>
                </a:r>
                <a:r>
                  <a:rPr kumimoji="0" lang="en-US" sz="1600" i="0" u="none" strike="noStrike" kern="0" cap="none" spc="0" normalizeH="0" baseline="0" noProof="0" dirty="0">
                    <a:ln>
                      <a:noFill/>
                    </a:ln>
                    <a:solidFill>
                      <a:srgbClr val="009682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. 60-fachen.</a:t>
                </a:r>
              </a:p>
            </p:txBody>
          </p:sp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15A5C369-0F04-4793-87E9-49BF63F89118}"/>
                  </a:ext>
                </a:extLst>
              </p:cNvPr>
              <p:cNvSpPr txBox="1"/>
              <p:nvPr/>
            </p:nvSpPr>
            <p:spPr>
              <a:xfrm>
                <a:off x="3774381" y="4987445"/>
                <a:ext cx="4791845" cy="3915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r>
                  <a:rPr kumimoji="0" lang="en-US" sz="1600" i="0" u="none" strike="noStrike" kern="0" cap="none" spc="0" normalizeH="0" baseline="0" noProof="0" dirty="0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Ein Spieler </a:t>
                </a:r>
                <a:r>
                  <a:rPr kumimoji="0" lang="en-US" sz="16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wählt</a:t>
                </a:r>
                <a:r>
                  <a:rPr kumimoji="0" lang="en-US" sz="1600" i="0" u="none" strike="noStrike" kern="0" cap="none" spc="0" normalizeH="0" baseline="0" noProof="0" dirty="0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seine </a:t>
                </a:r>
                <a:r>
                  <a:rPr kumimoji="0" lang="en-US" sz="16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Strategie</a:t>
                </a:r>
                <a:r>
                  <a:rPr kumimoji="0" lang="en-US" sz="1600" i="0" u="none" strike="noStrike" kern="0" cap="none" spc="0" normalizeH="0" baseline="0" noProof="0" dirty="0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</a:t>
                </a:r>
                <a:r>
                  <a:rPr kumimoji="0" lang="en-US" sz="16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zuerst</a:t>
                </a:r>
                <a:r>
                  <a:rPr kumimoji="0" lang="en-US" sz="1600" i="0" u="none" strike="noStrike" kern="0" cap="none" spc="0" normalizeH="0" baseline="0" noProof="0" dirty="0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. Der </a:t>
                </a:r>
                <a:r>
                  <a:rPr kumimoji="0" lang="en-US" sz="16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andere</a:t>
                </a:r>
                <a:r>
                  <a:rPr kumimoji="0" lang="en-US" sz="1600" i="0" u="none" strike="noStrike" kern="0" cap="none" spc="0" normalizeH="0" baseline="0" noProof="0" dirty="0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Spieler </a:t>
                </a:r>
                <a:r>
                  <a:rPr kumimoji="0" lang="en-US" sz="16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sieht</a:t>
                </a:r>
                <a:r>
                  <a:rPr kumimoji="0" lang="en-US" sz="1600" i="0" u="none" strike="noStrike" kern="0" cap="none" spc="0" normalizeH="0" baseline="0" noProof="0" dirty="0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</a:t>
                </a:r>
                <a:r>
                  <a:rPr kumimoji="0" lang="en-US" sz="16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diese</a:t>
                </a:r>
                <a:r>
                  <a:rPr kumimoji="0" lang="en-US" sz="1600" i="0" u="none" strike="noStrike" kern="0" cap="none" spc="0" normalizeH="0" baseline="0" noProof="0" dirty="0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und </a:t>
                </a:r>
                <a:r>
                  <a:rPr kumimoji="0" lang="en-US" sz="16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wählt</a:t>
                </a:r>
                <a:r>
                  <a:rPr kumimoji="0" lang="en-US" sz="1600" i="0" u="none" strike="noStrike" kern="0" cap="none" spc="0" normalizeH="0" baseline="0" noProof="0" dirty="0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</a:t>
                </a:r>
                <a:r>
                  <a:rPr kumimoji="0" lang="en-US" sz="16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daraufhin</a:t>
                </a:r>
                <a:r>
                  <a:rPr kumimoji="0" lang="en-US" sz="1600" i="0" u="none" strike="noStrike" kern="0" cap="none" spc="0" normalizeH="0" baseline="0" noProof="0" dirty="0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 seine </a:t>
                </a:r>
                <a:r>
                  <a:rPr kumimoji="0" lang="en-US" sz="160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Strategie</a:t>
                </a:r>
                <a:r>
                  <a:rPr kumimoji="0" lang="en-US" sz="1600" i="0" u="none" strike="noStrike" kern="0" cap="none" spc="0" normalizeH="0" baseline="0" noProof="0" dirty="0">
                    <a:ln>
                      <a:noFill/>
                    </a:ln>
                    <a:solidFill>
                      <a:srgbClr val="144466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rPr>
                  <a:t>.</a:t>
                </a:r>
              </a:p>
            </p:txBody>
          </p:sp>
          <p:cxnSp>
            <p:nvCxnSpPr>
              <p:cNvPr id="32" name="Gerade Verbindung mit Pfeil 31">
                <a:extLst>
                  <a:ext uri="{FF2B5EF4-FFF2-40B4-BE49-F238E27FC236}">
                    <a16:creationId xmlns:a16="http://schemas.microsoft.com/office/drawing/2014/main" id="{5FB1DFA3-297C-4C2E-850F-C2F2BC62EA9C}"/>
                  </a:ext>
                </a:extLst>
              </p:cNvPr>
              <p:cNvCxnSpPr>
                <a:cxnSpLocks/>
                <a:stCxn id="27" idx="2"/>
              </p:cNvCxnSpPr>
              <p:nvPr/>
            </p:nvCxnSpPr>
            <p:spPr>
              <a:xfrm>
                <a:off x="6085023" y="2477343"/>
                <a:ext cx="1" cy="989952"/>
              </a:xfrm>
              <a:prstGeom prst="straightConnector1">
                <a:avLst/>
              </a:prstGeom>
              <a:noFill/>
              <a:ln w="38100" cap="flat" cmpd="sng" algn="ctr">
                <a:solidFill>
                  <a:schemeClr val="bg1">
                    <a:lumMod val="65000"/>
                  </a:scheme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3" name="Gerade Verbindung mit Pfeil 32">
                <a:extLst>
                  <a:ext uri="{FF2B5EF4-FFF2-40B4-BE49-F238E27FC236}">
                    <a16:creationId xmlns:a16="http://schemas.microsoft.com/office/drawing/2014/main" id="{46E6150B-09BD-48A6-9B5E-597C9722D54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85023" y="3693977"/>
                <a:ext cx="1" cy="865299"/>
              </a:xfrm>
              <a:prstGeom prst="straightConnector1">
                <a:avLst/>
              </a:prstGeom>
              <a:noFill/>
              <a:ln w="38100" cap="flat" cmpd="sng" algn="ctr">
                <a:solidFill>
                  <a:schemeClr val="bg1">
                    <a:lumMod val="65000"/>
                  </a:scheme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4" name="Gerade Verbindung mit Pfeil 33">
                <a:extLst>
                  <a:ext uri="{FF2B5EF4-FFF2-40B4-BE49-F238E27FC236}">
                    <a16:creationId xmlns:a16="http://schemas.microsoft.com/office/drawing/2014/main" id="{E2ECBE02-B925-4A78-A2C3-7128EDA55E00}"/>
                  </a:ext>
                </a:extLst>
              </p:cNvPr>
              <p:cNvCxnSpPr>
                <a:cxnSpLocks/>
                <a:stCxn id="26" idx="1"/>
                <a:endCxn id="28" idx="3"/>
              </p:cNvCxnSpPr>
              <p:nvPr/>
            </p:nvCxnSpPr>
            <p:spPr>
              <a:xfrm flipH="1" flipV="1">
                <a:off x="2909623" y="4703082"/>
                <a:ext cx="2556835" cy="1"/>
              </a:xfrm>
              <a:prstGeom prst="straightConnector1">
                <a:avLst/>
              </a:prstGeom>
              <a:noFill/>
              <a:ln w="38100" cap="flat" cmpd="sng" algn="ctr">
                <a:solidFill>
                  <a:schemeClr val="bg1">
                    <a:lumMod val="65000"/>
                  </a:scheme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5" name="Gerade Verbindung mit Pfeil 34">
                <a:extLst>
                  <a:ext uri="{FF2B5EF4-FFF2-40B4-BE49-F238E27FC236}">
                    <a16:creationId xmlns:a16="http://schemas.microsoft.com/office/drawing/2014/main" id="{7E14E5A0-811A-4FDB-8247-052F168D9FE8}"/>
                  </a:ext>
                </a:extLst>
              </p:cNvPr>
              <p:cNvCxnSpPr>
                <a:cxnSpLocks/>
                <a:stCxn id="26" idx="3"/>
                <a:endCxn id="25" idx="1"/>
              </p:cNvCxnSpPr>
              <p:nvPr/>
            </p:nvCxnSpPr>
            <p:spPr>
              <a:xfrm flipV="1">
                <a:off x="6703587" y="4703082"/>
                <a:ext cx="2597315" cy="1"/>
              </a:xfrm>
              <a:prstGeom prst="straightConnector1">
                <a:avLst/>
              </a:prstGeom>
              <a:noFill/>
              <a:ln w="38100" cap="flat" cmpd="sng" algn="ctr">
                <a:solidFill>
                  <a:schemeClr val="bg1">
                    <a:lumMod val="65000"/>
                  </a:scheme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3" name="Gerade Verbindung mit Pfeil 2">
              <a:extLst>
                <a:ext uri="{FF2B5EF4-FFF2-40B4-BE49-F238E27FC236}">
                  <a16:creationId xmlns:a16="http://schemas.microsoft.com/office/drawing/2014/main" id="{193BA986-FC04-4E4F-B1AA-0407726F2D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37029" y="5767122"/>
              <a:ext cx="720000" cy="0"/>
            </a:xfrm>
            <a:prstGeom prst="straightConnector1">
              <a:avLst/>
            </a:prstGeom>
            <a:ln w="28575">
              <a:solidFill>
                <a:srgbClr val="1444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Gerade Verbindung mit Pfeil 17">
              <a:extLst>
                <a:ext uri="{FF2B5EF4-FFF2-40B4-BE49-F238E27FC236}">
                  <a16:creationId xmlns:a16="http://schemas.microsoft.com/office/drawing/2014/main" id="{01D1546D-6C90-4239-B92E-0401F0CE720D}"/>
                </a:ext>
              </a:extLst>
            </p:cNvPr>
            <p:cNvCxnSpPr>
              <a:cxnSpLocks/>
            </p:cNvCxnSpPr>
            <p:nvPr/>
          </p:nvCxnSpPr>
          <p:spPr>
            <a:xfrm>
              <a:off x="6732496" y="2828121"/>
              <a:ext cx="0" cy="1401361"/>
            </a:xfrm>
            <a:prstGeom prst="straightConnector1">
              <a:avLst/>
            </a:prstGeom>
            <a:ln w="28575">
              <a:solidFill>
                <a:srgbClr val="00968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mit Pfeil 21">
              <a:extLst>
                <a:ext uri="{FF2B5EF4-FFF2-40B4-BE49-F238E27FC236}">
                  <a16:creationId xmlns:a16="http://schemas.microsoft.com/office/drawing/2014/main" id="{C446586C-7C60-4F79-86E4-8FD966B91640}"/>
                </a:ext>
              </a:extLst>
            </p:cNvPr>
            <p:cNvCxnSpPr>
              <a:cxnSpLocks/>
            </p:cNvCxnSpPr>
            <p:nvPr/>
          </p:nvCxnSpPr>
          <p:spPr>
            <a:xfrm>
              <a:off x="8289259" y="5767122"/>
              <a:ext cx="720000" cy="0"/>
            </a:xfrm>
            <a:prstGeom prst="straightConnector1">
              <a:avLst/>
            </a:prstGeom>
            <a:ln w="28575">
              <a:solidFill>
                <a:srgbClr val="1444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09677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6BB67F8C-9B7B-4A27-80A9-24A0C74F680E}"/>
              </a:ext>
            </a:extLst>
          </p:cNvPr>
          <p:cNvGrpSpPr/>
          <p:nvPr/>
        </p:nvGrpSpPr>
        <p:grpSpPr>
          <a:xfrm>
            <a:off x="230909" y="1625614"/>
            <a:ext cx="11896436" cy="4029153"/>
            <a:chOff x="1238250" y="2201212"/>
            <a:chExt cx="10191750" cy="2697631"/>
          </a:xfrm>
        </p:grpSpPr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098364A6-AE37-4F75-B5C6-B9061F5291FE}"/>
                </a:ext>
              </a:extLst>
            </p:cNvPr>
            <p:cNvSpPr txBox="1"/>
            <p:nvPr/>
          </p:nvSpPr>
          <p:spPr>
            <a:xfrm>
              <a:off x="9300902" y="4507319"/>
              <a:ext cx="2129098" cy="391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60s Monopolist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First Mover</a:t>
              </a:r>
            </a:p>
          </p:txBody>
        </p: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B15E1536-2A08-4863-A9A0-BE91FF37F140}"/>
                </a:ext>
              </a:extLst>
            </p:cNvPr>
            <p:cNvSpPr txBox="1"/>
            <p:nvPr/>
          </p:nvSpPr>
          <p:spPr>
            <a:xfrm>
              <a:off x="5466458" y="4589746"/>
              <a:ext cx="1237129" cy="22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60s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Simultan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16D764FA-7FE8-4A70-9593-26FC6758B53A}"/>
                </a:ext>
              </a:extLst>
            </p:cNvPr>
            <p:cNvSpPr txBox="1"/>
            <p:nvPr/>
          </p:nvSpPr>
          <p:spPr>
            <a:xfrm>
              <a:off x="4451486" y="2201212"/>
              <a:ext cx="3267075" cy="22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9682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Zeitkontinuierlich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9682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9592C37B-F2E8-4D3D-B983-63B83475288C}"/>
                </a:ext>
              </a:extLst>
            </p:cNvPr>
            <p:cNvSpPr txBox="1"/>
            <p:nvPr/>
          </p:nvSpPr>
          <p:spPr>
            <a:xfrm>
              <a:off x="1238250" y="4507319"/>
              <a:ext cx="1671373" cy="391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60s Entrant 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First Mover</a:t>
              </a:r>
            </a:p>
          </p:txBody>
        </p: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13F0B950-DE74-4B0D-88E8-8CC45BA6B83E}"/>
                </a:ext>
              </a:extLst>
            </p:cNvPr>
            <p:cNvSpPr txBox="1"/>
            <p:nvPr/>
          </p:nvSpPr>
          <p:spPr>
            <a:xfrm>
              <a:off x="5466459" y="3417832"/>
              <a:ext cx="1237129" cy="22667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20s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Simultan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cxnSp>
          <p:nvCxnSpPr>
            <p:cNvPr id="32" name="Gerade Verbindung mit Pfeil 31">
              <a:extLst>
                <a:ext uri="{FF2B5EF4-FFF2-40B4-BE49-F238E27FC236}">
                  <a16:creationId xmlns:a16="http://schemas.microsoft.com/office/drawing/2014/main" id="{5FB1DFA3-297C-4C2E-850F-C2F2BC62EA9C}"/>
                </a:ext>
              </a:extLst>
            </p:cNvPr>
            <p:cNvCxnSpPr>
              <a:cxnSpLocks/>
              <a:stCxn id="27" idx="2"/>
              <a:endCxn id="29" idx="0"/>
            </p:cNvCxnSpPr>
            <p:nvPr/>
          </p:nvCxnSpPr>
          <p:spPr>
            <a:xfrm>
              <a:off x="6085023" y="2427884"/>
              <a:ext cx="1" cy="989948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Gerade Verbindung mit Pfeil 32">
              <a:extLst>
                <a:ext uri="{FF2B5EF4-FFF2-40B4-BE49-F238E27FC236}">
                  <a16:creationId xmlns:a16="http://schemas.microsoft.com/office/drawing/2014/main" id="{46E6150B-09BD-48A6-9B5E-597C9722D54A}"/>
                </a:ext>
              </a:extLst>
            </p:cNvPr>
            <p:cNvCxnSpPr>
              <a:cxnSpLocks/>
              <a:stCxn id="29" idx="2"/>
              <a:endCxn id="26" idx="0"/>
            </p:cNvCxnSpPr>
            <p:nvPr/>
          </p:nvCxnSpPr>
          <p:spPr>
            <a:xfrm flipH="1">
              <a:off x="6085023" y="3644504"/>
              <a:ext cx="1" cy="945242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Gerade Verbindung mit Pfeil 33">
              <a:extLst>
                <a:ext uri="{FF2B5EF4-FFF2-40B4-BE49-F238E27FC236}">
                  <a16:creationId xmlns:a16="http://schemas.microsoft.com/office/drawing/2014/main" id="{E2ECBE02-B925-4A78-A2C3-7128EDA55E00}"/>
                </a:ext>
              </a:extLst>
            </p:cNvPr>
            <p:cNvCxnSpPr>
              <a:cxnSpLocks/>
              <a:stCxn id="26" idx="1"/>
              <a:endCxn id="28" idx="3"/>
            </p:cNvCxnSpPr>
            <p:nvPr/>
          </p:nvCxnSpPr>
          <p:spPr>
            <a:xfrm flipH="1" flipV="1">
              <a:off x="2909623" y="4703082"/>
              <a:ext cx="2556835" cy="1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Gerade Verbindung mit Pfeil 34">
              <a:extLst>
                <a:ext uri="{FF2B5EF4-FFF2-40B4-BE49-F238E27FC236}">
                  <a16:creationId xmlns:a16="http://schemas.microsoft.com/office/drawing/2014/main" id="{7E14E5A0-811A-4FDB-8247-052F168D9FE8}"/>
                </a:ext>
              </a:extLst>
            </p:cNvPr>
            <p:cNvCxnSpPr>
              <a:cxnSpLocks/>
              <a:stCxn id="26" idx="3"/>
              <a:endCxn id="25" idx="1"/>
            </p:cNvCxnSpPr>
            <p:nvPr/>
          </p:nvCxnSpPr>
          <p:spPr>
            <a:xfrm flipV="1">
              <a:off x="6703587" y="4703082"/>
              <a:ext cx="2597315" cy="1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969224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6BB67F8C-9B7B-4A27-80A9-24A0C74F680E}"/>
              </a:ext>
            </a:extLst>
          </p:cNvPr>
          <p:cNvGrpSpPr/>
          <p:nvPr/>
        </p:nvGrpSpPr>
        <p:grpSpPr>
          <a:xfrm>
            <a:off x="230909" y="1625614"/>
            <a:ext cx="11896436" cy="4029153"/>
            <a:chOff x="1238250" y="2201212"/>
            <a:chExt cx="10191750" cy="2697631"/>
          </a:xfrm>
        </p:grpSpPr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098364A6-AE37-4F75-B5C6-B9061F5291FE}"/>
                </a:ext>
              </a:extLst>
            </p:cNvPr>
            <p:cNvSpPr txBox="1"/>
            <p:nvPr/>
          </p:nvSpPr>
          <p:spPr>
            <a:xfrm>
              <a:off x="9300902" y="4507319"/>
              <a:ext cx="2129098" cy="391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60s Monopolist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First Mover</a:t>
              </a:r>
            </a:p>
          </p:txBody>
        </p: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B15E1536-2A08-4863-A9A0-BE91FF37F140}"/>
                </a:ext>
              </a:extLst>
            </p:cNvPr>
            <p:cNvSpPr txBox="1"/>
            <p:nvPr/>
          </p:nvSpPr>
          <p:spPr>
            <a:xfrm>
              <a:off x="5466458" y="4589746"/>
              <a:ext cx="1237129" cy="22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60s </a:t>
              </a:r>
              <a:r>
                <a:rPr kumimoji="0" lang="en-US" sz="1600" b="0" i="0" u="none" strike="noStrike" kern="0" cap="none" spc="0" normalizeH="0" baseline="0" noProof="0" dirty="0" err="1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Simultan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16D764FA-7FE8-4A70-9593-26FC6758B53A}"/>
                </a:ext>
              </a:extLst>
            </p:cNvPr>
            <p:cNvSpPr txBox="1"/>
            <p:nvPr/>
          </p:nvSpPr>
          <p:spPr>
            <a:xfrm>
              <a:off x="4451486" y="2201212"/>
              <a:ext cx="3267075" cy="22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0" sz="16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</a:defRPr>
              </a:lvl1pPr>
            </a:lstStyle>
            <a:p>
              <a:r>
                <a:rPr lang="en-US" dirty="0" err="1">
                  <a:sym typeface="Arial"/>
                </a:rPr>
                <a:t>Zeitkontinuierlich</a:t>
              </a:r>
              <a:endParaRPr lang="en-US" dirty="0">
                <a:sym typeface="Arial"/>
              </a:endParaRPr>
            </a:p>
          </p:txBody>
        </p: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9592C37B-F2E8-4D3D-B983-63B83475288C}"/>
                </a:ext>
              </a:extLst>
            </p:cNvPr>
            <p:cNvSpPr txBox="1"/>
            <p:nvPr/>
          </p:nvSpPr>
          <p:spPr>
            <a:xfrm>
              <a:off x="1238250" y="4507319"/>
              <a:ext cx="1671373" cy="391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60s Entrant 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First Mover</a:t>
              </a:r>
            </a:p>
          </p:txBody>
        </p: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13F0B950-DE74-4B0D-88E8-8CC45BA6B83E}"/>
                </a:ext>
              </a:extLst>
            </p:cNvPr>
            <p:cNvSpPr txBox="1"/>
            <p:nvPr/>
          </p:nvSpPr>
          <p:spPr>
            <a:xfrm>
              <a:off x="5466459" y="3417832"/>
              <a:ext cx="1237129" cy="22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0" sz="1600" b="1" i="0" u="none" strike="noStrike" kern="0" cap="none" spc="0" normalizeH="0" baseline="0">
                  <a:ln>
                    <a:noFill/>
                  </a:ln>
                  <a:solidFill>
                    <a:srgbClr val="009682"/>
                  </a:solidFill>
                  <a:effectLst/>
                  <a:uLnTx/>
                  <a:uFillTx/>
                  <a:latin typeface="Arial"/>
                  <a:cs typeface="Arial"/>
                </a:defRPr>
              </a:lvl1pPr>
            </a:lstStyle>
            <a:p>
              <a:r>
                <a:rPr lang="en-US" dirty="0">
                  <a:sym typeface="Arial"/>
                </a:rPr>
                <a:t>20s </a:t>
              </a:r>
              <a:r>
                <a:rPr lang="en-US" dirty="0" err="1">
                  <a:sym typeface="Arial"/>
                </a:rPr>
                <a:t>Simultan</a:t>
              </a:r>
              <a:endParaRPr lang="en-US" dirty="0">
                <a:sym typeface="Arial"/>
              </a:endParaRPr>
            </a:p>
          </p:txBody>
        </p:sp>
        <p:cxnSp>
          <p:nvCxnSpPr>
            <p:cNvPr id="32" name="Gerade Verbindung mit Pfeil 31">
              <a:extLst>
                <a:ext uri="{FF2B5EF4-FFF2-40B4-BE49-F238E27FC236}">
                  <a16:creationId xmlns:a16="http://schemas.microsoft.com/office/drawing/2014/main" id="{5FB1DFA3-297C-4C2E-850F-C2F2BC62EA9C}"/>
                </a:ext>
              </a:extLst>
            </p:cNvPr>
            <p:cNvCxnSpPr>
              <a:cxnSpLocks/>
              <a:stCxn id="27" idx="2"/>
              <a:endCxn id="29" idx="0"/>
            </p:cNvCxnSpPr>
            <p:nvPr/>
          </p:nvCxnSpPr>
          <p:spPr>
            <a:xfrm>
              <a:off x="6085023" y="2427884"/>
              <a:ext cx="1" cy="989948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Gerade Verbindung mit Pfeil 32">
              <a:extLst>
                <a:ext uri="{FF2B5EF4-FFF2-40B4-BE49-F238E27FC236}">
                  <a16:creationId xmlns:a16="http://schemas.microsoft.com/office/drawing/2014/main" id="{46E6150B-09BD-48A6-9B5E-597C9722D54A}"/>
                </a:ext>
              </a:extLst>
            </p:cNvPr>
            <p:cNvCxnSpPr>
              <a:cxnSpLocks/>
              <a:stCxn id="29" idx="2"/>
              <a:endCxn id="26" idx="0"/>
            </p:cNvCxnSpPr>
            <p:nvPr/>
          </p:nvCxnSpPr>
          <p:spPr>
            <a:xfrm flipH="1">
              <a:off x="6085023" y="3644504"/>
              <a:ext cx="1" cy="945242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Gerade Verbindung mit Pfeil 33">
              <a:extLst>
                <a:ext uri="{FF2B5EF4-FFF2-40B4-BE49-F238E27FC236}">
                  <a16:creationId xmlns:a16="http://schemas.microsoft.com/office/drawing/2014/main" id="{E2ECBE02-B925-4A78-A2C3-7128EDA55E00}"/>
                </a:ext>
              </a:extLst>
            </p:cNvPr>
            <p:cNvCxnSpPr>
              <a:cxnSpLocks/>
              <a:stCxn id="26" idx="1"/>
              <a:endCxn id="28" idx="3"/>
            </p:cNvCxnSpPr>
            <p:nvPr/>
          </p:nvCxnSpPr>
          <p:spPr>
            <a:xfrm flipH="1" flipV="1">
              <a:off x="2909623" y="4703082"/>
              <a:ext cx="2556835" cy="1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Gerade Verbindung mit Pfeil 34">
              <a:extLst>
                <a:ext uri="{FF2B5EF4-FFF2-40B4-BE49-F238E27FC236}">
                  <a16:creationId xmlns:a16="http://schemas.microsoft.com/office/drawing/2014/main" id="{7E14E5A0-811A-4FDB-8247-052F168D9FE8}"/>
                </a:ext>
              </a:extLst>
            </p:cNvPr>
            <p:cNvCxnSpPr>
              <a:cxnSpLocks/>
              <a:stCxn id="26" idx="3"/>
              <a:endCxn id="25" idx="1"/>
            </p:cNvCxnSpPr>
            <p:nvPr/>
          </p:nvCxnSpPr>
          <p:spPr>
            <a:xfrm flipV="1">
              <a:off x="6703587" y="4703082"/>
              <a:ext cx="2597315" cy="1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626011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6BB67F8C-9B7B-4A27-80A9-24A0C74F680E}"/>
              </a:ext>
            </a:extLst>
          </p:cNvPr>
          <p:cNvGrpSpPr/>
          <p:nvPr/>
        </p:nvGrpSpPr>
        <p:grpSpPr>
          <a:xfrm>
            <a:off x="230909" y="1625614"/>
            <a:ext cx="11896436" cy="4029153"/>
            <a:chOff x="1238250" y="2201212"/>
            <a:chExt cx="10191750" cy="2697631"/>
          </a:xfrm>
        </p:grpSpPr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098364A6-AE37-4F75-B5C6-B9061F5291FE}"/>
                </a:ext>
              </a:extLst>
            </p:cNvPr>
            <p:cNvSpPr txBox="1"/>
            <p:nvPr/>
          </p:nvSpPr>
          <p:spPr>
            <a:xfrm>
              <a:off x="9300902" y="4507319"/>
              <a:ext cx="2129098" cy="391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60s Monopolist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First Mover</a:t>
              </a:r>
            </a:p>
          </p:txBody>
        </p: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B15E1536-2A08-4863-A9A0-BE91FF37F140}"/>
                </a:ext>
              </a:extLst>
            </p:cNvPr>
            <p:cNvSpPr txBox="1"/>
            <p:nvPr/>
          </p:nvSpPr>
          <p:spPr>
            <a:xfrm>
              <a:off x="5466458" y="4589746"/>
              <a:ext cx="1237129" cy="22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0" sz="1600" b="1" i="0" u="none" strike="noStrike" kern="0" cap="none" spc="0" normalizeH="0" baseline="0">
                  <a:ln>
                    <a:noFill/>
                  </a:ln>
                  <a:solidFill>
                    <a:srgbClr val="009682"/>
                  </a:solidFill>
                  <a:effectLst/>
                  <a:uLnTx/>
                  <a:uFillTx/>
                  <a:latin typeface="Arial"/>
                  <a:cs typeface="Arial"/>
                </a:defRPr>
              </a:lvl1pPr>
            </a:lstStyle>
            <a:p>
              <a:r>
                <a:rPr lang="en-US" dirty="0">
                  <a:sym typeface="Arial"/>
                </a:rPr>
                <a:t>60s </a:t>
              </a:r>
              <a:r>
                <a:rPr lang="en-US" dirty="0" err="1">
                  <a:sym typeface="Arial"/>
                </a:rPr>
                <a:t>Simultan</a:t>
              </a:r>
              <a:endParaRPr lang="en-US" dirty="0">
                <a:sym typeface="Arial"/>
              </a:endParaRPr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16D764FA-7FE8-4A70-9593-26FC6758B53A}"/>
                </a:ext>
              </a:extLst>
            </p:cNvPr>
            <p:cNvSpPr txBox="1"/>
            <p:nvPr/>
          </p:nvSpPr>
          <p:spPr>
            <a:xfrm>
              <a:off x="4451486" y="2201212"/>
              <a:ext cx="3267075" cy="22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0" sz="16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</a:defRPr>
              </a:lvl1pPr>
            </a:lstStyle>
            <a:p>
              <a:r>
                <a:rPr lang="en-US" dirty="0" err="1">
                  <a:sym typeface="Arial"/>
                </a:rPr>
                <a:t>Zeitkontinuierlich</a:t>
              </a:r>
              <a:endParaRPr lang="en-US" dirty="0">
                <a:sym typeface="Arial"/>
              </a:endParaRPr>
            </a:p>
          </p:txBody>
        </p: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9592C37B-F2E8-4D3D-B983-63B83475288C}"/>
                </a:ext>
              </a:extLst>
            </p:cNvPr>
            <p:cNvSpPr txBox="1"/>
            <p:nvPr/>
          </p:nvSpPr>
          <p:spPr>
            <a:xfrm>
              <a:off x="1238250" y="4507319"/>
              <a:ext cx="1671373" cy="391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60s Entrant 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First Mover</a:t>
              </a:r>
            </a:p>
          </p:txBody>
        </p: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13F0B950-DE74-4B0D-88E8-8CC45BA6B83E}"/>
                </a:ext>
              </a:extLst>
            </p:cNvPr>
            <p:cNvSpPr txBox="1"/>
            <p:nvPr/>
          </p:nvSpPr>
          <p:spPr>
            <a:xfrm>
              <a:off x="5466459" y="3417832"/>
              <a:ext cx="1237129" cy="22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0" sz="16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</a:defRPr>
              </a:lvl1pPr>
            </a:lstStyle>
            <a:p>
              <a:r>
                <a:rPr lang="en-US" dirty="0">
                  <a:sym typeface="Arial"/>
                </a:rPr>
                <a:t>20s </a:t>
              </a:r>
              <a:r>
                <a:rPr lang="en-US" dirty="0" err="1">
                  <a:sym typeface="Arial"/>
                </a:rPr>
                <a:t>Simultan</a:t>
              </a:r>
              <a:endParaRPr lang="en-US" dirty="0">
                <a:sym typeface="Arial"/>
              </a:endParaRPr>
            </a:p>
          </p:txBody>
        </p:sp>
        <p:cxnSp>
          <p:nvCxnSpPr>
            <p:cNvPr id="32" name="Gerade Verbindung mit Pfeil 31">
              <a:extLst>
                <a:ext uri="{FF2B5EF4-FFF2-40B4-BE49-F238E27FC236}">
                  <a16:creationId xmlns:a16="http://schemas.microsoft.com/office/drawing/2014/main" id="{5FB1DFA3-297C-4C2E-850F-C2F2BC62EA9C}"/>
                </a:ext>
              </a:extLst>
            </p:cNvPr>
            <p:cNvCxnSpPr>
              <a:cxnSpLocks/>
              <a:stCxn id="27" idx="2"/>
              <a:endCxn id="29" idx="0"/>
            </p:cNvCxnSpPr>
            <p:nvPr/>
          </p:nvCxnSpPr>
          <p:spPr>
            <a:xfrm>
              <a:off x="6085023" y="2427884"/>
              <a:ext cx="1" cy="989948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Gerade Verbindung mit Pfeil 32">
              <a:extLst>
                <a:ext uri="{FF2B5EF4-FFF2-40B4-BE49-F238E27FC236}">
                  <a16:creationId xmlns:a16="http://schemas.microsoft.com/office/drawing/2014/main" id="{46E6150B-09BD-48A6-9B5E-597C9722D54A}"/>
                </a:ext>
              </a:extLst>
            </p:cNvPr>
            <p:cNvCxnSpPr>
              <a:cxnSpLocks/>
              <a:stCxn id="29" idx="2"/>
              <a:endCxn id="26" idx="0"/>
            </p:cNvCxnSpPr>
            <p:nvPr/>
          </p:nvCxnSpPr>
          <p:spPr>
            <a:xfrm flipH="1">
              <a:off x="6085023" y="3644504"/>
              <a:ext cx="1" cy="945242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Gerade Verbindung mit Pfeil 33">
              <a:extLst>
                <a:ext uri="{FF2B5EF4-FFF2-40B4-BE49-F238E27FC236}">
                  <a16:creationId xmlns:a16="http://schemas.microsoft.com/office/drawing/2014/main" id="{E2ECBE02-B925-4A78-A2C3-7128EDA55E00}"/>
                </a:ext>
              </a:extLst>
            </p:cNvPr>
            <p:cNvCxnSpPr>
              <a:cxnSpLocks/>
              <a:stCxn id="26" idx="1"/>
              <a:endCxn id="28" idx="3"/>
            </p:cNvCxnSpPr>
            <p:nvPr/>
          </p:nvCxnSpPr>
          <p:spPr>
            <a:xfrm flipH="1" flipV="1">
              <a:off x="2909623" y="4703082"/>
              <a:ext cx="2556835" cy="1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Gerade Verbindung mit Pfeil 34">
              <a:extLst>
                <a:ext uri="{FF2B5EF4-FFF2-40B4-BE49-F238E27FC236}">
                  <a16:creationId xmlns:a16="http://schemas.microsoft.com/office/drawing/2014/main" id="{7E14E5A0-811A-4FDB-8247-052F168D9FE8}"/>
                </a:ext>
              </a:extLst>
            </p:cNvPr>
            <p:cNvCxnSpPr>
              <a:cxnSpLocks/>
              <a:stCxn id="26" idx="3"/>
              <a:endCxn id="25" idx="1"/>
            </p:cNvCxnSpPr>
            <p:nvPr/>
          </p:nvCxnSpPr>
          <p:spPr>
            <a:xfrm flipV="1">
              <a:off x="6703587" y="4703082"/>
              <a:ext cx="2597315" cy="1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399577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6BB67F8C-9B7B-4A27-80A9-24A0C74F680E}"/>
              </a:ext>
            </a:extLst>
          </p:cNvPr>
          <p:cNvGrpSpPr/>
          <p:nvPr/>
        </p:nvGrpSpPr>
        <p:grpSpPr>
          <a:xfrm>
            <a:off x="230909" y="1625614"/>
            <a:ext cx="11896436" cy="4029153"/>
            <a:chOff x="1238250" y="2201212"/>
            <a:chExt cx="10191750" cy="2697631"/>
          </a:xfrm>
        </p:grpSpPr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098364A6-AE37-4F75-B5C6-B9061F5291FE}"/>
                </a:ext>
              </a:extLst>
            </p:cNvPr>
            <p:cNvSpPr txBox="1"/>
            <p:nvPr/>
          </p:nvSpPr>
          <p:spPr>
            <a:xfrm>
              <a:off x="9300902" y="4507319"/>
              <a:ext cx="2129098" cy="391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60s Monopolist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First Mover</a:t>
              </a:r>
            </a:p>
          </p:txBody>
        </p: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B15E1536-2A08-4863-A9A0-BE91FF37F140}"/>
                </a:ext>
              </a:extLst>
            </p:cNvPr>
            <p:cNvSpPr txBox="1"/>
            <p:nvPr/>
          </p:nvSpPr>
          <p:spPr>
            <a:xfrm>
              <a:off x="5466458" y="4589746"/>
              <a:ext cx="1237129" cy="22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0" sz="16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</a:defRPr>
              </a:lvl1pPr>
            </a:lstStyle>
            <a:p>
              <a:r>
                <a:rPr lang="en-US" dirty="0">
                  <a:sym typeface="Arial"/>
                </a:rPr>
                <a:t>60s </a:t>
              </a:r>
              <a:r>
                <a:rPr lang="en-US" dirty="0" err="1">
                  <a:sym typeface="Arial"/>
                </a:rPr>
                <a:t>Simultan</a:t>
              </a:r>
              <a:endParaRPr lang="en-US" dirty="0">
                <a:sym typeface="Arial"/>
              </a:endParaRPr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16D764FA-7FE8-4A70-9593-26FC6758B53A}"/>
                </a:ext>
              </a:extLst>
            </p:cNvPr>
            <p:cNvSpPr txBox="1"/>
            <p:nvPr/>
          </p:nvSpPr>
          <p:spPr>
            <a:xfrm>
              <a:off x="4451486" y="2201212"/>
              <a:ext cx="3267075" cy="22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0" sz="16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</a:defRPr>
              </a:lvl1pPr>
            </a:lstStyle>
            <a:p>
              <a:r>
                <a:rPr lang="en-US" dirty="0" err="1">
                  <a:sym typeface="Arial"/>
                </a:rPr>
                <a:t>Zeitkontinuierlich</a:t>
              </a:r>
              <a:endParaRPr lang="en-US" dirty="0">
                <a:sym typeface="Arial"/>
              </a:endParaRPr>
            </a:p>
          </p:txBody>
        </p: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9592C37B-F2E8-4D3D-B983-63B83475288C}"/>
                </a:ext>
              </a:extLst>
            </p:cNvPr>
            <p:cNvSpPr txBox="1"/>
            <p:nvPr/>
          </p:nvSpPr>
          <p:spPr>
            <a:xfrm>
              <a:off x="1238250" y="4507319"/>
              <a:ext cx="1671373" cy="391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9682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60s Entrant 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9682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rPr>
                <a:t>First Mover</a:t>
              </a:r>
            </a:p>
          </p:txBody>
        </p: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13F0B950-DE74-4B0D-88E8-8CC45BA6B83E}"/>
                </a:ext>
              </a:extLst>
            </p:cNvPr>
            <p:cNvSpPr txBox="1"/>
            <p:nvPr/>
          </p:nvSpPr>
          <p:spPr>
            <a:xfrm>
              <a:off x="5466459" y="3417832"/>
              <a:ext cx="1237129" cy="22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0" sz="16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</a:defRPr>
              </a:lvl1pPr>
            </a:lstStyle>
            <a:p>
              <a:r>
                <a:rPr lang="en-US" dirty="0">
                  <a:sym typeface="Arial"/>
                </a:rPr>
                <a:t>20s </a:t>
              </a:r>
              <a:r>
                <a:rPr lang="en-US" dirty="0" err="1">
                  <a:sym typeface="Arial"/>
                </a:rPr>
                <a:t>Simultan</a:t>
              </a:r>
              <a:endParaRPr lang="en-US" dirty="0">
                <a:sym typeface="Arial"/>
              </a:endParaRPr>
            </a:p>
          </p:txBody>
        </p:sp>
        <p:cxnSp>
          <p:nvCxnSpPr>
            <p:cNvPr id="32" name="Gerade Verbindung mit Pfeil 31">
              <a:extLst>
                <a:ext uri="{FF2B5EF4-FFF2-40B4-BE49-F238E27FC236}">
                  <a16:creationId xmlns:a16="http://schemas.microsoft.com/office/drawing/2014/main" id="{5FB1DFA3-297C-4C2E-850F-C2F2BC62EA9C}"/>
                </a:ext>
              </a:extLst>
            </p:cNvPr>
            <p:cNvCxnSpPr>
              <a:cxnSpLocks/>
              <a:stCxn id="27" idx="2"/>
              <a:endCxn id="29" idx="0"/>
            </p:cNvCxnSpPr>
            <p:nvPr/>
          </p:nvCxnSpPr>
          <p:spPr>
            <a:xfrm>
              <a:off x="6085023" y="2427884"/>
              <a:ext cx="1" cy="989948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Gerade Verbindung mit Pfeil 32">
              <a:extLst>
                <a:ext uri="{FF2B5EF4-FFF2-40B4-BE49-F238E27FC236}">
                  <a16:creationId xmlns:a16="http://schemas.microsoft.com/office/drawing/2014/main" id="{46E6150B-09BD-48A6-9B5E-597C9722D54A}"/>
                </a:ext>
              </a:extLst>
            </p:cNvPr>
            <p:cNvCxnSpPr>
              <a:cxnSpLocks/>
              <a:stCxn id="29" idx="2"/>
              <a:endCxn id="26" idx="0"/>
            </p:cNvCxnSpPr>
            <p:nvPr/>
          </p:nvCxnSpPr>
          <p:spPr>
            <a:xfrm flipH="1">
              <a:off x="6085023" y="3644504"/>
              <a:ext cx="1" cy="945242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Gerade Verbindung mit Pfeil 33">
              <a:extLst>
                <a:ext uri="{FF2B5EF4-FFF2-40B4-BE49-F238E27FC236}">
                  <a16:creationId xmlns:a16="http://schemas.microsoft.com/office/drawing/2014/main" id="{E2ECBE02-B925-4A78-A2C3-7128EDA55E00}"/>
                </a:ext>
              </a:extLst>
            </p:cNvPr>
            <p:cNvCxnSpPr>
              <a:cxnSpLocks/>
              <a:stCxn id="26" idx="1"/>
              <a:endCxn id="28" idx="3"/>
            </p:cNvCxnSpPr>
            <p:nvPr/>
          </p:nvCxnSpPr>
          <p:spPr>
            <a:xfrm flipH="1" flipV="1">
              <a:off x="2909623" y="4703082"/>
              <a:ext cx="2556835" cy="1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Gerade Verbindung mit Pfeil 34">
              <a:extLst>
                <a:ext uri="{FF2B5EF4-FFF2-40B4-BE49-F238E27FC236}">
                  <a16:creationId xmlns:a16="http://schemas.microsoft.com/office/drawing/2014/main" id="{7E14E5A0-811A-4FDB-8247-052F168D9FE8}"/>
                </a:ext>
              </a:extLst>
            </p:cNvPr>
            <p:cNvCxnSpPr>
              <a:cxnSpLocks/>
              <a:stCxn id="26" idx="3"/>
              <a:endCxn id="25" idx="1"/>
            </p:cNvCxnSpPr>
            <p:nvPr/>
          </p:nvCxnSpPr>
          <p:spPr>
            <a:xfrm flipV="1">
              <a:off x="6703587" y="4703082"/>
              <a:ext cx="2597315" cy="1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638541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6BB67F8C-9B7B-4A27-80A9-24A0C74F680E}"/>
              </a:ext>
            </a:extLst>
          </p:cNvPr>
          <p:cNvGrpSpPr/>
          <p:nvPr/>
        </p:nvGrpSpPr>
        <p:grpSpPr>
          <a:xfrm>
            <a:off x="230909" y="1625614"/>
            <a:ext cx="11896436" cy="4029153"/>
            <a:chOff x="1238250" y="2201212"/>
            <a:chExt cx="10191750" cy="2697631"/>
          </a:xfrm>
        </p:grpSpPr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098364A6-AE37-4F75-B5C6-B9061F5291FE}"/>
                </a:ext>
              </a:extLst>
            </p:cNvPr>
            <p:cNvSpPr txBox="1"/>
            <p:nvPr/>
          </p:nvSpPr>
          <p:spPr>
            <a:xfrm>
              <a:off x="9300902" y="4507319"/>
              <a:ext cx="2129098" cy="391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R="0" lvl="0" indent="0" algn="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0" sz="1600" b="1" i="0" u="none" strike="noStrike" kern="0" cap="none" spc="0" normalizeH="0" baseline="0">
                  <a:ln>
                    <a:noFill/>
                  </a:ln>
                  <a:solidFill>
                    <a:srgbClr val="009682"/>
                  </a:solidFill>
                  <a:effectLst/>
                  <a:uLnTx/>
                  <a:uFillTx/>
                  <a:latin typeface="Arial"/>
                  <a:cs typeface="Arial"/>
                </a:defRPr>
              </a:lvl1pPr>
            </a:lstStyle>
            <a:p>
              <a:pPr algn="l"/>
              <a:r>
                <a:rPr lang="en-US" dirty="0">
                  <a:sym typeface="Arial"/>
                </a:rPr>
                <a:t>60s Monopolist</a:t>
              </a:r>
            </a:p>
            <a:p>
              <a:pPr algn="l"/>
              <a:r>
                <a:rPr lang="en-US" dirty="0">
                  <a:sym typeface="Arial"/>
                </a:rPr>
                <a:t>First Mover</a:t>
              </a:r>
            </a:p>
          </p:txBody>
        </p: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B15E1536-2A08-4863-A9A0-BE91FF37F140}"/>
                </a:ext>
              </a:extLst>
            </p:cNvPr>
            <p:cNvSpPr txBox="1"/>
            <p:nvPr/>
          </p:nvSpPr>
          <p:spPr>
            <a:xfrm>
              <a:off x="5466458" y="4589746"/>
              <a:ext cx="1237129" cy="22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0" sz="16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</a:defRPr>
              </a:lvl1pPr>
            </a:lstStyle>
            <a:p>
              <a:r>
                <a:rPr lang="en-US" dirty="0">
                  <a:sym typeface="Arial"/>
                </a:rPr>
                <a:t>60s </a:t>
              </a:r>
              <a:r>
                <a:rPr lang="en-US" dirty="0" err="1">
                  <a:sym typeface="Arial"/>
                </a:rPr>
                <a:t>Simultan</a:t>
              </a:r>
              <a:endParaRPr lang="en-US" dirty="0">
                <a:sym typeface="Arial"/>
              </a:endParaRPr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16D764FA-7FE8-4A70-9593-26FC6758B53A}"/>
                </a:ext>
              </a:extLst>
            </p:cNvPr>
            <p:cNvSpPr txBox="1"/>
            <p:nvPr/>
          </p:nvSpPr>
          <p:spPr>
            <a:xfrm>
              <a:off x="4451486" y="2201212"/>
              <a:ext cx="3267075" cy="22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0" sz="16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</a:defRPr>
              </a:lvl1pPr>
            </a:lstStyle>
            <a:p>
              <a:r>
                <a:rPr lang="en-US" dirty="0" err="1">
                  <a:sym typeface="Arial"/>
                </a:rPr>
                <a:t>Zeitkontinuierlich</a:t>
              </a:r>
              <a:endParaRPr lang="en-US" dirty="0">
                <a:sym typeface="Arial"/>
              </a:endParaRPr>
            </a:p>
          </p:txBody>
        </p: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9592C37B-F2E8-4D3D-B983-63B83475288C}"/>
                </a:ext>
              </a:extLst>
            </p:cNvPr>
            <p:cNvSpPr txBox="1"/>
            <p:nvPr/>
          </p:nvSpPr>
          <p:spPr>
            <a:xfrm>
              <a:off x="1238250" y="4507319"/>
              <a:ext cx="1671373" cy="391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0" sz="16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</a:defRPr>
              </a:lvl1pPr>
            </a:lstStyle>
            <a:p>
              <a:pPr algn="r"/>
              <a:r>
                <a:rPr lang="en-US" dirty="0">
                  <a:sym typeface="Arial"/>
                </a:rPr>
                <a:t>60s Entrant </a:t>
              </a:r>
            </a:p>
            <a:p>
              <a:pPr algn="r"/>
              <a:r>
                <a:rPr lang="en-US" dirty="0">
                  <a:sym typeface="Arial"/>
                </a:rPr>
                <a:t>First Mover</a:t>
              </a:r>
            </a:p>
          </p:txBody>
        </p: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13F0B950-DE74-4B0D-88E8-8CC45BA6B83E}"/>
                </a:ext>
              </a:extLst>
            </p:cNvPr>
            <p:cNvSpPr txBox="1"/>
            <p:nvPr/>
          </p:nvSpPr>
          <p:spPr>
            <a:xfrm>
              <a:off x="5466459" y="3417832"/>
              <a:ext cx="1237129" cy="2266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 kumimoji="0" sz="1600" b="0" i="0" u="none" strike="noStrike" kern="0" cap="none" spc="0" normalizeH="0" baseline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Arial"/>
                  <a:cs typeface="Arial"/>
                </a:defRPr>
              </a:lvl1pPr>
            </a:lstStyle>
            <a:p>
              <a:r>
                <a:rPr lang="en-US" dirty="0">
                  <a:sym typeface="Arial"/>
                </a:rPr>
                <a:t>20s </a:t>
              </a:r>
              <a:r>
                <a:rPr lang="en-US" dirty="0" err="1">
                  <a:sym typeface="Arial"/>
                </a:rPr>
                <a:t>Simultan</a:t>
              </a:r>
              <a:endParaRPr lang="en-US" dirty="0">
                <a:sym typeface="Arial"/>
              </a:endParaRPr>
            </a:p>
          </p:txBody>
        </p:sp>
        <p:cxnSp>
          <p:nvCxnSpPr>
            <p:cNvPr id="32" name="Gerade Verbindung mit Pfeil 31">
              <a:extLst>
                <a:ext uri="{FF2B5EF4-FFF2-40B4-BE49-F238E27FC236}">
                  <a16:creationId xmlns:a16="http://schemas.microsoft.com/office/drawing/2014/main" id="{5FB1DFA3-297C-4C2E-850F-C2F2BC62EA9C}"/>
                </a:ext>
              </a:extLst>
            </p:cNvPr>
            <p:cNvCxnSpPr>
              <a:cxnSpLocks/>
              <a:stCxn id="27" idx="2"/>
              <a:endCxn id="29" idx="0"/>
            </p:cNvCxnSpPr>
            <p:nvPr/>
          </p:nvCxnSpPr>
          <p:spPr>
            <a:xfrm>
              <a:off x="6085023" y="2427884"/>
              <a:ext cx="1" cy="989948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Gerade Verbindung mit Pfeil 32">
              <a:extLst>
                <a:ext uri="{FF2B5EF4-FFF2-40B4-BE49-F238E27FC236}">
                  <a16:creationId xmlns:a16="http://schemas.microsoft.com/office/drawing/2014/main" id="{46E6150B-09BD-48A6-9B5E-597C9722D54A}"/>
                </a:ext>
              </a:extLst>
            </p:cNvPr>
            <p:cNvCxnSpPr>
              <a:cxnSpLocks/>
              <a:stCxn id="29" idx="2"/>
              <a:endCxn id="26" idx="0"/>
            </p:cNvCxnSpPr>
            <p:nvPr/>
          </p:nvCxnSpPr>
          <p:spPr>
            <a:xfrm flipH="1">
              <a:off x="6085023" y="3644504"/>
              <a:ext cx="1" cy="945242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Gerade Verbindung mit Pfeil 33">
              <a:extLst>
                <a:ext uri="{FF2B5EF4-FFF2-40B4-BE49-F238E27FC236}">
                  <a16:creationId xmlns:a16="http://schemas.microsoft.com/office/drawing/2014/main" id="{E2ECBE02-B925-4A78-A2C3-7128EDA55E00}"/>
                </a:ext>
              </a:extLst>
            </p:cNvPr>
            <p:cNvCxnSpPr>
              <a:cxnSpLocks/>
              <a:stCxn id="26" idx="1"/>
              <a:endCxn id="28" idx="3"/>
            </p:cNvCxnSpPr>
            <p:nvPr/>
          </p:nvCxnSpPr>
          <p:spPr>
            <a:xfrm flipH="1" flipV="1">
              <a:off x="2909623" y="4703082"/>
              <a:ext cx="2556835" cy="1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Gerade Verbindung mit Pfeil 34">
              <a:extLst>
                <a:ext uri="{FF2B5EF4-FFF2-40B4-BE49-F238E27FC236}">
                  <a16:creationId xmlns:a16="http://schemas.microsoft.com/office/drawing/2014/main" id="{7E14E5A0-811A-4FDB-8247-052F168D9FE8}"/>
                </a:ext>
              </a:extLst>
            </p:cNvPr>
            <p:cNvCxnSpPr>
              <a:cxnSpLocks/>
              <a:stCxn id="26" idx="3"/>
              <a:endCxn id="25" idx="1"/>
            </p:cNvCxnSpPr>
            <p:nvPr/>
          </p:nvCxnSpPr>
          <p:spPr>
            <a:xfrm flipV="1">
              <a:off x="6703587" y="4703082"/>
              <a:ext cx="2597315" cy="1"/>
            </a:xfrm>
            <a:prstGeom prst="straightConnector1">
              <a:avLst/>
            </a:prstGeom>
            <a:noFill/>
            <a:ln w="38100" cap="flat" cmpd="sng" algn="ctr">
              <a:solidFill>
                <a:schemeClr val="bg1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571689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Tisch enthält.&#10;&#10;Automatisch generierte Beschreibung">
            <a:extLst>
              <a:ext uri="{FF2B5EF4-FFF2-40B4-BE49-F238E27FC236}">
                <a16:creationId xmlns:a16="http://schemas.microsoft.com/office/drawing/2014/main" id="{2DC17A4C-C59A-480D-A6E8-F4B586499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173" y="1640710"/>
            <a:ext cx="7342815" cy="4414983"/>
          </a:xfrm>
          <a:prstGeom prst="rect">
            <a:avLst/>
          </a:prstGeom>
        </p:spPr>
      </p:pic>
      <p:sp>
        <p:nvSpPr>
          <p:cNvPr id="8" name="Bogen 7">
            <a:extLst>
              <a:ext uri="{FF2B5EF4-FFF2-40B4-BE49-F238E27FC236}">
                <a16:creationId xmlns:a16="http://schemas.microsoft.com/office/drawing/2014/main" id="{53D40E09-5E8D-4792-961B-55DA66E17584}"/>
              </a:ext>
            </a:extLst>
          </p:cNvPr>
          <p:cNvSpPr/>
          <p:nvPr/>
        </p:nvSpPr>
        <p:spPr>
          <a:xfrm flipH="1">
            <a:off x="2034042" y="4837818"/>
            <a:ext cx="1294183" cy="979562"/>
          </a:xfrm>
          <a:prstGeom prst="arc">
            <a:avLst>
              <a:gd name="adj1" fmla="val 16749788"/>
              <a:gd name="adj2" fmla="val 4888158"/>
            </a:avLst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sz="1621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0519CF1F-7F93-480B-AE5F-0948A0407824}"/>
              </a:ext>
            </a:extLst>
          </p:cNvPr>
          <p:cNvSpPr txBox="1"/>
          <p:nvPr/>
        </p:nvSpPr>
        <p:spPr>
          <a:xfrm>
            <a:off x="877121" y="4985766"/>
            <a:ext cx="1254965" cy="840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21" b="1" dirty="0"/>
              <a:t>Jederzeit </a:t>
            </a:r>
          </a:p>
          <a:p>
            <a:pPr algn="ctr"/>
            <a:r>
              <a:rPr lang="de-DE" sz="1621" b="1" dirty="0"/>
              <a:t>von dir</a:t>
            </a:r>
          </a:p>
          <a:p>
            <a:pPr algn="ctr"/>
            <a:r>
              <a:rPr lang="de-DE" sz="1621" b="1" dirty="0"/>
              <a:t>anpassbar</a:t>
            </a:r>
          </a:p>
        </p:txBody>
      </p:sp>
      <p:sp>
        <p:nvSpPr>
          <p:cNvPr id="10" name="Bogen 9">
            <a:extLst>
              <a:ext uri="{FF2B5EF4-FFF2-40B4-BE49-F238E27FC236}">
                <a16:creationId xmlns:a16="http://schemas.microsoft.com/office/drawing/2014/main" id="{2FFEBBEF-05EC-4CDC-804A-7E492D8C82D2}"/>
              </a:ext>
            </a:extLst>
          </p:cNvPr>
          <p:cNvSpPr/>
          <p:nvPr/>
        </p:nvSpPr>
        <p:spPr>
          <a:xfrm rot="5400000" flipH="1">
            <a:off x="6841773" y="3334072"/>
            <a:ext cx="1294183" cy="1127509"/>
          </a:xfrm>
          <a:prstGeom prst="arc">
            <a:avLst>
              <a:gd name="adj1" fmla="val 16749788"/>
              <a:gd name="adj2" fmla="val 4888158"/>
            </a:avLst>
          </a:prstGeom>
          <a:ln w="38100">
            <a:solidFill>
              <a:schemeClr val="bg1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sz="1621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93149B6-991B-4F21-92D7-8A3BC97E3859}"/>
              </a:ext>
            </a:extLst>
          </p:cNvPr>
          <p:cNvSpPr txBox="1"/>
          <p:nvPr/>
        </p:nvSpPr>
        <p:spPr>
          <a:xfrm>
            <a:off x="7965717" y="3000723"/>
            <a:ext cx="2215799" cy="591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21" b="1" dirty="0">
                <a:solidFill>
                  <a:schemeClr val="bg1">
                    <a:lumMod val="50000"/>
                  </a:schemeClr>
                </a:solidFill>
              </a:rPr>
              <a:t>Jederzeit vom Monopolist anpassbar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1A03AD4E-3326-43C9-ADA2-ED1A4A302C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895"/>
          <a:stretch/>
        </p:blipFill>
        <p:spPr>
          <a:xfrm>
            <a:off x="2665173" y="489223"/>
            <a:ext cx="7342815" cy="986708"/>
          </a:xfrm>
          <a:prstGeom prst="rect">
            <a:avLst/>
          </a:prstGeom>
        </p:spPr>
      </p:pic>
      <p:sp>
        <p:nvSpPr>
          <p:cNvPr id="15" name="Bogen 14">
            <a:extLst>
              <a:ext uri="{FF2B5EF4-FFF2-40B4-BE49-F238E27FC236}">
                <a16:creationId xmlns:a16="http://schemas.microsoft.com/office/drawing/2014/main" id="{64BE2797-9AB4-4560-8724-04336F5A4FF6}"/>
              </a:ext>
            </a:extLst>
          </p:cNvPr>
          <p:cNvSpPr/>
          <p:nvPr/>
        </p:nvSpPr>
        <p:spPr>
          <a:xfrm rot="949321" flipH="1">
            <a:off x="1910130" y="957378"/>
            <a:ext cx="1294183" cy="1127509"/>
          </a:xfrm>
          <a:prstGeom prst="arc">
            <a:avLst>
              <a:gd name="adj1" fmla="val 16749788"/>
              <a:gd name="adj2" fmla="val 20697658"/>
            </a:avLst>
          </a:prstGeom>
          <a:ln w="381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sz="1621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711DE677-82D9-4BDB-9295-EFAC67AAA23B}"/>
              </a:ext>
            </a:extLst>
          </p:cNvPr>
          <p:cNvSpPr txBox="1"/>
          <p:nvPr/>
        </p:nvSpPr>
        <p:spPr>
          <a:xfrm>
            <a:off x="912811" y="1066134"/>
            <a:ext cx="1271203" cy="591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21" b="1" dirty="0"/>
              <a:t>Maximale Zeit Phase 1</a:t>
            </a:r>
          </a:p>
        </p:txBody>
      </p:sp>
    </p:spTree>
    <p:extLst>
      <p:ext uri="{BB962C8B-B14F-4D97-AF65-F5344CB8AC3E}">
        <p14:creationId xmlns:p14="http://schemas.microsoft.com/office/powerpoint/2010/main" val="4229375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isch enthält.&#10;&#10;Automatisch generierte Beschreibung">
            <a:extLst>
              <a:ext uri="{FF2B5EF4-FFF2-40B4-BE49-F238E27FC236}">
                <a16:creationId xmlns:a16="http://schemas.microsoft.com/office/drawing/2014/main" id="{EBFD4A23-164A-4996-B079-F38956456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397" y="1578909"/>
            <a:ext cx="7356764" cy="4407431"/>
          </a:xfrm>
          <a:prstGeom prst="rect">
            <a:avLst/>
          </a:prstGeom>
        </p:spPr>
      </p:pic>
      <p:sp>
        <p:nvSpPr>
          <p:cNvPr id="8" name="Bogen 7">
            <a:extLst>
              <a:ext uri="{FF2B5EF4-FFF2-40B4-BE49-F238E27FC236}">
                <a16:creationId xmlns:a16="http://schemas.microsoft.com/office/drawing/2014/main" id="{DE45CAE5-42B3-4506-BECB-1B71391E3EC4}"/>
              </a:ext>
            </a:extLst>
          </p:cNvPr>
          <p:cNvSpPr/>
          <p:nvPr/>
        </p:nvSpPr>
        <p:spPr>
          <a:xfrm flipH="1">
            <a:off x="2039321" y="4664358"/>
            <a:ext cx="1294183" cy="979562"/>
          </a:xfrm>
          <a:prstGeom prst="arc">
            <a:avLst>
              <a:gd name="adj1" fmla="val 16749788"/>
              <a:gd name="adj2" fmla="val 4888158"/>
            </a:avLst>
          </a:prstGeom>
          <a:ln w="38100">
            <a:solidFill>
              <a:schemeClr val="bg1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sz="1621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FCEB422-436B-4789-8B91-AEF66298D749}"/>
              </a:ext>
            </a:extLst>
          </p:cNvPr>
          <p:cNvSpPr txBox="1"/>
          <p:nvPr/>
        </p:nvSpPr>
        <p:spPr>
          <a:xfrm>
            <a:off x="519636" y="4812306"/>
            <a:ext cx="1519685" cy="1090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21" b="1" dirty="0">
                <a:solidFill>
                  <a:schemeClr val="bg1">
                    <a:lumMod val="50000"/>
                  </a:schemeClr>
                </a:solidFill>
              </a:rPr>
              <a:t>Jederzeit </a:t>
            </a:r>
          </a:p>
          <a:p>
            <a:pPr algn="ctr"/>
            <a:r>
              <a:rPr lang="de-DE" sz="1621" b="1" dirty="0">
                <a:solidFill>
                  <a:schemeClr val="bg1">
                    <a:lumMod val="50000"/>
                  </a:schemeClr>
                </a:solidFill>
              </a:rPr>
              <a:t>vom Monopolist</a:t>
            </a:r>
          </a:p>
          <a:p>
            <a:pPr algn="ctr"/>
            <a:r>
              <a:rPr lang="de-DE" sz="1621" b="1" dirty="0">
                <a:solidFill>
                  <a:schemeClr val="bg1">
                    <a:lumMod val="50000"/>
                  </a:schemeClr>
                </a:solidFill>
              </a:rPr>
              <a:t>anpassbar</a:t>
            </a:r>
          </a:p>
        </p:txBody>
      </p:sp>
      <p:sp>
        <p:nvSpPr>
          <p:cNvPr id="10" name="Bogen 9">
            <a:extLst>
              <a:ext uri="{FF2B5EF4-FFF2-40B4-BE49-F238E27FC236}">
                <a16:creationId xmlns:a16="http://schemas.microsoft.com/office/drawing/2014/main" id="{16B4ACCC-08CB-4EAD-BD70-F3967C7462C4}"/>
              </a:ext>
            </a:extLst>
          </p:cNvPr>
          <p:cNvSpPr/>
          <p:nvPr/>
        </p:nvSpPr>
        <p:spPr>
          <a:xfrm rot="5400000" flipH="1">
            <a:off x="6582332" y="3268460"/>
            <a:ext cx="1294183" cy="1127509"/>
          </a:xfrm>
          <a:prstGeom prst="arc">
            <a:avLst>
              <a:gd name="adj1" fmla="val 16749788"/>
              <a:gd name="adj2" fmla="val 4888158"/>
            </a:avLst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sz="1621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307C0CC-6CBF-43E0-BFBD-C26637979D06}"/>
              </a:ext>
            </a:extLst>
          </p:cNvPr>
          <p:cNvSpPr txBox="1"/>
          <p:nvPr/>
        </p:nvSpPr>
        <p:spPr>
          <a:xfrm>
            <a:off x="7791694" y="3003742"/>
            <a:ext cx="1735134" cy="591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21" b="1" dirty="0"/>
              <a:t>Jederzeit von dir anpassbar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9174812-8F51-4F1F-A52B-4E0B36DB42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895"/>
          <a:stretch/>
        </p:blipFill>
        <p:spPr>
          <a:xfrm>
            <a:off x="2665173" y="489223"/>
            <a:ext cx="7342815" cy="986708"/>
          </a:xfrm>
          <a:prstGeom prst="rect">
            <a:avLst/>
          </a:prstGeom>
        </p:spPr>
      </p:pic>
      <p:sp>
        <p:nvSpPr>
          <p:cNvPr id="12" name="Bogen 11">
            <a:extLst>
              <a:ext uri="{FF2B5EF4-FFF2-40B4-BE49-F238E27FC236}">
                <a16:creationId xmlns:a16="http://schemas.microsoft.com/office/drawing/2014/main" id="{25D84200-F774-4661-9666-4DF7DA87ABF7}"/>
              </a:ext>
            </a:extLst>
          </p:cNvPr>
          <p:cNvSpPr/>
          <p:nvPr/>
        </p:nvSpPr>
        <p:spPr>
          <a:xfrm rot="949321" flipH="1">
            <a:off x="1910130" y="957378"/>
            <a:ext cx="1294183" cy="1127509"/>
          </a:xfrm>
          <a:prstGeom prst="arc">
            <a:avLst>
              <a:gd name="adj1" fmla="val 16749788"/>
              <a:gd name="adj2" fmla="val 20697658"/>
            </a:avLst>
          </a:prstGeom>
          <a:ln w="381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sz="1621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5A094451-A50D-4F30-8145-0382E738FBC1}"/>
              </a:ext>
            </a:extLst>
          </p:cNvPr>
          <p:cNvSpPr txBox="1"/>
          <p:nvPr/>
        </p:nvSpPr>
        <p:spPr>
          <a:xfrm>
            <a:off x="912811" y="1066134"/>
            <a:ext cx="1271203" cy="591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21" b="1" dirty="0"/>
              <a:t>Maximale Zeit Phase 1</a:t>
            </a:r>
          </a:p>
        </p:txBody>
      </p:sp>
    </p:spTree>
    <p:extLst>
      <p:ext uri="{BB962C8B-B14F-4D97-AF65-F5344CB8AC3E}">
        <p14:creationId xmlns:p14="http://schemas.microsoft.com/office/powerpoint/2010/main" val="15729349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569</Words>
  <Application>Microsoft Office PowerPoint</Application>
  <PresentationFormat>Breitbild</PresentationFormat>
  <Paragraphs>172</Paragraphs>
  <Slides>13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Dominik Beck</dc:creator>
  <cp:lastModifiedBy>Beck, Dominik (IBU)</cp:lastModifiedBy>
  <cp:revision>21</cp:revision>
  <dcterms:created xsi:type="dcterms:W3CDTF">2022-07-19T08:24:56Z</dcterms:created>
  <dcterms:modified xsi:type="dcterms:W3CDTF">2023-08-29T13:03:38Z</dcterms:modified>
</cp:coreProperties>
</file>