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"/>
  </p:notesMasterIdLst>
  <p:handoutMasterIdLst>
    <p:handoutMasterId r:id="rId6"/>
  </p:handoutMasterIdLst>
  <p:sldIdLst>
    <p:sldId id="261" r:id="rId2"/>
    <p:sldId id="262" r:id="rId3"/>
    <p:sldId id="263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58CBF"/>
    <a:srgbClr val="102863"/>
    <a:srgbClr val="5399D7"/>
    <a:srgbClr val="002C61"/>
    <a:srgbClr val="83B43A"/>
    <a:srgbClr val="005F3B"/>
    <a:srgbClr val="4B2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47" autoAdjust="0"/>
    <p:restoredTop sz="94643"/>
  </p:normalViewPr>
  <p:slideViewPr>
    <p:cSldViewPr>
      <p:cViewPr varScale="1">
        <p:scale>
          <a:sx n="68" d="100"/>
          <a:sy n="68" d="100"/>
        </p:scale>
        <p:origin x="103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04E00FCF-8D50-1342-AC2A-1FAC2D078E10}" type="datetimeFigureOut">
              <a:rPr lang="en-US" altLang="en-US"/>
              <a:pPr>
                <a:defRPr/>
              </a:pPr>
              <a:t>4/13/2021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4864C0BD-C534-6245-9DD2-534DD36B42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D270075F-FEFA-364B-B108-9839CAB263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>
              <a:ea typeface="ＭＳ Ｐゴシック" charset="-128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8A4CC631-4F76-D14F-A055-55D5F554B1FD}" type="slidenum">
              <a:rPr lang="en-US" altLang="x-none" sz="1200">
                <a:latin typeface="Arial" charset="0"/>
              </a:rPr>
              <a:pPr/>
              <a:t>1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50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>
              <a:ea typeface="MS PGothic" charset="-128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06413AC8-1468-0E4E-948B-124667CD4145}" type="slidenum">
              <a:rPr lang="en-US" altLang="x-none" sz="1200">
                <a:latin typeface="Arial" charset="0"/>
                <a:ea typeface="MS PGothic" charset="-128"/>
              </a:rPr>
              <a:pPr/>
              <a:t>2</a:t>
            </a:fld>
            <a:endParaRPr lang="en-US" altLang="x-none" sz="12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25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>
              <a:ea typeface="ＭＳ Ｐゴシック" charset="-128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CA12C07F-810C-5144-AF03-726E79790E63}" type="slidenum">
              <a:rPr lang="en-US" altLang="x-none" sz="1200">
                <a:latin typeface="Arial" charset="0"/>
              </a:rPr>
              <a:pPr/>
              <a:t>3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0" y="6661150"/>
            <a:ext cx="990600" cy="20637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r>
              <a:rPr lang="de-DE" altLang="en-US" sz="1000">
                <a:solidFill>
                  <a:srgbClr val="FFFFFF"/>
                </a:solidFill>
                <a:latin typeface="Calibri" charset="0"/>
              </a:rPr>
              <a:t>© WU IMS </a:t>
            </a:r>
            <a:endParaRPr lang="en-US" altLang="en-US" sz="100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534400" y="6619875"/>
            <a:ext cx="609600" cy="238125"/>
          </a:xfrm>
        </p:spPr>
        <p:txBody>
          <a:bodyPr/>
          <a:lstStyle>
            <a:lvl1pPr>
              <a:defRPr sz="1400" b="1"/>
            </a:lvl1pPr>
          </a:lstStyle>
          <a:p>
            <a:fld id="{E915317E-7831-C848-B820-1D4980720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072498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8534400" y="6619875"/>
            <a:ext cx="609600" cy="23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D575F077-9713-D848-943D-A07BD27B9FC3}" type="slidenum">
              <a:rPr lang="en-US" altLang="en-US" sz="1400" b="1">
                <a:solidFill>
                  <a:srgbClr val="FFFFFF"/>
                </a:solidFill>
                <a:latin typeface="Calibri" charset="0"/>
              </a:rPr>
              <a:pPr/>
              <a:t>‹#›</a:t>
            </a:fld>
            <a:endParaRPr lang="en-US" altLang="en-US" sz="1400" b="1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642996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8534400" y="6619875"/>
            <a:ext cx="609600" cy="23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EDA36986-AC34-6C4B-B6B4-6F8E4C7D9346}" type="slidenum">
              <a:rPr lang="en-US" altLang="en-US" sz="1400" b="1">
                <a:solidFill>
                  <a:srgbClr val="FFFFFF"/>
                </a:solidFill>
                <a:latin typeface="Calibri" charset="0"/>
              </a:rPr>
              <a:pPr/>
              <a:t>‹#›</a:t>
            </a:fld>
            <a:endParaRPr lang="en-US" altLang="en-US" sz="1400" b="1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0668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0668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190551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 userDrawn="1"/>
        </p:nvSpPr>
        <p:spPr>
          <a:xfrm>
            <a:off x="8534400" y="6619875"/>
            <a:ext cx="609600" cy="23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A8499EA5-4416-AC4F-AF16-A715B51381C5}" type="slidenum">
              <a:rPr lang="en-US" altLang="en-US" sz="1400" b="1">
                <a:solidFill>
                  <a:srgbClr val="FFFFFF"/>
                </a:solidFill>
                <a:latin typeface="Calibri" charset="0"/>
              </a:rPr>
              <a:pPr/>
              <a:t>‹#›</a:t>
            </a:fld>
            <a:endParaRPr lang="en-US" altLang="en-US" sz="1400" b="1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06562"/>
            <a:ext cx="4040188" cy="49133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06562"/>
            <a:ext cx="4041775" cy="49133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091230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 userDrawn="1"/>
        </p:nvSpPr>
        <p:spPr>
          <a:xfrm>
            <a:off x="8534400" y="6619875"/>
            <a:ext cx="609600" cy="23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6504C17D-374E-734B-BAD7-C1A6B389F245}" type="slidenum">
              <a:rPr lang="en-US" altLang="en-US" sz="1400" b="1">
                <a:solidFill>
                  <a:srgbClr val="FFFFFF"/>
                </a:solidFill>
                <a:latin typeface="Calibri" charset="0"/>
              </a:rPr>
              <a:pPr/>
              <a:t>‹#›</a:t>
            </a:fld>
            <a:endParaRPr lang="en-US" altLang="en-US" sz="1400" b="1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214537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 userDrawn="1"/>
        </p:nvSpPr>
        <p:spPr>
          <a:xfrm>
            <a:off x="8534400" y="6619875"/>
            <a:ext cx="609600" cy="23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95BA12F1-8026-1D4B-9889-7066C7DC404B}" type="slidenum">
              <a:rPr lang="en-US" altLang="en-US" sz="1400" b="1">
                <a:solidFill>
                  <a:srgbClr val="FFFFFF"/>
                </a:solidFill>
                <a:latin typeface="Calibri" charset="0"/>
              </a:rPr>
              <a:pPr/>
              <a:t>‹#›</a:t>
            </a:fld>
            <a:endParaRPr lang="en-US" altLang="en-US" sz="1400" b="1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327515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8534400" y="6619875"/>
            <a:ext cx="609600" cy="23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3F7EC9C4-7E0F-EA44-B16A-C95543FD8023}" type="slidenum">
              <a:rPr lang="en-US" altLang="en-US" sz="1400" b="1">
                <a:solidFill>
                  <a:srgbClr val="FFFFFF"/>
                </a:solidFill>
                <a:latin typeface="Calibri" charset="0"/>
              </a:rPr>
              <a:pPr/>
              <a:t>‹#›</a:t>
            </a:fld>
            <a:endParaRPr lang="en-US" altLang="en-US" sz="1400" b="1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066800"/>
            <a:ext cx="40386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066800"/>
            <a:ext cx="40386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75240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 userDrawn="1"/>
        </p:nvSpPr>
        <p:spPr>
          <a:xfrm>
            <a:off x="8534400" y="6619875"/>
            <a:ext cx="609600" cy="23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fld id="{335EE53E-9D83-E64B-B685-A582D0557199}" type="slidenum">
              <a:rPr lang="en-US" altLang="en-US" sz="1400" b="1">
                <a:solidFill>
                  <a:srgbClr val="FFFFFF"/>
                </a:solidFill>
                <a:latin typeface="Calibri" charset="0"/>
              </a:rPr>
              <a:pPr/>
              <a:t>‹#›</a:t>
            </a:fld>
            <a:endParaRPr lang="en-US" altLang="en-US" sz="1400" b="1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4038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24400" y="1066800"/>
            <a:ext cx="4038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" y="3886200"/>
            <a:ext cx="4038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3886200"/>
            <a:ext cx="4038600" cy="2667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308805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0" y="6705600"/>
            <a:ext cx="9144000" cy="152400"/>
          </a:xfrm>
          <a:prstGeom prst="rect">
            <a:avLst/>
          </a:prstGeom>
          <a:solidFill>
            <a:srgbClr val="102863"/>
          </a:solidFill>
          <a:ln w="9525">
            <a:solidFill>
              <a:srgbClr val="005F3B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1027" name="Line 4"/>
          <p:cNvSpPr>
            <a:spLocks noChangeShapeType="1"/>
          </p:cNvSpPr>
          <p:nvPr/>
        </p:nvSpPr>
        <p:spPr bwMode="auto">
          <a:xfrm>
            <a:off x="533400" y="990600"/>
            <a:ext cx="8077200" cy="0"/>
          </a:xfrm>
          <a:prstGeom prst="line">
            <a:avLst/>
          </a:prstGeom>
          <a:noFill/>
          <a:ln w="34925">
            <a:solidFill>
              <a:srgbClr val="1028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0668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2"/>
          <p:cNvSpPr>
            <a:spLocks noChangeArrowheads="1"/>
          </p:cNvSpPr>
          <p:nvPr userDrawn="1"/>
        </p:nvSpPr>
        <p:spPr bwMode="auto">
          <a:xfrm>
            <a:off x="0" y="6629400"/>
            <a:ext cx="9144000" cy="76200"/>
          </a:xfrm>
          <a:prstGeom prst="rect">
            <a:avLst/>
          </a:prstGeom>
          <a:solidFill>
            <a:srgbClr val="658CBF"/>
          </a:solidFill>
          <a:ln w="9525">
            <a:solidFill>
              <a:srgbClr val="658CB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1031" name="Line 4"/>
          <p:cNvSpPr>
            <a:spLocks noChangeShapeType="1"/>
          </p:cNvSpPr>
          <p:nvPr userDrawn="1"/>
        </p:nvSpPr>
        <p:spPr bwMode="auto">
          <a:xfrm>
            <a:off x="533400" y="958850"/>
            <a:ext cx="8077200" cy="0"/>
          </a:xfrm>
          <a:prstGeom prst="line">
            <a:avLst/>
          </a:prstGeom>
          <a:noFill/>
          <a:ln w="34925">
            <a:solidFill>
              <a:srgbClr val="658C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0" y="6661150"/>
            <a:ext cx="990600" cy="2063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Calibri" charset="0"/>
              </a:defRPr>
            </a:lvl1pPr>
          </a:lstStyle>
          <a:p>
            <a:r>
              <a:rPr lang="de-DE" altLang="en-US"/>
              <a:t>© WU IMS 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55" r:id="rId1"/>
    <p:sldLayoutId id="2147485556" r:id="rId2"/>
    <p:sldLayoutId id="2147485557" r:id="rId3"/>
    <p:sldLayoutId id="2147485558" r:id="rId4"/>
    <p:sldLayoutId id="2147485559" r:id="rId5"/>
    <p:sldLayoutId id="2147485560" r:id="rId6"/>
    <p:sldLayoutId id="2147485561" r:id="rId7"/>
    <p:sldLayoutId id="2147485562" r:id="rId8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1A1718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1A1718"/>
          </a:solidFill>
          <a:latin typeface="Calibri" pitchFamily="-109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1A1718"/>
          </a:solidFill>
          <a:latin typeface="Calibri" pitchFamily="-109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1A1718"/>
          </a:solidFill>
          <a:latin typeface="Calibri" pitchFamily="-109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1A1718"/>
          </a:solidFill>
          <a:latin typeface="Calibri" pitchFamily="-109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7D0000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7D0000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7D0000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7D00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1326D"/>
        </a:buClr>
        <a:buFont typeface="Wingdings" charset="2"/>
        <a:buChar char="§"/>
        <a:defRPr sz="28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>
                <a:latin typeface="Calibri" charset="0"/>
                <a:ea typeface="ＭＳ Ｐゴシック" charset="-128"/>
              </a:rPr>
              <a:t>Experiment 8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9916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charset="2"/>
              <a:buNone/>
            </a:pPr>
            <a:endParaRPr lang="en-US" altLang="x-none" dirty="0">
              <a:latin typeface="Calibri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x-none" dirty="0">
                <a:latin typeface="Calibri" charset="0"/>
                <a:ea typeface="ＭＳ Ｐゴシック" charset="-128"/>
              </a:rPr>
              <a:t>Dictator game</a:t>
            </a:r>
          </a:p>
          <a:p>
            <a:pPr marL="971550" lvl="1" indent="-514350" eaLnBrk="1" hangingPunct="1">
              <a:lnSpc>
                <a:spcPct val="80000"/>
              </a:lnSpc>
              <a:buFont typeface="Times New Roman" charset="0"/>
              <a:buAutoNum type="alphaLcParenR"/>
            </a:pPr>
            <a:r>
              <a:rPr lang="en-US" dirty="0"/>
              <a:t>What is the optimal strategy of person A?  </a:t>
            </a:r>
            <a:endParaRPr lang="en-US" altLang="x-none" dirty="0">
              <a:latin typeface="Calibri" charset="0"/>
              <a:ea typeface="ＭＳ Ｐゴシック" charset="-128"/>
            </a:endParaRPr>
          </a:p>
          <a:p>
            <a:pPr marL="971550" lvl="1" indent="-514350"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  <a:p>
            <a:pPr marL="971550" lvl="1" indent="-514350"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5317E-7831-C848-B820-1D49807203D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445192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>
                <a:latin typeface="Calibri" charset="0"/>
                <a:ea typeface="MS PGothic" charset="-128"/>
              </a:rPr>
              <a:t>Experiment 8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991600" cy="381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x-none">
                <a:latin typeface="Calibri" charset="0"/>
                <a:ea typeface="MS PGothic" charset="-128"/>
              </a:rPr>
              <a:t>Extensive Form</a:t>
            </a:r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1219200" y="27432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1326D"/>
              </a:buClr>
              <a:buFont typeface="Wingdings" charset="2"/>
              <a:buChar char="§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x-none" sz="2400" b="1">
                <a:latin typeface="Times New Roman" charset="0"/>
              </a:rPr>
              <a:t>A</a:t>
            </a:r>
          </a:p>
        </p:txBody>
      </p:sp>
      <p:sp>
        <p:nvSpPr>
          <p:cNvPr id="45" name="Pie 44"/>
          <p:cNvSpPr/>
          <p:nvPr/>
        </p:nvSpPr>
        <p:spPr bwMode="auto">
          <a:xfrm>
            <a:off x="-381000" y="1066800"/>
            <a:ext cx="4648200" cy="3962400"/>
          </a:xfrm>
          <a:prstGeom prst="pie">
            <a:avLst>
              <a:gd name="adj1" fmla="val 18940291"/>
              <a:gd name="adj2" fmla="val 2850715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pitchFamily="18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9" name="TextBox 20"/>
          <p:cNvSpPr txBox="1">
            <a:spLocks noChangeArrowheads="1"/>
          </p:cNvSpPr>
          <p:nvPr/>
        </p:nvSpPr>
        <p:spPr bwMode="auto">
          <a:xfrm>
            <a:off x="2971800" y="4572000"/>
            <a:ext cx="68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1326D"/>
              </a:buClr>
              <a:buFont typeface="Wingdings" charset="2"/>
              <a:buChar char="§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x-none" b="1">
                <a:latin typeface="Times New Roman" charset="0"/>
                <a:ea typeface="MS PGothic" charset="-128"/>
              </a:rPr>
              <a:t>0.1</a:t>
            </a:r>
          </a:p>
        </p:txBody>
      </p:sp>
      <p:sp>
        <p:nvSpPr>
          <p:cNvPr id="16390" name="TextBox 20"/>
          <p:cNvSpPr txBox="1">
            <a:spLocks noChangeArrowheads="1"/>
          </p:cNvSpPr>
          <p:nvPr/>
        </p:nvSpPr>
        <p:spPr bwMode="auto">
          <a:xfrm>
            <a:off x="3048000" y="990600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1326D"/>
              </a:buClr>
              <a:buFont typeface="Wingdings" charset="2"/>
              <a:buChar char="§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x-none" b="1">
                <a:latin typeface="Times New Roman" charset="0"/>
                <a:ea typeface="MS PGothic" charset="-128"/>
              </a:rPr>
              <a:t>100</a:t>
            </a:r>
          </a:p>
        </p:txBody>
      </p:sp>
      <p:sp>
        <p:nvSpPr>
          <p:cNvPr id="16391" name="TextBox 19"/>
          <p:cNvSpPr txBox="1">
            <a:spLocks noChangeArrowheads="1"/>
          </p:cNvSpPr>
          <p:nvPr/>
        </p:nvSpPr>
        <p:spPr bwMode="auto">
          <a:xfrm>
            <a:off x="2743200" y="27432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1326D"/>
              </a:buClr>
              <a:buFont typeface="Wingdings" charset="2"/>
              <a:buChar char="§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x-none" b="1">
                <a:latin typeface="Times New Roman" charset="0"/>
                <a:ea typeface="MS PGothic" charset="-128"/>
              </a:rPr>
              <a:t>Offer x</a:t>
            </a: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0" y="5462588"/>
            <a:ext cx="9144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1326D"/>
              </a:buClr>
              <a:buFont typeface="Wingdings" charset="2"/>
              <a:buChar char="§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x-none"/>
              <a:t>Player A maximizes his $$$ payoff by choosing the lowest possible x</a:t>
            </a:r>
          </a:p>
          <a:p>
            <a:pPr lvl="1" eaLnBrk="1" hangingPunct="1">
              <a:lnSpc>
                <a:spcPct val="80000"/>
              </a:lnSpc>
            </a:pPr>
            <a:endParaRPr lang="en-US" altLang="x-none"/>
          </a:p>
          <a:p>
            <a:pPr lvl="1" eaLnBrk="1" hangingPunct="1">
              <a:lnSpc>
                <a:spcPct val="80000"/>
              </a:lnSpc>
            </a:pPr>
            <a:endParaRPr lang="en-US" altLang="x-none"/>
          </a:p>
          <a:p>
            <a:pPr lvl="1" eaLnBrk="1" hangingPunct="1">
              <a:lnSpc>
                <a:spcPct val="80000"/>
              </a:lnSpc>
            </a:pPr>
            <a:endParaRPr lang="en-US" altLang="x-none"/>
          </a:p>
          <a:p>
            <a:pPr lvl="1" eaLnBrk="1" hangingPunct="1">
              <a:lnSpc>
                <a:spcPct val="80000"/>
              </a:lnSpc>
            </a:pPr>
            <a:endParaRPr lang="en-US" altLang="x-none"/>
          </a:p>
          <a:p>
            <a:pPr lvl="1" eaLnBrk="1" hangingPunct="1">
              <a:lnSpc>
                <a:spcPct val="80000"/>
              </a:lnSpc>
            </a:pPr>
            <a:endParaRPr lang="en-US" altLang="x-none"/>
          </a:p>
          <a:p>
            <a:pPr eaLnBrk="1" hangingPunct="1">
              <a:lnSpc>
                <a:spcPct val="80000"/>
              </a:lnSpc>
            </a:pPr>
            <a:endParaRPr lang="en-US" altLang="x-none"/>
          </a:p>
          <a:p>
            <a:pPr eaLnBrk="1" hangingPunct="1">
              <a:lnSpc>
                <a:spcPct val="80000"/>
              </a:lnSpc>
            </a:pPr>
            <a:endParaRPr lang="en-US" altLang="x-none"/>
          </a:p>
        </p:txBody>
      </p:sp>
      <p:sp>
        <p:nvSpPr>
          <p:cNvPr id="16393" name="TextBox 19"/>
          <p:cNvSpPr txBox="1">
            <a:spLocks noChangeArrowheads="1"/>
          </p:cNvSpPr>
          <p:nvPr/>
        </p:nvSpPr>
        <p:spPr bwMode="auto">
          <a:xfrm>
            <a:off x="4724400" y="2743200"/>
            <a:ext cx="182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1326D"/>
              </a:buClr>
              <a:buFont typeface="Wingdings" charset="2"/>
              <a:buChar char="§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x-none" b="1">
                <a:latin typeface="Times New Roman" charset="0"/>
                <a:ea typeface="MS PGothic" charset="-128"/>
              </a:rPr>
              <a:t>(100-x, x)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5317E-7831-C848-B820-1D49807203D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77676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>
                <a:latin typeface="Calibri" charset="0"/>
                <a:ea typeface="ＭＳ Ｐゴシック" charset="-128"/>
              </a:rPr>
              <a:t>Experiment 8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991600" cy="5638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x-none" dirty="0">
                <a:latin typeface="Calibri" charset="0"/>
                <a:ea typeface="ＭＳ Ｐゴシック" charset="-128"/>
              </a:rPr>
              <a:t>Solution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x-none" dirty="0">
                <a:latin typeface="Calibri" charset="0"/>
                <a:ea typeface="ＭＳ Ｐゴシック" charset="-128"/>
              </a:rPr>
              <a:t>As the game is not interactive, the equilibrium just involves person A (the </a:t>
            </a:r>
            <a:r>
              <a:rPr lang="en-US" altLang="en-US" dirty="0">
                <a:latin typeface="Calibri" charset="0"/>
                <a:ea typeface="ＭＳ Ｐゴシック" charset="-128"/>
              </a:rPr>
              <a:t>“</a:t>
            </a:r>
            <a:r>
              <a:rPr lang="en-US" altLang="ja-JP" dirty="0">
                <a:latin typeface="Calibri" charset="0"/>
                <a:ea typeface="ＭＳ Ｐゴシック" charset="-128"/>
              </a:rPr>
              <a:t>dictator”) maximizing his outcome.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dirty="0">
                <a:latin typeface="Calibri" charset="0"/>
                <a:ea typeface="ＭＳ Ｐゴシック" charset="-128"/>
              </a:rPr>
              <a:t>If E$ payoffs represent utility, he should choose to keep everything for himself.</a:t>
            </a:r>
            <a:endParaRPr lang="en-US" altLang="x-none" dirty="0">
              <a:latin typeface="Calibri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x-none" dirty="0">
                <a:latin typeface="Calibri" charset="0"/>
                <a:ea typeface="ＭＳ Ｐゴシック" charset="-128"/>
                <a:sym typeface="Wingdings"/>
              </a:rPr>
              <a:t> Nash equilibrium: A chooses E$ 100</a:t>
            </a:r>
            <a:endParaRPr lang="en-US" altLang="x-none" dirty="0">
              <a:latin typeface="Calibri" charset="0"/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x-none" dirty="0">
              <a:latin typeface="Calibri" charset="0"/>
              <a:ea typeface="ＭＳ Ｐゴシック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81400" y="3657600"/>
            <a:ext cx="2895600" cy="533400"/>
          </a:xfrm>
          <a:prstGeom prst="rect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1326D"/>
              </a:buClr>
              <a:buFont typeface="Wingdings" charset="2"/>
              <a:buChar char="§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x-none" altLang="x-none" sz="2400">
              <a:latin typeface="Times New Roman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5317E-7831-C848-B820-1D49807203D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7645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unsw">
  <a:themeElements>
    <a:clrScheme name="">
      <a:dk1>
        <a:srgbClr val="000000"/>
      </a:dk1>
      <a:lt1>
        <a:srgbClr val="CCCC99"/>
      </a:lt1>
      <a:dk2>
        <a:srgbClr val="780000"/>
      </a:dk2>
      <a:lt2>
        <a:srgbClr val="000000"/>
      </a:lt2>
      <a:accent1>
        <a:srgbClr val="336699"/>
      </a:accent1>
      <a:accent2>
        <a:srgbClr val="996600"/>
      </a:accent2>
      <a:accent3>
        <a:srgbClr val="E2E2CA"/>
      </a:accent3>
      <a:accent4>
        <a:srgbClr val="000000"/>
      </a:accent4>
      <a:accent5>
        <a:srgbClr val="ADB8CA"/>
      </a:accent5>
      <a:accent6>
        <a:srgbClr val="8A5C00"/>
      </a:accent6>
      <a:hlink>
        <a:srgbClr val="9B1633"/>
      </a:hlink>
      <a:folHlink>
        <a:srgbClr val="666666"/>
      </a:folHlink>
    </a:clrScheme>
    <a:fontScheme name="HBS_m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HBS_m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S_m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BS_m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S_m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S_m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S_m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BS_m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unsw</Template>
  <TotalTime>7527</TotalTime>
  <Words>95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ＭＳ Ｐゴシック</vt:lpstr>
      <vt:lpstr>ＭＳ Ｐゴシック</vt:lpstr>
      <vt:lpstr>Arial</vt:lpstr>
      <vt:lpstr>Calibri</vt:lpstr>
      <vt:lpstr>Times New Roman</vt:lpstr>
      <vt:lpstr>Wingdings</vt:lpstr>
      <vt:lpstr>unsw</vt:lpstr>
      <vt:lpstr>Experiment 8</vt:lpstr>
      <vt:lpstr>Experiment 8</vt:lpstr>
      <vt:lpstr>Experiment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Stephanides, Marianne</dc:creator>
  <cp:lastModifiedBy>Si Chen</cp:lastModifiedBy>
  <cp:revision>2204</cp:revision>
  <cp:lastPrinted>2012-12-18T14:53:29Z</cp:lastPrinted>
  <dcterms:created xsi:type="dcterms:W3CDTF">1601-01-01T00:00:00Z</dcterms:created>
  <dcterms:modified xsi:type="dcterms:W3CDTF">2021-04-13T09:25:42Z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