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64" r:id="rId4"/>
    <p:sldId id="261" r:id="rId5"/>
    <p:sldId id="265" r:id="rId6"/>
    <p:sldId id="287" r:id="rId7"/>
    <p:sldId id="288" r:id="rId8"/>
    <p:sldId id="289" r:id="rId9"/>
    <p:sldId id="290" r:id="rId10"/>
    <p:sldId id="259" r:id="rId11"/>
    <p:sldId id="262" r:id="rId12"/>
    <p:sldId id="263" r:id="rId13"/>
    <p:sldId id="266" r:id="rId14"/>
    <p:sldId id="292" r:id="rId15"/>
    <p:sldId id="295" r:id="rId16"/>
    <p:sldId id="267" r:id="rId17"/>
    <p:sldId id="309" r:id="rId18"/>
    <p:sldId id="291" r:id="rId19"/>
    <p:sldId id="296" r:id="rId20"/>
    <p:sldId id="311" r:id="rId21"/>
    <p:sldId id="310" r:id="rId22"/>
    <p:sldId id="268" r:id="rId23"/>
    <p:sldId id="316" r:id="rId24"/>
    <p:sldId id="303" r:id="rId25"/>
    <p:sldId id="308" r:id="rId26"/>
    <p:sldId id="301" r:id="rId27"/>
    <p:sldId id="302" r:id="rId28"/>
    <p:sldId id="298" r:id="rId29"/>
    <p:sldId id="317" r:id="rId30"/>
    <p:sldId id="314" r:id="rId31"/>
    <p:sldId id="315" r:id="rId32"/>
    <p:sldId id="312" r:id="rId33"/>
    <p:sldId id="313" r:id="rId34"/>
    <p:sldId id="270" r:id="rId35"/>
    <p:sldId id="271" r:id="rId36"/>
    <p:sldId id="272" r:id="rId37"/>
    <p:sldId id="273" r:id="rId3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263" autoAdjust="0"/>
  </p:normalViewPr>
  <p:slideViewPr>
    <p:cSldViewPr snapToGrid="0">
      <p:cViewPr>
        <p:scale>
          <a:sx n="70" d="100"/>
          <a:sy n="70" d="100"/>
        </p:scale>
        <p:origin x="536" y="-3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8FD11-08ED-4E88-AF42-AA42708F4DD5}" type="datetimeFigureOut">
              <a:rPr lang="de-AT" smtClean="0"/>
              <a:t>05.11.2021</a:t>
            </a:fld>
            <a:endParaRPr lang="de-A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2DEB6-A673-49B4-BE3D-81BC415884C2}" type="slidenum">
              <a:rPr lang="de-AT" smtClean="0"/>
              <a:t>‹#›</a:t>
            </a:fld>
            <a:endParaRPr lang="de-AT"/>
          </a:p>
        </p:txBody>
      </p:sp>
    </p:spTree>
    <p:extLst>
      <p:ext uri="{BB962C8B-B14F-4D97-AF65-F5344CB8AC3E}">
        <p14:creationId xmlns:p14="http://schemas.microsoft.com/office/powerpoint/2010/main" val="4257952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Note1: Instruction in red text only appear in T1 and T1_Baseline. </a:t>
            </a:r>
          </a:p>
          <a:p>
            <a:r>
              <a:rPr lang="en-US" dirty="0"/>
              <a:t>Note2: Instructions in blue text only appear in T2 and T2 baseline. </a:t>
            </a:r>
          </a:p>
          <a:p>
            <a:r>
              <a:rPr lang="en-US" dirty="0"/>
              <a:t>Note 3: Instructions in black appear are all treatments unless they are enclosed in // in which case they do not appear in T1_Baseline and T2_Baseline</a:t>
            </a:r>
          </a:p>
        </p:txBody>
      </p:sp>
      <p:sp>
        <p:nvSpPr>
          <p:cNvPr id="4" name="Slide Number Placeholder 3"/>
          <p:cNvSpPr>
            <a:spLocks noGrp="1"/>
          </p:cNvSpPr>
          <p:nvPr>
            <p:ph type="sldNum" sz="quarter" idx="5"/>
          </p:nvPr>
        </p:nvSpPr>
        <p:spPr/>
        <p:txBody>
          <a:bodyPr/>
          <a:lstStyle/>
          <a:p>
            <a:fld id="{2F92DEB6-A673-49B4-BE3D-81BC415884C2}" type="slidenum">
              <a:rPr lang="de-AT" smtClean="0"/>
              <a:t>1</a:t>
            </a:fld>
            <a:endParaRPr lang="de-AT"/>
          </a:p>
        </p:txBody>
      </p:sp>
    </p:spTree>
    <p:extLst>
      <p:ext uri="{BB962C8B-B14F-4D97-AF65-F5344CB8AC3E}">
        <p14:creationId xmlns:p14="http://schemas.microsoft.com/office/powerpoint/2010/main" val="2388764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Common for all</a:t>
            </a:r>
          </a:p>
          <a:p>
            <a:endParaRPr lang="en-US" baseline="0" dirty="0"/>
          </a:p>
          <a:p>
            <a:endParaRPr lang="en-US" baseline="0" dirty="0"/>
          </a:p>
          <a:p>
            <a:endParaRPr lang="en-US" baseline="0" dirty="0"/>
          </a:p>
          <a:p>
            <a:r>
              <a:rPr lang="en-US" baseline="0" dirty="0"/>
              <a:t>Note </a:t>
            </a:r>
            <a:r>
              <a:rPr lang="en-US" baseline="0" dirty="0" smtClean="0"/>
              <a:t>for </a:t>
            </a:r>
            <a:r>
              <a:rPr lang="en-US" baseline="0" dirty="0" err="1" smtClean="0"/>
              <a:t>diya</a:t>
            </a:r>
            <a:r>
              <a:rPr lang="de-AT" baseline="0" dirty="0" smtClean="0"/>
              <a:t>: </a:t>
            </a:r>
            <a:r>
              <a:rPr lang="de-AT" baseline="0" dirty="0"/>
              <a:t>„please raise your hand“ stuff to be removed if it is run online.</a:t>
            </a:r>
            <a:endParaRPr lang="en-US"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2</a:t>
            </a:fld>
            <a:endParaRPr lang="de-AT"/>
          </a:p>
        </p:txBody>
      </p:sp>
    </p:spTree>
    <p:extLst>
      <p:ext uri="{BB962C8B-B14F-4D97-AF65-F5344CB8AC3E}">
        <p14:creationId xmlns:p14="http://schemas.microsoft.com/office/powerpoint/2010/main" val="3565011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Common for all. Wait for 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for </a:t>
            </a:r>
            <a:r>
              <a:rPr lang="en-US" baseline="0" dirty="0" err="1" smtClean="0"/>
              <a:t>diya</a:t>
            </a:r>
            <a:r>
              <a:rPr lang="en-US" baseline="0" dirty="0" smtClean="0"/>
              <a:t>: </a:t>
            </a:r>
            <a:r>
              <a:rPr lang="en-US" baseline="0" dirty="0"/>
              <a:t>“At the end of the experiment…” stuff to be removed if its done online.</a:t>
            </a:r>
          </a:p>
        </p:txBody>
      </p:sp>
      <p:sp>
        <p:nvSpPr>
          <p:cNvPr id="4" name="Slide Number Placeholder 3"/>
          <p:cNvSpPr>
            <a:spLocks noGrp="1"/>
          </p:cNvSpPr>
          <p:nvPr>
            <p:ph type="sldNum" sz="quarter" idx="10"/>
          </p:nvPr>
        </p:nvSpPr>
        <p:spPr/>
        <p:txBody>
          <a:bodyPr/>
          <a:lstStyle/>
          <a:p>
            <a:fld id="{2F92DEB6-A673-49B4-BE3D-81BC415884C2}" type="slidenum">
              <a:rPr lang="de-AT" smtClean="0"/>
              <a:t>3</a:t>
            </a:fld>
            <a:endParaRPr lang="de-AT"/>
          </a:p>
        </p:txBody>
      </p:sp>
    </p:spTree>
    <p:extLst>
      <p:ext uri="{BB962C8B-B14F-4D97-AF65-F5344CB8AC3E}">
        <p14:creationId xmlns:p14="http://schemas.microsoft.com/office/powerpoint/2010/main" val="1605127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Wait for 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text in blue should replace the black text in // in T1_Baseline and T2_Baseline. When there is no black text in // that follows text in blue, then it means the text in blue should simply be added in T1_Baseline and T2_Baseline.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4</a:t>
            </a:fld>
            <a:endParaRPr lang="de-AT"/>
          </a:p>
        </p:txBody>
      </p:sp>
    </p:spTree>
    <p:extLst>
      <p:ext uri="{BB962C8B-B14F-4D97-AF65-F5344CB8AC3E}">
        <p14:creationId xmlns:p14="http://schemas.microsoft.com/office/powerpoint/2010/main" val="411761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Instructions in red only appear in T1 and T1_Baseline. </a:t>
            </a:r>
          </a:p>
          <a:p>
            <a:r>
              <a:rPr lang="en-US" baseline="0" dirty="0"/>
              <a:t>In T2 and T2_Baseline, -75 to be replaced by 0.</a:t>
            </a:r>
          </a:p>
          <a:p>
            <a:r>
              <a:rPr lang="en-US" baseline="0" dirty="0"/>
              <a:t>The text in blue should replace the black text in // in T1_Baseline and T2_Baseline. When there is no black text in // that follows text in blue, then it means the text in blue should simply be added in T1_Baseline and T2_Baseline.</a:t>
            </a:r>
          </a:p>
        </p:txBody>
      </p:sp>
      <p:sp>
        <p:nvSpPr>
          <p:cNvPr id="4" name="Slide Number Placeholder 3"/>
          <p:cNvSpPr>
            <a:spLocks noGrp="1"/>
          </p:cNvSpPr>
          <p:nvPr>
            <p:ph type="sldNum" sz="quarter" idx="10"/>
          </p:nvPr>
        </p:nvSpPr>
        <p:spPr/>
        <p:txBody>
          <a:bodyPr/>
          <a:lstStyle/>
          <a:p>
            <a:fld id="{2F92DEB6-A673-49B4-BE3D-81BC415884C2}" type="slidenum">
              <a:rPr lang="de-AT" smtClean="0"/>
              <a:t>5</a:t>
            </a:fld>
            <a:endParaRPr lang="de-AT"/>
          </a:p>
        </p:txBody>
      </p:sp>
    </p:spTree>
    <p:extLst>
      <p:ext uri="{BB962C8B-B14F-4D97-AF65-F5344CB8AC3E}">
        <p14:creationId xmlns:p14="http://schemas.microsoft.com/office/powerpoint/2010/main" val="3800691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in T1</a:t>
            </a:r>
            <a:r>
              <a:rPr lang="en-US" baseline="0" dirty="0"/>
              <a:t>.</a:t>
            </a:r>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6</a:t>
            </a:fld>
            <a:endParaRPr lang="de-AT"/>
          </a:p>
        </p:txBody>
      </p:sp>
    </p:spTree>
    <p:extLst>
      <p:ext uri="{BB962C8B-B14F-4D97-AF65-F5344CB8AC3E}">
        <p14:creationId xmlns:p14="http://schemas.microsoft.com/office/powerpoint/2010/main" val="2896895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in T1_Baseline.</a:t>
            </a:r>
            <a:endParaRPr lang="en-US"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7</a:t>
            </a:fld>
            <a:endParaRPr lang="de-AT"/>
          </a:p>
        </p:txBody>
      </p:sp>
    </p:spTree>
    <p:extLst>
      <p:ext uri="{BB962C8B-B14F-4D97-AF65-F5344CB8AC3E}">
        <p14:creationId xmlns:p14="http://schemas.microsoft.com/office/powerpoint/2010/main" val="3902758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a:t>
            </a:r>
            <a:r>
              <a:rPr lang="en-US" baseline="0" dirty="0"/>
              <a:t> in T2.</a:t>
            </a:r>
          </a:p>
        </p:txBody>
      </p:sp>
      <p:sp>
        <p:nvSpPr>
          <p:cNvPr id="4" name="Slide Number Placeholder 3"/>
          <p:cNvSpPr>
            <a:spLocks noGrp="1"/>
          </p:cNvSpPr>
          <p:nvPr>
            <p:ph type="sldNum" sz="quarter" idx="10"/>
          </p:nvPr>
        </p:nvSpPr>
        <p:spPr/>
        <p:txBody>
          <a:bodyPr/>
          <a:lstStyle/>
          <a:p>
            <a:fld id="{2F92DEB6-A673-49B4-BE3D-81BC415884C2}" type="slidenum">
              <a:rPr lang="de-AT" smtClean="0"/>
              <a:t>8</a:t>
            </a:fld>
            <a:endParaRPr lang="de-AT"/>
          </a:p>
        </p:txBody>
      </p:sp>
    </p:spTree>
    <p:extLst>
      <p:ext uri="{BB962C8B-B14F-4D97-AF65-F5344CB8AC3E}">
        <p14:creationId xmlns:p14="http://schemas.microsoft.com/office/powerpoint/2010/main" val="3426819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in T2_Baseline.</a:t>
            </a:r>
            <a:endParaRPr lang="en-US"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9</a:t>
            </a:fld>
            <a:endParaRPr lang="de-AT"/>
          </a:p>
        </p:txBody>
      </p:sp>
    </p:spTree>
    <p:extLst>
      <p:ext uri="{BB962C8B-B14F-4D97-AF65-F5344CB8AC3E}">
        <p14:creationId xmlns:p14="http://schemas.microsoft.com/office/powerpoint/2010/main" val="2684782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all.</a:t>
            </a:r>
            <a:endParaRPr lang="en-US" baseline="0" dirty="0"/>
          </a:p>
          <a:p>
            <a:r>
              <a:rPr lang="en-US" baseline="0" dirty="0"/>
              <a:t>Instructions common for all treatments. </a:t>
            </a:r>
          </a:p>
          <a:p>
            <a:r>
              <a:rPr lang="en-US" baseline="0" dirty="0"/>
              <a:t>Instructions for Person A are exactly as in the above text with the text in () removed. </a:t>
            </a:r>
          </a:p>
          <a:p>
            <a:r>
              <a:rPr lang="en-US" baseline="0" dirty="0"/>
              <a:t>() contain instructions for Person B. This means for Person B, in the:</a:t>
            </a:r>
          </a:p>
          <a:p>
            <a:pPr marL="0" indent="0">
              <a:buNone/>
            </a:pPr>
            <a:r>
              <a:rPr lang="en-US" baseline="0" dirty="0"/>
              <a:t> - first line – ‘A’ to be replaced by: 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 second line – ‘A ‘to be replaced by: B</a:t>
            </a:r>
          </a:p>
          <a:p>
            <a:pPr marL="0" indent="0">
              <a:buNone/>
            </a:pPr>
            <a:r>
              <a:rPr lang="en-US" baseline="0" dirty="0"/>
              <a:t> - third line – ‘You have’ to be replaced by: Person A has</a:t>
            </a:r>
          </a:p>
          <a:p>
            <a:pPr marL="0" indent="0">
              <a:buNone/>
            </a:pPr>
            <a:r>
              <a:rPr lang="en-US" baseline="0" dirty="0"/>
              <a:t> - fourth line – ‘Person B has’ to be replaced by: You have</a:t>
            </a:r>
          </a:p>
          <a:p>
            <a:pPr marL="0" indent="0">
              <a:buNone/>
            </a:pPr>
            <a:r>
              <a:rPr lang="en-US" baseline="0" dirty="0"/>
              <a:t> - fourth line – ‘her/his’ to be replaced by: your</a:t>
            </a:r>
          </a:p>
          <a:p>
            <a:pPr marL="0" indent="0">
              <a:buNone/>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Relevant treatment specific instructions from PART 1 (slides 4 to 9) to appear at the bottom of the page (so that they can scroll down and refer to it if needed).</a:t>
            </a:r>
          </a:p>
        </p:txBody>
      </p:sp>
      <p:sp>
        <p:nvSpPr>
          <p:cNvPr id="4" name="Slide Number Placeholder 3"/>
          <p:cNvSpPr>
            <a:spLocks noGrp="1"/>
          </p:cNvSpPr>
          <p:nvPr>
            <p:ph type="sldNum" sz="quarter" idx="10"/>
          </p:nvPr>
        </p:nvSpPr>
        <p:spPr/>
        <p:txBody>
          <a:bodyPr/>
          <a:lstStyle/>
          <a:p>
            <a:fld id="{2F92DEB6-A673-49B4-BE3D-81BC415884C2}" type="slidenum">
              <a:rPr lang="de-AT" smtClean="0"/>
              <a:t>10</a:t>
            </a:fld>
            <a:endParaRPr lang="de-AT"/>
          </a:p>
        </p:txBody>
      </p:sp>
    </p:spTree>
    <p:extLst>
      <p:ext uri="{BB962C8B-B14F-4D97-AF65-F5344CB8AC3E}">
        <p14:creationId xmlns:p14="http://schemas.microsoft.com/office/powerpoint/2010/main" val="3253178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As in T1 and T2. Wait for all</a:t>
            </a:r>
            <a:r>
              <a:rPr lang="en-US" baseline="0" dirty="0"/>
              <a:t>.  </a:t>
            </a:r>
            <a:r>
              <a:rPr lang="en-US" dirty="0"/>
              <a:t>(Person As have no decisions to make in Part 1 in T1_baseline and T2_Baseline. The computer randomly chooses whether A1 or A2 is chosen 50-50 probability at the end of the </a:t>
            </a:r>
            <a:r>
              <a:rPr lang="en-US" dirty="0" smtClean="0"/>
              <a:t>experiment. In</a:t>
            </a:r>
            <a:r>
              <a:rPr lang="en-US" baseline="0" dirty="0" smtClean="0"/>
              <a:t> T1_baseline and T2_baseline, while choices are being made by Person </a:t>
            </a:r>
            <a:r>
              <a:rPr lang="en-US" baseline="0" dirty="0" err="1" smtClean="0"/>
              <a:t>Bs</a:t>
            </a:r>
            <a:r>
              <a:rPr lang="en-US" baseline="0" dirty="0" smtClean="0"/>
              <a:t>, the Person As should see the text “Please wait while Person </a:t>
            </a:r>
            <a:r>
              <a:rPr lang="en-US" baseline="0" dirty="0" err="1" smtClean="0"/>
              <a:t>Bs</a:t>
            </a:r>
            <a:r>
              <a:rPr lang="en-US" baseline="0" dirty="0" smtClean="0"/>
              <a:t> make their choices in Part 1”</a:t>
            </a:r>
            <a:r>
              <a:rPr lang="en-US" dirty="0" smtClean="0"/>
              <a:t>).</a:t>
            </a:r>
          </a:p>
          <a:p>
            <a:endParaRPr lang="en-US" dirty="0"/>
          </a:p>
          <a:p>
            <a:r>
              <a:rPr lang="en-US" dirty="0"/>
              <a:t>The text below the blue </a:t>
            </a:r>
            <a:r>
              <a:rPr lang="en-US" dirty="0" smtClean="0"/>
              <a:t>boxes in the above slide </a:t>
            </a:r>
            <a:r>
              <a:rPr lang="en-US" dirty="0"/>
              <a:t>should only appear once they have selected the box.</a:t>
            </a:r>
          </a:p>
          <a:p>
            <a:endParaRPr lang="en-US" dirty="0"/>
          </a:p>
          <a:p>
            <a:r>
              <a:rPr lang="en-US" baseline="0" dirty="0"/>
              <a:t>Instructions in Red only appear in 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Relevant treatment specific instructions from PART 1 (slides 4 to 9) to appear at the bottom of the page (so that they can scroll down and refer to it if needed).</a:t>
            </a:r>
          </a:p>
        </p:txBody>
      </p:sp>
      <p:sp>
        <p:nvSpPr>
          <p:cNvPr id="4" name="Slide Number Placeholder 3"/>
          <p:cNvSpPr>
            <a:spLocks noGrp="1"/>
          </p:cNvSpPr>
          <p:nvPr>
            <p:ph type="sldNum" sz="quarter" idx="10"/>
          </p:nvPr>
        </p:nvSpPr>
        <p:spPr/>
        <p:txBody>
          <a:bodyPr/>
          <a:lstStyle/>
          <a:p>
            <a:fld id="{2F92DEB6-A673-49B4-BE3D-81BC415884C2}" type="slidenum">
              <a:rPr lang="de-AT" smtClean="0"/>
              <a:t>11</a:t>
            </a:fld>
            <a:endParaRPr lang="de-AT"/>
          </a:p>
        </p:txBody>
      </p:sp>
    </p:spTree>
    <p:extLst>
      <p:ext uri="{BB962C8B-B14F-4D97-AF65-F5344CB8AC3E}">
        <p14:creationId xmlns:p14="http://schemas.microsoft.com/office/powerpoint/2010/main" val="2474866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Bs. Wait for all</a:t>
            </a:r>
            <a:r>
              <a:rPr lang="en-US" baseline="0" dirty="0"/>
              <a:t>. </a:t>
            </a:r>
          </a:p>
          <a:p>
            <a:r>
              <a:rPr lang="en-US" baseline="0" dirty="0" smtClean="0"/>
              <a:t>the </a:t>
            </a:r>
            <a:r>
              <a:rPr lang="en-US" baseline="0" dirty="0"/>
              <a:t>line should start from 0 &amp; “No Change” in T2 and T2_baseline. </a:t>
            </a:r>
          </a:p>
          <a:p>
            <a:r>
              <a:rPr lang="en-US" baseline="0" dirty="0"/>
              <a:t>The text below the thick black line and the red slider on the thick black line should only appear when the subject clicks on the line. Above is just an example of how it should look when they click on the line.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PART 1 instructions from previous slides (4 to 9) to appear as summary in smaller font at the bottom of the page (so that they can scroll down and refer to it if needed).</a:t>
            </a:r>
          </a:p>
          <a:p>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Relevant treatment specific instructions from PART 1 (slides 4 to 9) to appear at the bottom of the page (so that they can scroll down and refer to it if needed).</a:t>
            </a:r>
          </a:p>
          <a:p>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12</a:t>
            </a:fld>
            <a:endParaRPr lang="de-AT"/>
          </a:p>
        </p:txBody>
      </p:sp>
    </p:spTree>
    <p:extLst>
      <p:ext uri="{BB962C8B-B14F-4D97-AF65-F5344CB8AC3E}">
        <p14:creationId xmlns:p14="http://schemas.microsoft.com/office/powerpoint/2010/main" val="2658919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all.</a:t>
            </a:r>
          </a:p>
        </p:txBody>
      </p:sp>
      <p:sp>
        <p:nvSpPr>
          <p:cNvPr id="4" name="Slide Number Placeholder 3"/>
          <p:cNvSpPr>
            <a:spLocks noGrp="1"/>
          </p:cNvSpPr>
          <p:nvPr>
            <p:ph type="sldNum" sz="quarter" idx="10"/>
          </p:nvPr>
        </p:nvSpPr>
        <p:spPr/>
        <p:txBody>
          <a:bodyPr/>
          <a:lstStyle/>
          <a:p>
            <a:fld id="{2F92DEB6-A673-49B4-BE3D-81BC415884C2}" type="slidenum">
              <a:rPr lang="de-AT" smtClean="0"/>
              <a:t>13</a:t>
            </a:fld>
            <a:endParaRPr lang="de-AT"/>
          </a:p>
        </p:txBody>
      </p:sp>
    </p:spTree>
    <p:extLst>
      <p:ext uri="{BB962C8B-B14F-4D97-AF65-F5344CB8AC3E}">
        <p14:creationId xmlns:p14="http://schemas.microsoft.com/office/powerpoint/2010/main" val="1786239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As.</a:t>
            </a:r>
            <a:r>
              <a:rPr lang="en-US" baseline="0" dirty="0"/>
              <a:t> </a:t>
            </a:r>
            <a:r>
              <a:rPr lang="en-US" dirty="0"/>
              <a:t>Wait for all. </a:t>
            </a: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14</a:t>
            </a:fld>
            <a:endParaRPr lang="de-AT"/>
          </a:p>
        </p:txBody>
      </p:sp>
    </p:spTree>
    <p:extLst>
      <p:ext uri="{BB962C8B-B14F-4D97-AF65-F5344CB8AC3E}">
        <p14:creationId xmlns:p14="http://schemas.microsoft.com/office/powerpoint/2010/main" val="2764742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As in T1 and T1_Baseline. </a:t>
            </a:r>
            <a:r>
              <a:rPr lang="en-US" baseline="0" dirty="0"/>
              <a:t>No need to wait for 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Before they select an interval, the text boxes and curly brackets on either side of the interval boxes should be light. Once they select an interval, the curly brackets and text that is relevant to that interval should become bold.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intervals should start from 0 in</a:t>
            </a:r>
            <a:r>
              <a:rPr lang="en-US" baseline="0" dirty="0"/>
              <a:t> T2 and T2_Baseline (this is the only reason they are in red in the above slide).’13 intervals’ in the text should be replaced by ’10 intervals’. Only text boxes and curly brackets on the </a:t>
            </a:r>
            <a:r>
              <a:rPr lang="en-US" i="1" baseline="0" dirty="0"/>
              <a:t>left </a:t>
            </a:r>
            <a:r>
              <a:rPr lang="en-US" baseline="0" dirty="0"/>
              <a:t>side of the interval boxes should be present, this is why the right side ones are in red.</a:t>
            </a:r>
          </a:p>
          <a:p>
            <a:endParaRPr lang="en-US" dirty="0"/>
          </a:p>
          <a:p>
            <a:r>
              <a:rPr lang="en-US" dirty="0"/>
              <a:t>The instructions containing Part 2 instructions on slide 14 should be on the bottom half of their screen and should be titled “</a:t>
            </a:r>
            <a:r>
              <a:rPr lang="en-US" b="1" u="sng" dirty="0"/>
              <a:t>Part 2 General Instructions</a:t>
            </a:r>
            <a:r>
              <a:rPr lang="en-US" dirty="0"/>
              <a:t>”</a:t>
            </a:r>
          </a:p>
          <a:p>
            <a:r>
              <a:rPr lang="en-US" dirty="0"/>
              <a:t>The instructions containing Person B’s choice in slide 5 should be on the bottom</a:t>
            </a:r>
            <a:r>
              <a:rPr lang="en-US" baseline="0" dirty="0"/>
              <a:t> half of their screen. These instructions will have the header </a:t>
            </a:r>
            <a:r>
              <a:rPr lang="en-US" b="1" u="sng" baseline="0" dirty="0"/>
              <a:t>Summary of Person B’s choice in Part 1. </a:t>
            </a:r>
            <a:r>
              <a:rPr lang="en-US" baseline="0" dirty="0"/>
              <a:t>The text will start with “</a:t>
            </a:r>
            <a:r>
              <a:rPr lang="en-US" sz="1200" b="1" dirty="0"/>
              <a:t>Person B’s choice” </a:t>
            </a:r>
            <a:r>
              <a:rPr lang="en-US" sz="1200" b="0" dirty="0"/>
              <a:t>and</a:t>
            </a:r>
            <a:r>
              <a:rPr lang="en-US" sz="1200" b="0" baseline="0" dirty="0"/>
              <a:t> end with “</a:t>
            </a:r>
            <a:r>
              <a:rPr lang="en-US" sz="1200" dirty="0"/>
              <a:t>from Part 1”. The last paragraph should be in past tense i.e. “we ask</a:t>
            </a:r>
            <a:r>
              <a:rPr lang="en-US" sz="1200" i="1" dirty="0"/>
              <a:t>ed… </a:t>
            </a:r>
            <a:r>
              <a:rPr lang="en-US" sz="1200" i="0" dirty="0" err="1"/>
              <a:t>etc</a:t>
            </a:r>
            <a:endParaRPr lang="en-US" i="0"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15</a:t>
            </a:fld>
            <a:endParaRPr lang="de-AT"/>
          </a:p>
        </p:txBody>
      </p:sp>
    </p:spTree>
    <p:extLst>
      <p:ext uri="{BB962C8B-B14F-4D97-AF65-F5344CB8AC3E}">
        <p14:creationId xmlns:p14="http://schemas.microsoft.com/office/powerpoint/2010/main" val="1926162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As.</a:t>
            </a:r>
            <a:r>
              <a:rPr lang="en-US" baseline="0" dirty="0"/>
              <a:t> No need to wait for all. </a:t>
            </a:r>
          </a:p>
          <a:p>
            <a:r>
              <a:rPr lang="en-US" dirty="0"/>
              <a:t>X and Z refers</a:t>
            </a:r>
            <a:r>
              <a:rPr lang="en-US" baseline="0" dirty="0"/>
              <a:t> to the interval they selected in the previous screen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a:t>
            </a:r>
            <a:r>
              <a:rPr lang="en-US" baseline="0" dirty="0"/>
              <a:t> case they select “Here is why you have an incentive to tell the truth”, the text on slide 17 should appear.</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instructions containing Part 2 instructions on slide 14 should be on the bottom half of their screen and should be titled “</a:t>
            </a:r>
            <a:r>
              <a:rPr lang="en-US" b="1" u="sng" dirty="0"/>
              <a:t>Part 2 General Instructions</a:t>
            </a:r>
            <a:r>
              <a:rPr lang="en-US" dirty="0"/>
              <a:t>”</a:t>
            </a:r>
          </a:p>
          <a:p>
            <a:r>
              <a:rPr lang="en-US" dirty="0"/>
              <a:t>The instructions containing Person B’s choice in slide 5 should appear on the bottom</a:t>
            </a:r>
            <a:r>
              <a:rPr lang="en-US" baseline="0" dirty="0"/>
              <a:t> half of their screen. These instructions will have the header </a:t>
            </a:r>
            <a:r>
              <a:rPr lang="en-US" b="1" u="sng" baseline="0" dirty="0"/>
              <a:t>Summary of Person B’s choice in Part 1. </a:t>
            </a:r>
            <a:r>
              <a:rPr lang="en-US" baseline="0" dirty="0"/>
              <a:t>Then they should start with “</a:t>
            </a:r>
            <a:r>
              <a:rPr lang="en-US" sz="1200" b="1" dirty="0"/>
              <a:t>Person B’s choice” </a:t>
            </a:r>
            <a:r>
              <a:rPr lang="en-US" sz="1200" b="0" dirty="0"/>
              <a:t>and</a:t>
            </a:r>
            <a:r>
              <a:rPr lang="en-US" sz="1200" b="0" baseline="0" dirty="0"/>
              <a:t> end with “</a:t>
            </a:r>
            <a:r>
              <a:rPr lang="en-US" sz="1200" dirty="0"/>
              <a:t>from Part 1”. The last paragraph should be in past tense i.e. “we ask</a:t>
            </a:r>
            <a:r>
              <a:rPr lang="en-US" sz="1200" i="1" dirty="0"/>
              <a:t>ed… </a:t>
            </a:r>
            <a:r>
              <a:rPr lang="en-US" sz="1200" i="0" dirty="0" err="1"/>
              <a:t>etc</a:t>
            </a:r>
            <a:endParaRPr lang="en-US" i="0" baseline="0"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16</a:t>
            </a:fld>
            <a:endParaRPr lang="de-AT"/>
          </a:p>
        </p:txBody>
      </p:sp>
    </p:spTree>
    <p:extLst>
      <p:ext uri="{BB962C8B-B14F-4D97-AF65-F5344CB8AC3E}">
        <p14:creationId xmlns:p14="http://schemas.microsoft.com/office/powerpoint/2010/main" val="727670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case they select “Here is why you have an incentive to tell the truth”, the above text should appear.</a:t>
            </a:r>
          </a:p>
          <a:p>
            <a:r>
              <a:rPr lang="en-US" baseline="0" dirty="0"/>
              <a:t>(note that wherever there is X and Z, it should be replaced by the actual interval the participant selected)</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instructions containing Part 2 instructions on slide 14 should be on the bottom half of their screen and should be titled “</a:t>
            </a:r>
            <a:r>
              <a:rPr lang="en-US" b="1" u="sng" dirty="0" smtClean="0"/>
              <a:t>Part 2 General Instructions</a:t>
            </a:r>
            <a:r>
              <a:rPr lang="en-US" dirty="0" smtClean="0"/>
              <a:t>”</a:t>
            </a:r>
          </a:p>
          <a:p>
            <a:r>
              <a:rPr lang="en-US" dirty="0" smtClean="0"/>
              <a:t>The instructions containing Person B’s choice in slide 5 should appear on the bottom</a:t>
            </a:r>
            <a:r>
              <a:rPr lang="en-US" baseline="0" dirty="0" smtClean="0"/>
              <a:t> half of their screen. These instructions will have the header </a:t>
            </a:r>
            <a:r>
              <a:rPr lang="en-US" b="1" u="sng" baseline="0" dirty="0" smtClean="0"/>
              <a:t>Summary of Person B’s choice in Part 1. </a:t>
            </a:r>
            <a:r>
              <a:rPr lang="en-US" baseline="0" dirty="0" smtClean="0"/>
              <a:t>Then they should start with “</a:t>
            </a:r>
            <a:r>
              <a:rPr lang="en-US" sz="1200" b="1" dirty="0" smtClean="0"/>
              <a:t>Person B’s choice” </a:t>
            </a:r>
            <a:r>
              <a:rPr lang="en-US" sz="1200" b="0" dirty="0" smtClean="0"/>
              <a:t>and</a:t>
            </a:r>
            <a:r>
              <a:rPr lang="en-US" sz="1200" b="0" baseline="0" dirty="0" smtClean="0"/>
              <a:t> end with “</a:t>
            </a:r>
            <a:r>
              <a:rPr lang="en-US" sz="1200" dirty="0" smtClean="0"/>
              <a:t>from Part 1”. The last paragraph should be in past tense i.e. “we ask</a:t>
            </a:r>
            <a:r>
              <a:rPr lang="en-US" sz="1200" i="1" dirty="0" smtClean="0"/>
              <a:t>ed… </a:t>
            </a:r>
            <a:r>
              <a:rPr lang="en-US" sz="1200" i="0" dirty="0" err="1" smtClean="0"/>
              <a:t>etc</a:t>
            </a:r>
            <a:endParaRPr lang="en-US" i="0" baseline="0" dirty="0" smtClean="0"/>
          </a:p>
          <a:p>
            <a:endParaRPr lang="en-US" baseline="0"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17</a:t>
            </a:fld>
            <a:endParaRPr lang="de-AT"/>
          </a:p>
        </p:txBody>
      </p:sp>
    </p:spTree>
    <p:extLst>
      <p:ext uri="{BB962C8B-B14F-4D97-AF65-F5344CB8AC3E}">
        <p14:creationId xmlns:p14="http://schemas.microsoft.com/office/powerpoint/2010/main" val="3886696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As in T1 and T1_Baseline.</a:t>
            </a:r>
            <a:r>
              <a:rPr lang="en-US" baseline="0" dirty="0"/>
              <a:t> No need to wait for all.</a:t>
            </a:r>
          </a:p>
          <a:p>
            <a:r>
              <a:rPr lang="en-US" baseline="0" dirty="0"/>
              <a:t>For Person As in T2 and T2_Baseline, the first three rows will not be there, this is why they are in red in above slide.</a:t>
            </a:r>
          </a:p>
          <a:p>
            <a:endParaRPr lang="en-US" baseline="0" dirty="0"/>
          </a:p>
          <a:p>
            <a:r>
              <a:rPr lang="en-US" baseline="0" dirty="0"/>
              <a:t>Y refers to the probability they entered using the slider in the previous slide. X and Z refers to the interval they selected in the screen before that.</a:t>
            </a:r>
          </a:p>
          <a:p>
            <a:r>
              <a:rPr lang="en-US" baseline="0" dirty="0"/>
              <a:t>The total should be calculated as they enter the percentages. They should not be able to go to the next page unless 1) the total is exactly 100 and 2) the % chance they enter for the interval they selected in slide 15 is exactly the same as the % chance they entered in slide 16</a:t>
            </a:r>
          </a:p>
          <a:p>
            <a:endParaRPr lang="en-US" baseline="0" dirty="0"/>
          </a:p>
          <a:p>
            <a:endParaRPr lang="en-US" baseline="0" dirty="0"/>
          </a:p>
          <a:p>
            <a:r>
              <a:rPr lang="en-US" baseline="0" dirty="0"/>
              <a:t>If they choose “Here is why you have an incentive to tell the truth”, the text on Slide 17 should appear.</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18</a:t>
            </a:fld>
            <a:endParaRPr lang="de-AT"/>
          </a:p>
        </p:txBody>
      </p:sp>
    </p:spTree>
    <p:extLst>
      <p:ext uri="{BB962C8B-B14F-4D97-AF65-F5344CB8AC3E}">
        <p14:creationId xmlns:p14="http://schemas.microsoft.com/office/powerpoint/2010/main" val="1462195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Persons B. Wait for all.</a:t>
            </a:r>
          </a:p>
        </p:txBody>
      </p:sp>
      <p:sp>
        <p:nvSpPr>
          <p:cNvPr id="4" name="Slide Number Placeholder 3"/>
          <p:cNvSpPr>
            <a:spLocks noGrp="1"/>
          </p:cNvSpPr>
          <p:nvPr>
            <p:ph type="sldNum" sz="quarter" idx="10"/>
          </p:nvPr>
        </p:nvSpPr>
        <p:spPr/>
        <p:txBody>
          <a:bodyPr/>
          <a:lstStyle/>
          <a:p>
            <a:fld id="{2F92DEB6-A673-49B4-BE3D-81BC415884C2}" type="slidenum">
              <a:rPr lang="de-AT" smtClean="0"/>
              <a:t>19</a:t>
            </a:fld>
            <a:endParaRPr lang="de-AT"/>
          </a:p>
        </p:txBody>
      </p:sp>
    </p:spTree>
    <p:extLst>
      <p:ext uri="{BB962C8B-B14F-4D97-AF65-F5344CB8AC3E}">
        <p14:creationId xmlns:p14="http://schemas.microsoft.com/office/powerpoint/2010/main" val="763941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Persons B. Wait for all.</a:t>
            </a:r>
          </a:p>
          <a:p>
            <a:r>
              <a:rPr lang="en-US" dirty="0"/>
              <a:t>13 to be replaced by 10 in T2 and T2_Baseline.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instructions on slide 19 should be on the bottom half of the screen and should have the header : </a:t>
            </a:r>
            <a:r>
              <a:rPr lang="en-US" b="1" u="sng" dirty="0"/>
              <a:t>“General Instructions for Part 2”</a:t>
            </a:r>
            <a:endParaRPr lang="en-US" sz="1200" b="1" u="sng"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20</a:t>
            </a:fld>
            <a:endParaRPr lang="de-AT"/>
          </a:p>
        </p:txBody>
      </p:sp>
    </p:spTree>
    <p:extLst>
      <p:ext uri="{BB962C8B-B14F-4D97-AF65-F5344CB8AC3E}">
        <p14:creationId xmlns:p14="http://schemas.microsoft.com/office/powerpoint/2010/main" val="18357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Persons B in T1 and T1_Baseline</a:t>
            </a:r>
          </a:p>
          <a:p>
            <a:r>
              <a:rPr lang="en-US" dirty="0"/>
              <a:t>In T2 and T2_Baseline, the interval should start from 0 to 25 so there will be only 10 boxes in these treatments.</a:t>
            </a:r>
          </a:p>
          <a:p>
            <a:endParaRPr lang="en-US" dirty="0"/>
          </a:p>
          <a:p>
            <a:r>
              <a:rPr lang="en-US" dirty="0"/>
              <a:t>The instructions on slide 19 should be on the bottom half of the screen and should have the header : </a:t>
            </a:r>
            <a:r>
              <a:rPr lang="en-US" b="1" u="sng" dirty="0"/>
              <a:t>“General Instructions for Part 2”</a:t>
            </a:r>
            <a:endParaRPr lang="en-US" sz="1200" b="1" u="sng"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21</a:t>
            </a:fld>
            <a:endParaRPr lang="de-AT"/>
          </a:p>
        </p:txBody>
      </p:sp>
    </p:spTree>
    <p:extLst>
      <p:ext uri="{BB962C8B-B14F-4D97-AF65-F5344CB8AC3E}">
        <p14:creationId xmlns:p14="http://schemas.microsoft.com/office/powerpoint/2010/main" val="412305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Persons B. No need</a:t>
            </a:r>
            <a:r>
              <a:rPr lang="en-US" baseline="0" dirty="0"/>
              <a:t> to wait for all. </a:t>
            </a:r>
          </a:p>
          <a:p>
            <a:r>
              <a:rPr lang="en-US" baseline="0" dirty="0"/>
              <a:t>Only in T1 and T1_Baseline</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instructions on slide 19 should be on the bottom half of the screen and should have the header : </a:t>
            </a:r>
            <a:r>
              <a:rPr lang="en-US" b="1" u="sng" dirty="0"/>
              <a:t>“General Instructions for Part 2”</a:t>
            </a:r>
            <a:endParaRPr lang="en-US" sz="1200" b="1" u="sng"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22</a:t>
            </a:fld>
            <a:endParaRPr lang="de-AT"/>
          </a:p>
        </p:txBody>
      </p:sp>
    </p:spTree>
    <p:extLst>
      <p:ext uri="{BB962C8B-B14F-4D97-AF65-F5344CB8AC3E}">
        <p14:creationId xmlns:p14="http://schemas.microsoft.com/office/powerpoint/2010/main" val="3106352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Persons B. No need</a:t>
            </a:r>
            <a:r>
              <a:rPr lang="en-US" baseline="0" dirty="0"/>
              <a:t> to wait for all. </a:t>
            </a:r>
          </a:p>
          <a:p>
            <a:r>
              <a:rPr lang="en-US" baseline="0" dirty="0"/>
              <a:t>Only in T2 and T2_Baseline.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instructions on slide 19 should be on the bottom half of the screen and should have the header : </a:t>
            </a:r>
            <a:r>
              <a:rPr lang="en-US" b="1" u="sng" dirty="0"/>
              <a:t>“General Instructions for Part 2”</a:t>
            </a:r>
            <a:endParaRPr lang="en-US" sz="1200" b="1" u="sng" dirty="0"/>
          </a:p>
          <a:p>
            <a:endParaRPr lang="en-US" dirty="0"/>
          </a:p>
        </p:txBody>
      </p:sp>
      <p:sp>
        <p:nvSpPr>
          <p:cNvPr id="4" name="Slide Number Placeholder 3"/>
          <p:cNvSpPr>
            <a:spLocks noGrp="1"/>
          </p:cNvSpPr>
          <p:nvPr>
            <p:ph type="sldNum" sz="quarter" idx="10"/>
          </p:nvPr>
        </p:nvSpPr>
        <p:spPr/>
        <p:txBody>
          <a:bodyPr/>
          <a:lstStyle/>
          <a:p>
            <a:fld id="{2F92DEB6-A673-49B4-BE3D-81BC415884C2}" type="slidenum">
              <a:rPr lang="de-AT" smtClean="0"/>
              <a:t>23</a:t>
            </a:fld>
            <a:endParaRPr lang="de-AT"/>
          </a:p>
        </p:txBody>
      </p:sp>
    </p:spTree>
    <p:extLst>
      <p:ext uri="{BB962C8B-B14F-4D97-AF65-F5344CB8AC3E}">
        <p14:creationId xmlns:p14="http://schemas.microsoft.com/office/powerpoint/2010/main" val="2983893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all.</a:t>
            </a:r>
          </a:p>
        </p:txBody>
      </p:sp>
      <p:sp>
        <p:nvSpPr>
          <p:cNvPr id="4" name="Slide Number Placeholder 3"/>
          <p:cNvSpPr>
            <a:spLocks noGrp="1"/>
          </p:cNvSpPr>
          <p:nvPr>
            <p:ph type="sldNum" sz="quarter" idx="10"/>
          </p:nvPr>
        </p:nvSpPr>
        <p:spPr/>
        <p:txBody>
          <a:bodyPr/>
          <a:lstStyle/>
          <a:p>
            <a:fld id="{2F92DEB6-A673-49B4-BE3D-81BC415884C2}" type="slidenum">
              <a:rPr lang="de-AT" smtClean="0"/>
              <a:t>24</a:t>
            </a:fld>
            <a:endParaRPr lang="de-AT"/>
          </a:p>
        </p:txBody>
      </p:sp>
    </p:spTree>
    <p:extLst>
      <p:ext uri="{BB962C8B-B14F-4D97-AF65-F5344CB8AC3E}">
        <p14:creationId xmlns:p14="http://schemas.microsoft.com/office/powerpoint/2010/main" val="2205225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all.</a:t>
            </a:r>
          </a:p>
        </p:txBody>
      </p:sp>
      <p:sp>
        <p:nvSpPr>
          <p:cNvPr id="4" name="Slide Number Placeholder 3"/>
          <p:cNvSpPr>
            <a:spLocks noGrp="1"/>
          </p:cNvSpPr>
          <p:nvPr>
            <p:ph type="sldNum" sz="quarter" idx="10"/>
          </p:nvPr>
        </p:nvSpPr>
        <p:spPr/>
        <p:txBody>
          <a:bodyPr/>
          <a:lstStyle/>
          <a:p>
            <a:fld id="{2F92DEB6-A673-49B4-BE3D-81BC415884C2}" type="slidenum">
              <a:rPr lang="de-AT" smtClean="0"/>
              <a:t>25</a:t>
            </a:fld>
            <a:endParaRPr lang="de-AT"/>
          </a:p>
        </p:txBody>
      </p:sp>
    </p:spTree>
    <p:extLst>
      <p:ext uri="{BB962C8B-B14F-4D97-AF65-F5344CB8AC3E}">
        <p14:creationId xmlns:p14="http://schemas.microsoft.com/office/powerpoint/2010/main" val="1509461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t>
            </a:r>
            <a:r>
              <a:rPr lang="en-US" dirty="0" err="1"/>
              <a:t>Bs</a:t>
            </a:r>
            <a:r>
              <a:rPr lang="en-US" dirty="0"/>
              <a:t>.</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26</a:t>
            </a:fld>
            <a:endParaRPr lang="de-AT"/>
          </a:p>
        </p:txBody>
      </p:sp>
    </p:spTree>
    <p:extLst>
      <p:ext uri="{BB962C8B-B14F-4D97-AF65-F5344CB8AC3E}">
        <p14:creationId xmlns:p14="http://schemas.microsoft.com/office/powerpoint/2010/main" val="1244094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Person </a:t>
            </a:r>
            <a:r>
              <a:rPr lang="en-US" dirty="0" err="1"/>
              <a:t>Bs</a:t>
            </a:r>
            <a:r>
              <a:rPr lang="en-US" dirty="0"/>
              <a:t>.</a:t>
            </a:r>
          </a:p>
          <a:p>
            <a:endParaRPr lang="en-US" dirty="0"/>
          </a:p>
          <a:p>
            <a:r>
              <a:rPr lang="en-US" dirty="0"/>
              <a:t>The Scenario</a:t>
            </a:r>
            <a:r>
              <a:rPr lang="en-US" baseline="0" dirty="0"/>
              <a:t> slide before this one should appear in smaller font at the bottom of their screen</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27</a:t>
            </a:fld>
            <a:endParaRPr lang="de-AT"/>
          </a:p>
        </p:txBody>
      </p:sp>
    </p:spTree>
    <p:extLst>
      <p:ext uri="{BB962C8B-B14F-4D97-AF65-F5344CB8AC3E}">
        <p14:creationId xmlns:p14="http://schemas.microsoft.com/office/powerpoint/2010/main" val="1293365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only for Person Bs in T1 and T2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a:t>The relevant number should appear when they place the slider at a given location</a:t>
            </a:r>
          </a:p>
          <a:p>
            <a:endParaRPr lang="en-US" baseline="0" dirty="0"/>
          </a:p>
          <a:p>
            <a:endParaRPr lang="en-US" baseline="0" dirty="0"/>
          </a:p>
          <a:p>
            <a:r>
              <a:rPr lang="en-US" baseline="0" dirty="0"/>
              <a:t>Screenshot of Slider 5 should be there below the slider and should have the header </a:t>
            </a:r>
            <a:r>
              <a:rPr lang="en-US" b="1" u="sng" baseline="0" dirty="0"/>
              <a:t>Person A’s choice in Part 1</a:t>
            </a:r>
          </a:p>
          <a:p>
            <a:endParaRPr lang="en-US" b="1" u="sng"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28</a:t>
            </a:fld>
            <a:endParaRPr lang="de-AT"/>
          </a:p>
        </p:txBody>
      </p:sp>
    </p:spTree>
    <p:extLst>
      <p:ext uri="{BB962C8B-B14F-4D97-AF65-F5344CB8AC3E}">
        <p14:creationId xmlns:p14="http://schemas.microsoft.com/office/powerpoint/2010/main" val="9916537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a:t>
            </a:r>
            <a:r>
              <a:rPr lang="en-US" baseline="0" dirty="0"/>
              <a:t> for Person Bs.</a:t>
            </a:r>
          </a:p>
        </p:txBody>
      </p:sp>
      <p:sp>
        <p:nvSpPr>
          <p:cNvPr id="4" name="Slide Number Placeholder 3"/>
          <p:cNvSpPr>
            <a:spLocks noGrp="1"/>
          </p:cNvSpPr>
          <p:nvPr>
            <p:ph type="sldNum" sz="quarter" idx="10"/>
          </p:nvPr>
        </p:nvSpPr>
        <p:spPr/>
        <p:txBody>
          <a:bodyPr/>
          <a:lstStyle/>
          <a:p>
            <a:fld id="{2F92DEB6-A673-49B4-BE3D-81BC415884C2}" type="slidenum">
              <a:rPr lang="de-AT" smtClean="0"/>
              <a:t>29</a:t>
            </a:fld>
            <a:endParaRPr lang="de-AT"/>
          </a:p>
        </p:txBody>
      </p:sp>
    </p:spTree>
    <p:extLst>
      <p:ext uri="{BB962C8B-B14F-4D97-AF65-F5344CB8AC3E}">
        <p14:creationId xmlns:p14="http://schemas.microsoft.com/office/powerpoint/2010/main" val="1718867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a:t>
            </a:r>
            <a:r>
              <a:rPr lang="en-US" baseline="0" dirty="0"/>
              <a:t> for Person As</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30</a:t>
            </a:fld>
            <a:endParaRPr lang="de-AT"/>
          </a:p>
        </p:txBody>
      </p:sp>
    </p:spTree>
    <p:extLst>
      <p:ext uri="{BB962C8B-B14F-4D97-AF65-F5344CB8AC3E}">
        <p14:creationId xmlns:p14="http://schemas.microsoft.com/office/powerpoint/2010/main" val="75093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a:t>
            </a:r>
            <a:r>
              <a:rPr lang="en-US" baseline="0" dirty="0"/>
              <a:t> for Person As in T1 and T2.</a:t>
            </a:r>
          </a:p>
          <a:p>
            <a:r>
              <a:rPr lang="en-US" baseline="0" dirty="0"/>
              <a:t>Text in black only when they chose A2 </a:t>
            </a:r>
          </a:p>
          <a:p>
            <a:r>
              <a:rPr lang="en-US" baseline="0" dirty="0"/>
              <a:t>Text in orange only when they chose A1</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31</a:t>
            </a:fld>
            <a:endParaRPr lang="de-AT"/>
          </a:p>
        </p:txBody>
      </p:sp>
    </p:spTree>
    <p:extLst>
      <p:ext uri="{BB962C8B-B14F-4D97-AF65-F5344CB8AC3E}">
        <p14:creationId xmlns:p14="http://schemas.microsoft.com/office/powerpoint/2010/main" val="727495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Common for all except </a:t>
            </a:r>
            <a:r>
              <a:rPr lang="en-US" sz="1200" dirty="0"/>
              <a:t> </a:t>
            </a:r>
            <a:r>
              <a:rPr lang="en-US" sz="1200" i="1" dirty="0">
                <a:solidFill>
                  <a:schemeClr val="accent2"/>
                </a:solidFill>
              </a:rPr>
              <a:t>question in blue should be there for Person Bs in all treatments &amp; for Person As in T1 and T2 only</a:t>
            </a:r>
          </a:p>
          <a:p>
            <a:endParaRPr lang="en-US"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32</a:t>
            </a:fld>
            <a:endParaRPr lang="de-AT"/>
          </a:p>
        </p:txBody>
      </p:sp>
    </p:spTree>
    <p:extLst>
      <p:ext uri="{BB962C8B-B14F-4D97-AF65-F5344CB8AC3E}">
        <p14:creationId xmlns:p14="http://schemas.microsoft.com/office/powerpoint/2010/main" val="709592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Header</a:t>
            </a:r>
            <a:r>
              <a:rPr lang="en-US" baseline="0" dirty="0"/>
              <a:t> can be there.</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33</a:t>
            </a:fld>
            <a:endParaRPr lang="de-AT"/>
          </a:p>
        </p:txBody>
      </p:sp>
    </p:spTree>
    <p:extLst>
      <p:ext uri="{BB962C8B-B14F-4D97-AF65-F5344CB8AC3E}">
        <p14:creationId xmlns:p14="http://schemas.microsoft.com/office/powerpoint/2010/main" val="32498753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a:t>
            </a:r>
            <a:r>
              <a:rPr lang="en-US" baseline="0" dirty="0"/>
              <a:t> all to reach this page. All subjects should see this slide (the one above) at the same time. Instructions for Person </a:t>
            </a:r>
            <a:r>
              <a:rPr lang="en-US" baseline="0" dirty="0" err="1"/>
              <a:t>Bs</a:t>
            </a:r>
            <a:r>
              <a:rPr lang="en-US" baseline="0" dirty="0"/>
              <a:t> are the ones in ().</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34</a:t>
            </a:fld>
            <a:endParaRPr lang="de-AT"/>
          </a:p>
        </p:txBody>
      </p:sp>
    </p:spTree>
    <p:extLst>
      <p:ext uri="{BB962C8B-B14F-4D97-AF65-F5344CB8AC3E}">
        <p14:creationId xmlns:p14="http://schemas.microsoft.com/office/powerpoint/2010/main" val="2522066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a:t>
            </a:r>
            <a:r>
              <a:rPr lang="en-US" baseline="0" dirty="0"/>
              <a:t> all.</a:t>
            </a:r>
            <a:endParaRPr lang="de-AT" baseline="0" dirty="0"/>
          </a:p>
          <a:p>
            <a:r>
              <a:rPr lang="en-US" baseline="0" dirty="0"/>
              <a:t>For A:</a:t>
            </a:r>
          </a:p>
          <a:p>
            <a:r>
              <a:rPr lang="en-US" baseline="0" dirty="0"/>
              <a:t>Orange for when the Threshold is Higher or equal to the Percentage.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Green for when the Threshold is Less than the Percentage.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B:</a:t>
            </a:r>
          </a:p>
          <a:p>
            <a:r>
              <a:rPr lang="en-US" baseline="0" dirty="0"/>
              <a:t>Orange for when the Q1 is selected to be paid.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Green for when Q2 is selected to be paid.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(more than 50) in green only in T2 and T2_Baseline</a:t>
            </a:r>
          </a:p>
          <a:p>
            <a:endParaRPr lang="en-US" baseline="0" dirty="0"/>
          </a:p>
        </p:txBody>
      </p:sp>
      <p:sp>
        <p:nvSpPr>
          <p:cNvPr id="4" name="Slide Number Placeholder 3"/>
          <p:cNvSpPr>
            <a:spLocks noGrp="1"/>
          </p:cNvSpPr>
          <p:nvPr>
            <p:ph type="sldNum" sz="quarter" idx="10"/>
          </p:nvPr>
        </p:nvSpPr>
        <p:spPr/>
        <p:txBody>
          <a:bodyPr/>
          <a:lstStyle/>
          <a:p>
            <a:fld id="{2F92DEB6-A673-49B4-BE3D-81BC415884C2}" type="slidenum">
              <a:rPr lang="de-AT" smtClean="0"/>
              <a:t>35</a:t>
            </a:fld>
            <a:endParaRPr lang="de-AT"/>
          </a:p>
        </p:txBody>
      </p:sp>
    </p:spTree>
    <p:extLst>
      <p:ext uri="{BB962C8B-B14F-4D97-AF65-F5344CB8AC3E}">
        <p14:creationId xmlns:p14="http://schemas.microsoft.com/office/powerpoint/2010/main" val="2220751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Wait for</a:t>
            </a:r>
            <a:r>
              <a:rPr lang="en-US" baseline="0" dirty="0"/>
              <a:t> all to reach this page (waiting screen – please wait for the experiment to continue). Instructions for Person </a:t>
            </a:r>
            <a:r>
              <a:rPr lang="en-US" baseline="0" dirty="0" err="1"/>
              <a:t>Bs</a:t>
            </a:r>
            <a:r>
              <a:rPr lang="en-US" baseline="0" dirty="0"/>
              <a:t> are the ones in brackets ().</a:t>
            </a:r>
            <a:endParaRPr lang="de-AT" dirty="0"/>
          </a:p>
        </p:txBody>
      </p:sp>
      <p:sp>
        <p:nvSpPr>
          <p:cNvPr id="4" name="Slide Number Placeholder 3"/>
          <p:cNvSpPr>
            <a:spLocks noGrp="1"/>
          </p:cNvSpPr>
          <p:nvPr>
            <p:ph type="sldNum" sz="quarter" idx="10"/>
          </p:nvPr>
        </p:nvSpPr>
        <p:spPr/>
        <p:txBody>
          <a:bodyPr/>
          <a:lstStyle/>
          <a:p>
            <a:fld id="{2F92DEB6-A673-49B4-BE3D-81BC415884C2}" type="slidenum">
              <a:rPr lang="de-AT" smtClean="0"/>
              <a:t>36</a:t>
            </a:fld>
            <a:endParaRPr lang="de-AT"/>
          </a:p>
        </p:txBody>
      </p:sp>
    </p:spTree>
    <p:extLst>
      <p:ext uri="{BB962C8B-B14F-4D97-AF65-F5344CB8AC3E}">
        <p14:creationId xmlns:p14="http://schemas.microsoft.com/office/powerpoint/2010/main" val="1611857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a:t>
            </a:r>
            <a:r>
              <a:rPr lang="en-US" baseline="0" dirty="0"/>
              <a:t> not wait for all.</a:t>
            </a:r>
          </a:p>
        </p:txBody>
      </p:sp>
      <p:sp>
        <p:nvSpPr>
          <p:cNvPr id="4" name="Slide Number Placeholder 3"/>
          <p:cNvSpPr>
            <a:spLocks noGrp="1"/>
          </p:cNvSpPr>
          <p:nvPr>
            <p:ph type="sldNum" sz="quarter" idx="10"/>
          </p:nvPr>
        </p:nvSpPr>
        <p:spPr/>
        <p:txBody>
          <a:bodyPr/>
          <a:lstStyle/>
          <a:p>
            <a:fld id="{2F92DEB6-A673-49B4-BE3D-81BC415884C2}" type="slidenum">
              <a:rPr lang="de-AT" smtClean="0"/>
              <a:t>37</a:t>
            </a:fld>
            <a:endParaRPr lang="de-AT"/>
          </a:p>
        </p:txBody>
      </p:sp>
    </p:spTree>
    <p:extLst>
      <p:ext uri="{BB962C8B-B14F-4D97-AF65-F5344CB8AC3E}">
        <p14:creationId xmlns:p14="http://schemas.microsoft.com/office/powerpoint/2010/main" val="160872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A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AT"/>
          </a:p>
        </p:txBody>
      </p:sp>
      <p:sp>
        <p:nvSpPr>
          <p:cNvPr id="4" name="Date Placeholder 3"/>
          <p:cNvSpPr>
            <a:spLocks noGrp="1"/>
          </p:cNvSpPr>
          <p:nvPr>
            <p:ph type="dt" sz="half" idx="10"/>
          </p:nvPr>
        </p:nvSpPr>
        <p:spPr/>
        <p:txBody>
          <a:bodyPr/>
          <a:lstStyle/>
          <a:p>
            <a:fld id="{3AC7D249-3BDF-475C-8EBB-3BA40D792BEB}" type="datetimeFigureOut">
              <a:rPr lang="de-AT" smtClean="0"/>
              <a:t>05.11.2021</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2522912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AT"/>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Date Placeholder 3"/>
          <p:cNvSpPr>
            <a:spLocks noGrp="1"/>
          </p:cNvSpPr>
          <p:nvPr>
            <p:ph type="dt" sz="half" idx="10"/>
          </p:nvPr>
        </p:nvSpPr>
        <p:spPr/>
        <p:txBody>
          <a:bodyPr/>
          <a:lstStyle/>
          <a:p>
            <a:fld id="{3AC7D249-3BDF-475C-8EBB-3BA40D792BEB}" type="datetimeFigureOut">
              <a:rPr lang="de-AT" smtClean="0"/>
              <a:t>05.11.2021</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2266449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A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C7D249-3BDF-475C-8EBB-3BA40D792BEB}" type="datetimeFigureOut">
              <a:rPr lang="de-AT" smtClean="0"/>
              <a:t>05.11.2021</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969708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AT"/>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5" name="Date Placeholder 4"/>
          <p:cNvSpPr>
            <a:spLocks noGrp="1"/>
          </p:cNvSpPr>
          <p:nvPr>
            <p:ph type="dt" sz="half" idx="10"/>
          </p:nvPr>
        </p:nvSpPr>
        <p:spPr/>
        <p:txBody>
          <a:bodyPr/>
          <a:lstStyle/>
          <a:p>
            <a:fld id="{3AC7D249-3BDF-475C-8EBB-3BA40D792BEB}" type="datetimeFigureOut">
              <a:rPr lang="de-AT" smtClean="0"/>
              <a:t>05.11.2021</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48820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AT"/>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7" name="Date Placeholder 6"/>
          <p:cNvSpPr>
            <a:spLocks noGrp="1"/>
          </p:cNvSpPr>
          <p:nvPr>
            <p:ph type="dt" sz="half" idx="10"/>
          </p:nvPr>
        </p:nvSpPr>
        <p:spPr/>
        <p:txBody>
          <a:bodyPr/>
          <a:lstStyle/>
          <a:p>
            <a:fld id="{3AC7D249-3BDF-475C-8EBB-3BA40D792BEB}" type="datetimeFigureOut">
              <a:rPr lang="de-AT" smtClean="0"/>
              <a:t>05.11.2021</a:t>
            </a:fld>
            <a:endParaRPr lang="de-AT"/>
          </a:p>
        </p:txBody>
      </p:sp>
      <p:sp>
        <p:nvSpPr>
          <p:cNvPr id="8" name="Footer Placeholder 7"/>
          <p:cNvSpPr>
            <a:spLocks noGrp="1"/>
          </p:cNvSpPr>
          <p:nvPr>
            <p:ph type="ftr" sz="quarter" idx="11"/>
          </p:nvPr>
        </p:nvSpPr>
        <p:spPr/>
        <p:txBody>
          <a:bodyPr/>
          <a:lstStyle/>
          <a:p>
            <a:endParaRPr lang="de-AT"/>
          </a:p>
        </p:txBody>
      </p:sp>
      <p:sp>
        <p:nvSpPr>
          <p:cNvPr id="9" name="Slide Number Placeholder 8"/>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3559042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AT"/>
          </a:p>
        </p:txBody>
      </p:sp>
      <p:sp>
        <p:nvSpPr>
          <p:cNvPr id="3" name="Date Placeholder 2"/>
          <p:cNvSpPr>
            <a:spLocks noGrp="1"/>
          </p:cNvSpPr>
          <p:nvPr>
            <p:ph type="dt" sz="half" idx="10"/>
          </p:nvPr>
        </p:nvSpPr>
        <p:spPr/>
        <p:txBody>
          <a:bodyPr/>
          <a:lstStyle/>
          <a:p>
            <a:fld id="{3AC7D249-3BDF-475C-8EBB-3BA40D792BEB}" type="datetimeFigureOut">
              <a:rPr lang="de-AT" smtClean="0"/>
              <a:t>05.11.2021</a:t>
            </a:fld>
            <a:endParaRPr lang="de-AT"/>
          </a:p>
        </p:txBody>
      </p:sp>
      <p:sp>
        <p:nvSpPr>
          <p:cNvPr id="4" name="Footer Placeholder 3"/>
          <p:cNvSpPr>
            <a:spLocks noGrp="1"/>
          </p:cNvSpPr>
          <p:nvPr>
            <p:ph type="ftr" sz="quarter" idx="11"/>
          </p:nvPr>
        </p:nvSpPr>
        <p:spPr/>
        <p:txBody>
          <a:bodyPr/>
          <a:lstStyle/>
          <a:p>
            <a:endParaRPr lang="de-AT"/>
          </a:p>
        </p:txBody>
      </p:sp>
      <p:sp>
        <p:nvSpPr>
          <p:cNvPr id="5" name="Slide Number Placeholder 4"/>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1378228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7D249-3BDF-475C-8EBB-3BA40D792BEB}" type="datetimeFigureOut">
              <a:rPr lang="de-AT" smtClean="0"/>
              <a:t>05.11.2021</a:t>
            </a:fld>
            <a:endParaRPr lang="de-AT"/>
          </a:p>
        </p:txBody>
      </p:sp>
      <p:sp>
        <p:nvSpPr>
          <p:cNvPr id="3" name="Footer Placeholder 2"/>
          <p:cNvSpPr>
            <a:spLocks noGrp="1"/>
          </p:cNvSpPr>
          <p:nvPr>
            <p:ph type="ftr" sz="quarter" idx="11"/>
          </p:nvPr>
        </p:nvSpPr>
        <p:spPr/>
        <p:txBody>
          <a:bodyPr/>
          <a:lstStyle/>
          <a:p>
            <a:endParaRPr lang="de-AT"/>
          </a:p>
        </p:txBody>
      </p:sp>
      <p:sp>
        <p:nvSpPr>
          <p:cNvPr id="4" name="Slide Number Placeholder 3"/>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97571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AT"/>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C7D249-3BDF-475C-8EBB-3BA40D792BEB}" type="datetimeFigureOut">
              <a:rPr lang="de-AT" smtClean="0"/>
              <a:t>05.11.2021</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724223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AT"/>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C7D249-3BDF-475C-8EBB-3BA40D792BEB}" type="datetimeFigureOut">
              <a:rPr lang="de-AT" smtClean="0"/>
              <a:t>05.11.2021</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1042115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Date Placeholder 3"/>
          <p:cNvSpPr>
            <a:spLocks noGrp="1"/>
          </p:cNvSpPr>
          <p:nvPr>
            <p:ph type="dt" sz="half" idx="10"/>
          </p:nvPr>
        </p:nvSpPr>
        <p:spPr/>
        <p:txBody>
          <a:bodyPr/>
          <a:lstStyle/>
          <a:p>
            <a:fld id="{3AC7D249-3BDF-475C-8EBB-3BA40D792BEB}" type="datetimeFigureOut">
              <a:rPr lang="de-AT" smtClean="0"/>
              <a:t>05.11.2021</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236510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A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Date Placeholder 3"/>
          <p:cNvSpPr>
            <a:spLocks noGrp="1"/>
          </p:cNvSpPr>
          <p:nvPr>
            <p:ph type="dt" sz="half" idx="10"/>
          </p:nvPr>
        </p:nvSpPr>
        <p:spPr/>
        <p:txBody>
          <a:bodyPr/>
          <a:lstStyle/>
          <a:p>
            <a:fld id="{3AC7D249-3BDF-475C-8EBB-3BA40D792BEB}" type="datetimeFigureOut">
              <a:rPr lang="de-AT" smtClean="0"/>
              <a:t>05.11.2021</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94E04F0-724E-40DD-828A-7600D6C7E1E5}" type="slidenum">
              <a:rPr lang="de-AT" smtClean="0"/>
              <a:t>‹#›</a:t>
            </a:fld>
            <a:endParaRPr lang="de-AT"/>
          </a:p>
        </p:txBody>
      </p:sp>
    </p:spTree>
    <p:extLst>
      <p:ext uri="{BB962C8B-B14F-4D97-AF65-F5344CB8AC3E}">
        <p14:creationId xmlns:p14="http://schemas.microsoft.com/office/powerpoint/2010/main" val="13885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A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7D249-3BDF-475C-8EBB-3BA40D792BEB}" type="datetimeFigureOut">
              <a:rPr lang="de-AT" smtClean="0"/>
              <a:t>05.11.2021</a:t>
            </a:fld>
            <a:endParaRPr lang="de-A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E04F0-724E-40DD-828A-7600D6C7E1E5}" type="slidenum">
              <a:rPr lang="de-AT" smtClean="0"/>
              <a:t>‹#›</a:t>
            </a:fld>
            <a:endParaRPr lang="de-AT"/>
          </a:p>
        </p:txBody>
      </p:sp>
    </p:spTree>
    <p:extLst>
      <p:ext uri="{BB962C8B-B14F-4D97-AF65-F5344CB8AC3E}">
        <p14:creationId xmlns:p14="http://schemas.microsoft.com/office/powerpoint/2010/main" val="2289750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Instructions – </a:t>
            </a:r>
            <a:br>
              <a:rPr lang="en-US" dirty="0"/>
            </a:br>
            <a:r>
              <a:rPr lang="en-US" dirty="0"/>
              <a:t>Experiment 1: </a:t>
            </a:r>
            <a:r>
              <a:rPr lang="en-US" dirty="0">
                <a:solidFill>
                  <a:srgbClr val="FF0000"/>
                </a:solidFill>
              </a:rPr>
              <a:t>T1</a:t>
            </a:r>
            <a:r>
              <a:rPr lang="en-US" dirty="0"/>
              <a:t> &amp; T2</a:t>
            </a:r>
            <a:br>
              <a:rPr lang="en-US" dirty="0"/>
            </a:br>
            <a:r>
              <a:rPr lang="en-US" dirty="0">
                <a:solidFill>
                  <a:srgbClr val="FF0000"/>
                </a:solidFill>
              </a:rPr>
              <a:t>T1_Baseline</a:t>
            </a:r>
            <a:r>
              <a:rPr lang="en-US" dirty="0">
                <a:solidFill>
                  <a:schemeClr val="accent1"/>
                </a:solidFill>
              </a:rPr>
              <a:t> </a:t>
            </a:r>
            <a:r>
              <a:rPr lang="en-US" dirty="0"/>
              <a:t>&amp; T2_Baseline</a:t>
            </a:r>
            <a:endParaRPr lang="de-AT" dirty="0"/>
          </a:p>
        </p:txBody>
      </p:sp>
      <p:sp>
        <p:nvSpPr>
          <p:cNvPr id="3" name="Subtitle 2"/>
          <p:cNvSpPr>
            <a:spLocks noGrp="1"/>
          </p:cNvSpPr>
          <p:nvPr>
            <p:ph type="subTitle" idx="1"/>
          </p:nvPr>
        </p:nvSpPr>
        <p:spPr/>
        <p:txBody>
          <a:bodyPr/>
          <a:lstStyle/>
          <a:p>
            <a:r>
              <a:rPr lang="en-US" dirty="0"/>
              <a:t>Vulnerability Responsiveness</a:t>
            </a:r>
            <a:endParaRPr lang="de-AT" dirty="0"/>
          </a:p>
        </p:txBody>
      </p:sp>
    </p:spTree>
    <p:extLst>
      <p:ext uri="{BB962C8B-B14F-4D97-AF65-F5344CB8AC3E}">
        <p14:creationId xmlns:p14="http://schemas.microsoft.com/office/powerpoint/2010/main" val="4024427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Instructions</a:t>
            </a:r>
            <a:endParaRPr lang="de-AT" dirty="0"/>
          </a:p>
        </p:txBody>
      </p:sp>
      <p:sp>
        <p:nvSpPr>
          <p:cNvPr id="3" name="Content Placeholder 2"/>
          <p:cNvSpPr>
            <a:spLocks noGrp="1"/>
          </p:cNvSpPr>
          <p:nvPr>
            <p:ph idx="1"/>
          </p:nvPr>
        </p:nvSpPr>
        <p:spPr>
          <a:xfrm>
            <a:off x="833610" y="1572237"/>
            <a:ext cx="10515600" cy="4351338"/>
          </a:xfrm>
        </p:spPr>
        <p:txBody>
          <a:bodyPr>
            <a:normAutofit/>
          </a:bodyPr>
          <a:lstStyle/>
          <a:p>
            <a:pPr marL="0" indent="0" algn="just">
              <a:buNone/>
            </a:pPr>
            <a:endParaRPr lang="de-AT" sz="1800" dirty="0"/>
          </a:p>
          <a:p>
            <a:pPr marL="0" indent="0" algn="just">
              <a:buNone/>
            </a:pPr>
            <a:r>
              <a:rPr lang="en-US" sz="1800" dirty="0"/>
              <a:t>Welcome! This study will take approximately 50 minutes. From this point on, please do not attempt to communicate in any way with the other participants in this session. If you violate these rules, you will forgo your payment and be asked to leave immediately.</a:t>
            </a:r>
          </a:p>
          <a:p>
            <a:pPr marL="0" indent="0" algn="just">
              <a:buNone/>
            </a:pPr>
            <a:endParaRPr lang="en-US" sz="1800" dirty="0"/>
          </a:p>
          <a:p>
            <a:pPr marL="0" indent="0" algn="just">
              <a:buNone/>
            </a:pPr>
            <a:r>
              <a:rPr lang="en-US" sz="1800" dirty="0"/>
              <a:t>All instructions for this study will appear on your screen. Please raise your hand if you encounter a technical difficulty or if any part of the instructions are not clear to you, and a researcher will come to your seat to help you. </a:t>
            </a:r>
            <a:endParaRPr lang="en-US" sz="1800" dirty="0" smtClean="0"/>
          </a:p>
          <a:p>
            <a:pPr marL="0" indent="0" algn="just">
              <a:buNone/>
            </a:pPr>
            <a:endParaRPr lang="en-US" sz="1800" dirty="0"/>
          </a:p>
          <a:p>
            <a:pPr marL="0" indent="0" algn="just">
              <a:buNone/>
            </a:pPr>
            <a:r>
              <a:rPr lang="en-US" sz="1800" dirty="0" smtClean="0"/>
              <a:t>When you have finished reading the instructions or making a choice on a given screen, don’t forget to click the Next button.</a:t>
            </a:r>
            <a:endParaRPr lang="en-US" sz="1800" dirty="0"/>
          </a:p>
          <a:p>
            <a:pPr marL="0" indent="0" algn="just">
              <a:buNone/>
            </a:pPr>
            <a:endParaRPr lang="de-AT"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1457992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Instructions</a:t>
            </a:r>
            <a:endParaRPr lang="de-AT" dirty="0"/>
          </a:p>
        </p:txBody>
      </p:sp>
      <p:sp>
        <p:nvSpPr>
          <p:cNvPr id="3" name="Content Placeholder 2"/>
          <p:cNvSpPr>
            <a:spLocks noGrp="1"/>
          </p:cNvSpPr>
          <p:nvPr>
            <p:ph idx="1"/>
          </p:nvPr>
        </p:nvSpPr>
        <p:spPr>
          <a:xfrm>
            <a:off x="838200" y="1686776"/>
            <a:ext cx="10405890" cy="4409464"/>
          </a:xfrm>
        </p:spPr>
        <p:txBody>
          <a:bodyPr>
            <a:noAutofit/>
          </a:bodyPr>
          <a:lstStyle/>
          <a:p>
            <a:pPr marL="0" indent="0" algn="just">
              <a:buNone/>
            </a:pPr>
            <a:r>
              <a:rPr lang="en-US" sz="1800" b="1" dirty="0"/>
              <a:t>This study has 2 parts – Part 1 and Part 2. </a:t>
            </a:r>
          </a:p>
          <a:p>
            <a:pPr marL="0" indent="0" algn="just">
              <a:buNone/>
            </a:pPr>
            <a:r>
              <a:rPr lang="en-US" sz="1800" dirty="0"/>
              <a:t>Each part is independent of the other; your decisions in one part will have no bearing on your decisions or earnings in the other part. At the end of the study, one part will be randomly selected for payment and your earnings from the experiment will be equal to your earnings in that part. Since each part is equally likely to be selected, you can maximize your earnings by making decisions in both parts as though they will be the one that is selected for payment.</a:t>
            </a:r>
            <a:endParaRPr lang="de-AT" sz="1800" dirty="0"/>
          </a:p>
          <a:p>
            <a:pPr marL="0" indent="0" algn="just">
              <a:buNone/>
            </a:pPr>
            <a:r>
              <a:rPr lang="en-US" sz="1800" dirty="0"/>
              <a:t>We will present instructions at the beginning of each part. Please pay close attention to these instructions. Your earnings will depend on your understanding. We will move from Part 1 to Part 2 when everyone is done working on a given part. This means you may have to wait while others make their choices. </a:t>
            </a:r>
          </a:p>
          <a:p>
            <a:pPr marL="0" indent="0" algn="just">
              <a:buNone/>
            </a:pPr>
            <a:r>
              <a:rPr lang="en-US" sz="1800" b="1" dirty="0"/>
              <a:t>At the end of the experiment, we will call you one-by-one to collect your payment from the back of the lab. Note that your decisions in both parts will be strictly anonymous and cannot be linked to you in any way.</a:t>
            </a:r>
            <a:endParaRPr lang="en-US" sz="1800" dirty="0"/>
          </a:p>
          <a:p>
            <a:pPr marL="0" indent="0" algn="just">
              <a:buNone/>
            </a:pPr>
            <a:r>
              <a:rPr lang="en-US" sz="1800" dirty="0"/>
              <a:t>Click Next to Continue to the instructions for Part 1.</a:t>
            </a:r>
          </a:p>
          <a:p>
            <a:pPr marL="0" indent="0" algn="just">
              <a:buNone/>
            </a:pPr>
            <a:r>
              <a:rPr lang="en-US" sz="1800" b="1" dirty="0"/>
              <a:t> </a:t>
            </a:r>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194765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1</a:t>
            </a:r>
            <a:endParaRPr lang="de-AT" dirty="0"/>
          </a:p>
        </p:txBody>
      </p:sp>
      <p:sp>
        <p:nvSpPr>
          <p:cNvPr id="3" name="Content Placeholder 2"/>
          <p:cNvSpPr>
            <a:spLocks noGrp="1"/>
          </p:cNvSpPr>
          <p:nvPr>
            <p:ph idx="1"/>
          </p:nvPr>
        </p:nvSpPr>
        <p:spPr>
          <a:xfrm>
            <a:off x="838200" y="1690688"/>
            <a:ext cx="10515600" cy="4351338"/>
          </a:xfrm>
        </p:spPr>
        <p:txBody>
          <a:bodyPr>
            <a:noAutofit/>
          </a:bodyPr>
          <a:lstStyle/>
          <a:p>
            <a:pPr marL="0" indent="0" algn="just">
              <a:buNone/>
            </a:pPr>
            <a:r>
              <a:rPr lang="en-US" sz="1800" dirty="0"/>
              <a:t>You are now in Part 1. In this part, you will be randomly assigned to the role of Person A or Person B. Each Person A will be randomly and anonymously paired with another participant in this session in the role of Person B. You will not learn the identity of the participant you are matched with during or after the study, and s/he will not learn your identity either during or after the study. </a:t>
            </a:r>
          </a:p>
          <a:p>
            <a:pPr marL="0" indent="0" algn="just">
              <a:buNone/>
            </a:pPr>
            <a:r>
              <a:rPr lang="en-US" sz="1800" dirty="0"/>
              <a:t>All participants (regardless of role) will be endowed with </a:t>
            </a:r>
            <a:r>
              <a:rPr lang="en-US" sz="1800" b="1" dirty="0"/>
              <a:t>CZK 125 </a:t>
            </a:r>
            <a:r>
              <a:rPr lang="en-US" sz="1800" dirty="0"/>
              <a:t>which is their </a:t>
            </a:r>
            <a:r>
              <a:rPr lang="en-US" sz="1800" dirty="0" smtClean="0"/>
              <a:t>payment for showing up for this </a:t>
            </a:r>
            <a:r>
              <a:rPr lang="en-US" sz="1800" dirty="0"/>
              <a:t>study. Participants in the role of Person B will be endowed with an additional CZK 250 (bringing </a:t>
            </a:r>
            <a:r>
              <a:rPr lang="en-US" sz="1800" dirty="0" smtClean="0"/>
              <a:t>Person B’s</a:t>
            </a:r>
            <a:r>
              <a:rPr lang="en-US" sz="1800" dirty="0" smtClean="0"/>
              <a:t> </a:t>
            </a:r>
            <a:r>
              <a:rPr lang="en-US" sz="1800" dirty="0"/>
              <a:t>total </a:t>
            </a:r>
            <a:r>
              <a:rPr lang="en-US" sz="1800" dirty="0" err="1" smtClean="0"/>
              <a:t>intial</a:t>
            </a:r>
            <a:r>
              <a:rPr lang="en-US" sz="1800" dirty="0" smtClean="0"/>
              <a:t> endowment </a:t>
            </a:r>
            <a:r>
              <a:rPr lang="en-US" sz="1800" dirty="0"/>
              <a:t>to </a:t>
            </a:r>
            <a:r>
              <a:rPr lang="en-US" sz="1800" b="1" dirty="0"/>
              <a:t>CZK 375</a:t>
            </a:r>
            <a:r>
              <a:rPr lang="en-US" sz="1800" dirty="0"/>
              <a:t>). Part 1 will proceed as follows. </a:t>
            </a:r>
          </a:p>
          <a:p>
            <a:pPr marL="0" indent="0" algn="just">
              <a:buNone/>
            </a:pPr>
            <a:r>
              <a:rPr lang="en-US" sz="1800" dirty="0">
                <a:solidFill>
                  <a:schemeClr val="accent1"/>
                </a:solidFill>
              </a:rPr>
              <a:t>[</a:t>
            </a:r>
            <a:r>
              <a:rPr lang="en-US" sz="1800" b="1" dirty="0">
                <a:solidFill>
                  <a:schemeClr val="accent1"/>
                </a:solidFill>
              </a:rPr>
              <a:t>Person A has no choice to make in this part. </a:t>
            </a:r>
            <a:r>
              <a:rPr lang="en-US" sz="1800" dirty="0">
                <a:solidFill>
                  <a:schemeClr val="accent1"/>
                </a:solidFill>
              </a:rPr>
              <a:t>Whether or not Person B’s choice is relevant in this part depends on which of the two options below is randomly selected by the computer. Each option has the same likelihood of being selected] </a:t>
            </a:r>
            <a:r>
              <a:rPr lang="en-US" sz="1800" dirty="0"/>
              <a:t>/</a:t>
            </a:r>
            <a:r>
              <a:rPr lang="en-US" sz="1800" b="1" dirty="0"/>
              <a:t>Person A has two options, A1 and A2</a:t>
            </a:r>
            <a:r>
              <a:rPr lang="en-US" sz="1800" dirty="0"/>
              <a:t>, explained below/: </a:t>
            </a:r>
            <a:endParaRPr lang="de-AT" sz="1800" dirty="0"/>
          </a:p>
          <a:p>
            <a:pPr lvl="0" algn="just"/>
            <a:r>
              <a:rPr lang="en-US" sz="1800" b="1" dirty="0"/>
              <a:t>A1: </a:t>
            </a:r>
            <a:r>
              <a:rPr lang="en-US" sz="1800" dirty="0"/>
              <a:t>If this option is </a:t>
            </a:r>
            <a:r>
              <a:rPr lang="en-US" sz="1800" dirty="0">
                <a:solidFill>
                  <a:schemeClr val="accent1"/>
                </a:solidFill>
              </a:rPr>
              <a:t>[randomly] </a:t>
            </a:r>
            <a:r>
              <a:rPr lang="en-US" sz="1800" dirty="0"/>
              <a:t>selected </a:t>
            </a:r>
            <a:r>
              <a:rPr lang="en-US" sz="1800" dirty="0">
                <a:solidFill>
                  <a:schemeClr val="accent1"/>
                </a:solidFill>
              </a:rPr>
              <a:t>[by the computer]</a:t>
            </a:r>
            <a:r>
              <a:rPr lang="en-US" sz="1800" dirty="0"/>
              <a:t> /by Person A/, then Person A and Person B will remain at their initial endowments. This means Person A will earn CZK 125 and Person B will earn CZK 375.</a:t>
            </a:r>
          </a:p>
          <a:p>
            <a:pPr lvl="0" algn="just"/>
            <a:r>
              <a:rPr lang="en-US" sz="1800" b="1" dirty="0"/>
              <a:t>A2: </a:t>
            </a:r>
            <a:r>
              <a:rPr lang="en-US" sz="1800" dirty="0"/>
              <a:t>If this option is </a:t>
            </a:r>
            <a:r>
              <a:rPr lang="en-US" sz="1800" dirty="0">
                <a:solidFill>
                  <a:schemeClr val="accent1"/>
                </a:solidFill>
              </a:rPr>
              <a:t>[randomly] </a:t>
            </a:r>
            <a:r>
              <a:rPr lang="en-US" sz="1800" dirty="0"/>
              <a:t>selected </a:t>
            </a:r>
            <a:r>
              <a:rPr lang="en-US" sz="1800" dirty="0">
                <a:solidFill>
                  <a:schemeClr val="accent1"/>
                </a:solidFill>
              </a:rPr>
              <a:t>[by the computer] </a:t>
            </a:r>
            <a:r>
              <a:rPr lang="en-US" sz="1800" dirty="0"/>
              <a:t>/by Person A/, Person </a:t>
            </a:r>
            <a:r>
              <a:rPr lang="en-US" sz="1800" dirty="0" smtClean="0"/>
              <a:t>B’s choice will determine </a:t>
            </a:r>
            <a:r>
              <a:rPr lang="en-US" sz="1800" dirty="0"/>
              <a:t>the earnings for both persons. This </a:t>
            </a:r>
            <a:r>
              <a:rPr lang="en-US" sz="1800" dirty="0" smtClean="0"/>
              <a:t>precise choice </a:t>
            </a:r>
            <a:r>
              <a:rPr lang="en-US" sz="1800" dirty="0"/>
              <a:t>of Person B is explained below.</a:t>
            </a:r>
            <a:endParaRPr lang="de-AT" sz="1800" dirty="0"/>
          </a:p>
        </p:txBody>
      </p:sp>
    </p:spTree>
    <p:extLst>
      <p:ext uri="{BB962C8B-B14F-4D97-AF65-F5344CB8AC3E}">
        <p14:creationId xmlns:p14="http://schemas.microsoft.com/office/powerpoint/2010/main" val="400474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3610" y="723938"/>
            <a:ext cx="10515600" cy="4351338"/>
          </a:xfrm>
        </p:spPr>
        <p:txBody>
          <a:bodyPr>
            <a:noAutofit/>
          </a:bodyPr>
          <a:lstStyle/>
          <a:p>
            <a:pPr marL="0" indent="0">
              <a:buNone/>
            </a:pPr>
            <a:r>
              <a:rPr lang="en-US" sz="1800" b="1" dirty="0"/>
              <a:t>Person B’s choice: </a:t>
            </a:r>
            <a:r>
              <a:rPr lang="en-US" sz="1800" dirty="0"/>
              <a:t>If Person A </a:t>
            </a:r>
            <a:r>
              <a:rPr lang="en-US" sz="1800" dirty="0" smtClean="0"/>
              <a:t>chooses A2</a:t>
            </a:r>
            <a:r>
              <a:rPr lang="en-US" sz="1800" dirty="0"/>
              <a:t>, then Person B can:</a:t>
            </a:r>
          </a:p>
          <a:p>
            <a:pPr lvl="1"/>
            <a:r>
              <a:rPr lang="en-US" sz="1800" dirty="0">
                <a:solidFill>
                  <a:srgbClr val="FF0000"/>
                </a:solidFill>
              </a:rPr>
              <a:t>…</a:t>
            </a:r>
            <a:r>
              <a:rPr lang="en-US" sz="1800" b="1" u="sng" dirty="0">
                <a:solidFill>
                  <a:srgbClr val="FF0000"/>
                </a:solidFill>
              </a:rPr>
              <a:t>take</a:t>
            </a:r>
            <a:r>
              <a:rPr lang="en-US" sz="1800" dirty="0">
                <a:solidFill>
                  <a:srgbClr val="FF0000"/>
                </a:solidFill>
              </a:rPr>
              <a:t> a part of Person A’s CZK 125 show-up fee, with the maximum amount that can be taken from Person A being CZK 75).</a:t>
            </a:r>
          </a:p>
          <a:p>
            <a:pPr lvl="1"/>
            <a:r>
              <a:rPr lang="en-US" sz="1800" dirty="0"/>
              <a:t>…</a:t>
            </a:r>
            <a:r>
              <a:rPr lang="en-US" sz="1800" b="1" u="sng" dirty="0"/>
              <a:t>make no change </a:t>
            </a:r>
            <a:r>
              <a:rPr lang="en-US" sz="1800" dirty="0"/>
              <a:t>to either of the endowments.</a:t>
            </a:r>
          </a:p>
          <a:p>
            <a:pPr lvl="1"/>
            <a:r>
              <a:rPr lang="en-US" sz="1800" dirty="0"/>
              <a:t>…</a:t>
            </a:r>
            <a:r>
              <a:rPr lang="en-US" sz="1800" b="1" u="sng" dirty="0"/>
              <a:t>give</a:t>
            </a:r>
            <a:r>
              <a:rPr lang="en-US" sz="1800" dirty="0"/>
              <a:t> Person A part of her/his CZK 375 endowment, with the maximum amount that can be given to Person A being CZK </a:t>
            </a:r>
            <a:r>
              <a:rPr lang="en-US" sz="1800" dirty="0" smtClean="0"/>
              <a:t>250.</a:t>
            </a:r>
            <a:endParaRPr lang="en-US" sz="1800" dirty="0"/>
          </a:p>
          <a:p>
            <a:pPr marL="0" indent="0" algn="just">
              <a:buNone/>
            </a:pPr>
            <a:r>
              <a:rPr lang="en-US" sz="1800" dirty="0"/>
              <a:t>Thus, Person B’s choice (of transfer to Person A) can be anywhere from </a:t>
            </a:r>
            <a:r>
              <a:rPr lang="en-US" sz="1800" dirty="0">
                <a:solidFill>
                  <a:srgbClr val="FF0000"/>
                </a:solidFill>
              </a:rPr>
              <a:t>–75 </a:t>
            </a:r>
            <a:r>
              <a:rPr lang="en-US" sz="1800" dirty="0"/>
              <a:t>to +250, in CZK 25 increments. </a:t>
            </a:r>
            <a:r>
              <a:rPr lang="en-US" sz="1800" dirty="0">
                <a:solidFill>
                  <a:srgbClr val="FF0000"/>
                </a:solidFill>
              </a:rPr>
              <a:t>Negative amounts will mean that Person B is </a:t>
            </a:r>
            <a:r>
              <a:rPr lang="en-US" sz="1800" i="1" dirty="0">
                <a:solidFill>
                  <a:srgbClr val="FF0000"/>
                </a:solidFill>
              </a:rPr>
              <a:t>taking</a:t>
            </a:r>
            <a:r>
              <a:rPr lang="en-US" sz="1800" dirty="0">
                <a:solidFill>
                  <a:srgbClr val="FF0000"/>
                </a:solidFill>
              </a:rPr>
              <a:t> that amount of Person A’s endowment, </a:t>
            </a:r>
            <a:r>
              <a:rPr lang="en-US" sz="1800" dirty="0"/>
              <a:t>zero will represent no change and positive amounts will mean that Person B is </a:t>
            </a:r>
            <a:r>
              <a:rPr lang="en-US" sz="1800" i="1" dirty="0"/>
              <a:t>giving</a:t>
            </a:r>
            <a:r>
              <a:rPr lang="en-US" sz="1800" dirty="0"/>
              <a:t> Person A that amount of her/his endowment.</a:t>
            </a:r>
          </a:p>
          <a:p>
            <a:pPr marL="0" indent="0" algn="just">
              <a:buNone/>
            </a:pPr>
            <a:r>
              <a:rPr lang="en-US" sz="1800" dirty="0"/>
              <a:t>We will ask Person B for her/his choice (for the cases when </a:t>
            </a:r>
            <a:r>
              <a:rPr lang="en-US" sz="1800" dirty="0">
                <a:solidFill>
                  <a:schemeClr val="accent1"/>
                </a:solidFill>
              </a:rPr>
              <a:t>[the computer] </a:t>
            </a:r>
            <a:r>
              <a:rPr lang="en-US" sz="1800" dirty="0"/>
              <a:t>/Person A/ </a:t>
            </a:r>
            <a:r>
              <a:rPr lang="en-US" sz="1800" dirty="0">
                <a:solidFill>
                  <a:schemeClr val="accent1"/>
                </a:solidFill>
              </a:rPr>
              <a:t>[randomly selects]</a:t>
            </a:r>
            <a:r>
              <a:rPr lang="en-US" sz="1800" dirty="0"/>
              <a:t> chooses A2) </a:t>
            </a:r>
            <a:r>
              <a:rPr lang="en-US" sz="1800" i="1" dirty="0"/>
              <a:t>before</a:t>
            </a:r>
            <a:r>
              <a:rPr lang="en-US" sz="1800" dirty="0"/>
              <a:t> Person B knows whether </a:t>
            </a:r>
            <a:r>
              <a:rPr lang="en-US" sz="1800" dirty="0">
                <a:solidFill>
                  <a:schemeClr val="accent1"/>
                </a:solidFill>
              </a:rPr>
              <a:t>[the computer] </a:t>
            </a:r>
            <a:r>
              <a:rPr lang="en-US" sz="1800" dirty="0"/>
              <a:t>/Person A/ </a:t>
            </a:r>
            <a:r>
              <a:rPr lang="en-US" sz="1800" dirty="0">
                <a:solidFill>
                  <a:schemeClr val="accent1"/>
                </a:solidFill>
              </a:rPr>
              <a:t>[randomly selected]</a:t>
            </a:r>
            <a:r>
              <a:rPr lang="en-US" sz="1800" dirty="0"/>
              <a:t> /chose/ A1 or A2. If </a:t>
            </a:r>
            <a:r>
              <a:rPr lang="en-US" sz="1800" dirty="0">
                <a:solidFill>
                  <a:schemeClr val="accent1"/>
                </a:solidFill>
              </a:rPr>
              <a:t>[the computer]</a:t>
            </a:r>
            <a:r>
              <a:rPr lang="en-US" sz="1800" dirty="0"/>
              <a:t> /Person A/ </a:t>
            </a:r>
            <a:r>
              <a:rPr lang="en-US" sz="1800" dirty="0">
                <a:solidFill>
                  <a:schemeClr val="accent1"/>
                </a:solidFill>
              </a:rPr>
              <a:t>[randomly selects] </a:t>
            </a:r>
            <a:r>
              <a:rPr lang="en-US" sz="1800" dirty="0"/>
              <a:t>/chooses/ A2, Person B’s choice will be implemented. If </a:t>
            </a:r>
            <a:r>
              <a:rPr lang="en-US" sz="1800" dirty="0">
                <a:solidFill>
                  <a:schemeClr val="accent1"/>
                </a:solidFill>
              </a:rPr>
              <a:t>[the computer]</a:t>
            </a:r>
            <a:r>
              <a:rPr lang="en-US" sz="1800" dirty="0"/>
              <a:t> /Person A/ </a:t>
            </a:r>
            <a:r>
              <a:rPr lang="en-US" sz="1800" dirty="0">
                <a:solidFill>
                  <a:schemeClr val="accent1"/>
                </a:solidFill>
              </a:rPr>
              <a:t>[randomly selects] </a:t>
            </a:r>
            <a:r>
              <a:rPr lang="en-US" sz="1800" dirty="0"/>
              <a:t>/chooses/ A1, Person B’s choice does not matter.</a:t>
            </a:r>
          </a:p>
          <a:p>
            <a:pPr marL="0" indent="0" algn="just">
              <a:buNone/>
            </a:pPr>
            <a:r>
              <a:rPr lang="en-US" sz="1800" b="1" dirty="0"/>
              <a:t>At the end of the study</a:t>
            </a:r>
            <a:r>
              <a:rPr lang="en-US" sz="1800" dirty="0"/>
              <a:t>, </a:t>
            </a:r>
            <a:r>
              <a:rPr lang="en-US" sz="1800" dirty="0" smtClean="0"/>
              <a:t>Person </a:t>
            </a:r>
            <a:r>
              <a:rPr lang="en-US" sz="1800" dirty="0"/>
              <a:t>A and Person B will learn about their earnings from Part 1.</a:t>
            </a:r>
          </a:p>
        </p:txBody>
      </p:sp>
    </p:spTree>
    <p:extLst>
      <p:ext uri="{BB962C8B-B14F-4D97-AF65-F5344CB8AC3E}">
        <p14:creationId xmlns:p14="http://schemas.microsoft.com/office/powerpoint/2010/main" val="478674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007488" y="3617904"/>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15" name="Rectangle 14"/>
          <p:cNvSpPr/>
          <p:nvPr/>
        </p:nvSpPr>
        <p:spPr>
          <a:xfrm>
            <a:off x="7941386" y="4621701"/>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250</a:t>
            </a:r>
            <a:endParaRPr lang="de-AT" sz="1600" dirty="0">
              <a:solidFill>
                <a:schemeClr val="tx1"/>
              </a:solidFill>
            </a:endParaRPr>
          </a:p>
        </p:txBody>
      </p:sp>
      <p:sp>
        <p:nvSpPr>
          <p:cNvPr id="16" name="Rectangle 15"/>
          <p:cNvSpPr/>
          <p:nvPr/>
        </p:nvSpPr>
        <p:spPr>
          <a:xfrm>
            <a:off x="7928594" y="2470463"/>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75</a:t>
            </a:r>
            <a:endParaRPr lang="de-AT" sz="1600" dirty="0">
              <a:solidFill>
                <a:schemeClr val="tx1"/>
              </a:solidFill>
            </a:endParaRPr>
          </a:p>
        </p:txBody>
      </p:sp>
      <p:sp>
        <p:nvSpPr>
          <p:cNvPr id="9" name="Rectangle 8"/>
          <p:cNvSpPr/>
          <p:nvPr/>
        </p:nvSpPr>
        <p:spPr>
          <a:xfrm>
            <a:off x="4296690" y="2119001"/>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3" name="Content Placeholder 2"/>
          <p:cNvSpPr>
            <a:spLocks noGrp="1"/>
          </p:cNvSpPr>
          <p:nvPr>
            <p:ph idx="1"/>
          </p:nvPr>
        </p:nvSpPr>
        <p:spPr>
          <a:xfrm>
            <a:off x="833610" y="1550203"/>
            <a:ext cx="10515600" cy="4740428"/>
          </a:xfrm>
        </p:spPr>
        <p:txBody>
          <a:bodyPr>
            <a:noAutofit/>
          </a:bodyPr>
          <a:lstStyle/>
          <a:p>
            <a:pPr marL="0" indent="0" algn="just">
              <a:buNone/>
            </a:pPr>
            <a:r>
              <a:rPr lang="en-US" sz="1800" dirty="0"/>
              <a:t>The picture below summarizes the interaction described above:</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de-AT"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5" name="Rectangle 4"/>
          <p:cNvSpPr/>
          <p:nvPr/>
        </p:nvSpPr>
        <p:spPr>
          <a:xfrm>
            <a:off x="1068547" y="2853229"/>
            <a:ext cx="1322024" cy="7050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Person A</a:t>
            </a:r>
            <a:endParaRPr lang="de-AT" dirty="0"/>
          </a:p>
        </p:txBody>
      </p:sp>
      <p:sp>
        <p:nvSpPr>
          <p:cNvPr id="6" name="Right Arrow 5"/>
          <p:cNvSpPr/>
          <p:nvPr/>
        </p:nvSpPr>
        <p:spPr>
          <a:xfrm rot="20686569">
            <a:off x="2521529" y="2477650"/>
            <a:ext cx="1865376" cy="39319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ight Arrow 6"/>
          <p:cNvSpPr/>
          <p:nvPr/>
        </p:nvSpPr>
        <p:spPr>
          <a:xfrm rot="748526">
            <a:off x="2525125" y="3485029"/>
            <a:ext cx="1866833" cy="38863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tangle 7"/>
          <p:cNvSpPr/>
          <p:nvPr/>
        </p:nvSpPr>
        <p:spPr>
          <a:xfrm>
            <a:off x="4395193" y="3521688"/>
            <a:ext cx="1322024" cy="70507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Person B</a:t>
            </a:r>
            <a:endParaRPr lang="de-AT" dirty="0"/>
          </a:p>
        </p:txBody>
      </p:sp>
      <p:sp>
        <p:nvSpPr>
          <p:cNvPr id="11" name="Right Arrow 10"/>
          <p:cNvSpPr/>
          <p:nvPr/>
        </p:nvSpPr>
        <p:spPr>
          <a:xfrm rot="20333095">
            <a:off x="5855247" y="3005283"/>
            <a:ext cx="2200381"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ight Arrow 11"/>
          <p:cNvSpPr/>
          <p:nvPr/>
        </p:nvSpPr>
        <p:spPr>
          <a:xfrm>
            <a:off x="5992870" y="3732349"/>
            <a:ext cx="2068125"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ight Arrow 12"/>
          <p:cNvSpPr/>
          <p:nvPr/>
        </p:nvSpPr>
        <p:spPr>
          <a:xfrm rot="1379357">
            <a:off x="5855143" y="4421823"/>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tangle 16"/>
          <p:cNvSpPr/>
          <p:nvPr/>
        </p:nvSpPr>
        <p:spPr>
          <a:xfrm rot="20711610">
            <a:off x="2481890" y="2294077"/>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A1</a:t>
            </a:r>
            <a:endParaRPr lang="de-AT" sz="1600" b="1" dirty="0">
              <a:solidFill>
                <a:schemeClr val="tx1"/>
              </a:solidFill>
            </a:endParaRPr>
          </a:p>
        </p:txBody>
      </p:sp>
      <p:sp>
        <p:nvSpPr>
          <p:cNvPr id="18" name="Rectangle 17"/>
          <p:cNvSpPr/>
          <p:nvPr/>
        </p:nvSpPr>
        <p:spPr>
          <a:xfrm rot="750644">
            <a:off x="2481890" y="3737064"/>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A2</a:t>
            </a:r>
            <a:endParaRPr lang="de-AT" sz="1600" b="1" dirty="0">
              <a:solidFill>
                <a:schemeClr val="tx1"/>
              </a:solidFill>
            </a:endParaRPr>
          </a:p>
        </p:txBody>
      </p:sp>
      <p:sp>
        <p:nvSpPr>
          <p:cNvPr id="19" name="Rectangle 18"/>
          <p:cNvSpPr/>
          <p:nvPr/>
        </p:nvSpPr>
        <p:spPr>
          <a:xfrm>
            <a:off x="6239083" y="3404630"/>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No Change</a:t>
            </a:r>
            <a:endParaRPr lang="de-AT" sz="1600" b="1" dirty="0">
              <a:solidFill>
                <a:schemeClr val="tx1"/>
              </a:solidFill>
            </a:endParaRPr>
          </a:p>
        </p:txBody>
      </p:sp>
      <p:sp>
        <p:nvSpPr>
          <p:cNvPr id="20" name="Rectangle 19"/>
          <p:cNvSpPr/>
          <p:nvPr/>
        </p:nvSpPr>
        <p:spPr>
          <a:xfrm rot="20402270">
            <a:off x="6116758" y="2633635"/>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Take x</a:t>
            </a:r>
            <a:endParaRPr lang="de-AT" sz="1600" b="1" dirty="0">
              <a:solidFill>
                <a:schemeClr val="tx1"/>
              </a:solidFill>
            </a:endParaRPr>
          </a:p>
        </p:txBody>
      </p:sp>
      <p:sp>
        <p:nvSpPr>
          <p:cNvPr id="21" name="Rectangle 20"/>
          <p:cNvSpPr/>
          <p:nvPr/>
        </p:nvSpPr>
        <p:spPr>
          <a:xfrm rot="1508623">
            <a:off x="6116756" y="4736993"/>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Give x</a:t>
            </a:r>
            <a:endParaRPr lang="de-AT" sz="1600" b="1" dirty="0">
              <a:solidFill>
                <a:schemeClr val="tx1"/>
              </a:solidFill>
            </a:endParaRPr>
          </a:p>
        </p:txBody>
      </p:sp>
    </p:spTree>
    <p:extLst>
      <p:ext uri="{BB962C8B-B14F-4D97-AF65-F5344CB8AC3E}">
        <p14:creationId xmlns:p14="http://schemas.microsoft.com/office/powerpoint/2010/main" val="250862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007488" y="3617904"/>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15" name="Rectangle 14"/>
          <p:cNvSpPr/>
          <p:nvPr/>
        </p:nvSpPr>
        <p:spPr>
          <a:xfrm>
            <a:off x="7941386" y="4621701"/>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250</a:t>
            </a:r>
            <a:endParaRPr lang="de-AT" sz="1600" dirty="0">
              <a:solidFill>
                <a:schemeClr val="tx1"/>
              </a:solidFill>
            </a:endParaRPr>
          </a:p>
        </p:txBody>
      </p:sp>
      <p:sp>
        <p:nvSpPr>
          <p:cNvPr id="16" name="Rectangle 15"/>
          <p:cNvSpPr/>
          <p:nvPr/>
        </p:nvSpPr>
        <p:spPr>
          <a:xfrm>
            <a:off x="7928594" y="2470463"/>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75</a:t>
            </a:r>
            <a:endParaRPr lang="de-AT" sz="1600" dirty="0">
              <a:solidFill>
                <a:schemeClr val="tx1"/>
              </a:solidFill>
            </a:endParaRPr>
          </a:p>
        </p:txBody>
      </p:sp>
      <p:sp>
        <p:nvSpPr>
          <p:cNvPr id="9" name="Rectangle 8"/>
          <p:cNvSpPr/>
          <p:nvPr/>
        </p:nvSpPr>
        <p:spPr>
          <a:xfrm>
            <a:off x="4296690" y="2119001"/>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3" name="Content Placeholder 2"/>
          <p:cNvSpPr>
            <a:spLocks noGrp="1"/>
          </p:cNvSpPr>
          <p:nvPr>
            <p:ph idx="1"/>
          </p:nvPr>
        </p:nvSpPr>
        <p:spPr>
          <a:xfrm>
            <a:off x="833610" y="1550203"/>
            <a:ext cx="10515600" cy="4740428"/>
          </a:xfrm>
        </p:spPr>
        <p:txBody>
          <a:bodyPr>
            <a:noAutofit/>
          </a:bodyPr>
          <a:lstStyle/>
          <a:p>
            <a:pPr marL="0" indent="0" algn="just">
              <a:buNone/>
            </a:pPr>
            <a:r>
              <a:rPr lang="en-US" sz="1800" dirty="0"/>
              <a:t>The picture below summarizes the interaction described above:</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de-AT"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5" name="Rectangle 4"/>
          <p:cNvSpPr/>
          <p:nvPr/>
        </p:nvSpPr>
        <p:spPr>
          <a:xfrm>
            <a:off x="1068547" y="2853229"/>
            <a:ext cx="1322024" cy="7050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Computer</a:t>
            </a:r>
            <a:endParaRPr lang="de-AT" dirty="0"/>
          </a:p>
        </p:txBody>
      </p:sp>
      <p:sp>
        <p:nvSpPr>
          <p:cNvPr id="6" name="Right Arrow 5"/>
          <p:cNvSpPr/>
          <p:nvPr/>
        </p:nvSpPr>
        <p:spPr>
          <a:xfrm rot="20686569">
            <a:off x="2521529" y="2477650"/>
            <a:ext cx="1865376" cy="39319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ight Arrow 6"/>
          <p:cNvSpPr/>
          <p:nvPr/>
        </p:nvSpPr>
        <p:spPr>
          <a:xfrm rot="748526">
            <a:off x="2525125" y="3485029"/>
            <a:ext cx="1866833" cy="38863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tangle 7"/>
          <p:cNvSpPr/>
          <p:nvPr/>
        </p:nvSpPr>
        <p:spPr>
          <a:xfrm>
            <a:off x="4395193" y="3521688"/>
            <a:ext cx="1322024" cy="70507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Person B</a:t>
            </a:r>
            <a:endParaRPr lang="de-AT" dirty="0"/>
          </a:p>
        </p:txBody>
      </p:sp>
      <p:sp>
        <p:nvSpPr>
          <p:cNvPr id="11" name="Right Arrow 10"/>
          <p:cNvSpPr/>
          <p:nvPr/>
        </p:nvSpPr>
        <p:spPr>
          <a:xfrm rot="20333095">
            <a:off x="5855247" y="3005283"/>
            <a:ext cx="2200381"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ight Arrow 11"/>
          <p:cNvSpPr/>
          <p:nvPr/>
        </p:nvSpPr>
        <p:spPr>
          <a:xfrm>
            <a:off x="5992870" y="3732349"/>
            <a:ext cx="2068125"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ight Arrow 12"/>
          <p:cNvSpPr/>
          <p:nvPr/>
        </p:nvSpPr>
        <p:spPr>
          <a:xfrm rot="1379357">
            <a:off x="5855143" y="4421823"/>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tangle 16"/>
          <p:cNvSpPr/>
          <p:nvPr/>
        </p:nvSpPr>
        <p:spPr>
          <a:xfrm rot="20711610">
            <a:off x="2433118" y="2211749"/>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randomly selects </a:t>
            </a:r>
            <a:r>
              <a:rPr lang="en-US" sz="1600" b="1" dirty="0">
                <a:solidFill>
                  <a:schemeClr val="tx1"/>
                </a:solidFill>
              </a:rPr>
              <a:t>A1</a:t>
            </a:r>
            <a:endParaRPr lang="de-AT" sz="1600" b="1" dirty="0">
              <a:solidFill>
                <a:schemeClr val="tx1"/>
              </a:solidFill>
            </a:endParaRPr>
          </a:p>
        </p:txBody>
      </p:sp>
      <p:sp>
        <p:nvSpPr>
          <p:cNvPr id="18" name="Rectangle 17"/>
          <p:cNvSpPr/>
          <p:nvPr/>
        </p:nvSpPr>
        <p:spPr>
          <a:xfrm rot="750644">
            <a:off x="2488159" y="3809737"/>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randomly selects </a:t>
            </a:r>
            <a:r>
              <a:rPr lang="en-US" sz="1600" b="1" dirty="0">
                <a:solidFill>
                  <a:schemeClr val="tx1"/>
                </a:solidFill>
              </a:rPr>
              <a:t>A2</a:t>
            </a:r>
            <a:endParaRPr lang="de-AT" sz="1600" b="1" dirty="0">
              <a:solidFill>
                <a:schemeClr val="tx1"/>
              </a:solidFill>
            </a:endParaRPr>
          </a:p>
        </p:txBody>
      </p:sp>
      <p:sp>
        <p:nvSpPr>
          <p:cNvPr id="19" name="Rectangle 18"/>
          <p:cNvSpPr/>
          <p:nvPr/>
        </p:nvSpPr>
        <p:spPr>
          <a:xfrm>
            <a:off x="6239083" y="3404630"/>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No Change</a:t>
            </a:r>
            <a:endParaRPr lang="de-AT" sz="1600" b="1" dirty="0">
              <a:solidFill>
                <a:schemeClr val="tx1"/>
              </a:solidFill>
            </a:endParaRPr>
          </a:p>
        </p:txBody>
      </p:sp>
      <p:sp>
        <p:nvSpPr>
          <p:cNvPr id="20" name="Rectangle 19"/>
          <p:cNvSpPr/>
          <p:nvPr/>
        </p:nvSpPr>
        <p:spPr>
          <a:xfrm rot="20402270">
            <a:off x="6116758" y="2633635"/>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Take x</a:t>
            </a:r>
            <a:endParaRPr lang="de-AT" sz="1600" b="1" dirty="0">
              <a:solidFill>
                <a:schemeClr val="tx1"/>
              </a:solidFill>
            </a:endParaRPr>
          </a:p>
        </p:txBody>
      </p:sp>
      <p:sp>
        <p:nvSpPr>
          <p:cNvPr id="21" name="Rectangle 20"/>
          <p:cNvSpPr/>
          <p:nvPr/>
        </p:nvSpPr>
        <p:spPr>
          <a:xfrm rot="1508623">
            <a:off x="6116756" y="4736993"/>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Give x</a:t>
            </a:r>
            <a:endParaRPr lang="de-AT" sz="1600" b="1" dirty="0">
              <a:solidFill>
                <a:schemeClr val="tx1"/>
              </a:solidFill>
            </a:endParaRPr>
          </a:p>
        </p:txBody>
      </p:sp>
    </p:spTree>
    <p:extLst>
      <p:ext uri="{BB962C8B-B14F-4D97-AF65-F5344CB8AC3E}">
        <p14:creationId xmlns:p14="http://schemas.microsoft.com/office/powerpoint/2010/main" val="115058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920230" y="2777629"/>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15" name="Rectangle 14"/>
          <p:cNvSpPr/>
          <p:nvPr/>
        </p:nvSpPr>
        <p:spPr>
          <a:xfrm>
            <a:off x="7876162" y="4410675"/>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250</a:t>
            </a:r>
            <a:endParaRPr lang="de-AT" sz="1600" dirty="0">
              <a:solidFill>
                <a:schemeClr val="tx1"/>
              </a:solidFill>
            </a:endParaRPr>
          </a:p>
        </p:txBody>
      </p:sp>
      <p:sp>
        <p:nvSpPr>
          <p:cNvPr id="9" name="Rectangle 8"/>
          <p:cNvSpPr/>
          <p:nvPr/>
        </p:nvSpPr>
        <p:spPr>
          <a:xfrm>
            <a:off x="4296690" y="2119001"/>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3" name="Content Placeholder 2"/>
          <p:cNvSpPr>
            <a:spLocks noGrp="1"/>
          </p:cNvSpPr>
          <p:nvPr>
            <p:ph idx="1"/>
          </p:nvPr>
        </p:nvSpPr>
        <p:spPr>
          <a:xfrm>
            <a:off x="833610" y="1550203"/>
            <a:ext cx="10515600" cy="4740428"/>
          </a:xfrm>
        </p:spPr>
        <p:txBody>
          <a:bodyPr>
            <a:noAutofit/>
          </a:bodyPr>
          <a:lstStyle/>
          <a:p>
            <a:pPr marL="0" indent="0" algn="just">
              <a:buNone/>
            </a:pPr>
            <a:r>
              <a:rPr lang="en-US" sz="1800" dirty="0"/>
              <a:t>The picture below summarizes the choice of Person B described above:</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5" name="Rectangle 4"/>
          <p:cNvSpPr/>
          <p:nvPr/>
        </p:nvSpPr>
        <p:spPr>
          <a:xfrm>
            <a:off x="1068547" y="2853229"/>
            <a:ext cx="1322024" cy="7050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Peron A</a:t>
            </a:r>
            <a:endParaRPr lang="de-AT" dirty="0"/>
          </a:p>
        </p:txBody>
      </p:sp>
      <p:sp>
        <p:nvSpPr>
          <p:cNvPr id="6" name="Right Arrow 5"/>
          <p:cNvSpPr/>
          <p:nvPr/>
        </p:nvSpPr>
        <p:spPr>
          <a:xfrm rot="20686569">
            <a:off x="2521529" y="2477650"/>
            <a:ext cx="1865376" cy="39319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ight Arrow 6"/>
          <p:cNvSpPr/>
          <p:nvPr/>
        </p:nvSpPr>
        <p:spPr>
          <a:xfrm rot="748526">
            <a:off x="2525125" y="3485029"/>
            <a:ext cx="1866833" cy="38863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tangle 7"/>
          <p:cNvSpPr/>
          <p:nvPr/>
        </p:nvSpPr>
        <p:spPr>
          <a:xfrm>
            <a:off x="4395193" y="3521688"/>
            <a:ext cx="1322024" cy="70507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Person B</a:t>
            </a:r>
            <a:endParaRPr lang="de-AT" dirty="0"/>
          </a:p>
        </p:txBody>
      </p:sp>
      <p:sp>
        <p:nvSpPr>
          <p:cNvPr id="12" name="Right Arrow 11"/>
          <p:cNvSpPr/>
          <p:nvPr/>
        </p:nvSpPr>
        <p:spPr>
          <a:xfrm rot="20579390">
            <a:off x="5847062" y="3195275"/>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ight Arrow 12"/>
          <p:cNvSpPr/>
          <p:nvPr/>
        </p:nvSpPr>
        <p:spPr>
          <a:xfrm rot="1379357">
            <a:off x="5823012" y="4259530"/>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tangle 16"/>
          <p:cNvSpPr/>
          <p:nvPr/>
        </p:nvSpPr>
        <p:spPr>
          <a:xfrm rot="20711610">
            <a:off x="2481890" y="2294077"/>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A1</a:t>
            </a:r>
            <a:endParaRPr lang="de-AT" sz="1600" b="1" dirty="0">
              <a:solidFill>
                <a:schemeClr val="tx1"/>
              </a:solidFill>
            </a:endParaRPr>
          </a:p>
        </p:txBody>
      </p:sp>
      <p:sp>
        <p:nvSpPr>
          <p:cNvPr id="18" name="Rectangle 17"/>
          <p:cNvSpPr/>
          <p:nvPr/>
        </p:nvSpPr>
        <p:spPr>
          <a:xfrm rot="750644">
            <a:off x="2481890" y="3737064"/>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A2</a:t>
            </a:r>
            <a:endParaRPr lang="de-AT" sz="1600" b="1" dirty="0">
              <a:solidFill>
                <a:schemeClr val="tx1"/>
              </a:solidFill>
            </a:endParaRPr>
          </a:p>
        </p:txBody>
      </p:sp>
      <p:sp>
        <p:nvSpPr>
          <p:cNvPr id="19" name="Rectangle 18"/>
          <p:cNvSpPr/>
          <p:nvPr/>
        </p:nvSpPr>
        <p:spPr>
          <a:xfrm rot="20566155">
            <a:off x="5932751" y="2933893"/>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No Change</a:t>
            </a:r>
            <a:endParaRPr lang="de-AT" sz="1600" b="1" dirty="0">
              <a:solidFill>
                <a:schemeClr val="tx1"/>
              </a:solidFill>
            </a:endParaRPr>
          </a:p>
        </p:txBody>
      </p:sp>
      <p:sp>
        <p:nvSpPr>
          <p:cNvPr id="21" name="Rectangle 20"/>
          <p:cNvSpPr/>
          <p:nvPr/>
        </p:nvSpPr>
        <p:spPr>
          <a:xfrm rot="1430290">
            <a:off x="6099755" y="4514707"/>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Give x</a:t>
            </a:r>
            <a:endParaRPr lang="de-AT" sz="1600" b="1" dirty="0">
              <a:solidFill>
                <a:schemeClr val="tx1"/>
              </a:solidFill>
            </a:endParaRPr>
          </a:p>
        </p:txBody>
      </p:sp>
    </p:spTree>
    <p:extLst>
      <p:ext uri="{BB962C8B-B14F-4D97-AF65-F5344CB8AC3E}">
        <p14:creationId xmlns:p14="http://schemas.microsoft.com/office/powerpoint/2010/main" val="179021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296690" y="2119001"/>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3" name="Content Placeholder 2"/>
          <p:cNvSpPr>
            <a:spLocks noGrp="1"/>
          </p:cNvSpPr>
          <p:nvPr>
            <p:ph idx="1"/>
          </p:nvPr>
        </p:nvSpPr>
        <p:spPr>
          <a:xfrm>
            <a:off x="833610" y="1550203"/>
            <a:ext cx="10515600" cy="4740428"/>
          </a:xfrm>
        </p:spPr>
        <p:txBody>
          <a:bodyPr>
            <a:noAutofit/>
          </a:bodyPr>
          <a:lstStyle/>
          <a:p>
            <a:pPr marL="0" indent="0" algn="just">
              <a:buNone/>
            </a:pPr>
            <a:r>
              <a:rPr lang="en-US" sz="1800" dirty="0"/>
              <a:t>The picture below summarizes the choice of Person B described above:</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de-AT"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5" name="Rectangle 4"/>
          <p:cNvSpPr/>
          <p:nvPr/>
        </p:nvSpPr>
        <p:spPr>
          <a:xfrm>
            <a:off x="1068547" y="2853229"/>
            <a:ext cx="1322024" cy="7050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Computer</a:t>
            </a:r>
            <a:endParaRPr lang="de-AT" dirty="0"/>
          </a:p>
        </p:txBody>
      </p:sp>
      <p:sp>
        <p:nvSpPr>
          <p:cNvPr id="6" name="Right Arrow 5"/>
          <p:cNvSpPr/>
          <p:nvPr/>
        </p:nvSpPr>
        <p:spPr>
          <a:xfrm rot="20686569">
            <a:off x="2521529" y="2477650"/>
            <a:ext cx="1865376" cy="39319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ight Arrow 6"/>
          <p:cNvSpPr/>
          <p:nvPr/>
        </p:nvSpPr>
        <p:spPr>
          <a:xfrm rot="748526">
            <a:off x="2525125" y="3485029"/>
            <a:ext cx="1866833" cy="38863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tangle 7"/>
          <p:cNvSpPr/>
          <p:nvPr/>
        </p:nvSpPr>
        <p:spPr>
          <a:xfrm>
            <a:off x="4395193" y="3521688"/>
            <a:ext cx="1322024" cy="70507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Person B</a:t>
            </a:r>
            <a:endParaRPr lang="de-AT" dirty="0"/>
          </a:p>
        </p:txBody>
      </p:sp>
      <p:sp>
        <p:nvSpPr>
          <p:cNvPr id="17" name="Rectangle 16"/>
          <p:cNvSpPr/>
          <p:nvPr/>
        </p:nvSpPr>
        <p:spPr>
          <a:xfrm rot="20711610">
            <a:off x="2481890" y="2191734"/>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randomly selects </a:t>
            </a:r>
            <a:r>
              <a:rPr lang="en-US" sz="1600" b="1" dirty="0">
                <a:solidFill>
                  <a:schemeClr val="tx1"/>
                </a:solidFill>
              </a:rPr>
              <a:t>A1</a:t>
            </a:r>
            <a:endParaRPr lang="de-AT" sz="1600" b="1" dirty="0">
              <a:solidFill>
                <a:schemeClr val="tx1"/>
              </a:solidFill>
            </a:endParaRPr>
          </a:p>
        </p:txBody>
      </p:sp>
      <p:sp>
        <p:nvSpPr>
          <p:cNvPr id="18" name="Rectangle 17"/>
          <p:cNvSpPr/>
          <p:nvPr/>
        </p:nvSpPr>
        <p:spPr>
          <a:xfrm rot="750644">
            <a:off x="2512726" y="3809033"/>
            <a:ext cx="1441313" cy="347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randomly selects </a:t>
            </a:r>
            <a:r>
              <a:rPr lang="en-US" sz="1600" b="1" dirty="0">
                <a:solidFill>
                  <a:schemeClr val="tx1"/>
                </a:solidFill>
              </a:rPr>
              <a:t>A2</a:t>
            </a:r>
            <a:endParaRPr lang="de-AT" sz="1600" b="1" dirty="0">
              <a:solidFill>
                <a:schemeClr val="tx1"/>
              </a:solidFill>
            </a:endParaRPr>
          </a:p>
        </p:txBody>
      </p:sp>
      <p:sp>
        <p:nvSpPr>
          <p:cNvPr id="20" name="Rectangle 19"/>
          <p:cNvSpPr/>
          <p:nvPr/>
        </p:nvSpPr>
        <p:spPr>
          <a:xfrm>
            <a:off x="7920230" y="2777629"/>
            <a:ext cx="2341024" cy="618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a:t>
            </a:r>
          </a:p>
          <a:p>
            <a:pPr algn="ctr"/>
            <a:r>
              <a:rPr lang="en-US" sz="1600" dirty="0">
                <a:solidFill>
                  <a:schemeClr val="tx1"/>
                </a:solidFill>
              </a:rPr>
              <a:t>Person B earns: CZK 375</a:t>
            </a:r>
            <a:endParaRPr lang="de-AT" sz="1600" dirty="0">
              <a:solidFill>
                <a:schemeClr val="tx1"/>
              </a:solidFill>
            </a:endParaRPr>
          </a:p>
        </p:txBody>
      </p:sp>
      <p:sp>
        <p:nvSpPr>
          <p:cNvPr id="22" name="Rectangle 21"/>
          <p:cNvSpPr/>
          <p:nvPr/>
        </p:nvSpPr>
        <p:spPr>
          <a:xfrm>
            <a:off x="7876162" y="4410675"/>
            <a:ext cx="2976341" cy="79999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Person A earns: CZK 125 + CZK x</a:t>
            </a:r>
          </a:p>
          <a:p>
            <a:pPr algn="ctr"/>
            <a:r>
              <a:rPr lang="en-US" sz="1600" dirty="0">
                <a:solidFill>
                  <a:schemeClr val="tx1"/>
                </a:solidFill>
              </a:rPr>
              <a:t>Person B earns: CZK 375 – CZK x</a:t>
            </a:r>
          </a:p>
          <a:p>
            <a:pPr algn="ctr"/>
            <a:r>
              <a:rPr lang="en-US" sz="1600" dirty="0">
                <a:solidFill>
                  <a:schemeClr val="tx1"/>
                </a:solidFill>
              </a:rPr>
              <a:t>Where 0 &lt; x &lt;= 250</a:t>
            </a:r>
            <a:endParaRPr lang="de-AT" sz="1600" dirty="0">
              <a:solidFill>
                <a:schemeClr val="tx1"/>
              </a:solidFill>
            </a:endParaRPr>
          </a:p>
        </p:txBody>
      </p:sp>
      <p:sp>
        <p:nvSpPr>
          <p:cNvPr id="23" name="Right Arrow 22"/>
          <p:cNvSpPr/>
          <p:nvPr/>
        </p:nvSpPr>
        <p:spPr>
          <a:xfrm rot="20579390">
            <a:off x="5847062" y="3195275"/>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4" name="Right Arrow 23"/>
          <p:cNvSpPr/>
          <p:nvPr/>
        </p:nvSpPr>
        <p:spPr>
          <a:xfrm rot="1379357">
            <a:off x="5823012" y="4259530"/>
            <a:ext cx="2203704" cy="39319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5" name="Rectangle 24"/>
          <p:cNvSpPr/>
          <p:nvPr/>
        </p:nvSpPr>
        <p:spPr>
          <a:xfrm rot="20566155">
            <a:off x="5932751" y="2933893"/>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a:t>
            </a:r>
            <a:r>
              <a:rPr lang="en-US" sz="1600" b="1" dirty="0">
                <a:solidFill>
                  <a:schemeClr val="tx1"/>
                </a:solidFill>
              </a:rPr>
              <a:t>No Change</a:t>
            </a:r>
            <a:endParaRPr lang="de-AT" sz="1600" b="1" dirty="0">
              <a:solidFill>
                <a:schemeClr val="tx1"/>
              </a:solidFill>
            </a:endParaRPr>
          </a:p>
        </p:txBody>
      </p:sp>
      <p:sp>
        <p:nvSpPr>
          <p:cNvPr id="26" name="Rectangle 25"/>
          <p:cNvSpPr/>
          <p:nvPr/>
        </p:nvSpPr>
        <p:spPr>
          <a:xfrm rot="1430290">
            <a:off x="6099755" y="4514707"/>
            <a:ext cx="1820351" cy="469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chooses to </a:t>
            </a:r>
            <a:r>
              <a:rPr lang="en-US" sz="1600" b="1" dirty="0">
                <a:solidFill>
                  <a:schemeClr val="tx1"/>
                </a:solidFill>
              </a:rPr>
              <a:t>Give x</a:t>
            </a:r>
            <a:endParaRPr lang="de-AT" sz="1600" b="1" dirty="0">
              <a:solidFill>
                <a:schemeClr val="tx1"/>
              </a:solidFill>
            </a:endParaRPr>
          </a:p>
        </p:txBody>
      </p:sp>
    </p:spTree>
    <p:extLst>
      <p:ext uri="{BB962C8B-B14F-4D97-AF65-F5344CB8AC3E}">
        <p14:creationId xmlns:p14="http://schemas.microsoft.com/office/powerpoint/2010/main" val="1989906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1</a:t>
            </a:r>
            <a:endParaRPr lang="de-AT" dirty="0"/>
          </a:p>
        </p:txBody>
      </p:sp>
      <p:sp>
        <p:nvSpPr>
          <p:cNvPr id="3" name="Content Placeholder 2"/>
          <p:cNvSpPr>
            <a:spLocks noGrp="1"/>
          </p:cNvSpPr>
          <p:nvPr>
            <p:ph idx="1"/>
          </p:nvPr>
        </p:nvSpPr>
        <p:spPr>
          <a:xfrm>
            <a:off x="838199" y="1825625"/>
            <a:ext cx="10707477" cy="4351338"/>
          </a:xfrm>
        </p:spPr>
        <p:txBody>
          <a:bodyPr>
            <a:normAutofit/>
          </a:bodyPr>
          <a:lstStyle/>
          <a:p>
            <a:pPr marL="0" indent="0" algn="ctr">
              <a:buNone/>
            </a:pPr>
            <a:r>
              <a:rPr lang="en-US" sz="1800" dirty="0"/>
              <a:t>You have been randomly assigned to the role of </a:t>
            </a:r>
            <a:r>
              <a:rPr lang="en-US" sz="1800" b="1" dirty="0"/>
              <a:t>Person A (B)</a:t>
            </a:r>
            <a:r>
              <a:rPr lang="en-US" sz="1800" dirty="0"/>
              <a:t>. </a:t>
            </a:r>
          </a:p>
          <a:p>
            <a:pPr marL="0" indent="0" algn="ctr">
              <a:buNone/>
            </a:pPr>
            <a:r>
              <a:rPr lang="en-US" sz="1800" dirty="0"/>
              <a:t>You have been randomly and anonymously paired with another subject in the role of Person B (A). </a:t>
            </a:r>
          </a:p>
          <a:p>
            <a:pPr marL="0" indent="0" algn="ctr">
              <a:buNone/>
            </a:pPr>
            <a:endParaRPr lang="en-US" sz="1800" dirty="0"/>
          </a:p>
          <a:p>
            <a:pPr marL="0" indent="0" algn="ctr">
              <a:buNone/>
            </a:pPr>
            <a:r>
              <a:rPr lang="en-US" sz="1800" dirty="0"/>
              <a:t>You have (Person A has) an endowment of  </a:t>
            </a:r>
            <a:r>
              <a:rPr lang="en-US" sz="1800" b="1" dirty="0"/>
              <a:t>CZK 125. </a:t>
            </a:r>
          </a:p>
          <a:p>
            <a:pPr marL="0" indent="0" algn="ctr">
              <a:buNone/>
            </a:pPr>
            <a:r>
              <a:rPr lang="en-US" sz="1800" dirty="0"/>
              <a:t>Person B has (You have) CZK 125 plus an additional CZK 250, bringing her/his (your) endowment to </a:t>
            </a:r>
            <a:r>
              <a:rPr lang="en-US" sz="1800" b="1" dirty="0"/>
              <a:t>CZK 375. </a:t>
            </a:r>
            <a:endParaRPr lang="en-US" sz="1800" b="1" dirty="0" smtClean="0"/>
          </a:p>
          <a:p>
            <a:pPr marL="0" indent="0" algn="ctr">
              <a:buNone/>
            </a:pPr>
            <a:endParaRPr lang="en-US" sz="1800" b="1" dirty="0"/>
          </a:p>
          <a:p>
            <a:pPr marL="0" indent="0" algn="ctr">
              <a:buNone/>
            </a:pPr>
            <a:endParaRPr lang="de-AT" sz="1800" b="1" dirty="0"/>
          </a:p>
          <a:p>
            <a:pPr marL="0" indent="0" algn="ctr">
              <a:buNone/>
            </a:pPr>
            <a:endParaRPr lang="en-US" sz="1800" dirty="0">
              <a:solidFill>
                <a:schemeClr val="accent1"/>
              </a:solidFill>
            </a:endParaRPr>
          </a:p>
          <a:p>
            <a:pPr marL="0" indent="0" algn="ctr">
              <a:buNone/>
            </a:pPr>
            <a:endParaRPr lang="de-AT" sz="1800" dirty="0"/>
          </a:p>
        </p:txBody>
      </p:sp>
      <p:sp>
        <p:nvSpPr>
          <p:cNvPr id="4" name="Rectangle 3"/>
          <p:cNvSpPr/>
          <p:nvPr/>
        </p:nvSpPr>
        <p:spPr>
          <a:xfrm>
            <a:off x="10027186" y="60923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960978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1</a:t>
            </a:r>
            <a:endParaRPr lang="de-AT" dirty="0">
              <a:solidFill>
                <a:srgbClr val="FF0000"/>
              </a:solidFill>
            </a:endParaRPr>
          </a:p>
        </p:txBody>
      </p:sp>
      <p:sp>
        <p:nvSpPr>
          <p:cNvPr id="19" name="Rounded Rectangle 18"/>
          <p:cNvSpPr/>
          <p:nvPr/>
        </p:nvSpPr>
        <p:spPr>
          <a:xfrm>
            <a:off x="833610" y="2916150"/>
            <a:ext cx="10515600" cy="526639"/>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A1: We remain at our initial endowments of CZK 125 (me) and CZK 375 (Person B).</a:t>
            </a:r>
          </a:p>
        </p:txBody>
      </p:sp>
      <p:sp>
        <p:nvSpPr>
          <p:cNvPr id="20" name="TextBox 19"/>
          <p:cNvSpPr txBox="1"/>
          <p:nvPr/>
        </p:nvSpPr>
        <p:spPr>
          <a:xfrm>
            <a:off x="833610" y="3420753"/>
            <a:ext cx="10515600" cy="584775"/>
          </a:xfrm>
          <a:prstGeom prst="rect">
            <a:avLst/>
          </a:prstGeom>
          <a:noFill/>
        </p:spPr>
        <p:txBody>
          <a:bodyPr wrap="square" rtlCol="0">
            <a:spAutoFit/>
          </a:bodyPr>
          <a:lstStyle/>
          <a:p>
            <a:pPr algn="ctr"/>
            <a:r>
              <a:rPr lang="en-US" sz="1600" i="1" dirty="0"/>
              <a:t>If you select this option and Part 1 is chosen for payment at the end of this study, then you will receive CZK 125 and Person B will receive CZK 375</a:t>
            </a:r>
            <a:endParaRPr lang="de-AT" sz="1600" dirty="0"/>
          </a:p>
        </p:txBody>
      </p:sp>
      <p:sp>
        <p:nvSpPr>
          <p:cNvPr id="22" name="Content Placeholder 2"/>
          <p:cNvSpPr>
            <a:spLocks noGrp="1"/>
          </p:cNvSpPr>
          <p:nvPr>
            <p:ph idx="1"/>
          </p:nvPr>
        </p:nvSpPr>
        <p:spPr>
          <a:xfrm>
            <a:off x="728031" y="1885731"/>
            <a:ext cx="10621179" cy="646331"/>
          </a:xfrm>
        </p:spPr>
        <p:txBody>
          <a:bodyPr>
            <a:noAutofit/>
          </a:bodyPr>
          <a:lstStyle/>
          <a:p>
            <a:pPr marL="0" indent="0" algn="ctr">
              <a:buNone/>
            </a:pPr>
            <a:r>
              <a:rPr lang="en-US" sz="1800" dirty="0"/>
              <a:t>Please choose one of the two options (A1 or A2) below. Your choice will be recorded after you click on the Next button.</a:t>
            </a:r>
          </a:p>
        </p:txBody>
      </p:sp>
      <p:sp>
        <p:nvSpPr>
          <p:cNvPr id="23" name="Rounded Rectangle 22"/>
          <p:cNvSpPr/>
          <p:nvPr/>
        </p:nvSpPr>
        <p:spPr>
          <a:xfrm>
            <a:off x="833610" y="4667476"/>
            <a:ext cx="10515600" cy="526639"/>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A1: Person B can give me up to CZK 250 from her/his endowment </a:t>
            </a:r>
            <a:r>
              <a:rPr lang="en-US" b="1" dirty="0">
                <a:solidFill>
                  <a:srgbClr val="FF0000"/>
                </a:solidFill>
              </a:rPr>
              <a:t>or take up to CZK 75 from me</a:t>
            </a:r>
            <a:r>
              <a:rPr lang="en-US" b="1" dirty="0">
                <a:solidFill>
                  <a:schemeClr val="tx1"/>
                </a:solidFill>
              </a:rPr>
              <a:t>.</a:t>
            </a:r>
          </a:p>
        </p:txBody>
      </p:sp>
      <p:sp>
        <p:nvSpPr>
          <p:cNvPr id="24" name="TextBox 23"/>
          <p:cNvSpPr txBox="1"/>
          <p:nvPr/>
        </p:nvSpPr>
        <p:spPr>
          <a:xfrm>
            <a:off x="833610" y="5172079"/>
            <a:ext cx="10515600" cy="584775"/>
          </a:xfrm>
          <a:prstGeom prst="rect">
            <a:avLst/>
          </a:prstGeom>
          <a:noFill/>
        </p:spPr>
        <p:txBody>
          <a:bodyPr wrap="square" rtlCol="0">
            <a:spAutoFit/>
          </a:bodyPr>
          <a:lstStyle/>
          <a:p>
            <a:pPr algn="ctr"/>
            <a:r>
              <a:rPr lang="en-US" sz="1600" i="1" dirty="0"/>
              <a:t>If you select this option and Part 1 is chosen for payment at the end of the experiment, then the choice of Person B will determine both your earnings.</a:t>
            </a:r>
            <a:endParaRPr lang="de-AT" sz="1600" dirty="0"/>
          </a:p>
        </p:txBody>
      </p:sp>
      <p:sp>
        <p:nvSpPr>
          <p:cNvPr id="25" name="Rectangle 24"/>
          <p:cNvSpPr/>
          <p:nvPr/>
        </p:nvSpPr>
        <p:spPr>
          <a:xfrm>
            <a:off x="10027186" y="620249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1172870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p:cNvSpPr>
            <a:spLocks noGrp="1"/>
          </p:cNvSpPr>
          <p:nvPr>
            <p:ph idx="1"/>
          </p:nvPr>
        </p:nvSpPr>
        <p:spPr>
          <a:xfrm>
            <a:off x="728031" y="1872704"/>
            <a:ext cx="10621179" cy="2697941"/>
          </a:xfrm>
        </p:spPr>
        <p:txBody>
          <a:bodyPr>
            <a:noAutofit/>
          </a:bodyPr>
          <a:lstStyle/>
          <a:p>
            <a:pPr marL="0" indent="0">
              <a:buNone/>
            </a:pPr>
            <a:r>
              <a:rPr lang="en-US" sz="1500" dirty="0"/>
              <a:t>You are in the role of Person B. Recall that </a:t>
            </a:r>
            <a:r>
              <a:rPr lang="en-US" sz="1500" dirty="0">
                <a:solidFill>
                  <a:schemeClr val="accent1"/>
                </a:solidFill>
              </a:rPr>
              <a:t>[the computer]</a:t>
            </a:r>
            <a:r>
              <a:rPr lang="en-US" sz="1500" dirty="0"/>
              <a:t> /the Person A you are matched with/ </a:t>
            </a:r>
            <a:r>
              <a:rPr lang="en-US" sz="1500" dirty="0">
                <a:solidFill>
                  <a:schemeClr val="accent1"/>
                </a:solidFill>
              </a:rPr>
              <a:t>[randomly selects] </a:t>
            </a:r>
            <a:r>
              <a:rPr lang="en-US" sz="1500" dirty="0"/>
              <a:t>/chooses/ from among the following options:</a:t>
            </a:r>
            <a:endParaRPr lang="de-AT" sz="1500" dirty="0"/>
          </a:p>
          <a:p>
            <a:r>
              <a:rPr lang="en-US" sz="1500" dirty="0"/>
              <a:t>A1: </a:t>
            </a:r>
            <a:r>
              <a:rPr lang="en-US" sz="1500" dirty="0">
                <a:solidFill>
                  <a:schemeClr val="accent1"/>
                </a:solidFill>
              </a:rPr>
              <a:t>[Both persons] </a:t>
            </a:r>
            <a:r>
              <a:rPr lang="en-US" sz="1500" dirty="0"/>
              <a:t>/We/ remain at </a:t>
            </a:r>
            <a:r>
              <a:rPr lang="en-US" sz="1500" dirty="0">
                <a:solidFill>
                  <a:schemeClr val="accent1"/>
                </a:solidFill>
              </a:rPr>
              <a:t>[their] </a:t>
            </a:r>
            <a:r>
              <a:rPr lang="en-US" sz="1500" dirty="0"/>
              <a:t>/our/ initial endowments of CZK 125 (</a:t>
            </a:r>
            <a:r>
              <a:rPr lang="en-US" sz="1500" dirty="0">
                <a:solidFill>
                  <a:schemeClr val="accent1"/>
                </a:solidFill>
              </a:rPr>
              <a:t>[Person A]</a:t>
            </a:r>
            <a:r>
              <a:rPr lang="en-US" sz="1500" dirty="0"/>
              <a:t>/me/) and CZK 375 (Person B).</a:t>
            </a:r>
          </a:p>
          <a:p>
            <a:r>
              <a:rPr lang="en-US" sz="1500" dirty="0"/>
              <a:t>A2: Person B can give </a:t>
            </a:r>
            <a:r>
              <a:rPr lang="en-US" sz="1500" dirty="0">
                <a:solidFill>
                  <a:schemeClr val="accent1"/>
                </a:solidFill>
              </a:rPr>
              <a:t>[Person A]</a:t>
            </a:r>
            <a:r>
              <a:rPr lang="en-US" sz="1500" dirty="0"/>
              <a:t> /me/ up to CZK 250 </a:t>
            </a:r>
            <a:r>
              <a:rPr lang="en-US" sz="1500" dirty="0">
                <a:solidFill>
                  <a:srgbClr val="FF0000"/>
                </a:solidFill>
              </a:rPr>
              <a:t>or take up to CZK 75 from </a:t>
            </a:r>
            <a:r>
              <a:rPr lang="en-US" sz="1500" dirty="0">
                <a:solidFill>
                  <a:schemeClr val="accent1"/>
                </a:solidFill>
              </a:rPr>
              <a:t>[Person A]</a:t>
            </a:r>
            <a:r>
              <a:rPr lang="en-US" sz="1500" dirty="0"/>
              <a:t> </a:t>
            </a:r>
            <a:r>
              <a:rPr lang="en-US" sz="1500" dirty="0">
                <a:solidFill>
                  <a:srgbClr val="FF0000"/>
                </a:solidFill>
              </a:rPr>
              <a:t>/me/</a:t>
            </a:r>
            <a:endParaRPr lang="en-US" sz="1500" dirty="0"/>
          </a:p>
          <a:p>
            <a:pPr marL="0" indent="0">
              <a:buNone/>
            </a:pPr>
            <a:r>
              <a:rPr lang="en-US" sz="1500" dirty="0"/>
              <a:t>For the case that </a:t>
            </a:r>
            <a:r>
              <a:rPr lang="en-US" sz="1500" dirty="0">
                <a:solidFill>
                  <a:schemeClr val="accent1"/>
                </a:solidFill>
              </a:rPr>
              <a:t>[the computer]</a:t>
            </a:r>
            <a:r>
              <a:rPr lang="en-US" sz="1500" dirty="0"/>
              <a:t> /Person A/ </a:t>
            </a:r>
            <a:r>
              <a:rPr lang="en-US" sz="1500" dirty="0">
                <a:solidFill>
                  <a:schemeClr val="accent1"/>
                </a:solidFill>
              </a:rPr>
              <a:t>[randomly selected] </a:t>
            </a:r>
            <a:r>
              <a:rPr lang="en-US" sz="1500" dirty="0"/>
              <a:t>/chose/ A2, please indicate your transfer choice by clicking on the line below and moving the slider that appears. Making no change means choosing 0 on the slider. Giving to Person A means choosing a positive amount on the slider. Taking from Person A  means choosing a negative amount on the slider. When you move and place the slider at a given location, text will appear below the line showing you how much you and Person A will earn from this study if this part is chosen for payment. Your choice will be recorded after you click Next.</a:t>
            </a:r>
          </a:p>
          <a:p>
            <a:pPr marL="0" indent="0">
              <a:buNone/>
            </a:pPr>
            <a:endParaRPr lang="de-AT" sz="1500" dirty="0"/>
          </a:p>
        </p:txBody>
      </p:sp>
      <p:sp>
        <p:nvSpPr>
          <p:cNvPr id="17" name="Rectangle 16"/>
          <p:cNvSpPr/>
          <p:nvPr/>
        </p:nvSpPr>
        <p:spPr>
          <a:xfrm>
            <a:off x="838200" y="5546201"/>
            <a:ext cx="1051101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18" name="Rectangle 17"/>
          <p:cNvSpPr/>
          <p:nvPr/>
        </p:nvSpPr>
        <p:spPr>
          <a:xfrm>
            <a:off x="6456993" y="5466322"/>
            <a:ext cx="76661" cy="16200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7" name="Rectangle 26"/>
          <p:cNvSpPr/>
          <p:nvPr/>
        </p:nvSpPr>
        <p:spPr>
          <a:xfrm>
            <a:off x="10755245" y="4563123"/>
            <a:ext cx="1067718" cy="561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solidFill>
                  <a:schemeClr val="tx1"/>
                </a:solidFill>
              </a:rPr>
              <a:t>Giving</a:t>
            </a:r>
            <a:endParaRPr lang="de-AT" sz="1000" i="1" dirty="0">
              <a:solidFill>
                <a:schemeClr val="tx1"/>
              </a:solidFill>
            </a:endParaRPr>
          </a:p>
        </p:txBody>
      </p:sp>
      <p:sp>
        <p:nvSpPr>
          <p:cNvPr id="28" name="Rectangle 27"/>
          <p:cNvSpPr/>
          <p:nvPr/>
        </p:nvSpPr>
        <p:spPr>
          <a:xfrm>
            <a:off x="808029" y="5705084"/>
            <a:ext cx="10503922" cy="307777"/>
          </a:xfrm>
          <a:prstGeom prst="rect">
            <a:avLst/>
          </a:prstGeom>
        </p:spPr>
        <p:txBody>
          <a:bodyPr wrap="square">
            <a:spAutoFit/>
          </a:bodyPr>
          <a:lstStyle/>
          <a:p>
            <a:pPr algn="ctr"/>
            <a:r>
              <a:rPr lang="en-US" sz="1400" dirty="0">
                <a:latin typeface="Calibri" panose="020F0502020204030204" pitchFamily="34" charset="0"/>
                <a:ea typeface="Calibri" panose="020F0502020204030204" pitchFamily="34" charset="0"/>
                <a:cs typeface="Times New Roman" panose="02020603050405020304" pitchFamily="18" charset="0"/>
              </a:rPr>
              <a:t>If this part is chosen for payment</a:t>
            </a:r>
            <a:r>
              <a:rPr lang="en-US" sz="1400" b="1" dirty="0">
                <a:latin typeface="Calibri" panose="020F0502020204030204" pitchFamily="34" charset="0"/>
                <a:ea typeface="Calibri" panose="020F0502020204030204" pitchFamily="34" charset="0"/>
                <a:cs typeface="Times New Roman" panose="02020603050405020304" pitchFamily="18" charset="0"/>
              </a:rPr>
              <a:t>, You will receive: CZK 275</a:t>
            </a:r>
            <a:r>
              <a:rPr lang="en-US" sz="1400" dirty="0">
                <a:latin typeface="Calibri" panose="020F0502020204030204" pitchFamily="34" charset="0"/>
                <a:ea typeface="Calibri" panose="020F0502020204030204" pitchFamily="34" charset="0"/>
                <a:cs typeface="Times New Roman" panose="02020603050405020304" pitchFamily="18" charset="0"/>
              </a:rPr>
              <a:t> (i.e. CZK 375 – CZK 100) &amp; </a:t>
            </a:r>
            <a:r>
              <a:rPr lang="en-US" sz="1400" b="1" dirty="0">
                <a:latin typeface="Calibri" panose="020F0502020204030204" pitchFamily="34" charset="0"/>
                <a:ea typeface="Calibri" panose="020F0502020204030204" pitchFamily="34" charset="0"/>
                <a:cs typeface="Times New Roman" panose="02020603050405020304" pitchFamily="18" charset="0"/>
              </a:rPr>
              <a:t>Person A will receive: CZK 225 </a:t>
            </a:r>
            <a:r>
              <a:rPr lang="en-US" sz="1400" dirty="0">
                <a:latin typeface="Calibri" panose="020F0502020204030204" pitchFamily="34" charset="0"/>
                <a:ea typeface="Calibri" panose="020F0502020204030204" pitchFamily="34" charset="0"/>
                <a:cs typeface="Times New Roman" panose="02020603050405020304" pitchFamily="18" charset="0"/>
              </a:rPr>
              <a:t>(i.e. CZK 125 + CZK 100)</a:t>
            </a:r>
          </a:p>
        </p:txBody>
      </p:sp>
      <p:sp>
        <p:nvSpPr>
          <p:cNvPr id="30" name="Rectangle 29"/>
          <p:cNvSpPr/>
          <p:nvPr/>
        </p:nvSpPr>
        <p:spPr>
          <a:xfrm>
            <a:off x="392678" y="4563123"/>
            <a:ext cx="1067718" cy="561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solidFill>
                  <a:srgbClr val="FF0000"/>
                </a:solidFill>
              </a:rPr>
              <a:t>Taking</a:t>
            </a:r>
            <a:endParaRPr lang="de-AT" sz="1000" i="1" dirty="0">
              <a:solidFill>
                <a:srgbClr val="FF0000"/>
              </a:solidFill>
            </a:endParaRPr>
          </a:p>
        </p:txBody>
      </p:sp>
      <p:sp>
        <p:nvSpPr>
          <p:cNvPr id="46" name="Rectangle 45"/>
          <p:cNvSpPr/>
          <p:nvPr/>
        </p:nvSpPr>
        <p:spPr>
          <a:xfrm>
            <a:off x="10755245" y="6241556"/>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29" name="Rectangle 28"/>
          <p:cNvSpPr/>
          <p:nvPr/>
        </p:nvSpPr>
        <p:spPr>
          <a:xfrm>
            <a:off x="8656560"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+175</a:t>
            </a:r>
            <a:endParaRPr lang="de-AT" sz="900" dirty="0">
              <a:solidFill>
                <a:schemeClr val="tx1"/>
              </a:solidFill>
            </a:endParaRPr>
          </a:p>
        </p:txBody>
      </p:sp>
      <p:sp>
        <p:nvSpPr>
          <p:cNvPr id="47" name="Rectangle 46"/>
          <p:cNvSpPr/>
          <p:nvPr/>
        </p:nvSpPr>
        <p:spPr>
          <a:xfrm>
            <a:off x="7065478"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+125</a:t>
            </a:r>
            <a:endParaRPr lang="de-AT" sz="900" dirty="0">
              <a:solidFill>
                <a:schemeClr val="tx1"/>
              </a:solidFill>
            </a:endParaRPr>
          </a:p>
        </p:txBody>
      </p:sp>
      <p:sp>
        <p:nvSpPr>
          <p:cNvPr id="48" name="Rectangle 47"/>
          <p:cNvSpPr/>
          <p:nvPr/>
        </p:nvSpPr>
        <p:spPr>
          <a:xfrm>
            <a:off x="5474396" y="4981555"/>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+75</a:t>
            </a:r>
            <a:endParaRPr lang="de-AT" sz="900" dirty="0">
              <a:solidFill>
                <a:schemeClr val="tx1"/>
              </a:solidFill>
            </a:endParaRPr>
          </a:p>
        </p:txBody>
      </p:sp>
      <p:sp>
        <p:nvSpPr>
          <p:cNvPr id="49" name="Rectangle 48"/>
          <p:cNvSpPr/>
          <p:nvPr/>
        </p:nvSpPr>
        <p:spPr>
          <a:xfrm>
            <a:off x="3883314"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+25</a:t>
            </a:r>
            <a:endParaRPr lang="de-AT" sz="900" dirty="0">
              <a:solidFill>
                <a:schemeClr val="tx1"/>
              </a:solidFill>
            </a:endParaRPr>
          </a:p>
        </p:txBody>
      </p:sp>
      <p:sp>
        <p:nvSpPr>
          <p:cNvPr id="50" name="Rectangle 49"/>
          <p:cNvSpPr/>
          <p:nvPr/>
        </p:nvSpPr>
        <p:spPr>
          <a:xfrm>
            <a:off x="10247642"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+225</a:t>
            </a:r>
            <a:endParaRPr lang="de-AT" sz="900" dirty="0">
              <a:solidFill>
                <a:schemeClr val="tx1"/>
              </a:solidFill>
            </a:endParaRPr>
          </a:p>
        </p:txBody>
      </p:sp>
      <p:sp>
        <p:nvSpPr>
          <p:cNvPr id="51" name="Rectangle 50"/>
          <p:cNvSpPr/>
          <p:nvPr/>
        </p:nvSpPr>
        <p:spPr>
          <a:xfrm>
            <a:off x="6269937" y="4981555"/>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+100</a:t>
            </a:r>
            <a:endParaRPr lang="de-AT" sz="900" dirty="0">
              <a:solidFill>
                <a:schemeClr val="tx1"/>
              </a:solidFill>
            </a:endParaRPr>
          </a:p>
        </p:txBody>
      </p:sp>
      <p:sp>
        <p:nvSpPr>
          <p:cNvPr id="52" name="Rectangle 51"/>
          <p:cNvSpPr/>
          <p:nvPr/>
        </p:nvSpPr>
        <p:spPr>
          <a:xfrm>
            <a:off x="4678855"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+50</a:t>
            </a:r>
            <a:endParaRPr lang="de-AT" sz="900" dirty="0">
              <a:solidFill>
                <a:schemeClr val="tx1"/>
              </a:solidFill>
            </a:endParaRPr>
          </a:p>
        </p:txBody>
      </p:sp>
      <p:sp>
        <p:nvSpPr>
          <p:cNvPr id="53" name="Rectangle 52"/>
          <p:cNvSpPr/>
          <p:nvPr/>
        </p:nvSpPr>
        <p:spPr>
          <a:xfrm>
            <a:off x="9452101"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+200</a:t>
            </a:r>
            <a:endParaRPr lang="de-AT" sz="900" dirty="0">
              <a:solidFill>
                <a:schemeClr val="tx1"/>
              </a:solidFill>
            </a:endParaRPr>
          </a:p>
        </p:txBody>
      </p:sp>
      <p:sp>
        <p:nvSpPr>
          <p:cNvPr id="54" name="Rectangle 53"/>
          <p:cNvSpPr/>
          <p:nvPr/>
        </p:nvSpPr>
        <p:spPr>
          <a:xfrm>
            <a:off x="7861019"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+150</a:t>
            </a:r>
            <a:endParaRPr lang="de-AT" sz="900" dirty="0">
              <a:solidFill>
                <a:schemeClr val="tx1"/>
              </a:solidFill>
            </a:endParaRPr>
          </a:p>
        </p:txBody>
      </p:sp>
      <p:sp>
        <p:nvSpPr>
          <p:cNvPr id="55" name="Rectangle 54"/>
          <p:cNvSpPr/>
          <p:nvPr/>
        </p:nvSpPr>
        <p:spPr>
          <a:xfrm>
            <a:off x="3087773"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0</a:t>
            </a:r>
            <a:endParaRPr lang="de-AT" sz="900" dirty="0">
              <a:solidFill>
                <a:schemeClr val="tx1"/>
              </a:solidFill>
            </a:endParaRPr>
          </a:p>
        </p:txBody>
      </p:sp>
      <p:sp>
        <p:nvSpPr>
          <p:cNvPr id="56" name="Rectangle 55"/>
          <p:cNvSpPr/>
          <p:nvPr/>
        </p:nvSpPr>
        <p:spPr>
          <a:xfrm>
            <a:off x="2292232"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FF0000"/>
                </a:solidFill>
              </a:rPr>
              <a:t>-25</a:t>
            </a:r>
            <a:endParaRPr lang="de-AT" sz="900" dirty="0">
              <a:solidFill>
                <a:srgbClr val="FF0000"/>
              </a:solidFill>
            </a:endParaRPr>
          </a:p>
        </p:txBody>
      </p:sp>
      <p:sp>
        <p:nvSpPr>
          <p:cNvPr id="57" name="Rectangle 56"/>
          <p:cNvSpPr/>
          <p:nvPr/>
        </p:nvSpPr>
        <p:spPr>
          <a:xfrm>
            <a:off x="1496691"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FF0000"/>
                </a:solidFill>
              </a:rPr>
              <a:t>-50</a:t>
            </a:r>
            <a:endParaRPr lang="de-AT" sz="900" dirty="0">
              <a:solidFill>
                <a:srgbClr val="FF0000"/>
              </a:solidFill>
            </a:endParaRPr>
          </a:p>
        </p:txBody>
      </p:sp>
      <p:sp>
        <p:nvSpPr>
          <p:cNvPr id="58" name="Rectangle 57"/>
          <p:cNvSpPr/>
          <p:nvPr/>
        </p:nvSpPr>
        <p:spPr>
          <a:xfrm>
            <a:off x="701150"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FF0000"/>
                </a:solidFill>
              </a:rPr>
              <a:t>-75</a:t>
            </a:r>
            <a:endParaRPr lang="de-AT" sz="900" dirty="0">
              <a:solidFill>
                <a:srgbClr val="FF0000"/>
              </a:solidFill>
            </a:endParaRPr>
          </a:p>
        </p:txBody>
      </p:sp>
      <p:sp>
        <p:nvSpPr>
          <p:cNvPr id="59" name="Rectangle 58"/>
          <p:cNvSpPr/>
          <p:nvPr/>
        </p:nvSpPr>
        <p:spPr>
          <a:xfrm>
            <a:off x="2710378" y="4563123"/>
            <a:ext cx="1067718" cy="561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solidFill>
                  <a:schemeClr val="tx1"/>
                </a:solidFill>
              </a:rPr>
              <a:t>No Change</a:t>
            </a:r>
            <a:endParaRPr lang="de-AT" sz="1000" i="1" dirty="0">
              <a:solidFill>
                <a:schemeClr val="tx1"/>
              </a:solidFill>
            </a:endParaRPr>
          </a:p>
        </p:txBody>
      </p:sp>
      <p:sp>
        <p:nvSpPr>
          <p:cNvPr id="60" name="Rectangle 59"/>
          <p:cNvSpPr/>
          <p:nvPr/>
        </p:nvSpPr>
        <p:spPr>
          <a:xfrm>
            <a:off x="546559" y="5038701"/>
            <a:ext cx="1067718" cy="561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dirty="0">
                <a:solidFill>
                  <a:schemeClr val="tx1"/>
                </a:solidFill>
              </a:rPr>
              <a:t>Amount (CZK)</a:t>
            </a:r>
            <a:endParaRPr lang="de-AT" sz="1000" i="1" dirty="0">
              <a:solidFill>
                <a:schemeClr val="tx1"/>
              </a:solidFill>
            </a:endParaRPr>
          </a:p>
        </p:txBody>
      </p:sp>
      <p:sp>
        <p:nvSpPr>
          <p:cNvPr id="31" name="Title 1"/>
          <p:cNvSpPr>
            <a:spLocks noGrp="1"/>
          </p:cNvSpPr>
          <p:nvPr>
            <p:ph type="title"/>
          </p:nvPr>
        </p:nvSpPr>
        <p:spPr>
          <a:xfrm>
            <a:off x="838200" y="365125"/>
            <a:ext cx="10515600" cy="1325563"/>
          </a:xfrm>
        </p:spPr>
        <p:txBody>
          <a:bodyPr>
            <a:normAutofit/>
          </a:bodyPr>
          <a:lstStyle/>
          <a:p>
            <a:r>
              <a:rPr lang="en-US" b="1" u="sng" dirty="0"/>
              <a:t>Part 1</a:t>
            </a:r>
            <a:endParaRPr lang="de-AT" dirty="0">
              <a:solidFill>
                <a:srgbClr val="FF0000"/>
              </a:solidFill>
            </a:endParaRPr>
          </a:p>
        </p:txBody>
      </p:sp>
      <p:sp>
        <p:nvSpPr>
          <p:cNvPr id="32" name="Rectangle 31"/>
          <p:cNvSpPr/>
          <p:nvPr/>
        </p:nvSpPr>
        <p:spPr>
          <a:xfrm>
            <a:off x="11043186" y="4982296"/>
            <a:ext cx="450774" cy="255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+250</a:t>
            </a:r>
            <a:endParaRPr lang="de-AT" sz="900" dirty="0">
              <a:solidFill>
                <a:schemeClr val="tx1"/>
              </a:solidFill>
            </a:endParaRPr>
          </a:p>
        </p:txBody>
      </p:sp>
    </p:spTree>
    <p:extLst>
      <p:ext uri="{BB962C8B-B14F-4D97-AF65-F5344CB8AC3E}">
        <p14:creationId xmlns:p14="http://schemas.microsoft.com/office/powerpoint/2010/main" val="690379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62432"/>
            <a:ext cx="10515600" cy="2126495"/>
          </a:xfrm>
        </p:spPr>
        <p:txBody>
          <a:bodyPr>
            <a:normAutofit lnSpcReduction="10000"/>
          </a:bodyPr>
          <a:lstStyle/>
          <a:p>
            <a:pPr marL="0" indent="0" algn="ctr">
              <a:buNone/>
            </a:pPr>
            <a:r>
              <a:rPr lang="en-US" sz="1800" dirty="0"/>
              <a:t>Part 1 is now complete. </a:t>
            </a:r>
          </a:p>
          <a:p>
            <a:pPr marL="0" indent="0" algn="ctr">
              <a:buNone/>
            </a:pPr>
            <a:r>
              <a:rPr lang="en-US" sz="1800" dirty="0"/>
              <a:t>You will learn the results from Part 1 at the end of the study.</a:t>
            </a:r>
          </a:p>
          <a:p>
            <a:pPr marL="0" indent="0" algn="ctr">
              <a:buNone/>
            </a:pPr>
            <a:endParaRPr lang="en-US" sz="1800" dirty="0"/>
          </a:p>
          <a:p>
            <a:pPr marL="0" indent="0" algn="ctr">
              <a:buNone/>
            </a:pPr>
            <a:r>
              <a:rPr lang="en-US" sz="1800" dirty="0"/>
              <a:t>Remember that the computer will randomly select </a:t>
            </a:r>
            <a:r>
              <a:rPr lang="en-US" sz="1800" i="1" dirty="0"/>
              <a:t>either </a:t>
            </a:r>
            <a:r>
              <a:rPr lang="en-US" sz="1800" dirty="0"/>
              <a:t>Part 1 </a:t>
            </a:r>
            <a:r>
              <a:rPr lang="en-US" sz="1800" i="1" dirty="0"/>
              <a:t>or </a:t>
            </a:r>
            <a:r>
              <a:rPr lang="en-US" sz="1800" dirty="0"/>
              <a:t>Part 2 to be paid at the end of the study.</a:t>
            </a:r>
          </a:p>
          <a:p>
            <a:pPr marL="0" indent="0" algn="ctr">
              <a:buNone/>
            </a:pPr>
            <a:endParaRPr lang="en-US" sz="1800" dirty="0"/>
          </a:p>
          <a:p>
            <a:pPr marL="0" indent="0" algn="ctr">
              <a:buNone/>
            </a:pPr>
            <a:r>
              <a:rPr lang="en-US" sz="1800" dirty="0"/>
              <a:t>Click Next to continue to Part 2.</a:t>
            </a:r>
          </a:p>
          <a:p>
            <a:pPr marL="0" indent="0" algn="ctr">
              <a:buNone/>
            </a:pPr>
            <a:endParaRPr lang="de-AT" sz="1800" dirty="0"/>
          </a:p>
        </p:txBody>
      </p:sp>
      <p:sp>
        <p:nvSpPr>
          <p:cNvPr id="4" name="Rectangle 3"/>
          <p:cNvSpPr/>
          <p:nvPr/>
        </p:nvSpPr>
        <p:spPr>
          <a:xfrm>
            <a:off x="9849386" y="4288928"/>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3876529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p:txBody>
          <a:bodyPr>
            <a:normAutofit/>
          </a:bodyPr>
          <a:lstStyle/>
          <a:p>
            <a:pPr marL="0" indent="0">
              <a:buNone/>
            </a:pPr>
            <a:r>
              <a:rPr lang="en-US" sz="1800" dirty="0"/>
              <a:t>You are now in Part 2. If this part is chosen for payment, </a:t>
            </a:r>
            <a:r>
              <a:rPr lang="en-US" sz="1800" i="1" dirty="0"/>
              <a:t>you will receive CZK 125 regardless of your responses in this part.</a:t>
            </a:r>
          </a:p>
          <a:p>
            <a:pPr marL="0" indent="0">
              <a:buNone/>
            </a:pPr>
            <a:r>
              <a:rPr lang="en-US" sz="1800" dirty="0"/>
              <a:t>In this part, we will ask you to provide your predictions about the transfers that were made by Person B in Part 1. If this part is chosen for payment, exactly one of your decisions will be selected to be the </a:t>
            </a:r>
            <a:r>
              <a:rPr lang="en-US" sz="1800" i="1" dirty="0"/>
              <a:t>decision-that-counts. </a:t>
            </a:r>
            <a:r>
              <a:rPr lang="en-US" sz="1800" dirty="0"/>
              <a:t>Depending on the accuracy of your predictions about Person B, you can earn either CZK 200 or CZK 0 in additional payment. </a:t>
            </a:r>
          </a:p>
          <a:p>
            <a:pPr marL="0" indent="0">
              <a:buNone/>
            </a:pPr>
            <a:r>
              <a:rPr lang="en-US" sz="1800" dirty="0"/>
              <a:t>If you would like to refresh your memory of Person B’s choice in Part 1, it will be summarized in the bottom half of your screen throughout Part 2.</a:t>
            </a:r>
          </a:p>
        </p:txBody>
      </p:sp>
      <p:sp>
        <p:nvSpPr>
          <p:cNvPr id="5" name="Rectangle 4"/>
          <p:cNvSpPr/>
          <p:nvPr/>
        </p:nvSpPr>
        <p:spPr>
          <a:xfrm>
            <a:off x="9735215" y="4421423"/>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854255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a:xfrm>
            <a:off x="647700" y="1760805"/>
            <a:ext cx="11176612" cy="1279654"/>
          </a:xfrm>
        </p:spPr>
        <p:txBody>
          <a:bodyPr>
            <a:normAutofit/>
          </a:bodyPr>
          <a:lstStyle/>
          <a:p>
            <a:pPr marL="0" indent="0">
              <a:buNone/>
            </a:pPr>
            <a:r>
              <a:rPr lang="en-US" sz="1400" dirty="0"/>
              <a:t>For your first prediction, please guess in which of the </a:t>
            </a:r>
            <a:r>
              <a:rPr lang="en-US" sz="1400" dirty="0">
                <a:solidFill>
                  <a:srgbClr val="FF0000"/>
                </a:solidFill>
              </a:rPr>
              <a:t>13</a:t>
            </a:r>
            <a:r>
              <a:rPr lang="en-US" sz="1400" dirty="0"/>
              <a:t> intervals below a transfer made by Person B would lie:</a:t>
            </a:r>
          </a:p>
          <a:p>
            <a:pPr marL="0" indent="0">
              <a:buNone/>
            </a:pPr>
            <a:r>
              <a:rPr lang="en-US" sz="1400" dirty="0"/>
              <a:t>At the end of this session, the computer will calculate the average amount transferred by all Person </a:t>
            </a:r>
            <a:r>
              <a:rPr lang="en-US" sz="1400" dirty="0" err="1"/>
              <a:t>Bs</a:t>
            </a:r>
            <a:r>
              <a:rPr lang="en-US" sz="1400" dirty="0"/>
              <a:t> in this session. If the average lies in the interval you selected and this is your </a:t>
            </a:r>
            <a:r>
              <a:rPr lang="en-US" sz="1400" i="1" dirty="0"/>
              <a:t>decision-that-counts,</a:t>
            </a:r>
            <a:r>
              <a:rPr lang="en-US" sz="1400" dirty="0"/>
              <a:t> you will earn CZK 200 in additional payment. </a:t>
            </a:r>
          </a:p>
          <a:p>
            <a:pPr marL="0" indent="0">
              <a:buNone/>
            </a:pPr>
            <a:endParaRPr lang="en-US" sz="1400" dirty="0"/>
          </a:p>
          <a:p>
            <a:pPr marL="0" indent="0">
              <a:buNone/>
            </a:pPr>
            <a:endParaRPr lang="en-US" sz="1400" dirty="0"/>
          </a:p>
        </p:txBody>
      </p:sp>
      <p:sp>
        <p:nvSpPr>
          <p:cNvPr id="5" name="Rectangle 4"/>
          <p:cNvSpPr/>
          <p:nvPr/>
        </p:nvSpPr>
        <p:spPr>
          <a:xfrm>
            <a:off x="10692788" y="6196202"/>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10" name="Rectangle 9"/>
          <p:cNvSpPr/>
          <p:nvPr/>
        </p:nvSpPr>
        <p:spPr>
          <a:xfrm>
            <a:off x="5194300" y="2942920"/>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0000"/>
                </a:solidFill>
              </a:rPr>
              <a:t>-75 to -50</a:t>
            </a:r>
            <a:endParaRPr lang="en-US" dirty="0">
              <a:solidFill>
                <a:srgbClr val="FF0000"/>
              </a:solidFill>
            </a:endParaRPr>
          </a:p>
        </p:txBody>
      </p:sp>
      <p:sp>
        <p:nvSpPr>
          <p:cNvPr id="11" name="Rectangle 10"/>
          <p:cNvSpPr/>
          <p:nvPr/>
        </p:nvSpPr>
        <p:spPr>
          <a:xfrm>
            <a:off x="5194300" y="3546244"/>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-24 to -1</a:t>
            </a:r>
          </a:p>
        </p:txBody>
      </p:sp>
      <p:sp>
        <p:nvSpPr>
          <p:cNvPr id="12" name="Rectangle 11"/>
          <p:cNvSpPr/>
          <p:nvPr/>
        </p:nvSpPr>
        <p:spPr>
          <a:xfrm>
            <a:off x="5194300" y="3244582"/>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-49 to -25</a:t>
            </a:r>
          </a:p>
        </p:txBody>
      </p:sp>
      <p:sp>
        <p:nvSpPr>
          <p:cNvPr id="13" name="Rectangle 12"/>
          <p:cNvSpPr/>
          <p:nvPr/>
        </p:nvSpPr>
        <p:spPr>
          <a:xfrm>
            <a:off x="5194300" y="3847906"/>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 to +25</a:t>
            </a:r>
          </a:p>
        </p:txBody>
      </p:sp>
      <p:sp>
        <p:nvSpPr>
          <p:cNvPr id="18" name="Rectangle 17"/>
          <p:cNvSpPr/>
          <p:nvPr/>
        </p:nvSpPr>
        <p:spPr>
          <a:xfrm>
            <a:off x="5194300" y="4149568"/>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+26 to +50</a:t>
            </a:r>
          </a:p>
        </p:txBody>
      </p:sp>
      <p:sp>
        <p:nvSpPr>
          <p:cNvPr id="19" name="Rectangle 18"/>
          <p:cNvSpPr/>
          <p:nvPr/>
        </p:nvSpPr>
        <p:spPr>
          <a:xfrm>
            <a:off x="5194300" y="4451230"/>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+51 to +75</a:t>
            </a:r>
          </a:p>
        </p:txBody>
      </p:sp>
      <p:sp>
        <p:nvSpPr>
          <p:cNvPr id="20" name="Rectangle 19"/>
          <p:cNvSpPr/>
          <p:nvPr/>
        </p:nvSpPr>
        <p:spPr>
          <a:xfrm>
            <a:off x="5194300" y="5356216"/>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+126 to +150</a:t>
            </a:r>
          </a:p>
        </p:txBody>
      </p:sp>
      <p:sp>
        <p:nvSpPr>
          <p:cNvPr id="21" name="Rectangle 20"/>
          <p:cNvSpPr/>
          <p:nvPr/>
        </p:nvSpPr>
        <p:spPr>
          <a:xfrm>
            <a:off x="5194300" y="4752892"/>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+76 to +100</a:t>
            </a:r>
          </a:p>
        </p:txBody>
      </p:sp>
      <p:sp>
        <p:nvSpPr>
          <p:cNvPr id="22" name="Rectangle 21"/>
          <p:cNvSpPr/>
          <p:nvPr/>
        </p:nvSpPr>
        <p:spPr>
          <a:xfrm>
            <a:off x="5194300" y="5054554"/>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+101 to +125</a:t>
            </a:r>
          </a:p>
        </p:txBody>
      </p:sp>
      <p:sp>
        <p:nvSpPr>
          <p:cNvPr id="23" name="Rectangle 22"/>
          <p:cNvSpPr/>
          <p:nvPr/>
        </p:nvSpPr>
        <p:spPr>
          <a:xfrm>
            <a:off x="5194300" y="5657878"/>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+151 to +175</a:t>
            </a:r>
          </a:p>
        </p:txBody>
      </p:sp>
      <p:sp>
        <p:nvSpPr>
          <p:cNvPr id="24" name="Rectangle 23"/>
          <p:cNvSpPr/>
          <p:nvPr/>
        </p:nvSpPr>
        <p:spPr>
          <a:xfrm>
            <a:off x="5194300" y="5959540"/>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+176 to +200</a:t>
            </a:r>
          </a:p>
        </p:txBody>
      </p:sp>
      <p:sp>
        <p:nvSpPr>
          <p:cNvPr id="25" name="Rectangle 24"/>
          <p:cNvSpPr/>
          <p:nvPr/>
        </p:nvSpPr>
        <p:spPr>
          <a:xfrm>
            <a:off x="5194300" y="6261202"/>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+201 to +225</a:t>
            </a:r>
          </a:p>
        </p:txBody>
      </p:sp>
      <p:sp>
        <p:nvSpPr>
          <p:cNvPr id="26" name="Rectangle 25"/>
          <p:cNvSpPr/>
          <p:nvPr/>
        </p:nvSpPr>
        <p:spPr>
          <a:xfrm>
            <a:off x="5194300" y="6562867"/>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+226 to +250</a:t>
            </a:r>
          </a:p>
        </p:txBody>
      </p:sp>
      <p:sp>
        <p:nvSpPr>
          <p:cNvPr id="28" name="Right Brace 27"/>
          <p:cNvSpPr/>
          <p:nvPr/>
        </p:nvSpPr>
        <p:spPr>
          <a:xfrm>
            <a:off x="6751320" y="2945864"/>
            <a:ext cx="381000" cy="831924"/>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solidFill>
                <a:srgbClr val="FF0000"/>
              </a:solidFill>
            </a:endParaRPr>
          </a:p>
        </p:txBody>
      </p:sp>
      <p:sp>
        <p:nvSpPr>
          <p:cNvPr id="29" name="Rectangle 28"/>
          <p:cNvSpPr/>
          <p:nvPr/>
        </p:nvSpPr>
        <p:spPr>
          <a:xfrm>
            <a:off x="7272020" y="2966180"/>
            <a:ext cx="1829450" cy="852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Person B </a:t>
            </a:r>
            <a:r>
              <a:rPr lang="en-US" sz="1400" i="1" dirty="0">
                <a:solidFill>
                  <a:srgbClr val="FF0000"/>
                </a:solidFill>
              </a:rPr>
              <a:t>takes</a:t>
            </a:r>
            <a:r>
              <a:rPr lang="en-US" sz="1400" dirty="0">
                <a:solidFill>
                  <a:srgbClr val="FF0000"/>
                </a:solidFill>
              </a:rPr>
              <a:t> money from Person A</a:t>
            </a:r>
            <a:endParaRPr lang="de-AT" sz="1400" dirty="0">
              <a:solidFill>
                <a:srgbClr val="FF0000"/>
              </a:solidFill>
            </a:endParaRPr>
          </a:p>
        </p:txBody>
      </p:sp>
      <p:sp>
        <p:nvSpPr>
          <p:cNvPr id="30" name="Right Brace 29"/>
          <p:cNvSpPr/>
          <p:nvPr/>
        </p:nvSpPr>
        <p:spPr>
          <a:xfrm>
            <a:off x="6751320" y="3847905"/>
            <a:ext cx="381000" cy="2943561"/>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solidFill>
                <a:srgbClr val="FF0000"/>
              </a:solidFill>
            </a:endParaRPr>
          </a:p>
        </p:txBody>
      </p:sp>
      <p:sp>
        <p:nvSpPr>
          <p:cNvPr id="31" name="Rectangle 30"/>
          <p:cNvSpPr/>
          <p:nvPr/>
        </p:nvSpPr>
        <p:spPr>
          <a:xfrm>
            <a:off x="7223454" y="5054554"/>
            <a:ext cx="1689100" cy="644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Person B </a:t>
            </a:r>
            <a:r>
              <a:rPr lang="en-US" sz="1400" i="1" dirty="0">
                <a:solidFill>
                  <a:srgbClr val="FF0000"/>
                </a:solidFill>
              </a:rPr>
              <a:t>gives</a:t>
            </a:r>
            <a:r>
              <a:rPr lang="en-US" sz="1400" dirty="0">
                <a:solidFill>
                  <a:srgbClr val="FF0000"/>
                </a:solidFill>
              </a:rPr>
              <a:t> money to Person A</a:t>
            </a:r>
            <a:endParaRPr lang="de-AT" sz="1400" dirty="0">
              <a:solidFill>
                <a:srgbClr val="FF0000"/>
              </a:solidFill>
            </a:endParaRPr>
          </a:p>
        </p:txBody>
      </p:sp>
      <p:sp>
        <p:nvSpPr>
          <p:cNvPr id="32" name="Left Brace 31"/>
          <p:cNvSpPr/>
          <p:nvPr/>
        </p:nvSpPr>
        <p:spPr>
          <a:xfrm>
            <a:off x="4648200" y="2942920"/>
            <a:ext cx="368300" cy="23402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
        <p:nvSpPr>
          <p:cNvPr id="34" name="Left Brace 33"/>
          <p:cNvSpPr/>
          <p:nvPr/>
        </p:nvSpPr>
        <p:spPr>
          <a:xfrm>
            <a:off x="4611370" y="5332978"/>
            <a:ext cx="405130" cy="14584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
        <p:nvSpPr>
          <p:cNvPr id="36" name="Rectangle 35"/>
          <p:cNvSpPr/>
          <p:nvPr/>
        </p:nvSpPr>
        <p:spPr>
          <a:xfrm>
            <a:off x="2851785" y="5470516"/>
            <a:ext cx="1689100" cy="1204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Person B earns less than Person A</a:t>
            </a:r>
            <a:endParaRPr lang="de-AT" sz="1400" dirty="0">
              <a:solidFill>
                <a:schemeClr val="tx1"/>
              </a:solidFill>
            </a:endParaRPr>
          </a:p>
        </p:txBody>
      </p:sp>
      <p:sp>
        <p:nvSpPr>
          <p:cNvPr id="37" name="Rectangle 36"/>
          <p:cNvSpPr/>
          <p:nvPr/>
        </p:nvSpPr>
        <p:spPr>
          <a:xfrm>
            <a:off x="2922270" y="3444187"/>
            <a:ext cx="1689100" cy="1204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Person B earns more than Person A</a:t>
            </a:r>
            <a:endParaRPr lang="de-AT" sz="1400" dirty="0">
              <a:solidFill>
                <a:schemeClr val="tx1"/>
              </a:solidFill>
            </a:endParaRPr>
          </a:p>
        </p:txBody>
      </p:sp>
    </p:spTree>
    <p:extLst>
      <p:ext uri="{BB962C8B-B14F-4D97-AF65-F5344CB8AC3E}">
        <p14:creationId xmlns:p14="http://schemas.microsoft.com/office/powerpoint/2010/main" val="1102988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805" y="103106"/>
            <a:ext cx="10515600" cy="1325563"/>
          </a:xfrm>
        </p:spPr>
        <p:txBody>
          <a:bodyPr>
            <a:normAutofit/>
          </a:bodyPr>
          <a:lstStyle/>
          <a:p>
            <a:r>
              <a:rPr lang="en-US" b="1" u="sng" dirty="0"/>
              <a:t>Part 2</a:t>
            </a:r>
            <a:endParaRPr lang="de-AT" dirty="0"/>
          </a:p>
        </p:txBody>
      </p:sp>
      <p:sp>
        <p:nvSpPr>
          <p:cNvPr id="5" name="Rectangle 4"/>
          <p:cNvSpPr/>
          <p:nvPr/>
        </p:nvSpPr>
        <p:spPr>
          <a:xfrm>
            <a:off x="10266554" y="621063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4" name="Content Placeholder 3"/>
          <p:cNvSpPr>
            <a:spLocks noGrp="1"/>
          </p:cNvSpPr>
          <p:nvPr>
            <p:ph idx="1"/>
          </p:nvPr>
        </p:nvSpPr>
        <p:spPr>
          <a:xfrm>
            <a:off x="838200" y="1825625"/>
            <a:ext cx="10515600" cy="1906116"/>
          </a:xfrm>
        </p:spPr>
        <p:txBody>
          <a:bodyPr>
            <a:normAutofit lnSpcReduction="10000"/>
          </a:bodyPr>
          <a:lstStyle/>
          <a:p>
            <a:pPr marL="0" indent="0">
              <a:buNone/>
            </a:pPr>
            <a:r>
              <a:rPr lang="en-US" sz="1800" dirty="0"/>
              <a:t>You just indicated that you believe that Person B’s transfer would lie between </a:t>
            </a:r>
            <a:r>
              <a:rPr lang="en-US" sz="1800" b="1" dirty="0"/>
              <a:t>x and z</a:t>
            </a:r>
            <a:r>
              <a:rPr lang="en-US" sz="1800" dirty="0"/>
              <a:t>. What do you think the </a:t>
            </a:r>
            <a:r>
              <a:rPr lang="en-US" sz="1800" i="1" dirty="0"/>
              <a:t>chance </a:t>
            </a:r>
            <a:r>
              <a:rPr lang="en-US" sz="1800" dirty="0"/>
              <a:t>is that Person B’s transfer actually lies between </a:t>
            </a:r>
            <a:r>
              <a:rPr lang="en-US" sz="1800" b="1" dirty="0"/>
              <a:t>x</a:t>
            </a:r>
            <a:r>
              <a:rPr lang="en-US" sz="1800" dirty="0"/>
              <a:t> and </a:t>
            </a:r>
            <a:r>
              <a:rPr lang="en-US" sz="1800" b="1" dirty="0"/>
              <a:t>z</a:t>
            </a:r>
            <a:r>
              <a:rPr lang="en-US" sz="1800" dirty="0"/>
              <a:t>? (remember that “Person B’s transfer” here refers to the average amount transferred by all Person B’s in this session). </a:t>
            </a:r>
          </a:p>
          <a:p>
            <a:pPr marL="0" indent="0">
              <a:buNone/>
            </a:pPr>
            <a:r>
              <a:rPr lang="en-US" sz="1800" dirty="0"/>
              <a:t>If this is your </a:t>
            </a:r>
            <a:r>
              <a:rPr lang="en-US" sz="1800" i="1" dirty="0"/>
              <a:t>decision-that-counts</a:t>
            </a:r>
            <a:r>
              <a:rPr lang="en-US" sz="1800" dirty="0"/>
              <a:t>, you can earn an additional CZK 200 based upon your answer. You have an incentive to tell us the truth.</a:t>
            </a:r>
          </a:p>
          <a:p>
            <a:pPr marL="0" indent="0">
              <a:buNone/>
            </a:pPr>
            <a:r>
              <a:rPr lang="en-US" sz="1800" dirty="0"/>
              <a:t>Move the slider below to indicate how you'd answer the following: "I believe there is  a ___% chance of the transfer lying between </a:t>
            </a:r>
            <a:r>
              <a:rPr lang="en-US" sz="1800" b="1" dirty="0"/>
              <a:t>x and z </a:t>
            </a:r>
            <a:r>
              <a:rPr lang="en-US" sz="1800" dirty="0"/>
              <a:t>”</a:t>
            </a:r>
            <a:endParaRPr lang="de-AT" sz="1800" dirty="0"/>
          </a:p>
        </p:txBody>
      </p:sp>
      <p:sp>
        <p:nvSpPr>
          <p:cNvPr id="7" name="TextBox 6"/>
          <p:cNvSpPr txBox="1"/>
          <p:nvPr/>
        </p:nvSpPr>
        <p:spPr>
          <a:xfrm>
            <a:off x="1383957" y="4001294"/>
            <a:ext cx="3126259" cy="923330"/>
          </a:xfrm>
          <a:prstGeom prst="rect">
            <a:avLst/>
          </a:prstGeom>
          <a:noFill/>
        </p:spPr>
        <p:txBody>
          <a:bodyPr wrap="square" rtlCol="0">
            <a:spAutoFit/>
          </a:bodyPr>
          <a:lstStyle/>
          <a:p>
            <a:r>
              <a:rPr lang="en-US" dirty="0"/>
              <a:t>The chance with which Person B’s transfer lies between </a:t>
            </a:r>
            <a:r>
              <a:rPr lang="en-US" b="1" dirty="0"/>
              <a:t>x and z</a:t>
            </a:r>
            <a:endParaRPr lang="de-AT" b="1" dirty="0"/>
          </a:p>
        </p:txBody>
      </p:sp>
      <p:pic>
        <p:nvPicPr>
          <p:cNvPr id="9" name="Picture 8"/>
          <p:cNvPicPr>
            <a:picLocks noChangeAspect="1"/>
          </p:cNvPicPr>
          <p:nvPr/>
        </p:nvPicPr>
        <p:blipFill>
          <a:blip r:embed="rId3"/>
          <a:stretch>
            <a:fillRect/>
          </a:stretch>
        </p:blipFill>
        <p:spPr>
          <a:xfrm>
            <a:off x="4545816" y="3729920"/>
            <a:ext cx="6381750" cy="1743075"/>
          </a:xfrm>
          <a:prstGeom prst="rect">
            <a:avLst/>
          </a:prstGeom>
        </p:spPr>
      </p:pic>
      <p:sp>
        <p:nvSpPr>
          <p:cNvPr id="10" name="TextBox 9"/>
          <p:cNvSpPr txBox="1"/>
          <p:nvPr/>
        </p:nvSpPr>
        <p:spPr>
          <a:xfrm>
            <a:off x="3459893" y="5841302"/>
            <a:ext cx="6561437" cy="369332"/>
          </a:xfrm>
          <a:prstGeom prst="rect">
            <a:avLst/>
          </a:prstGeom>
          <a:noFill/>
        </p:spPr>
        <p:txBody>
          <a:bodyPr wrap="square" rtlCol="0">
            <a:spAutoFit/>
          </a:bodyPr>
          <a:lstStyle/>
          <a:p>
            <a:r>
              <a:rPr lang="en-US" dirty="0"/>
              <a:t>Here is why you have an incentive to tell the truth</a:t>
            </a:r>
            <a:endParaRPr lang="de-AT" dirty="0"/>
          </a:p>
        </p:txBody>
      </p:sp>
      <p:sp>
        <p:nvSpPr>
          <p:cNvPr id="11" name="Oval 10"/>
          <p:cNvSpPr/>
          <p:nvPr/>
        </p:nvSpPr>
        <p:spPr>
          <a:xfrm>
            <a:off x="3070656" y="5894173"/>
            <a:ext cx="267583" cy="2347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1794257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805" y="103106"/>
            <a:ext cx="10515600" cy="1325563"/>
          </a:xfrm>
        </p:spPr>
        <p:txBody>
          <a:bodyPr>
            <a:normAutofit/>
          </a:bodyPr>
          <a:lstStyle/>
          <a:p>
            <a:r>
              <a:rPr lang="en-US" b="1" u="sng" dirty="0"/>
              <a:t>Part 2</a:t>
            </a:r>
            <a:endParaRPr lang="de-AT" dirty="0"/>
          </a:p>
        </p:txBody>
      </p:sp>
      <p:sp>
        <p:nvSpPr>
          <p:cNvPr id="5" name="Rectangle 4"/>
          <p:cNvSpPr/>
          <p:nvPr/>
        </p:nvSpPr>
        <p:spPr>
          <a:xfrm>
            <a:off x="10266554" y="621063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10" name="TextBox 9"/>
          <p:cNvSpPr txBox="1"/>
          <p:nvPr/>
        </p:nvSpPr>
        <p:spPr>
          <a:xfrm>
            <a:off x="3705117" y="1501474"/>
            <a:ext cx="6561437" cy="369332"/>
          </a:xfrm>
          <a:prstGeom prst="rect">
            <a:avLst/>
          </a:prstGeom>
          <a:noFill/>
        </p:spPr>
        <p:txBody>
          <a:bodyPr wrap="square" rtlCol="0">
            <a:spAutoFit/>
          </a:bodyPr>
          <a:lstStyle/>
          <a:p>
            <a:r>
              <a:rPr lang="en-US" dirty="0"/>
              <a:t>Here is why you have an incentive to tell the truth</a:t>
            </a:r>
            <a:endParaRPr lang="de-AT" dirty="0"/>
          </a:p>
        </p:txBody>
      </p:sp>
      <p:sp>
        <p:nvSpPr>
          <p:cNvPr id="11" name="Oval 10"/>
          <p:cNvSpPr/>
          <p:nvPr/>
        </p:nvSpPr>
        <p:spPr>
          <a:xfrm>
            <a:off x="3254098" y="1593464"/>
            <a:ext cx="228597" cy="18535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Rectangle 5"/>
          <p:cNvSpPr/>
          <p:nvPr/>
        </p:nvSpPr>
        <p:spPr>
          <a:xfrm>
            <a:off x="510746" y="2035601"/>
            <a:ext cx="11281717" cy="4278094"/>
          </a:xfrm>
          <a:prstGeom prst="rect">
            <a:avLst/>
          </a:prstGeom>
        </p:spPr>
        <p:txBody>
          <a:bodyPr wrap="square">
            <a:spAutoFit/>
          </a:bodyPr>
          <a:lstStyle/>
          <a:p>
            <a:r>
              <a:rPr lang="en-US" sz="850" dirty="0">
                <a:latin typeface="Arial" panose="020B0604020202020204" pitchFamily="34" charset="0"/>
              </a:rPr>
              <a:t>If this question is selected for payment, there are two possible options: </a:t>
            </a:r>
            <a:r>
              <a:rPr lang="en-US" sz="850" b="1" dirty="0">
                <a:latin typeface="Arial" panose="020B0604020202020204" pitchFamily="34" charset="0"/>
              </a:rPr>
              <a:t>The Lottery </a:t>
            </a:r>
            <a:r>
              <a:rPr lang="en-US" sz="850" dirty="0">
                <a:latin typeface="Arial" panose="020B0604020202020204" pitchFamily="34" charset="0"/>
              </a:rPr>
              <a:t>and </a:t>
            </a:r>
            <a:r>
              <a:rPr lang="en-US" sz="850" b="1" dirty="0">
                <a:latin typeface="Arial" panose="020B0604020202020204" pitchFamily="34" charset="0"/>
              </a:rPr>
              <a:t>The Bet on The Average</a:t>
            </a:r>
            <a:r>
              <a:rPr lang="en-US" sz="850" dirty="0">
                <a:latin typeface="Arial" panose="020B0604020202020204" pitchFamily="34" charset="0"/>
              </a:rPr>
              <a:t>.</a:t>
            </a:r>
            <a:endParaRPr lang="en-US" sz="850" dirty="0"/>
          </a:p>
          <a:p>
            <a:r>
              <a:rPr lang="en-US" sz="850" b="1" dirty="0">
                <a:latin typeface="Arial" panose="020B0604020202020204" pitchFamily="34" charset="0"/>
              </a:rPr>
              <a:t> </a:t>
            </a:r>
            <a:endParaRPr lang="en-US" sz="850" dirty="0"/>
          </a:p>
          <a:p>
            <a:r>
              <a:rPr lang="en-US" sz="850" b="1" dirty="0">
                <a:latin typeface="Arial" panose="020B0604020202020204" pitchFamily="34" charset="0"/>
              </a:rPr>
              <a:t>Payment Option 1: The Lottery</a:t>
            </a:r>
            <a:endParaRPr lang="en-US" sz="850" dirty="0"/>
          </a:p>
          <a:p>
            <a:r>
              <a:rPr lang="en-US" sz="850" dirty="0">
                <a:latin typeface="Arial" panose="020B0604020202020204" pitchFamily="34" charset="0"/>
              </a:rPr>
              <a:t>First, we will draw an integer at random between 1 – 100. Each integer (1,2,3,4,…, 96, 97, 98, 99, 100) is equally likely to be chosen. We’ll call the number that’s chosen the “Threshold”.</a:t>
            </a:r>
            <a:endParaRPr lang="en-US" sz="850" dirty="0"/>
          </a:p>
          <a:p>
            <a:r>
              <a:rPr lang="en-US" sz="850" dirty="0">
                <a:latin typeface="Arial" panose="020B0604020202020204" pitchFamily="34" charset="0"/>
              </a:rPr>
              <a:t>Then, we will draw a second an integer at random between 1- 100. Again, each integer (1,2,3,4,…, 96, 97, 98, 99, 100) is equally likely to be chosen. We’ll call this number that’s chosen the “Draw”.</a:t>
            </a:r>
            <a:endParaRPr lang="en-US" sz="850" dirty="0"/>
          </a:p>
          <a:p>
            <a:r>
              <a:rPr lang="en-US" sz="850" dirty="0">
                <a:latin typeface="Arial" panose="020B0604020202020204" pitchFamily="34" charset="0"/>
              </a:rPr>
              <a:t>If the “Draw” number is less than or equal to the “Threshold” number, the lottery will pay you CZK 200. If not, that is, if the “Draw” number is more than the “Threshold” number, the lottery will pay you nothing.</a:t>
            </a:r>
            <a:endParaRPr lang="en-US" sz="850" dirty="0"/>
          </a:p>
          <a:p>
            <a:r>
              <a:rPr lang="en-US" sz="850" dirty="0">
                <a:latin typeface="Arial" panose="020B0604020202020204" pitchFamily="34" charset="0"/>
              </a:rPr>
              <a:t>For example, suppose the “Threshold” is 35. Then, if the “Draw” is 15 (or anything less than or equal to 35), you would win CZK 200. If not, you would win CZK 0. Thus, if the “Threshold” is 35, you have a 35% chance of winning the lottery.</a:t>
            </a:r>
            <a:endParaRPr lang="en-US" sz="850" dirty="0"/>
          </a:p>
          <a:p>
            <a:r>
              <a:rPr lang="en-US" sz="850" dirty="0">
                <a:latin typeface="Arial" panose="020B0604020202020204" pitchFamily="34" charset="0"/>
              </a:rPr>
              <a:t> </a:t>
            </a:r>
            <a:endParaRPr lang="en-US" sz="850" dirty="0"/>
          </a:p>
          <a:p>
            <a:r>
              <a:rPr lang="en-US" sz="850" b="1" dirty="0">
                <a:latin typeface="Arial" panose="020B0604020202020204" pitchFamily="34" charset="0"/>
              </a:rPr>
              <a:t>Payment Option 2: The Bet on The Average</a:t>
            </a:r>
            <a:endParaRPr lang="en-US" sz="850" dirty="0"/>
          </a:p>
          <a:p>
            <a:r>
              <a:rPr lang="en-US" sz="850" dirty="0"/>
              <a:t>We will pay you CZK 200 if the </a:t>
            </a:r>
            <a:r>
              <a:rPr lang="en-US" sz="850" dirty="0" smtClean="0"/>
              <a:t>average amount </a:t>
            </a:r>
            <a:r>
              <a:rPr lang="en-US" sz="850" dirty="0"/>
              <a:t>transferred by </a:t>
            </a:r>
            <a:r>
              <a:rPr lang="en-US" sz="850" dirty="0" smtClean="0"/>
              <a:t>Person </a:t>
            </a:r>
            <a:r>
              <a:rPr lang="en-US" sz="850" dirty="0" err="1"/>
              <a:t>Bs</a:t>
            </a:r>
            <a:r>
              <a:rPr lang="en-US" sz="850" dirty="0"/>
              <a:t> </a:t>
            </a:r>
            <a:r>
              <a:rPr lang="en-US" sz="850" dirty="0" smtClean="0"/>
              <a:t>in this session lies </a:t>
            </a:r>
            <a:r>
              <a:rPr lang="en-US" sz="850" dirty="0"/>
              <a:t>between </a:t>
            </a:r>
            <a:r>
              <a:rPr lang="en-US" sz="850" b="1" dirty="0"/>
              <a:t>X and Z</a:t>
            </a:r>
            <a:r>
              <a:rPr lang="en-US" sz="850" dirty="0"/>
              <a:t>. </a:t>
            </a:r>
          </a:p>
          <a:p>
            <a:r>
              <a:rPr lang="en-US" sz="850" b="1" dirty="0">
                <a:latin typeface="Arial" panose="020B0604020202020204" pitchFamily="34" charset="0"/>
              </a:rPr>
              <a:t> </a:t>
            </a:r>
            <a:endParaRPr lang="en-US" sz="850" dirty="0"/>
          </a:p>
          <a:p>
            <a:r>
              <a:rPr lang="en-US" sz="850" b="1" dirty="0">
                <a:latin typeface="Arial" panose="020B0604020202020204" pitchFamily="34" charset="0"/>
              </a:rPr>
              <a:t>Which Payment Option will Determine my Payment?</a:t>
            </a:r>
            <a:endParaRPr lang="en-US" sz="850" dirty="0"/>
          </a:p>
          <a:p>
            <a:r>
              <a:rPr lang="en-US" sz="850" dirty="0">
                <a:latin typeface="Arial" panose="020B0604020202020204" pitchFamily="34" charset="0"/>
              </a:rPr>
              <a:t>Your answer to the question above, that is, your “Percentage” tells us for which possible “Thresholds” you would prefer to be paid according to </a:t>
            </a:r>
            <a:r>
              <a:rPr lang="en-US" sz="850" b="1" dirty="0">
                <a:latin typeface="Arial" panose="020B0604020202020204" pitchFamily="34" charset="0"/>
              </a:rPr>
              <a:t>The Lottery</a:t>
            </a:r>
            <a:r>
              <a:rPr lang="en-US" sz="850" dirty="0">
                <a:latin typeface="Arial" panose="020B0604020202020204" pitchFamily="34" charset="0"/>
              </a:rPr>
              <a:t>, and for which possible “Thresholds” you’d rather be paid according to </a:t>
            </a:r>
            <a:r>
              <a:rPr lang="en-US" sz="850" b="1" dirty="0">
                <a:latin typeface="Arial" panose="020B0604020202020204" pitchFamily="34" charset="0"/>
              </a:rPr>
              <a:t>The Bet on The Average</a:t>
            </a:r>
            <a:r>
              <a:rPr lang="en-US" sz="850" dirty="0">
                <a:latin typeface="Arial" panose="020B0604020202020204" pitchFamily="34" charset="0"/>
              </a:rPr>
              <a:t>.</a:t>
            </a:r>
            <a:endParaRPr lang="en-US" sz="850" dirty="0"/>
          </a:p>
          <a:p>
            <a:r>
              <a:rPr lang="en-US" sz="850" dirty="0">
                <a:latin typeface="Arial" panose="020B0604020202020204" pitchFamily="34" charset="0"/>
              </a:rPr>
              <a:t>We will randomly draw the “Threshold” we described above.</a:t>
            </a:r>
            <a:endParaRPr lang="en-US" sz="850" dirty="0"/>
          </a:p>
          <a:p>
            <a:r>
              <a:rPr lang="en-US" sz="850" dirty="0">
                <a:latin typeface="Symbol" panose="05050102010706020507" pitchFamily="18" charset="2"/>
              </a:rPr>
              <a:t>·</a:t>
            </a:r>
            <a:r>
              <a:rPr lang="en-US" sz="850" dirty="0">
                <a:latin typeface="Times New Roman" panose="02020603050405020304" pitchFamily="18" charset="0"/>
              </a:rPr>
              <a:t>         </a:t>
            </a:r>
            <a:r>
              <a:rPr lang="en-US" sz="850" dirty="0">
                <a:latin typeface="Arial" panose="020B0604020202020204" pitchFamily="34" charset="0"/>
              </a:rPr>
              <a:t>If the “Threshold” we draw is greater than or equal to your “Percentage”, then we will pay you according to </a:t>
            </a:r>
            <a:r>
              <a:rPr lang="en-US" sz="850" b="1" dirty="0">
                <a:latin typeface="Arial" panose="020B0604020202020204" pitchFamily="34" charset="0"/>
              </a:rPr>
              <a:t>The Lottery: </a:t>
            </a:r>
            <a:r>
              <a:rPr lang="en-US" sz="850" dirty="0">
                <a:latin typeface="Arial" panose="020B0604020202020204" pitchFamily="34" charset="0"/>
              </a:rPr>
              <a:t>that is, we will compare the “Draw” number to the “Threshold” to determine if you win CZK 200</a:t>
            </a:r>
            <a:r>
              <a:rPr lang="en-US" sz="850" b="1" dirty="0">
                <a:latin typeface="Arial" panose="020B0604020202020204" pitchFamily="34" charset="0"/>
              </a:rPr>
              <a:t>.</a:t>
            </a:r>
            <a:endParaRPr lang="en-US" sz="850" dirty="0"/>
          </a:p>
          <a:p>
            <a:r>
              <a:rPr lang="en-US" sz="850" dirty="0">
                <a:latin typeface="Symbol" panose="05050102010706020507" pitchFamily="18" charset="2"/>
              </a:rPr>
              <a:t>·</a:t>
            </a:r>
            <a:r>
              <a:rPr lang="en-US" sz="850" dirty="0">
                <a:latin typeface="Times New Roman" panose="02020603050405020304" pitchFamily="18" charset="0"/>
              </a:rPr>
              <a:t>         </a:t>
            </a:r>
            <a:r>
              <a:rPr lang="en-US" sz="850" dirty="0">
                <a:latin typeface="Arial" panose="020B0604020202020204" pitchFamily="34" charset="0"/>
              </a:rPr>
              <a:t>If on the other hand the “Threshold” we draw is less than or equal to your Percentage, we will pay you according to </a:t>
            </a:r>
            <a:r>
              <a:rPr lang="en-US" sz="850" b="1" dirty="0">
                <a:latin typeface="Arial" panose="020B0604020202020204" pitchFamily="34" charset="0"/>
              </a:rPr>
              <a:t>The Bet on The Average.</a:t>
            </a:r>
            <a:endParaRPr lang="en-US" sz="850" dirty="0"/>
          </a:p>
          <a:p>
            <a:r>
              <a:rPr lang="en-US" sz="850" b="1" dirty="0">
                <a:latin typeface="Arial" panose="020B0604020202020204" pitchFamily="34" charset="0"/>
              </a:rPr>
              <a:t> </a:t>
            </a:r>
            <a:endParaRPr lang="en-US" sz="850" dirty="0"/>
          </a:p>
          <a:p>
            <a:r>
              <a:rPr lang="en-US" sz="850" b="1" dirty="0">
                <a:latin typeface="Arial" panose="020B0604020202020204" pitchFamily="34" charset="0"/>
              </a:rPr>
              <a:t>Why Should I Tell the Truth?</a:t>
            </a:r>
            <a:endParaRPr lang="en-US" sz="850" dirty="0"/>
          </a:p>
          <a:p>
            <a:r>
              <a:rPr lang="en-US" sz="850" dirty="0">
                <a:latin typeface="Arial" panose="020B0604020202020204" pitchFamily="34" charset="0"/>
              </a:rPr>
              <a:t>Suppose you believe the true chance of the </a:t>
            </a:r>
            <a:r>
              <a:rPr lang="en-US" sz="850" dirty="0" smtClean="0">
                <a:latin typeface="Arial" panose="020B0604020202020204" pitchFamily="34" charset="0"/>
              </a:rPr>
              <a:t>average transfer of Person B’s </a:t>
            </a:r>
            <a:r>
              <a:rPr lang="en-US" sz="850" dirty="0">
                <a:latin typeface="Arial" panose="020B0604020202020204" pitchFamily="34" charset="0"/>
              </a:rPr>
              <a:t>lying in </a:t>
            </a:r>
            <a:r>
              <a:rPr lang="en-US" sz="850" dirty="0" smtClean="0">
                <a:latin typeface="Arial" panose="020B0604020202020204" pitchFamily="34" charset="0"/>
              </a:rPr>
              <a:t>that</a:t>
            </a:r>
            <a:r>
              <a:rPr lang="en-US" sz="850" dirty="0" smtClean="0">
                <a:latin typeface="Arial" panose="020B0604020202020204" pitchFamily="34" charset="0"/>
              </a:rPr>
              <a:t> </a:t>
            </a:r>
            <a:r>
              <a:rPr lang="en-US" sz="850" dirty="0">
                <a:latin typeface="Arial" panose="020B0604020202020204" pitchFamily="34" charset="0"/>
              </a:rPr>
              <a:t>interval is 60%. Then, to maximize your payment, you should tell us your percentage is 60%.</a:t>
            </a:r>
            <a:endParaRPr lang="en-US" sz="850" dirty="0"/>
          </a:p>
          <a:p>
            <a:r>
              <a:rPr lang="en-US" sz="850" dirty="0">
                <a:latin typeface="Arial" panose="020B0604020202020204" pitchFamily="34" charset="0"/>
              </a:rPr>
              <a:t>Why? Because if you tell us your percentage is 60%, then if we draw a “Threshold” less than or equal to 60, by telling the truth you will be choosing to be paid according to </a:t>
            </a:r>
            <a:r>
              <a:rPr lang="en-US" sz="850" b="1" dirty="0">
                <a:latin typeface="Arial" panose="020B0604020202020204" pitchFamily="34" charset="0"/>
              </a:rPr>
              <a:t>The Bet on The Average. </a:t>
            </a:r>
            <a:r>
              <a:rPr lang="en-US" sz="850" dirty="0">
                <a:latin typeface="Arial" panose="020B0604020202020204" pitchFamily="34" charset="0"/>
              </a:rPr>
              <a:t>This is good for you: for “Thresholds” less than or equal to 60, your chances of winning the lottery are less than 60%. For instance, suppose the threshold drawn is 55. You would have a 55% chance of winning </a:t>
            </a:r>
            <a:r>
              <a:rPr lang="en-US" sz="850" b="1" dirty="0">
                <a:latin typeface="Arial" panose="020B0604020202020204" pitchFamily="34" charset="0"/>
              </a:rPr>
              <a:t>The Lottery. </a:t>
            </a:r>
            <a:r>
              <a:rPr lang="en-US" sz="850" dirty="0">
                <a:latin typeface="Arial" panose="020B0604020202020204" pitchFamily="34" charset="0"/>
              </a:rPr>
              <a:t>But, according to your percentage, you have a 60% chance of winning the </a:t>
            </a:r>
            <a:r>
              <a:rPr lang="en-US" sz="850" b="1" dirty="0" err="1">
                <a:latin typeface="Arial" panose="020B0604020202020204" pitchFamily="34" charset="0"/>
              </a:rPr>
              <a:t>The</a:t>
            </a:r>
            <a:r>
              <a:rPr lang="en-US" sz="850" b="1" dirty="0">
                <a:latin typeface="Arial" panose="020B0604020202020204" pitchFamily="34" charset="0"/>
              </a:rPr>
              <a:t> Bet on The Average. </a:t>
            </a:r>
            <a:r>
              <a:rPr lang="en-US" sz="850" dirty="0">
                <a:latin typeface="Arial" panose="020B0604020202020204" pitchFamily="34" charset="0"/>
              </a:rPr>
              <a:t>So, for all thresholds less than or equal to 60, you’d rather be paid according to the </a:t>
            </a:r>
            <a:r>
              <a:rPr lang="en-US" sz="850" b="1" dirty="0" err="1">
                <a:latin typeface="Arial" panose="020B0604020202020204" pitchFamily="34" charset="0"/>
              </a:rPr>
              <a:t>The</a:t>
            </a:r>
            <a:r>
              <a:rPr lang="en-US" sz="850" b="1" dirty="0">
                <a:latin typeface="Arial" panose="020B0604020202020204" pitchFamily="34" charset="0"/>
              </a:rPr>
              <a:t> Bet on The Average. </a:t>
            </a:r>
            <a:r>
              <a:rPr lang="en-US" sz="850" dirty="0">
                <a:latin typeface="Arial" panose="020B0604020202020204" pitchFamily="34" charset="0"/>
              </a:rPr>
              <a:t>By telling the truth, you guarantee you get paid according to the option that’s better for you.</a:t>
            </a:r>
            <a:endParaRPr lang="en-US" sz="850" dirty="0"/>
          </a:p>
          <a:p>
            <a:r>
              <a:rPr lang="en-US" sz="850" dirty="0">
                <a:latin typeface="Arial" panose="020B0604020202020204" pitchFamily="34" charset="0"/>
              </a:rPr>
              <a:t>Similarly, if we draw a “Threshold” greater than 60, by telling the truth you will be choosing to be paid according to </a:t>
            </a:r>
            <a:r>
              <a:rPr lang="en-US" sz="850" b="1" dirty="0">
                <a:latin typeface="Arial" panose="020B0604020202020204" pitchFamily="34" charset="0"/>
              </a:rPr>
              <a:t>The Lottery. </a:t>
            </a:r>
            <a:r>
              <a:rPr lang="en-US" sz="850" dirty="0">
                <a:latin typeface="Arial" panose="020B0604020202020204" pitchFamily="34" charset="0"/>
              </a:rPr>
              <a:t>This is good for you: for “Thresholds” greater than 60, your chances of winning the lottery are greater than 60%. For instance, suppose the threshold drawn is 75. You would have a 75% chance of winning </a:t>
            </a:r>
            <a:r>
              <a:rPr lang="en-US" sz="850" b="1" dirty="0">
                <a:latin typeface="Arial" panose="020B0604020202020204" pitchFamily="34" charset="0"/>
              </a:rPr>
              <a:t>The Lottery. </a:t>
            </a:r>
            <a:r>
              <a:rPr lang="en-US" sz="850" dirty="0">
                <a:latin typeface="Arial" panose="020B0604020202020204" pitchFamily="34" charset="0"/>
              </a:rPr>
              <a:t>But, according to your percentage, you’d have only a 60% chance of winning </a:t>
            </a:r>
            <a:r>
              <a:rPr lang="en-US" sz="850" b="1" dirty="0">
                <a:latin typeface="Arial" panose="020B0604020202020204" pitchFamily="34" charset="0"/>
              </a:rPr>
              <a:t>The Bet on The Average. </a:t>
            </a:r>
            <a:r>
              <a:rPr lang="en-US" sz="850" dirty="0">
                <a:latin typeface="Arial" panose="020B0604020202020204" pitchFamily="34" charset="0"/>
              </a:rPr>
              <a:t>So, for all thresholds greater than 60, you’d rather be paid according to </a:t>
            </a:r>
            <a:r>
              <a:rPr lang="en-US" sz="850" b="1" dirty="0">
                <a:latin typeface="Arial" panose="020B0604020202020204" pitchFamily="34" charset="0"/>
              </a:rPr>
              <a:t>The Lottery. </a:t>
            </a:r>
            <a:r>
              <a:rPr lang="en-US" sz="850" dirty="0">
                <a:latin typeface="Arial" panose="020B0604020202020204" pitchFamily="34" charset="0"/>
              </a:rPr>
              <a:t>By telling the truth, you guarantee you get paid according to the option that’s better for you.</a:t>
            </a:r>
            <a:endParaRPr lang="en-US" sz="850" dirty="0"/>
          </a:p>
          <a:p>
            <a:r>
              <a:rPr lang="en-US" sz="850" dirty="0">
                <a:latin typeface="Arial" panose="020B0604020202020204" pitchFamily="34" charset="0"/>
              </a:rPr>
              <a:t> </a:t>
            </a:r>
            <a:endParaRPr lang="en-US" sz="850" dirty="0"/>
          </a:p>
          <a:p>
            <a:r>
              <a:rPr lang="en-US" sz="850" dirty="0">
                <a:latin typeface="Arial" panose="020B0604020202020204" pitchFamily="34" charset="0"/>
              </a:rPr>
              <a:t>To summarize: by giving us your percentage, you are telling us, for different possible thresholds, whether you prefer to be paid according to </a:t>
            </a:r>
            <a:r>
              <a:rPr lang="en-US" sz="850" b="1" dirty="0">
                <a:latin typeface="Arial" panose="020B0604020202020204" pitchFamily="34" charset="0"/>
              </a:rPr>
              <a:t>The Lottery </a:t>
            </a:r>
            <a:r>
              <a:rPr lang="en-US" sz="850" dirty="0">
                <a:latin typeface="Arial" panose="020B0604020202020204" pitchFamily="34" charset="0"/>
              </a:rPr>
              <a:t>or </a:t>
            </a:r>
            <a:r>
              <a:rPr lang="en-US" sz="850" b="1" dirty="0">
                <a:latin typeface="Arial" panose="020B0604020202020204" pitchFamily="34" charset="0"/>
              </a:rPr>
              <a:t>The Bet on The Average</a:t>
            </a:r>
            <a:r>
              <a:rPr lang="en-US" sz="850" dirty="0">
                <a:latin typeface="Arial" panose="020B0604020202020204" pitchFamily="34" charset="0"/>
              </a:rPr>
              <a:t>. You have no control over what “Threshold” is chosen or what “Draw” will be chosen. But, by telling the truth, you can guarantee that no matter what the threshold and draw ends up being, you will get paid according to the option that has the higher probability of paying you CZK 200.</a:t>
            </a:r>
            <a:endParaRPr lang="en-US" sz="850" dirty="0"/>
          </a:p>
        </p:txBody>
      </p:sp>
    </p:spTree>
    <p:extLst>
      <p:ext uri="{BB962C8B-B14F-4D97-AF65-F5344CB8AC3E}">
        <p14:creationId xmlns:p14="http://schemas.microsoft.com/office/powerpoint/2010/main" val="1347177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a:xfrm>
            <a:off x="620270" y="1411197"/>
            <a:ext cx="11369560" cy="1456213"/>
          </a:xfrm>
        </p:spPr>
        <p:txBody>
          <a:bodyPr>
            <a:noAutofit/>
          </a:bodyPr>
          <a:lstStyle/>
          <a:p>
            <a:pPr marL="0" indent="0">
              <a:buNone/>
            </a:pPr>
            <a:r>
              <a:rPr lang="en-US" sz="1200" dirty="0"/>
              <a:t>You just told us that you think there is a </a:t>
            </a:r>
            <a:r>
              <a:rPr lang="en-US" sz="1200" b="1" dirty="0"/>
              <a:t>Y</a:t>
            </a:r>
            <a:r>
              <a:rPr lang="en-US" sz="1200" dirty="0"/>
              <a:t>% chance that Person B’s transfer in Part 1 lies between </a:t>
            </a:r>
            <a:r>
              <a:rPr lang="en-US" sz="1200" b="1" dirty="0"/>
              <a:t>X and Z</a:t>
            </a:r>
            <a:r>
              <a:rPr lang="en-US" sz="1200" dirty="0"/>
              <a:t>. Now we are curious about what you think the chances are that Person B’s transfer lies somewhere else. Each of the rows below is a different decision, and one of them could be drawn as the </a:t>
            </a:r>
            <a:r>
              <a:rPr lang="en-US" sz="1200" i="1" dirty="0"/>
              <a:t>decision-that-counts</a:t>
            </a:r>
            <a:r>
              <a:rPr lang="en-US" sz="1200" dirty="0"/>
              <a:t>. If one of the rows is the </a:t>
            </a:r>
            <a:r>
              <a:rPr lang="en-US" sz="1200" i="1" dirty="0" smtClean="0"/>
              <a:t>decision-that-counts</a:t>
            </a:r>
            <a:r>
              <a:rPr lang="en-US" sz="1200" dirty="0"/>
              <a:t>, you could earn an additional CZK 200 based upon your answer. You have an incentive to tell the truth.</a:t>
            </a:r>
          </a:p>
          <a:p>
            <a:pPr marL="0" indent="0">
              <a:buNone/>
            </a:pPr>
            <a:r>
              <a:rPr lang="en-US" sz="1200" dirty="0"/>
              <a:t>Please indicate the chance, in percentage, that Person B’s transfer in Part 1 lies in the intervals below, where 0 means that there is no chance you believe the transfer lies in that interval and 100 means you are 100% sure the transfer lies in that interval. Note that the percentages you give must total to 100%. </a:t>
            </a:r>
          </a:p>
          <a:p>
            <a:pPr marL="0" indent="0">
              <a:buNone/>
            </a:pPr>
            <a:r>
              <a:rPr lang="en-US" sz="1200" b="1" dirty="0"/>
              <a:t>Start by entering what you already told us: There is a Y % chance that Person B’s transfer lies between X and Z.</a:t>
            </a:r>
          </a:p>
          <a:p>
            <a:pPr marL="0" indent="0">
              <a:buNone/>
            </a:pPr>
            <a:endParaRPr lang="en-US" sz="1600" dirty="0"/>
          </a:p>
          <a:p>
            <a:pPr marL="0" indent="0">
              <a:buNone/>
            </a:pPr>
            <a:endParaRPr lang="en-US" sz="1600" dirty="0"/>
          </a:p>
          <a:p>
            <a:pPr marL="0" indent="0" algn="just">
              <a:buNone/>
            </a:pPr>
            <a:endParaRPr lang="en-US" sz="1600" dirty="0"/>
          </a:p>
          <a:p>
            <a:pPr marL="0" indent="0" algn="just">
              <a:buNone/>
            </a:pPr>
            <a:endParaRPr lang="en-US" sz="1600" dirty="0"/>
          </a:p>
        </p:txBody>
      </p:sp>
      <p:sp>
        <p:nvSpPr>
          <p:cNvPr id="43" name="Content Placeholder 2"/>
          <p:cNvSpPr txBox="1">
            <a:spLocks/>
          </p:cNvSpPr>
          <p:nvPr/>
        </p:nvSpPr>
        <p:spPr>
          <a:xfrm>
            <a:off x="838200" y="4664907"/>
            <a:ext cx="10217572" cy="19196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n-US" sz="1800" dirty="0"/>
          </a:p>
        </p:txBody>
      </p:sp>
      <p:sp>
        <p:nvSpPr>
          <p:cNvPr id="5" name="TextBox 4"/>
          <p:cNvSpPr txBox="1"/>
          <p:nvPr/>
        </p:nvSpPr>
        <p:spPr>
          <a:xfrm>
            <a:off x="3447193" y="6317270"/>
            <a:ext cx="6561437" cy="369332"/>
          </a:xfrm>
          <a:prstGeom prst="rect">
            <a:avLst/>
          </a:prstGeom>
          <a:noFill/>
        </p:spPr>
        <p:txBody>
          <a:bodyPr wrap="square" rtlCol="0">
            <a:spAutoFit/>
          </a:bodyPr>
          <a:lstStyle/>
          <a:p>
            <a:r>
              <a:rPr lang="en-US" dirty="0"/>
              <a:t>Here is why you have an incentive to tell the truth</a:t>
            </a:r>
            <a:endParaRPr lang="de-AT" dirty="0"/>
          </a:p>
        </p:txBody>
      </p:sp>
      <p:sp>
        <p:nvSpPr>
          <p:cNvPr id="6" name="Oval 5"/>
          <p:cNvSpPr/>
          <p:nvPr/>
        </p:nvSpPr>
        <p:spPr>
          <a:xfrm>
            <a:off x="3057956" y="6370141"/>
            <a:ext cx="267583" cy="2347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 name="Rectangle 3"/>
          <p:cNvSpPr/>
          <p:nvPr/>
        </p:nvSpPr>
        <p:spPr>
          <a:xfrm>
            <a:off x="838200" y="2918860"/>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rPr>
              <a:t>Chance the average lies between -75 and -50</a:t>
            </a:r>
            <a:endParaRPr lang="de-AT" sz="1200" dirty="0">
              <a:solidFill>
                <a:srgbClr val="FF0000"/>
              </a:solidFill>
            </a:endParaRPr>
          </a:p>
        </p:txBody>
      </p:sp>
      <p:sp>
        <p:nvSpPr>
          <p:cNvPr id="8" name="Rectangle 7"/>
          <p:cNvSpPr/>
          <p:nvPr/>
        </p:nvSpPr>
        <p:spPr>
          <a:xfrm>
            <a:off x="838200" y="3161293"/>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rPr>
              <a:t>Chance the average lies between -49 and -25</a:t>
            </a:r>
            <a:endParaRPr lang="de-AT" sz="1200" dirty="0">
              <a:solidFill>
                <a:srgbClr val="FF0000"/>
              </a:solidFill>
            </a:endParaRPr>
          </a:p>
        </p:txBody>
      </p:sp>
      <p:sp>
        <p:nvSpPr>
          <p:cNvPr id="9" name="Rectangle 8"/>
          <p:cNvSpPr/>
          <p:nvPr/>
        </p:nvSpPr>
        <p:spPr>
          <a:xfrm>
            <a:off x="838200" y="3403726"/>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rPr>
              <a:t>Chance the average lies between -25 and -1</a:t>
            </a:r>
            <a:endParaRPr lang="de-AT" sz="1200" dirty="0">
              <a:solidFill>
                <a:srgbClr val="FF0000"/>
              </a:solidFill>
            </a:endParaRPr>
          </a:p>
        </p:txBody>
      </p:sp>
      <p:sp>
        <p:nvSpPr>
          <p:cNvPr id="10" name="Rectangle 9"/>
          <p:cNvSpPr/>
          <p:nvPr/>
        </p:nvSpPr>
        <p:spPr>
          <a:xfrm>
            <a:off x="838200" y="3646159"/>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0 and +25</a:t>
            </a:r>
            <a:endParaRPr lang="de-AT" sz="1200" dirty="0">
              <a:solidFill>
                <a:schemeClr val="tx1"/>
              </a:solidFill>
            </a:endParaRPr>
          </a:p>
        </p:txBody>
      </p:sp>
      <p:sp>
        <p:nvSpPr>
          <p:cNvPr id="11" name="Rectangle 10"/>
          <p:cNvSpPr/>
          <p:nvPr/>
        </p:nvSpPr>
        <p:spPr>
          <a:xfrm>
            <a:off x="838200" y="3888592"/>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+26 and +50</a:t>
            </a:r>
            <a:endParaRPr lang="de-AT" sz="1200" dirty="0">
              <a:solidFill>
                <a:schemeClr val="tx1"/>
              </a:solidFill>
            </a:endParaRPr>
          </a:p>
        </p:txBody>
      </p:sp>
      <p:sp>
        <p:nvSpPr>
          <p:cNvPr id="17" name="Rectangle 16"/>
          <p:cNvSpPr/>
          <p:nvPr/>
        </p:nvSpPr>
        <p:spPr>
          <a:xfrm>
            <a:off x="838200" y="4131025"/>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+51 and +75</a:t>
            </a:r>
            <a:endParaRPr lang="de-AT" sz="1200" dirty="0">
              <a:solidFill>
                <a:schemeClr val="tx1"/>
              </a:solidFill>
            </a:endParaRPr>
          </a:p>
        </p:txBody>
      </p:sp>
      <p:sp>
        <p:nvSpPr>
          <p:cNvPr id="18" name="Rectangle 17"/>
          <p:cNvSpPr/>
          <p:nvPr/>
        </p:nvSpPr>
        <p:spPr>
          <a:xfrm>
            <a:off x="838200" y="4373458"/>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+76 and +100</a:t>
            </a:r>
            <a:endParaRPr lang="de-AT" sz="1200" dirty="0">
              <a:solidFill>
                <a:schemeClr val="tx1"/>
              </a:solidFill>
            </a:endParaRPr>
          </a:p>
        </p:txBody>
      </p:sp>
      <p:sp>
        <p:nvSpPr>
          <p:cNvPr id="19" name="Rectangle 18"/>
          <p:cNvSpPr/>
          <p:nvPr/>
        </p:nvSpPr>
        <p:spPr>
          <a:xfrm>
            <a:off x="838200" y="4615891"/>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+101 and +125</a:t>
            </a:r>
            <a:endParaRPr lang="de-AT" sz="1200" dirty="0">
              <a:solidFill>
                <a:schemeClr val="tx1"/>
              </a:solidFill>
            </a:endParaRPr>
          </a:p>
        </p:txBody>
      </p:sp>
      <p:sp>
        <p:nvSpPr>
          <p:cNvPr id="20" name="Rectangle 19"/>
          <p:cNvSpPr/>
          <p:nvPr/>
        </p:nvSpPr>
        <p:spPr>
          <a:xfrm>
            <a:off x="838200" y="4858324"/>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+126 and +150</a:t>
            </a:r>
            <a:endParaRPr lang="de-AT" sz="1200" dirty="0">
              <a:solidFill>
                <a:schemeClr val="tx1"/>
              </a:solidFill>
            </a:endParaRPr>
          </a:p>
        </p:txBody>
      </p:sp>
      <p:sp>
        <p:nvSpPr>
          <p:cNvPr id="21" name="Rectangle 20"/>
          <p:cNvSpPr/>
          <p:nvPr/>
        </p:nvSpPr>
        <p:spPr>
          <a:xfrm>
            <a:off x="838200" y="5100757"/>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+151 and +175</a:t>
            </a:r>
            <a:endParaRPr lang="de-AT" sz="1200" dirty="0">
              <a:solidFill>
                <a:schemeClr val="tx1"/>
              </a:solidFill>
            </a:endParaRPr>
          </a:p>
        </p:txBody>
      </p:sp>
      <p:sp>
        <p:nvSpPr>
          <p:cNvPr id="22" name="Rectangle 21"/>
          <p:cNvSpPr/>
          <p:nvPr/>
        </p:nvSpPr>
        <p:spPr>
          <a:xfrm>
            <a:off x="838200" y="5343190"/>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+176 and +200</a:t>
            </a:r>
            <a:endParaRPr lang="de-AT" sz="1200" dirty="0">
              <a:solidFill>
                <a:schemeClr val="tx1"/>
              </a:solidFill>
            </a:endParaRPr>
          </a:p>
        </p:txBody>
      </p:sp>
      <p:sp>
        <p:nvSpPr>
          <p:cNvPr id="23" name="Rectangle 22"/>
          <p:cNvSpPr/>
          <p:nvPr/>
        </p:nvSpPr>
        <p:spPr>
          <a:xfrm>
            <a:off x="838200" y="5585623"/>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+201 and +225</a:t>
            </a:r>
            <a:endParaRPr lang="de-AT" sz="1200" dirty="0">
              <a:solidFill>
                <a:schemeClr val="tx1"/>
              </a:solidFill>
            </a:endParaRPr>
          </a:p>
        </p:txBody>
      </p:sp>
      <p:sp>
        <p:nvSpPr>
          <p:cNvPr id="24" name="Rectangle 23"/>
          <p:cNvSpPr/>
          <p:nvPr/>
        </p:nvSpPr>
        <p:spPr>
          <a:xfrm>
            <a:off x="838200" y="5828054"/>
            <a:ext cx="4787900" cy="201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Chance the average lies between +226 and +250</a:t>
            </a:r>
            <a:endParaRPr lang="de-AT" sz="1200" dirty="0">
              <a:solidFill>
                <a:schemeClr val="tx1"/>
              </a:solidFill>
            </a:endParaRPr>
          </a:p>
        </p:txBody>
      </p:sp>
      <p:sp>
        <p:nvSpPr>
          <p:cNvPr id="26" name="Rectangle 25"/>
          <p:cNvSpPr/>
          <p:nvPr/>
        </p:nvSpPr>
        <p:spPr>
          <a:xfrm>
            <a:off x="8166100" y="2914333"/>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rgbClr val="FF0000"/>
                </a:solidFill>
              </a:rPr>
              <a:t>%</a:t>
            </a:r>
            <a:endParaRPr lang="de-AT" sz="1200" dirty="0">
              <a:solidFill>
                <a:srgbClr val="FF0000"/>
              </a:solidFill>
            </a:endParaRPr>
          </a:p>
        </p:txBody>
      </p:sp>
      <p:sp>
        <p:nvSpPr>
          <p:cNvPr id="27" name="Rectangle 26"/>
          <p:cNvSpPr/>
          <p:nvPr/>
        </p:nvSpPr>
        <p:spPr>
          <a:xfrm>
            <a:off x="8166100" y="3179725"/>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rgbClr val="FF0000"/>
                </a:solidFill>
              </a:rPr>
              <a:t>%</a:t>
            </a:r>
            <a:endParaRPr lang="de-AT" sz="1200" dirty="0">
              <a:solidFill>
                <a:srgbClr val="FF0000"/>
              </a:solidFill>
            </a:endParaRPr>
          </a:p>
        </p:txBody>
      </p:sp>
      <p:sp>
        <p:nvSpPr>
          <p:cNvPr id="28" name="Rectangle 27"/>
          <p:cNvSpPr/>
          <p:nvPr/>
        </p:nvSpPr>
        <p:spPr>
          <a:xfrm>
            <a:off x="8166100" y="3445117"/>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rgbClr val="FF0000"/>
                </a:solidFill>
              </a:rPr>
              <a:t>%</a:t>
            </a:r>
            <a:endParaRPr lang="de-AT" sz="1200" dirty="0">
              <a:solidFill>
                <a:srgbClr val="FF0000"/>
              </a:solidFill>
            </a:endParaRPr>
          </a:p>
        </p:txBody>
      </p:sp>
      <p:sp>
        <p:nvSpPr>
          <p:cNvPr id="29" name="Rectangle 28"/>
          <p:cNvSpPr/>
          <p:nvPr/>
        </p:nvSpPr>
        <p:spPr>
          <a:xfrm>
            <a:off x="8166100" y="3710509"/>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0" name="Rectangle 29"/>
          <p:cNvSpPr/>
          <p:nvPr/>
        </p:nvSpPr>
        <p:spPr>
          <a:xfrm>
            <a:off x="8166100" y="3975901"/>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2" name="Rectangle 31"/>
          <p:cNvSpPr/>
          <p:nvPr/>
        </p:nvSpPr>
        <p:spPr>
          <a:xfrm>
            <a:off x="8166100" y="4241293"/>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3" name="Rectangle 32"/>
          <p:cNvSpPr/>
          <p:nvPr/>
        </p:nvSpPr>
        <p:spPr>
          <a:xfrm>
            <a:off x="8166100" y="4506685"/>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4" name="Rectangle 33"/>
          <p:cNvSpPr/>
          <p:nvPr/>
        </p:nvSpPr>
        <p:spPr>
          <a:xfrm>
            <a:off x="8166100" y="4772077"/>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5" name="Rectangle 34"/>
          <p:cNvSpPr/>
          <p:nvPr/>
        </p:nvSpPr>
        <p:spPr>
          <a:xfrm>
            <a:off x="8166100" y="5037469"/>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7" name="Rectangle 36"/>
          <p:cNvSpPr/>
          <p:nvPr/>
        </p:nvSpPr>
        <p:spPr>
          <a:xfrm>
            <a:off x="8166100" y="5302861"/>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8" name="Rectangle 37"/>
          <p:cNvSpPr/>
          <p:nvPr/>
        </p:nvSpPr>
        <p:spPr>
          <a:xfrm>
            <a:off x="8166100" y="5568253"/>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39" name="Rectangle 38"/>
          <p:cNvSpPr/>
          <p:nvPr/>
        </p:nvSpPr>
        <p:spPr>
          <a:xfrm>
            <a:off x="8166100" y="5833650"/>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sp>
        <p:nvSpPr>
          <p:cNvPr id="40" name="Rectangle 39"/>
          <p:cNvSpPr/>
          <p:nvPr/>
        </p:nvSpPr>
        <p:spPr>
          <a:xfrm>
            <a:off x="10266554" y="621063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36" name="Rectangle 35"/>
          <p:cNvSpPr/>
          <p:nvPr/>
        </p:nvSpPr>
        <p:spPr>
          <a:xfrm>
            <a:off x="838200" y="6178165"/>
            <a:ext cx="4792015" cy="1650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Total</a:t>
            </a:r>
            <a:endParaRPr lang="de-AT" sz="1200" dirty="0">
              <a:solidFill>
                <a:schemeClr val="tx1"/>
              </a:solidFill>
            </a:endParaRPr>
          </a:p>
        </p:txBody>
      </p:sp>
      <p:sp>
        <p:nvSpPr>
          <p:cNvPr id="41" name="Rectangle 40"/>
          <p:cNvSpPr/>
          <p:nvPr/>
        </p:nvSpPr>
        <p:spPr>
          <a:xfrm>
            <a:off x="8170216" y="6183762"/>
            <a:ext cx="746240" cy="2011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a:t>
            </a:r>
            <a:endParaRPr lang="de-AT" sz="1200" dirty="0">
              <a:solidFill>
                <a:schemeClr val="tx1"/>
              </a:solidFill>
            </a:endParaRPr>
          </a:p>
        </p:txBody>
      </p:sp>
      <p:cxnSp>
        <p:nvCxnSpPr>
          <p:cNvPr id="12" name="Straight Connector 11"/>
          <p:cNvCxnSpPr/>
          <p:nvPr/>
        </p:nvCxnSpPr>
        <p:spPr>
          <a:xfrm>
            <a:off x="729049" y="6104024"/>
            <a:ext cx="8427308"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55307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p:txBody>
          <a:bodyPr>
            <a:normAutofit/>
          </a:bodyPr>
          <a:lstStyle/>
          <a:p>
            <a:pPr marL="0" indent="0">
              <a:buNone/>
            </a:pPr>
            <a:r>
              <a:rPr lang="en-US" sz="1800" dirty="0"/>
              <a:t>You are now in Part 2. If this part is chosen for payment, </a:t>
            </a:r>
            <a:r>
              <a:rPr lang="en-US" sz="1800" i="1" dirty="0"/>
              <a:t>you will receive CZK 125 regardless of your responses.</a:t>
            </a:r>
            <a:endParaRPr lang="en-US" sz="1800" dirty="0"/>
          </a:p>
          <a:p>
            <a:pPr marL="0" indent="0">
              <a:buNone/>
            </a:pPr>
            <a:r>
              <a:rPr lang="en-US" sz="1800" dirty="0"/>
              <a:t>In this part, you will be asked to make some predictions about Person As. You will be asked to make just 2 decisions. The computer will randomly select which of these two decisions is your </a:t>
            </a:r>
            <a:r>
              <a:rPr lang="en-US" sz="1800" i="1" dirty="0"/>
              <a:t>decision-that-counts</a:t>
            </a:r>
            <a:r>
              <a:rPr lang="en-US" sz="1800" dirty="0"/>
              <a:t>. In other words, the computer will randomly determine whether your earnings from the first or second decision are added to your payment for this part. </a:t>
            </a:r>
          </a:p>
          <a:p>
            <a:pPr marL="0" indent="0">
              <a:buNone/>
            </a:pPr>
            <a:r>
              <a:rPr lang="en-US" sz="1800" dirty="0"/>
              <a:t>Note that since both decisions are equally likely to be selected by the computer, you can maximize your earnings by answering each of them as though they will be the one that is selected.</a:t>
            </a:r>
          </a:p>
          <a:p>
            <a:pPr marL="0" indent="0">
              <a:buNone/>
            </a:pPr>
            <a:endParaRPr lang="en-US" sz="1800" dirty="0"/>
          </a:p>
          <a:p>
            <a:pPr marL="0" indent="0">
              <a:buNone/>
            </a:pPr>
            <a:endParaRPr lang="en-US" sz="1800" dirty="0"/>
          </a:p>
          <a:p>
            <a:pPr marL="0" indent="0">
              <a:buNone/>
            </a:pPr>
            <a:endParaRPr lang="en-US" sz="1800" dirty="0"/>
          </a:p>
        </p:txBody>
      </p:sp>
      <p:sp>
        <p:nvSpPr>
          <p:cNvPr id="5" name="Content Placeholder 2"/>
          <p:cNvSpPr txBox="1">
            <a:spLocks/>
          </p:cNvSpPr>
          <p:nvPr/>
        </p:nvSpPr>
        <p:spPr>
          <a:xfrm>
            <a:off x="838200" y="4157416"/>
            <a:ext cx="10515600" cy="10442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p>
          <a:p>
            <a:pPr marL="0" indent="0">
              <a:buFont typeface="Arial" panose="020B0604020202020204" pitchFamily="34" charset="0"/>
              <a:buNone/>
            </a:pPr>
            <a:endParaRPr lang="en-US" sz="1800" dirty="0"/>
          </a:p>
        </p:txBody>
      </p:sp>
      <p:sp>
        <p:nvSpPr>
          <p:cNvPr id="6" name="Rectangle 5"/>
          <p:cNvSpPr/>
          <p:nvPr/>
        </p:nvSpPr>
        <p:spPr>
          <a:xfrm>
            <a:off x="10266554" y="621063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2290802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p:txBody>
          <a:bodyPr>
            <a:normAutofit/>
          </a:bodyPr>
          <a:lstStyle/>
          <a:p>
            <a:pPr marL="0" indent="0">
              <a:buNone/>
            </a:pPr>
            <a:r>
              <a:rPr lang="en-US" sz="1800" b="1" dirty="0"/>
              <a:t>Decision 1</a:t>
            </a:r>
            <a:endParaRPr lang="en-US" sz="1800" dirty="0"/>
          </a:p>
          <a:p>
            <a:pPr marL="0" indent="0">
              <a:buNone/>
            </a:pPr>
            <a:r>
              <a:rPr lang="en-US" sz="1800" dirty="0"/>
              <a:t>At this moment, Person As are being asked to provide their guess of the amount transferred by Person B in Part 1 of this session. Person As’ payment depends on how close their guess of this amount is to the average amount transferred by all Person Bs in this session. We ask you to guess what the Person A </a:t>
            </a:r>
            <a:r>
              <a:rPr lang="en-US" sz="1800" i="1" dirty="0"/>
              <a:t>you</a:t>
            </a:r>
            <a:r>
              <a:rPr lang="en-US" sz="1800" dirty="0"/>
              <a:t> </a:t>
            </a:r>
            <a:r>
              <a:rPr lang="en-US" sz="1800" i="1" dirty="0"/>
              <a:t>were matched with in Part 1 </a:t>
            </a:r>
            <a:r>
              <a:rPr lang="en-US" sz="1800" dirty="0"/>
              <a:t>predicted that this number would be. Please see below the relevant question that is being answered by each Person A.</a:t>
            </a:r>
          </a:p>
          <a:p>
            <a:pPr marL="0" indent="0">
              <a:buNone/>
            </a:pPr>
            <a:r>
              <a:rPr lang="en-US" sz="1800" dirty="0"/>
              <a:t>[a screenshot of the first choice faced by Person A in slide 15] </a:t>
            </a:r>
          </a:p>
          <a:p>
            <a:pPr marL="0" indent="0">
              <a:buNone/>
            </a:pPr>
            <a:r>
              <a:rPr lang="en-US" sz="1800" dirty="0"/>
              <a:t>Please now provide </a:t>
            </a:r>
            <a:r>
              <a:rPr lang="en-US" sz="1800" i="1" dirty="0"/>
              <a:t>your</a:t>
            </a:r>
            <a:r>
              <a:rPr lang="en-US" sz="1800" dirty="0"/>
              <a:t> guess of in which of the </a:t>
            </a:r>
            <a:r>
              <a:rPr lang="en-US" sz="1800" dirty="0">
                <a:solidFill>
                  <a:srgbClr val="FF0000"/>
                </a:solidFill>
              </a:rPr>
              <a:t>13</a:t>
            </a:r>
            <a:r>
              <a:rPr lang="en-US" sz="1800" dirty="0"/>
              <a:t> intervals below the Person A you were matched with guessed Person B’s transfer would lie.</a:t>
            </a:r>
          </a:p>
          <a:p>
            <a:pPr marL="0" indent="0">
              <a:buNone/>
            </a:pPr>
            <a:r>
              <a:rPr lang="en-US" sz="1800" dirty="0"/>
              <a:t>If this is your </a:t>
            </a:r>
            <a:r>
              <a:rPr lang="en-US" sz="1800" i="1" dirty="0"/>
              <a:t>decision-that-counts</a:t>
            </a:r>
            <a:r>
              <a:rPr lang="en-US" sz="1800" dirty="0"/>
              <a:t> and the number guessed by the Person A you were matched with does lie in the interval you select, you will earn CZK 200 in additional payment. </a:t>
            </a:r>
          </a:p>
          <a:p>
            <a:pPr marL="0" indent="0">
              <a:buNone/>
            </a:pPr>
            <a:endParaRPr lang="en-US" sz="1800" dirty="0"/>
          </a:p>
          <a:p>
            <a:pPr marL="0" indent="0">
              <a:buNone/>
            </a:pPr>
            <a:endParaRPr lang="en-US" sz="1800" dirty="0"/>
          </a:p>
          <a:p>
            <a:pPr marL="0" indent="0">
              <a:buNone/>
            </a:pPr>
            <a:endParaRPr lang="en-US" sz="1800" dirty="0"/>
          </a:p>
        </p:txBody>
      </p:sp>
      <p:sp>
        <p:nvSpPr>
          <p:cNvPr id="5" name="Content Placeholder 2"/>
          <p:cNvSpPr txBox="1">
            <a:spLocks/>
          </p:cNvSpPr>
          <p:nvPr/>
        </p:nvSpPr>
        <p:spPr>
          <a:xfrm>
            <a:off x="838200" y="4157416"/>
            <a:ext cx="10515600" cy="10442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p>
          <a:p>
            <a:pPr marL="0" indent="0">
              <a:buFont typeface="Arial" panose="020B0604020202020204" pitchFamily="34" charset="0"/>
              <a:buNone/>
            </a:pPr>
            <a:endParaRPr lang="en-US" sz="1800" dirty="0"/>
          </a:p>
        </p:txBody>
      </p:sp>
    </p:spTree>
    <p:extLst>
      <p:ext uri="{BB962C8B-B14F-4D97-AF65-F5344CB8AC3E}">
        <p14:creationId xmlns:p14="http://schemas.microsoft.com/office/powerpoint/2010/main" val="2604919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4" name="Rectangle 3"/>
          <p:cNvSpPr/>
          <p:nvPr/>
        </p:nvSpPr>
        <p:spPr>
          <a:xfrm>
            <a:off x="5003800" y="2026387"/>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0000"/>
                </a:solidFill>
              </a:rPr>
              <a:t>-75 to -50</a:t>
            </a:r>
            <a:endParaRPr lang="en-US" dirty="0">
              <a:solidFill>
                <a:srgbClr val="FF0000"/>
              </a:solidFill>
            </a:endParaRPr>
          </a:p>
        </p:txBody>
      </p:sp>
      <p:sp>
        <p:nvSpPr>
          <p:cNvPr id="5" name="Rectangle 4"/>
          <p:cNvSpPr/>
          <p:nvPr/>
        </p:nvSpPr>
        <p:spPr>
          <a:xfrm>
            <a:off x="5003800" y="2629711"/>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-24 to -1</a:t>
            </a:r>
          </a:p>
        </p:txBody>
      </p:sp>
      <p:sp>
        <p:nvSpPr>
          <p:cNvPr id="6" name="Rectangle 5"/>
          <p:cNvSpPr/>
          <p:nvPr/>
        </p:nvSpPr>
        <p:spPr>
          <a:xfrm>
            <a:off x="5003800" y="2328049"/>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-49 to -25</a:t>
            </a:r>
          </a:p>
        </p:txBody>
      </p:sp>
      <p:sp>
        <p:nvSpPr>
          <p:cNvPr id="7" name="Rectangle 6"/>
          <p:cNvSpPr/>
          <p:nvPr/>
        </p:nvSpPr>
        <p:spPr>
          <a:xfrm>
            <a:off x="5003800" y="2931373"/>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 to +25</a:t>
            </a:r>
          </a:p>
        </p:txBody>
      </p:sp>
      <p:sp>
        <p:nvSpPr>
          <p:cNvPr id="8" name="Rectangle 7"/>
          <p:cNvSpPr/>
          <p:nvPr/>
        </p:nvSpPr>
        <p:spPr>
          <a:xfrm>
            <a:off x="5003800" y="3233035"/>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+26 to +50</a:t>
            </a:r>
          </a:p>
        </p:txBody>
      </p:sp>
      <p:sp>
        <p:nvSpPr>
          <p:cNvPr id="9" name="Rectangle 8"/>
          <p:cNvSpPr/>
          <p:nvPr/>
        </p:nvSpPr>
        <p:spPr>
          <a:xfrm>
            <a:off x="5003800" y="3534697"/>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+51 to +75</a:t>
            </a:r>
          </a:p>
        </p:txBody>
      </p:sp>
      <p:sp>
        <p:nvSpPr>
          <p:cNvPr id="10" name="Rectangle 9"/>
          <p:cNvSpPr/>
          <p:nvPr/>
        </p:nvSpPr>
        <p:spPr>
          <a:xfrm>
            <a:off x="5003800" y="4439683"/>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+126 to +150</a:t>
            </a:r>
          </a:p>
        </p:txBody>
      </p:sp>
      <p:sp>
        <p:nvSpPr>
          <p:cNvPr id="11" name="Rectangle 10"/>
          <p:cNvSpPr/>
          <p:nvPr/>
        </p:nvSpPr>
        <p:spPr>
          <a:xfrm>
            <a:off x="5003800" y="3836359"/>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+76 to +100</a:t>
            </a:r>
          </a:p>
        </p:txBody>
      </p:sp>
      <p:sp>
        <p:nvSpPr>
          <p:cNvPr id="12" name="Rectangle 11"/>
          <p:cNvSpPr/>
          <p:nvPr/>
        </p:nvSpPr>
        <p:spPr>
          <a:xfrm>
            <a:off x="5003800" y="4138021"/>
            <a:ext cx="141732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+101 to +125</a:t>
            </a:r>
          </a:p>
        </p:txBody>
      </p:sp>
      <p:sp>
        <p:nvSpPr>
          <p:cNvPr id="13" name="Rectangle 12"/>
          <p:cNvSpPr/>
          <p:nvPr/>
        </p:nvSpPr>
        <p:spPr>
          <a:xfrm>
            <a:off x="5003800" y="4741345"/>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+151 to +175</a:t>
            </a:r>
          </a:p>
        </p:txBody>
      </p:sp>
      <p:sp>
        <p:nvSpPr>
          <p:cNvPr id="14" name="Rectangle 13"/>
          <p:cNvSpPr/>
          <p:nvPr/>
        </p:nvSpPr>
        <p:spPr>
          <a:xfrm>
            <a:off x="5003800" y="5043007"/>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+176 to +200</a:t>
            </a:r>
          </a:p>
        </p:txBody>
      </p:sp>
      <p:sp>
        <p:nvSpPr>
          <p:cNvPr id="15" name="Rectangle 14"/>
          <p:cNvSpPr/>
          <p:nvPr/>
        </p:nvSpPr>
        <p:spPr>
          <a:xfrm>
            <a:off x="5003800" y="5344669"/>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+201 to +225</a:t>
            </a:r>
          </a:p>
        </p:txBody>
      </p:sp>
      <p:sp>
        <p:nvSpPr>
          <p:cNvPr id="16" name="Rectangle 15"/>
          <p:cNvSpPr/>
          <p:nvPr/>
        </p:nvSpPr>
        <p:spPr>
          <a:xfrm>
            <a:off x="5003800" y="5646334"/>
            <a:ext cx="141605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+226 to +250</a:t>
            </a:r>
          </a:p>
        </p:txBody>
      </p:sp>
      <p:sp>
        <p:nvSpPr>
          <p:cNvPr id="17" name="Rectangle 16"/>
          <p:cNvSpPr/>
          <p:nvPr/>
        </p:nvSpPr>
        <p:spPr>
          <a:xfrm>
            <a:off x="10266554" y="621063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1480361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a:xfrm>
            <a:off x="823139" y="2062043"/>
            <a:ext cx="10765439" cy="2392999"/>
          </a:xfrm>
        </p:spPr>
        <p:txBody>
          <a:bodyPr>
            <a:normAutofit fontScale="92500" lnSpcReduction="20000"/>
          </a:bodyPr>
          <a:lstStyle/>
          <a:p>
            <a:pPr marL="0" indent="0">
              <a:buNone/>
            </a:pPr>
            <a:r>
              <a:rPr lang="en-US" sz="1800" b="1" dirty="0"/>
              <a:t>Decision 2</a:t>
            </a:r>
          </a:p>
          <a:p>
            <a:pPr marL="0" indent="0">
              <a:buNone/>
            </a:pPr>
            <a:r>
              <a:rPr lang="en-US" sz="1800" dirty="0"/>
              <a:t>We also ask Person As to indicate with what </a:t>
            </a:r>
            <a:r>
              <a:rPr lang="en-US" sz="1800" i="1" dirty="0"/>
              <a:t>percent chance </a:t>
            </a:r>
            <a:r>
              <a:rPr lang="en-US" sz="1800" dirty="0"/>
              <a:t>they believe Person B’s transfer lies between -75 and -1. In other words, we ask Person As to guess the </a:t>
            </a:r>
            <a:r>
              <a:rPr lang="en-US" sz="1800" i="1" dirty="0"/>
              <a:t>percent chance</a:t>
            </a:r>
            <a:r>
              <a:rPr lang="en-US" sz="1800" dirty="0"/>
              <a:t> with which they believe that Person </a:t>
            </a:r>
            <a:r>
              <a:rPr lang="en-US" sz="1800" dirty="0" err="1"/>
              <a:t>Bs</a:t>
            </a:r>
            <a:r>
              <a:rPr lang="en-US" sz="1800" dirty="0"/>
              <a:t> </a:t>
            </a:r>
            <a:r>
              <a:rPr lang="en-US" sz="1800" i="1" dirty="0"/>
              <a:t>take </a:t>
            </a:r>
            <a:r>
              <a:rPr lang="en-US" sz="1800" dirty="0"/>
              <a:t>money from the Person As. Person As have a monetary incentive to provide their true estimate of this chance (i.e. if they believed the Person </a:t>
            </a:r>
            <a:r>
              <a:rPr lang="en-US" sz="1800" dirty="0" err="1"/>
              <a:t>Bs</a:t>
            </a:r>
            <a:r>
              <a:rPr lang="en-US" sz="1800" dirty="0"/>
              <a:t> would take with 5% chance, they would earn the most by stating that this chance was exactly 5%. Similarly, if they believed the Person </a:t>
            </a:r>
            <a:r>
              <a:rPr lang="en-US" sz="1800" dirty="0" err="1"/>
              <a:t>Bs</a:t>
            </a:r>
            <a:r>
              <a:rPr lang="en-US" sz="1800" dirty="0"/>
              <a:t> would take with 95% chance, they would earn the most by stating that this chance was exactly 95%). </a:t>
            </a:r>
          </a:p>
          <a:p>
            <a:pPr marL="0" indent="0">
              <a:buNone/>
            </a:pPr>
            <a:r>
              <a:rPr lang="en-US" sz="1800" dirty="0"/>
              <a:t>We now ask you to provide a guess of what the Person A </a:t>
            </a:r>
            <a:r>
              <a:rPr lang="en-US" sz="1800" i="1" dirty="0"/>
              <a:t>you are matched with </a:t>
            </a:r>
            <a:r>
              <a:rPr lang="en-US" sz="1800" dirty="0"/>
              <a:t>believed this chance to be:</a:t>
            </a:r>
          </a:p>
          <a:p>
            <a:pPr marL="0" indent="0">
              <a:buNone/>
            </a:pPr>
            <a:r>
              <a:rPr lang="en-US" sz="1800" dirty="0"/>
              <a:t>If this is your </a:t>
            </a:r>
            <a:r>
              <a:rPr lang="en-US" sz="1800" i="1" dirty="0"/>
              <a:t>decision-that-counts</a:t>
            </a:r>
            <a:r>
              <a:rPr lang="en-US" sz="1800" dirty="0"/>
              <a:t>, and your answer is within +/- 5 percentage points of the actual answer that was given by the Person A you were matched with, you will earn CZK 200 in additional payment. </a:t>
            </a:r>
          </a:p>
        </p:txBody>
      </p:sp>
      <p:sp>
        <p:nvSpPr>
          <p:cNvPr id="10" name="Rectangle 9"/>
          <p:cNvSpPr/>
          <p:nvPr/>
        </p:nvSpPr>
        <p:spPr>
          <a:xfrm>
            <a:off x="10266554" y="613901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4" name="Rectangle 3"/>
          <p:cNvSpPr/>
          <p:nvPr/>
        </p:nvSpPr>
        <p:spPr>
          <a:xfrm>
            <a:off x="838200" y="4543198"/>
            <a:ext cx="982649"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a:t>
            </a:r>
            <a:endParaRPr lang="de-AT" dirty="0">
              <a:solidFill>
                <a:schemeClr val="tx1"/>
              </a:solidFill>
            </a:endParaRPr>
          </a:p>
        </p:txBody>
      </p:sp>
    </p:spTree>
    <p:extLst>
      <p:ext uri="{BB962C8B-B14F-4D97-AF65-F5344CB8AC3E}">
        <p14:creationId xmlns:p14="http://schemas.microsoft.com/office/powerpoint/2010/main" val="3562167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Part 2</a:t>
            </a:r>
            <a:endParaRPr lang="de-AT" dirty="0"/>
          </a:p>
        </p:txBody>
      </p:sp>
      <p:sp>
        <p:nvSpPr>
          <p:cNvPr id="3" name="Content Placeholder 2"/>
          <p:cNvSpPr>
            <a:spLocks noGrp="1"/>
          </p:cNvSpPr>
          <p:nvPr>
            <p:ph idx="1"/>
          </p:nvPr>
        </p:nvSpPr>
        <p:spPr>
          <a:xfrm>
            <a:off x="823139" y="2062043"/>
            <a:ext cx="10765439" cy="2392999"/>
          </a:xfrm>
        </p:spPr>
        <p:txBody>
          <a:bodyPr>
            <a:normAutofit fontScale="92500" lnSpcReduction="20000"/>
          </a:bodyPr>
          <a:lstStyle/>
          <a:p>
            <a:pPr marL="0" indent="0">
              <a:buNone/>
            </a:pPr>
            <a:r>
              <a:rPr lang="en-US" sz="1800" b="1" dirty="0"/>
              <a:t>Decision 2</a:t>
            </a:r>
          </a:p>
          <a:p>
            <a:pPr marL="0" indent="0">
              <a:buNone/>
            </a:pPr>
            <a:r>
              <a:rPr lang="en-US" sz="1800" dirty="0"/>
              <a:t>We also ask Person As to indicate with what </a:t>
            </a:r>
            <a:r>
              <a:rPr lang="en-US" sz="1800" i="1" dirty="0"/>
              <a:t>percent chance </a:t>
            </a:r>
            <a:r>
              <a:rPr lang="en-US" sz="1800" dirty="0"/>
              <a:t>they believe Person B’s transfer lies between +51 and +250. In other words, we ask Person As to guess the </a:t>
            </a:r>
            <a:r>
              <a:rPr lang="en-US" sz="1800" i="1" dirty="0"/>
              <a:t>percent chance</a:t>
            </a:r>
            <a:r>
              <a:rPr lang="en-US" sz="1800" dirty="0"/>
              <a:t> with which they believe that Person Bs give them</a:t>
            </a:r>
            <a:r>
              <a:rPr lang="en-US" sz="1800" i="1" dirty="0"/>
              <a:t> </a:t>
            </a:r>
            <a:r>
              <a:rPr lang="en-US" sz="1800" dirty="0"/>
              <a:t>more than CZK 50. Person As have a monetary incentive to provide their true estimate of this chance (i.e. if they believed the Person Bs would give more than 50 with 5% chance, they would earn the most by stating that this chance was exactly 5%. Similarly, if they believed the Person Bs would give more than 50 with 95% chance, they would earn the most by stating that this chance was exactly 95%). </a:t>
            </a:r>
          </a:p>
          <a:p>
            <a:pPr marL="0" indent="0">
              <a:buNone/>
            </a:pPr>
            <a:r>
              <a:rPr lang="en-US" sz="1800" dirty="0"/>
              <a:t>We now ask you to provide a guess of what the Person A </a:t>
            </a:r>
            <a:r>
              <a:rPr lang="en-US" sz="1800" i="1" dirty="0"/>
              <a:t>you are matched with </a:t>
            </a:r>
            <a:r>
              <a:rPr lang="en-US" sz="1800" dirty="0"/>
              <a:t>believed this chance to be:</a:t>
            </a:r>
          </a:p>
          <a:p>
            <a:pPr marL="0" indent="0">
              <a:buNone/>
            </a:pPr>
            <a:r>
              <a:rPr lang="en-US" sz="1800" dirty="0"/>
              <a:t>If this is your </a:t>
            </a:r>
            <a:r>
              <a:rPr lang="en-US" sz="1800" i="1" dirty="0"/>
              <a:t>decision-that-counts</a:t>
            </a:r>
            <a:r>
              <a:rPr lang="en-US" sz="1800" dirty="0"/>
              <a:t>, and your answer is within +/- 5 percentage points of the actual answer that was given by the Person A you were matched with, you will earn CZK 200 in additional payment. </a:t>
            </a:r>
          </a:p>
        </p:txBody>
      </p:sp>
      <p:sp>
        <p:nvSpPr>
          <p:cNvPr id="10" name="Rectangle 9"/>
          <p:cNvSpPr/>
          <p:nvPr/>
        </p:nvSpPr>
        <p:spPr>
          <a:xfrm>
            <a:off x="10266554" y="6139014"/>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4" name="Rectangle 3"/>
          <p:cNvSpPr/>
          <p:nvPr/>
        </p:nvSpPr>
        <p:spPr>
          <a:xfrm>
            <a:off x="838200" y="4543198"/>
            <a:ext cx="982649"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a:t>
            </a:r>
            <a:endParaRPr lang="de-AT" dirty="0">
              <a:solidFill>
                <a:schemeClr val="tx1"/>
              </a:solidFill>
            </a:endParaRPr>
          </a:p>
        </p:txBody>
      </p:sp>
    </p:spTree>
    <p:extLst>
      <p:ext uri="{BB962C8B-B14F-4D97-AF65-F5344CB8AC3E}">
        <p14:creationId xmlns:p14="http://schemas.microsoft.com/office/powerpoint/2010/main" val="1306723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Part 2</a:t>
            </a:r>
            <a:endParaRPr lang="de-AT" dirty="0"/>
          </a:p>
        </p:txBody>
      </p:sp>
      <p:sp>
        <p:nvSpPr>
          <p:cNvPr id="3" name="Content Placeholder 2"/>
          <p:cNvSpPr>
            <a:spLocks noGrp="1"/>
          </p:cNvSpPr>
          <p:nvPr>
            <p:ph idx="1"/>
          </p:nvPr>
        </p:nvSpPr>
        <p:spPr>
          <a:xfrm>
            <a:off x="838200" y="2162432"/>
            <a:ext cx="10515600" cy="3587421"/>
          </a:xfrm>
        </p:spPr>
        <p:txBody>
          <a:bodyPr>
            <a:normAutofit/>
          </a:bodyPr>
          <a:lstStyle/>
          <a:p>
            <a:pPr marL="0" indent="0" algn="ctr">
              <a:buNone/>
            </a:pPr>
            <a:r>
              <a:rPr lang="en-US" sz="1800" dirty="0"/>
              <a:t>Part 2 is now complete. </a:t>
            </a:r>
          </a:p>
          <a:p>
            <a:pPr marL="0" indent="0" algn="ctr">
              <a:buNone/>
            </a:pPr>
            <a:r>
              <a:rPr lang="en-US" sz="1800" dirty="0"/>
              <a:t>You will learn the results from Part 1 and Part 2 at the end of this study.</a:t>
            </a:r>
          </a:p>
          <a:p>
            <a:pPr marL="0" indent="0" algn="ctr">
              <a:buNone/>
            </a:pPr>
            <a:endParaRPr lang="de-AT" sz="1800" dirty="0"/>
          </a:p>
        </p:txBody>
      </p:sp>
      <p:sp>
        <p:nvSpPr>
          <p:cNvPr id="4" name="Rectangle 3"/>
          <p:cNvSpPr/>
          <p:nvPr/>
        </p:nvSpPr>
        <p:spPr>
          <a:xfrm>
            <a:off x="10031776" y="5979226"/>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2469928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Questionnaire</a:t>
            </a:r>
            <a:endParaRPr lang="de-AT" dirty="0"/>
          </a:p>
        </p:txBody>
      </p:sp>
      <p:sp>
        <p:nvSpPr>
          <p:cNvPr id="3" name="Content Placeholder 2"/>
          <p:cNvSpPr>
            <a:spLocks noGrp="1"/>
          </p:cNvSpPr>
          <p:nvPr>
            <p:ph idx="1"/>
          </p:nvPr>
        </p:nvSpPr>
        <p:spPr>
          <a:xfrm>
            <a:off x="838200" y="2162432"/>
            <a:ext cx="10515600" cy="3587421"/>
          </a:xfrm>
        </p:spPr>
        <p:txBody>
          <a:bodyPr>
            <a:normAutofit/>
          </a:bodyPr>
          <a:lstStyle/>
          <a:p>
            <a:pPr marL="0" indent="0" algn="ctr">
              <a:buNone/>
            </a:pPr>
            <a:endParaRPr lang="en-US" sz="1800" dirty="0"/>
          </a:p>
          <a:p>
            <a:pPr marL="0" indent="0" algn="ctr">
              <a:buNone/>
            </a:pPr>
            <a:r>
              <a:rPr lang="en-US" sz="1800" dirty="0"/>
              <a:t>[For Person As]</a:t>
            </a:r>
          </a:p>
          <a:p>
            <a:pPr marL="0" indent="0" algn="ctr">
              <a:buNone/>
            </a:pPr>
            <a:r>
              <a:rPr lang="en-US" sz="1800" dirty="0"/>
              <a:t>We will now ask you to answer a short questionnaire. Please answer these questions as honestly as possible.</a:t>
            </a:r>
          </a:p>
          <a:p>
            <a:pPr marL="0" indent="0" algn="ctr">
              <a:buNone/>
            </a:pPr>
            <a:endParaRPr lang="en-US" sz="1800" dirty="0"/>
          </a:p>
          <a:p>
            <a:pPr marL="0" indent="0" algn="ctr">
              <a:buNone/>
            </a:pPr>
            <a:r>
              <a:rPr lang="en-US" sz="1800" dirty="0"/>
              <a:t>[For Person </a:t>
            </a:r>
            <a:r>
              <a:rPr lang="en-US" sz="1800" dirty="0" err="1"/>
              <a:t>Bs</a:t>
            </a:r>
            <a:r>
              <a:rPr lang="en-US" sz="1800" dirty="0"/>
              <a:t>]</a:t>
            </a:r>
          </a:p>
          <a:p>
            <a:pPr marL="0" indent="0" algn="ctr">
              <a:buNone/>
            </a:pPr>
            <a:r>
              <a:rPr lang="en-US" sz="1800" dirty="0"/>
              <a:t>We will now present you with a short scenario followed by a few questions about the scenario, and then about the study in general. Please answer these questions as honestly as possible.</a:t>
            </a:r>
          </a:p>
          <a:p>
            <a:pPr marL="0" indent="0" algn="ctr">
              <a:buNone/>
            </a:pPr>
            <a:endParaRPr lang="de-AT" sz="1800" dirty="0"/>
          </a:p>
        </p:txBody>
      </p:sp>
      <p:sp>
        <p:nvSpPr>
          <p:cNvPr id="4" name="Rectangle 3"/>
          <p:cNvSpPr/>
          <p:nvPr/>
        </p:nvSpPr>
        <p:spPr>
          <a:xfrm>
            <a:off x="10031776" y="5979226"/>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3806508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1730" y="1883535"/>
            <a:ext cx="8526162" cy="2031325"/>
          </a:xfrm>
          <a:prstGeom prst="rect">
            <a:avLst/>
          </a:prstGeom>
        </p:spPr>
        <p:txBody>
          <a:bodyPr wrap="square">
            <a:spAutoFit/>
          </a:bodyPr>
          <a:lstStyle/>
          <a:p>
            <a:pPr algn="just"/>
            <a:r>
              <a:rPr lang="en-US" dirty="0"/>
              <a:t>Due to some seemingly unfounded dismissals, some factory workers suspect the managers of eavesdropping on their employees through an intercom and using this information against them. The managers officially and emphatically deny this accusation. The union declares that it will only take steps against the company when proof has been found that confirms these suspicions. Two workers then break into the administrative offices and take tape transcripts that prove the </a:t>
            </a:r>
            <a:r>
              <a:rPr lang="de-AT" dirty="0"/>
              <a:t>allegation of eavesdropping. </a:t>
            </a:r>
            <a:r>
              <a:rPr lang="en-US" dirty="0"/>
              <a:t>Would you disagree or agree with the workers' behavior?</a:t>
            </a:r>
            <a:endParaRPr lang="de-AT" dirty="0"/>
          </a:p>
        </p:txBody>
      </p:sp>
      <p:sp>
        <p:nvSpPr>
          <p:cNvPr id="5" name="TextBox 4"/>
          <p:cNvSpPr txBox="1"/>
          <p:nvPr/>
        </p:nvSpPr>
        <p:spPr>
          <a:xfrm>
            <a:off x="2916194" y="4089254"/>
            <a:ext cx="6746789" cy="923330"/>
          </a:xfrm>
          <a:prstGeom prst="rect">
            <a:avLst/>
          </a:prstGeom>
          <a:noFill/>
        </p:spPr>
        <p:txBody>
          <a:bodyPr wrap="square" rtlCol="0">
            <a:spAutoFit/>
          </a:bodyPr>
          <a:lstStyle/>
          <a:p>
            <a:r>
              <a:rPr lang="en-US" dirty="0"/>
              <a:t>I agree with their behavior</a:t>
            </a:r>
          </a:p>
          <a:p>
            <a:endParaRPr lang="en-US" dirty="0"/>
          </a:p>
          <a:p>
            <a:r>
              <a:rPr lang="en-US" dirty="0"/>
              <a:t>I disagree with their behavior</a:t>
            </a:r>
            <a:endParaRPr lang="de-AT" dirty="0"/>
          </a:p>
        </p:txBody>
      </p:sp>
      <p:sp>
        <p:nvSpPr>
          <p:cNvPr id="6" name="Oval 5"/>
          <p:cNvSpPr/>
          <p:nvPr/>
        </p:nvSpPr>
        <p:spPr>
          <a:xfrm>
            <a:off x="2623198" y="4228250"/>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Oval 6"/>
          <p:cNvSpPr/>
          <p:nvPr/>
        </p:nvSpPr>
        <p:spPr>
          <a:xfrm>
            <a:off x="2614960" y="4751360"/>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tangle 7"/>
          <p:cNvSpPr/>
          <p:nvPr/>
        </p:nvSpPr>
        <p:spPr>
          <a:xfrm>
            <a:off x="9331253" y="5690806"/>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
        <p:nvSpPr>
          <p:cNvPr id="9" name="Title 1"/>
          <p:cNvSpPr>
            <a:spLocks noGrp="1"/>
          </p:cNvSpPr>
          <p:nvPr>
            <p:ph type="title"/>
          </p:nvPr>
        </p:nvSpPr>
        <p:spPr>
          <a:xfrm>
            <a:off x="838200" y="365125"/>
            <a:ext cx="10515600" cy="1325563"/>
          </a:xfrm>
        </p:spPr>
        <p:txBody>
          <a:bodyPr/>
          <a:lstStyle/>
          <a:p>
            <a:r>
              <a:rPr lang="en-US" b="1" u="sng" dirty="0"/>
              <a:t>Scenario</a:t>
            </a:r>
            <a:endParaRPr lang="de-AT" dirty="0"/>
          </a:p>
        </p:txBody>
      </p:sp>
    </p:spTree>
    <p:extLst>
      <p:ext uri="{BB962C8B-B14F-4D97-AF65-F5344CB8AC3E}">
        <p14:creationId xmlns:p14="http://schemas.microsoft.com/office/powerpoint/2010/main" val="3666648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577773"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Oval 5"/>
          <p:cNvSpPr/>
          <p:nvPr/>
        </p:nvSpPr>
        <p:spPr>
          <a:xfrm>
            <a:off x="7945902"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Oval 6"/>
          <p:cNvSpPr/>
          <p:nvPr/>
        </p:nvSpPr>
        <p:spPr>
          <a:xfrm>
            <a:off x="8314031"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Oval 7"/>
          <p:cNvSpPr/>
          <p:nvPr/>
        </p:nvSpPr>
        <p:spPr>
          <a:xfrm>
            <a:off x="8682160"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Oval 8"/>
          <p:cNvSpPr/>
          <p:nvPr/>
        </p:nvSpPr>
        <p:spPr>
          <a:xfrm>
            <a:off x="9418418"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Oval 9"/>
          <p:cNvSpPr/>
          <p:nvPr/>
        </p:nvSpPr>
        <p:spPr>
          <a:xfrm>
            <a:off x="9050289"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 name="Oval 10"/>
          <p:cNvSpPr/>
          <p:nvPr/>
        </p:nvSpPr>
        <p:spPr>
          <a:xfrm>
            <a:off x="9786547"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Oval 11"/>
          <p:cNvSpPr/>
          <p:nvPr/>
        </p:nvSpPr>
        <p:spPr>
          <a:xfrm>
            <a:off x="10154676"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Oval 12"/>
          <p:cNvSpPr/>
          <p:nvPr/>
        </p:nvSpPr>
        <p:spPr>
          <a:xfrm>
            <a:off x="10522801" y="1476803"/>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TextBox 13"/>
          <p:cNvSpPr txBox="1"/>
          <p:nvPr/>
        </p:nvSpPr>
        <p:spPr>
          <a:xfrm>
            <a:off x="7417133" y="1158706"/>
            <a:ext cx="395416" cy="323165"/>
          </a:xfrm>
          <a:prstGeom prst="rect">
            <a:avLst/>
          </a:prstGeom>
          <a:noFill/>
        </p:spPr>
        <p:txBody>
          <a:bodyPr wrap="square" rtlCol="0">
            <a:spAutoFit/>
          </a:bodyPr>
          <a:lstStyle/>
          <a:p>
            <a:r>
              <a:rPr lang="en-US" sz="1500" dirty="0"/>
              <a:t>-4</a:t>
            </a:r>
            <a:endParaRPr lang="de-AT" sz="1500" dirty="0"/>
          </a:p>
        </p:txBody>
      </p:sp>
      <p:sp>
        <p:nvSpPr>
          <p:cNvPr id="15" name="TextBox 14"/>
          <p:cNvSpPr txBox="1"/>
          <p:nvPr/>
        </p:nvSpPr>
        <p:spPr>
          <a:xfrm>
            <a:off x="7783716" y="1158706"/>
            <a:ext cx="395416" cy="323165"/>
          </a:xfrm>
          <a:prstGeom prst="rect">
            <a:avLst/>
          </a:prstGeom>
          <a:noFill/>
        </p:spPr>
        <p:txBody>
          <a:bodyPr wrap="square" rtlCol="0">
            <a:spAutoFit/>
          </a:bodyPr>
          <a:lstStyle/>
          <a:p>
            <a:r>
              <a:rPr lang="en-US" sz="1500" dirty="0"/>
              <a:t>-3</a:t>
            </a:r>
            <a:endParaRPr lang="de-AT" sz="1500" dirty="0"/>
          </a:p>
        </p:txBody>
      </p:sp>
      <p:sp>
        <p:nvSpPr>
          <p:cNvPr id="16" name="TextBox 15"/>
          <p:cNvSpPr txBox="1"/>
          <p:nvPr/>
        </p:nvSpPr>
        <p:spPr>
          <a:xfrm>
            <a:off x="8150299" y="1158706"/>
            <a:ext cx="395416" cy="323165"/>
          </a:xfrm>
          <a:prstGeom prst="rect">
            <a:avLst/>
          </a:prstGeom>
          <a:noFill/>
        </p:spPr>
        <p:txBody>
          <a:bodyPr wrap="square" rtlCol="0">
            <a:spAutoFit/>
          </a:bodyPr>
          <a:lstStyle/>
          <a:p>
            <a:r>
              <a:rPr lang="en-US" sz="1500" dirty="0"/>
              <a:t>-2</a:t>
            </a:r>
            <a:endParaRPr lang="de-AT" sz="1500" dirty="0"/>
          </a:p>
        </p:txBody>
      </p:sp>
      <p:sp>
        <p:nvSpPr>
          <p:cNvPr id="17" name="TextBox 16"/>
          <p:cNvSpPr txBox="1"/>
          <p:nvPr/>
        </p:nvSpPr>
        <p:spPr>
          <a:xfrm>
            <a:off x="8516882" y="1158706"/>
            <a:ext cx="395416" cy="323165"/>
          </a:xfrm>
          <a:prstGeom prst="rect">
            <a:avLst/>
          </a:prstGeom>
          <a:noFill/>
        </p:spPr>
        <p:txBody>
          <a:bodyPr wrap="square" rtlCol="0">
            <a:spAutoFit/>
          </a:bodyPr>
          <a:lstStyle/>
          <a:p>
            <a:r>
              <a:rPr lang="en-US" sz="1500" dirty="0"/>
              <a:t>-1</a:t>
            </a:r>
            <a:endParaRPr lang="de-AT" sz="1500" dirty="0"/>
          </a:p>
        </p:txBody>
      </p:sp>
      <p:sp>
        <p:nvSpPr>
          <p:cNvPr id="18" name="TextBox 17"/>
          <p:cNvSpPr txBox="1"/>
          <p:nvPr/>
        </p:nvSpPr>
        <p:spPr>
          <a:xfrm>
            <a:off x="8945250" y="1158706"/>
            <a:ext cx="395416" cy="323165"/>
          </a:xfrm>
          <a:prstGeom prst="rect">
            <a:avLst/>
          </a:prstGeom>
          <a:noFill/>
        </p:spPr>
        <p:txBody>
          <a:bodyPr wrap="square" rtlCol="0">
            <a:spAutoFit/>
          </a:bodyPr>
          <a:lstStyle/>
          <a:p>
            <a:r>
              <a:rPr lang="en-US" sz="1500" dirty="0"/>
              <a:t>0</a:t>
            </a:r>
            <a:endParaRPr lang="de-AT" sz="1500" dirty="0"/>
          </a:p>
        </p:txBody>
      </p:sp>
      <p:sp>
        <p:nvSpPr>
          <p:cNvPr id="19" name="TextBox 18"/>
          <p:cNvSpPr txBox="1"/>
          <p:nvPr/>
        </p:nvSpPr>
        <p:spPr>
          <a:xfrm>
            <a:off x="9250048" y="1158706"/>
            <a:ext cx="395416" cy="323165"/>
          </a:xfrm>
          <a:prstGeom prst="rect">
            <a:avLst/>
          </a:prstGeom>
          <a:noFill/>
        </p:spPr>
        <p:txBody>
          <a:bodyPr wrap="square" rtlCol="0">
            <a:spAutoFit/>
          </a:bodyPr>
          <a:lstStyle/>
          <a:p>
            <a:r>
              <a:rPr lang="en-US" sz="1500" dirty="0"/>
              <a:t>+1</a:t>
            </a:r>
            <a:endParaRPr lang="de-AT" sz="1500" dirty="0"/>
          </a:p>
        </p:txBody>
      </p:sp>
      <p:sp>
        <p:nvSpPr>
          <p:cNvPr id="20" name="TextBox 19"/>
          <p:cNvSpPr txBox="1"/>
          <p:nvPr/>
        </p:nvSpPr>
        <p:spPr>
          <a:xfrm>
            <a:off x="9616631" y="1158706"/>
            <a:ext cx="395416" cy="323165"/>
          </a:xfrm>
          <a:prstGeom prst="rect">
            <a:avLst/>
          </a:prstGeom>
          <a:noFill/>
        </p:spPr>
        <p:txBody>
          <a:bodyPr wrap="square" rtlCol="0">
            <a:spAutoFit/>
          </a:bodyPr>
          <a:lstStyle/>
          <a:p>
            <a:r>
              <a:rPr lang="en-US" sz="1500" dirty="0"/>
              <a:t>+2</a:t>
            </a:r>
            <a:endParaRPr lang="de-AT" sz="1500" dirty="0"/>
          </a:p>
        </p:txBody>
      </p:sp>
      <p:sp>
        <p:nvSpPr>
          <p:cNvPr id="21" name="TextBox 20"/>
          <p:cNvSpPr txBox="1"/>
          <p:nvPr/>
        </p:nvSpPr>
        <p:spPr>
          <a:xfrm>
            <a:off x="9983214" y="1158706"/>
            <a:ext cx="395416" cy="323165"/>
          </a:xfrm>
          <a:prstGeom prst="rect">
            <a:avLst/>
          </a:prstGeom>
          <a:noFill/>
        </p:spPr>
        <p:txBody>
          <a:bodyPr wrap="square" rtlCol="0">
            <a:spAutoFit/>
          </a:bodyPr>
          <a:lstStyle/>
          <a:p>
            <a:r>
              <a:rPr lang="en-US" sz="1500" dirty="0"/>
              <a:t>+3</a:t>
            </a:r>
            <a:endParaRPr lang="de-AT" sz="1500" dirty="0"/>
          </a:p>
        </p:txBody>
      </p:sp>
      <p:sp>
        <p:nvSpPr>
          <p:cNvPr id="22" name="TextBox 21"/>
          <p:cNvSpPr txBox="1"/>
          <p:nvPr/>
        </p:nvSpPr>
        <p:spPr>
          <a:xfrm>
            <a:off x="10349796" y="1158706"/>
            <a:ext cx="395416" cy="323165"/>
          </a:xfrm>
          <a:prstGeom prst="rect">
            <a:avLst/>
          </a:prstGeom>
          <a:noFill/>
        </p:spPr>
        <p:txBody>
          <a:bodyPr wrap="square" rtlCol="0">
            <a:spAutoFit/>
          </a:bodyPr>
          <a:lstStyle/>
          <a:p>
            <a:r>
              <a:rPr lang="en-US" sz="1500" dirty="0"/>
              <a:t>+4</a:t>
            </a:r>
            <a:endParaRPr lang="de-AT" sz="1500" dirty="0"/>
          </a:p>
        </p:txBody>
      </p:sp>
      <p:sp>
        <p:nvSpPr>
          <p:cNvPr id="24" name="TextBox 23"/>
          <p:cNvSpPr txBox="1"/>
          <p:nvPr/>
        </p:nvSpPr>
        <p:spPr>
          <a:xfrm>
            <a:off x="6741633" y="848629"/>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25" name="TextBox 24"/>
          <p:cNvSpPr txBox="1"/>
          <p:nvPr/>
        </p:nvSpPr>
        <p:spPr>
          <a:xfrm>
            <a:off x="9888485" y="852538"/>
            <a:ext cx="1491053" cy="323165"/>
          </a:xfrm>
          <a:prstGeom prst="rect">
            <a:avLst/>
          </a:prstGeom>
          <a:noFill/>
        </p:spPr>
        <p:txBody>
          <a:bodyPr wrap="square" rtlCol="0">
            <a:spAutoFit/>
          </a:bodyPr>
          <a:lstStyle/>
          <a:p>
            <a:pPr algn="ctr"/>
            <a:r>
              <a:rPr lang="en-US" sz="1500" dirty="0"/>
              <a:t>I strongly accept</a:t>
            </a:r>
            <a:endParaRPr lang="de-AT" sz="1500" dirty="0"/>
          </a:p>
        </p:txBody>
      </p:sp>
      <p:graphicFrame>
        <p:nvGraphicFramePr>
          <p:cNvPr id="26" name="Table 25"/>
          <p:cNvGraphicFramePr>
            <a:graphicFrameLocks noGrp="1"/>
          </p:cNvGraphicFramePr>
          <p:nvPr>
            <p:extLst>
              <p:ext uri="{D42A27DB-BD31-4B8C-83A1-F6EECF244321}">
                <p14:modId xmlns:p14="http://schemas.microsoft.com/office/powerpoint/2010/main" val="266783518"/>
              </p:ext>
            </p:extLst>
          </p:nvPr>
        </p:nvGraphicFramePr>
        <p:xfrm>
          <a:off x="511075" y="324236"/>
          <a:ext cx="11277270" cy="5516880"/>
        </p:xfrm>
        <a:graphic>
          <a:graphicData uri="http://schemas.openxmlformats.org/drawingml/2006/table">
            <a:tbl>
              <a:tblPr firstRow="1" bandRow="1">
                <a:tableStyleId>{5940675A-B579-460E-94D1-54222C63F5DA}</a:tableStyleId>
              </a:tblPr>
              <a:tblGrid>
                <a:gridCol w="5638635">
                  <a:extLst>
                    <a:ext uri="{9D8B030D-6E8A-4147-A177-3AD203B41FA5}">
                      <a16:colId xmlns:a16="http://schemas.microsoft.com/office/drawing/2014/main" val="4190039831"/>
                    </a:ext>
                  </a:extLst>
                </a:gridCol>
                <a:gridCol w="5638635">
                  <a:extLst>
                    <a:ext uri="{9D8B030D-6E8A-4147-A177-3AD203B41FA5}">
                      <a16:colId xmlns:a16="http://schemas.microsoft.com/office/drawing/2014/main" val="1017436414"/>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How acceptable do you find the following arguments in favor of the behavior of the two workers? Suppose someone argued they were right ...</a:t>
                      </a:r>
                      <a:endParaRPr lang="en-US" sz="1600" dirty="0">
                        <a:cs typeface="Times New Roman" panose="02020603050405020304"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AT" dirty="0"/>
                    </a:p>
                  </a:txBody>
                  <a:tcPr/>
                </a:tc>
                <a:extLst>
                  <a:ext uri="{0D108BD9-81ED-4DB2-BD59-A6C34878D82A}">
                    <a16:rowId xmlns:a16="http://schemas.microsoft.com/office/drawing/2014/main" val="37118664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because they didn’t cause much damage to the company.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6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92137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because due to the company's disregard for the law, the means used by the two workers were permissible to restore law and order.</a:t>
                      </a:r>
                      <a:endParaRPr lang="en-US" sz="1600" dirty="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endParaRPr lang="de-AT" sz="160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1628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because most of the workers would approve of their deed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many of them would be happy about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cs typeface="Times New Roman" panose="02020603050405020304" pitchFamily="18" charset="0"/>
                      </a:endParaRPr>
                    </a:p>
                  </a:txBody>
                  <a:tcPr/>
                </a:tc>
                <a:tc>
                  <a:txBody>
                    <a:bodyPr/>
                    <a:lstStyle/>
                    <a:p>
                      <a:endParaRPr lang="de-AT" sz="1600"/>
                    </a:p>
                  </a:txBody>
                  <a:tcPr/>
                </a:tc>
                <a:extLst>
                  <a:ext uri="{0D108BD9-81ED-4DB2-BD59-A6C34878D82A}">
                    <a16:rowId xmlns:a16="http://schemas.microsoft.com/office/drawing/2014/main" val="14634416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because trust between people and individual dignity count more than the </a:t>
                      </a:r>
                      <a:r>
                        <a:rPr lang="de-AT" sz="1600" dirty="0" err="1"/>
                        <a:t>firm‘s</a:t>
                      </a:r>
                      <a:r>
                        <a:rPr lang="de-AT" sz="1600" dirty="0"/>
                        <a:t> internal </a:t>
                      </a:r>
                      <a:r>
                        <a:rPr lang="de-AT" sz="1600" dirty="0" err="1"/>
                        <a:t>regulations</a:t>
                      </a:r>
                      <a:r>
                        <a:rPr lang="de-AT" sz="16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600" dirty="0">
                        <a:cs typeface="Times New Roman" panose="02020603050405020304" pitchFamily="18" charset="0"/>
                      </a:endParaRPr>
                    </a:p>
                  </a:txBody>
                  <a:tcPr/>
                </a:tc>
                <a:tc>
                  <a:txBody>
                    <a:bodyPr/>
                    <a:lstStyle/>
                    <a:p>
                      <a:endParaRPr lang="de-AT" sz="1600"/>
                    </a:p>
                  </a:txBody>
                  <a:tcPr/>
                </a:tc>
                <a:extLst>
                  <a:ext uri="{0D108BD9-81ED-4DB2-BD59-A6C34878D82A}">
                    <a16:rowId xmlns:a16="http://schemas.microsoft.com/office/drawing/2014/main" val="21943218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because the company had committed an injustice at first, the two workers were justified in breaking into the offices.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cs typeface="Times New Roman" panose="02020603050405020304" pitchFamily="18" charset="0"/>
                      </a:endParaRPr>
                    </a:p>
                  </a:txBody>
                  <a:tcPr/>
                </a:tc>
                <a:tc>
                  <a:txBody>
                    <a:bodyPr/>
                    <a:lstStyle/>
                    <a:p>
                      <a:endParaRPr lang="de-AT" sz="1600"/>
                    </a:p>
                  </a:txBody>
                  <a:tcPr/>
                </a:tc>
                <a:extLst>
                  <a:ext uri="{0D108BD9-81ED-4DB2-BD59-A6C34878D82A}">
                    <a16:rowId xmlns:a16="http://schemas.microsoft.com/office/drawing/2014/main" val="3431782553"/>
                  </a:ext>
                </a:extLst>
              </a:tr>
              <a:tr h="370840">
                <a:tc>
                  <a:txBody>
                    <a:bodyPr/>
                    <a:lstStyle/>
                    <a:p>
                      <a:r>
                        <a:rPr lang="en-US" sz="1600" dirty="0"/>
                        <a:t>because the two workers saw no legal means of revealing the company's misuse of confidence, and therefore chose what they considered the lesser evil.</a:t>
                      </a:r>
                      <a:endParaRPr lang="de-AT" sz="1600" dirty="0"/>
                    </a:p>
                  </a:txBody>
                  <a:tcPr/>
                </a:tc>
                <a:tc>
                  <a:txBody>
                    <a:bodyPr/>
                    <a:lstStyle/>
                    <a:p>
                      <a:endParaRPr lang="de-AT" sz="1600" dirty="0"/>
                    </a:p>
                  </a:txBody>
                  <a:tcPr/>
                </a:tc>
                <a:extLst>
                  <a:ext uri="{0D108BD9-81ED-4DB2-BD59-A6C34878D82A}">
                    <a16:rowId xmlns:a16="http://schemas.microsoft.com/office/drawing/2014/main" val="4124825881"/>
                  </a:ext>
                </a:extLst>
              </a:tr>
            </a:tbl>
          </a:graphicData>
        </a:graphic>
      </p:graphicFrame>
      <p:sp>
        <p:nvSpPr>
          <p:cNvPr id="27" name="Oval 26"/>
          <p:cNvSpPr/>
          <p:nvPr/>
        </p:nvSpPr>
        <p:spPr>
          <a:xfrm>
            <a:off x="7569533"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8" name="Oval 27"/>
          <p:cNvSpPr/>
          <p:nvPr/>
        </p:nvSpPr>
        <p:spPr>
          <a:xfrm>
            <a:off x="7937662"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9" name="Oval 28"/>
          <p:cNvSpPr/>
          <p:nvPr/>
        </p:nvSpPr>
        <p:spPr>
          <a:xfrm>
            <a:off x="8305791"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0" name="Oval 29"/>
          <p:cNvSpPr/>
          <p:nvPr/>
        </p:nvSpPr>
        <p:spPr>
          <a:xfrm>
            <a:off x="8673920"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1" name="Oval 30"/>
          <p:cNvSpPr/>
          <p:nvPr/>
        </p:nvSpPr>
        <p:spPr>
          <a:xfrm>
            <a:off x="9410178"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2" name="Oval 31"/>
          <p:cNvSpPr/>
          <p:nvPr/>
        </p:nvSpPr>
        <p:spPr>
          <a:xfrm>
            <a:off x="9042049"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3" name="Oval 32"/>
          <p:cNvSpPr/>
          <p:nvPr/>
        </p:nvSpPr>
        <p:spPr>
          <a:xfrm>
            <a:off x="9778307"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4" name="Oval 33"/>
          <p:cNvSpPr/>
          <p:nvPr/>
        </p:nvSpPr>
        <p:spPr>
          <a:xfrm>
            <a:off x="10146436"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5" name="Oval 34"/>
          <p:cNvSpPr/>
          <p:nvPr/>
        </p:nvSpPr>
        <p:spPr>
          <a:xfrm>
            <a:off x="10514561" y="229647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6" name="TextBox 35"/>
          <p:cNvSpPr txBox="1"/>
          <p:nvPr/>
        </p:nvSpPr>
        <p:spPr>
          <a:xfrm>
            <a:off x="7408893" y="1978374"/>
            <a:ext cx="395416" cy="323165"/>
          </a:xfrm>
          <a:prstGeom prst="rect">
            <a:avLst/>
          </a:prstGeom>
          <a:noFill/>
        </p:spPr>
        <p:txBody>
          <a:bodyPr wrap="square" rtlCol="0">
            <a:spAutoFit/>
          </a:bodyPr>
          <a:lstStyle/>
          <a:p>
            <a:r>
              <a:rPr lang="en-US" sz="1500" dirty="0"/>
              <a:t>-4</a:t>
            </a:r>
            <a:endParaRPr lang="de-AT" sz="1500" dirty="0"/>
          </a:p>
        </p:txBody>
      </p:sp>
      <p:sp>
        <p:nvSpPr>
          <p:cNvPr id="37" name="TextBox 36"/>
          <p:cNvSpPr txBox="1"/>
          <p:nvPr/>
        </p:nvSpPr>
        <p:spPr>
          <a:xfrm>
            <a:off x="7775476" y="1978374"/>
            <a:ext cx="395416" cy="323165"/>
          </a:xfrm>
          <a:prstGeom prst="rect">
            <a:avLst/>
          </a:prstGeom>
          <a:noFill/>
        </p:spPr>
        <p:txBody>
          <a:bodyPr wrap="square" rtlCol="0">
            <a:spAutoFit/>
          </a:bodyPr>
          <a:lstStyle/>
          <a:p>
            <a:r>
              <a:rPr lang="en-US" sz="1500" dirty="0"/>
              <a:t>-3</a:t>
            </a:r>
            <a:endParaRPr lang="de-AT" sz="1500" dirty="0"/>
          </a:p>
        </p:txBody>
      </p:sp>
      <p:sp>
        <p:nvSpPr>
          <p:cNvPr id="38" name="TextBox 37"/>
          <p:cNvSpPr txBox="1"/>
          <p:nvPr/>
        </p:nvSpPr>
        <p:spPr>
          <a:xfrm>
            <a:off x="8142059" y="1978374"/>
            <a:ext cx="395416" cy="323165"/>
          </a:xfrm>
          <a:prstGeom prst="rect">
            <a:avLst/>
          </a:prstGeom>
          <a:noFill/>
        </p:spPr>
        <p:txBody>
          <a:bodyPr wrap="square" rtlCol="0">
            <a:spAutoFit/>
          </a:bodyPr>
          <a:lstStyle/>
          <a:p>
            <a:r>
              <a:rPr lang="en-US" sz="1500" dirty="0"/>
              <a:t>-2</a:t>
            </a:r>
            <a:endParaRPr lang="de-AT" sz="1500" dirty="0"/>
          </a:p>
        </p:txBody>
      </p:sp>
      <p:sp>
        <p:nvSpPr>
          <p:cNvPr id="39" name="TextBox 38"/>
          <p:cNvSpPr txBox="1"/>
          <p:nvPr/>
        </p:nvSpPr>
        <p:spPr>
          <a:xfrm>
            <a:off x="8508642" y="1978374"/>
            <a:ext cx="395416" cy="323165"/>
          </a:xfrm>
          <a:prstGeom prst="rect">
            <a:avLst/>
          </a:prstGeom>
          <a:noFill/>
        </p:spPr>
        <p:txBody>
          <a:bodyPr wrap="square" rtlCol="0">
            <a:spAutoFit/>
          </a:bodyPr>
          <a:lstStyle/>
          <a:p>
            <a:r>
              <a:rPr lang="en-US" sz="1500" dirty="0"/>
              <a:t>-1</a:t>
            </a:r>
            <a:endParaRPr lang="de-AT" sz="1500" dirty="0"/>
          </a:p>
        </p:txBody>
      </p:sp>
      <p:sp>
        <p:nvSpPr>
          <p:cNvPr id="40" name="TextBox 39"/>
          <p:cNvSpPr txBox="1"/>
          <p:nvPr/>
        </p:nvSpPr>
        <p:spPr>
          <a:xfrm>
            <a:off x="8937010" y="1978374"/>
            <a:ext cx="395416" cy="323165"/>
          </a:xfrm>
          <a:prstGeom prst="rect">
            <a:avLst/>
          </a:prstGeom>
          <a:noFill/>
        </p:spPr>
        <p:txBody>
          <a:bodyPr wrap="square" rtlCol="0">
            <a:spAutoFit/>
          </a:bodyPr>
          <a:lstStyle/>
          <a:p>
            <a:r>
              <a:rPr lang="en-US" sz="1500" dirty="0"/>
              <a:t>0</a:t>
            </a:r>
            <a:endParaRPr lang="de-AT" sz="1500" dirty="0"/>
          </a:p>
        </p:txBody>
      </p:sp>
      <p:sp>
        <p:nvSpPr>
          <p:cNvPr id="41" name="TextBox 40"/>
          <p:cNvSpPr txBox="1"/>
          <p:nvPr/>
        </p:nvSpPr>
        <p:spPr>
          <a:xfrm>
            <a:off x="9241808" y="1978374"/>
            <a:ext cx="395416" cy="323165"/>
          </a:xfrm>
          <a:prstGeom prst="rect">
            <a:avLst/>
          </a:prstGeom>
          <a:noFill/>
        </p:spPr>
        <p:txBody>
          <a:bodyPr wrap="square" rtlCol="0">
            <a:spAutoFit/>
          </a:bodyPr>
          <a:lstStyle/>
          <a:p>
            <a:r>
              <a:rPr lang="en-US" sz="1500" dirty="0"/>
              <a:t>+1</a:t>
            </a:r>
            <a:endParaRPr lang="de-AT" sz="1500" dirty="0"/>
          </a:p>
        </p:txBody>
      </p:sp>
      <p:sp>
        <p:nvSpPr>
          <p:cNvPr id="42" name="TextBox 41"/>
          <p:cNvSpPr txBox="1"/>
          <p:nvPr/>
        </p:nvSpPr>
        <p:spPr>
          <a:xfrm>
            <a:off x="9608391" y="1978374"/>
            <a:ext cx="395416" cy="323165"/>
          </a:xfrm>
          <a:prstGeom prst="rect">
            <a:avLst/>
          </a:prstGeom>
          <a:noFill/>
        </p:spPr>
        <p:txBody>
          <a:bodyPr wrap="square" rtlCol="0">
            <a:spAutoFit/>
          </a:bodyPr>
          <a:lstStyle/>
          <a:p>
            <a:r>
              <a:rPr lang="en-US" sz="1500" dirty="0"/>
              <a:t>+2</a:t>
            </a:r>
            <a:endParaRPr lang="de-AT" sz="1500" dirty="0"/>
          </a:p>
        </p:txBody>
      </p:sp>
      <p:sp>
        <p:nvSpPr>
          <p:cNvPr id="43" name="TextBox 42"/>
          <p:cNvSpPr txBox="1"/>
          <p:nvPr/>
        </p:nvSpPr>
        <p:spPr>
          <a:xfrm>
            <a:off x="9974974" y="1978374"/>
            <a:ext cx="395416" cy="323165"/>
          </a:xfrm>
          <a:prstGeom prst="rect">
            <a:avLst/>
          </a:prstGeom>
          <a:noFill/>
        </p:spPr>
        <p:txBody>
          <a:bodyPr wrap="square" rtlCol="0">
            <a:spAutoFit/>
          </a:bodyPr>
          <a:lstStyle/>
          <a:p>
            <a:r>
              <a:rPr lang="en-US" sz="1500" dirty="0"/>
              <a:t>+3</a:t>
            </a:r>
            <a:endParaRPr lang="de-AT" sz="1500" dirty="0"/>
          </a:p>
        </p:txBody>
      </p:sp>
      <p:sp>
        <p:nvSpPr>
          <p:cNvPr id="44" name="TextBox 43"/>
          <p:cNvSpPr txBox="1"/>
          <p:nvPr/>
        </p:nvSpPr>
        <p:spPr>
          <a:xfrm>
            <a:off x="10341556" y="1978374"/>
            <a:ext cx="395416" cy="323165"/>
          </a:xfrm>
          <a:prstGeom prst="rect">
            <a:avLst/>
          </a:prstGeom>
          <a:noFill/>
        </p:spPr>
        <p:txBody>
          <a:bodyPr wrap="square" rtlCol="0">
            <a:spAutoFit/>
          </a:bodyPr>
          <a:lstStyle/>
          <a:p>
            <a:r>
              <a:rPr lang="en-US" sz="1500" dirty="0"/>
              <a:t>+4</a:t>
            </a:r>
            <a:endParaRPr lang="de-AT" sz="1500" dirty="0"/>
          </a:p>
        </p:txBody>
      </p:sp>
      <p:sp>
        <p:nvSpPr>
          <p:cNvPr id="45" name="TextBox 44"/>
          <p:cNvSpPr txBox="1"/>
          <p:nvPr/>
        </p:nvSpPr>
        <p:spPr>
          <a:xfrm>
            <a:off x="6733393" y="1668297"/>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46" name="TextBox 45"/>
          <p:cNvSpPr txBox="1"/>
          <p:nvPr/>
        </p:nvSpPr>
        <p:spPr>
          <a:xfrm>
            <a:off x="9880245" y="1672206"/>
            <a:ext cx="1491053" cy="323165"/>
          </a:xfrm>
          <a:prstGeom prst="rect">
            <a:avLst/>
          </a:prstGeom>
          <a:noFill/>
        </p:spPr>
        <p:txBody>
          <a:bodyPr wrap="square" rtlCol="0">
            <a:spAutoFit/>
          </a:bodyPr>
          <a:lstStyle/>
          <a:p>
            <a:pPr algn="ctr"/>
            <a:r>
              <a:rPr lang="en-US" sz="1500" dirty="0"/>
              <a:t>I strongly accept</a:t>
            </a:r>
            <a:endParaRPr lang="de-AT" sz="1500" dirty="0"/>
          </a:p>
        </p:txBody>
      </p:sp>
      <p:sp>
        <p:nvSpPr>
          <p:cNvPr id="47" name="Oval 46"/>
          <p:cNvSpPr/>
          <p:nvPr/>
        </p:nvSpPr>
        <p:spPr>
          <a:xfrm>
            <a:off x="7573649"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8" name="Oval 47"/>
          <p:cNvSpPr/>
          <p:nvPr/>
        </p:nvSpPr>
        <p:spPr>
          <a:xfrm>
            <a:off x="7941778"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9" name="Oval 48"/>
          <p:cNvSpPr/>
          <p:nvPr/>
        </p:nvSpPr>
        <p:spPr>
          <a:xfrm>
            <a:off x="8309907"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0" name="Oval 49"/>
          <p:cNvSpPr/>
          <p:nvPr/>
        </p:nvSpPr>
        <p:spPr>
          <a:xfrm>
            <a:off x="8678036"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1" name="Oval 50"/>
          <p:cNvSpPr/>
          <p:nvPr/>
        </p:nvSpPr>
        <p:spPr>
          <a:xfrm>
            <a:off x="9414294"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2" name="Oval 51"/>
          <p:cNvSpPr/>
          <p:nvPr/>
        </p:nvSpPr>
        <p:spPr>
          <a:xfrm>
            <a:off x="9046165"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3" name="Oval 52"/>
          <p:cNvSpPr/>
          <p:nvPr/>
        </p:nvSpPr>
        <p:spPr>
          <a:xfrm>
            <a:off x="9782423"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4" name="Oval 53"/>
          <p:cNvSpPr/>
          <p:nvPr/>
        </p:nvSpPr>
        <p:spPr>
          <a:xfrm>
            <a:off x="10150552"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5" name="Oval 54"/>
          <p:cNvSpPr/>
          <p:nvPr/>
        </p:nvSpPr>
        <p:spPr>
          <a:xfrm>
            <a:off x="10518677" y="310378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6" name="TextBox 55"/>
          <p:cNvSpPr txBox="1"/>
          <p:nvPr/>
        </p:nvSpPr>
        <p:spPr>
          <a:xfrm>
            <a:off x="7413009" y="2785684"/>
            <a:ext cx="395416" cy="323165"/>
          </a:xfrm>
          <a:prstGeom prst="rect">
            <a:avLst/>
          </a:prstGeom>
          <a:noFill/>
        </p:spPr>
        <p:txBody>
          <a:bodyPr wrap="square" rtlCol="0">
            <a:spAutoFit/>
          </a:bodyPr>
          <a:lstStyle/>
          <a:p>
            <a:r>
              <a:rPr lang="en-US" sz="1500" dirty="0"/>
              <a:t>-4</a:t>
            </a:r>
            <a:endParaRPr lang="de-AT" sz="1500" dirty="0"/>
          </a:p>
        </p:txBody>
      </p:sp>
      <p:sp>
        <p:nvSpPr>
          <p:cNvPr id="57" name="TextBox 56"/>
          <p:cNvSpPr txBox="1"/>
          <p:nvPr/>
        </p:nvSpPr>
        <p:spPr>
          <a:xfrm>
            <a:off x="7779592" y="2785684"/>
            <a:ext cx="395416" cy="323165"/>
          </a:xfrm>
          <a:prstGeom prst="rect">
            <a:avLst/>
          </a:prstGeom>
          <a:noFill/>
        </p:spPr>
        <p:txBody>
          <a:bodyPr wrap="square" rtlCol="0">
            <a:spAutoFit/>
          </a:bodyPr>
          <a:lstStyle/>
          <a:p>
            <a:r>
              <a:rPr lang="en-US" sz="1500" dirty="0"/>
              <a:t>-3</a:t>
            </a:r>
            <a:endParaRPr lang="de-AT" sz="1500" dirty="0"/>
          </a:p>
        </p:txBody>
      </p:sp>
      <p:sp>
        <p:nvSpPr>
          <p:cNvPr id="58" name="TextBox 57"/>
          <p:cNvSpPr txBox="1"/>
          <p:nvPr/>
        </p:nvSpPr>
        <p:spPr>
          <a:xfrm>
            <a:off x="8146175" y="2785684"/>
            <a:ext cx="395416" cy="323165"/>
          </a:xfrm>
          <a:prstGeom prst="rect">
            <a:avLst/>
          </a:prstGeom>
          <a:noFill/>
        </p:spPr>
        <p:txBody>
          <a:bodyPr wrap="square" rtlCol="0">
            <a:spAutoFit/>
          </a:bodyPr>
          <a:lstStyle/>
          <a:p>
            <a:r>
              <a:rPr lang="en-US" sz="1500" dirty="0"/>
              <a:t>-2</a:t>
            </a:r>
            <a:endParaRPr lang="de-AT" sz="1500" dirty="0"/>
          </a:p>
        </p:txBody>
      </p:sp>
      <p:sp>
        <p:nvSpPr>
          <p:cNvPr id="59" name="TextBox 58"/>
          <p:cNvSpPr txBox="1"/>
          <p:nvPr/>
        </p:nvSpPr>
        <p:spPr>
          <a:xfrm>
            <a:off x="8512758" y="2785684"/>
            <a:ext cx="395416" cy="323165"/>
          </a:xfrm>
          <a:prstGeom prst="rect">
            <a:avLst/>
          </a:prstGeom>
          <a:noFill/>
        </p:spPr>
        <p:txBody>
          <a:bodyPr wrap="square" rtlCol="0">
            <a:spAutoFit/>
          </a:bodyPr>
          <a:lstStyle/>
          <a:p>
            <a:r>
              <a:rPr lang="en-US" sz="1500" dirty="0"/>
              <a:t>-1</a:t>
            </a:r>
            <a:endParaRPr lang="de-AT" sz="1500" dirty="0"/>
          </a:p>
        </p:txBody>
      </p:sp>
      <p:sp>
        <p:nvSpPr>
          <p:cNvPr id="60" name="TextBox 59"/>
          <p:cNvSpPr txBox="1"/>
          <p:nvPr/>
        </p:nvSpPr>
        <p:spPr>
          <a:xfrm>
            <a:off x="8941126" y="2785684"/>
            <a:ext cx="395416" cy="323165"/>
          </a:xfrm>
          <a:prstGeom prst="rect">
            <a:avLst/>
          </a:prstGeom>
          <a:noFill/>
        </p:spPr>
        <p:txBody>
          <a:bodyPr wrap="square" rtlCol="0">
            <a:spAutoFit/>
          </a:bodyPr>
          <a:lstStyle/>
          <a:p>
            <a:r>
              <a:rPr lang="en-US" sz="1500" dirty="0"/>
              <a:t>0</a:t>
            </a:r>
            <a:endParaRPr lang="de-AT" sz="1500" dirty="0"/>
          </a:p>
        </p:txBody>
      </p:sp>
      <p:sp>
        <p:nvSpPr>
          <p:cNvPr id="61" name="TextBox 60"/>
          <p:cNvSpPr txBox="1"/>
          <p:nvPr/>
        </p:nvSpPr>
        <p:spPr>
          <a:xfrm>
            <a:off x="9245924" y="2785684"/>
            <a:ext cx="395416" cy="323165"/>
          </a:xfrm>
          <a:prstGeom prst="rect">
            <a:avLst/>
          </a:prstGeom>
          <a:noFill/>
        </p:spPr>
        <p:txBody>
          <a:bodyPr wrap="square" rtlCol="0">
            <a:spAutoFit/>
          </a:bodyPr>
          <a:lstStyle/>
          <a:p>
            <a:r>
              <a:rPr lang="en-US" sz="1500" dirty="0"/>
              <a:t>+1</a:t>
            </a:r>
            <a:endParaRPr lang="de-AT" sz="1500" dirty="0"/>
          </a:p>
        </p:txBody>
      </p:sp>
      <p:sp>
        <p:nvSpPr>
          <p:cNvPr id="62" name="TextBox 61"/>
          <p:cNvSpPr txBox="1"/>
          <p:nvPr/>
        </p:nvSpPr>
        <p:spPr>
          <a:xfrm>
            <a:off x="9612507" y="2785684"/>
            <a:ext cx="395416" cy="323165"/>
          </a:xfrm>
          <a:prstGeom prst="rect">
            <a:avLst/>
          </a:prstGeom>
          <a:noFill/>
        </p:spPr>
        <p:txBody>
          <a:bodyPr wrap="square" rtlCol="0">
            <a:spAutoFit/>
          </a:bodyPr>
          <a:lstStyle/>
          <a:p>
            <a:r>
              <a:rPr lang="en-US" sz="1500" dirty="0"/>
              <a:t>+2</a:t>
            </a:r>
            <a:endParaRPr lang="de-AT" sz="1500" dirty="0"/>
          </a:p>
        </p:txBody>
      </p:sp>
      <p:sp>
        <p:nvSpPr>
          <p:cNvPr id="63" name="TextBox 62"/>
          <p:cNvSpPr txBox="1"/>
          <p:nvPr/>
        </p:nvSpPr>
        <p:spPr>
          <a:xfrm>
            <a:off x="9979090" y="2785684"/>
            <a:ext cx="395416" cy="323165"/>
          </a:xfrm>
          <a:prstGeom prst="rect">
            <a:avLst/>
          </a:prstGeom>
          <a:noFill/>
        </p:spPr>
        <p:txBody>
          <a:bodyPr wrap="square" rtlCol="0">
            <a:spAutoFit/>
          </a:bodyPr>
          <a:lstStyle/>
          <a:p>
            <a:r>
              <a:rPr lang="en-US" sz="1500" dirty="0"/>
              <a:t>+3</a:t>
            </a:r>
            <a:endParaRPr lang="de-AT" sz="1500" dirty="0"/>
          </a:p>
        </p:txBody>
      </p:sp>
      <p:sp>
        <p:nvSpPr>
          <p:cNvPr id="64" name="TextBox 63"/>
          <p:cNvSpPr txBox="1"/>
          <p:nvPr/>
        </p:nvSpPr>
        <p:spPr>
          <a:xfrm>
            <a:off x="10345672" y="2785684"/>
            <a:ext cx="395416" cy="323165"/>
          </a:xfrm>
          <a:prstGeom prst="rect">
            <a:avLst/>
          </a:prstGeom>
          <a:noFill/>
        </p:spPr>
        <p:txBody>
          <a:bodyPr wrap="square" rtlCol="0">
            <a:spAutoFit/>
          </a:bodyPr>
          <a:lstStyle/>
          <a:p>
            <a:r>
              <a:rPr lang="en-US" sz="1500" dirty="0"/>
              <a:t>+4</a:t>
            </a:r>
            <a:endParaRPr lang="de-AT" sz="1500" dirty="0"/>
          </a:p>
        </p:txBody>
      </p:sp>
      <p:sp>
        <p:nvSpPr>
          <p:cNvPr id="65" name="TextBox 64"/>
          <p:cNvSpPr txBox="1"/>
          <p:nvPr/>
        </p:nvSpPr>
        <p:spPr>
          <a:xfrm>
            <a:off x="6737509" y="2475607"/>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66" name="TextBox 65"/>
          <p:cNvSpPr txBox="1"/>
          <p:nvPr/>
        </p:nvSpPr>
        <p:spPr>
          <a:xfrm>
            <a:off x="9884361" y="2479516"/>
            <a:ext cx="1491053" cy="323165"/>
          </a:xfrm>
          <a:prstGeom prst="rect">
            <a:avLst/>
          </a:prstGeom>
          <a:noFill/>
        </p:spPr>
        <p:txBody>
          <a:bodyPr wrap="square" rtlCol="0">
            <a:spAutoFit/>
          </a:bodyPr>
          <a:lstStyle/>
          <a:p>
            <a:pPr algn="ctr"/>
            <a:r>
              <a:rPr lang="en-US" sz="1500" dirty="0"/>
              <a:t>I strongly accept</a:t>
            </a:r>
            <a:endParaRPr lang="de-AT" sz="1500" dirty="0"/>
          </a:p>
        </p:txBody>
      </p:sp>
      <p:sp>
        <p:nvSpPr>
          <p:cNvPr id="67" name="Oval 66"/>
          <p:cNvSpPr/>
          <p:nvPr/>
        </p:nvSpPr>
        <p:spPr>
          <a:xfrm>
            <a:off x="7590124"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8" name="Oval 67"/>
          <p:cNvSpPr/>
          <p:nvPr/>
        </p:nvSpPr>
        <p:spPr>
          <a:xfrm>
            <a:off x="7958253"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9" name="Oval 68"/>
          <p:cNvSpPr/>
          <p:nvPr/>
        </p:nvSpPr>
        <p:spPr>
          <a:xfrm>
            <a:off x="8326382"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0" name="Oval 69"/>
          <p:cNvSpPr/>
          <p:nvPr/>
        </p:nvSpPr>
        <p:spPr>
          <a:xfrm>
            <a:off x="8694511"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1" name="Oval 70"/>
          <p:cNvSpPr/>
          <p:nvPr/>
        </p:nvSpPr>
        <p:spPr>
          <a:xfrm>
            <a:off x="9430769"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2" name="Oval 71"/>
          <p:cNvSpPr/>
          <p:nvPr/>
        </p:nvSpPr>
        <p:spPr>
          <a:xfrm>
            <a:off x="9062640"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3" name="Oval 72"/>
          <p:cNvSpPr/>
          <p:nvPr/>
        </p:nvSpPr>
        <p:spPr>
          <a:xfrm>
            <a:off x="9798898"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4" name="Oval 73"/>
          <p:cNvSpPr/>
          <p:nvPr/>
        </p:nvSpPr>
        <p:spPr>
          <a:xfrm>
            <a:off x="10167027"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5" name="Oval 74"/>
          <p:cNvSpPr/>
          <p:nvPr/>
        </p:nvSpPr>
        <p:spPr>
          <a:xfrm>
            <a:off x="10535152" y="3960518"/>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6" name="TextBox 75"/>
          <p:cNvSpPr txBox="1"/>
          <p:nvPr/>
        </p:nvSpPr>
        <p:spPr>
          <a:xfrm>
            <a:off x="7429484" y="3642421"/>
            <a:ext cx="395416" cy="323165"/>
          </a:xfrm>
          <a:prstGeom prst="rect">
            <a:avLst/>
          </a:prstGeom>
          <a:noFill/>
        </p:spPr>
        <p:txBody>
          <a:bodyPr wrap="square" rtlCol="0">
            <a:spAutoFit/>
          </a:bodyPr>
          <a:lstStyle/>
          <a:p>
            <a:r>
              <a:rPr lang="en-US" sz="1500" dirty="0"/>
              <a:t>-4</a:t>
            </a:r>
            <a:endParaRPr lang="de-AT" sz="1500" dirty="0"/>
          </a:p>
        </p:txBody>
      </p:sp>
      <p:sp>
        <p:nvSpPr>
          <p:cNvPr id="77" name="TextBox 76"/>
          <p:cNvSpPr txBox="1"/>
          <p:nvPr/>
        </p:nvSpPr>
        <p:spPr>
          <a:xfrm>
            <a:off x="7796067" y="3642421"/>
            <a:ext cx="395416" cy="323165"/>
          </a:xfrm>
          <a:prstGeom prst="rect">
            <a:avLst/>
          </a:prstGeom>
          <a:noFill/>
        </p:spPr>
        <p:txBody>
          <a:bodyPr wrap="square" rtlCol="0">
            <a:spAutoFit/>
          </a:bodyPr>
          <a:lstStyle/>
          <a:p>
            <a:r>
              <a:rPr lang="en-US" sz="1500" dirty="0"/>
              <a:t>-3</a:t>
            </a:r>
            <a:endParaRPr lang="de-AT" sz="1500" dirty="0"/>
          </a:p>
        </p:txBody>
      </p:sp>
      <p:sp>
        <p:nvSpPr>
          <p:cNvPr id="78" name="TextBox 77"/>
          <p:cNvSpPr txBox="1"/>
          <p:nvPr/>
        </p:nvSpPr>
        <p:spPr>
          <a:xfrm>
            <a:off x="8162650" y="3642421"/>
            <a:ext cx="395416" cy="323165"/>
          </a:xfrm>
          <a:prstGeom prst="rect">
            <a:avLst/>
          </a:prstGeom>
          <a:noFill/>
        </p:spPr>
        <p:txBody>
          <a:bodyPr wrap="square" rtlCol="0">
            <a:spAutoFit/>
          </a:bodyPr>
          <a:lstStyle/>
          <a:p>
            <a:r>
              <a:rPr lang="en-US" sz="1500" dirty="0"/>
              <a:t>-2</a:t>
            </a:r>
            <a:endParaRPr lang="de-AT" sz="1500" dirty="0"/>
          </a:p>
        </p:txBody>
      </p:sp>
      <p:sp>
        <p:nvSpPr>
          <p:cNvPr id="79" name="TextBox 78"/>
          <p:cNvSpPr txBox="1"/>
          <p:nvPr/>
        </p:nvSpPr>
        <p:spPr>
          <a:xfrm>
            <a:off x="8529233" y="3642421"/>
            <a:ext cx="395416" cy="323165"/>
          </a:xfrm>
          <a:prstGeom prst="rect">
            <a:avLst/>
          </a:prstGeom>
          <a:noFill/>
        </p:spPr>
        <p:txBody>
          <a:bodyPr wrap="square" rtlCol="0">
            <a:spAutoFit/>
          </a:bodyPr>
          <a:lstStyle/>
          <a:p>
            <a:r>
              <a:rPr lang="en-US" sz="1500" dirty="0"/>
              <a:t>-1</a:t>
            </a:r>
            <a:endParaRPr lang="de-AT" sz="1500" dirty="0"/>
          </a:p>
        </p:txBody>
      </p:sp>
      <p:sp>
        <p:nvSpPr>
          <p:cNvPr id="80" name="TextBox 79"/>
          <p:cNvSpPr txBox="1"/>
          <p:nvPr/>
        </p:nvSpPr>
        <p:spPr>
          <a:xfrm>
            <a:off x="8957601" y="3642421"/>
            <a:ext cx="395416" cy="323165"/>
          </a:xfrm>
          <a:prstGeom prst="rect">
            <a:avLst/>
          </a:prstGeom>
          <a:noFill/>
        </p:spPr>
        <p:txBody>
          <a:bodyPr wrap="square" rtlCol="0">
            <a:spAutoFit/>
          </a:bodyPr>
          <a:lstStyle/>
          <a:p>
            <a:r>
              <a:rPr lang="en-US" sz="1500" dirty="0"/>
              <a:t>0</a:t>
            </a:r>
            <a:endParaRPr lang="de-AT" sz="1500" dirty="0"/>
          </a:p>
        </p:txBody>
      </p:sp>
      <p:sp>
        <p:nvSpPr>
          <p:cNvPr id="81" name="TextBox 80"/>
          <p:cNvSpPr txBox="1"/>
          <p:nvPr/>
        </p:nvSpPr>
        <p:spPr>
          <a:xfrm>
            <a:off x="9262399" y="3642421"/>
            <a:ext cx="395416" cy="323165"/>
          </a:xfrm>
          <a:prstGeom prst="rect">
            <a:avLst/>
          </a:prstGeom>
          <a:noFill/>
        </p:spPr>
        <p:txBody>
          <a:bodyPr wrap="square" rtlCol="0">
            <a:spAutoFit/>
          </a:bodyPr>
          <a:lstStyle/>
          <a:p>
            <a:r>
              <a:rPr lang="en-US" sz="1500" dirty="0"/>
              <a:t>+1</a:t>
            </a:r>
            <a:endParaRPr lang="de-AT" sz="1500" dirty="0"/>
          </a:p>
        </p:txBody>
      </p:sp>
      <p:sp>
        <p:nvSpPr>
          <p:cNvPr id="82" name="TextBox 81"/>
          <p:cNvSpPr txBox="1"/>
          <p:nvPr/>
        </p:nvSpPr>
        <p:spPr>
          <a:xfrm>
            <a:off x="9628982" y="3642421"/>
            <a:ext cx="395416" cy="323165"/>
          </a:xfrm>
          <a:prstGeom prst="rect">
            <a:avLst/>
          </a:prstGeom>
          <a:noFill/>
        </p:spPr>
        <p:txBody>
          <a:bodyPr wrap="square" rtlCol="0">
            <a:spAutoFit/>
          </a:bodyPr>
          <a:lstStyle/>
          <a:p>
            <a:r>
              <a:rPr lang="en-US" sz="1500" dirty="0"/>
              <a:t>+2</a:t>
            </a:r>
            <a:endParaRPr lang="de-AT" sz="1500" dirty="0"/>
          </a:p>
        </p:txBody>
      </p:sp>
      <p:sp>
        <p:nvSpPr>
          <p:cNvPr id="83" name="TextBox 82"/>
          <p:cNvSpPr txBox="1"/>
          <p:nvPr/>
        </p:nvSpPr>
        <p:spPr>
          <a:xfrm>
            <a:off x="9995565" y="3642421"/>
            <a:ext cx="395416" cy="323165"/>
          </a:xfrm>
          <a:prstGeom prst="rect">
            <a:avLst/>
          </a:prstGeom>
          <a:noFill/>
        </p:spPr>
        <p:txBody>
          <a:bodyPr wrap="square" rtlCol="0">
            <a:spAutoFit/>
          </a:bodyPr>
          <a:lstStyle/>
          <a:p>
            <a:r>
              <a:rPr lang="en-US" sz="1500" dirty="0"/>
              <a:t>+3</a:t>
            </a:r>
            <a:endParaRPr lang="de-AT" sz="1500" dirty="0"/>
          </a:p>
        </p:txBody>
      </p:sp>
      <p:sp>
        <p:nvSpPr>
          <p:cNvPr id="84" name="TextBox 83"/>
          <p:cNvSpPr txBox="1"/>
          <p:nvPr/>
        </p:nvSpPr>
        <p:spPr>
          <a:xfrm>
            <a:off x="10362147" y="3642421"/>
            <a:ext cx="395416" cy="323165"/>
          </a:xfrm>
          <a:prstGeom prst="rect">
            <a:avLst/>
          </a:prstGeom>
          <a:noFill/>
        </p:spPr>
        <p:txBody>
          <a:bodyPr wrap="square" rtlCol="0">
            <a:spAutoFit/>
          </a:bodyPr>
          <a:lstStyle/>
          <a:p>
            <a:r>
              <a:rPr lang="en-US" sz="1500" dirty="0"/>
              <a:t>+4</a:t>
            </a:r>
            <a:endParaRPr lang="de-AT" sz="1500" dirty="0"/>
          </a:p>
        </p:txBody>
      </p:sp>
      <p:sp>
        <p:nvSpPr>
          <p:cNvPr id="85" name="TextBox 84"/>
          <p:cNvSpPr txBox="1"/>
          <p:nvPr/>
        </p:nvSpPr>
        <p:spPr>
          <a:xfrm>
            <a:off x="6753984" y="3332344"/>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86" name="TextBox 85"/>
          <p:cNvSpPr txBox="1"/>
          <p:nvPr/>
        </p:nvSpPr>
        <p:spPr>
          <a:xfrm>
            <a:off x="9900836" y="3336253"/>
            <a:ext cx="1491053" cy="323165"/>
          </a:xfrm>
          <a:prstGeom prst="rect">
            <a:avLst/>
          </a:prstGeom>
          <a:noFill/>
        </p:spPr>
        <p:txBody>
          <a:bodyPr wrap="square" rtlCol="0">
            <a:spAutoFit/>
          </a:bodyPr>
          <a:lstStyle/>
          <a:p>
            <a:pPr algn="ctr"/>
            <a:r>
              <a:rPr lang="en-US" sz="1500" dirty="0"/>
              <a:t>I strongly accept</a:t>
            </a:r>
            <a:endParaRPr lang="de-AT" sz="1500" dirty="0"/>
          </a:p>
        </p:txBody>
      </p:sp>
      <p:sp>
        <p:nvSpPr>
          <p:cNvPr id="87" name="Oval 86"/>
          <p:cNvSpPr/>
          <p:nvPr/>
        </p:nvSpPr>
        <p:spPr>
          <a:xfrm>
            <a:off x="7594242"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8" name="Oval 87"/>
          <p:cNvSpPr/>
          <p:nvPr/>
        </p:nvSpPr>
        <p:spPr>
          <a:xfrm>
            <a:off x="7962371"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9" name="Oval 88"/>
          <p:cNvSpPr/>
          <p:nvPr/>
        </p:nvSpPr>
        <p:spPr>
          <a:xfrm>
            <a:off x="8330500"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0" name="Oval 89"/>
          <p:cNvSpPr/>
          <p:nvPr/>
        </p:nvSpPr>
        <p:spPr>
          <a:xfrm>
            <a:off x="8698629"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1" name="Oval 90"/>
          <p:cNvSpPr/>
          <p:nvPr/>
        </p:nvSpPr>
        <p:spPr>
          <a:xfrm>
            <a:off x="9434887"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2" name="Oval 91"/>
          <p:cNvSpPr/>
          <p:nvPr/>
        </p:nvSpPr>
        <p:spPr>
          <a:xfrm>
            <a:off x="9066758"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3" name="Oval 92"/>
          <p:cNvSpPr/>
          <p:nvPr/>
        </p:nvSpPr>
        <p:spPr>
          <a:xfrm>
            <a:off x="9803016"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4" name="Oval 93"/>
          <p:cNvSpPr/>
          <p:nvPr/>
        </p:nvSpPr>
        <p:spPr>
          <a:xfrm>
            <a:off x="10171145"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5" name="Oval 94"/>
          <p:cNvSpPr/>
          <p:nvPr/>
        </p:nvSpPr>
        <p:spPr>
          <a:xfrm>
            <a:off x="10539270" y="4767831"/>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6" name="TextBox 95"/>
          <p:cNvSpPr txBox="1"/>
          <p:nvPr/>
        </p:nvSpPr>
        <p:spPr>
          <a:xfrm>
            <a:off x="7433602" y="4437377"/>
            <a:ext cx="395416" cy="323165"/>
          </a:xfrm>
          <a:prstGeom prst="rect">
            <a:avLst/>
          </a:prstGeom>
          <a:noFill/>
        </p:spPr>
        <p:txBody>
          <a:bodyPr wrap="square" rtlCol="0">
            <a:spAutoFit/>
          </a:bodyPr>
          <a:lstStyle/>
          <a:p>
            <a:r>
              <a:rPr lang="en-US" sz="1500" dirty="0"/>
              <a:t>-4</a:t>
            </a:r>
            <a:endParaRPr lang="de-AT" sz="1500" dirty="0"/>
          </a:p>
        </p:txBody>
      </p:sp>
      <p:sp>
        <p:nvSpPr>
          <p:cNvPr id="97" name="TextBox 96"/>
          <p:cNvSpPr txBox="1"/>
          <p:nvPr/>
        </p:nvSpPr>
        <p:spPr>
          <a:xfrm>
            <a:off x="7800185" y="4437377"/>
            <a:ext cx="395416" cy="323165"/>
          </a:xfrm>
          <a:prstGeom prst="rect">
            <a:avLst/>
          </a:prstGeom>
          <a:noFill/>
        </p:spPr>
        <p:txBody>
          <a:bodyPr wrap="square" rtlCol="0">
            <a:spAutoFit/>
          </a:bodyPr>
          <a:lstStyle/>
          <a:p>
            <a:r>
              <a:rPr lang="en-US" sz="1500" dirty="0"/>
              <a:t>-3</a:t>
            </a:r>
            <a:endParaRPr lang="de-AT" sz="1500" dirty="0"/>
          </a:p>
        </p:txBody>
      </p:sp>
      <p:sp>
        <p:nvSpPr>
          <p:cNvPr id="98" name="TextBox 97"/>
          <p:cNvSpPr txBox="1"/>
          <p:nvPr/>
        </p:nvSpPr>
        <p:spPr>
          <a:xfrm>
            <a:off x="8166768" y="4437377"/>
            <a:ext cx="395416" cy="323165"/>
          </a:xfrm>
          <a:prstGeom prst="rect">
            <a:avLst/>
          </a:prstGeom>
          <a:noFill/>
        </p:spPr>
        <p:txBody>
          <a:bodyPr wrap="square" rtlCol="0">
            <a:spAutoFit/>
          </a:bodyPr>
          <a:lstStyle/>
          <a:p>
            <a:r>
              <a:rPr lang="en-US" sz="1500" dirty="0"/>
              <a:t>-2</a:t>
            </a:r>
            <a:endParaRPr lang="de-AT" sz="1500" dirty="0"/>
          </a:p>
        </p:txBody>
      </p:sp>
      <p:sp>
        <p:nvSpPr>
          <p:cNvPr id="99" name="TextBox 98"/>
          <p:cNvSpPr txBox="1"/>
          <p:nvPr/>
        </p:nvSpPr>
        <p:spPr>
          <a:xfrm>
            <a:off x="8533351" y="4437377"/>
            <a:ext cx="395416" cy="323165"/>
          </a:xfrm>
          <a:prstGeom prst="rect">
            <a:avLst/>
          </a:prstGeom>
          <a:noFill/>
        </p:spPr>
        <p:txBody>
          <a:bodyPr wrap="square" rtlCol="0">
            <a:spAutoFit/>
          </a:bodyPr>
          <a:lstStyle/>
          <a:p>
            <a:r>
              <a:rPr lang="en-US" sz="1500" dirty="0"/>
              <a:t>-1</a:t>
            </a:r>
            <a:endParaRPr lang="de-AT" sz="1500" dirty="0"/>
          </a:p>
        </p:txBody>
      </p:sp>
      <p:sp>
        <p:nvSpPr>
          <p:cNvPr id="100" name="TextBox 99"/>
          <p:cNvSpPr txBox="1"/>
          <p:nvPr/>
        </p:nvSpPr>
        <p:spPr>
          <a:xfrm>
            <a:off x="8961719" y="4437377"/>
            <a:ext cx="395416" cy="323165"/>
          </a:xfrm>
          <a:prstGeom prst="rect">
            <a:avLst/>
          </a:prstGeom>
          <a:noFill/>
        </p:spPr>
        <p:txBody>
          <a:bodyPr wrap="square" rtlCol="0">
            <a:spAutoFit/>
          </a:bodyPr>
          <a:lstStyle/>
          <a:p>
            <a:r>
              <a:rPr lang="en-US" sz="1500" dirty="0"/>
              <a:t>0</a:t>
            </a:r>
            <a:endParaRPr lang="de-AT" sz="1500" dirty="0"/>
          </a:p>
        </p:txBody>
      </p:sp>
      <p:sp>
        <p:nvSpPr>
          <p:cNvPr id="101" name="TextBox 100"/>
          <p:cNvSpPr txBox="1"/>
          <p:nvPr/>
        </p:nvSpPr>
        <p:spPr>
          <a:xfrm>
            <a:off x="9266517" y="4437377"/>
            <a:ext cx="395416" cy="323165"/>
          </a:xfrm>
          <a:prstGeom prst="rect">
            <a:avLst/>
          </a:prstGeom>
          <a:noFill/>
        </p:spPr>
        <p:txBody>
          <a:bodyPr wrap="square" rtlCol="0">
            <a:spAutoFit/>
          </a:bodyPr>
          <a:lstStyle/>
          <a:p>
            <a:r>
              <a:rPr lang="en-US" sz="1500" dirty="0"/>
              <a:t>+1</a:t>
            </a:r>
            <a:endParaRPr lang="de-AT" sz="1500" dirty="0"/>
          </a:p>
        </p:txBody>
      </p:sp>
      <p:sp>
        <p:nvSpPr>
          <p:cNvPr id="102" name="TextBox 101"/>
          <p:cNvSpPr txBox="1"/>
          <p:nvPr/>
        </p:nvSpPr>
        <p:spPr>
          <a:xfrm>
            <a:off x="9633100" y="4437377"/>
            <a:ext cx="395416" cy="323165"/>
          </a:xfrm>
          <a:prstGeom prst="rect">
            <a:avLst/>
          </a:prstGeom>
          <a:noFill/>
        </p:spPr>
        <p:txBody>
          <a:bodyPr wrap="square" rtlCol="0">
            <a:spAutoFit/>
          </a:bodyPr>
          <a:lstStyle/>
          <a:p>
            <a:r>
              <a:rPr lang="en-US" sz="1500" dirty="0"/>
              <a:t>+2</a:t>
            </a:r>
            <a:endParaRPr lang="de-AT" sz="1500" dirty="0"/>
          </a:p>
        </p:txBody>
      </p:sp>
      <p:sp>
        <p:nvSpPr>
          <p:cNvPr id="103" name="TextBox 102"/>
          <p:cNvSpPr txBox="1"/>
          <p:nvPr/>
        </p:nvSpPr>
        <p:spPr>
          <a:xfrm>
            <a:off x="9999683" y="4437377"/>
            <a:ext cx="395416" cy="323165"/>
          </a:xfrm>
          <a:prstGeom prst="rect">
            <a:avLst/>
          </a:prstGeom>
          <a:noFill/>
        </p:spPr>
        <p:txBody>
          <a:bodyPr wrap="square" rtlCol="0">
            <a:spAutoFit/>
          </a:bodyPr>
          <a:lstStyle/>
          <a:p>
            <a:r>
              <a:rPr lang="en-US" sz="1500" dirty="0"/>
              <a:t>+3</a:t>
            </a:r>
            <a:endParaRPr lang="de-AT" sz="1500" dirty="0"/>
          </a:p>
        </p:txBody>
      </p:sp>
      <p:sp>
        <p:nvSpPr>
          <p:cNvPr id="104" name="TextBox 103"/>
          <p:cNvSpPr txBox="1"/>
          <p:nvPr/>
        </p:nvSpPr>
        <p:spPr>
          <a:xfrm>
            <a:off x="10366265" y="4437377"/>
            <a:ext cx="395416" cy="323165"/>
          </a:xfrm>
          <a:prstGeom prst="rect">
            <a:avLst/>
          </a:prstGeom>
          <a:noFill/>
        </p:spPr>
        <p:txBody>
          <a:bodyPr wrap="square" rtlCol="0">
            <a:spAutoFit/>
          </a:bodyPr>
          <a:lstStyle/>
          <a:p>
            <a:r>
              <a:rPr lang="en-US" sz="1500" dirty="0"/>
              <a:t>+4</a:t>
            </a:r>
            <a:endParaRPr lang="de-AT" sz="1500" dirty="0"/>
          </a:p>
        </p:txBody>
      </p:sp>
      <p:sp>
        <p:nvSpPr>
          <p:cNvPr id="105" name="TextBox 104"/>
          <p:cNvSpPr txBox="1"/>
          <p:nvPr/>
        </p:nvSpPr>
        <p:spPr>
          <a:xfrm>
            <a:off x="6758102" y="4127300"/>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106" name="TextBox 105"/>
          <p:cNvSpPr txBox="1"/>
          <p:nvPr/>
        </p:nvSpPr>
        <p:spPr>
          <a:xfrm>
            <a:off x="9904954" y="4131209"/>
            <a:ext cx="1491053" cy="323165"/>
          </a:xfrm>
          <a:prstGeom prst="rect">
            <a:avLst/>
          </a:prstGeom>
          <a:noFill/>
        </p:spPr>
        <p:txBody>
          <a:bodyPr wrap="square" rtlCol="0">
            <a:spAutoFit/>
          </a:bodyPr>
          <a:lstStyle/>
          <a:p>
            <a:pPr algn="ctr"/>
            <a:r>
              <a:rPr lang="en-US" sz="1500" dirty="0"/>
              <a:t>I strongly accept</a:t>
            </a:r>
            <a:endParaRPr lang="de-AT" sz="1500" dirty="0"/>
          </a:p>
        </p:txBody>
      </p:sp>
      <p:sp>
        <p:nvSpPr>
          <p:cNvPr id="107" name="Oval 106"/>
          <p:cNvSpPr/>
          <p:nvPr/>
        </p:nvSpPr>
        <p:spPr>
          <a:xfrm>
            <a:off x="7598358"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8" name="Oval 107"/>
          <p:cNvSpPr/>
          <p:nvPr/>
        </p:nvSpPr>
        <p:spPr>
          <a:xfrm>
            <a:off x="7966487"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9" name="Oval 108"/>
          <p:cNvSpPr/>
          <p:nvPr/>
        </p:nvSpPr>
        <p:spPr>
          <a:xfrm>
            <a:off x="8334616"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0" name="Oval 109"/>
          <p:cNvSpPr/>
          <p:nvPr/>
        </p:nvSpPr>
        <p:spPr>
          <a:xfrm>
            <a:off x="8702745"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1" name="Oval 110"/>
          <p:cNvSpPr/>
          <p:nvPr/>
        </p:nvSpPr>
        <p:spPr>
          <a:xfrm>
            <a:off x="9439003"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2" name="Oval 111"/>
          <p:cNvSpPr/>
          <p:nvPr/>
        </p:nvSpPr>
        <p:spPr>
          <a:xfrm>
            <a:off x="9070874"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3" name="Oval 112"/>
          <p:cNvSpPr/>
          <p:nvPr/>
        </p:nvSpPr>
        <p:spPr>
          <a:xfrm>
            <a:off x="9807132"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4" name="Oval 113"/>
          <p:cNvSpPr/>
          <p:nvPr/>
        </p:nvSpPr>
        <p:spPr>
          <a:xfrm>
            <a:off x="10175261"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5" name="Oval 114"/>
          <p:cNvSpPr/>
          <p:nvPr/>
        </p:nvSpPr>
        <p:spPr>
          <a:xfrm>
            <a:off x="10543386" y="5599854"/>
            <a:ext cx="111211" cy="98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6" name="TextBox 115"/>
          <p:cNvSpPr txBox="1"/>
          <p:nvPr/>
        </p:nvSpPr>
        <p:spPr>
          <a:xfrm>
            <a:off x="7437718" y="5281757"/>
            <a:ext cx="395416" cy="323165"/>
          </a:xfrm>
          <a:prstGeom prst="rect">
            <a:avLst/>
          </a:prstGeom>
          <a:noFill/>
        </p:spPr>
        <p:txBody>
          <a:bodyPr wrap="square" rtlCol="0">
            <a:spAutoFit/>
          </a:bodyPr>
          <a:lstStyle/>
          <a:p>
            <a:r>
              <a:rPr lang="en-US" sz="1500" dirty="0"/>
              <a:t>-4</a:t>
            </a:r>
            <a:endParaRPr lang="de-AT" sz="1500" dirty="0"/>
          </a:p>
        </p:txBody>
      </p:sp>
      <p:sp>
        <p:nvSpPr>
          <p:cNvPr id="117" name="TextBox 116"/>
          <p:cNvSpPr txBox="1"/>
          <p:nvPr/>
        </p:nvSpPr>
        <p:spPr>
          <a:xfrm>
            <a:off x="7804301" y="5281757"/>
            <a:ext cx="395416" cy="323165"/>
          </a:xfrm>
          <a:prstGeom prst="rect">
            <a:avLst/>
          </a:prstGeom>
          <a:noFill/>
        </p:spPr>
        <p:txBody>
          <a:bodyPr wrap="square" rtlCol="0">
            <a:spAutoFit/>
          </a:bodyPr>
          <a:lstStyle/>
          <a:p>
            <a:r>
              <a:rPr lang="en-US" sz="1500" dirty="0"/>
              <a:t>-3</a:t>
            </a:r>
            <a:endParaRPr lang="de-AT" sz="1500" dirty="0"/>
          </a:p>
        </p:txBody>
      </p:sp>
      <p:sp>
        <p:nvSpPr>
          <p:cNvPr id="118" name="TextBox 117"/>
          <p:cNvSpPr txBox="1"/>
          <p:nvPr/>
        </p:nvSpPr>
        <p:spPr>
          <a:xfrm>
            <a:off x="8170884" y="5281757"/>
            <a:ext cx="395416" cy="323165"/>
          </a:xfrm>
          <a:prstGeom prst="rect">
            <a:avLst/>
          </a:prstGeom>
          <a:noFill/>
        </p:spPr>
        <p:txBody>
          <a:bodyPr wrap="square" rtlCol="0">
            <a:spAutoFit/>
          </a:bodyPr>
          <a:lstStyle/>
          <a:p>
            <a:r>
              <a:rPr lang="en-US" sz="1500" dirty="0"/>
              <a:t>-2</a:t>
            </a:r>
            <a:endParaRPr lang="de-AT" sz="1500" dirty="0"/>
          </a:p>
        </p:txBody>
      </p:sp>
      <p:sp>
        <p:nvSpPr>
          <p:cNvPr id="119" name="TextBox 118"/>
          <p:cNvSpPr txBox="1"/>
          <p:nvPr/>
        </p:nvSpPr>
        <p:spPr>
          <a:xfrm>
            <a:off x="8537467" y="5281757"/>
            <a:ext cx="395416" cy="323165"/>
          </a:xfrm>
          <a:prstGeom prst="rect">
            <a:avLst/>
          </a:prstGeom>
          <a:noFill/>
        </p:spPr>
        <p:txBody>
          <a:bodyPr wrap="square" rtlCol="0">
            <a:spAutoFit/>
          </a:bodyPr>
          <a:lstStyle/>
          <a:p>
            <a:r>
              <a:rPr lang="en-US" sz="1500" dirty="0"/>
              <a:t>-1</a:t>
            </a:r>
            <a:endParaRPr lang="de-AT" sz="1500" dirty="0"/>
          </a:p>
        </p:txBody>
      </p:sp>
      <p:sp>
        <p:nvSpPr>
          <p:cNvPr id="120" name="TextBox 119"/>
          <p:cNvSpPr txBox="1"/>
          <p:nvPr/>
        </p:nvSpPr>
        <p:spPr>
          <a:xfrm>
            <a:off x="8965835" y="5281757"/>
            <a:ext cx="395416" cy="323165"/>
          </a:xfrm>
          <a:prstGeom prst="rect">
            <a:avLst/>
          </a:prstGeom>
          <a:noFill/>
        </p:spPr>
        <p:txBody>
          <a:bodyPr wrap="square" rtlCol="0">
            <a:spAutoFit/>
          </a:bodyPr>
          <a:lstStyle/>
          <a:p>
            <a:r>
              <a:rPr lang="en-US" sz="1500" dirty="0"/>
              <a:t>0</a:t>
            </a:r>
            <a:endParaRPr lang="de-AT" sz="1500" dirty="0"/>
          </a:p>
        </p:txBody>
      </p:sp>
      <p:sp>
        <p:nvSpPr>
          <p:cNvPr id="121" name="TextBox 120"/>
          <p:cNvSpPr txBox="1"/>
          <p:nvPr/>
        </p:nvSpPr>
        <p:spPr>
          <a:xfrm>
            <a:off x="9270633" y="5281757"/>
            <a:ext cx="395416" cy="323165"/>
          </a:xfrm>
          <a:prstGeom prst="rect">
            <a:avLst/>
          </a:prstGeom>
          <a:noFill/>
        </p:spPr>
        <p:txBody>
          <a:bodyPr wrap="square" rtlCol="0">
            <a:spAutoFit/>
          </a:bodyPr>
          <a:lstStyle/>
          <a:p>
            <a:r>
              <a:rPr lang="en-US" sz="1500" dirty="0"/>
              <a:t>+1</a:t>
            </a:r>
            <a:endParaRPr lang="de-AT" sz="1500" dirty="0"/>
          </a:p>
        </p:txBody>
      </p:sp>
      <p:sp>
        <p:nvSpPr>
          <p:cNvPr id="122" name="TextBox 121"/>
          <p:cNvSpPr txBox="1"/>
          <p:nvPr/>
        </p:nvSpPr>
        <p:spPr>
          <a:xfrm>
            <a:off x="9637216" y="5281757"/>
            <a:ext cx="395416" cy="323165"/>
          </a:xfrm>
          <a:prstGeom prst="rect">
            <a:avLst/>
          </a:prstGeom>
          <a:noFill/>
        </p:spPr>
        <p:txBody>
          <a:bodyPr wrap="square" rtlCol="0">
            <a:spAutoFit/>
          </a:bodyPr>
          <a:lstStyle/>
          <a:p>
            <a:r>
              <a:rPr lang="en-US" sz="1500" dirty="0"/>
              <a:t>+2</a:t>
            </a:r>
            <a:endParaRPr lang="de-AT" sz="1500" dirty="0"/>
          </a:p>
        </p:txBody>
      </p:sp>
      <p:sp>
        <p:nvSpPr>
          <p:cNvPr id="123" name="TextBox 122"/>
          <p:cNvSpPr txBox="1"/>
          <p:nvPr/>
        </p:nvSpPr>
        <p:spPr>
          <a:xfrm>
            <a:off x="10003799" y="5281757"/>
            <a:ext cx="395416" cy="323165"/>
          </a:xfrm>
          <a:prstGeom prst="rect">
            <a:avLst/>
          </a:prstGeom>
          <a:noFill/>
        </p:spPr>
        <p:txBody>
          <a:bodyPr wrap="square" rtlCol="0">
            <a:spAutoFit/>
          </a:bodyPr>
          <a:lstStyle/>
          <a:p>
            <a:r>
              <a:rPr lang="en-US" sz="1500" dirty="0"/>
              <a:t>+3</a:t>
            </a:r>
            <a:endParaRPr lang="de-AT" sz="1500" dirty="0"/>
          </a:p>
        </p:txBody>
      </p:sp>
      <p:sp>
        <p:nvSpPr>
          <p:cNvPr id="124" name="TextBox 123"/>
          <p:cNvSpPr txBox="1"/>
          <p:nvPr/>
        </p:nvSpPr>
        <p:spPr>
          <a:xfrm>
            <a:off x="10370381" y="5281757"/>
            <a:ext cx="395416" cy="323165"/>
          </a:xfrm>
          <a:prstGeom prst="rect">
            <a:avLst/>
          </a:prstGeom>
          <a:noFill/>
        </p:spPr>
        <p:txBody>
          <a:bodyPr wrap="square" rtlCol="0">
            <a:spAutoFit/>
          </a:bodyPr>
          <a:lstStyle/>
          <a:p>
            <a:r>
              <a:rPr lang="en-US" sz="1500" dirty="0"/>
              <a:t>+4</a:t>
            </a:r>
            <a:endParaRPr lang="de-AT" sz="1500" dirty="0"/>
          </a:p>
        </p:txBody>
      </p:sp>
      <p:sp>
        <p:nvSpPr>
          <p:cNvPr id="125" name="TextBox 124"/>
          <p:cNvSpPr txBox="1"/>
          <p:nvPr/>
        </p:nvSpPr>
        <p:spPr>
          <a:xfrm>
            <a:off x="6762218" y="4971680"/>
            <a:ext cx="1437499" cy="323165"/>
          </a:xfrm>
          <a:prstGeom prst="rect">
            <a:avLst/>
          </a:prstGeom>
          <a:noFill/>
        </p:spPr>
        <p:txBody>
          <a:bodyPr wrap="square" rtlCol="0">
            <a:spAutoFit/>
          </a:bodyPr>
          <a:lstStyle/>
          <a:p>
            <a:pPr algn="ctr"/>
            <a:r>
              <a:rPr lang="en-US" sz="1500" dirty="0"/>
              <a:t>I strongly reject</a:t>
            </a:r>
            <a:endParaRPr lang="de-AT" sz="1500" dirty="0"/>
          </a:p>
        </p:txBody>
      </p:sp>
      <p:sp>
        <p:nvSpPr>
          <p:cNvPr id="126" name="TextBox 125"/>
          <p:cNvSpPr txBox="1"/>
          <p:nvPr/>
        </p:nvSpPr>
        <p:spPr>
          <a:xfrm>
            <a:off x="9909070" y="4975589"/>
            <a:ext cx="1491053" cy="323165"/>
          </a:xfrm>
          <a:prstGeom prst="rect">
            <a:avLst/>
          </a:prstGeom>
          <a:noFill/>
        </p:spPr>
        <p:txBody>
          <a:bodyPr wrap="square" rtlCol="0">
            <a:spAutoFit/>
          </a:bodyPr>
          <a:lstStyle/>
          <a:p>
            <a:pPr algn="ctr"/>
            <a:r>
              <a:rPr lang="en-US" sz="1500" dirty="0"/>
              <a:t>I strongly accept</a:t>
            </a:r>
            <a:endParaRPr lang="de-AT" sz="1500" dirty="0"/>
          </a:p>
        </p:txBody>
      </p:sp>
      <p:sp>
        <p:nvSpPr>
          <p:cNvPr id="127" name="Rectangle 126"/>
          <p:cNvSpPr/>
          <p:nvPr/>
        </p:nvSpPr>
        <p:spPr>
          <a:xfrm>
            <a:off x="10221583" y="6076713"/>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735703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163" y="0"/>
            <a:ext cx="10515600" cy="1325563"/>
          </a:xfrm>
        </p:spPr>
        <p:txBody>
          <a:bodyPr/>
          <a:lstStyle/>
          <a:p>
            <a:r>
              <a:rPr lang="en-US" b="1" u="sng" dirty="0"/>
              <a:t>Questionnaire</a:t>
            </a:r>
            <a:endParaRPr lang="de-AT" b="1" u="sng" dirty="0"/>
          </a:p>
        </p:txBody>
      </p:sp>
      <p:sp>
        <p:nvSpPr>
          <p:cNvPr id="3" name="Content Placeholder 2"/>
          <p:cNvSpPr>
            <a:spLocks noGrp="1"/>
          </p:cNvSpPr>
          <p:nvPr>
            <p:ph idx="1"/>
          </p:nvPr>
        </p:nvSpPr>
        <p:spPr>
          <a:xfrm>
            <a:off x="787163" y="1325562"/>
            <a:ext cx="10720468" cy="5104893"/>
          </a:xfrm>
        </p:spPr>
        <p:txBody>
          <a:bodyPr>
            <a:normAutofit/>
          </a:bodyPr>
          <a:lstStyle/>
          <a:p>
            <a:pPr marL="0" indent="0">
              <a:buNone/>
            </a:pPr>
            <a:r>
              <a:rPr lang="en-US" sz="1800" dirty="0"/>
              <a:t>We summarize Person A’s choice in Part 1 below. Please guess what proportion of Person As chose A2 in Part 1. You can provide your guess using the slider below where 0% means you think that no Person As chose A2, and 100 means you think all Person As choose A2.</a:t>
            </a:r>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Please rate the following statements based on how likely they were to be running through Person A’s mind before s/he chose A2 in Part 1 (where 1 = not at all likely &amp; 5 = highly likely):</a:t>
            </a:r>
          </a:p>
          <a:p>
            <a:r>
              <a:rPr lang="en-US" sz="1800" dirty="0"/>
              <a:t>“I believe I cannot lose anything by choosing A2.”</a:t>
            </a:r>
          </a:p>
          <a:p>
            <a:r>
              <a:rPr lang="en-US" sz="1800" dirty="0"/>
              <a:t>“I believe there is a high likelihood that I will gain money by choosing A2.”</a:t>
            </a:r>
          </a:p>
          <a:p>
            <a:r>
              <a:rPr lang="en-US" sz="1800" dirty="0"/>
              <a:t>“I am trusting Person B by choosing A2.”</a:t>
            </a:r>
          </a:p>
          <a:p>
            <a:r>
              <a:rPr lang="en-US" sz="1800" dirty="0"/>
              <a:t>“By choosing A2, I believe I am giving Person B the chance to do the right thing and send me some of her/his money”</a:t>
            </a:r>
          </a:p>
          <a:p>
            <a:r>
              <a:rPr lang="en-US" sz="1800" dirty="0"/>
              <a:t>“I don’t care what happens either way.”</a:t>
            </a:r>
          </a:p>
          <a:p>
            <a:pPr marL="0" indent="0">
              <a:buNone/>
            </a:pPr>
            <a:endParaRPr lang="en-US" sz="1800" dirty="0"/>
          </a:p>
        </p:txBody>
      </p:sp>
      <p:sp>
        <p:nvSpPr>
          <p:cNvPr id="4" name="Rectangle 3">
            <a:extLst>
              <a:ext uri="{FF2B5EF4-FFF2-40B4-BE49-F238E27FC236}">
                <a16:creationId xmlns:a16="http://schemas.microsoft.com/office/drawing/2014/main" id="{7AC60C16-B0B0-4CBA-A883-566B2CF0A79A}"/>
              </a:ext>
            </a:extLst>
          </p:cNvPr>
          <p:cNvSpPr/>
          <p:nvPr/>
        </p:nvSpPr>
        <p:spPr>
          <a:xfrm>
            <a:off x="838200" y="2670794"/>
            <a:ext cx="1051101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AT"/>
          </a:p>
        </p:txBody>
      </p:sp>
      <p:sp>
        <p:nvSpPr>
          <p:cNvPr id="5" name="Rectangle 4">
            <a:extLst>
              <a:ext uri="{FF2B5EF4-FFF2-40B4-BE49-F238E27FC236}">
                <a16:creationId xmlns:a16="http://schemas.microsoft.com/office/drawing/2014/main" id="{C9481CB5-E292-4199-8C28-AD5CBAF0DB22}"/>
              </a:ext>
            </a:extLst>
          </p:cNvPr>
          <p:cNvSpPr/>
          <p:nvPr/>
        </p:nvSpPr>
        <p:spPr>
          <a:xfrm>
            <a:off x="838200" y="2612652"/>
            <a:ext cx="76661" cy="16200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0" name="Rectangle 19">
            <a:extLst>
              <a:ext uri="{FF2B5EF4-FFF2-40B4-BE49-F238E27FC236}">
                <a16:creationId xmlns:a16="http://schemas.microsoft.com/office/drawing/2014/main" id="{B397307C-8AAC-446A-AE19-220EABBDE91F}"/>
              </a:ext>
            </a:extLst>
          </p:cNvPr>
          <p:cNvSpPr/>
          <p:nvPr/>
        </p:nvSpPr>
        <p:spPr>
          <a:xfrm>
            <a:off x="11040076" y="2370450"/>
            <a:ext cx="670854" cy="220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100%</a:t>
            </a:r>
            <a:endParaRPr lang="de-AT" sz="1600" dirty="0">
              <a:solidFill>
                <a:schemeClr val="tx1"/>
              </a:solidFill>
            </a:endParaRPr>
          </a:p>
        </p:txBody>
      </p:sp>
      <p:sp>
        <p:nvSpPr>
          <p:cNvPr id="21" name="Rectangle 20">
            <a:extLst>
              <a:ext uri="{FF2B5EF4-FFF2-40B4-BE49-F238E27FC236}">
                <a16:creationId xmlns:a16="http://schemas.microsoft.com/office/drawing/2014/main" id="{854522C5-AFA5-4D1C-83F2-6E940DA9CFBD}"/>
              </a:ext>
            </a:extLst>
          </p:cNvPr>
          <p:cNvSpPr/>
          <p:nvPr/>
        </p:nvSpPr>
        <p:spPr>
          <a:xfrm>
            <a:off x="552137" y="2356915"/>
            <a:ext cx="670854" cy="220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0%</a:t>
            </a:r>
            <a:endParaRPr lang="de-AT" sz="1600" dirty="0">
              <a:solidFill>
                <a:schemeClr val="tx1"/>
              </a:solidFill>
            </a:endParaRPr>
          </a:p>
        </p:txBody>
      </p:sp>
    </p:spTree>
    <p:extLst>
      <p:ext uri="{BB962C8B-B14F-4D97-AF65-F5344CB8AC3E}">
        <p14:creationId xmlns:p14="http://schemas.microsoft.com/office/powerpoint/2010/main" val="3303202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163" y="0"/>
            <a:ext cx="10515600" cy="1325563"/>
          </a:xfrm>
        </p:spPr>
        <p:txBody>
          <a:bodyPr/>
          <a:lstStyle/>
          <a:p>
            <a:r>
              <a:rPr lang="en-US" b="1" u="sng" dirty="0"/>
              <a:t>Questionnaire</a:t>
            </a:r>
            <a:endParaRPr lang="de-AT" b="1" u="sng" dirty="0"/>
          </a:p>
        </p:txBody>
      </p:sp>
      <p:sp>
        <p:nvSpPr>
          <p:cNvPr id="3" name="Content Placeholder 2"/>
          <p:cNvSpPr>
            <a:spLocks noGrp="1"/>
          </p:cNvSpPr>
          <p:nvPr>
            <p:ph idx="1"/>
          </p:nvPr>
        </p:nvSpPr>
        <p:spPr>
          <a:xfrm>
            <a:off x="787163" y="1325562"/>
            <a:ext cx="10720468" cy="5104893"/>
          </a:xfrm>
        </p:spPr>
        <p:txBody>
          <a:bodyPr>
            <a:normAutofit/>
          </a:bodyPr>
          <a:lstStyle/>
          <a:p>
            <a:pPr marL="0" indent="0">
              <a:buNone/>
            </a:pPr>
            <a:r>
              <a:rPr lang="en-US" sz="1800" dirty="0"/>
              <a:t>Please think back to when you were making your choice in Part 1 of this study. Please rate how much you thought about the following things when you were making your choice of what to transfer to Person A (where 1 = did not think about this at all &amp; 5 = thought about this a lot):</a:t>
            </a:r>
          </a:p>
          <a:p>
            <a:r>
              <a:rPr lang="en-US" sz="1800" dirty="0"/>
              <a:t>how much I would earn from this study.</a:t>
            </a:r>
          </a:p>
          <a:p>
            <a:r>
              <a:rPr lang="en-US" sz="1800" dirty="0"/>
              <a:t>how much Person A would earn from this study.</a:t>
            </a:r>
          </a:p>
          <a:p>
            <a:r>
              <a:rPr lang="en-US" sz="1800" dirty="0"/>
              <a:t>the position Person A </a:t>
            </a:r>
            <a:r>
              <a:rPr lang="en-US" sz="1800" dirty="0">
                <a:solidFill>
                  <a:schemeClr val="accent1"/>
                </a:solidFill>
              </a:rPr>
              <a:t>[was in] </a:t>
            </a:r>
            <a:r>
              <a:rPr lang="en-US" sz="1800" dirty="0"/>
              <a:t>/had put herself/himself in by choosing A2/. </a:t>
            </a:r>
          </a:p>
          <a:p>
            <a:r>
              <a:rPr lang="en-US" sz="1800" dirty="0"/>
              <a:t>whether Person A trusted me.</a:t>
            </a:r>
          </a:p>
          <a:p>
            <a:r>
              <a:rPr lang="en-US" sz="1800" dirty="0"/>
              <a:t>how much Person A would expect me to transfer.</a:t>
            </a:r>
          </a:p>
          <a:p>
            <a:r>
              <a:rPr lang="en-US" sz="1800" dirty="0"/>
              <a:t>how much the researchers might expect me to transfer.</a:t>
            </a:r>
          </a:p>
          <a:p>
            <a:r>
              <a:rPr lang="en-US" sz="1800" dirty="0"/>
              <a:t>the fact that Person A had CZK 250 less than I did.</a:t>
            </a:r>
          </a:p>
          <a:p>
            <a:pPr marL="0" indent="0">
              <a:buNone/>
            </a:pPr>
            <a:endParaRPr lang="en-US" sz="1800" dirty="0"/>
          </a:p>
        </p:txBody>
      </p:sp>
    </p:spTree>
    <p:extLst>
      <p:ext uri="{BB962C8B-B14F-4D97-AF65-F5344CB8AC3E}">
        <p14:creationId xmlns:p14="http://schemas.microsoft.com/office/powerpoint/2010/main" val="3791632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87163" y="1325562"/>
            <a:ext cx="10720468" cy="51048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Please rate the following statements based on how likely they were to be running through Person B’s mind when s/he was choosing how much to transfer to you in Part 1 (where 1 = not at all likely &amp; 5 = highly likely):</a:t>
            </a:r>
          </a:p>
          <a:p>
            <a:r>
              <a:rPr lang="en-US" sz="1800" dirty="0"/>
              <a:t>how much s/he (i.e. Person B) would earn from this study.</a:t>
            </a:r>
          </a:p>
          <a:p>
            <a:r>
              <a:rPr lang="en-US" sz="1800" dirty="0"/>
              <a:t>how much </a:t>
            </a:r>
            <a:r>
              <a:rPr lang="en-US" sz="1800" i="1" dirty="0"/>
              <a:t>you</a:t>
            </a:r>
            <a:r>
              <a:rPr lang="en-US" sz="1800" dirty="0"/>
              <a:t> would earn from this study.</a:t>
            </a:r>
          </a:p>
          <a:p>
            <a:r>
              <a:rPr lang="en-US" sz="1800" dirty="0"/>
              <a:t>the position </a:t>
            </a:r>
            <a:r>
              <a:rPr lang="en-US" sz="1800" dirty="0">
                <a:solidFill>
                  <a:schemeClr val="accent1"/>
                </a:solidFill>
              </a:rPr>
              <a:t>[you were in] </a:t>
            </a:r>
            <a:r>
              <a:rPr lang="en-US" sz="1800" dirty="0"/>
              <a:t>/you had put yourself in by choosing A2/. </a:t>
            </a:r>
          </a:p>
          <a:p>
            <a:r>
              <a:rPr lang="en-US" sz="1800" dirty="0"/>
              <a:t>whether you trusted him/her</a:t>
            </a:r>
          </a:p>
          <a:p>
            <a:r>
              <a:rPr lang="en-US" sz="1800" dirty="0"/>
              <a:t>how much you would expect her/him to transfer.</a:t>
            </a:r>
          </a:p>
          <a:p>
            <a:r>
              <a:rPr lang="en-US" sz="1800" dirty="0"/>
              <a:t>how much the experimenters might expect her/him to transfer to you.</a:t>
            </a:r>
          </a:p>
          <a:p>
            <a:r>
              <a:rPr lang="en-US" sz="1800" dirty="0"/>
              <a:t>The fact that you had CZK 250 less than s/he did.</a:t>
            </a:r>
          </a:p>
          <a:p>
            <a:pPr marL="0" indent="0">
              <a:buFont typeface="Arial" panose="020B0604020202020204" pitchFamily="34" charset="0"/>
              <a:buNone/>
            </a:pPr>
            <a:endParaRPr lang="en-US" sz="1800" dirty="0"/>
          </a:p>
        </p:txBody>
      </p:sp>
      <p:sp>
        <p:nvSpPr>
          <p:cNvPr id="7" name="Title 1"/>
          <p:cNvSpPr>
            <a:spLocks noGrp="1"/>
          </p:cNvSpPr>
          <p:nvPr>
            <p:ph type="title"/>
          </p:nvPr>
        </p:nvSpPr>
        <p:spPr>
          <a:xfrm>
            <a:off x="787163" y="0"/>
            <a:ext cx="10515600" cy="1325563"/>
          </a:xfrm>
        </p:spPr>
        <p:txBody>
          <a:bodyPr/>
          <a:lstStyle/>
          <a:p>
            <a:r>
              <a:rPr lang="en-US" b="1" u="sng" dirty="0"/>
              <a:t>Questionnaire</a:t>
            </a:r>
            <a:endParaRPr lang="de-AT" dirty="0"/>
          </a:p>
        </p:txBody>
      </p:sp>
    </p:spTree>
    <p:extLst>
      <p:ext uri="{BB962C8B-B14F-4D97-AF65-F5344CB8AC3E}">
        <p14:creationId xmlns:p14="http://schemas.microsoft.com/office/powerpoint/2010/main" val="4132196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163" y="1325562"/>
            <a:ext cx="10720468" cy="5104893"/>
          </a:xfrm>
        </p:spPr>
        <p:txBody>
          <a:bodyPr>
            <a:normAutofit fontScale="92500" lnSpcReduction="20000"/>
          </a:bodyPr>
          <a:lstStyle/>
          <a:p>
            <a:pPr marL="0" indent="0">
              <a:buNone/>
            </a:pPr>
            <a:r>
              <a:rPr lang="en-US" sz="1800" dirty="0"/>
              <a:t>/Please think back to your choice in Part1 of this study. Please rate how much you thought about the following things when you were making your choice between A1 and A2 (where 1 = did not think about this at all &amp; 5 = thought about this a lot):/</a:t>
            </a:r>
          </a:p>
          <a:p>
            <a:r>
              <a:rPr lang="en-US" sz="1800" dirty="0"/>
              <a:t>I believe I cannot lose anything by choosing A2.</a:t>
            </a:r>
          </a:p>
          <a:p>
            <a:r>
              <a:rPr lang="en-US" sz="1800" dirty="0"/>
              <a:t>I believe there is a high likelihood that I will gain money by choosing A2.</a:t>
            </a:r>
          </a:p>
          <a:p>
            <a:r>
              <a:rPr lang="en-US" sz="1800" dirty="0"/>
              <a:t>I believe I am trusting Person B by choosing A2.</a:t>
            </a:r>
          </a:p>
          <a:p>
            <a:r>
              <a:rPr lang="en-US" sz="1800" dirty="0"/>
              <a:t>I believe that by choosing A2, I am giving Person B the chance to do the right thing and send me some of her/his money.</a:t>
            </a:r>
          </a:p>
          <a:p>
            <a:r>
              <a:rPr lang="en-US" sz="1800" dirty="0"/>
              <a:t>I don’t care and will choose randomly/</a:t>
            </a:r>
          </a:p>
          <a:p>
            <a:pPr marL="0" indent="0">
              <a:buNone/>
            </a:pPr>
            <a:endParaRPr lang="en-US" sz="1800" dirty="0"/>
          </a:p>
          <a:p>
            <a:pPr marL="0" indent="0">
              <a:buNone/>
            </a:pPr>
            <a:r>
              <a:rPr lang="en-US" sz="1800" dirty="0">
                <a:solidFill>
                  <a:schemeClr val="accent2"/>
                </a:solidFill>
              </a:rPr>
              <a:t>/Please think back to your choice in Part1 of this study. Please rate how much you thought about the following things when you were making your choice between A1 and A2 (where 1 = did not think about this at all &amp; 5 = thought about this a lot):/</a:t>
            </a:r>
          </a:p>
          <a:p>
            <a:r>
              <a:rPr lang="en-US" sz="1800" dirty="0">
                <a:solidFill>
                  <a:schemeClr val="accent2"/>
                </a:solidFill>
              </a:rPr>
              <a:t>I believe I cannot not lose anything by choosing A1.</a:t>
            </a:r>
          </a:p>
          <a:p>
            <a:r>
              <a:rPr lang="en-US" sz="1800" dirty="0">
                <a:solidFill>
                  <a:schemeClr val="accent2"/>
                </a:solidFill>
              </a:rPr>
              <a:t>I believe there is a high likelihood that I will lose money if I choose A2.</a:t>
            </a:r>
          </a:p>
          <a:p>
            <a:r>
              <a:rPr lang="en-US" sz="1800" dirty="0">
                <a:solidFill>
                  <a:schemeClr val="accent2"/>
                </a:solidFill>
              </a:rPr>
              <a:t>I believe that I will be trusting Person B if I choose A2.</a:t>
            </a:r>
          </a:p>
          <a:p>
            <a:r>
              <a:rPr lang="en-US" sz="1800" dirty="0">
                <a:solidFill>
                  <a:schemeClr val="accent2"/>
                </a:solidFill>
              </a:rPr>
              <a:t>I did not want to give Person B any say over how much I earned in this study.</a:t>
            </a:r>
          </a:p>
          <a:p>
            <a:r>
              <a:rPr lang="en-US" sz="1800" dirty="0">
                <a:solidFill>
                  <a:schemeClr val="accent2"/>
                </a:solidFill>
              </a:rPr>
              <a:t>I don’t care and will choose randomly/</a:t>
            </a:r>
            <a:endParaRPr lang="en-US" sz="1800" dirty="0"/>
          </a:p>
          <a:p>
            <a:pPr marL="0" indent="0">
              <a:buNone/>
            </a:pPr>
            <a:endParaRPr lang="en-US" sz="1800" dirty="0"/>
          </a:p>
          <a:p>
            <a:pPr marL="0" indent="0">
              <a:buNone/>
            </a:pPr>
            <a:endParaRPr lang="en-US" sz="1800" dirty="0"/>
          </a:p>
        </p:txBody>
      </p:sp>
      <p:sp>
        <p:nvSpPr>
          <p:cNvPr id="8" name="Title 1"/>
          <p:cNvSpPr>
            <a:spLocks noGrp="1"/>
          </p:cNvSpPr>
          <p:nvPr>
            <p:ph type="title"/>
          </p:nvPr>
        </p:nvSpPr>
        <p:spPr>
          <a:xfrm>
            <a:off x="787163" y="0"/>
            <a:ext cx="10515600" cy="1325563"/>
          </a:xfrm>
        </p:spPr>
        <p:txBody>
          <a:bodyPr/>
          <a:lstStyle/>
          <a:p>
            <a:r>
              <a:rPr lang="en-US" b="1" u="sng" dirty="0"/>
              <a:t>Questionnaire</a:t>
            </a:r>
            <a:endParaRPr lang="de-AT" dirty="0"/>
          </a:p>
        </p:txBody>
      </p:sp>
    </p:spTree>
    <p:extLst>
      <p:ext uri="{BB962C8B-B14F-4D97-AF65-F5344CB8AC3E}">
        <p14:creationId xmlns:p14="http://schemas.microsoft.com/office/powerpoint/2010/main" val="1044583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1130" y="688803"/>
            <a:ext cx="10515600" cy="4351338"/>
          </a:xfrm>
        </p:spPr>
        <p:txBody>
          <a:bodyPr>
            <a:normAutofit/>
          </a:bodyPr>
          <a:lstStyle/>
          <a:p>
            <a:pPr marL="0" indent="0">
              <a:buNone/>
            </a:pPr>
            <a:r>
              <a:rPr lang="en-US" sz="1800" dirty="0">
                <a:solidFill>
                  <a:schemeClr val="accent1"/>
                </a:solidFill>
              </a:rPr>
              <a:t>Please briefly describe how you felt while making your choice in Part 1?</a:t>
            </a:r>
          </a:p>
          <a:p>
            <a:pPr marL="0" indent="0">
              <a:buNone/>
            </a:pPr>
            <a:endParaRPr lang="en-US" sz="1800" dirty="0"/>
          </a:p>
          <a:p>
            <a:pPr marL="0" indent="0">
              <a:buNone/>
            </a:pPr>
            <a:r>
              <a:rPr lang="en-US" sz="1800" dirty="0"/>
              <a:t>Please rate how well you understood the instructions in Part 1 and Part 2 on scale of 1 to 5 (1 = did not understand at all &amp; 5 = understood it fine)</a:t>
            </a:r>
          </a:p>
          <a:p>
            <a:r>
              <a:rPr lang="en-US" sz="1800" dirty="0"/>
              <a:t>Part 1 (choices)</a:t>
            </a:r>
          </a:p>
          <a:p>
            <a:r>
              <a:rPr lang="en-US" sz="1800" dirty="0"/>
              <a:t>Part 2 (predictions)</a:t>
            </a:r>
          </a:p>
          <a:p>
            <a:endParaRPr lang="de-AT" sz="1800" dirty="0"/>
          </a:p>
        </p:txBody>
      </p:sp>
    </p:spTree>
    <p:extLst>
      <p:ext uri="{BB962C8B-B14F-4D97-AF65-F5344CB8AC3E}">
        <p14:creationId xmlns:p14="http://schemas.microsoft.com/office/powerpoint/2010/main" val="910992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151" y="111729"/>
            <a:ext cx="10515600" cy="1325563"/>
          </a:xfrm>
        </p:spPr>
        <p:txBody>
          <a:bodyPr/>
          <a:lstStyle/>
          <a:p>
            <a:r>
              <a:rPr lang="en-US" dirty="0"/>
              <a:t>Questionnaire (2/2)</a:t>
            </a:r>
            <a:endParaRPr lang="de-AT" dirty="0"/>
          </a:p>
        </p:txBody>
      </p:sp>
      <p:sp>
        <p:nvSpPr>
          <p:cNvPr id="3" name="Content Placeholder 2"/>
          <p:cNvSpPr>
            <a:spLocks noGrp="1"/>
          </p:cNvSpPr>
          <p:nvPr>
            <p:ph idx="1"/>
          </p:nvPr>
        </p:nvSpPr>
        <p:spPr>
          <a:xfrm>
            <a:off x="805151" y="1356414"/>
            <a:ext cx="10515600" cy="4204325"/>
          </a:xfrm>
        </p:spPr>
        <p:txBody>
          <a:bodyPr>
            <a:normAutofit fontScale="55000" lnSpcReduction="20000"/>
          </a:bodyPr>
          <a:lstStyle/>
          <a:p>
            <a:pPr marL="0" indent="0">
              <a:buNone/>
            </a:pPr>
            <a:r>
              <a:rPr lang="en-US" dirty="0"/>
              <a:t>What is your gender?</a:t>
            </a:r>
          </a:p>
          <a:p>
            <a:pPr marL="0" indent="0">
              <a:buNone/>
            </a:pPr>
            <a:endParaRPr lang="en-US" dirty="0"/>
          </a:p>
          <a:p>
            <a:pPr marL="0" indent="0">
              <a:buNone/>
            </a:pPr>
            <a:endParaRPr lang="en-US" dirty="0"/>
          </a:p>
          <a:p>
            <a:pPr marL="0" indent="0">
              <a:buNone/>
            </a:pPr>
            <a:r>
              <a:rPr lang="en-US" dirty="0"/>
              <a:t>What is the highest level of school you have completed or the highest degree you have received?</a:t>
            </a:r>
          </a:p>
          <a:p>
            <a:pPr>
              <a:buFont typeface="Courier New" panose="02070309020205020404" pitchFamily="49" charset="0"/>
              <a:buChar char="o"/>
            </a:pPr>
            <a:r>
              <a:rPr lang="en-US" dirty="0"/>
              <a:t>High School</a:t>
            </a:r>
          </a:p>
          <a:p>
            <a:pPr>
              <a:buFont typeface="Courier New" panose="02070309020205020404" pitchFamily="49" charset="0"/>
              <a:buChar char="o"/>
            </a:pPr>
            <a:r>
              <a:rPr lang="en-US" dirty="0"/>
              <a:t>Bachelor Degree</a:t>
            </a:r>
          </a:p>
          <a:p>
            <a:pPr>
              <a:buFont typeface="Courier New" panose="02070309020205020404" pitchFamily="49" charset="0"/>
              <a:buChar char="o"/>
            </a:pPr>
            <a:r>
              <a:rPr lang="en-US" dirty="0"/>
              <a:t>Master Degree</a:t>
            </a:r>
          </a:p>
          <a:p>
            <a:pPr>
              <a:buFont typeface="Courier New" panose="02070309020205020404" pitchFamily="49" charset="0"/>
              <a:buChar char="o"/>
            </a:pPr>
            <a:r>
              <a:rPr lang="en-US" dirty="0"/>
              <a:t>PhD</a:t>
            </a:r>
          </a:p>
          <a:p>
            <a:pPr marL="0" indent="0">
              <a:buNone/>
            </a:pPr>
            <a:endParaRPr lang="en-US" dirty="0"/>
          </a:p>
          <a:p>
            <a:pPr marL="0" indent="0">
              <a:buNone/>
            </a:pPr>
            <a:r>
              <a:rPr lang="en-US" dirty="0"/>
              <a:t>How old are you in years?</a:t>
            </a:r>
          </a:p>
          <a:p>
            <a:pPr>
              <a:buFont typeface="Courier New" panose="02070309020205020404" pitchFamily="49" charset="0"/>
              <a:buChar char="o"/>
            </a:pPr>
            <a:endParaRPr lang="en-US" dirty="0"/>
          </a:p>
          <a:p>
            <a:pPr marL="0" indent="0">
              <a:buNone/>
            </a:pPr>
            <a:r>
              <a:rPr lang="en-US" dirty="0"/>
              <a:t>How do you see yourself: Please indicate on a scale if you are generally a person who is fully prepared to take risks or do you try to avoid taking risks?</a:t>
            </a:r>
          </a:p>
          <a:p>
            <a:pPr marL="0" indent="0">
              <a:buNone/>
            </a:pPr>
            <a:r>
              <a:rPr lang="en-US" b="1" dirty="0"/>
              <a:t>0 means: </a:t>
            </a:r>
            <a:r>
              <a:rPr lang="en-US" dirty="0"/>
              <a:t>‘not at all willing to take risks’</a:t>
            </a:r>
          </a:p>
          <a:p>
            <a:pPr marL="0" indent="0">
              <a:buNone/>
            </a:pPr>
            <a:r>
              <a:rPr lang="en-US" b="1" dirty="0"/>
              <a:t>10 means: </a:t>
            </a:r>
            <a:r>
              <a:rPr lang="en-US" dirty="0"/>
              <a:t>‘very willing to take risks’</a:t>
            </a:r>
          </a:p>
        </p:txBody>
      </p:sp>
      <p:sp>
        <p:nvSpPr>
          <p:cNvPr id="4" name="Oval 3"/>
          <p:cNvSpPr/>
          <p:nvPr/>
        </p:nvSpPr>
        <p:spPr>
          <a:xfrm>
            <a:off x="1298140" y="1852164"/>
            <a:ext cx="89525" cy="928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 name="Oval 4"/>
          <p:cNvSpPr/>
          <p:nvPr/>
        </p:nvSpPr>
        <p:spPr>
          <a:xfrm>
            <a:off x="2726058" y="1836093"/>
            <a:ext cx="89525" cy="928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TextBox 6"/>
          <p:cNvSpPr txBox="1"/>
          <p:nvPr/>
        </p:nvSpPr>
        <p:spPr>
          <a:xfrm>
            <a:off x="264789" y="1517146"/>
            <a:ext cx="2147907" cy="307777"/>
          </a:xfrm>
          <a:prstGeom prst="rect">
            <a:avLst/>
          </a:prstGeom>
          <a:noFill/>
        </p:spPr>
        <p:txBody>
          <a:bodyPr wrap="square" rtlCol="0">
            <a:spAutoFit/>
          </a:bodyPr>
          <a:lstStyle/>
          <a:p>
            <a:pPr algn="ctr"/>
            <a:r>
              <a:rPr lang="en-US" sz="1400" dirty="0"/>
              <a:t>Male</a:t>
            </a:r>
            <a:endParaRPr lang="de-AT" sz="1400" dirty="0"/>
          </a:p>
        </p:txBody>
      </p:sp>
      <p:sp>
        <p:nvSpPr>
          <p:cNvPr id="8" name="TextBox 7"/>
          <p:cNvSpPr txBox="1"/>
          <p:nvPr/>
        </p:nvSpPr>
        <p:spPr>
          <a:xfrm>
            <a:off x="1686983" y="1517146"/>
            <a:ext cx="2147907" cy="307777"/>
          </a:xfrm>
          <a:prstGeom prst="rect">
            <a:avLst/>
          </a:prstGeom>
          <a:noFill/>
        </p:spPr>
        <p:txBody>
          <a:bodyPr wrap="square" rtlCol="0">
            <a:spAutoFit/>
          </a:bodyPr>
          <a:lstStyle/>
          <a:p>
            <a:pPr algn="ctr"/>
            <a:r>
              <a:rPr lang="en-US" sz="1400" dirty="0"/>
              <a:t>Female</a:t>
            </a:r>
            <a:endParaRPr lang="de-AT" sz="1400" dirty="0"/>
          </a:p>
        </p:txBody>
      </p:sp>
      <p:sp>
        <p:nvSpPr>
          <p:cNvPr id="9" name="TextBox 8"/>
          <p:cNvSpPr txBox="1"/>
          <p:nvPr/>
        </p:nvSpPr>
        <p:spPr>
          <a:xfrm>
            <a:off x="3299789" y="1528163"/>
            <a:ext cx="2147907" cy="307777"/>
          </a:xfrm>
          <a:prstGeom prst="rect">
            <a:avLst/>
          </a:prstGeom>
          <a:noFill/>
        </p:spPr>
        <p:txBody>
          <a:bodyPr wrap="square" rtlCol="0">
            <a:spAutoFit/>
          </a:bodyPr>
          <a:lstStyle/>
          <a:p>
            <a:pPr algn="ctr"/>
            <a:r>
              <a:rPr lang="en-US" sz="1400" dirty="0"/>
              <a:t>Other</a:t>
            </a:r>
            <a:endParaRPr lang="de-AT" sz="1400" dirty="0"/>
          </a:p>
        </p:txBody>
      </p:sp>
      <p:sp>
        <p:nvSpPr>
          <p:cNvPr id="11" name="Oval 10"/>
          <p:cNvSpPr/>
          <p:nvPr/>
        </p:nvSpPr>
        <p:spPr>
          <a:xfrm>
            <a:off x="4328979" y="1822991"/>
            <a:ext cx="89525" cy="928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Oval 11"/>
          <p:cNvSpPr/>
          <p:nvPr/>
        </p:nvSpPr>
        <p:spPr>
          <a:xfrm>
            <a:off x="911909" y="6310059"/>
            <a:ext cx="89525" cy="928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3" name="TextBox 22"/>
          <p:cNvSpPr txBox="1"/>
          <p:nvPr/>
        </p:nvSpPr>
        <p:spPr>
          <a:xfrm>
            <a:off x="805151" y="5836393"/>
            <a:ext cx="10664327" cy="246221"/>
          </a:xfrm>
          <a:prstGeom prst="rect">
            <a:avLst/>
          </a:prstGeom>
          <a:noFill/>
        </p:spPr>
        <p:txBody>
          <a:bodyPr wrap="square" rtlCol="0">
            <a:spAutoFit/>
          </a:bodyPr>
          <a:lstStyle/>
          <a:p>
            <a:r>
              <a:rPr lang="en-US" sz="1000" dirty="0"/>
              <a:t>0	   1	    2	      3	       4	        5	          6  	           7 	             8	              9	               10</a:t>
            </a:r>
            <a:endParaRPr lang="de-AT" sz="1000" dirty="0"/>
          </a:p>
        </p:txBody>
      </p:sp>
      <p:sp>
        <p:nvSpPr>
          <p:cNvPr id="24" name="TextBox 23"/>
          <p:cNvSpPr txBox="1"/>
          <p:nvPr/>
        </p:nvSpPr>
        <p:spPr>
          <a:xfrm>
            <a:off x="805151" y="6023911"/>
            <a:ext cx="3316994" cy="246221"/>
          </a:xfrm>
          <a:prstGeom prst="rect">
            <a:avLst/>
          </a:prstGeom>
          <a:noFill/>
        </p:spPr>
        <p:txBody>
          <a:bodyPr wrap="square" rtlCol="0">
            <a:spAutoFit/>
          </a:bodyPr>
          <a:lstStyle/>
          <a:p>
            <a:r>
              <a:rPr lang="en-US" sz="1000" dirty="0"/>
              <a:t>Risk willingness</a:t>
            </a:r>
            <a:endParaRPr lang="de-AT" sz="1000" dirty="0"/>
          </a:p>
        </p:txBody>
      </p:sp>
      <p:cxnSp>
        <p:nvCxnSpPr>
          <p:cNvPr id="26" name="Straight Connector 25"/>
          <p:cNvCxnSpPr/>
          <p:nvPr/>
        </p:nvCxnSpPr>
        <p:spPr>
          <a:xfrm flipV="1">
            <a:off x="1000740" y="6358268"/>
            <a:ext cx="960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0690771" y="6160491"/>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Finish</a:t>
            </a:r>
            <a:endParaRPr lang="de-AT" dirty="0"/>
          </a:p>
        </p:txBody>
      </p:sp>
    </p:spTree>
    <p:extLst>
      <p:ext uri="{BB962C8B-B14F-4D97-AF65-F5344CB8AC3E}">
        <p14:creationId xmlns:p14="http://schemas.microsoft.com/office/powerpoint/2010/main" val="2384242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endParaRPr lang="de-AT" dirty="0"/>
          </a:p>
        </p:txBody>
      </p:sp>
      <p:sp>
        <p:nvSpPr>
          <p:cNvPr id="3" name="Content Placeholder 2"/>
          <p:cNvSpPr>
            <a:spLocks noGrp="1"/>
          </p:cNvSpPr>
          <p:nvPr>
            <p:ph idx="1"/>
          </p:nvPr>
        </p:nvSpPr>
        <p:spPr>
          <a:xfrm>
            <a:off x="838200" y="1690688"/>
            <a:ext cx="10515600" cy="4595811"/>
          </a:xfrm>
        </p:spPr>
        <p:txBody>
          <a:bodyPr>
            <a:normAutofit fontScale="85000" lnSpcReduction="20000"/>
          </a:bodyPr>
          <a:lstStyle/>
          <a:p>
            <a:pPr marL="0" indent="0" algn="ctr">
              <a:buNone/>
            </a:pPr>
            <a:r>
              <a:rPr lang="en-US" sz="1800" dirty="0"/>
              <a:t>Part 2 is now complete. </a:t>
            </a:r>
          </a:p>
          <a:p>
            <a:pPr marL="0" indent="0" algn="ctr">
              <a:buNone/>
            </a:pPr>
            <a:endParaRPr lang="en-US" sz="1800" dirty="0"/>
          </a:p>
          <a:p>
            <a:pPr marL="0" indent="0" algn="ctr">
              <a:buNone/>
            </a:pPr>
            <a:r>
              <a:rPr lang="en-US" sz="1800" dirty="0"/>
              <a:t>The results from Part 1 and Part 2 are displayed below: </a:t>
            </a:r>
          </a:p>
          <a:p>
            <a:pPr marL="0" indent="0" algn="ctr">
              <a:buNone/>
            </a:pPr>
            <a:endParaRPr lang="en-US" sz="1800" dirty="0"/>
          </a:p>
          <a:p>
            <a:pPr marL="0" indent="0" algn="ctr">
              <a:buNone/>
            </a:pPr>
            <a:r>
              <a:rPr lang="en-US" sz="1800" dirty="0"/>
              <a:t>In Part 1, </a:t>
            </a:r>
            <a:r>
              <a:rPr lang="en-US" sz="1800" dirty="0">
                <a:solidFill>
                  <a:schemeClr val="accent1"/>
                </a:solidFill>
              </a:rPr>
              <a:t>[the computer] </a:t>
            </a:r>
            <a:r>
              <a:rPr lang="en-US" sz="1800" dirty="0"/>
              <a:t>/you (Person A)/ </a:t>
            </a:r>
            <a:r>
              <a:rPr lang="en-US" sz="1800" dirty="0">
                <a:solidFill>
                  <a:schemeClr val="accent1"/>
                </a:solidFill>
              </a:rPr>
              <a:t>[randomly selected]</a:t>
            </a:r>
            <a:r>
              <a:rPr lang="en-US" sz="1800" dirty="0"/>
              <a:t> /chose/ Option A1.</a:t>
            </a:r>
          </a:p>
          <a:p>
            <a:pPr marL="0" indent="0" algn="ctr">
              <a:buNone/>
            </a:pPr>
            <a:r>
              <a:rPr lang="en-US" sz="1800" dirty="0"/>
              <a:t>Person B’s (Your) choice in Part 1 is therefore not relevant for your earnings.</a:t>
            </a:r>
          </a:p>
          <a:p>
            <a:pPr marL="0" indent="0" algn="ctr">
              <a:buNone/>
            </a:pPr>
            <a:r>
              <a:rPr lang="en-US" sz="1800" dirty="0"/>
              <a:t>Including the participation fee, </a:t>
            </a:r>
          </a:p>
          <a:p>
            <a:pPr marL="0" indent="0" algn="ctr">
              <a:buNone/>
            </a:pPr>
            <a:r>
              <a:rPr lang="en-US" sz="1800" dirty="0"/>
              <a:t>Your (Person A’s) earnings from Part 1 are: </a:t>
            </a:r>
            <a:r>
              <a:rPr lang="en-US" sz="1800" b="1" dirty="0"/>
              <a:t>CZK x</a:t>
            </a:r>
          </a:p>
          <a:p>
            <a:pPr marL="0" indent="0" algn="ctr">
              <a:buNone/>
            </a:pPr>
            <a:r>
              <a:rPr lang="en-US" sz="1800" dirty="0"/>
              <a:t>Person B’s (Your) earnings from Part 1 are: earn </a:t>
            </a:r>
            <a:r>
              <a:rPr lang="en-US" sz="1800" b="1" dirty="0"/>
              <a:t>CZK x</a:t>
            </a:r>
          </a:p>
          <a:p>
            <a:pPr marL="0" indent="0" algn="ctr">
              <a:buNone/>
            </a:pPr>
            <a:r>
              <a:rPr lang="en-US" sz="1800" i="1" dirty="0"/>
              <a:t>OR</a:t>
            </a:r>
          </a:p>
          <a:p>
            <a:pPr marL="0" indent="0" algn="ctr">
              <a:buNone/>
            </a:pPr>
            <a:r>
              <a:rPr lang="en-US" sz="1800" dirty="0"/>
              <a:t>In Part 1, </a:t>
            </a:r>
            <a:r>
              <a:rPr lang="en-US" sz="1800" dirty="0">
                <a:solidFill>
                  <a:schemeClr val="accent1"/>
                </a:solidFill>
              </a:rPr>
              <a:t>[the computer] </a:t>
            </a:r>
            <a:r>
              <a:rPr lang="en-US" sz="1800" dirty="0"/>
              <a:t>/you (Person A)/ </a:t>
            </a:r>
            <a:r>
              <a:rPr lang="en-US" sz="1800" dirty="0">
                <a:solidFill>
                  <a:schemeClr val="accent1"/>
                </a:solidFill>
              </a:rPr>
              <a:t>[randomly selected] </a:t>
            </a:r>
            <a:r>
              <a:rPr lang="en-US" sz="1800" dirty="0"/>
              <a:t>/chose/ Option A2.</a:t>
            </a:r>
          </a:p>
          <a:p>
            <a:pPr marL="0" indent="0" algn="ctr">
              <a:buNone/>
            </a:pPr>
            <a:r>
              <a:rPr lang="en-US" sz="1800" dirty="0"/>
              <a:t>Person B’s (Your) choice in Part 1 is therefore relevant for your earnings.</a:t>
            </a:r>
          </a:p>
          <a:p>
            <a:pPr marL="0" indent="0" algn="ctr">
              <a:buNone/>
            </a:pPr>
            <a:r>
              <a:rPr lang="en-US" sz="1800" dirty="0"/>
              <a:t>Person B (You) transferred </a:t>
            </a:r>
            <a:r>
              <a:rPr lang="en-US" sz="1800" b="1" dirty="0"/>
              <a:t>CZK x </a:t>
            </a:r>
            <a:r>
              <a:rPr lang="en-US" sz="1800" dirty="0"/>
              <a:t>to you (Person A)</a:t>
            </a:r>
          </a:p>
          <a:p>
            <a:pPr marL="0" indent="0" algn="ctr">
              <a:buNone/>
            </a:pPr>
            <a:r>
              <a:rPr lang="en-US" sz="1800" dirty="0"/>
              <a:t>Including the participation fee, </a:t>
            </a:r>
          </a:p>
          <a:p>
            <a:pPr marL="0" indent="0" algn="ctr">
              <a:buNone/>
            </a:pPr>
            <a:r>
              <a:rPr lang="en-US" sz="1800" dirty="0"/>
              <a:t>Your (Person A’s) earnings from Part 1 are: </a:t>
            </a:r>
            <a:r>
              <a:rPr lang="en-US" sz="1800" b="1" dirty="0"/>
              <a:t>CZK x</a:t>
            </a:r>
          </a:p>
          <a:p>
            <a:pPr marL="0" indent="0" algn="ctr">
              <a:buNone/>
            </a:pPr>
            <a:r>
              <a:rPr lang="en-US" sz="1800" dirty="0"/>
              <a:t>Person B’s (Your) earnings from Part 1 are: earn </a:t>
            </a:r>
            <a:r>
              <a:rPr lang="en-US" sz="1800" b="1" dirty="0"/>
              <a:t>CZK x</a:t>
            </a:r>
          </a:p>
          <a:p>
            <a:pPr marL="0" indent="0" algn="ctr">
              <a:buNone/>
            </a:pPr>
            <a:endParaRPr lang="en-US" sz="1800" dirty="0"/>
          </a:p>
          <a:p>
            <a:pPr marL="0" indent="0" algn="ctr">
              <a:buNone/>
            </a:pPr>
            <a:endParaRPr lang="de-AT" sz="1800" dirty="0"/>
          </a:p>
        </p:txBody>
      </p:sp>
    </p:spTree>
    <p:extLst>
      <p:ext uri="{BB962C8B-B14F-4D97-AF65-F5344CB8AC3E}">
        <p14:creationId xmlns:p14="http://schemas.microsoft.com/office/powerpoint/2010/main" val="2441322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r>
              <a:rPr lang="en-US" dirty="0" err="1"/>
              <a:t>cont</a:t>
            </a:r>
            <a:r>
              <a:rPr lang="en-US" dirty="0"/>
              <a:t>…</a:t>
            </a:r>
            <a:endParaRPr lang="de-AT" dirty="0"/>
          </a:p>
        </p:txBody>
      </p:sp>
      <p:sp>
        <p:nvSpPr>
          <p:cNvPr id="3" name="Content Placeholder 2"/>
          <p:cNvSpPr>
            <a:spLocks noGrp="1"/>
          </p:cNvSpPr>
          <p:nvPr>
            <p:ph idx="1"/>
          </p:nvPr>
        </p:nvSpPr>
        <p:spPr>
          <a:xfrm>
            <a:off x="838200" y="1397000"/>
            <a:ext cx="10515600" cy="4889499"/>
          </a:xfrm>
        </p:spPr>
        <p:txBody>
          <a:bodyPr>
            <a:normAutofit fontScale="85000" lnSpcReduction="20000"/>
          </a:bodyPr>
          <a:lstStyle/>
          <a:p>
            <a:pPr marL="0" indent="0" algn="ctr">
              <a:buNone/>
            </a:pPr>
            <a:r>
              <a:rPr lang="en-US" sz="1800" dirty="0"/>
              <a:t>[For Person As] </a:t>
            </a:r>
          </a:p>
          <a:p>
            <a:pPr marL="0" indent="0" algn="ctr">
              <a:buNone/>
            </a:pPr>
            <a:r>
              <a:rPr lang="en-US" sz="1800" dirty="0"/>
              <a:t>Part 2 </a:t>
            </a:r>
          </a:p>
          <a:p>
            <a:pPr marL="0" indent="0" algn="ctr">
              <a:buNone/>
            </a:pPr>
            <a:r>
              <a:rPr lang="en-US" sz="1800" dirty="0"/>
              <a:t>For Q2, you relevant response was the percent chance with which you believed the transfer of Person B lay in the interval between </a:t>
            </a:r>
            <a:r>
              <a:rPr lang="en-US" sz="1800" b="1" dirty="0"/>
              <a:t>K</a:t>
            </a:r>
            <a:r>
              <a:rPr lang="en-US" sz="1800" dirty="0"/>
              <a:t> and </a:t>
            </a:r>
            <a:r>
              <a:rPr lang="en-US" sz="1800" b="1" dirty="0"/>
              <a:t>T</a:t>
            </a:r>
            <a:r>
              <a:rPr lang="en-US" sz="1800" dirty="0"/>
              <a:t>, to which you responded that the Percentage was </a:t>
            </a:r>
            <a:r>
              <a:rPr lang="en-US" sz="1800" b="1" dirty="0"/>
              <a:t>F%</a:t>
            </a:r>
            <a:r>
              <a:rPr lang="en-US" sz="1800" dirty="0"/>
              <a:t>.</a:t>
            </a:r>
          </a:p>
          <a:p>
            <a:pPr marL="0" indent="0" algn="ctr">
              <a:buNone/>
            </a:pPr>
            <a:r>
              <a:rPr lang="en-US" sz="1800" dirty="0"/>
              <a:t>The computer selected the Threshold to be </a:t>
            </a:r>
            <a:r>
              <a:rPr lang="en-US" sz="1800" b="1" dirty="0"/>
              <a:t>F</a:t>
            </a:r>
            <a:r>
              <a:rPr lang="en-US" sz="1800" dirty="0"/>
              <a:t> and the Draw to be </a:t>
            </a:r>
            <a:r>
              <a:rPr lang="en-US" sz="1800" b="1" dirty="0"/>
              <a:t>G</a:t>
            </a:r>
            <a:r>
              <a:rPr lang="en-US" sz="1800" dirty="0"/>
              <a:t>. </a:t>
            </a:r>
            <a:r>
              <a:rPr lang="en-US" sz="1800" dirty="0">
                <a:solidFill>
                  <a:schemeClr val="accent2"/>
                </a:solidFill>
              </a:rPr>
              <a:t>Since the Threshold is greater than or equal to your Percentage, we pay you according to </a:t>
            </a:r>
            <a:r>
              <a:rPr lang="en-US" sz="1800" b="1" dirty="0">
                <a:solidFill>
                  <a:schemeClr val="accent2"/>
                </a:solidFill>
              </a:rPr>
              <a:t>The Lottery</a:t>
            </a:r>
            <a:r>
              <a:rPr lang="en-US" sz="1800" dirty="0">
                <a:solidFill>
                  <a:schemeClr val="accent2"/>
                </a:solidFill>
              </a:rPr>
              <a:t>. The Draw is </a:t>
            </a:r>
            <a:r>
              <a:rPr lang="en-US" sz="1800" b="1" i="1" dirty="0">
                <a:solidFill>
                  <a:schemeClr val="accent2"/>
                </a:solidFill>
              </a:rPr>
              <a:t>less than equal to/ more </a:t>
            </a:r>
            <a:r>
              <a:rPr lang="en-US" sz="1800" b="1" dirty="0">
                <a:solidFill>
                  <a:schemeClr val="accent2"/>
                </a:solidFill>
              </a:rPr>
              <a:t>than </a:t>
            </a:r>
            <a:r>
              <a:rPr lang="en-US" sz="1800" dirty="0">
                <a:solidFill>
                  <a:schemeClr val="accent2"/>
                </a:solidFill>
              </a:rPr>
              <a:t>the threshold so you earn </a:t>
            </a:r>
            <a:r>
              <a:rPr lang="en-US" sz="1800" b="1" dirty="0">
                <a:solidFill>
                  <a:schemeClr val="accent2"/>
                </a:solidFill>
              </a:rPr>
              <a:t>CZK 200/ CZK 0</a:t>
            </a:r>
            <a:r>
              <a:rPr lang="en-US" sz="1800" dirty="0"/>
              <a:t>. </a:t>
            </a:r>
            <a:r>
              <a:rPr lang="en-US" sz="1800" dirty="0">
                <a:solidFill>
                  <a:schemeClr val="accent6"/>
                </a:solidFill>
              </a:rPr>
              <a:t>Since the Threshold is less than the Percentage, we pay you according to </a:t>
            </a:r>
            <a:r>
              <a:rPr lang="en-US" sz="1800" b="1" dirty="0">
                <a:solidFill>
                  <a:schemeClr val="accent6"/>
                </a:solidFill>
              </a:rPr>
              <a:t>The Bet on The Average. </a:t>
            </a:r>
            <a:r>
              <a:rPr lang="en-US" sz="1800" dirty="0">
                <a:solidFill>
                  <a:schemeClr val="accent6"/>
                </a:solidFill>
              </a:rPr>
              <a:t>You guessed that the transfer of Person B in this session lies between X and Z. The actual average transfer of all Person B’s in this session was CZK </a:t>
            </a:r>
            <a:r>
              <a:rPr lang="en-US" sz="1800" b="1" dirty="0">
                <a:solidFill>
                  <a:schemeClr val="accent6"/>
                </a:solidFill>
              </a:rPr>
              <a:t>L</a:t>
            </a:r>
            <a:r>
              <a:rPr lang="en-US" sz="1800" dirty="0">
                <a:solidFill>
                  <a:schemeClr val="accent6"/>
                </a:solidFill>
              </a:rPr>
              <a:t>, so you earn </a:t>
            </a:r>
            <a:r>
              <a:rPr lang="en-US" sz="1800" b="1" dirty="0">
                <a:solidFill>
                  <a:schemeClr val="accent6"/>
                </a:solidFill>
              </a:rPr>
              <a:t>CZK 200/ CZK 0.</a:t>
            </a:r>
          </a:p>
          <a:p>
            <a:pPr marL="0" indent="0" algn="ctr">
              <a:buNone/>
            </a:pPr>
            <a:r>
              <a:rPr lang="en-US" sz="1800" dirty="0"/>
              <a:t>Including the fixed CZK 125 for this part, your earnings from Part 2 are therefore: </a:t>
            </a:r>
            <a:r>
              <a:rPr lang="en-US" sz="1800" b="1" dirty="0"/>
              <a:t>CZK C</a:t>
            </a:r>
          </a:p>
          <a:p>
            <a:pPr marL="0" indent="0" algn="ctr">
              <a:buNone/>
            </a:pPr>
            <a:endParaRPr lang="en-US" sz="1800" dirty="0"/>
          </a:p>
          <a:p>
            <a:pPr marL="0" indent="0" algn="ctr">
              <a:buNone/>
            </a:pPr>
            <a:r>
              <a:rPr lang="en-US" sz="1800" dirty="0"/>
              <a:t>[For Person </a:t>
            </a:r>
            <a:r>
              <a:rPr lang="en-US" sz="1800" dirty="0" err="1"/>
              <a:t>Bs</a:t>
            </a:r>
            <a:r>
              <a:rPr lang="en-US" sz="1800" dirty="0"/>
              <a:t>] </a:t>
            </a:r>
          </a:p>
          <a:p>
            <a:pPr marL="0" indent="0" algn="ctr">
              <a:buNone/>
            </a:pPr>
            <a:r>
              <a:rPr lang="en-US" sz="1800" dirty="0"/>
              <a:t>Part 2</a:t>
            </a:r>
          </a:p>
          <a:p>
            <a:pPr marL="0" indent="0" algn="ctr">
              <a:buNone/>
            </a:pPr>
            <a:r>
              <a:rPr lang="en-US" sz="1800" dirty="0">
                <a:solidFill>
                  <a:schemeClr val="accent2"/>
                </a:solidFill>
              </a:rPr>
              <a:t>The computer randomly selected Decision 1 to be payoff relevant. You guessed that the Person A you were matched with would predict that Person B’s transfer would lie between </a:t>
            </a:r>
            <a:r>
              <a:rPr lang="en-US" sz="1800" b="1" dirty="0">
                <a:solidFill>
                  <a:schemeClr val="accent2"/>
                </a:solidFill>
              </a:rPr>
              <a:t>CZK X and Z</a:t>
            </a:r>
            <a:r>
              <a:rPr lang="en-US" sz="1800" dirty="0">
                <a:solidFill>
                  <a:schemeClr val="accent2"/>
                </a:solidFill>
              </a:rPr>
              <a:t>. The actual prediction by the Person A you were matched with lay in the interval between </a:t>
            </a:r>
            <a:r>
              <a:rPr lang="en-US" sz="1800" b="1" dirty="0">
                <a:solidFill>
                  <a:schemeClr val="accent2"/>
                </a:solidFill>
              </a:rPr>
              <a:t>CZK P and Q</a:t>
            </a:r>
            <a:r>
              <a:rPr lang="en-US" sz="1800" dirty="0">
                <a:solidFill>
                  <a:schemeClr val="accent2"/>
                </a:solidFill>
              </a:rPr>
              <a:t>. Thus you earn CZK 200/ CZK 0.</a:t>
            </a:r>
          </a:p>
          <a:p>
            <a:pPr marL="0" indent="0" algn="ctr">
              <a:buNone/>
            </a:pPr>
            <a:r>
              <a:rPr lang="en-US" sz="1800" dirty="0">
                <a:solidFill>
                  <a:schemeClr val="accent6"/>
                </a:solidFill>
              </a:rPr>
              <a:t>The computer randomly selected Decision 2 to be payoff relevant. You guessed that the Person A you were matched with would predict that the percent chance that Person B’s transfer was less than 0 (more than 50) was </a:t>
            </a:r>
            <a:r>
              <a:rPr lang="en-US" sz="1800" b="1" dirty="0">
                <a:solidFill>
                  <a:schemeClr val="accent6"/>
                </a:solidFill>
              </a:rPr>
              <a:t>M</a:t>
            </a:r>
            <a:r>
              <a:rPr lang="en-US" sz="1800" dirty="0">
                <a:solidFill>
                  <a:schemeClr val="accent6"/>
                </a:solidFill>
              </a:rPr>
              <a:t>%. The actual percent chance with which the Person A you were matched with predicted that the Person B’s transfer would be less than 0 was </a:t>
            </a:r>
            <a:r>
              <a:rPr lang="en-US" sz="1800" b="1" dirty="0">
                <a:solidFill>
                  <a:schemeClr val="accent6"/>
                </a:solidFill>
              </a:rPr>
              <a:t>N</a:t>
            </a:r>
            <a:r>
              <a:rPr lang="en-US" sz="1800" dirty="0">
                <a:solidFill>
                  <a:schemeClr val="accent6"/>
                </a:solidFill>
              </a:rPr>
              <a:t>%. Thus you earn CZK 200/ CZK 0.</a:t>
            </a:r>
          </a:p>
          <a:p>
            <a:pPr marL="0" indent="0" algn="ctr">
              <a:buNone/>
            </a:pPr>
            <a:r>
              <a:rPr lang="en-US" sz="1800" dirty="0"/>
              <a:t>Including the fixed CZK 125 for this part, your earnings from Part 2 are therefore: </a:t>
            </a:r>
            <a:r>
              <a:rPr lang="en-US" sz="1800" b="1" dirty="0"/>
              <a:t>CZK D</a:t>
            </a:r>
          </a:p>
          <a:p>
            <a:pPr marL="0" indent="0" algn="ctr">
              <a:buNone/>
            </a:pPr>
            <a:endParaRPr lang="en-US" sz="1800" dirty="0"/>
          </a:p>
          <a:p>
            <a:pPr marL="0" indent="0" algn="ctr">
              <a:buNone/>
            </a:pPr>
            <a:endParaRPr lang="en-US" sz="1800" dirty="0"/>
          </a:p>
          <a:p>
            <a:pPr marL="0" indent="0" algn="ctr">
              <a:buNone/>
            </a:pPr>
            <a:endParaRPr lang="de-AT" sz="1800" dirty="0"/>
          </a:p>
        </p:txBody>
      </p:sp>
    </p:spTree>
    <p:extLst>
      <p:ext uri="{BB962C8B-B14F-4D97-AF65-F5344CB8AC3E}">
        <p14:creationId xmlns:p14="http://schemas.microsoft.com/office/powerpoint/2010/main" val="1501974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r>
              <a:rPr lang="en-US" dirty="0" err="1"/>
              <a:t>cont</a:t>
            </a:r>
            <a:r>
              <a:rPr lang="en-US" dirty="0"/>
              <a:t>…</a:t>
            </a:r>
            <a:endParaRPr lang="de-AT" dirty="0"/>
          </a:p>
        </p:txBody>
      </p:sp>
      <p:sp>
        <p:nvSpPr>
          <p:cNvPr id="3" name="Content Placeholder 2"/>
          <p:cNvSpPr>
            <a:spLocks noGrp="1"/>
          </p:cNvSpPr>
          <p:nvPr>
            <p:ph idx="1"/>
          </p:nvPr>
        </p:nvSpPr>
        <p:spPr>
          <a:xfrm>
            <a:off x="838200" y="1397000"/>
            <a:ext cx="10515600" cy="4889499"/>
          </a:xfrm>
        </p:spPr>
        <p:txBody>
          <a:bodyPr>
            <a:normAutofit/>
          </a:bodyPr>
          <a:lstStyle/>
          <a:p>
            <a:pPr marL="0" indent="0" algn="ctr">
              <a:buNone/>
            </a:pPr>
            <a:endParaRPr lang="en-US" sz="1800" dirty="0"/>
          </a:p>
          <a:p>
            <a:pPr marL="0" indent="0" algn="ctr">
              <a:buNone/>
            </a:pPr>
            <a:r>
              <a:rPr lang="en-US" sz="1800" dirty="0"/>
              <a:t>[In case Part 1 was selected]</a:t>
            </a:r>
          </a:p>
          <a:p>
            <a:pPr marL="0" indent="0" algn="ctr">
              <a:buNone/>
            </a:pPr>
            <a:r>
              <a:rPr lang="en-US" sz="1800" dirty="0"/>
              <a:t>The computer randomly selected Part 1 to be chosen for payment</a:t>
            </a:r>
          </a:p>
          <a:p>
            <a:pPr marL="0" indent="0" algn="ctr">
              <a:buNone/>
            </a:pPr>
            <a:r>
              <a:rPr lang="en-US" sz="1800" dirty="0"/>
              <a:t>Your (Person A’s) earnings from this experiment are therefore: CZK x</a:t>
            </a:r>
          </a:p>
          <a:p>
            <a:pPr marL="0" indent="0" algn="ctr">
              <a:buNone/>
            </a:pPr>
            <a:r>
              <a:rPr lang="en-US" sz="1800" dirty="0"/>
              <a:t>Person B’s (Your) earnings from this experiment are therefore: CZK x</a:t>
            </a:r>
          </a:p>
          <a:p>
            <a:pPr marL="0" indent="0" algn="ctr">
              <a:buNone/>
            </a:pPr>
            <a:endParaRPr lang="en-US" sz="1800" dirty="0"/>
          </a:p>
          <a:p>
            <a:pPr marL="0" indent="0" algn="ctr">
              <a:buNone/>
            </a:pPr>
            <a:r>
              <a:rPr lang="en-US" sz="1800" dirty="0"/>
              <a:t>[In case Part 2 was selected]</a:t>
            </a:r>
          </a:p>
          <a:p>
            <a:pPr marL="0" indent="0" algn="ctr">
              <a:buNone/>
            </a:pPr>
            <a:r>
              <a:rPr lang="en-US" sz="1800" dirty="0"/>
              <a:t>The computer randomly selected Part 2 to be chosen for payment</a:t>
            </a:r>
          </a:p>
          <a:p>
            <a:pPr marL="0" indent="0" algn="ctr">
              <a:buNone/>
            </a:pPr>
            <a:r>
              <a:rPr lang="en-US" sz="1800" dirty="0"/>
              <a:t>Your earnings from this experiment are therefore: CZK x</a:t>
            </a:r>
          </a:p>
          <a:p>
            <a:pPr marL="0" indent="0" algn="ctr">
              <a:buNone/>
            </a:pPr>
            <a:endParaRPr lang="en-US" sz="1800" dirty="0"/>
          </a:p>
          <a:p>
            <a:pPr marL="0" indent="0" algn="ctr">
              <a:buNone/>
            </a:pPr>
            <a:endParaRPr lang="de-AT" sz="1800" dirty="0"/>
          </a:p>
        </p:txBody>
      </p:sp>
      <p:sp>
        <p:nvSpPr>
          <p:cNvPr id="4" name="Rectangle 3"/>
          <p:cNvSpPr/>
          <p:nvPr/>
        </p:nvSpPr>
        <p:spPr>
          <a:xfrm>
            <a:off x="10031776" y="5557749"/>
            <a:ext cx="1322024" cy="4847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a:t>
            </a:r>
            <a:endParaRPr lang="de-AT" dirty="0"/>
          </a:p>
        </p:txBody>
      </p:sp>
    </p:spTree>
    <p:extLst>
      <p:ext uri="{BB962C8B-B14F-4D97-AF65-F5344CB8AC3E}">
        <p14:creationId xmlns:p14="http://schemas.microsoft.com/office/powerpoint/2010/main" val="3090660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97000"/>
            <a:ext cx="10515600" cy="4889499"/>
          </a:xfrm>
        </p:spPr>
        <p:txBody>
          <a:bodyPr>
            <a:normAutofit/>
          </a:bodyPr>
          <a:lstStyle/>
          <a:p>
            <a:pPr marL="0" indent="0" algn="ctr">
              <a:buNone/>
            </a:pPr>
            <a:endParaRPr lang="en-US" sz="1800" dirty="0"/>
          </a:p>
          <a:p>
            <a:pPr marL="0" indent="0" algn="ctr">
              <a:buNone/>
            </a:pPr>
            <a:r>
              <a:rPr lang="en-US" sz="1800" dirty="0"/>
              <a:t>This study has ended. Thank you for your participation!</a:t>
            </a:r>
          </a:p>
          <a:p>
            <a:pPr marL="0" indent="0" algn="ctr">
              <a:buNone/>
            </a:pPr>
            <a:r>
              <a:rPr lang="en-US" sz="1800" dirty="0"/>
              <a:t>Please be patient while we prepare your payment. </a:t>
            </a:r>
          </a:p>
          <a:p>
            <a:pPr marL="0" indent="0" algn="ctr">
              <a:buNone/>
            </a:pPr>
            <a:endParaRPr lang="en-US" sz="1800" dirty="0"/>
          </a:p>
          <a:p>
            <a:pPr marL="0" lvl="0" indent="0">
              <a:lnSpc>
                <a:spcPct val="100000"/>
              </a:lnSpc>
              <a:spcBef>
                <a:spcPts val="0"/>
              </a:spcBef>
              <a:buNone/>
              <a:defRPr/>
            </a:pPr>
            <a:r>
              <a:rPr lang="en-US" sz="1800" dirty="0"/>
              <a:t>When we have finished preparing your payment, we will call seat numbers in random order. When you hear your seat number called, please come to the back of the lab to collect your payment. Once you have collected your payment, you are free to leave.</a:t>
            </a:r>
          </a:p>
          <a:p>
            <a:pPr marL="0" indent="0" algn="ctr">
              <a:buNone/>
            </a:pPr>
            <a:endParaRPr lang="en-US" sz="1800" dirty="0"/>
          </a:p>
          <a:p>
            <a:pPr marL="0" indent="0" algn="ctr">
              <a:buNone/>
            </a:pPr>
            <a:endParaRPr lang="en-US" sz="1800" dirty="0"/>
          </a:p>
          <a:p>
            <a:pPr marL="0" indent="0" algn="ctr">
              <a:buNone/>
            </a:pPr>
            <a:endParaRPr lang="en-US" sz="1800" dirty="0"/>
          </a:p>
          <a:p>
            <a:pPr marL="0" indent="0" algn="ctr">
              <a:buNone/>
            </a:pPr>
            <a:endParaRPr lang="en-US" sz="1800" dirty="0"/>
          </a:p>
          <a:p>
            <a:pPr marL="0" indent="0" algn="ctr">
              <a:buNone/>
            </a:pPr>
            <a:endParaRPr lang="de-AT" sz="1800" dirty="0"/>
          </a:p>
        </p:txBody>
      </p:sp>
    </p:spTree>
    <p:extLst>
      <p:ext uri="{BB962C8B-B14F-4D97-AF65-F5344CB8AC3E}">
        <p14:creationId xmlns:p14="http://schemas.microsoft.com/office/powerpoint/2010/main" val="4231974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8239</Words>
  <Application>Microsoft Office PowerPoint</Application>
  <PresentationFormat>Widescreen</PresentationFormat>
  <Paragraphs>695</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Courier New</vt:lpstr>
      <vt:lpstr>Symbol</vt:lpstr>
      <vt:lpstr>Times New Roman</vt:lpstr>
      <vt:lpstr>Office Theme</vt:lpstr>
      <vt:lpstr>Instructions –  Experiment 1: T1 &amp; T2 T1_Baseline &amp; T2_Baseline</vt:lpstr>
      <vt:lpstr>General Instructions</vt:lpstr>
      <vt:lpstr>General Instructions</vt:lpstr>
      <vt:lpstr>Part 1</vt:lpstr>
      <vt:lpstr>PowerPoint Presentation</vt:lpstr>
      <vt:lpstr>PowerPoint Presentation</vt:lpstr>
      <vt:lpstr>PowerPoint Presentation</vt:lpstr>
      <vt:lpstr>PowerPoint Presentation</vt:lpstr>
      <vt:lpstr>PowerPoint Presentation</vt:lpstr>
      <vt:lpstr>Part 1</vt:lpstr>
      <vt:lpstr>Part 1</vt:lpstr>
      <vt:lpstr>Part 1</vt:lpstr>
      <vt:lpstr>PowerPoint Presentation</vt:lpstr>
      <vt:lpstr>Part 2</vt:lpstr>
      <vt:lpstr>Part 2</vt:lpstr>
      <vt:lpstr>Part 2</vt:lpstr>
      <vt:lpstr>Part 2</vt:lpstr>
      <vt:lpstr>Part 2</vt:lpstr>
      <vt:lpstr>Part 2</vt:lpstr>
      <vt:lpstr>Part 2</vt:lpstr>
      <vt:lpstr>Part 2</vt:lpstr>
      <vt:lpstr>Part 2</vt:lpstr>
      <vt:lpstr>Part 2</vt:lpstr>
      <vt:lpstr>Part 2</vt:lpstr>
      <vt:lpstr>Questionnaire</vt:lpstr>
      <vt:lpstr>Scenario</vt:lpstr>
      <vt:lpstr>PowerPoint Presentation</vt:lpstr>
      <vt:lpstr>Questionnaire</vt:lpstr>
      <vt:lpstr>Questionnaire</vt:lpstr>
      <vt:lpstr>Questionnaire</vt:lpstr>
      <vt:lpstr>Questionnaire</vt:lpstr>
      <vt:lpstr>PowerPoint Presentation</vt:lpstr>
      <vt:lpstr>Questionnaire (2/2)</vt:lpstr>
      <vt:lpstr>Results</vt:lpstr>
      <vt:lpstr>Results cont…</vt:lpstr>
      <vt:lpstr>Results cont…</vt:lpstr>
      <vt:lpstr>PowerPoint Presentation</vt:lpstr>
    </vt:vector>
  </TitlesOfParts>
  <Company>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Abraham, Diya</dc:creator>
  <cp:lastModifiedBy>Abraham, Diya</cp:lastModifiedBy>
  <cp:revision>212</cp:revision>
  <dcterms:created xsi:type="dcterms:W3CDTF">2021-10-20T19:13:55Z</dcterms:created>
  <dcterms:modified xsi:type="dcterms:W3CDTF">2021-11-05T21:07:14Z</dcterms:modified>
</cp:coreProperties>
</file>