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45.jpg" ContentType="image/jpg"/>
  <Override PartName="/ppt/media/image46.jpg" ContentType="image/jpg"/>
  <Override PartName="/ppt/media/image47.jpg" ContentType="image/jpg"/>
  <Override PartName="/ppt/media/image49.jpg" ContentType="image/jpg"/>
  <Override PartName="/ppt/media/image50.jpg" ContentType="image/jpg"/>
  <Override PartName="/ppt/media/image51.jpg" ContentType="image/jpg"/>
  <Override PartName="/ppt/media/image52.jpg" ContentType="image/jpg"/>
  <Override PartName="/ppt/media/image53.jpg" ContentType="image/jp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notesMasterIdLst>
    <p:notesMasterId r:id="rId60"/>
  </p:notesMasterIdLst>
  <p:handoutMasterIdLst>
    <p:handoutMasterId r:id="rId61"/>
  </p:handoutMasterIdLst>
  <p:sldIdLst>
    <p:sldId id="256" r:id="rId2"/>
    <p:sldId id="1574" r:id="rId3"/>
    <p:sldId id="372" r:id="rId4"/>
    <p:sldId id="373" r:id="rId5"/>
    <p:sldId id="368" r:id="rId6"/>
    <p:sldId id="374" r:id="rId7"/>
    <p:sldId id="1737" r:id="rId8"/>
    <p:sldId id="1725" r:id="rId9"/>
    <p:sldId id="1573" r:id="rId10"/>
    <p:sldId id="1213" r:id="rId11"/>
    <p:sldId id="428" r:id="rId12"/>
    <p:sldId id="716" r:id="rId13"/>
    <p:sldId id="1723" r:id="rId14"/>
    <p:sldId id="1732" r:id="rId15"/>
    <p:sldId id="1724" r:id="rId16"/>
    <p:sldId id="1726" r:id="rId17"/>
    <p:sldId id="1568" r:id="rId18"/>
    <p:sldId id="1586" r:id="rId19"/>
    <p:sldId id="1570" r:id="rId20"/>
    <p:sldId id="1587" r:id="rId21"/>
    <p:sldId id="1571" r:id="rId22"/>
    <p:sldId id="1569" r:id="rId23"/>
    <p:sldId id="1727" r:id="rId24"/>
    <p:sldId id="265" r:id="rId25"/>
    <p:sldId id="1603" r:id="rId26"/>
    <p:sldId id="260" r:id="rId27"/>
    <p:sldId id="1728" r:id="rId28"/>
    <p:sldId id="709" r:id="rId29"/>
    <p:sldId id="1733" r:id="rId30"/>
    <p:sldId id="1718" r:id="rId31"/>
    <p:sldId id="1719" r:id="rId32"/>
    <p:sldId id="1735" r:id="rId33"/>
    <p:sldId id="1736" r:id="rId34"/>
    <p:sldId id="1729" r:id="rId35"/>
    <p:sldId id="1721" r:id="rId36"/>
    <p:sldId id="266" r:id="rId37"/>
    <p:sldId id="267" r:id="rId38"/>
    <p:sldId id="268" r:id="rId39"/>
    <p:sldId id="583" r:id="rId40"/>
    <p:sldId id="584" r:id="rId41"/>
    <p:sldId id="585" r:id="rId42"/>
    <p:sldId id="586" r:id="rId43"/>
    <p:sldId id="1722" r:id="rId44"/>
    <p:sldId id="597" r:id="rId45"/>
    <p:sldId id="1588" r:id="rId46"/>
    <p:sldId id="1734" r:id="rId47"/>
    <p:sldId id="258" r:id="rId48"/>
    <p:sldId id="259" r:id="rId49"/>
    <p:sldId id="1730" r:id="rId50"/>
    <p:sldId id="1739" r:id="rId51"/>
    <p:sldId id="1740" r:id="rId52"/>
    <p:sldId id="1741" r:id="rId53"/>
    <p:sldId id="1731" r:id="rId54"/>
    <p:sldId id="1600" r:id="rId55"/>
    <p:sldId id="1738" r:id="rId56"/>
    <p:sldId id="742" r:id="rId57"/>
    <p:sldId id="743" r:id="rId58"/>
    <p:sldId id="1602" r:id="rId5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B12B"/>
    <a:srgbClr val="3ED634"/>
    <a:srgbClr val="080042"/>
    <a:srgbClr val="0D0053"/>
    <a:srgbClr val="0F0062"/>
    <a:srgbClr val="130C88"/>
    <a:srgbClr val="160072"/>
    <a:srgbClr val="160073"/>
    <a:srgbClr val="0B00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224" autoAdjust="0"/>
    <p:restoredTop sz="94000"/>
  </p:normalViewPr>
  <p:slideViewPr>
    <p:cSldViewPr snapToGrid="0" snapToObjects="1">
      <p:cViewPr varScale="1">
        <p:scale>
          <a:sx n="166" d="100"/>
          <a:sy n="166" d="100"/>
        </p:scale>
        <p:origin x="856"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1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image" Target="../media/image6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158F65E-1E6B-1E47-9772-F23E16D82250}" type="datetimeFigureOut">
              <a:rPr lang="en-US" smtClean="0"/>
              <a:t>2/13/19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A500FC6-2B71-1845-BFAD-2505C3C28E10}" type="slidenum">
              <a:rPr lang="en-US" smtClean="0"/>
              <a:t>‹#›</a:t>
            </a:fld>
            <a:endParaRPr lang="en-US"/>
          </a:p>
        </p:txBody>
      </p:sp>
    </p:spTree>
    <p:extLst>
      <p:ext uri="{BB962C8B-B14F-4D97-AF65-F5344CB8AC3E}">
        <p14:creationId xmlns:p14="http://schemas.microsoft.com/office/powerpoint/2010/main" val="29183164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7C04B3-DB32-2A42-996E-AE636960BA1A}" type="datetimeFigureOut">
              <a:rPr lang="en-US" smtClean="0"/>
              <a:pPr/>
              <a:t>2/13/19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BB4D4B-F551-E742-B46B-A78978471A27}" type="slidenum">
              <a:rPr lang="en-US" smtClean="0"/>
              <a:pPr/>
              <a:t>‹#›</a:t>
            </a:fld>
            <a:endParaRPr lang="en-US"/>
          </a:p>
        </p:txBody>
      </p:sp>
    </p:spTree>
    <p:extLst>
      <p:ext uri="{BB962C8B-B14F-4D97-AF65-F5344CB8AC3E}">
        <p14:creationId xmlns:p14="http://schemas.microsoft.com/office/powerpoint/2010/main" val="377778066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What do we mean by Trustworthy AI?</a:t>
            </a:r>
          </a:p>
          <a:p>
            <a:pPr marL="628284" lvl="1" indent="-171450">
              <a:buFont typeface="Arial" panose="020B0604020202020204" pitchFamily="34" charset="0"/>
              <a:buChar char="•"/>
            </a:pPr>
            <a:r>
              <a:rPr lang="en-US" dirty="0"/>
              <a:t>Capabilities / Qualities including:</a:t>
            </a:r>
            <a:r>
              <a:rPr lang="en-US" baseline="0" dirty="0"/>
              <a:t> Reliability, Resilience, Explainability (Bias), Security, Privacy, ...</a:t>
            </a:r>
          </a:p>
          <a:p>
            <a:pPr marL="171450" lvl="0" indent="-171450">
              <a:buFont typeface="Arial" panose="020B0604020202020204" pitchFamily="34" charset="0"/>
              <a:buChar char="•"/>
            </a:pPr>
            <a:r>
              <a:rPr lang="en-US" baseline="0" dirty="0"/>
              <a:t>NIST seeks to focus measurement and standardization in these core areas through Foundational Research as well as Evaluations.</a:t>
            </a:r>
            <a:endParaRPr lang="en-US" dirty="0"/>
          </a:p>
        </p:txBody>
      </p:sp>
      <p:sp>
        <p:nvSpPr>
          <p:cNvPr id="4" name="Slide Number Placeholder 3"/>
          <p:cNvSpPr>
            <a:spLocks noGrp="1"/>
          </p:cNvSpPr>
          <p:nvPr>
            <p:ph type="sldNum" sz="quarter" idx="10"/>
          </p:nvPr>
        </p:nvSpPr>
        <p:spPr/>
        <p:txBody>
          <a:bodyPr/>
          <a:lstStyle/>
          <a:p>
            <a:fld id="{B338BC07-1DE2-48B7-B32B-15763CA05823}" type="slidenum">
              <a:rPr lang="en-US" smtClean="0"/>
              <a:t>3</a:t>
            </a:fld>
            <a:endParaRPr lang="en-US" dirty="0"/>
          </a:p>
        </p:txBody>
      </p:sp>
    </p:spTree>
    <p:extLst>
      <p:ext uri="{BB962C8B-B14F-4D97-AF65-F5344CB8AC3E}">
        <p14:creationId xmlns:p14="http://schemas.microsoft.com/office/powerpoint/2010/main" val="3374936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AI is a tool to be applied to applications, and virtually every application domain stands to be impacted by AI.</a:t>
            </a:r>
          </a:p>
          <a:p>
            <a:pPr marL="171450" indent="-171450">
              <a:buFont typeface="Arial" panose="020B0604020202020204" pitchFamily="34" charset="0"/>
              <a:buChar char="•"/>
            </a:pPr>
            <a:r>
              <a:rPr lang="en-US" dirty="0"/>
              <a:t>NIST is seeking to see trustworthy ML/AI leveraged across its measurement science domains. Some of the active projects include those listed here.</a:t>
            </a:r>
          </a:p>
        </p:txBody>
      </p:sp>
      <p:sp>
        <p:nvSpPr>
          <p:cNvPr id="4" name="Slide Number Placeholder 3"/>
          <p:cNvSpPr>
            <a:spLocks noGrp="1"/>
          </p:cNvSpPr>
          <p:nvPr>
            <p:ph type="sldNum" sz="quarter" idx="10"/>
          </p:nvPr>
        </p:nvSpPr>
        <p:spPr/>
        <p:txBody>
          <a:bodyPr/>
          <a:lstStyle/>
          <a:p>
            <a:fld id="{B338BC07-1DE2-48B7-B32B-15763CA05823}" type="slidenum">
              <a:rPr lang="en-US" smtClean="0"/>
              <a:t>4</a:t>
            </a:fld>
            <a:endParaRPr lang="en-US" dirty="0"/>
          </a:p>
        </p:txBody>
      </p:sp>
    </p:spTree>
    <p:extLst>
      <p:ext uri="{BB962C8B-B14F-4D97-AF65-F5344CB8AC3E}">
        <p14:creationId xmlns:p14="http://schemas.microsoft.com/office/powerpoint/2010/main" val="776787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Several key characteristics of ML/AI make measuring the trustworthiness of AI both necessary and challenging.</a:t>
            </a:r>
          </a:p>
        </p:txBody>
      </p:sp>
      <p:sp>
        <p:nvSpPr>
          <p:cNvPr id="4" name="Slide Number Placeholder 3"/>
          <p:cNvSpPr>
            <a:spLocks noGrp="1"/>
          </p:cNvSpPr>
          <p:nvPr>
            <p:ph type="sldNum" sz="quarter" idx="10"/>
          </p:nvPr>
        </p:nvSpPr>
        <p:spPr/>
        <p:txBody>
          <a:bodyPr/>
          <a:lstStyle/>
          <a:p>
            <a:fld id="{B338BC07-1DE2-48B7-B32B-15763CA05823}" type="slidenum">
              <a:rPr lang="en-US" smtClean="0"/>
              <a:t>5</a:t>
            </a:fld>
            <a:endParaRPr lang="en-US" dirty="0"/>
          </a:p>
        </p:txBody>
      </p:sp>
    </p:spTree>
    <p:extLst>
      <p:ext uri="{BB962C8B-B14F-4D97-AF65-F5344CB8AC3E}">
        <p14:creationId xmlns:p14="http://schemas.microsoft.com/office/powerpoint/2010/main" val="2398043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Listed are </a:t>
            </a:r>
            <a:r>
              <a:rPr lang="en-US" dirty="0" err="1"/>
              <a:t>NIST’s</a:t>
            </a:r>
            <a:r>
              <a:rPr lang="en-US" dirty="0"/>
              <a:t> aspirational 5-year goals in AI.</a:t>
            </a:r>
          </a:p>
        </p:txBody>
      </p:sp>
      <p:sp>
        <p:nvSpPr>
          <p:cNvPr id="4" name="Slide Number Placeholder 3"/>
          <p:cNvSpPr>
            <a:spLocks noGrp="1"/>
          </p:cNvSpPr>
          <p:nvPr>
            <p:ph type="sldNum" sz="quarter" idx="10"/>
          </p:nvPr>
        </p:nvSpPr>
        <p:spPr/>
        <p:txBody>
          <a:bodyPr/>
          <a:lstStyle/>
          <a:p>
            <a:fld id="{B338BC07-1DE2-48B7-B32B-15763CA05823}" type="slidenum">
              <a:rPr lang="en-US" smtClean="0"/>
              <a:t>6</a:t>
            </a:fld>
            <a:endParaRPr lang="en-US" dirty="0"/>
          </a:p>
        </p:txBody>
      </p:sp>
    </p:spTree>
    <p:extLst>
      <p:ext uri="{BB962C8B-B14F-4D97-AF65-F5344CB8AC3E}">
        <p14:creationId xmlns:p14="http://schemas.microsoft.com/office/powerpoint/2010/main" val="2600125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xfrm>
            <a:off x="3884613" y="8685213"/>
            <a:ext cx="2971800" cy="457200"/>
          </a:xfrm>
          <a:prstGeom prst="rect">
            <a:avLst/>
          </a:prstGeom>
          <a:noFill/>
        </p:spPr>
        <p:txBody>
          <a:bodyPr/>
          <a:lstStyle/>
          <a:p>
            <a:fld id="{66C2DF69-D00C-CB40-8E11-31ED87FBA662}" type="slidenum">
              <a:rPr lang="en-US">
                <a:latin typeface="Times" pitchFamily="-107" charset="0"/>
              </a:rPr>
              <a:pPr/>
              <a:t>10</a:t>
            </a:fld>
            <a:endParaRPr lang="en-US">
              <a:latin typeface="Times" pitchFamily="-107" charset="0"/>
            </a:endParaRPr>
          </a:p>
        </p:txBody>
      </p:sp>
      <p:sp>
        <p:nvSpPr>
          <p:cNvPr id="39939" name="Rectangle 2"/>
          <p:cNvSpPr>
            <a:spLocks noGrp="1" noRot="1" noChangeAspect="1" noChangeArrowheads="1" noTextEdit="1"/>
          </p:cNvSpPr>
          <p:nvPr>
            <p:ph type="sldImg"/>
          </p:nvPr>
        </p:nvSpPr>
        <p:spPr>
          <a:xfrm>
            <a:off x="1150938" y="692150"/>
            <a:ext cx="4556125" cy="3416300"/>
          </a:xfrm>
          <a:ln/>
        </p:spPr>
      </p:sp>
      <p:sp>
        <p:nvSpPr>
          <p:cNvPr id="39940" name="Rectangle 3"/>
          <p:cNvSpPr>
            <a:spLocks noGrp="1" noChangeArrowheads="1"/>
          </p:cNvSpPr>
          <p:nvPr>
            <p:ph type="body" idx="1"/>
          </p:nvPr>
        </p:nvSpPr>
        <p:spPr>
          <a:noFill/>
          <a:ln/>
        </p:spPr>
        <p:txBody>
          <a:bodyPr/>
          <a:lstStyle/>
          <a:p>
            <a:pPr eaLnBrk="1" hangingPunct="1"/>
            <a:endParaRPr lang="en-US">
              <a:latin typeface="Times" pitchFamily="-107" charset="0"/>
              <a:ea typeface="ＭＳ Ｐゴシック" pitchFamily="-107" charset="-128"/>
              <a:cs typeface="ＭＳ Ｐゴシック" pitchFamily="-107" charset="-128"/>
            </a:endParaRPr>
          </a:p>
        </p:txBody>
      </p:sp>
    </p:spTree>
    <p:extLst>
      <p:ext uri="{BB962C8B-B14F-4D97-AF65-F5344CB8AC3E}">
        <p14:creationId xmlns:p14="http://schemas.microsoft.com/office/powerpoint/2010/main" val="214372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43E4335C-8BE9-214A-A8A0-BC6022E2A935}" type="slidenum">
              <a:rPr lang="en-US">
                <a:latin typeface="Times" charset="0"/>
              </a:rPr>
              <a:pPr/>
              <a:t>11</a:t>
            </a:fld>
            <a:endParaRPr lang="en-US">
              <a:latin typeface="Times" charset="0"/>
            </a:endParaRPr>
          </a:p>
        </p:txBody>
      </p:sp>
      <p:sp>
        <p:nvSpPr>
          <p:cNvPr id="112643" name="Rectangle 2"/>
          <p:cNvSpPr>
            <a:spLocks noGrp="1" noRot="1" noChangeAspect="1" noChangeArrowheads="1" noTextEdit="1"/>
          </p:cNvSpPr>
          <p:nvPr>
            <p:ph type="sldImg"/>
          </p:nvPr>
        </p:nvSpPr>
        <p:spPr>
          <a:xfrm>
            <a:off x="990600" y="303213"/>
            <a:ext cx="4875213" cy="3656012"/>
          </a:xfrm>
          <a:solidFill>
            <a:srgbClr val="FFFFFF"/>
          </a:solidFill>
          <a:ln/>
        </p:spPr>
      </p:sp>
      <p:sp>
        <p:nvSpPr>
          <p:cNvPr id="112644" name="Text Box 3"/>
          <p:cNvSpPr txBox="1">
            <a:spLocks noChangeArrowheads="1"/>
          </p:cNvSpPr>
          <p:nvPr/>
        </p:nvSpPr>
        <p:spPr bwMode="auto">
          <a:xfrm>
            <a:off x="503238" y="4316413"/>
            <a:ext cx="5854700" cy="4059237"/>
          </a:xfrm>
          <a:prstGeom prst="rect">
            <a:avLst/>
          </a:prstGeom>
          <a:noFill/>
          <a:ln w="9525">
            <a:noFill/>
            <a:miter lim="800000"/>
            <a:headEnd/>
            <a:tailEnd/>
          </a:ln>
        </p:spPr>
        <p:txBody>
          <a:bodyPr lIns="0" tIns="0" rIns="0" bIns="0">
            <a:prstTxWarp prst="textNoShape">
              <a:avLst/>
            </a:prstTxWarp>
          </a:bodyPr>
          <a:lstStyle/>
          <a:p>
            <a:endParaRPr lang="en-US" i="0">
              <a:latin typeface="Garamond" charset="0"/>
            </a:endParaRPr>
          </a:p>
        </p:txBody>
      </p:sp>
    </p:spTree>
    <p:extLst>
      <p:ext uri="{BB962C8B-B14F-4D97-AF65-F5344CB8AC3E}">
        <p14:creationId xmlns:p14="http://schemas.microsoft.com/office/powerpoint/2010/main" val="121641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r>
              <a:rPr lang="en-US">
                <a:latin typeface="Arial" pitchFamily="34" charset="0"/>
              </a:rPr>
              <a:t>Main focus since 2003</a:t>
            </a:r>
          </a:p>
          <a:p>
            <a:pPr eaLnBrk="1" hangingPunct="1"/>
            <a:endParaRPr lang="en-US">
              <a:latin typeface="Arial" pitchFamily="34" charset="0"/>
            </a:endParaRPr>
          </a:p>
          <a:p>
            <a:pPr eaLnBrk="1" hangingPunct="1"/>
            <a:r>
              <a:rPr lang="en-US">
                <a:latin typeface="Arial" pitchFamily="34" charset="0"/>
              </a:rPr>
              <a:t>Currently there is a growing interest to bridge these scales to population level modeling</a:t>
            </a:r>
          </a:p>
        </p:txBody>
      </p:sp>
      <p:sp>
        <p:nvSpPr>
          <p:cNvPr id="89092" name="Slide Number Placeholder 3"/>
          <p:cNvSpPr>
            <a:spLocks noGrp="1"/>
          </p:cNvSpPr>
          <p:nvPr>
            <p:ph type="sldNum" sz="quarter" idx="5"/>
          </p:nvPr>
        </p:nvSpPr>
        <p:spPr>
          <a:noFill/>
        </p:spPr>
        <p:txBody>
          <a:bodyPr/>
          <a:lstStyle/>
          <a:p>
            <a:fld id="{88846CF1-4794-4ED4-B79E-B7EDD2274602}" type="slidenum">
              <a:rPr lang="en-US"/>
              <a:pPr/>
              <a:t>12</a:t>
            </a:fld>
            <a:endParaRPr lang="en-US"/>
          </a:p>
        </p:txBody>
      </p:sp>
    </p:spTree>
    <p:extLst>
      <p:ext uri="{BB962C8B-B14F-4D97-AF65-F5344CB8AC3E}">
        <p14:creationId xmlns:p14="http://schemas.microsoft.com/office/powerpoint/2010/main" val="2398537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xfrm>
            <a:off x="3884613" y="8685213"/>
            <a:ext cx="2971800" cy="457200"/>
          </a:xfrm>
          <a:prstGeom prst="rect">
            <a:avLst/>
          </a:prstGeom>
          <a:noFill/>
        </p:spPr>
        <p:txBody>
          <a:bodyPr/>
          <a:lstStyle/>
          <a:p>
            <a:fld id="{56B0169A-5D30-124D-9F39-070B46FD25DC}" type="slidenum">
              <a:rPr lang="en-US">
                <a:latin typeface="Times" pitchFamily="-107" charset="0"/>
              </a:rPr>
              <a:pPr/>
              <a:t>36</a:t>
            </a:fld>
            <a:endParaRPr lang="en-US">
              <a:latin typeface="Times" pitchFamily="-107" charset="0"/>
            </a:endParaRPr>
          </a:p>
        </p:txBody>
      </p:sp>
      <p:sp>
        <p:nvSpPr>
          <p:cNvPr id="29699" name="Rectangle 2"/>
          <p:cNvSpPr>
            <a:spLocks noGrp="1" noRot="1" noChangeAspect="1" noChangeArrowheads="1" noTextEdit="1"/>
          </p:cNvSpPr>
          <p:nvPr>
            <p:ph type="sldImg"/>
          </p:nvPr>
        </p:nvSpPr>
        <p:spPr>
          <a:xfrm>
            <a:off x="1150938" y="692150"/>
            <a:ext cx="4556125" cy="3416300"/>
          </a:xfrm>
          <a:ln/>
        </p:spPr>
      </p:sp>
      <p:sp>
        <p:nvSpPr>
          <p:cNvPr id="29700" name="Rectangle 3"/>
          <p:cNvSpPr>
            <a:spLocks noGrp="1" noChangeArrowheads="1"/>
          </p:cNvSpPr>
          <p:nvPr>
            <p:ph type="body" idx="1"/>
          </p:nvPr>
        </p:nvSpPr>
        <p:spPr>
          <a:noFill/>
          <a:ln/>
        </p:spPr>
        <p:txBody>
          <a:bodyPr/>
          <a:lstStyle/>
          <a:p>
            <a:endParaRPr lang="en-US">
              <a:latin typeface="Times" pitchFamily="-107" charset="0"/>
              <a:ea typeface="ＭＳ Ｐゴシック" pitchFamily="-107" charset="-128"/>
              <a:cs typeface="ＭＳ Ｐゴシック" pitchFamily="-107" charset="-128"/>
            </a:endParaRPr>
          </a:p>
        </p:txBody>
      </p:sp>
    </p:spTree>
    <p:extLst>
      <p:ext uri="{BB962C8B-B14F-4D97-AF65-F5344CB8AC3E}">
        <p14:creationId xmlns:p14="http://schemas.microsoft.com/office/powerpoint/2010/main" val="2042287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xfrm>
            <a:off x="3884613" y="8685213"/>
            <a:ext cx="2971800" cy="457200"/>
          </a:xfrm>
          <a:prstGeom prst="rect">
            <a:avLst/>
          </a:prstGeom>
          <a:noFill/>
        </p:spPr>
        <p:txBody>
          <a:bodyPr/>
          <a:lstStyle/>
          <a:p>
            <a:fld id="{B6483D80-6371-1A41-8D30-649758B182C3}" type="slidenum">
              <a:rPr lang="en-US">
                <a:latin typeface="Times" pitchFamily="-107" charset="0"/>
              </a:rPr>
              <a:pPr/>
              <a:t>37</a:t>
            </a:fld>
            <a:endParaRPr lang="en-US">
              <a:latin typeface="Times" pitchFamily="-107" charset="0"/>
            </a:endParaRPr>
          </a:p>
        </p:txBody>
      </p:sp>
      <p:sp>
        <p:nvSpPr>
          <p:cNvPr id="31747" name="Rectangle 2"/>
          <p:cNvSpPr>
            <a:spLocks noGrp="1" noRot="1" noChangeAspect="1" noChangeArrowheads="1" noTextEdit="1"/>
          </p:cNvSpPr>
          <p:nvPr>
            <p:ph type="sldImg"/>
          </p:nvPr>
        </p:nvSpPr>
        <p:spPr>
          <a:xfrm>
            <a:off x="1150938" y="692150"/>
            <a:ext cx="4556125" cy="3416300"/>
          </a:xfrm>
          <a:ln/>
        </p:spPr>
      </p:sp>
      <p:sp>
        <p:nvSpPr>
          <p:cNvPr id="31748" name="Rectangle 3"/>
          <p:cNvSpPr>
            <a:spLocks noGrp="1" noChangeArrowheads="1"/>
          </p:cNvSpPr>
          <p:nvPr>
            <p:ph type="body" idx="1"/>
          </p:nvPr>
        </p:nvSpPr>
        <p:spPr>
          <a:noFill/>
          <a:ln/>
        </p:spPr>
        <p:txBody>
          <a:bodyPr/>
          <a:lstStyle/>
          <a:p>
            <a:endParaRPr lang="en-US">
              <a:latin typeface="Times" pitchFamily="-107" charset="0"/>
              <a:ea typeface="ＭＳ Ｐゴシック" pitchFamily="-107" charset="-128"/>
              <a:cs typeface="ＭＳ Ｐゴシック" pitchFamily="-107" charset="-128"/>
            </a:endParaRPr>
          </a:p>
        </p:txBody>
      </p:sp>
    </p:spTree>
    <p:extLst>
      <p:ext uri="{BB962C8B-B14F-4D97-AF65-F5344CB8AC3E}">
        <p14:creationId xmlns:p14="http://schemas.microsoft.com/office/powerpoint/2010/main" val="23726760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xfrm>
            <a:off x="3884613" y="8685213"/>
            <a:ext cx="2971800" cy="457200"/>
          </a:xfrm>
          <a:prstGeom prst="rect">
            <a:avLst/>
          </a:prstGeom>
          <a:noFill/>
        </p:spPr>
        <p:txBody>
          <a:bodyPr/>
          <a:lstStyle/>
          <a:p>
            <a:fld id="{3C2A7234-6B72-8E48-A7CE-D94DA714DD6B}" type="slidenum">
              <a:rPr lang="en-US">
                <a:latin typeface="Times" pitchFamily="-107" charset="0"/>
              </a:rPr>
              <a:pPr/>
              <a:t>38</a:t>
            </a:fld>
            <a:endParaRPr lang="en-US">
              <a:latin typeface="Times" pitchFamily="-107" charset="0"/>
            </a:endParaRPr>
          </a:p>
        </p:txBody>
      </p:sp>
      <p:sp>
        <p:nvSpPr>
          <p:cNvPr id="33795" name="Rectangle 2"/>
          <p:cNvSpPr>
            <a:spLocks noGrp="1" noRot="1" noChangeAspect="1" noChangeArrowheads="1" noTextEdit="1"/>
          </p:cNvSpPr>
          <p:nvPr>
            <p:ph type="sldImg"/>
          </p:nvPr>
        </p:nvSpPr>
        <p:spPr>
          <a:xfrm>
            <a:off x="1150938" y="692150"/>
            <a:ext cx="4556125" cy="3416300"/>
          </a:xfrm>
          <a:ln/>
        </p:spPr>
      </p:sp>
      <p:sp>
        <p:nvSpPr>
          <p:cNvPr id="33796" name="Rectangle 3"/>
          <p:cNvSpPr>
            <a:spLocks noGrp="1" noChangeArrowheads="1"/>
          </p:cNvSpPr>
          <p:nvPr>
            <p:ph type="body" idx="1"/>
          </p:nvPr>
        </p:nvSpPr>
        <p:spPr>
          <a:noFill/>
          <a:ln/>
        </p:spPr>
        <p:txBody>
          <a:bodyPr/>
          <a:lstStyle/>
          <a:p>
            <a:endParaRPr lang="en-US">
              <a:latin typeface="Times" pitchFamily="-107" charset="0"/>
              <a:ea typeface="ＭＳ Ｐゴシック" pitchFamily="-107" charset="-128"/>
              <a:cs typeface="ＭＳ Ｐゴシック" pitchFamily="-107" charset="-128"/>
            </a:endParaRPr>
          </a:p>
        </p:txBody>
      </p:sp>
    </p:spTree>
    <p:extLst>
      <p:ext uri="{BB962C8B-B14F-4D97-AF65-F5344CB8AC3E}">
        <p14:creationId xmlns:p14="http://schemas.microsoft.com/office/powerpoint/2010/main" val="1143008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xfrm>
            <a:off x="3884613" y="8685213"/>
            <a:ext cx="2971800" cy="457200"/>
          </a:xfrm>
          <a:prstGeom prst="rect">
            <a:avLst/>
          </a:prstGeom>
          <a:noFill/>
        </p:spPr>
        <p:txBody>
          <a:bodyPr/>
          <a:lstStyle/>
          <a:p>
            <a:fld id="{EA5C2497-B4A9-6543-935E-C75D29DADC4A}" type="slidenum">
              <a:rPr lang="en-US">
                <a:latin typeface="Times" pitchFamily="-107" charset="0"/>
              </a:rPr>
              <a:pPr/>
              <a:t>39</a:t>
            </a:fld>
            <a:endParaRPr lang="en-US">
              <a:latin typeface="Times" pitchFamily="-107" charset="0"/>
            </a:endParaRPr>
          </a:p>
        </p:txBody>
      </p:sp>
      <p:sp>
        <p:nvSpPr>
          <p:cNvPr id="33795" name="Rectangle 2"/>
          <p:cNvSpPr>
            <a:spLocks noGrp="1" noRot="1" noChangeAspect="1" noChangeArrowheads="1" noTextEdit="1"/>
          </p:cNvSpPr>
          <p:nvPr>
            <p:ph type="sldImg"/>
          </p:nvPr>
        </p:nvSpPr>
        <p:spPr>
          <a:xfrm>
            <a:off x="1150938" y="692150"/>
            <a:ext cx="4556125" cy="3416300"/>
          </a:xfrm>
          <a:ln/>
        </p:spPr>
      </p:sp>
      <p:sp>
        <p:nvSpPr>
          <p:cNvPr id="33796" name="Rectangle 3"/>
          <p:cNvSpPr>
            <a:spLocks noGrp="1" noChangeArrowheads="1"/>
          </p:cNvSpPr>
          <p:nvPr>
            <p:ph type="body" idx="1"/>
          </p:nvPr>
        </p:nvSpPr>
        <p:spPr>
          <a:noFill/>
          <a:ln/>
        </p:spPr>
        <p:txBody>
          <a:bodyPr/>
          <a:lstStyle/>
          <a:p>
            <a:pPr eaLnBrk="1" hangingPunct="1"/>
            <a:endParaRPr lang="en-US">
              <a:latin typeface="Times" pitchFamily="-107" charset="0"/>
              <a:ea typeface="ＭＳ Ｐゴシック" pitchFamily="-107" charset="-128"/>
              <a:cs typeface="ＭＳ Ｐゴシック" pitchFamily="-107" charset="-128"/>
            </a:endParaRPr>
          </a:p>
        </p:txBody>
      </p:sp>
    </p:spTree>
    <p:extLst>
      <p:ext uri="{BB962C8B-B14F-4D97-AF65-F5344CB8AC3E}">
        <p14:creationId xmlns:p14="http://schemas.microsoft.com/office/powerpoint/2010/main" val="650933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xfrm>
            <a:off x="3884613" y="8685213"/>
            <a:ext cx="2971800" cy="457200"/>
          </a:xfrm>
          <a:prstGeom prst="rect">
            <a:avLst/>
          </a:prstGeom>
          <a:noFill/>
        </p:spPr>
        <p:txBody>
          <a:bodyPr/>
          <a:lstStyle/>
          <a:p>
            <a:fld id="{60A83D9D-6C0C-5E4C-9537-34ECFBF7C3CF}" type="slidenum">
              <a:rPr lang="en-US">
                <a:latin typeface="Times" pitchFamily="-107" charset="0"/>
              </a:rPr>
              <a:pPr/>
              <a:t>40</a:t>
            </a:fld>
            <a:endParaRPr lang="en-US">
              <a:latin typeface="Times" pitchFamily="-107" charset="0"/>
            </a:endParaRPr>
          </a:p>
        </p:txBody>
      </p:sp>
      <p:sp>
        <p:nvSpPr>
          <p:cNvPr id="95235" name="Rectangle 2"/>
          <p:cNvSpPr>
            <a:spLocks noGrp="1" noRot="1" noChangeAspect="1" noChangeArrowheads="1" noTextEdit="1"/>
          </p:cNvSpPr>
          <p:nvPr>
            <p:ph type="sldImg"/>
          </p:nvPr>
        </p:nvSpPr>
        <p:spPr>
          <a:xfrm>
            <a:off x="1150938" y="692150"/>
            <a:ext cx="4556125" cy="3416300"/>
          </a:xfrm>
          <a:ln/>
        </p:spPr>
      </p:sp>
      <p:sp>
        <p:nvSpPr>
          <p:cNvPr id="95236" name="Rectangle 3"/>
          <p:cNvSpPr>
            <a:spLocks noGrp="1" noChangeArrowheads="1"/>
          </p:cNvSpPr>
          <p:nvPr>
            <p:ph type="body" idx="1"/>
          </p:nvPr>
        </p:nvSpPr>
        <p:spPr>
          <a:noFill/>
          <a:ln/>
        </p:spPr>
        <p:txBody>
          <a:bodyPr/>
          <a:lstStyle/>
          <a:p>
            <a:pPr eaLnBrk="1" hangingPunct="1"/>
            <a:endParaRPr lang="en-US">
              <a:latin typeface="Times" pitchFamily="-107" charset="0"/>
              <a:ea typeface="ＭＳ Ｐゴシック" pitchFamily="-107" charset="-128"/>
              <a:cs typeface="ＭＳ Ｐゴシック" pitchFamily="-107" charset="-128"/>
            </a:endParaRPr>
          </a:p>
        </p:txBody>
      </p:sp>
    </p:spTree>
    <p:extLst>
      <p:ext uri="{BB962C8B-B14F-4D97-AF65-F5344CB8AC3E}">
        <p14:creationId xmlns:p14="http://schemas.microsoft.com/office/powerpoint/2010/main" val="303750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xfrm>
            <a:off x="3884613" y="8685213"/>
            <a:ext cx="2971800" cy="457200"/>
          </a:xfrm>
          <a:prstGeom prst="rect">
            <a:avLst/>
          </a:prstGeom>
          <a:noFill/>
        </p:spPr>
        <p:txBody>
          <a:bodyPr/>
          <a:lstStyle/>
          <a:p>
            <a:fld id="{17B6856C-4D9F-A241-AC32-06A8B10E940F}" type="slidenum">
              <a:rPr lang="en-US">
                <a:latin typeface="Times" pitchFamily="-107" charset="0"/>
              </a:rPr>
              <a:pPr/>
              <a:t>41</a:t>
            </a:fld>
            <a:endParaRPr lang="en-US">
              <a:latin typeface="Times" pitchFamily="-107" charset="0"/>
            </a:endParaRPr>
          </a:p>
        </p:txBody>
      </p:sp>
      <p:sp>
        <p:nvSpPr>
          <p:cNvPr id="97283" name="Rectangle 2"/>
          <p:cNvSpPr>
            <a:spLocks noGrp="1" noRot="1" noChangeAspect="1" noChangeArrowheads="1" noTextEdit="1"/>
          </p:cNvSpPr>
          <p:nvPr>
            <p:ph type="sldImg"/>
          </p:nvPr>
        </p:nvSpPr>
        <p:spPr>
          <a:xfrm>
            <a:off x="1150938" y="692150"/>
            <a:ext cx="4556125" cy="3416300"/>
          </a:xfrm>
          <a:ln/>
        </p:spPr>
      </p:sp>
      <p:sp>
        <p:nvSpPr>
          <p:cNvPr id="97284" name="Rectangle 3"/>
          <p:cNvSpPr>
            <a:spLocks noGrp="1" noChangeArrowheads="1"/>
          </p:cNvSpPr>
          <p:nvPr>
            <p:ph type="body" idx="1"/>
          </p:nvPr>
        </p:nvSpPr>
        <p:spPr>
          <a:noFill/>
          <a:ln/>
        </p:spPr>
        <p:txBody>
          <a:bodyPr/>
          <a:lstStyle/>
          <a:p>
            <a:pPr eaLnBrk="1" hangingPunct="1"/>
            <a:endParaRPr lang="en-US">
              <a:latin typeface="Times" pitchFamily="-107" charset="0"/>
              <a:ea typeface="ＭＳ Ｐゴシック" pitchFamily="-107" charset="-128"/>
              <a:cs typeface="ＭＳ Ｐゴシック" pitchFamily="-107" charset="-128"/>
            </a:endParaRPr>
          </a:p>
        </p:txBody>
      </p:sp>
    </p:spTree>
    <p:extLst>
      <p:ext uri="{BB962C8B-B14F-4D97-AF65-F5344CB8AC3E}">
        <p14:creationId xmlns:p14="http://schemas.microsoft.com/office/powerpoint/2010/main" val="1553718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xfrm>
            <a:off x="3884613" y="8685213"/>
            <a:ext cx="2971800" cy="457200"/>
          </a:xfrm>
          <a:prstGeom prst="rect">
            <a:avLst/>
          </a:prstGeom>
          <a:noFill/>
        </p:spPr>
        <p:txBody>
          <a:bodyPr/>
          <a:lstStyle/>
          <a:p>
            <a:fld id="{3286F0EA-AAEB-3F48-8E81-EF4A2F1F7241}" type="slidenum">
              <a:rPr lang="en-US">
                <a:latin typeface="Times" pitchFamily="-107" charset="0"/>
              </a:rPr>
              <a:pPr/>
              <a:t>42</a:t>
            </a:fld>
            <a:endParaRPr lang="en-US">
              <a:latin typeface="Times" pitchFamily="-107" charset="0"/>
            </a:endParaRPr>
          </a:p>
        </p:txBody>
      </p:sp>
      <p:sp>
        <p:nvSpPr>
          <p:cNvPr id="99331" name="Rectangle 2"/>
          <p:cNvSpPr>
            <a:spLocks noGrp="1" noRot="1" noChangeAspect="1" noChangeArrowheads="1" noTextEdit="1"/>
          </p:cNvSpPr>
          <p:nvPr>
            <p:ph type="sldImg"/>
          </p:nvPr>
        </p:nvSpPr>
        <p:spPr>
          <a:xfrm>
            <a:off x="1150938" y="692150"/>
            <a:ext cx="4556125" cy="3416300"/>
          </a:xfrm>
          <a:ln/>
        </p:spPr>
      </p:sp>
      <p:sp>
        <p:nvSpPr>
          <p:cNvPr id="99332" name="Rectangle 3"/>
          <p:cNvSpPr>
            <a:spLocks noGrp="1" noChangeArrowheads="1"/>
          </p:cNvSpPr>
          <p:nvPr>
            <p:ph type="body" idx="1"/>
          </p:nvPr>
        </p:nvSpPr>
        <p:spPr>
          <a:noFill/>
          <a:ln/>
        </p:spPr>
        <p:txBody>
          <a:bodyPr/>
          <a:lstStyle/>
          <a:p>
            <a:pPr eaLnBrk="1" hangingPunct="1"/>
            <a:endParaRPr lang="en-US">
              <a:latin typeface="Times" pitchFamily="-107" charset="0"/>
              <a:ea typeface="ＭＳ Ｐゴシック" pitchFamily="-107" charset="-128"/>
              <a:cs typeface="ＭＳ Ｐゴシック" pitchFamily="-107" charset="-128"/>
            </a:endParaRPr>
          </a:p>
        </p:txBody>
      </p:sp>
    </p:spTree>
    <p:extLst>
      <p:ext uri="{BB962C8B-B14F-4D97-AF65-F5344CB8AC3E}">
        <p14:creationId xmlns:p14="http://schemas.microsoft.com/office/powerpoint/2010/main" val="2641086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1: The most obvious Use NNs to populate/update the data on top of OKNs</a:t>
            </a:r>
          </a:p>
        </p:txBody>
      </p:sp>
      <p:sp>
        <p:nvSpPr>
          <p:cNvPr id="4" name="Slide Number Placeholder 3"/>
          <p:cNvSpPr>
            <a:spLocks noGrp="1"/>
          </p:cNvSpPr>
          <p:nvPr>
            <p:ph type="sldNum" sz="quarter" idx="10"/>
          </p:nvPr>
        </p:nvSpPr>
        <p:spPr/>
        <p:txBody>
          <a:bodyPr/>
          <a:lstStyle/>
          <a:p>
            <a:fld id="{30BB4D4B-F551-E742-B46B-A78978471A27}" type="slidenum">
              <a:rPr lang="en-US" smtClean="0"/>
              <a:pPr/>
              <a:t>50</a:t>
            </a:fld>
            <a:endParaRPr lang="en-US"/>
          </a:p>
        </p:txBody>
      </p:sp>
    </p:spTree>
    <p:extLst>
      <p:ext uri="{BB962C8B-B14F-4D97-AF65-F5344CB8AC3E}">
        <p14:creationId xmlns:p14="http://schemas.microsoft.com/office/powerpoint/2010/main" val="33048769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B227640B-3AE3-2745-869C-2563974B0A7C}" type="slidenum">
              <a:rPr lang="en-US">
                <a:latin typeface="Times" pitchFamily="26" charset="0"/>
              </a:rPr>
              <a:pPr/>
              <a:t>57</a:t>
            </a:fld>
            <a:endParaRPr lang="en-US">
              <a:latin typeface="Times" pitchFamily="26"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p:spPr>
        <p:txBody>
          <a:bodyPr/>
          <a:lstStyle/>
          <a:p>
            <a:pPr eaLnBrk="1" hangingPunct="1"/>
            <a:endParaRPr lang="en-US">
              <a:latin typeface="Times" pitchFamily="26" charset="0"/>
              <a:ea typeface="ＭＳ Ｐゴシック" pitchFamily="26" charset="-128"/>
              <a:cs typeface="ＭＳ Ｐゴシック" pitchFamily="26" charset="-128"/>
            </a:endParaRPr>
          </a:p>
        </p:txBody>
      </p:sp>
    </p:spTree>
    <p:extLst>
      <p:ext uri="{BB962C8B-B14F-4D97-AF65-F5344CB8AC3E}">
        <p14:creationId xmlns:p14="http://schemas.microsoft.com/office/powerpoint/2010/main" val="12293919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194" name="Rectangle 2"/>
          <p:cNvSpPr>
            <a:spLocks noGrp="1" noRot="1" noChangeAspect="1" noChangeArrowheads="1" noTextEdit="1"/>
          </p:cNvSpPr>
          <p:nvPr>
            <p:ph type="sldImg"/>
          </p:nvPr>
        </p:nvSpPr>
        <p:spPr>
          <a:xfrm>
            <a:off x="1150938" y="692150"/>
            <a:ext cx="4556125" cy="3416300"/>
          </a:xfrm>
          <a:ln/>
        </p:spPr>
      </p:sp>
      <p:sp>
        <p:nvSpPr>
          <p:cNvPr id="10321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87860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04800" y="6004648"/>
            <a:ext cx="2133600" cy="365125"/>
          </a:xfrm>
          <a:prstGeom prst="rect">
            <a:avLst/>
          </a:prstGeom>
        </p:spPr>
        <p:txBody>
          <a:bodyPr/>
          <a:lstStyle/>
          <a:p>
            <a:fld id="{C8C3A271-BB8B-F941-9D26-41C8DA2DB2D6}" type="datetime1">
              <a:rPr lang="en-US" smtClean="0"/>
              <a:t>2/13/19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29AB1D92-2ADB-9E4C-A96B-B84F7DA8EA28}" type="slidenum">
              <a:rPr lang="en-US" smtClean="0"/>
              <a:pPr/>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D1FE616-F112-904F-802D-83B4B4320DD3}" type="datetime1">
              <a:rPr lang="en-US" smtClean="0"/>
              <a:t>2/13/19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29AB1D92-2ADB-9E4C-A96B-B84F7DA8EA28}" type="slidenum">
              <a:rPr lang="en-US" smtClean="0"/>
              <a:pPr/>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BFA4D08-CBDA-554E-94E0-415D3EFB5D3C}" type="datetime1">
              <a:rPr lang="en-US" smtClean="0"/>
              <a:t>2/13/19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29AB1D92-2ADB-9E4C-A96B-B84F7DA8EA28}" type="slidenum">
              <a:rPr lang="en-US" smtClean="0"/>
              <a:pPr/>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66D0052-FB55-0645-BF80-B592028217E3}" type="datetime1">
              <a:rPr lang="en-US" smtClean="0"/>
              <a:t>2/13/19</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29AB1D92-2ADB-9E4C-A96B-B84F7DA8EA28}" type="slidenum">
              <a:rPr lang="en-US" smtClean="0"/>
              <a:pPr/>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BFBAEDBC-AE57-F446-B72B-7F403357BC03}" type="datetime1">
              <a:rPr lang="en-US" smtClean="0"/>
              <a:t>2/13/19</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29AB1D92-2ADB-9E4C-A96B-B84F7DA8EA28}" type="slidenum">
              <a:rPr lang="en-US" smtClean="0"/>
              <a:pPr/>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02F69380-0B62-4546-8A02-11689D11B56B}" type="datetime1">
              <a:rPr lang="en-US" smtClean="0"/>
              <a:t>2/13/19</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29AB1D92-2ADB-9E4C-A96B-B84F7DA8EA28}" type="slidenum">
              <a:rPr lang="en-US" smtClean="0"/>
              <a:pPr/>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F19E0B9-2367-FE46-B1B9-2B5C7F71CCE2}" type="datetime1">
              <a:rPr lang="en-US" smtClean="0"/>
              <a:t>2/13/19</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29AB1D92-2ADB-9E4C-A96B-B84F7DA8EA28}" type="slidenum">
              <a:rPr lang="en-US" smtClean="0"/>
              <a:pPr/>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9E55685-78AE-C741-BA3F-E0650053276E}" type="datetime1">
              <a:rPr lang="en-US" smtClean="0"/>
              <a:t>2/13/19</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29AB1D92-2ADB-9E4C-A96B-B84F7DA8EA28}" type="slidenum">
              <a:rPr lang="en-US" smtClean="0"/>
              <a:pPr/>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3B9DB91-3ADF-3143-AC0E-DCE0BB17C2EF}" type="datetime1">
              <a:rPr lang="en-US" smtClean="0"/>
              <a:t>2/13/19</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29AB1D92-2ADB-9E4C-A96B-B84F7DA8EA28}" type="slidenum">
              <a:rPr lang="en-US" smtClean="0"/>
              <a:pPr/>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CE07874-78D0-874E-A471-4E382B524ADA}" type="datetime1">
              <a:rPr lang="en-US" smtClean="0"/>
              <a:t>2/13/19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29AB1D92-2ADB-9E4C-A96B-B84F7DA8EA28}" type="slidenum">
              <a:rPr lang="en-US" smtClean="0"/>
              <a:pPr/>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7337B40-474E-224B-ADEA-1CA24036E372}" type="datetime1">
              <a:rPr lang="en-US" smtClean="0"/>
              <a:t>2/13/19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29AB1D92-2ADB-9E4C-A96B-B84F7DA8EA28}" type="slidenum">
              <a:rPr lang="en-US" smtClean="0"/>
              <a:pPr/>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Rectangle 14"/>
          <p:cNvSpPr>
            <a:spLocks noChangeArrowheads="1"/>
          </p:cNvSpPr>
          <p:nvPr/>
        </p:nvSpPr>
        <p:spPr bwMode="auto">
          <a:xfrm>
            <a:off x="136526" y="317501"/>
            <a:ext cx="3571875" cy="5548313"/>
          </a:xfrm>
          <a:prstGeom prst="rect">
            <a:avLst/>
          </a:prstGeom>
          <a:gradFill rotWithShape="1">
            <a:gsLst>
              <a:gs pos="0">
                <a:srgbClr val="6AC6D2"/>
              </a:gs>
              <a:gs pos="100000">
                <a:srgbClr val="6AC6D2">
                  <a:gamma/>
                  <a:tint val="0"/>
                  <a:invGamma/>
                </a:srgbClr>
              </a:gs>
            </a:gsLst>
            <a:lin ang="5400000" scaled="1"/>
          </a:gradFill>
          <a:ln w="9525">
            <a:noFill/>
            <a:miter lim="800000"/>
            <a:headEnd/>
            <a:tailEnd/>
          </a:ln>
          <a:effectLst/>
        </p:spPr>
        <p:txBody>
          <a:bodyPr wrap="none" lIns="91427" tIns="45713" rIns="91427" bIns="45713" anchor="ctr"/>
          <a:lstStyle/>
          <a:p>
            <a:pPr algn="ctr" eaLnBrk="0" hangingPunct="0">
              <a:defRPr/>
            </a:pPr>
            <a:endParaRPr lang="en-US" dirty="0">
              <a:solidFill>
                <a:prstClr val="black"/>
              </a:solidFill>
              <a:latin typeface="Calibri"/>
            </a:endParaRPr>
          </a:p>
        </p:txBody>
      </p:sp>
      <p:pic>
        <p:nvPicPr>
          <p:cNvPr id="3" name="Picture 18" descr="CLN04d022_RGB"/>
          <p:cNvPicPr>
            <a:picLocks noChangeAspect="1" noChangeArrowheads="1"/>
          </p:cNvPicPr>
          <p:nvPr/>
        </p:nvPicPr>
        <p:blipFill>
          <a:blip r:embed="rId2" cstate="print"/>
          <a:srcRect/>
          <a:stretch>
            <a:fillRect/>
          </a:stretch>
        </p:blipFill>
        <p:spPr bwMode="auto">
          <a:xfrm>
            <a:off x="3708400" y="857250"/>
            <a:ext cx="5435600" cy="5549900"/>
          </a:xfrm>
          <a:prstGeom prst="rect">
            <a:avLst/>
          </a:prstGeom>
          <a:noFill/>
          <a:ln w="9525">
            <a:noFill/>
            <a:miter lim="800000"/>
            <a:headEnd/>
            <a:tailEnd/>
          </a:ln>
        </p:spPr>
      </p:pic>
    </p:spTree>
    <p:extLst>
      <p:ext uri="{BB962C8B-B14F-4D97-AF65-F5344CB8AC3E}">
        <p14:creationId xmlns:p14="http://schemas.microsoft.com/office/powerpoint/2010/main" val="2342398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0" i="0">
                <a:solidFill>
                  <a:schemeClr val="tx1"/>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000" b="0" i="0">
                <a:solidFill>
                  <a:srgbClr val="8A8A8A"/>
                </a:solidFill>
                <a:latin typeface="Tahoma"/>
                <a:cs typeface="Tahoma"/>
              </a:defRPr>
            </a:lvl1pPr>
          </a:lstStyle>
          <a:p>
            <a:pPr marL="12700">
              <a:lnSpc>
                <a:spcPct val="100000"/>
              </a:lnSpc>
              <a:spcBef>
                <a:spcPts val="100"/>
              </a:spcBef>
            </a:pPr>
            <a:r>
              <a:rPr spc="-5" dirty="0"/>
              <a:t>Approved for public release: distribution</a:t>
            </a:r>
            <a:r>
              <a:rPr spc="-15" dirty="0"/>
              <a:t> </a:t>
            </a:r>
            <a:r>
              <a:rPr spc="-5" dirty="0"/>
              <a:t>unlimited.</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2/13/19</a:t>
            </a:fld>
            <a:endParaRPr lang="en-US"/>
          </a:p>
        </p:txBody>
      </p:sp>
      <p:sp>
        <p:nvSpPr>
          <p:cNvPr id="7" name="Holder 7"/>
          <p:cNvSpPr>
            <a:spLocks noGrp="1"/>
          </p:cNvSpPr>
          <p:nvPr>
            <p:ph type="sldNum" sz="quarter" idx="7"/>
          </p:nvPr>
        </p:nvSpPr>
        <p:spPr/>
        <p:txBody>
          <a:bodyPr lIns="0" tIns="0" rIns="0" bIns="0"/>
          <a:lstStyle>
            <a:lvl1pPr>
              <a:defRPr sz="1200" b="0" i="0">
                <a:solidFill>
                  <a:srgbClr val="8A8A8A"/>
                </a:solidFill>
                <a:latin typeface="Tahoma"/>
                <a:cs typeface="Tahoma"/>
              </a:defRPr>
            </a:lvl1pPr>
          </a:lstStyle>
          <a:p>
            <a:pPr marL="25400">
              <a:lnSpc>
                <a:spcPct val="100000"/>
              </a:lnSpc>
              <a:spcBef>
                <a:spcPts val="100"/>
              </a:spcBef>
            </a:pPr>
            <a:fld id="{81D60167-4931-47E6-BA6A-407CBD079E47}" type="slidenum">
              <a:rPr dirty="0"/>
              <a:t>‹#›</a:t>
            </a:fld>
            <a:endParaRPr dirty="0"/>
          </a:p>
        </p:txBody>
      </p:sp>
    </p:spTree>
    <p:extLst>
      <p:ext uri="{BB962C8B-B14F-4D97-AF65-F5344CB8AC3E}">
        <p14:creationId xmlns:p14="http://schemas.microsoft.com/office/powerpoint/2010/main" val="2561886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AB1D92-2ADB-9E4C-A96B-B84F7DA8EA28}" type="slidenum">
              <a:rPr lang="en-US" smtClean="0"/>
              <a:pPr/>
              <a:t>‹#›</a:t>
            </a:fld>
            <a:endParaRPr lang="en-US"/>
          </a:p>
        </p:txBody>
      </p:sp>
      <p:sp>
        <p:nvSpPr>
          <p:cNvPr id="4" name="Footer Placeholder 3"/>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1" r:id="rId12"/>
    <p:sldLayoutId id="2147483692" r:id="rId1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jpeg"/><Relationship Id="rId18" Type="http://schemas.openxmlformats.org/officeDocument/2006/relationships/image" Target="../media/image19.jpeg"/><Relationship Id="rId3" Type="http://schemas.openxmlformats.org/officeDocument/2006/relationships/image" Target="../media/image4.jpeg"/><Relationship Id="rId21" Type="http://schemas.openxmlformats.org/officeDocument/2006/relationships/image" Target="../media/image22.png"/><Relationship Id="rId7" Type="http://schemas.openxmlformats.org/officeDocument/2006/relationships/image" Target="../media/image8.jpeg"/><Relationship Id="rId12" Type="http://schemas.openxmlformats.org/officeDocument/2006/relationships/image" Target="../media/image13.jpeg"/><Relationship Id="rId17" Type="http://schemas.openxmlformats.org/officeDocument/2006/relationships/image" Target="../media/image18.png"/><Relationship Id="rId2" Type="http://schemas.openxmlformats.org/officeDocument/2006/relationships/notesSlide" Target="../notesSlides/notesSlide5.xml"/><Relationship Id="rId16" Type="http://schemas.openxmlformats.org/officeDocument/2006/relationships/image" Target="../media/image17.jpeg"/><Relationship Id="rId20" Type="http://schemas.openxmlformats.org/officeDocument/2006/relationships/image" Target="../media/image21.jpeg"/><Relationship Id="rId1" Type="http://schemas.openxmlformats.org/officeDocument/2006/relationships/slideLayout" Target="../slideLayouts/slideLayout6.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jpeg"/><Relationship Id="rId15" Type="http://schemas.openxmlformats.org/officeDocument/2006/relationships/image" Target="../media/image16.jpe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jpeg"/><Relationship Id="rId9" Type="http://schemas.openxmlformats.org/officeDocument/2006/relationships/image" Target="../media/image10.jpeg"/><Relationship Id="rId1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5.jpeg"/><Relationship Id="rId7"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Documents%20and%20Settings/pengg/Local%20Settings/kelleyc/Local%20Settings/Documents%20and%20Settings/pengg/Local%20Settings/Temporary%20Internet%20Files/OLK8/MIL5041.QT" TargetMode="External"/><Relationship Id="rId5" Type="http://schemas.openxmlformats.org/officeDocument/2006/relationships/image" Target="../media/image27.png"/><Relationship Id="rId4" Type="http://schemas.openxmlformats.org/officeDocument/2006/relationships/image" Target="../media/image26.jpeg"/><Relationship Id="rId9" Type="http://schemas.openxmlformats.org/officeDocument/2006/relationships/image" Target="../media/image30.jpeg"/></Relationships>
</file>

<file path=ppt/slides/_rels/slide13.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ncbi.nlm.nih.gov/IRET/PIE"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25.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2.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5.jp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1.png"/><Relationship Id="rId5" Type="http://schemas.openxmlformats.org/officeDocument/2006/relationships/image" Target="../media/image37.png"/><Relationship Id="rId10"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44.png"/></Relationships>
</file>

<file path=ppt/slides/_rels/slide26.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image" Target="../media/image47.jpg"/><Relationship Id="rId7" Type="http://schemas.openxmlformats.org/officeDocument/2006/relationships/image" Target="../media/image51.jpg"/><Relationship Id="rId2" Type="http://schemas.openxmlformats.org/officeDocument/2006/relationships/image" Target="../media/image46.jpg"/><Relationship Id="rId1" Type="http://schemas.openxmlformats.org/officeDocument/2006/relationships/slideLayout" Target="../slideLayouts/slideLayout13.xml"/><Relationship Id="rId6" Type="http://schemas.openxmlformats.org/officeDocument/2006/relationships/image" Target="../media/image50.jpg"/><Relationship Id="rId5" Type="http://schemas.openxmlformats.org/officeDocument/2006/relationships/image" Target="../media/image49.jpg"/><Relationship Id="rId10" Type="http://schemas.openxmlformats.org/officeDocument/2006/relationships/hyperlink" Target="http://explainthatstuff.com/" TargetMode="External"/><Relationship Id="rId4" Type="http://schemas.openxmlformats.org/officeDocument/2006/relationships/image" Target="../media/image48.png"/><Relationship Id="rId9" Type="http://schemas.openxmlformats.org/officeDocument/2006/relationships/image" Target="../media/image5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eg"/><Relationship Id="rId1" Type="http://schemas.openxmlformats.org/officeDocument/2006/relationships/slideLayout" Target="../slideLayouts/slideLayout6.xml"/><Relationship Id="rId4" Type="http://schemas.openxmlformats.org/officeDocument/2006/relationships/image" Target="../media/image56.jpg"/></Relationships>
</file>

<file path=ppt/slides/_rels/slide2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60.tif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61.tif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8.xml"/><Relationship Id="rId7" Type="http://schemas.openxmlformats.org/officeDocument/2006/relationships/image" Target="../media/image63.png"/><Relationship Id="rId12"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oleObject" Target="../embeddings/oleObject5.bin"/><Relationship Id="rId5" Type="http://schemas.openxmlformats.org/officeDocument/2006/relationships/image" Target="../media/image62.png"/><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64.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Users/sriram/OldMacbook/PowerpointFiles/ITL/AI/Inside%20Capsule%20Animation%20Without.mpg" TargetMode="External"/><Relationship Id="rId1" Type="http://schemas.microsoft.com/office/2007/relationships/media" Target="file:////Users/sriram/OldMacbook/PowerpointFiles/ITL/AI/Inside%20Capsule%20Animation%20Without.mpg" TargetMode="External"/><Relationship Id="rId5" Type="http://schemas.openxmlformats.org/officeDocument/2006/relationships/image" Target="../media/image65.png"/><Relationship Id="rId4" Type="http://schemas.openxmlformats.org/officeDocument/2006/relationships/notesSlide" Target="../notesSlides/notesSlide9.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68.jpe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6.png"/><Relationship Id="rId5" Type="http://schemas.openxmlformats.org/officeDocument/2006/relationships/oleObject" Target="../embeddings/oleObject7.bin"/><Relationship Id="rId4" Type="http://schemas.openxmlformats.org/officeDocument/2006/relationships/image" Target="../media/image67.jpeg"/></Relationships>
</file>

<file path=ppt/slides/_rels/slide3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72.jpeg"/><Relationship Id="rId5" Type="http://schemas.openxmlformats.org/officeDocument/2006/relationships/image" Target="../media/image71.png"/><Relationship Id="rId4" Type="http://schemas.openxmlformats.org/officeDocument/2006/relationships/image" Target="../media/image70.png"/></Relationships>
</file>

<file path=ppt/slides/_rels/slide4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1.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4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NULL"/><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8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image" Target="../media/image90.wmf"/><Relationship Id="rId5" Type="http://schemas.openxmlformats.org/officeDocument/2006/relationships/image" Target="../media/image88.emf"/><Relationship Id="rId4" Type="http://schemas.openxmlformats.org/officeDocument/2006/relationships/oleObject" Target="../embeddings/oleObject8.bin"/></Relationships>
</file>

<file path=ppt/slides/_rels/slide5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400"/>
            <a:ext cx="9144000" cy="1470025"/>
          </a:xfrm>
        </p:spPr>
        <p:txBody>
          <a:bodyPr>
            <a:normAutofit/>
          </a:bodyPr>
          <a:lstStyle/>
          <a:p>
            <a:r>
              <a:rPr lang="en-US" dirty="0"/>
              <a:t>XAI for Biomedical Applications: </a:t>
            </a:r>
            <a:br>
              <a:rPr lang="en-US" dirty="0"/>
            </a:br>
            <a:r>
              <a:rPr lang="en-US" dirty="0"/>
              <a:t>Case Studies</a:t>
            </a:r>
          </a:p>
        </p:txBody>
      </p:sp>
      <p:sp>
        <p:nvSpPr>
          <p:cNvPr id="3" name="Subtitle 2"/>
          <p:cNvSpPr>
            <a:spLocks noGrp="1"/>
          </p:cNvSpPr>
          <p:nvPr>
            <p:ph type="subTitle" idx="1"/>
          </p:nvPr>
        </p:nvSpPr>
        <p:spPr>
          <a:xfrm>
            <a:off x="291591" y="3468497"/>
            <a:ext cx="8305800" cy="1752600"/>
          </a:xfrm>
        </p:spPr>
        <p:txBody>
          <a:bodyPr>
            <a:noAutofit/>
          </a:bodyPr>
          <a:lstStyle/>
          <a:p>
            <a:endParaRPr lang="en-US" sz="2800" dirty="0">
              <a:solidFill>
                <a:srgbClr val="FFFFFF"/>
              </a:solidFill>
            </a:endParaRPr>
          </a:p>
          <a:p>
            <a:r>
              <a:rPr lang="en-US" sz="2800" dirty="0">
                <a:solidFill>
                  <a:schemeClr val="tx1"/>
                </a:solidFill>
              </a:rPr>
              <a:t>Ram D. Sriram</a:t>
            </a:r>
          </a:p>
          <a:p>
            <a:r>
              <a:rPr lang="en-US" sz="2800" dirty="0">
                <a:solidFill>
                  <a:schemeClr val="tx1"/>
                </a:solidFill>
              </a:rPr>
              <a:t>Software and Systems Division</a:t>
            </a:r>
          </a:p>
          <a:p>
            <a:r>
              <a:rPr lang="en-US" sz="2800" dirty="0">
                <a:solidFill>
                  <a:srgbClr val="FFFFFF"/>
                </a:solidFill>
              </a:rPr>
              <a:t>Information Technology Laboratory</a:t>
            </a:r>
          </a:p>
          <a:p>
            <a:r>
              <a:rPr lang="en-US" sz="2800" dirty="0">
                <a:solidFill>
                  <a:srgbClr val="FFFFFF"/>
                </a:solidFill>
              </a:rPr>
              <a:t>National Institute of Standards and Technology</a:t>
            </a:r>
          </a:p>
          <a:p>
            <a:r>
              <a:rPr lang="en-US" sz="2800" dirty="0">
                <a:solidFill>
                  <a:srgbClr val="FFFFFF"/>
                </a:solidFill>
              </a:rPr>
              <a:t>sriram@nist.gov (2019-02-13)</a:t>
            </a:r>
          </a:p>
          <a:p>
            <a:endParaRPr lang="en-US" sz="2800" dirty="0">
              <a:solidFill>
                <a:srgbClr val="FFFFFF"/>
              </a:solidFill>
            </a:endParaRPr>
          </a:p>
          <a:p>
            <a:r>
              <a:rPr lang="en-US" sz="2800" dirty="0">
                <a:solidFill>
                  <a:srgbClr val="FFFFFF"/>
                </a:solidFill>
              </a:rPr>
              <a:t> </a:t>
            </a:r>
          </a:p>
        </p:txBody>
      </p:sp>
      <p:sp>
        <p:nvSpPr>
          <p:cNvPr id="5" name="Slide Number Placeholder 4"/>
          <p:cNvSpPr>
            <a:spLocks noGrp="1"/>
          </p:cNvSpPr>
          <p:nvPr>
            <p:ph type="sldNum" sz="quarter" idx="12"/>
          </p:nvPr>
        </p:nvSpPr>
        <p:spPr/>
        <p:txBody>
          <a:bodyPr/>
          <a:lstStyle/>
          <a:p>
            <a:fld id="{29AB1D92-2ADB-9E4C-A96B-B84F7DA8EA28}" type="slidenum">
              <a:rPr lang="en-US" smtClean="0"/>
              <a:pPr/>
              <a:t>1</a:t>
            </a:fld>
            <a:endParaRPr lang="en-US" dirty="0"/>
          </a:p>
        </p:txBody>
      </p:sp>
      <p:pic>
        <p:nvPicPr>
          <p:cNvPr id="7" name="Picture 6">
            <a:extLst>
              <a:ext uri="{FF2B5EF4-FFF2-40B4-BE49-F238E27FC236}">
                <a16:creationId xmlns:a16="http://schemas.microsoft.com/office/drawing/2014/main" id="{8FD6F735-5784-4D49-8ED7-E668EE7F16F6}"/>
              </a:ext>
            </a:extLst>
          </p:cNvPr>
          <p:cNvPicPr>
            <a:picLocks noChangeAspect="1"/>
          </p:cNvPicPr>
          <p:nvPr/>
        </p:nvPicPr>
        <p:blipFill>
          <a:blip r:embed="rId2"/>
          <a:stretch>
            <a:fillRect/>
          </a:stretch>
        </p:blipFill>
        <p:spPr>
          <a:xfrm>
            <a:off x="2104310" y="1362472"/>
            <a:ext cx="2820322" cy="1678333"/>
          </a:xfrm>
          <a:prstGeom prst="rect">
            <a:avLst/>
          </a:prstGeom>
        </p:spPr>
      </p:pic>
      <p:sp>
        <p:nvSpPr>
          <p:cNvPr id="8" name="Rectangle 7">
            <a:extLst>
              <a:ext uri="{FF2B5EF4-FFF2-40B4-BE49-F238E27FC236}">
                <a16:creationId xmlns:a16="http://schemas.microsoft.com/office/drawing/2014/main" id="{1C384800-F625-8F43-B2A3-0A334A6FE11B}"/>
              </a:ext>
            </a:extLst>
          </p:cNvPr>
          <p:cNvSpPr/>
          <p:nvPr/>
        </p:nvSpPr>
        <p:spPr>
          <a:xfrm>
            <a:off x="168345" y="6592487"/>
            <a:ext cx="1572866" cy="230832"/>
          </a:xfrm>
          <a:prstGeom prst="rect">
            <a:avLst/>
          </a:prstGeom>
        </p:spPr>
        <p:txBody>
          <a:bodyPr wrap="none">
            <a:spAutoFit/>
          </a:bodyPr>
          <a:lstStyle/>
          <a:p>
            <a:r>
              <a:rPr lang="en-US" sz="900" i="1" dirty="0">
                <a:latin typeface="Calibri" panose="020F0502020204030204" pitchFamily="34" charset="0"/>
              </a:rPr>
              <a:t>Art courtesy: </a:t>
            </a:r>
            <a:r>
              <a:rPr lang="en-US" sz="900" i="1" dirty="0" err="1">
                <a:latin typeface="Calibri" panose="020F0502020204030204" pitchFamily="34" charset="0"/>
              </a:rPr>
              <a:t>N.Hanacek</a:t>
            </a:r>
            <a:r>
              <a:rPr lang="en-US" sz="900" i="1" dirty="0">
                <a:latin typeface="Calibri" panose="020F0502020204030204" pitchFamily="34" charset="0"/>
              </a:rPr>
              <a:t>/NIST</a:t>
            </a:r>
            <a:endParaRPr lang="en-US" sz="900" i="1" dirty="0"/>
          </a:p>
        </p:txBody>
      </p:sp>
      <p:pic>
        <p:nvPicPr>
          <p:cNvPr id="9" name="Picture 8" descr="IntroSlidePic copy.jpg">
            <a:extLst>
              <a:ext uri="{FF2B5EF4-FFF2-40B4-BE49-F238E27FC236}">
                <a16:creationId xmlns:a16="http://schemas.microsoft.com/office/drawing/2014/main" id="{169F8C6F-524D-5642-AE65-E776D410AA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0125" y="2097107"/>
            <a:ext cx="2567346" cy="171156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9CAFA-8104-B846-BEDF-4A3A2F2748E1}"/>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4CC4E5A7-BBD8-4E4A-A6AC-4AD142FEC940}"/>
              </a:ext>
            </a:extLst>
          </p:cNvPr>
          <p:cNvSpPr>
            <a:spLocks noGrp="1"/>
          </p:cNvSpPr>
          <p:nvPr>
            <p:ph idx="1"/>
          </p:nvPr>
        </p:nvSpPr>
        <p:spPr>
          <a:xfrm>
            <a:off x="1159566" y="1417638"/>
            <a:ext cx="8229600" cy="4525963"/>
          </a:xfrm>
        </p:spPr>
        <p:txBody>
          <a:bodyPr>
            <a:normAutofit fontScale="92500" lnSpcReduction="10000"/>
          </a:bodyPr>
          <a:lstStyle/>
          <a:p>
            <a:r>
              <a:rPr lang="en-US" dirty="0"/>
              <a:t>AI at NIST</a:t>
            </a:r>
          </a:p>
          <a:p>
            <a:r>
              <a:rPr lang="en-US" dirty="0"/>
              <a:t>AI in Medicine</a:t>
            </a:r>
          </a:p>
          <a:p>
            <a:r>
              <a:rPr lang="en-US" dirty="0"/>
              <a:t>Representative Projects in SSD</a:t>
            </a:r>
          </a:p>
          <a:p>
            <a:r>
              <a:rPr lang="en-US" dirty="0"/>
              <a:t>DARPA’s XAI: A Brief Introduction</a:t>
            </a:r>
          </a:p>
          <a:p>
            <a:r>
              <a:rPr lang="en-US" dirty="0"/>
              <a:t>First Wave: KAS, MYCIN/EMYCIN and Explanations</a:t>
            </a:r>
          </a:p>
          <a:p>
            <a:r>
              <a:rPr lang="en-US" dirty="0"/>
              <a:t>Second Wave: CNNs and Explanation</a:t>
            </a:r>
          </a:p>
          <a:p>
            <a:r>
              <a:rPr lang="en-US" dirty="0"/>
              <a:t>Third Wave: OKNs + NNs</a:t>
            </a:r>
          </a:p>
          <a:p>
            <a:r>
              <a:rPr lang="en-US" dirty="0"/>
              <a:t>Summary</a:t>
            </a:r>
          </a:p>
          <a:p>
            <a:pPr marL="0" indent="0">
              <a:buNone/>
            </a:pPr>
            <a:endParaRPr lang="en-US" dirty="0"/>
          </a:p>
        </p:txBody>
      </p:sp>
    </p:spTree>
    <p:extLst>
      <p:ext uri="{BB962C8B-B14F-4D97-AF65-F5344CB8AC3E}">
        <p14:creationId xmlns:p14="http://schemas.microsoft.com/office/powerpoint/2010/main" val="3123245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EE5ACAE-57B3-4A1F-B22F-CB40003D3AEE}"/>
              </a:ext>
            </a:extLst>
          </p:cNvPr>
          <p:cNvSpPr>
            <a:spLocks noGrp="1"/>
          </p:cNvSpPr>
          <p:nvPr>
            <p:ph type="sldNum" sz="quarter" idx="12"/>
          </p:nvPr>
        </p:nvSpPr>
        <p:spPr/>
        <p:txBody>
          <a:bodyPr/>
          <a:lstStyle/>
          <a:p>
            <a:fld id="{A55B6C7C-1822-4F47-A86A-E54F27DA3462}" type="slidenum">
              <a:rPr lang="en-US" smtClean="0"/>
              <a:t>3</a:t>
            </a:fld>
            <a:endParaRPr lang="en-US" dirty="0"/>
          </a:p>
        </p:txBody>
      </p:sp>
      <p:grpSp>
        <p:nvGrpSpPr>
          <p:cNvPr id="45" name="Group 44"/>
          <p:cNvGrpSpPr/>
          <p:nvPr/>
        </p:nvGrpSpPr>
        <p:grpSpPr>
          <a:xfrm>
            <a:off x="2048256" y="1161288"/>
            <a:ext cx="5054043" cy="5025838"/>
            <a:chOff x="2026891" y="846336"/>
            <a:chExt cx="5054043" cy="5025838"/>
          </a:xfrm>
        </p:grpSpPr>
        <p:grpSp>
          <p:nvGrpSpPr>
            <p:cNvPr id="46" name="Group 45">
              <a:extLst>
                <a:ext uri="{FF2B5EF4-FFF2-40B4-BE49-F238E27FC236}">
                  <a16:creationId xmlns:a16="http://schemas.microsoft.com/office/drawing/2014/main" id="{7503820F-6F20-4EB5-8174-A0092EAE5D1D}"/>
                </a:ext>
              </a:extLst>
            </p:cNvPr>
            <p:cNvGrpSpPr/>
            <p:nvPr/>
          </p:nvGrpSpPr>
          <p:grpSpPr>
            <a:xfrm>
              <a:off x="2145744" y="1004289"/>
              <a:ext cx="4852513" cy="4849423"/>
              <a:chOff x="2145744" y="1004289"/>
              <a:chExt cx="4852513" cy="4849423"/>
            </a:xfrm>
          </p:grpSpPr>
          <p:grpSp>
            <p:nvGrpSpPr>
              <p:cNvPr id="52" name="Group 51">
                <a:extLst>
                  <a:ext uri="{FF2B5EF4-FFF2-40B4-BE49-F238E27FC236}">
                    <a16:creationId xmlns:a16="http://schemas.microsoft.com/office/drawing/2014/main" id="{68E3F635-2042-4F58-B681-04668673B6FE}"/>
                  </a:ext>
                </a:extLst>
              </p:cNvPr>
              <p:cNvGrpSpPr/>
              <p:nvPr/>
            </p:nvGrpSpPr>
            <p:grpSpPr>
              <a:xfrm>
                <a:off x="2145744" y="1004289"/>
                <a:ext cx="4852513" cy="4849423"/>
                <a:chOff x="1458442" y="755974"/>
                <a:chExt cx="4852513" cy="4849423"/>
              </a:xfrm>
              <a:solidFill>
                <a:schemeClr val="tx1"/>
              </a:solidFill>
            </p:grpSpPr>
            <p:grpSp>
              <p:nvGrpSpPr>
                <p:cNvPr id="56" name="Group 55">
                  <a:extLst>
                    <a:ext uri="{FF2B5EF4-FFF2-40B4-BE49-F238E27FC236}">
                      <a16:creationId xmlns:a16="http://schemas.microsoft.com/office/drawing/2014/main" id="{D4266CBA-2DB0-4BC5-9422-A63C8DFD8195}"/>
                    </a:ext>
                  </a:extLst>
                </p:cNvPr>
                <p:cNvGrpSpPr/>
                <p:nvPr/>
              </p:nvGrpSpPr>
              <p:grpSpPr>
                <a:xfrm>
                  <a:off x="2342773" y="755974"/>
                  <a:ext cx="3056352" cy="2557145"/>
                  <a:chOff x="2355353" y="730893"/>
                  <a:chExt cx="3056352" cy="2557145"/>
                </a:xfrm>
                <a:grpFill/>
              </p:grpSpPr>
              <p:sp>
                <p:nvSpPr>
                  <p:cNvPr id="66" name="Isosceles Triangle 65">
                    <a:extLst>
                      <a:ext uri="{FF2B5EF4-FFF2-40B4-BE49-F238E27FC236}">
                        <a16:creationId xmlns:a16="http://schemas.microsoft.com/office/drawing/2014/main" id="{3F8191EB-664D-4660-873D-9C3CE99AD432}"/>
                      </a:ext>
                    </a:extLst>
                  </p:cNvPr>
                  <p:cNvSpPr/>
                  <p:nvPr/>
                </p:nvSpPr>
                <p:spPr>
                  <a:xfrm rot="9454848">
                    <a:off x="2355353" y="731080"/>
                    <a:ext cx="2091821" cy="252727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Isosceles Triangle 66">
                    <a:extLst>
                      <a:ext uri="{FF2B5EF4-FFF2-40B4-BE49-F238E27FC236}">
                        <a16:creationId xmlns:a16="http://schemas.microsoft.com/office/drawing/2014/main" id="{B5C08A72-3143-432E-B155-514922F19970}"/>
                      </a:ext>
                    </a:extLst>
                  </p:cNvPr>
                  <p:cNvSpPr/>
                  <p:nvPr/>
                </p:nvSpPr>
                <p:spPr>
                  <a:xfrm rot="12145152" flipH="1">
                    <a:off x="3314956" y="730893"/>
                    <a:ext cx="2096749" cy="255714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7" name="Group 56">
                  <a:extLst>
                    <a:ext uri="{FF2B5EF4-FFF2-40B4-BE49-F238E27FC236}">
                      <a16:creationId xmlns:a16="http://schemas.microsoft.com/office/drawing/2014/main" id="{7D374082-717B-4654-A702-84CAEB4A935A}"/>
                    </a:ext>
                  </a:extLst>
                </p:cNvPr>
                <p:cNvGrpSpPr/>
                <p:nvPr/>
              </p:nvGrpSpPr>
              <p:grpSpPr>
                <a:xfrm rot="5400000">
                  <a:off x="3504207" y="1883560"/>
                  <a:ext cx="3056352" cy="2557145"/>
                  <a:chOff x="2355353" y="730893"/>
                  <a:chExt cx="3056352" cy="2557145"/>
                </a:xfrm>
                <a:grpFill/>
              </p:grpSpPr>
              <p:sp>
                <p:nvSpPr>
                  <p:cNvPr id="64" name="Isosceles Triangle 63">
                    <a:extLst>
                      <a:ext uri="{FF2B5EF4-FFF2-40B4-BE49-F238E27FC236}">
                        <a16:creationId xmlns:a16="http://schemas.microsoft.com/office/drawing/2014/main" id="{E05317FC-B2F4-4242-A93F-9558FE10B7FE}"/>
                      </a:ext>
                    </a:extLst>
                  </p:cNvPr>
                  <p:cNvSpPr/>
                  <p:nvPr/>
                </p:nvSpPr>
                <p:spPr>
                  <a:xfrm rot="9454848">
                    <a:off x="2355353" y="731080"/>
                    <a:ext cx="2091821" cy="252727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Isosceles Triangle 64">
                    <a:extLst>
                      <a:ext uri="{FF2B5EF4-FFF2-40B4-BE49-F238E27FC236}">
                        <a16:creationId xmlns:a16="http://schemas.microsoft.com/office/drawing/2014/main" id="{7CAD911C-D370-488A-8B82-0B57E4EBB9D5}"/>
                      </a:ext>
                    </a:extLst>
                  </p:cNvPr>
                  <p:cNvSpPr/>
                  <p:nvPr/>
                </p:nvSpPr>
                <p:spPr>
                  <a:xfrm rot="12145152" flipH="1">
                    <a:off x="3314956" y="730893"/>
                    <a:ext cx="2096749" cy="255714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8" name="Group 57">
                  <a:extLst>
                    <a:ext uri="{FF2B5EF4-FFF2-40B4-BE49-F238E27FC236}">
                      <a16:creationId xmlns:a16="http://schemas.microsoft.com/office/drawing/2014/main" id="{139B56C8-5B23-4933-A3DF-4C0451E574C1}"/>
                    </a:ext>
                  </a:extLst>
                </p:cNvPr>
                <p:cNvGrpSpPr/>
                <p:nvPr/>
              </p:nvGrpSpPr>
              <p:grpSpPr>
                <a:xfrm rot="10800000">
                  <a:off x="2367240" y="3048252"/>
                  <a:ext cx="3056352" cy="2557145"/>
                  <a:chOff x="2355353" y="730893"/>
                  <a:chExt cx="3056352" cy="2557145"/>
                </a:xfrm>
                <a:grpFill/>
              </p:grpSpPr>
              <p:sp>
                <p:nvSpPr>
                  <p:cNvPr id="62" name="Isosceles Triangle 61">
                    <a:extLst>
                      <a:ext uri="{FF2B5EF4-FFF2-40B4-BE49-F238E27FC236}">
                        <a16:creationId xmlns:a16="http://schemas.microsoft.com/office/drawing/2014/main" id="{4B9F0D5F-3418-4F16-8730-BD11351F8ED5}"/>
                      </a:ext>
                    </a:extLst>
                  </p:cNvPr>
                  <p:cNvSpPr/>
                  <p:nvPr/>
                </p:nvSpPr>
                <p:spPr>
                  <a:xfrm rot="9454848">
                    <a:off x="2355353" y="731080"/>
                    <a:ext cx="2091821" cy="252727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Isosceles Triangle 62">
                    <a:extLst>
                      <a:ext uri="{FF2B5EF4-FFF2-40B4-BE49-F238E27FC236}">
                        <a16:creationId xmlns:a16="http://schemas.microsoft.com/office/drawing/2014/main" id="{21A0FD28-DF12-4F1A-ACD6-9974A278F89A}"/>
                      </a:ext>
                    </a:extLst>
                  </p:cNvPr>
                  <p:cNvSpPr/>
                  <p:nvPr/>
                </p:nvSpPr>
                <p:spPr>
                  <a:xfrm rot="12145152" flipH="1">
                    <a:off x="3314956" y="730893"/>
                    <a:ext cx="2096749" cy="255714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9" name="Group 58">
                  <a:extLst>
                    <a:ext uri="{FF2B5EF4-FFF2-40B4-BE49-F238E27FC236}">
                      <a16:creationId xmlns:a16="http://schemas.microsoft.com/office/drawing/2014/main" id="{5BC6D270-84E7-4F08-9D7B-3521144B34E0}"/>
                    </a:ext>
                  </a:extLst>
                </p:cNvPr>
                <p:cNvGrpSpPr/>
                <p:nvPr/>
              </p:nvGrpSpPr>
              <p:grpSpPr>
                <a:xfrm rot="16200000">
                  <a:off x="1208839" y="1921825"/>
                  <a:ext cx="3056352" cy="2557145"/>
                  <a:chOff x="2355353" y="730893"/>
                  <a:chExt cx="3056352" cy="2557145"/>
                </a:xfrm>
                <a:grpFill/>
              </p:grpSpPr>
              <p:sp>
                <p:nvSpPr>
                  <p:cNvPr id="60" name="Isosceles Triangle 59">
                    <a:extLst>
                      <a:ext uri="{FF2B5EF4-FFF2-40B4-BE49-F238E27FC236}">
                        <a16:creationId xmlns:a16="http://schemas.microsoft.com/office/drawing/2014/main" id="{769347D0-4D05-4CB2-BBF9-210EF4B28291}"/>
                      </a:ext>
                    </a:extLst>
                  </p:cNvPr>
                  <p:cNvSpPr/>
                  <p:nvPr/>
                </p:nvSpPr>
                <p:spPr>
                  <a:xfrm rot="9454848">
                    <a:off x="2355353" y="731080"/>
                    <a:ext cx="2091821" cy="252727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Isosceles Triangle 60">
                    <a:extLst>
                      <a:ext uri="{FF2B5EF4-FFF2-40B4-BE49-F238E27FC236}">
                        <a16:creationId xmlns:a16="http://schemas.microsoft.com/office/drawing/2014/main" id="{13BD86F3-C58A-46F4-9770-46F8800E5493}"/>
                      </a:ext>
                    </a:extLst>
                  </p:cNvPr>
                  <p:cNvSpPr/>
                  <p:nvPr/>
                </p:nvSpPr>
                <p:spPr>
                  <a:xfrm rot="12145152" flipH="1">
                    <a:off x="3314956" y="730893"/>
                    <a:ext cx="2096749" cy="255714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53" name="Rectangle 52">
                <a:extLst>
                  <a:ext uri="{FF2B5EF4-FFF2-40B4-BE49-F238E27FC236}">
                    <a16:creationId xmlns:a16="http://schemas.microsoft.com/office/drawing/2014/main" id="{6A2F726F-4DA9-4A88-91E0-008AE6FD1A81}"/>
                  </a:ext>
                </a:extLst>
              </p:cNvPr>
              <p:cNvSpPr/>
              <p:nvPr/>
            </p:nvSpPr>
            <p:spPr>
              <a:xfrm>
                <a:off x="2252935" y="1527485"/>
                <a:ext cx="4638130" cy="655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00B0F0"/>
                    </a:solidFill>
                  </a:rPr>
                  <a:t>TRUSTWORTHY AI</a:t>
                </a:r>
              </a:p>
            </p:txBody>
          </p:sp>
          <p:sp>
            <p:nvSpPr>
              <p:cNvPr id="54" name="Rectangle 53">
                <a:extLst>
                  <a:ext uri="{FF2B5EF4-FFF2-40B4-BE49-F238E27FC236}">
                    <a16:creationId xmlns:a16="http://schemas.microsoft.com/office/drawing/2014/main" id="{12B7F774-1B38-4CEA-B387-5657CA8283D1}"/>
                  </a:ext>
                </a:extLst>
              </p:cNvPr>
              <p:cNvSpPr/>
              <p:nvPr/>
            </p:nvSpPr>
            <p:spPr>
              <a:xfrm>
                <a:off x="2252935" y="4672523"/>
                <a:ext cx="4638130" cy="655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0B0F0"/>
                    </a:solidFill>
                  </a:rPr>
                  <a:t>MEASURES &amp; STANDARDS</a:t>
                </a:r>
                <a:endParaRPr lang="en-US" sz="3200" dirty="0"/>
              </a:p>
            </p:txBody>
          </p:sp>
          <p:sp>
            <p:nvSpPr>
              <p:cNvPr id="55" name="Rectangle 54">
                <a:extLst>
                  <a:ext uri="{FF2B5EF4-FFF2-40B4-BE49-F238E27FC236}">
                    <a16:creationId xmlns:a16="http://schemas.microsoft.com/office/drawing/2014/main" id="{79898D68-90BA-4DEB-9B83-F812E4BC5310}"/>
                  </a:ext>
                </a:extLst>
              </p:cNvPr>
              <p:cNvSpPr/>
              <p:nvPr/>
            </p:nvSpPr>
            <p:spPr>
              <a:xfrm>
                <a:off x="2638194" y="2148840"/>
                <a:ext cx="3867612" cy="256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3600" b="1" u="sng" dirty="0">
                    <a:solidFill>
                      <a:srgbClr val="00B0F0"/>
                    </a:solidFill>
                  </a:rPr>
                  <a:t>Privacy</a:t>
                </a:r>
              </a:p>
              <a:p>
                <a:pPr algn="ctr"/>
                <a:r>
                  <a:rPr lang="en-US" sz="3600" b="1" u="sng" dirty="0">
                    <a:solidFill>
                      <a:srgbClr val="00B0F0"/>
                    </a:solidFill>
                  </a:rPr>
                  <a:t>Security</a:t>
                </a:r>
              </a:p>
              <a:p>
                <a:pPr algn="ctr"/>
                <a:r>
                  <a:rPr lang="en-US" sz="3600" b="1" u="sng" dirty="0">
                    <a:solidFill>
                      <a:srgbClr val="00B0F0"/>
                    </a:solidFill>
                  </a:rPr>
                  <a:t>Explainabe</a:t>
                </a:r>
              </a:p>
              <a:p>
                <a:pPr algn="ctr"/>
                <a:r>
                  <a:rPr lang="en-US" sz="3600" b="1" u="sng" dirty="0">
                    <a:solidFill>
                      <a:srgbClr val="00B0F0"/>
                    </a:solidFill>
                  </a:rPr>
                  <a:t>Resilience</a:t>
                </a:r>
              </a:p>
              <a:p>
                <a:pPr algn="ctr"/>
                <a:r>
                  <a:rPr lang="en-US" sz="3600" b="1" u="sng" dirty="0">
                    <a:solidFill>
                      <a:srgbClr val="00B0F0"/>
                    </a:solidFill>
                  </a:rPr>
                  <a:t>Reliability</a:t>
                </a:r>
              </a:p>
            </p:txBody>
          </p:sp>
        </p:grpSp>
        <p:grpSp>
          <p:nvGrpSpPr>
            <p:cNvPr id="47" name="Group 46"/>
            <p:cNvGrpSpPr/>
            <p:nvPr/>
          </p:nvGrpSpPr>
          <p:grpSpPr>
            <a:xfrm>
              <a:off x="2026891" y="846336"/>
              <a:ext cx="5054043" cy="5025838"/>
              <a:chOff x="2026891" y="846336"/>
              <a:chExt cx="5054043" cy="5025838"/>
            </a:xfrm>
          </p:grpSpPr>
          <p:sp>
            <p:nvSpPr>
              <p:cNvPr id="48" name="Rectangle 47">
                <a:extLst>
                  <a:ext uri="{FF2B5EF4-FFF2-40B4-BE49-F238E27FC236}">
                    <a16:creationId xmlns:a16="http://schemas.microsoft.com/office/drawing/2014/main" id="{6A2F726F-4DA9-4A88-91E0-008AE6FD1A81}"/>
                  </a:ext>
                </a:extLst>
              </p:cNvPr>
              <p:cNvSpPr/>
              <p:nvPr/>
            </p:nvSpPr>
            <p:spPr>
              <a:xfrm>
                <a:off x="2252935" y="846336"/>
                <a:ext cx="4638130" cy="655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B0F0"/>
                    </a:solidFill>
                  </a:rPr>
                  <a:t>Research</a:t>
                </a:r>
              </a:p>
            </p:txBody>
          </p:sp>
          <p:sp>
            <p:nvSpPr>
              <p:cNvPr id="49" name="Rectangle 48">
                <a:extLst>
                  <a:ext uri="{FF2B5EF4-FFF2-40B4-BE49-F238E27FC236}">
                    <a16:creationId xmlns:a16="http://schemas.microsoft.com/office/drawing/2014/main" id="{6A2F726F-4DA9-4A88-91E0-008AE6FD1A81}"/>
                  </a:ext>
                </a:extLst>
              </p:cNvPr>
              <p:cNvSpPr/>
              <p:nvPr/>
            </p:nvSpPr>
            <p:spPr>
              <a:xfrm>
                <a:off x="2252935" y="5216621"/>
                <a:ext cx="4638130" cy="655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B0F0"/>
                    </a:solidFill>
                  </a:rPr>
                  <a:t>Investigation</a:t>
                </a:r>
              </a:p>
            </p:txBody>
          </p:sp>
          <p:sp>
            <p:nvSpPr>
              <p:cNvPr id="50" name="Rectangle 49">
                <a:extLst>
                  <a:ext uri="{FF2B5EF4-FFF2-40B4-BE49-F238E27FC236}">
                    <a16:creationId xmlns:a16="http://schemas.microsoft.com/office/drawing/2014/main" id="{6A2F726F-4DA9-4A88-91E0-008AE6FD1A81}"/>
                  </a:ext>
                </a:extLst>
              </p:cNvPr>
              <p:cNvSpPr/>
              <p:nvPr/>
            </p:nvSpPr>
            <p:spPr>
              <a:xfrm rot="16200000">
                <a:off x="35603" y="3101224"/>
                <a:ext cx="4638130" cy="655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B0F0"/>
                    </a:solidFill>
                  </a:rPr>
                  <a:t>Application</a:t>
                </a:r>
              </a:p>
            </p:txBody>
          </p:sp>
          <p:sp>
            <p:nvSpPr>
              <p:cNvPr id="51" name="Rectangle 50">
                <a:extLst>
                  <a:ext uri="{FF2B5EF4-FFF2-40B4-BE49-F238E27FC236}">
                    <a16:creationId xmlns:a16="http://schemas.microsoft.com/office/drawing/2014/main" id="{6A2F726F-4DA9-4A88-91E0-008AE6FD1A81}"/>
                  </a:ext>
                </a:extLst>
              </p:cNvPr>
              <p:cNvSpPr/>
              <p:nvPr/>
            </p:nvSpPr>
            <p:spPr>
              <a:xfrm rot="5400000">
                <a:off x="4434093" y="3101224"/>
                <a:ext cx="4638130" cy="655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B0F0"/>
                    </a:solidFill>
                  </a:rPr>
                  <a:t>Deployment</a:t>
                </a:r>
              </a:p>
            </p:txBody>
          </p:sp>
        </p:grpSp>
      </p:grpSp>
      <p:sp>
        <p:nvSpPr>
          <p:cNvPr id="26" name="Title 4"/>
          <p:cNvSpPr>
            <a:spLocks noGrp="1"/>
          </p:cNvSpPr>
          <p:nvPr>
            <p:ph type="title"/>
          </p:nvPr>
        </p:nvSpPr>
        <p:spPr>
          <a:xfrm>
            <a:off x="457200" y="215943"/>
            <a:ext cx="8229600" cy="643843"/>
          </a:xfrm>
        </p:spPr>
        <p:txBody>
          <a:bodyPr>
            <a:normAutofit fontScale="90000"/>
          </a:bodyPr>
          <a:lstStyle/>
          <a:p>
            <a:pPr algn="ctr"/>
            <a:r>
              <a:rPr lang="en-US" dirty="0"/>
              <a:t>NIST for AI</a:t>
            </a:r>
          </a:p>
        </p:txBody>
      </p:sp>
      <p:sp>
        <p:nvSpPr>
          <p:cNvPr id="27" name="TextBox 26">
            <a:extLst>
              <a:ext uri="{FF2B5EF4-FFF2-40B4-BE49-F238E27FC236}">
                <a16:creationId xmlns:a16="http://schemas.microsoft.com/office/drawing/2014/main" id="{F8B349FA-FB3D-3A49-9DB8-56F5FEB9B392}"/>
              </a:ext>
            </a:extLst>
          </p:cNvPr>
          <p:cNvSpPr txBox="1"/>
          <p:nvPr/>
        </p:nvSpPr>
        <p:spPr>
          <a:xfrm>
            <a:off x="7465610" y="5995566"/>
            <a:ext cx="1518429" cy="276999"/>
          </a:xfrm>
          <a:prstGeom prst="rect">
            <a:avLst/>
          </a:prstGeom>
          <a:noFill/>
        </p:spPr>
        <p:txBody>
          <a:bodyPr wrap="none" rtlCol="0">
            <a:spAutoFit/>
          </a:bodyPr>
          <a:lstStyle/>
          <a:p>
            <a:r>
              <a:rPr lang="en-US" sz="1200" i="1" dirty="0"/>
              <a:t>Courtesy: Mike </a:t>
            </a:r>
            <a:r>
              <a:rPr lang="en-US" sz="1200" i="1" dirty="0" err="1"/>
              <a:t>Garris</a:t>
            </a:r>
            <a:endParaRPr lang="en-US" sz="1200" i="1" dirty="0"/>
          </a:p>
        </p:txBody>
      </p:sp>
    </p:spTree>
    <p:extLst>
      <p:ext uri="{BB962C8B-B14F-4D97-AF65-F5344CB8AC3E}">
        <p14:creationId xmlns:p14="http://schemas.microsoft.com/office/powerpoint/2010/main" val="3909404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EE5ACAE-57B3-4A1F-B22F-CB40003D3AEE}"/>
              </a:ext>
            </a:extLst>
          </p:cNvPr>
          <p:cNvSpPr>
            <a:spLocks noGrp="1"/>
          </p:cNvSpPr>
          <p:nvPr>
            <p:ph type="sldNum" sz="quarter" idx="12"/>
          </p:nvPr>
        </p:nvSpPr>
        <p:spPr/>
        <p:txBody>
          <a:bodyPr/>
          <a:lstStyle/>
          <a:p>
            <a:fld id="{A55B6C7C-1822-4F47-A86A-E54F27DA3462}" type="slidenum">
              <a:rPr lang="en-US" smtClean="0"/>
              <a:t>4</a:t>
            </a:fld>
            <a:endParaRPr lang="en-US" dirty="0"/>
          </a:p>
        </p:txBody>
      </p:sp>
      <p:grpSp>
        <p:nvGrpSpPr>
          <p:cNvPr id="55" name="Group 54"/>
          <p:cNvGrpSpPr/>
          <p:nvPr/>
        </p:nvGrpSpPr>
        <p:grpSpPr>
          <a:xfrm>
            <a:off x="2212848" y="1161288"/>
            <a:ext cx="5054043" cy="5025838"/>
            <a:chOff x="2026891" y="846336"/>
            <a:chExt cx="5054043" cy="5025838"/>
          </a:xfrm>
        </p:grpSpPr>
        <p:grpSp>
          <p:nvGrpSpPr>
            <p:cNvPr id="56" name="Group 55"/>
            <p:cNvGrpSpPr/>
            <p:nvPr/>
          </p:nvGrpSpPr>
          <p:grpSpPr>
            <a:xfrm>
              <a:off x="2145744" y="1004289"/>
              <a:ext cx="4852513" cy="4849423"/>
              <a:chOff x="2145744" y="1004289"/>
              <a:chExt cx="4852513" cy="4849423"/>
            </a:xfrm>
          </p:grpSpPr>
          <p:grpSp>
            <p:nvGrpSpPr>
              <p:cNvPr id="62" name="Group 61">
                <a:extLst>
                  <a:ext uri="{FF2B5EF4-FFF2-40B4-BE49-F238E27FC236}">
                    <a16:creationId xmlns:a16="http://schemas.microsoft.com/office/drawing/2014/main" id="{7503820F-6F20-4EB5-8174-A0092EAE5D1D}"/>
                  </a:ext>
                </a:extLst>
              </p:cNvPr>
              <p:cNvGrpSpPr/>
              <p:nvPr/>
            </p:nvGrpSpPr>
            <p:grpSpPr>
              <a:xfrm>
                <a:off x="2145744" y="1004289"/>
                <a:ext cx="4852513" cy="4849423"/>
                <a:chOff x="2145744" y="1004289"/>
                <a:chExt cx="4852513" cy="4849423"/>
              </a:xfrm>
            </p:grpSpPr>
            <p:grpSp>
              <p:nvGrpSpPr>
                <p:cNvPr id="64" name="Group 63">
                  <a:extLst>
                    <a:ext uri="{FF2B5EF4-FFF2-40B4-BE49-F238E27FC236}">
                      <a16:creationId xmlns:a16="http://schemas.microsoft.com/office/drawing/2014/main" id="{68E3F635-2042-4F58-B681-04668673B6FE}"/>
                    </a:ext>
                  </a:extLst>
                </p:cNvPr>
                <p:cNvGrpSpPr/>
                <p:nvPr/>
              </p:nvGrpSpPr>
              <p:grpSpPr>
                <a:xfrm>
                  <a:off x="2145744" y="1004289"/>
                  <a:ext cx="4852513" cy="4849423"/>
                  <a:chOff x="1458442" y="755974"/>
                  <a:chExt cx="4852513" cy="4849423"/>
                </a:xfrm>
                <a:solidFill>
                  <a:schemeClr val="tx1"/>
                </a:solidFill>
              </p:grpSpPr>
              <p:grpSp>
                <p:nvGrpSpPr>
                  <p:cNvPr id="67" name="Group 66">
                    <a:extLst>
                      <a:ext uri="{FF2B5EF4-FFF2-40B4-BE49-F238E27FC236}">
                        <a16:creationId xmlns:a16="http://schemas.microsoft.com/office/drawing/2014/main" id="{D4266CBA-2DB0-4BC5-9422-A63C8DFD8195}"/>
                      </a:ext>
                    </a:extLst>
                  </p:cNvPr>
                  <p:cNvGrpSpPr/>
                  <p:nvPr/>
                </p:nvGrpSpPr>
                <p:grpSpPr>
                  <a:xfrm>
                    <a:off x="2342773" y="755974"/>
                    <a:ext cx="3056352" cy="2557145"/>
                    <a:chOff x="2355353" y="730893"/>
                    <a:chExt cx="3056352" cy="2557145"/>
                  </a:xfrm>
                  <a:grpFill/>
                </p:grpSpPr>
                <p:sp>
                  <p:nvSpPr>
                    <p:cNvPr id="77" name="Isosceles Triangle 76">
                      <a:extLst>
                        <a:ext uri="{FF2B5EF4-FFF2-40B4-BE49-F238E27FC236}">
                          <a16:creationId xmlns:a16="http://schemas.microsoft.com/office/drawing/2014/main" id="{3F8191EB-664D-4660-873D-9C3CE99AD432}"/>
                        </a:ext>
                      </a:extLst>
                    </p:cNvPr>
                    <p:cNvSpPr/>
                    <p:nvPr/>
                  </p:nvSpPr>
                  <p:spPr>
                    <a:xfrm rot="9454848">
                      <a:off x="2355353" y="731080"/>
                      <a:ext cx="2091821" cy="252727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Isosceles Triangle 77">
                      <a:extLst>
                        <a:ext uri="{FF2B5EF4-FFF2-40B4-BE49-F238E27FC236}">
                          <a16:creationId xmlns:a16="http://schemas.microsoft.com/office/drawing/2014/main" id="{B5C08A72-3143-432E-B155-514922F19970}"/>
                        </a:ext>
                      </a:extLst>
                    </p:cNvPr>
                    <p:cNvSpPr/>
                    <p:nvPr/>
                  </p:nvSpPr>
                  <p:spPr>
                    <a:xfrm rot="12145152" flipH="1">
                      <a:off x="3314956" y="730893"/>
                      <a:ext cx="2096749" cy="255714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8" name="Group 67">
                    <a:extLst>
                      <a:ext uri="{FF2B5EF4-FFF2-40B4-BE49-F238E27FC236}">
                        <a16:creationId xmlns:a16="http://schemas.microsoft.com/office/drawing/2014/main" id="{7D374082-717B-4654-A702-84CAEB4A935A}"/>
                      </a:ext>
                    </a:extLst>
                  </p:cNvPr>
                  <p:cNvGrpSpPr/>
                  <p:nvPr/>
                </p:nvGrpSpPr>
                <p:grpSpPr>
                  <a:xfrm rot="5400000">
                    <a:off x="3504207" y="1883560"/>
                    <a:ext cx="3056352" cy="2557145"/>
                    <a:chOff x="2355353" y="730893"/>
                    <a:chExt cx="3056352" cy="2557145"/>
                  </a:xfrm>
                  <a:grpFill/>
                </p:grpSpPr>
                <p:sp>
                  <p:nvSpPr>
                    <p:cNvPr id="75" name="Isosceles Triangle 74">
                      <a:extLst>
                        <a:ext uri="{FF2B5EF4-FFF2-40B4-BE49-F238E27FC236}">
                          <a16:creationId xmlns:a16="http://schemas.microsoft.com/office/drawing/2014/main" id="{E05317FC-B2F4-4242-A93F-9558FE10B7FE}"/>
                        </a:ext>
                      </a:extLst>
                    </p:cNvPr>
                    <p:cNvSpPr/>
                    <p:nvPr/>
                  </p:nvSpPr>
                  <p:spPr>
                    <a:xfrm rot="9454848">
                      <a:off x="2355353" y="731080"/>
                      <a:ext cx="2091821" cy="252727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Isosceles Triangle 75">
                      <a:extLst>
                        <a:ext uri="{FF2B5EF4-FFF2-40B4-BE49-F238E27FC236}">
                          <a16:creationId xmlns:a16="http://schemas.microsoft.com/office/drawing/2014/main" id="{7CAD911C-D370-488A-8B82-0B57E4EBB9D5}"/>
                        </a:ext>
                      </a:extLst>
                    </p:cNvPr>
                    <p:cNvSpPr/>
                    <p:nvPr/>
                  </p:nvSpPr>
                  <p:spPr>
                    <a:xfrm rot="12145152" flipH="1">
                      <a:off x="3314956" y="730893"/>
                      <a:ext cx="2096749" cy="255714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9" name="Group 68">
                    <a:extLst>
                      <a:ext uri="{FF2B5EF4-FFF2-40B4-BE49-F238E27FC236}">
                        <a16:creationId xmlns:a16="http://schemas.microsoft.com/office/drawing/2014/main" id="{139B56C8-5B23-4933-A3DF-4C0451E574C1}"/>
                      </a:ext>
                    </a:extLst>
                  </p:cNvPr>
                  <p:cNvGrpSpPr/>
                  <p:nvPr/>
                </p:nvGrpSpPr>
                <p:grpSpPr>
                  <a:xfrm rot="10800000">
                    <a:off x="2367240" y="3048252"/>
                    <a:ext cx="3056352" cy="2557145"/>
                    <a:chOff x="2355353" y="730893"/>
                    <a:chExt cx="3056352" cy="2557145"/>
                  </a:xfrm>
                  <a:grpFill/>
                </p:grpSpPr>
                <p:sp>
                  <p:nvSpPr>
                    <p:cNvPr id="73" name="Isosceles Triangle 72">
                      <a:extLst>
                        <a:ext uri="{FF2B5EF4-FFF2-40B4-BE49-F238E27FC236}">
                          <a16:creationId xmlns:a16="http://schemas.microsoft.com/office/drawing/2014/main" id="{4B9F0D5F-3418-4F16-8730-BD11351F8ED5}"/>
                        </a:ext>
                      </a:extLst>
                    </p:cNvPr>
                    <p:cNvSpPr/>
                    <p:nvPr/>
                  </p:nvSpPr>
                  <p:spPr>
                    <a:xfrm rot="9454848">
                      <a:off x="2355353" y="731080"/>
                      <a:ext cx="2091821" cy="252727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Isosceles Triangle 73">
                      <a:extLst>
                        <a:ext uri="{FF2B5EF4-FFF2-40B4-BE49-F238E27FC236}">
                          <a16:creationId xmlns:a16="http://schemas.microsoft.com/office/drawing/2014/main" id="{21A0FD28-DF12-4F1A-ACD6-9974A278F89A}"/>
                        </a:ext>
                      </a:extLst>
                    </p:cNvPr>
                    <p:cNvSpPr/>
                    <p:nvPr/>
                  </p:nvSpPr>
                  <p:spPr>
                    <a:xfrm rot="12145152" flipH="1">
                      <a:off x="3314956" y="730893"/>
                      <a:ext cx="2096749" cy="255714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0" name="Group 69">
                    <a:extLst>
                      <a:ext uri="{FF2B5EF4-FFF2-40B4-BE49-F238E27FC236}">
                        <a16:creationId xmlns:a16="http://schemas.microsoft.com/office/drawing/2014/main" id="{5BC6D270-84E7-4F08-9D7B-3521144B34E0}"/>
                      </a:ext>
                    </a:extLst>
                  </p:cNvPr>
                  <p:cNvGrpSpPr/>
                  <p:nvPr/>
                </p:nvGrpSpPr>
                <p:grpSpPr>
                  <a:xfrm rot="16200000">
                    <a:off x="1208839" y="1921825"/>
                    <a:ext cx="3056352" cy="2557145"/>
                    <a:chOff x="2355353" y="730893"/>
                    <a:chExt cx="3056352" cy="2557145"/>
                  </a:xfrm>
                  <a:grpFill/>
                </p:grpSpPr>
                <p:sp>
                  <p:nvSpPr>
                    <p:cNvPr id="71" name="Isosceles Triangle 70">
                      <a:extLst>
                        <a:ext uri="{FF2B5EF4-FFF2-40B4-BE49-F238E27FC236}">
                          <a16:creationId xmlns:a16="http://schemas.microsoft.com/office/drawing/2014/main" id="{769347D0-4D05-4CB2-BBF9-210EF4B28291}"/>
                        </a:ext>
                      </a:extLst>
                    </p:cNvPr>
                    <p:cNvSpPr/>
                    <p:nvPr/>
                  </p:nvSpPr>
                  <p:spPr>
                    <a:xfrm rot="9454848">
                      <a:off x="2355353" y="731080"/>
                      <a:ext cx="2091821" cy="252727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Isosceles Triangle 71">
                      <a:extLst>
                        <a:ext uri="{FF2B5EF4-FFF2-40B4-BE49-F238E27FC236}">
                          <a16:creationId xmlns:a16="http://schemas.microsoft.com/office/drawing/2014/main" id="{13BD86F3-C58A-46F4-9770-46F8800E5493}"/>
                        </a:ext>
                      </a:extLst>
                    </p:cNvPr>
                    <p:cNvSpPr/>
                    <p:nvPr/>
                  </p:nvSpPr>
                  <p:spPr>
                    <a:xfrm rot="12145152" flipH="1">
                      <a:off x="3314956" y="730893"/>
                      <a:ext cx="2096749" cy="255714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65" name="Rectangle 64">
                  <a:extLst>
                    <a:ext uri="{FF2B5EF4-FFF2-40B4-BE49-F238E27FC236}">
                      <a16:creationId xmlns:a16="http://schemas.microsoft.com/office/drawing/2014/main" id="{6A2F726F-4DA9-4A88-91E0-008AE6FD1A81}"/>
                    </a:ext>
                  </a:extLst>
                </p:cNvPr>
                <p:cNvSpPr/>
                <p:nvPr/>
              </p:nvSpPr>
              <p:spPr>
                <a:xfrm>
                  <a:off x="2252935" y="1527485"/>
                  <a:ext cx="4638130" cy="655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00B0F0"/>
                      </a:solidFill>
                    </a:rPr>
                    <a:t>TRUSTWORTHY AI</a:t>
                  </a:r>
                </a:p>
              </p:txBody>
            </p:sp>
            <p:sp>
              <p:nvSpPr>
                <p:cNvPr id="66" name="Rectangle 65">
                  <a:extLst>
                    <a:ext uri="{FF2B5EF4-FFF2-40B4-BE49-F238E27FC236}">
                      <a16:creationId xmlns:a16="http://schemas.microsoft.com/office/drawing/2014/main" id="{12B7F774-1B38-4CEA-B387-5657CA8283D1}"/>
                    </a:ext>
                  </a:extLst>
                </p:cNvPr>
                <p:cNvSpPr/>
                <p:nvPr/>
              </p:nvSpPr>
              <p:spPr>
                <a:xfrm>
                  <a:off x="2252935" y="4672523"/>
                  <a:ext cx="4638130" cy="655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0B0F0"/>
                      </a:solidFill>
                    </a:rPr>
                    <a:t>MEASURES &amp; STANDARDS</a:t>
                  </a:r>
                  <a:endParaRPr lang="en-US" sz="3200" dirty="0"/>
                </a:p>
              </p:txBody>
            </p:sp>
          </p:grpSp>
          <p:sp>
            <p:nvSpPr>
              <p:cNvPr id="63" name="Rectangle 62">
                <a:extLst>
                  <a:ext uri="{FF2B5EF4-FFF2-40B4-BE49-F238E27FC236}">
                    <a16:creationId xmlns:a16="http://schemas.microsoft.com/office/drawing/2014/main" id="{58D57BBE-AC49-4E7C-80B2-C918057011F5}"/>
                  </a:ext>
                </a:extLst>
              </p:cNvPr>
              <p:cNvSpPr/>
              <p:nvPr/>
            </p:nvSpPr>
            <p:spPr>
              <a:xfrm>
                <a:off x="2638194" y="2148840"/>
                <a:ext cx="3867612" cy="256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800" b="1" u="sng" dirty="0">
                    <a:solidFill>
                      <a:srgbClr val="00B0F0"/>
                    </a:solidFill>
                  </a:rPr>
                  <a:t>IoT</a:t>
                </a:r>
              </a:p>
              <a:p>
                <a:pPr algn="ctr"/>
                <a:r>
                  <a:rPr lang="en-US" sz="2800" b="1" u="sng" dirty="0">
                    <a:solidFill>
                      <a:srgbClr val="00B0F0"/>
                    </a:solidFill>
                  </a:rPr>
                  <a:t>Robotics</a:t>
                </a:r>
              </a:p>
              <a:p>
                <a:pPr algn="ctr"/>
                <a:r>
                  <a:rPr lang="en-US" sz="2800" b="1" u="sng" dirty="0">
                    <a:solidFill>
                      <a:srgbClr val="00B0F0"/>
                    </a:solidFill>
                  </a:rPr>
                  <a:t>Material Science</a:t>
                </a:r>
              </a:p>
              <a:p>
                <a:pPr algn="ctr"/>
                <a:r>
                  <a:rPr lang="en-US" sz="2800" b="1" u="sng" dirty="0">
                    <a:solidFill>
                      <a:srgbClr val="00B0F0"/>
                    </a:solidFill>
                  </a:rPr>
                  <a:t>Smart Manufacturing</a:t>
                </a:r>
              </a:p>
              <a:p>
                <a:pPr algn="ctr"/>
                <a:r>
                  <a:rPr lang="en-US" sz="2800" b="1" u="sng" dirty="0">
                    <a:solidFill>
                      <a:srgbClr val="00B0F0"/>
                    </a:solidFill>
                  </a:rPr>
                  <a:t>Biomedical Imaging</a:t>
                </a:r>
              </a:p>
              <a:p>
                <a:pPr algn="ctr"/>
                <a:r>
                  <a:rPr lang="en-US" sz="2800" b="1" dirty="0">
                    <a:solidFill>
                      <a:srgbClr val="00B0F0"/>
                    </a:solidFill>
                  </a:rPr>
                  <a:t>…</a:t>
                </a:r>
              </a:p>
            </p:txBody>
          </p:sp>
        </p:grpSp>
        <p:grpSp>
          <p:nvGrpSpPr>
            <p:cNvPr id="57" name="Group 56"/>
            <p:cNvGrpSpPr/>
            <p:nvPr/>
          </p:nvGrpSpPr>
          <p:grpSpPr>
            <a:xfrm>
              <a:off x="2026891" y="846336"/>
              <a:ext cx="5054043" cy="5025838"/>
              <a:chOff x="2026891" y="846336"/>
              <a:chExt cx="5054043" cy="5025838"/>
            </a:xfrm>
          </p:grpSpPr>
          <p:sp>
            <p:nvSpPr>
              <p:cNvPr id="58" name="Rectangle 57">
                <a:extLst>
                  <a:ext uri="{FF2B5EF4-FFF2-40B4-BE49-F238E27FC236}">
                    <a16:creationId xmlns:a16="http://schemas.microsoft.com/office/drawing/2014/main" id="{6A2F726F-4DA9-4A88-91E0-008AE6FD1A81}"/>
                  </a:ext>
                </a:extLst>
              </p:cNvPr>
              <p:cNvSpPr/>
              <p:nvPr/>
            </p:nvSpPr>
            <p:spPr>
              <a:xfrm>
                <a:off x="2252935" y="846336"/>
                <a:ext cx="4638130" cy="655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B0F0"/>
                    </a:solidFill>
                  </a:rPr>
                  <a:t>Research</a:t>
                </a:r>
              </a:p>
            </p:txBody>
          </p:sp>
          <p:sp>
            <p:nvSpPr>
              <p:cNvPr id="59" name="Rectangle 58">
                <a:extLst>
                  <a:ext uri="{FF2B5EF4-FFF2-40B4-BE49-F238E27FC236}">
                    <a16:creationId xmlns:a16="http://schemas.microsoft.com/office/drawing/2014/main" id="{6A2F726F-4DA9-4A88-91E0-008AE6FD1A81}"/>
                  </a:ext>
                </a:extLst>
              </p:cNvPr>
              <p:cNvSpPr/>
              <p:nvPr/>
            </p:nvSpPr>
            <p:spPr>
              <a:xfrm>
                <a:off x="2252935" y="5216621"/>
                <a:ext cx="4638130" cy="655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B0F0"/>
                    </a:solidFill>
                  </a:rPr>
                  <a:t>Investigation</a:t>
                </a:r>
              </a:p>
            </p:txBody>
          </p:sp>
          <p:sp>
            <p:nvSpPr>
              <p:cNvPr id="60" name="Rectangle 59">
                <a:extLst>
                  <a:ext uri="{FF2B5EF4-FFF2-40B4-BE49-F238E27FC236}">
                    <a16:creationId xmlns:a16="http://schemas.microsoft.com/office/drawing/2014/main" id="{6A2F726F-4DA9-4A88-91E0-008AE6FD1A81}"/>
                  </a:ext>
                </a:extLst>
              </p:cNvPr>
              <p:cNvSpPr/>
              <p:nvPr/>
            </p:nvSpPr>
            <p:spPr>
              <a:xfrm rot="16200000">
                <a:off x="35603" y="3101224"/>
                <a:ext cx="4638130" cy="655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B0F0"/>
                    </a:solidFill>
                  </a:rPr>
                  <a:t>Application</a:t>
                </a:r>
              </a:p>
            </p:txBody>
          </p:sp>
          <p:sp>
            <p:nvSpPr>
              <p:cNvPr id="61" name="Rectangle 60">
                <a:extLst>
                  <a:ext uri="{FF2B5EF4-FFF2-40B4-BE49-F238E27FC236}">
                    <a16:creationId xmlns:a16="http://schemas.microsoft.com/office/drawing/2014/main" id="{6A2F726F-4DA9-4A88-91E0-008AE6FD1A81}"/>
                  </a:ext>
                </a:extLst>
              </p:cNvPr>
              <p:cNvSpPr/>
              <p:nvPr/>
            </p:nvSpPr>
            <p:spPr>
              <a:xfrm rot="5400000">
                <a:off x="4434093" y="3101224"/>
                <a:ext cx="4638130" cy="655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B0F0"/>
                    </a:solidFill>
                  </a:rPr>
                  <a:t>Deployment</a:t>
                </a:r>
              </a:p>
            </p:txBody>
          </p:sp>
        </p:grpSp>
      </p:grpSp>
      <p:sp>
        <p:nvSpPr>
          <p:cNvPr id="27" name="Title 4"/>
          <p:cNvSpPr>
            <a:spLocks noGrp="1"/>
          </p:cNvSpPr>
          <p:nvPr>
            <p:ph type="title"/>
          </p:nvPr>
        </p:nvSpPr>
        <p:spPr>
          <a:xfrm>
            <a:off x="457200" y="215943"/>
            <a:ext cx="8229600" cy="643843"/>
          </a:xfrm>
        </p:spPr>
        <p:txBody>
          <a:bodyPr>
            <a:normAutofit fontScale="90000"/>
          </a:bodyPr>
          <a:lstStyle/>
          <a:p>
            <a:pPr algn="ctr"/>
            <a:r>
              <a:rPr lang="en-US" dirty="0"/>
              <a:t>AI for NIST</a:t>
            </a:r>
          </a:p>
        </p:txBody>
      </p:sp>
      <p:sp>
        <p:nvSpPr>
          <p:cNvPr id="28" name="TextBox 27">
            <a:extLst>
              <a:ext uri="{FF2B5EF4-FFF2-40B4-BE49-F238E27FC236}">
                <a16:creationId xmlns:a16="http://schemas.microsoft.com/office/drawing/2014/main" id="{F9D8A2EE-791C-9046-99B3-CD6F53F4B768}"/>
              </a:ext>
            </a:extLst>
          </p:cNvPr>
          <p:cNvSpPr txBox="1"/>
          <p:nvPr/>
        </p:nvSpPr>
        <p:spPr>
          <a:xfrm>
            <a:off x="7465610" y="5995566"/>
            <a:ext cx="1518429" cy="276999"/>
          </a:xfrm>
          <a:prstGeom prst="rect">
            <a:avLst/>
          </a:prstGeom>
          <a:noFill/>
        </p:spPr>
        <p:txBody>
          <a:bodyPr wrap="none" rtlCol="0">
            <a:spAutoFit/>
          </a:bodyPr>
          <a:lstStyle/>
          <a:p>
            <a:r>
              <a:rPr lang="en-US" sz="1200" i="1" dirty="0"/>
              <a:t>Courtesy: Mike </a:t>
            </a:r>
            <a:r>
              <a:rPr lang="en-US" sz="1200" i="1" dirty="0" err="1"/>
              <a:t>Garris</a:t>
            </a:r>
            <a:endParaRPr lang="en-US" sz="1200" i="1" dirty="0"/>
          </a:p>
        </p:txBody>
      </p:sp>
    </p:spTree>
    <p:extLst>
      <p:ext uri="{BB962C8B-B14F-4D97-AF65-F5344CB8AC3E}">
        <p14:creationId xmlns:p14="http://schemas.microsoft.com/office/powerpoint/2010/main" val="1543256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22598"/>
            <a:ext cx="8229600" cy="1143000"/>
          </a:xfrm>
        </p:spPr>
        <p:txBody>
          <a:bodyPr>
            <a:normAutofit fontScale="90000"/>
          </a:bodyPr>
          <a:lstStyle/>
          <a:p>
            <a:pPr algn="ctr"/>
            <a:r>
              <a:rPr lang="en-US" dirty="0"/>
              <a:t>Measuring AI Trustworthiness</a:t>
            </a:r>
            <a:br>
              <a:rPr lang="en-US" dirty="0"/>
            </a:br>
            <a:r>
              <a:rPr lang="en-US" dirty="0"/>
              <a:t>(Necessary &amp; Challenging)</a:t>
            </a:r>
          </a:p>
        </p:txBody>
      </p:sp>
      <p:sp>
        <p:nvSpPr>
          <p:cNvPr id="6" name="Slide Number Placeholder 5">
            <a:extLst>
              <a:ext uri="{FF2B5EF4-FFF2-40B4-BE49-F238E27FC236}">
                <a16:creationId xmlns:a16="http://schemas.microsoft.com/office/drawing/2014/main" id="{6EE5ACAE-57B3-4A1F-B22F-CB40003D3AEE}"/>
              </a:ext>
            </a:extLst>
          </p:cNvPr>
          <p:cNvSpPr>
            <a:spLocks noGrp="1"/>
          </p:cNvSpPr>
          <p:nvPr>
            <p:ph type="sldNum" sz="quarter" idx="12"/>
          </p:nvPr>
        </p:nvSpPr>
        <p:spPr/>
        <p:txBody>
          <a:bodyPr/>
          <a:lstStyle/>
          <a:p>
            <a:fld id="{A55B6C7C-1822-4F47-A86A-E54F27DA3462}" type="slidenum">
              <a:rPr lang="en-US" smtClean="0"/>
              <a:t>5</a:t>
            </a:fld>
            <a:endParaRPr lang="en-US" dirty="0"/>
          </a:p>
        </p:txBody>
      </p:sp>
      <p:sp>
        <p:nvSpPr>
          <p:cNvPr id="2" name="TextBox 1"/>
          <p:cNvSpPr txBox="1"/>
          <p:nvPr/>
        </p:nvSpPr>
        <p:spPr>
          <a:xfrm>
            <a:off x="1202780" y="1773269"/>
            <a:ext cx="7941220" cy="2646878"/>
          </a:xfrm>
          <a:prstGeom prst="rect">
            <a:avLst/>
          </a:prstGeom>
          <a:noFill/>
        </p:spPr>
        <p:txBody>
          <a:bodyPr wrap="square" rtlCol="0">
            <a:spAutoFit/>
          </a:bodyPr>
          <a:lstStyle/>
          <a:p>
            <a:pPr marL="342900" indent="-342900">
              <a:spcBef>
                <a:spcPts val="600"/>
              </a:spcBef>
              <a:buFont typeface="Arial" panose="020B0604020202020204" pitchFamily="34" charset="0"/>
              <a:buChar char="•"/>
            </a:pPr>
            <a:r>
              <a:rPr lang="en-US" sz="2800" dirty="0"/>
              <a:t>Probabilistic</a:t>
            </a:r>
          </a:p>
          <a:p>
            <a:pPr marL="799734" lvl="1" indent="-342900">
              <a:buFont typeface="Courier New" panose="02070309020205020404" pitchFamily="49" charset="0"/>
              <a:buChar char="o"/>
            </a:pPr>
            <a:r>
              <a:rPr lang="en-US" sz="2400" dirty="0"/>
              <a:t>With inherent error rates and uncertainty</a:t>
            </a:r>
          </a:p>
          <a:p>
            <a:pPr marL="342900" indent="-342900">
              <a:spcBef>
                <a:spcPts val="600"/>
              </a:spcBef>
              <a:buFont typeface="Arial" panose="020B0604020202020204" pitchFamily="34" charset="0"/>
              <a:buChar char="•"/>
            </a:pPr>
            <a:r>
              <a:rPr lang="en-US" sz="2800" dirty="0"/>
              <a:t>Data Driven</a:t>
            </a:r>
          </a:p>
          <a:p>
            <a:pPr marL="799734" lvl="1" indent="-342900">
              <a:buFont typeface="Courier New" panose="02070309020205020404" pitchFamily="49" charset="0"/>
              <a:buChar char="o"/>
            </a:pPr>
            <a:r>
              <a:rPr lang="en-US" sz="2400" dirty="0"/>
              <a:t>With vulnerability to learning unwanted patterns of bias </a:t>
            </a:r>
          </a:p>
          <a:p>
            <a:pPr marL="342900" indent="-342900">
              <a:spcBef>
                <a:spcPts val="600"/>
              </a:spcBef>
              <a:buFont typeface="Arial" panose="020B0604020202020204" pitchFamily="34" charset="0"/>
              <a:buChar char="•"/>
            </a:pPr>
            <a:r>
              <a:rPr lang="en-US" sz="2800" dirty="0"/>
              <a:t>Extreme Dimensionality</a:t>
            </a:r>
          </a:p>
          <a:p>
            <a:pPr marL="799734" lvl="1" indent="-342900">
              <a:buFont typeface="Courier New" panose="02070309020205020404" pitchFamily="49" charset="0"/>
              <a:buChar char="o"/>
            </a:pPr>
            <a:r>
              <a:rPr lang="en-US" sz="2400" dirty="0"/>
              <a:t>In both parameter and solution space</a:t>
            </a:r>
            <a:endParaRPr lang="en-US" sz="4000" dirty="0"/>
          </a:p>
        </p:txBody>
      </p:sp>
      <p:sp>
        <p:nvSpPr>
          <p:cNvPr id="7" name="TextBox 6">
            <a:extLst>
              <a:ext uri="{FF2B5EF4-FFF2-40B4-BE49-F238E27FC236}">
                <a16:creationId xmlns:a16="http://schemas.microsoft.com/office/drawing/2014/main" id="{118DBCDF-B0D6-0E40-A853-D4745BBB244D}"/>
              </a:ext>
            </a:extLst>
          </p:cNvPr>
          <p:cNvSpPr txBox="1"/>
          <p:nvPr/>
        </p:nvSpPr>
        <p:spPr>
          <a:xfrm>
            <a:off x="7465610" y="5995566"/>
            <a:ext cx="1518429" cy="276999"/>
          </a:xfrm>
          <a:prstGeom prst="rect">
            <a:avLst/>
          </a:prstGeom>
          <a:noFill/>
        </p:spPr>
        <p:txBody>
          <a:bodyPr wrap="none" rtlCol="0">
            <a:spAutoFit/>
          </a:bodyPr>
          <a:lstStyle/>
          <a:p>
            <a:r>
              <a:rPr lang="en-US" sz="1200" i="1" dirty="0"/>
              <a:t>Courtesy: Mike </a:t>
            </a:r>
            <a:r>
              <a:rPr lang="en-US" sz="1200" i="1" dirty="0" err="1"/>
              <a:t>Garris</a:t>
            </a:r>
            <a:endParaRPr lang="en-US" sz="1200" i="1" dirty="0"/>
          </a:p>
        </p:txBody>
      </p:sp>
    </p:spTree>
    <p:extLst>
      <p:ext uri="{BB962C8B-B14F-4D97-AF65-F5344CB8AC3E}">
        <p14:creationId xmlns:p14="http://schemas.microsoft.com/office/powerpoint/2010/main" val="1866675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22598"/>
            <a:ext cx="8229600" cy="1143000"/>
          </a:xfrm>
        </p:spPr>
        <p:txBody>
          <a:bodyPr>
            <a:normAutofit fontScale="90000"/>
          </a:bodyPr>
          <a:lstStyle/>
          <a:p>
            <a:pPr algn="ctr"/>
            <a:r>
              <a:rPr lang="en-US" sz="4400" dirty="0"/>
              <a:t>NIST</a:t>
            </a:r>
            <a:br>
              <a:rPr lang="en-US" dirty="0"/>
            </a:br>
            <a:r>
              <a:rPr lang="en-US" dirty="0"/>
              <a:t>5-Year Goals in AI</a:t>
            </a:r>
          </a:p>
        </p:txBody>
      </p:sp>
      <p:sp>
        <p:nvSpPr>
          <p:cNvPr id="6" name="Slide Number Placeholder 5">
            <a:extLst>
              <a:ext uri="{FF2B5EF4-FFF2-40B4-BE49-F238E27FC236}">
                <a16:creationId xmlns:a16="http://schemas.microsoft.com/office/drawing/2014/main" id="{6EE5ACAE-57B3-4A1F-B22F-CB40003D3AEE}"/>
              </a:ext>
            </a:extLst>
          </p:cNvPr>
          <p:cNvSpPr>
            <a:spLocks noGrp="1"/>
          </p:cNvSpPr>
          <p:nvPr>
            <p:ph type="sldNum" sz="quarter" idx="12"/>
          </p:nvPr>
        </p:nvSpPr>
        <p:spPr/>
        <p:txBody>
          <a:bodyPr/>
          <a:lstStyle/>
          <a:p>
            <a:fld id="{A55B6C7C-1822-4F47-A86A-E54F27DA3462}" type="slidenum">
              <a:rPr lang="en-US" smtClean="0"/>
              <a:t>6</a:t>
            </a:fld>
            <a:endParaRPr lang="en-US" dirty="0"/>
          </a:p>
        </p:txBody>
      </p:sp>
      <p:sp>
        <p:nvSpPr>
          <p:cNvPr id="2" name="TextBox 1"/>
          <p:cNvSpPr txBox="1"/>
          <p:nvPr/>
        </p:nvSpPr>
        <p:spPr>
          <a:xfrm>
            <a:off x="1202780" y="1465598"/>
            <a:ext cx="7941220" cy="4524315"/>
          </a:xfrm>
          <a:prstGeom prst="rect">
            <a:avLst/>
          </a:prstGeom>
          <a:noFill/>
        </p:spPr>
        <p:txBody>
          <a:bodyPr wrap="square" rtlCol="0">
            <a:spAutoFit/>
          </a:bodyPr>
          <a:lstStyle/>
          <a:p>
            <a:pPr marL="285750" indent="-285750" fontAlgn="ctr">
              <a:buFont typeface="Arial" panose="020B0604020202020204" pitchFamily="34" charset="0"/>
              <a:buChar char="•"/>
            </a:pPr>
            <a:r>
              <a:rPr lang="en-US" sz="2400" dirty="0"/>
              <a:t>Applied ML/AI in every relevant area of NIST research</a:t>
            </a:r>
          </a:p>
          <a:p>
            <a:pPr marL="799734" lvl="1" indent="-342900" fontAlgn="ctr">
              <a:buFont typeface="Courier New" panose="02070309020205020404" pitchFamily="49" charset="0"/>
              <a:buChar char="o"/>
            </a:pPr>
            <a:r>
              <a:rPr lang="en-US" sz="2000" dirty="0"/>
              <a:t>Routine access to experts and tools</a:t>
            </a:r>
          </a:p>
          <a:p>
            <a:pPr marL="799734" lvl="1" indent="-342900" fontAlgn="ctr">
              <a:buFont typeface="Courier New" panose="02070309020205020404" pitchFamily="49" charset="0"/>
              <a:buChar char="o"/>
            </a:pPr>
            <a:r>
              <a:rPr lang="en-US" sz="2000" dirty="0"/>
              <a:t>Policies and procedures for delivery of measurement services</a:t>
            </a:r>
          </a:p>
          <a:p>
            <a:pPr marL="285750" indent="-285750" fontAlgn="ctr">
              <a:buFont typeface="Arial" panose="020B0604020202020204" pitchFamily="34" charset="0"/>
              <a:buChar char="•"/>
            </a:pPr>
            <a:r>
              <a:rPr lang="en-US" sz="2400" dirty="0"/>
              <a:t>NIST performs state-of-the art foundational ML/AI research</a:t>
            </a:r>
          </a:p>
          <a:p>
            <a:pPr marL="799734" lvl="1" indent="-342900" fontAlgn="ctr">
              <a:buFont typeface="Courier New" panose="02070309020205020404" pitchFamily="49" charset="0"/>
              <a:buChar char="o"/>
            </a:pPr>
            <a:r>
              <a:rPr lang="en-US" sz="2000" dirty="0"/>
              <a:t>Factors of trustworthiness</a:t>
            </a:r>
          </a:p>
          <a:p>
            <a:pPr marL="799734" lvl="1" indent="-342900" fontAlgn="ctr">
              <a:buFont typeface="Courier New" panose="02070309020205020404" pitchFamily="49" charset="0"/>
              <a:buChar char="o"/>
            </a:pPr>
            <a:r>
              <a:rPr lang="en-US" sz="2000" dirty="0"/>
              <a:t>Support scientific discovery bringing to light latent theories/laws</a:t>
            </a:r>
          </a:p>
          <a:p>
            <a:pPr marL="285750" indent="-285750" fontAlgn="ctr">
              <a:buFont typeface="Arial" panose="020B0604020202020204" pitchFamily="34" charset="0"/>
              <a:buChar char="•"/>
            </a:pPr>
            <a:r>
              <a:rPr lang="en-US" sz="2400" dirty="0"/>
              <a:t>NIST is the go-to source for evaluating ML/AI technologies</a:t>
            </a:r>
          </a:p>
          <a:p>
            <a:pPr marL="799734" lvl="1" indent="-342900" fontAlgn="ctr">
              <a:buFont typeface="Courier New" panose="02070309020205020404" pitchFamily="49" charset="0"/>
              <a:buChar char="o"/>
            </a:pPr>
            <a:r>
              <a:rPr lang="en-US" sz="2000" dirty="0"/>
              <a:t>Data sets and best practices</a:t>
            </a:r>
          </a:p>
          <a:p>
            <a:pPr marL="799734" lvl="1" indent="-342900" fontAlgn="ctr">
              <a:buFont typeface="Courier New" panose="02070309020205020404" pitchFamily="49" charset="0"/>
              <a:buChar char="o"/>
            </a:pPr>
            <a:r>
              <a:rPr lang="en-US" sz="2000" dirty="0"/>
              <a:t>Challenge problems, competitions, benchmarks</a:t>
            </a:r>
          </a:p>
          <a:p>
            <a:pPr marL="285750" indent="-285750" fontAlgn="ctr">
              <a:buFont typeface="Arial" panose="020B0604020202020204" pitchFamily="34" charset="0"/>
              <a:buChar char="•"/>
            </a:pPr>
            <a:r>
              <a:rPr lang="en-US" sz="2400" dirty="0"/>
              <a:t>NIST is a leader in promoting development of ML/AI standards</a:t>
            </a:r>
          </a:p>
          <a:p>
            <a:pPr marL="799734" lvl="1" indent="-342900" fontAlgn="ctr">
              <a:buFont typeface="Courier New" panose="02070309020205020404" pitchFamily="49" charset="0"/>
              <a:buChar char="o"/>
            </a:pPr>
            <a:r>
              <a:rPr lang="en-US" sz="2000" dirty="0"/>
              <a:t>Data storage/interchange, knowledge representations, interfaces, performance, explainability</a:t>
            </a:r>
            <a:endParaRPr lang="en-US" sz="2400" dirty="0"/>
          </a:p>
        </p:txBody>
      </p:sp>
      <p:sp>
        <p:nvSpPr>
          <p:cNvPr id="7" name="TextBox 6">
            <a:extLst>
              <a:ext uri="{FF2B5EF4-FFF2-40B4-BE49-F238E27FC236}">
                <a16:creationId xmlns:a16="http://schemas.microsoft.com/office/drawing/2014/main" id="{63A263E3-E48B-3246-9F0A-2FE1932B075D}"/>
              </a:ext>
            </a:extLst>
          </p:cNvPr>
          <p:cNvSpPr txBox="1"/>
          <p:nvPr/>
        </p:nvSpPr>
        <p:spPr>
          <a:xfrm>
            <a:off x="7465610" y="5995566"/>
            <a:ext cx="1518429" cy="276999"/>
          </a:xfrm>
          <a:prstGeom prst="rect">
            <a:avLst/>
          </a:prstGeom>
          <a:noFill/>
        </p:spPr>
        <p:txBody>
          <a:bodyPr wrap="none" rtlCol="0">
            <a:spAutoFit/>
          </a:bodyPr>
          <a:lstStyle/>
          <a:p>
            <a:r>
              <a:rPr lang="en-US" sz="1200" i="1" dirty="0"/>
              <a:t>Courtesy: Mike </a:t>
            </a:r>
            <a:r>
              <a:rPr lang="en-US" sz="1200" i="1" dirty="0" err="1"/>
              <a:t>Garris</a:t>
            </a:r>
            <a:endParaRPr lang="en-US" sz="1200" i="1" dirty="0"/>
          </a:p>
        </p:txBody>
      </p:sp>
    </p:spTree>
    <p:extLst>
      <p:ext uri="{BB962C8B-B14F-4D97-AF65-F5344CB8AC3E}">
        <p14:creationId xmlns:p14="http://schemas.microsoft.com/office/powerpoint/2010/main" val="3239357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C30304D-83FB-3C48-A278-F97F554B5E04}"/>
              </a:ext>
            </a:extLst>
          </p:cNvPr>
          <p:cNvSpPr>
            <a:spLocks noGrp="1"/>
          </p:cNvSpPr>
          <p:nvPr>
            <p:ph type="title"/>
          </p:nvPr>
        </p:nvSpPr>
        <p:spPr>
          <a:xfrm>
            <a:off x="457200" y="3155"/>
            <a:ext cx="8229600" cy="1143000"/>
          </a:xfrm>
        </p:spPr>
        <p:txBody>
          <a:bodyPr>
            <a:normAutofit fontScale="90000"/>
          </a:bodyPr>
          <a:lstStyle/>
          <a:p>
            <a:r>
              <a:rPr lang="en-US" dirty="0"/>
              <a:t>American AI Initiative</a:t>
            </a:r>
            <a:r>
              <a:rPr lang="en-US"/>
              <a:t>: 2019-02-11</a:t>
            </a:r>
            <a:br>
              <a:rPr lang="en-US" dirty="0"/>
            </a:br>
            <a:r>
              <a:rPr lang="en-US" dirty="0"/>
              <a:t>President’s Executive Order</a:t>
            </a:r>
          </a:p>
        </p:txBody>
      </p:sp>
      <p:sp>
        <p:nvSpPr>
          <p:cNvPr id="5" name="Slide Number Placeholder 4">
            <a:extLst>
              <a:ext uri="{FF2B5EF4-FFF2-40B4-BE49-F238E27FC236}">
                <a16:creationId xmlns:a16="http://schemas.microsoft.com/office/drawing/2014/main" id="{1524A407-7BED-004A-97FC-693B16742718}"/>
              </a:ext>
            </a:extLst>
          </p:cNvPr>
          <p:cNvSpPr>
            <a:spLocks noGrp="1"/>
          </p:cNvSpPr>
          <p:nvPr>
            <p:ph type="sldNum" sz="quarter" idx="12"/>
          </p:nvPr>
        </p:nvSpPr>
        <p:spPr/>
        <p:txBody>
          <a:bodyPr/>
          <a:lstStyle/>
          <a:p>
            <a:fld id="{29AB1D92-2ADB-9E4C-A96B-B84F7DA8EA28}" type="slidenum">
              <a:rPr lang="en-US" smtClean="0"/>
              <a:pPr/>
              <a:t>7</a:t>
            </a:fld>
            <a:endParaRPr lang="en-US"/>
          </a:p>
        </p:txBody>
      </p:sp>
      <p:sp>
        <p:nvSpPr>
          <p:cNvPr id="7" name="Rectangle 6">
            <a:extLst>
              <a:ext uri="{FF2B5EF4-FFF2-40B4-BE49-F238E27FC236}">
                <a16:creationId xmlns:a16="http://schemas.microsoft.com/office/drawing/2014/main" id="{729175CF-2D04-EF4D-98CE-13F90D35D1C8}"/>
              </a:ext>
            </a:extLst>
          </p:cNvPr>
          <p:cNvSpPr/>
          <p:nvPr/>
        </p:nvSpPr>
        <p:spPr>
          <a:xfrm>
            <a:off x="228600" y="1146155"/>
            <a:ext cx="8816340" cy="338554"/>
          </a:xfrm>
          <a:prstGeom prst="rect">
            <a:avLst/>
          </a:prstGeom>
        </p:spPr>
        <p:txBody>
          <a:bodyPr wrap="square">
            <a:spAutoFit/>
          </a:bodyPr>
          <a:lstStyle/>
          <a:p>
            <a:r>
              <a:rPr lang="en-US" sz="1600" dirty="0"/>
              <a:t>https://</a:t>
            </a:r>
            <a:r>
              <a:rPr lang="en-US" sz="1600" dirty="0" err="1"/>
              <a:t>www.whitehouse.gov</a:t>
            </a:r>
            <a:r>
              <a:rPr lang="en-US" sz="1600" dirty="0"/>
              <a:t>/articles/accelerating-</a:t>
            </a:r>
            <a:r>
              <a:rPr lang="en-US" sz="1600" dirty="0" err="1"/>
              <a:t>americas</a:t>
            </a:r>
            <a:r>
              <a:rPr lang="en-US" sz="1600" dirty="0"/>
              <a:t>-leadership-in-artificial-intelligence/</a:t>
            </a:r>
          </a:p>
        </p:txBody>
      </p:sp>
      <p:sp>
        <p:nvSpPr>
          <p:cNvPr id="8" name="Rectangle 7">
            <a:extLst>
              <a:ext uri="{FF2B5EF4-FFF2-40B4-BE49-F238E27FC236}">
                <a16:creationId xmlns:a16="http://schemas.microsoft.com/office/drawing/2014/main" id="{D187CD5C-BD88-1B40-9BB0-13F703643E35}"/>
              </a:ext>
            </a:extLst>
          </p:cNvPr>
          <p:cNvSpPr/>
          <p:nvPr/>
        </p:nvSpPr>
        <p:spPr>
          <a:xfrm>
            <a:off x="259080" y="1853435"/>
            <a:ext cx="8427720" cy="4493538"/>
          </a:xfrm>
          <a:prstGeom prst="rect">
            <a:avLst/>
          </a:prstGeom>
        </p:spPr>
        <p:txBody>
          <a:bodyPr wrap="square">
            <a:spAutoFit/>
          </a:bodyPr>
          <a:lstStyle/>
          <a:p>
            <a:r>
              <a:rPr lang="en-US" b="1" dirty="0">
                <a:solidFill>
                  <a:srgbClr val="293340"/>
                </a:solidFill>
                <a:latin typeface="Source Sans Pro" panose="020F0502020204030204" pitchFamily="34" charset="0"/>
              </a:rPr>
              <a:t> </a:t>
            </a:r>
            <a:r>
              <a:rPr lang="en-US" sz="2800" b="1" dirty="0">
                <a:latin typeface="Source Sans Pro" panose="020F0502020204030204" pitchFamily="34" charset="0"/>
              </a:rPr>
              <a:t>3. Setting AI Governance Standards</a:t>
            </a:r>
          </a:p>
          <a:p>
            <a:endParaRPr lang="en-US" dirty="0">
              <a:solidFill>
                <a:srgbClr val="293340"/>
              </a:solidFill>
              <a:latin typeface="Source Sans Pro" panose="020F0502020204030204" pitchFamily="34" charset="0"/>
            </a:endParaRPr>
          </a:p>
          <a:p>
            <a:r>
              <a:rPr lang="en-US" sz="2400" dirty="0">
                <a:latin typeface="Source Sans Pro" panose="020B0503030403020204" pitchFamily="34" charset="0"/>
              </a:rPr>
              <a:t>As part of the American AI Initiative, Federal agencies will foster public trust in AI systems by establishing guidance for AI development and use across different types of technology and industrial sectors. This guidance will help Federal regulatory agencies develop and maintain approaches for the safe and trustworthy creation and adoption of new AI technologies. This initiative also calls for the National Institute of Standards and Technology (NIST) to lead the development of appropriate technical standards for reliable, robust, trustworthy, secure, portable, and interoperable AI systems.</a:t>
            </a:r>
            <a:endParaRPr lang="en-US" sz="2400" b="0" i="0" dirty="0">
              <a:effectLst/>
              <a:latin typeface="Source Sans Pro" panose="020B0503030403020204" pitchFamily="34" charset="0"/>
            </a:endParaRPr>
          </a:p>
        </p:txBody>
      </p:sp>
    </p:spTree>
    <p:extLst>
      <p:ext uri="{BB962C8B-B14F-4D97-AF65-F5344CB8AC3E}">
        <p14:creationId xmlns:p14="http://schemas.microsoft.com/office/powerpoint/2010/main" val="4015111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9CAFA-8104-B846-BEDF-4A3A2F2748E1}"/>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4CC4E5A7-BBD8-4E4A-A6AC-4AD142FEC940}"/>
              </a:ext>
            </a:extLst>
          </p:cNvPr>
          <p:cNvSpPr>
            <a:spLocks noGrp="1"/>
          </p:cNvSpPr>
          <p:nvPr>
            <p:ph idx="1"/>
          </p:nvPr>
        </p:nvSpPr>
        <p:spPr>
          <a:xfrm>
            <a:off x="1159566" y="1417638"/>
            <a:ext cx="8229600" cy="4525963"/>
          </a:xfrm>
        </p:spPr>
        <p:txBody>
          <a:bodyPr>
            <a:normAutofit fontScale="92500" lnSpcReduction="10000"/>
          </a:bodyPr>
          <a:lstStyle/>
          <a:p>
            <a:r>
              <a:rPr lang="en-US" dirty="0"/>
              <a:t>AI at NIST</a:t>
            </a:r>
          </a:p>
          <a:p>
            <a:r>
              <a:rPr lang="en-US" dirty="0">
                <a:solidFill>
                  <a:srgbClr val="FFC000"/>
                </a:solidFill>
              </a:rPr>
              <a:t>AI in Medicine</a:t>
            </a:r>
          </a:p>
          <a:p>
            <a:r>
              <a:rPr lang="en-US" dirty="0"/>
              <a:t>Representative Projects in SSD</a:t>
            </a:r>
          </a:p>
          <a:p>
            <a:r>
              <a:rPr lang="en-US" dirty="0"/>
              <a:t>DARPA’s XAI: A Brief Introduction</a:t>
            </a:r>
          </a:p>
          <a:p>
            <a:r>
              <a:rPr lang="en-US" dirty="0"/>
              <a:t>First Wave: KAS, MYCIN/EMYCIN and Explanations</a:t>
            </a:r>
          </a:p>
          <a:p>
            <a:r>
              <a:rPr lang="en-US" dirty="0"/>
              <a:t>Second Wave: CNNs and Explanation</a:t>
            </a:r>
          </a:p>
          <a:p>
            <a:r>
              <a:rPr lang="en-US" dirty="0"/>
              <a:t>Third Wave: OKNs + NNs</a:t>
            </a:r>
          </a:p>
          <a:p>
            <a:r>
              <a:rPr lang="en-US" dirty="0"/>
              <a:t>Summary</a:t>
            </a:r>
          </a:p>
          <a:p>
            <a:pPr marL="0" indent="0">
              <a:buNone/>
            </a:pPr>
            <a:endParaRPr lang="en-US" dirty="0"/>
          </a:p>
        </p:txBody>
      </p:sp>
    </p:spTree>
    <p:extLst>
      <p:ext uri="{BB962C8B-B14F-4D97-AF65-F5344CB8AC3E}">
        <p14:creationId xmlns:p14="http://schemas.microsoft.com/office/powerpoint/2010/main" val="1925417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BD107-5246-4F45-A928-9EBEA7A5B2D1}"/>
              </a:ext>
            </a:extLst>
          </p:cNvPr>
          <p:cNvSpPr>
            <a:spLocks noGrp="1"/>
          </p:cNvSpPr>
          <p:nvPr>
            <p:ph type="title"/>
          </p:nvPr>
        </p:nvSpPr>
        <p:spPr/>
        <p:txBody>
          <a:bodyPr/>
          <a:lstStyle/>
          <a:p>
            <a:r>
              <a:rPr lang="en-US" dirty="0"/>
              <a:t>Evolution of AI</a:t>
            </a:r>
          </a:p>
        </p:txBody>
      </p:sp>
      <p:sp>
        <p:nvSpPr>
          <p:cNvPr id="3" name="Content Placeholder 2">
            <a:extLst>
              <a:ext uri="{FF2B5EF4-FFF2-40B4-BE49-F238E27FC236}">
                <a16:creationId xmlns:a16="http://schemas.microsoft.com/office/drawing/2014/main" id="{08012A68-3343-C44F-BFDF-CA93C4896312}"/>
              </a:ext>
            </a:extLst>
          </p:cNvPr>
          <p:cNvSpPr>
            <a:spLocks noGrp="1"/>
          </p:cNvSpPr>
          <p:nvPr>
            <p:ph idx="1"/>
          </p:nvPr>
        </p:nvSpPr>
        <p:spPr>
          <a:xfrm>
            <a:off x="187376" y="1095664"/>
            <a:ext cx="8731771" cy="4525963"/>
          </a:xfrm>
          <a:solidFill>
            <a:schemeClr val="bg1"/>
          </a:solidFill>
        </p:spPr>
        <p:txBody>
          <a:bodyPr>
            <a:normAutofit fontScale="92500" lnSpcReduction="20000"/>
          </a:bodyPr>
          <a:lstStyle/>
          <a:p>
            <a:r>
              <a:rPr lang="en-US" sz="2400" dirty="0"/>
              <a:t>Prehistory  (Paleolithic: Indian and Greek Philosophies; Neolithic: Hume, Russell, Turing)</a:t>
            </a:r>
          </a:p>
          <a:p>
            <a:r>
              <a:rPr lang="en-US" sz="2400" dirty="0"/>
              <a:t>The Beginning (1956: AI coined at Dartmouth Conference)</a:t>
            </a:r>
          </a:p>
          <a:p>
            <a:r>
              <a:rPr lang="en-US" sz="2400" dirty="0"/>
              <a:t>Early years (1957 – 1980: GPS, </a:t>
            </a:r>
            <a:r>
              <a:rPr lang="en-US" sz="2400" dirty="0" err="1"/>
              <a:t>Dendral</a:t>
            </a:r>
            <a:r>
              <a:rPr lang="en-US" sz="2400" dirty="0"/>
              <a:t>, Hearsay, </a:t>
            </a:r>
            <a:r>
              <a:rPr lang="en-US" sz="2400" dirty="0" err="1"/>
              <a:t>Macsyma</a:t>
            </a:r>
            <a:r>
              <a:rPr lang="en-US" sz="2400" dirty="0"/>
              <a:t>, </a:t>
            </a:r>
            <a:r>
              <a:rPr lang="en-US" sz="2400" dirty="0" err="1"/>
              <a:t>Mycin</a:t>
            </a:r>
            <a:r>
              <a:rPr lang="en-US" sz="2400" dirty="0"/>
              <a:t>, </a:t>
            </a:r>
            <a:r>
              <a:rPr lang="en-US" sz="2400" dirty="0" err="1"/>
              <a:t>Shrdlu</a:t>
            </a:r>
            <a:r>
              <a:rPr lang="en-US" sz="2400" dirty="0"/>
              <a:t>, </a:t>
            </a:r>
            <a:r>
              <a:rPr lang="en-US" sz="2400" dirty="0" err="1"/>
              <a:t>Shakey</a:t>
            </a:r>
            <a:r>
              <a:rPr lang="en-US" sz="2400" dirty="0"/>
              <a:t>, etc.)</a:t>
            </a:r>
          </a:p>
          <a:p>
            <a:r>
              <a:rPr lang="en-US" sz="2400" dirty="0">
                <a:solidFill>
                  <a:srgbClr val="FFFF00"/>
                </a:solidFill>
              </a:rPr>
              <a:t>Knowledge is power &amp; Early Neural Networks (1980  -- 1990: The first wave)</a:t>
            </a:r>
          </a:p>
          <a:p>
            <a:r>
              <a:rPr lang="en-US" sz="2400" dirty="0"/>
              <a:t>The  Silent Period (1990 – 2000: Deep Blue, Rise of Robots, Commercialization of  AI technologies, e.g., Speech Recognition)</a:t>
            </a:r>
          </a:p>
          <a:p>
            <a:r>
              <a:rPr lang="en-US" sz="2400" dirty="0">
                <a:solidFill>
                  <a:srgbClr val="FFFF00"/>
                </a:solidFill>
              </a:rPr>
              <a:t>Neural Networks to the Fore (2000 – 2015: The second wave: Deep Learning)</a:t>
            </a:r>
          </a:p>
          <a:p>
            <a:r>
              <a:rPr lang="en-US" sz="2400" dirty="0">
                <a:solidFill>
                  <a:srgbClr val="FFFF00"/>
                </a:solidFill>
              </a:rPr>
              <a:t>Symbiosis of Neural and Knowledge Networks (2015 – 2025: Explainable AI, OKN, etc. – The third wave)</a:t>
            </a:r>
          </a:p>
          <a:p>
            <a:r>
              <a:rPr lang="en-US" sz="2400" dirty="0"/>
              <a:t>The Conscious Machine (2025 -- ?? -- The fourth wave: Tsunami)</a:t>
            </a:r>
          </a:p>
          <a:p>
            <a:endParaRPr lang="en-US" sz="2400" dirty="0"/>
          </a:p>
          <a:p>
            <a:endParaRPr lang="en-US" sz="2400" dirty="0"/>
          </a:p>
        </p:txBody>
      </p:sp>
    </p:spTree>
    <p:extLst>
      <p:ext uri="{BB962C8B-B14F-4D97-AF65-F5344CB8AC3E}">
        <p14:creationId xmlns:p14="http://schemas.microsoft.com/office/powerpoint/2010/main" val="4131536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7258050" y="2965450"/>
            <a:ext cx="1843088" cy="1773238"/>
            <a:chOff x="4572" y="1979"/>
            <a:chExt cx="1161" cy="1117"/>
          </a:xfrm>
        </p:grpSpPr>
        <p:grpSp>
          <p:nvGrpSpPr>
            <p:cNvPr id="3" name="Group 3"/>
            <p:cNvGrpSpPr>
              <a:grpSpLocks/>
            </p:cNvGrpSpPr>
            <p:nvPr/>
          </p:nvGrpSpPr>
          <p:grpSpPr bwMode="auto">
            <a:xfrm>
              <a:off x="4572" y="1979"/>
              <a:ext cx="1161" cy="1117"/>
              <a:chOff x="4599" y="1962"/>
              <a:chExt cx="1161" cy="1254"/>
            </a:xfrm>
          </p:grpSpPr>
          <p:pic>
            <p:nvPicPr>
              <p:cNvPr id="38982" name="Picture 4" descr="hc_blue"/>
              <p:cNvPicPr>
                <a:picLocks noChangeAspect="1" noChangeArrowheads="1"/>
              </p:cNvPicPr>
              <p:nvPr/>
            </p:nvPicPr>
            <p:blipFill>
              <a:blip r:embed="rId3"/>
              <a:srcRect/>
              <a:stretch>
                <a:fillRect/>
              </a:stretch>
            </p:blipFill>
            <p:spPr bwMode="auto">
              <a:xfrm>
                <a:off x="5368" y="1962"/>
                <a:ext cx="392" cy="1252"/>
              </a:xfrm>
              <a:prstGeom prst="rect">
                <a:avLst/>
              </a:prstGeom>
              <a:noFill/>
              <a:ln w="9525">
                <a:noFill/>
                <a:miter lim="800000"/>
                <a:headEnd/>
                <a:tailEnd/>
              </a:ln>
            </p:spPr>
          </p:pic>
          <p:pic>
            <p:nvPicPr>
              <p:cNvPr id="38983" name="Picture 5" descr="tech_purpl"/>
              <p:cNvPicPr>
                <a:picLocks noChangeAspect="1" noChangeArrowheads="1"/>
              </p:cNvPicPr>
              <p:nvPr/>
            </p:nvPicPr>
            <p:blipFill>
              <a:blip r:embed="rId4"/>
              <a:srcRect/>
              <a:stretch>
                <a:fillRect/>
              </a:stretch>
            </p:blipFill>
            <p:spPr bwMode="auto">
              <a:xfrm>
                <a:off x="4599" y="1962"/>
                <a:ext cx="368" cy="1250"/>
              </a:xfrm>
              <a:prstGeom prst="rect">
                <a:avLst/>
              </a:prstGeom>
              <a:noFill/>
              <a:ln w="9525">
                <a:noFill/>
                <a:miter lim="800000"/>
                <a:headEnd/>
                <a:tailEnd/>
              </a:ln>
            </p:spPr>
          </p:pic>
          <p:pic>
            <p:nvPicPr>
              <p:cNvPr id="38984" name="Picture 6" descr="hc_green"/>
              <p:cNvPicPr>
                <a:picLocks noChangeAspect="1" noChangeArrowheads="1"/>
              </p:cNvPicPr>
              <p:nvPr/>
            </p:nvPicPr>
            <p:blipFill>
              <a:blip r:embed="rId5"/>
              <a:srcRect/>
              <a:stretch>
                <a:fillRect/>
              </a:stretch>
            </p:blipFill>
            <p:spPr bwMode="auto">
              <a:xfrm>
                <a:off x="4961" y="1962"/>
                <a:ext cx="419" cy="1254"/>
              </a:xfrm>
              <a:prstGeom prst="rect">
                <a:avLst/>
              </a:prstGeom>
              <a:noFill/>
              <a:ln w="9525">
                <a:noFill/>
                <a:miter lim="800000"/>
                <a:headEnd/>
                <a:tailEnd/>
              </a:ln>
            </p:spPr>
          </p:pic>
        </p:grpSp>
        <p:sp>
          <p:nvSpPr>
            <p:cNvPr id="38980" name="Text Box 7"/>
            <p:cNvSpPr txBox="1">
              <a:spLocks noChangeArrowheads="1"/>
            </p:cNvSpPr>
            <p:nvPr/>
          </p:nvSpPr>
          <p:spPr bwMode="auto">
            <a:xfrm>
              <a:off x="4886" y="2281"/>
              <a:ext cx="564" cy="577"/>
            </a:xfrm>
            <a:prstGeom prst="rect">
              <a:avLst/>
            </a:prstGeom>
            <a:noFill/>
            <a:ln w="9525">
              <a:noFill/>
              <a:miter lim="800000"/>
              <a:headEnd/>
              <a:tailEnd/>
            </a:ln>
          </p:spPr>
          <p:txBody>
            <a:bodyPr wrap="none">
              <a:prstTxWarp prst="textNoShape">
                <a:avLst/>
              </a:prstTxWarp>
              <a:spAutoFit/>
            </a:bodyPr>
            <a:lstStyle/>
            <a:p>
              <a:pPr algn="ctr"/>
              <a:r>
                <a:rPr lang="en-US" sz="1800" b="1" i="0">
                  <a:solidFill>
                    <a:srgbClr val="FFFFFF"/>
                  </a:solidFill>
                  <a:latin typeface="Arial" pitchFamily="-107" charset="0"/>
                </a:rPr>
                <a:t>Future</a:t>
              </a:r>
            </a:p>
            <a:p>
              <a:pPr algn="ctr"/>
              <a:r>
                <a:rPr lang="en-US" sz="1800" b="1" i="0">
                  <a:solidFill>
                    <a:srgbClr val="FFFFFF"/>
                  </a:solidFill>
                  <a:latin typeface="Arial" pitchFamily="-107" charset="0"/>
                </a:rPr>
                <a:t>Health</a:t>
              </a:r>
            </a:p>
            <a:p>
              <a:pPr algn="ctr"/>
              <a:r>
                <a:rPr lang="en-US" sz="1800" b="1" i="0">
                  <a:solidFill>
                    <a:srgbClr val="FFFFFF"/>
                  </a:solidFill>
                  <a:latin typeface="Arial" pitchFamily="-107" charset="0"/>
                </a:rPr>
                <a:t>Vision</a:t>
              </a:r>
            </a:p>
          </p:txBody>
        </p:sp>
        <p:sp>
          <p:nvSpPr>
            <p:cNvPr id="38981" name="Rectangle 8"/>
            <p:cNvSpPr>
              <a:spLocks noChangeArrowheads="1"/>
            </p:cNvSpPr>
            <p:nvPr/>
          </p:nvSpPr>
          <p:spPr bwMode="auto">
            <a:xfrm>
              <a:off x="4578" y="1980"/>
              <a:ext cx="1149" cy="1116"/>
            </a:xfrm>
            <a:prstGeom prst="rect">
              <a:avLst/>
            </a:prstGeom>
            <a:noFill/>
            <a:ln w="19050">
              <a:solidFill>
                <a:schemeClr val="tx1"/>
              </a:solidFill>
              <a:miter lim="800000"/>
              <a:headEnd/>
              <a:tailEnd/>
            </a:ln>
          </p:spPr>
          <p:txBody>
            <a:bodyPr wrap="none" anchor="ctr">
              <a:prstTxWarp prst="textNoShape">
                <a:avLst/>
              </a:prstTxWarp>
            </a:bodyPr>
            <a:lstStyle/>
            <a:p>
              <a:pPr algn="ctr"/>
              <a:endParaRPr lang="en-US" b="1" i="0">
                <a:solidFill>
                  <a:srgbClr val="FFFFFF"/>
                </a:solidFill>
                <a:latin typeface="Arial" pitchFamily="-107" charset="0"/>
              </a:endParaRPr>
            </a:p>
          </p:txBody>
        </p:sp>
      </p:grpSp>
      <p:sp>
        <p:nvSpPr>
          <p:cNvPr id="38918" name="Rectangle 71"/>
          <p:cNvSpPr>
            <a:spLocks noGrp="1" noChangeArrowheads="1"/>
          </p:cNvSpPr>
          <p:nvPr>
            <p:ph type="title"/>
          </p:nvPr>
        </p:nvSpPr>
        <p:spPr>
          <a:xfrm>
            <a:off x="2038350" y="157163"/>
            <a:ext cx="6811963" cy="974725"/>
          </a:xfrm>
        </p:spPr>
        <p:txBody>
          <a:bodyPr>
            <a:normAutofit fontScale="90000"/>
          </a:bodyPr>
          <a:lstStyle/>
          <a:p>
            <a:pPr eaLnBrk="1" hangingPunct="1"/>
            <a:r>
              <a:rPr lang="en-US" dirty="0">
                <a:solidFill>
                  <a:srgbClr val="FFFFFF"/>
                </a:solidFill>
                <a:ea typeface="ＭＳ Ｐゴシック" pitchFamily="-107" charset="-128"/>
                <a:cs typeface="ＭＳ Ｐゴシック" pitchFamily="-107" charset="-128"/>
              </a:rPr>
              <a:t>Advances Making Future Health Vision Attainable</a:t>
            </a:r>
          </a:p>
        </p:txBody>
      </p:sp>
      <p:sp>
        <p:nvSpPr>
          <p:cNvPr id="38919" name="Text Box 72"/>
          <p:cNvSpPr txBox="1">
            <a:spLocks noChangeArrowheads="1"/>
          </p:cNvSpPr>
          <p:nvPr/>
        </p:nvSpPr>
        <p:spPr bwMode="auto">
          <a:xfrm>
            <a:off x="7469187" y="6583362"/>
            <a:ext cx="1674813" cy="274638"/>
          </a:xfrm>
          <a:prstGeom prst="rect">
            <a:avLst/>
          </a:prstGeom>
          <a:noFill/>
          <a:ln w="9525">
            <a:noFill/>
            <a:miter lim="800000"/>
            <a:headEnd/>
            <a:tailEnd/>
          </a:ln>
        </p:spPr>
        <p:txBody>
          <a:bodyPr wrap="none">
            <a:prstTxWarp prst="textNoShape">
              <a:avLst/>
            </a:prstTxWarp>
            <a:spAutoFit/>
          </a:bodyPr>
          <a:lstStyle/>
          <a:p>
            <a:r>
              <a:rPr lang="en-US" sz="1200" i="1" dirty="0">
                <a:solidFill>
                  <a:srgbClr val="FFFFFF"/>
                </a:solidFill>
                <a:latin typeface="Arial" pitchFamily="-107" charset="0"/>
              </a:rPr>
              <a:t>Courtesy</a:t>
            </a:r>
            <a:r>
              <a:rPr lang="en-US" sz="1200" dirty="0">
                <a:solidFill>
                  <a:srgbClr val="FFFFFF"/>
                </a:solidFill>
                <a:latin typeface="Arial" pitchFamily="-107" charset="0"/>
              </a:rPr>
              <a:t>: Jack Corley</a:t>
            </a:r>
          </a:p>
        </p:txBody>
      </p:sp>
      <p:grpSp>
        <p:nvGrpSpPr>
          <p:cNvPr id="15" name="Group 80"/>
          <p:cNvGrpSpPr/>
          <p:nvPr/>
        </p:nvGrpSpPr>
        <p:grpSpPr>
          <a:xfrm>
            <a:off x="20638" y="820154"/>
            <a:ext cx="7856538" cy="2646212"/>
            <a:chOff x="20638" y="820154"/>
            <a:chExt cx="7856538" cy="2646212"/>
          </a:xfrm>
        </p:grpSpPr>
        <p:sp>
          <p:nvSpPr>
            <p:cNvPr id="38962" name="Rectangle 30"/>
            <p:cNvSpPr>
              <a:spLocks noChangeArrowheads="1"/>
            </p:cNvSpPr>
            <p:nvPr/>
          </p:nvSpPr>
          <p:spPr bwMode="auto">
            <a:xfrm>
              <a:off x="107951" y="1127125"/>
              <a:ext cx="1581150" cy="1771650"/>
            </a:xfrm>
            <a:prstGeom prst="rect">
              <a:avLst/>
            </a:prstGeom>
            <a:noFill/>
            <a:ln w="19050">
              <a:solidFill>
                <a:schemeClr val="tx1"/>
              </a:solidFill>
              <a:miter lim="800000"/>
              <a:headEnd/>
              <a:tailEnd/>
            </a:ln>
          </p:spPr>
          <p:txBody>
            <a:bodyPr wrap="none" anchor="ctr">
              <a:prstTxWarp prst="textNoShape">
                <a:avLst/>
              </a:prstTxWarp>
            </a:bodyPr>
            <a:lstStyle/>
            <a:p>
              <a:pPr algn="ctr"/>
              <a:endParaRPr lang="en-US" b="1" i="0">
                <a:solidFill>
                  <a:srgbClr val="FFFFFF"/>
                </a:solidFill>
                <a:latin typeface="Arial" pitchFamily="-107" charset="0"/>
              </a:endParaRPr>
            </a:p>
          </p:txBody>
        </p:sp>
        <p:pic>
          <p:nvPicPr>
            <p:cNvPr id="38958" name="Picture 10" descr="tech_purpl"/>
            <p:cNvPicPr>
              <a:picLocks noChangeAspect="1" noChangeArrowheads="1"/>
            </p:cNvPicPr>
            <p:nvPr/>
          </p:nvPicPr>
          <p:blipFill>
            <a:blip r:embed="rId4"/>
            <a:srcRect/>
            <a:stretch>
              <a:fillRect/>
            </a:stretch>
          </p:blipFill>
          <p:spPr bwMode="auto">
            <a:xfrm>
              <a:off x="109538" y="1131888"/>
              <a:ext cx="1579563" cy="1779587"/>
            </a:xfrm>
            <a:prstGeom prst="rect">
              <a:avLst/>
            </a:prstGeom>
            <a:noFill/>
            <a:ln w="9525">
              <a:noFill/>
              <a:miter lim="800000"/>
              <a:headEnd/>
              <a:tailEnd/>
            </a:ln>
          </p:spPr>
        </p:pic>
        <p:sp>
          <p:nvSpPr>
            <p:cNvPr id="74" name="Rectangle 73"/>
            <p:cNvSpPr/>
            <p:nvPr/>
          </p:nvSpPr>
          <p:spPr>
            <a:xfrm>
              <a:off x="5591176" y="2127253"/>
              <a:ext cx="2286000" cy="338554"/>
            </a:xfrm>
            <a:prstGeom prst="rect">
              <a:avLst/>
            </a:prstGeom>
          </p:spPr>
          <p:txBody>
            <a:bodyPr wrap="square">
              <a:spAutoFit/>
            </a:bodyPr>
            <a:lstStyle/>
            <a:p>
              <a:pPr lvl="0" algn="ctr"/>
              <a:r>
                <a:rPr lang="en-US" sz="1600" b="1" dirty="0" err="1">
                  <a:solidFill>
                    <a:srgbClr val="FFFFFF"/>
                  </a:solidFill>
                  <a:latin typeface="Arial" pitchFamily="-107" charset="0"/>
                </a:rPr>
                <a:t>mPCD</a:t>
              </a:r>
              <a:endParaRPr lang="en-US" sz="1600" b="1" dirty="0">
                <a:solidFill>
                  <a:srgbClr val="FFFFFF"/>
                </a:solidFill>
                <a:latin typeface="Arial" pitchFamily="-107" charset="0"/>
              </a:endParaRPr>
            </a:p>
          </p:txBody>
        </p:sp>
        <p:grpSp>
          <p:nvGrpSpPr>
            <p:cNvPr id="16" name="Group 14"/>
            <p:cNvGrpSpPr>
              <a:grpSpLocks/>
            </p:cNvGrpSpPr>
            <p:nvPr/>
          </p:nvGrpSpPr>
          <p:grpSpPr bwMode="auto">
            <a:xfrm rot="463431" flipV="1">
              <a:off x="1598616" y="2581276"/>
              <a:ext cx="5651514" cy="304800"/>
              <a:chOff x="993" y="2631"/>
              <a:chExt cx="3689" cy="192"/>
            </a:xfrm>
          </p:grpSpPr>
          <p:sp>
            <p:nvSpPr>
              <p:cNvPr id="38977" name="Rectangle 15"/>
              <p:cNvSpPr>
                <a:spLocks noChangeArrowheads="1"/>
              </p:cNvSpPr>
              <p:nvPr/>
            </p:nvSpPr>
            <p:spPr bwMode="auto">
              <a:xfrm>
                <a:off x="993" y="2687"/>
                <a:ext cx="3591" cy="80"/>
              </a:xfrm>
              <a:prstGeom prst="rect">
                <a:avLst/>
              </a:prstGeom>
              <a:solidFill>
                <a:srgbClr val="FFFF00"/>
              </a:solidFill>
              <a:ln w="9525">
                <a:noFill/>
                <a:miter lim="800000"/>
                <a:headEnd/>
                <a:tailEnd/>
              </a:ln>
            </p:spPr>
            <p:txBody>
              <a:bodyPr>
                <a:prstTxWarp prst="textNoShape">
                  <a:avLst/>
                </a:prstTxWarp>
              </a:bodyPr>
              <a:lstStyle/>
              <a:p>
                <a:endParaRPr lang="en-US">
                  <a:solidFill>
                    <a:srgbClr val="FFFFFF"/>
                  </a:solidFill>
                </a:endParaRPr>
              </a:p>
            </p:txBody>
          </p:sp>
          <p:sp>
            <p:nvSpPr>
              <p:cNvPr id="38978" name="Freeform 16"/>
              <p:cNvSpPr>
                <a:spLocks/>
              </p:cNvSpPr>
              <p:nvPr/>
            </p:nvSpPr>
            <p:spPr bwMode="auto">
              <a:xfrm>
                <a:off x="4573" y="2631"/>
                <a:ext cx="109" cy="192"/>
              </a:xfrm>
              <a:custGeom>
                <a:avLst/>
                <a:gdLst>
                  <a:gd name="T0" fmla="*/ 109 w 109"/>
                  <a:gd name="T1" fmla="*/ 96 h 192"/>
                  <a:gd name="T2" fmla="*/ 0 w 109"/>
                  <a:gd name="T3" fmla="*/ 0 h 192"/>
                  <a:gd name="T4" fmla="*/ 0 w 109"/>
                  <a:gd name="T5" fmla="*/ 192 h 192"/>
                  <a:gd name="T6" fmla="*/ 109 w 109"/>
                  <a:gd name="T7" fmla="*/ 96 h 192"/>
                  <a:gd name="T8" fmla="*/ 0 60000 65536"/>
                  <a:gd name="T9" fmla="*/ 0 60000 65536"/>
                  <a:gd name="T10" fmla="*/ 0 60000 65536"/>
                  <a:gd name="T11" fmla="*/ 0 60000 65536"/>
                  <a:gd name="T12" fmla="*/ 0 w 109"/>
                  <a:gd name="T13" fmla="*/ 0 h 192"/>
                  <a:gd name="T14" fmla="*/ 109 w 109"/>
                  <a:gd name="T15" fmla="*/ 192 h 192"/>
                </a:gdLst>
                <a:ahLst/>
                <a:cxnLst>
                  <a:cxn ang="T8">
                    <a:pos x="T0" y="T1"/>
                  </a:cxn>
                  <a:cxn ang="T9">
                    <a:pos x="T2" y="T3"/>
                  </a:cxn>
                  <a:cxn ang="T10">
                    <a:pos x="T4" y="T5"/>
                  </a:cxn>
                  <a:cxn ang="T11">
                    <a:pos x="T6" y="T7"/>
                  </a:cxn>
                </a:cxnLst>
                <a:rect l="T12" t="T13" r="T14" b="T15"/>
                <a:pathLst>
                  <a:path w="109" h="192">
                    <a:moveTo>
                      <a:pt x="109" y="96"/>
                    </a:moveTo>
                    <a:lnTo>
                      <a:pt x="0" y="0"/>
                    </a:lnTo>
                    <a:lnTo>
                      <a:pt x="0" y="192"/>
                    </a:lnTo>
                    <a:lnTo>
                      <a:pt x="109" y="96"/>
                    </a:lnTo>
                    <a:close/>
                  </a:path>
                </a:pathLst>
              </a:custGeom>
              <a:solidFill>
                <a:srgbClr val="800080"/>
              </a:solidFill>
              <a:ln w="9525">
                <a:noFill/>
                <a:round/>
                <a:headEnd/>
                <a:tailEnd/>
              </a:ln>
            </p:spPr>
            <p:txBody>
              <a:bodyPr>
                <a:prstTxWarp prst="textNoShape">
                  <a:avLst/>
                </a:prstTxWarp>
              </a:bodyPr>
              <a:lstStyle/>
              <a:p>
                <a:endParaRPr lang="en-US">
                  <a:solidFill>
                    <a:srgbClr val="FFFFFF"/>
                  </a:solidFill>
                </a:endParaRPr>
              </a:p>
            </p:txBody>
          </p:sp>
        </p:grpSp>
        <p:grpSp>
          <p:nvGrpSpPr>
            <p:cNvPr id="17" name="Group 26"/>
            <p:cNvGrpSpPr>
              <a:grpSpLocks/>
            </p:cNvGrpSpPr>
            <p:nvPr/>
          </p:nvGrpSpPr>
          <p:grpSpPr bwMode="auto">
            <a:xfrm>
              <a:off x="4468812" y="1404939"/>
              <a:ext cx="2057400" cy="1858963"/>
              <a:chOff x="2815" y="996"/>
              <a:chExt cx="1296" cy="1171"/>
            </a:xfrm>
          </p:grpSpPr>
          <p:pic>
            <p:nvPicPr>
              <p:cNvPr id="38967" name="Picture 27" descr="2OPTICAL"/>
              <p:cNvPicPr>
                <a:picLocks noChangeAspect="1" noChangeArrowheads="1"/>
              </p:cNvPicPr>
              <p:nvPr/>
            </p:nvPicPr>
            <p:blipFill>
              <a:blip r:embed="rId6"/>
              <a:srcRect/>
              <a:stretch>
                <a:fillRect/>
              </a:stretch>
            </p:blipFill>
            <p:spPr bwMode="auto">
              <a:xfrm>
                <a:off x="2912" y="1571"/>
                <a:ext cx="357" cy="512"/>
              </a:xfrm>
              <a:prstGeom prst="rect">
                <a:avLst/>
              </a:prstGeom>
              <a:noFill/>
              <a:ln w="9525">
                <a:solidFill>
                  <a:srgbClr val="990000"/>
                </a:solidFill>
                <a:miter lim="800000"/>
                <a:headEnd/>
                <a:tailEnd/>
              </a:ln>
            </p:spPr>
          </p:pic>
          <p:pic>
            <p:nvPicPr>
              <p:cNvPr id="38968" name="Picture 28" descr="sat_disk"/>
              <p:cNvPicPr>
                <a:picLocks noChangeAspect="1" noChangeArrowheads="1"/>
              </p:cNvPicPr>
              <p:nvPr/>
            </p:nvPicPr>
            <p:blipFill>
              <a:blip r:embed="rId7"/>
              <a:srcRect/>
              <a:stretch>
                <a:fillRect/>
              </a:stretch>
            </p:blipFill>
            <p:spPr bwMode="auto">
              <a:xfrm>
                <a:off x="3175" y="1705"/>
                <a:ext cx="459" cy="462"/>
              </a:xfrm>
              <a:prstGeom prst="rect">
                <a:avLst/>
              </a:prstGeom>
              <a:noFill/>
              <a:ln w="9525">
                <a:solidFill>
                  <a:srgbClr val="002266"/>
                </a:solidFill>
                <a:miter lim="800000"/>
                <a:headEnd/>
                <a:tailEnd/>
              </a:ln>
            </p:spPr>
          </p:pic>
          <p:sp>
            <p:nvSpPr>
              <p:cNvPr id="38969" name="Text Box 29"/>
              <p:cNvSpPr txBox="1">
                <a:spLocks noChangeArrowheads="1"/>
              </p:cNvSpPr>
              <p:nvPr/>
            </p:nvSpPr>
            <p:spPr bwMode="auto">
              <a:xfrm>
                <a:off x="2815" y="996"/>
                <a:ext cx="1296" cy="582"/>
              </a:xfrm>
              <a:prstGeom prst="rect">
                <a:avLst/>
              </a:prstGeom>
              <a:noFill/>
              <a:ln w="9525">
                <a:noFill/>
                <a:miter lim="800000"/>
                <a:headEnd/>
                <a:tailEnd/>
              </a:ln>
            </p:spPr>
            <p:txBody>
              <a:bodyPr wrap="none">
                <a:prstTxWarp prst="textNoShape">
                  <a:avLst/>
                </a:prstTxWarp>
                <a:spAutoFit/>
              </a:bodyPr>
              <a:lstStyle/>
              <a:p>
                <a:pPr algn="ctr"/>
                <a:r>
                  <a:rPr lang="en-US" sz="1800" b="1" i="0" dirty="0">
                    <a:solidFill>
                      <a:srgbClr val="FFFFFF"/>
                    </a:solidFill>
                    <a:latin typeface="Arial" pitchFamily="-107" charset="0"/>
                  </a:rPr>
                  <a:t>Networking</a:t>
                </a:r>
              </a:p>
              <a:p>
                <a:pPr algn="ctr"/>
                <a:r>
                  <a:rPr lang="en-US" sz="1800" b="1" i="0" dirty="0">
                    <a:solidFill>
                      <a:srgbClr val="FFFFFF"/>
                    </a:solidFill>
                    <a:latin typeface="Arial" pitchFamily="-107" charset="0"/>
                  </a:rPr>
                  <a:t>Communications</a:t>
                </a:r>
              </a:p>
              <a:p>
                <a:pPr algn="ctr"/>
                <a:r>
                  <a:rPr lang="en-US" sz="1800" b="1" i="0" dirty="0">
                    <a:solidFill>
                      <a:srgbClr val="FFFFFF"/>
                    </a:solidFill>
                    <a:latin typeface="Arial" pitchFamily="-107" charset="0"/>
                  </a:rPr>
                  <a:t>and Imaging</a:t>
                </a:r>
              </a:p>
            </p:txBody>
          </p:sp>
        </p:grpSp>
        <p:sp>
          <p:nvSpPr>
            <p:cNvPr id="38960" name="Text Box 12"/>
            <p:cNvSpPr txBox="1">
              <a:spLocks noChangeArrowheads="1"/>
            </p:cNvSpPr>
            <p:nvPr/>
          </p:nvSpPr>
          <p:spPr bwMode="auto">
            <a:xfrm>
              <a:off x="20638" y="1296988"/>
              <a:ext cx="1697038" cy="1465262"/>
            </a:xfrm>
            <a:prstGeom prst="rect">
              <a:avLst/>
            </a:prstGeom>
            <a:noFill/>
            <a:ln w="9525">
              <a:noFill/>
              <a:miter lim="800000"/>
              <a:headEnd/>
              <a:tailEnd/>
            </a:ln>
          </p:spPr>
          <p:txBody>
            <a:bodyPr>
              <a:prstTxWarp prst="textNoShape">
                <a:avLst/>
              </a:prstTxWarp>
              <a:spAutoFit/>
            </a:bodyPr>
            <a:lstStyle/>
            <a:p>
              <a:pPr algn="ctr"/>
              <a:r>
                <a:rPr lang="en-US" sz="1800" b="1" i="0" dirty="0">
                  <a:solidFill>
                    <a:srgbClr val="FFFFFF"/>
                  </a:solidFill>
                  <a:latin typeface="Arial" pitchFamily="-107" charset="0"/>
                </a:rPr>
                <a:t>Advances in</a:t>
              </a:r>
            </a:p>
            <a:p>
              <a:pPr algn="ctr"/>
              <a:r>
                <a:rPr lang="en-US" sz="1800" b="1" i="0" dirty="0">
                  <a:solidFill>
                    <a:srgbClr val="FFFFFF"/>
                  </a:solidFill>
                  <a:latin typeface="Arial" pitchFamily="-107" charset="0"/>
                </a:rPr>
                <a:t>Computing,</a:t>
              </a:r>
            </a:p>
            <a:p>
              <a:pPr algn="ctr"/>
              <a:r>
                <a:rPr lang="en-US" sz="1800" b="1" i="0" dirty="0">
                  <a:solidFill>
                    <a:srgbClr val="FFFFFF"/>
                  </a:solidFill>
                  <a:latin typeface="Arial" pitchFamily="-107" charset="0"/>
                </a:rPr>
                <a:t>Imaging, and</a:t>
              </a:r>
            </a:p>
            <a:p>
              <a:pPr algn="ctr"/>
              <a:r>
                <a:rPr lang="en-US" sz="1800" b="1" i="0" dirty="0">
                  <a:solidFill>
                    <a:srgbClr val="FFFFFF"/>
                  </a:solidFill>
                  <a:latin typeface="Arial" pitchFamily="-107" charset="0"/>
                </a:rPr>
                <a:t>Information</a:t>
              </a:r>
            </a:p>
            <a:p>
              <a:pPr algn="ctr"/>
              <a:r>
                <a:rPr lang="en-US" sz="1800" b="1" i="0" dirty="0">
                  <a:solidFill>
                    <a:srgbClr val="FFFFFF"/>
                  </a:solidFill>
                  <a:latin typeface="Arial" pitchFamily="-107" charset="0"/>
                </a:rPr>
                <a:t>Technology</a:t>
              </a:r>
            </a:p>
          </p:txBody>
        </p:sp>
        <p:grpSp>
          <p:nvGrpSpPr>
            <p:cNvPr id="18" name="Group 17"/>
            <p:cNvGrpSpPr>
              <a:grpSpLocks/>
            </p:cNvGrpSpPr>
            <p:nvPr/>
          </p:nvGrpSpPr>
          <p:grpSpPr bwMode="auto">
            <a:xfrm>
              <a:off x="3092450" y="1650417"/>
              <a:ext cx="1352551" cy="1476375"/>
              <a:chOff x="2476" y="1393"/>
              <a:chExt cx="852" cy="930"/>
            </a:xfrm>
          </p:grpSpPr>
          <p:pic>
            <p:nvPicPr>
              <p:cNvPr id="38975" name="Picture 18" descr="2chip"/>
              <p:cNvPicPr>
                <a:picLocks noChangeAspect="1" noChangeArrowheads="1"/>
              </p:cNvPicPr>
              <p:nvPr/>
            </p:nvPicPr>
            <p:blipFill>
              <a:blip r:embed="rId8"/>
              <a:srcRect/>
              <a:stretch>
                <a:fillRect/>
              </a:stretch>
            </p:blipFill>
            <p:spPr bwMode="auto">
              <a:xfrm>
                <a:off x="2529" y="1820"/>
                <a:ext cx="759" cy="503"/>
              </a:xfrm>
              <a:prstGeom prst="rect">
                <a:avLst/>
              </a:prstGeom>
              <a:noFill/>
              <a:ln w="28575">
                <a:solidFill>
                  <a:srgbClr val="003300"/>
                </a:solidFill>
                <a:miter lim="800000"/>
                <a:headEnd/>
                <a:tailEnd/>
              </a:ln>
            </p:spPr>
          </p:pic>
          <p:sp>
            <p:nvSpPr>
              <p:cNvPr id="38976" name="Text Box 19"/>
              <p:cNvSpPr txBox="1">
                <a:spLocks noChangeArrowheads="1"/>
              </p:cNvSpPr>
              <p:nvPr/>
            </p:nvSpPr>
            <p:spPr bwMode="auto">
              <a:xfrm>
                <a:off x="2476" y="1393"/>
                <a:ext cx="852" cy="407"/>
              </a:xfrm>
              <a:prstGeom prst="rect">
                <a:avLst/>
              </a:prstGeom>
              <a:noFill/>
              <a:ln w="9525">
                <a:noFill/>
                <a:miter lim="800000"/>
                <a:headEnd/>
                <a:tailEnd/>
              </a:ln>
            </p:spPr>
            <p:txBody>
              <a:bodyPr wrap="square">
                <a:prstTxWarp prst="textNoShape">
                  <a:avLst/>
                </a:prstTxWarp>
                <a:spAutoFit/>
              </a:bodyPr>
              <a:lstStyle/>
              <a:p>
                <a:pPr algn="ctr"/>
                <a:r>
                  <a:rPr lang="en-US" sz="1800" b="1" i="0" dirty="0">
                    <a:solidFill>
                      <a:srgbClr val="FFFFFF"/>
                    </a:solidFill>
                    <a:latin typeface="Arial" pitchFamily="-107" charset="0"/>
                  </a:rPr>
                  <a:t>Speed and</a:t>
                </a:r>
              </a:p>
              <a:p>
                <a:pPr algn="ctr"/>
                <a:r>
                  <a:rPr lang="en-US" sz="1800" b="1" i="0" dirty="0">
                    <a:solidFill>
                      <a:srgbClr val="FFFFFF"/>
                    </a:solidFill>
                    <a:latin typeface="Arial" pitchFamily="-107" charset="0"/>
                  </a:rPr>
                  <a:t>Storage</a:t>
                </a:r>
              </a:p>
            </p:txBody>
          </p:sp>
        </p:grpSp>
        <p:pic>
          <p:nvPicPr>
            <p:cNvPr id="78" name="Picture 77" descr="applephone.jpg"/>
            <p:cNvPicPr>
              <a:picLocks noChangeAspect="1"/>
            </p:cNvPicPr>
            <p:nvPr/>
          </p:nvPicPr>
          <p:blipFill>
            <a:blip r:embed="rId9"/>
            <a:stretch>
              <a:fillRect/>
            </a:stretch>
          </p:blipFill>
          <p:spPr>
            <a:xfrm>
              <a:off x="6101961" y="2413621"/>
              <a:ext cx="504825" cy="1052745"/>
            </a:xfrm>
            <a:prstGeom prst="rect">
              <a:avLst/>
            </a:prstGeom>
          </p:spPr>
        </p:pic>
        <p:grpSp>
          <p:nvGrpSpPr>
            <p:cNvPr id="19" name="Group 21"/>
            <p:cNvGrpSpPr>
              <a:grpSpLocks/>
            </p:cNvGrpSpPr>
            <p:nvPr/>
          </p:nvGrpSpPr>
          <p:grpSpPr bwMode="auto">
            <a:xfrm>
              <a:off x="1514476" y="820154"/>
              <a:ext cx="1903416" cy="2306638"/>
              <a:chOff x="1221" y="928"/>
              <a:chExt cx="1199" cy="1453"/>
            </a:xfrm>
          </p:grpSpPr>
          <p:pic>
            <p:nvPicPr>
              <p:cNvPr id="38973" name="Picture 22" descr="laptop_w_info"/>
              <p:cNvPicPr>
                <a:picLocks noChangeAspect="1" noChangeArrowheads="1"/>
              </p:cNvPicPr>
              <p:nvPr/>
            </p:nvPicPr>
            <p:blipFill>
              <a:blip r:embed="rId10"/>
              <a:srcRect/>
              <a:stretch>
                <a:fillRect/>
              </a:stretch>
            </p:blipFill>
            <p:spPr bwMode="auto">
              <a:xfrm>
                <a:off x="1373" y="1603"/>
                <a:ext cx="749" cy="778"/>
              </a:xfrm>
              <a:prstGeom prst="rect">
                <a:avLst/>
              </a:prstGeom>
              <a:noFill/>
              <a:ln w="9525">
                <a:noFill/>
                <a:miter lim="800000"/>
                <a:headEnd/>
                <a:tailEnd/>
              </a:ln>
            </p:spPr>
          </p:pic>
          <p:sp>
            <p:nvSpPr>
              <p:cNvPr id="38974" name="Text Box 23"/>
              <p:cNvSpPr txBox="1">
                <a:spLocks noChangeArrowheads="1"/>
              </p:cNvSpPr>
              <p:nvPr/>
            </p:nvSpPr>
            <p:spPr bwMode="auto">
              <a:xfrm>
                <a:off x="1221" y="928"/>
                <a:ext cx="1199" cy="601"/>
              </a:xfrm>
              <a:prstGeom prst="rect">
                <a:avLst/>
              </a:prstGeom>
              <a:noFill/>
              <a:ln w="9525">
                <a:noFill/>
                <a:miter lim="800000"/>
                <a:headEnd/>
                <a:tailEnd/>
              </a:ln>
            </p:spPr>
            <p:txBody>
              <a:bodyPr wrap="none">
                <a:prstTxWarp prst="textNoShape">
                  <a:avLst/>
                </a:prstTxWarp>
                <a:spAutoFit/>
              </a:bodyPr>
              <a:lstStyle/>
              <a:p>
                <a:pPr algn="ctr"/>
                <a:endParaRPr lang="en-US" sz="1400" b="1" i="0" dirty="0">
                  <a:solidFill>
                    <a:srgbClr val="FFFFFF"/>
                  </a:solidFill>
                  <a:latin typeface="Arial" pitchFamily="-107" charset="0"/>
                </a:endParaRPr>
              </a:p>
              <a:p>
                <a:pPr algn="ctr"/>
                <a:r>
                  <a:rPr lang="en-US" sz="1400" b="1" i="0" dirty="0">
                    <a:solidFill>
                      <a:srgbClr val="FFFFFF"/>
                    </a:solidFill>
                    <a:latin typeface="Arial" pitchFamily="-107" charset="0"/>
                  </a:rPr>
                  <a:t>Software </a:t>
                </a:r>
                <a:r>
                  <a:rPr lang="en-US" sz="1400" b="1" dirty="0">
                    <a:solidFill>
                      <a:srgbClr val="FFFFFF"/>
                    </a:solidFill>
                    <a:latin typeface="Arial" pitchFamily="-107" charset="0"/>
                  </a:rPr>
                  <a:t>(Internet,</a:t>
                </a:r>
              </a:p>
              <a:p>
                <a:pPr algn="ctr"/>
                <a:r>
                  <a:rPr lang="en-US" sz="1400" b="1" dirty="0">
                    <a:solidFill>
                      <a:srgbClr val="FFFFFF"/>
                    </a:solidFill>
                    <a:latin typeface="Arial" pitchFamily="-107" charset="0"/>
                  </a:rPr>
                  <a:t>Cloud, </a:t>
                </a:r>
              </a:p>
              <a:p>
                <a:pPr algn="ctr"/>
                <a:r>
                  <a:rPr lang="en-US" sz="1400" b="1" dirty="0">
                    <a:solidFill>
                      <a:srgbClr val="FFFFFF"/>
                    </a:solidFill>
                    <a:latin typeface="Arial" pitchFamily="-107" charset="0"/>
                  </a:rPr>
                  <a:t>Data Analytics, Etc.)</a:t>
                </a:r>
                <a:endParaRPr lang="en-US" sz="1400" b="1" i="0" dirty="0">
                  <a:solidFill>
                    <a:srgbClr val="FFFFFF"/>
                  </a:solidFill>
                  <a:latin typeface="Arial" pitchFamily="-107" charset="0"/>
                </a:endParaRPr>
              </a:p>
            </p:txBody>
          </p:sp>
        </p:grpSp>
      </p:grpSp>
      <p:sp>
        <p:nvSpPr>
          <p:cNvPr id="83" name="TextBox 82"/>
          <p:cNvSpPr txBox="1"/>
          <p:nvPr/>
        </p:nvSpPr>
        <p:spPr>
          <a:xfrm>
            <a:off x="7200900" y="4914900"/>
            <a:ext cx="184666" cy="369332"/>
          </a:xfrm>
          <a:prstGeom prst="rect">
            <a:avLst/>
          </a:prstGeom>
          <a:noFill/>
        </p:spPr>
        <p:txBody>
          <a:bodyPr wrap="none" rtlCol="0">
            <a:spAutoFit/>
          </a:bodyPr>
          <a:lstStyle/>
          <a:p>
            <a:endParaRPr lang="en-US" dirty="0"/>
          </a:p>
        </p:txBody>
      </p:sp>
      <p:sp>
        <p:nvSpPr>
          <p:cNvPr id="38920" name="Rectangle 52"/>
          <p:cNvSpPr>
            <a:spLocks noChangeArrowheads="1"/>
          </p:cNvSpPr>
          <p:nvPr/>
        </p:nvSpPr>
        <p:spPr bwMode="auto">
          <a:xfrm>
            <a:off x="111381" y="4879101"/>
            <a:ext cx="1566863" cy="1766888"/>
          </a:xfrm>
          <a:prstGeom prst="rect">
            <a:avLst/>
          </a:prstGeom>
          <a:noFill/>
          <a:ln w="19050">
            <a:solidFill>
              <a:srgbClr val="0070C0"/>
            </a:solidFill>
            <a:miter lim="800000"/>
            <a:headEnd/>
            <a:tailEnd/>
          </a:ln>
        </p:spPr>
        <p:txBody>
          <a:bodyPr wrap="none" anchor="ctr">
            <a:prstTxWarp prst="textNoShape">
              <a:avLst/>
            </a:prstTxWarp>
          </a:bodyPr>
          <a:lstStyle/>
          <a:p>
            <a:pPr algn="ctr"/>
            <a:endParaRPr lang="en-US" b="1" i="0">
              <a:solidFill>
                <a:srgbClr val="FFFFFF"/>
              </a:solidFill>
              <a:latin typeface="Arial" pitchFamily="-107" charset="0"/>
            </a:endParaRPr>
          </a:p>
        </p:txBody>
      </p:sp>
      <p:pic>
        <p:nvPicPr>
          <p:cNvPr id="38922" name="Picture 54" descr="hc_blue"/>
          <p:cNvPicPr>
            <a:picLocks noChangeAspect="1" noChangeArrowheads="1"/>
          </p:cNvPicPr>
          <p:nvPr/>
        </p:nvPicPr>
        <p:blipFill>
          <a:blip r:embed="rId3"/>
          <a:srcRect/>
          <a:stretch>
            <a:fillRect/>
          </a:stretch>
        </p:blipFill>
        <p:spPr bwMode="auto">
          <a:xfrm>
            <a:off x="114556" y="4885451"/>
            <a:ext cx="1568451" cy="1766888"/>
          </a:xfrm>
          <a:prstGeom prst="rect">
            <a:avLst/>
          </a:prstGeom>
          <a:noFill/>
          <a:ln w="9525">
            <a:solidFill>
              <a:srgbClr val="0070C0"/>
            </a:solidFill>
            <a:miter lim="800000"/>
            <a:headEnd/>
            <a:tailEnd/>
          </a:ln>
        </p:spPr>
      </p:pic>
      <p:sp>
        <p:nvSpPr>
          <p:cNvPr id="38923" name="Text Box 55"/>
          <p:cNvSpPr txBox="1">
            <a:spLocks noChangeArrowheads="1"/>
          </p:cNvSpPr>
          <p:nvPr/>
        </p:nvSpPr>
        <p:spPr bwMode="auto">
          <a:xfrm>
            <a:off x="-39432" y="5426788"/>
            <a:ext cx="1882776" cy="915988"/>
          </a:xfrm>
          <a:prstGeom prst="rect">
            <a:avLst/>
          </a:prstGeom>
          <a:noFill/>
          <a:ln w="9525">
            <a:noFill/>
            <a:miter lim="800000"/>
            <a:headEnd/>
            <a:tailEnd/>
          </a:ln>
        </p:spPr>
        <p:txBody>
          <a:bodyPr>
            <a:prstTxWarp prst="textNoShape">
              <a:avLst/>
            </a:prstTxWarp>
            <a:spAutoFit/>
          </a:bodyPr>
          <a:lstStyle/>
          <a:p>
            <a:pPr algn="ctr"/>
            <a:r>
              <a:rPr lang="en-US" sz="1800" b="1" i="0" dirty="0">
                <a:solidFill>
                  <a:srgbClr val="FFFFFF"/>
                </a:solidFill>
                <a:latin typeface="Arial" pitchFamily="-107" charset="0"/>
              </a:rPr>
              <a:t>Advances in Healthcare</a:t>
            </a:r>
          </a:p>
          <a:p>
            <a:pPr algn="ctr"/>
            <a:r>
              <a:rPr lang="en-US" sz="1800" b="1" i="0" dirty="0">
                <a:solidFill>
                  <a:srgbClr val="FFFFFF"/>
                </a:solidFill>
                <a:latin typeface="Arial" pitchFamily="-107" charset="0"/>
              </a:rPr>
              <a:t>Technology</a:t>
            </a:r>
          </a:p>
        </p:txBody>
      </p:sp>
      <p:sp>
        <p:nvSpPr>
          <p:cNvPr id="38937" name="Rectangle 58"/>
          <p:cNvSpPr>
            <a:spLocks noChangeArrowheads="1"/>
          </p:cNvSpPr>
          <p:nvPr/>
        </p:nvSpPr>
        <p:spPr bwMode="auto">
          <a:xfrm rot="20858240">
            <a:off x="1516280" y="5182833"/>
            <a:ext cx="5700714" cy="127000"/>
          </a:xfrm>
          <a:prstGeom prst="rect">
            <a:avLst/>
          </a:prstGeom>
          <a:solidFill>
            <a:srgbClr val="0070C0"/>
          </a:solidFill>
          <a:ln w="9525">
            <a:solidFill>
              <a:srgbClr val="0070C0"/>
            </a:solidFill>
            <a:miter lim="800000"/>
            <a:headEnd/>
            <a:tailEnd/>
          </a:ln>
        </p:spPr>
        <p:txBody>
          <a:bodyPr>
            <a:prstTxWarp prst="textNoShape">
              <a:avLst/>
            </a:prstTxWarp>
          </a:bodyPr>
          <a:lstStyle/>
          <a:p>
            <a:endParaRPr lang="en-US">
              <a:solidFill>
                <a:srgbClr val="FFFFFF"/>
              </a:solidFill>
            </a:endParaRPr>
          </a:p>
        </p:txBody>
      </p:sp>
      <p:sp>
        <p:nvSpPr>
          <p:cNvPr id="38938" name="Freeform 59"/>
          <p:cNvSpPr>
            <a:spLocks/>
          </p:cNvSpPr>
          <p:nvPr/>
        </p:nvSpPr>
        <p:spPr bwMode="auto">
          <a:xfrm rot="20858240">
            <a:off x="7131836" y="4468890"/>
            <a:ext cx="173038" cy="304800"/>
          </a:xfrm>
          <a:custGeom>
            <a:avLst/>
            <a:gdLst>
              <a:gd name="T0" fmla="*/ 109 w 109"/>
              <a:gd name="T1" fmla="*/ 96 h 192"/>
              <a:gd name="T2" fmla="*/ 0 w 109"/>
              <a:gd name="T3" fmla="*/ 0 h 192"/>
              <a:gd name="T4" fmla="*/ 0 w 109"/>
              <a:gd name="T5" fmla="*/ 192 h 192"/>
              <a:gd name="T6" fmla="*/ 109 w 109"/>
              <a:gd name="T7" fmla="*/ 96 h 192"/>
              <a:gd name="T8" fmla="*/ 0 60000 65536"/>
              <a:gd name="T9" fmla="*/ 0 60000 65536"/>
              <a:gd name="T10" fmla="*/ 0 60000 65536"/>
              <a:gd name="T11" fmla="*/ 0 60000 65536"/>
              <a:gd name="T12" fmla="*/ 0 w 109"/>
              <a:gd name="T13" fmla="*/ 0 h 192"/>
              <a:gd name="T14" fmla="*/ 109 w 109"/>
              <a:gd name="T15" fmla="*/ 192 h 192"/>
            </a:gdLst>
            <a:ahLst/>
            <a:cxnLst>
              <a:cxn ang="T8">
                <a:pos x="T0" y="T1"/>
              </a:cxn>
              <a:cxn ang="T9">
                <a:pos x="T2" y="T3"/>
              </a:cxn>
              <a:cxn ang="T10">
                <a:pos x="T4" y="T5"/>
              </a:cxn>
              <a:cxn ang="T11">
                <a:pos x="T6" y="T7"/>
              </a:cxn>
            </a:cxnLst>
            <a:rect l="T12" t="T13" r="T14" b="T15"/>
            <a:pathLst>
              <a:path w="109" h="192">
                <a:moveTo>
                  <a:pt x="109" y="96"/>
                </a:moveTo>
                <a:lnTo>
                  <a:pt x="0" y="0"/>
                </a:lnTo>
                <a:lnTo>
                  <a:pt x="0" y="192"/>
                </a:lnTo>
                <a:lnTo>
                  <a:pt x="109" y="96"/>
                </a:lnTo>
                <a:close/>
              </a:path>
            </a:pathLst>
          </a:custGeom>
          <a:solidFill>
            <a:srgbClr val="000099"/>
          </a:solidFill>
          <a:ln w="9525">
            <a:solidFill>
              <a:srgbClr val="0070C0"/>
            </a:solidFill>
            <a:round/>
            <a:headEnd/>
            <a:tailEnd/>
          </a:ln>
        </p:spPr>
        <p:txBody>
          <a:bodyPr>
            <a:prstTxWarp prst="textNoShape">
              <a:avLst/>
            </a:prstTxWarp>
          </a:bodyPr>
          <a:lstStyle/>
          <a:p>
            <a:endParaRPr lang="en-US">
              <a:solidFill>
                <a:srgbClr val="FFFFFF"/>
              </a:solidFill>
            </a:endParaRPr>
          </a:p>
        </p:txBody>
      </p:sp>
      <p:sp>
        <p:nvSpPr>
          <p:cNvPr id="38935" name="Text Box 61"/>
          <p:cNvSpPr txBox="1">
            <a:spLocks noChangeArrowheads="1"/>
          </p:cNvSpPr>
          <p:nvPr/>
        </p:nvSpPr>
        <p:spPr bwMode="auto">
          <a:xfrm>
            <a:off x="1592264" y="5899604"/>
            <a:ext cx="2303463" cy="581025"/>
          </a:xfrm>
          <a:prstGeom prst="rect">
            <a:avLst/>
          </a:prstGeom>
          <a:noFill/>
          <a:ln w="9525">
            <a:noFill/>
            <a:miter lim="800000"/>
            <a:headEnd/>
            <a:tailEnd/>
          </a:ln>
        </p:spPr>
        <p:txBody>
          <a:bodyPr wrap="square">
            <a:prstTxWarp prst="textNoShape">
              <a:avLst/>
            </a:prstTxWarp>
            <a:spAutoFit/>
          </a:bodyPr>
          <a:lstStyle/>
          <a:p>
            <a:pPr algn="ctr"/>
            <a:r>
              <a:rPr lang="en-US" sz="1600" b="1" i="0" dirty="0">
                <a:solidFill>
                  <a:srgbClr val="FFFFFF"/>
                </a:solidFill>
                <a:latin typeface="Arial" pitchFamily="-107" charset="0"/>
              </a:rPr>
              <a:t>Human Genome</a:t>
            </a:r>
          </a:p>
          <a:p>
            <a:pPr algn="ctr"/>
            <a:r>
              <a:rPr lang="en-US" sz="1600" b="1" i="0" dirty="0">
                <a:solidFill>
                  <a:srgbClr val="FFFFFF"/>
                </a:solidFill>
                <a:latin typeface="Arial" pitchFamily="-107" charset="0"/>
              </a:rPr>
              <a:t>Project</a:t>
            </a:r>
          </a:p>
        </p:txBody>
      </p:sp>
      <p:pic>
        <p:nvPicPr>
          <p:cNvPr id="38936" name="Picture 62" descr="helix2"/>
          <p:cNvPicPr>
            <a:picLocks noChangeAspect="1" noChangeArrowheads="1"/>
          </p:cNvPicPr>
          <p:nvPr/>
        </p:nvPicPr>
        <p:blipFill>
          <a:blip r:embed="rId11"/>
          <a:srcRect/>
          <a:stretch>
            <a:fillRect/>
          </a:stretch>
        </p:blipFill>
        <p:spPr bwMode="auto">
          <a:xfrm>
            <a:off x="2205039" y="5151891"/>
            <a:ext cx="876300" cy="876300"/>
          </a:xfrm>
          <a:prstGeom prst="rect">
            <a:avLst/>
          </a:prstGeom>
          <a:noFill/>
          <a:ln w="9525">
            <a:solidFill>
              <a:srgbClr val="0070C0"/>
            </a:solidFill>
            <a:miter lim="800000"/>
            <a:headEnd/>
            <a:tailEnd/>
          </a:ln>
        </p:spPr>
      </p:pic>
      <p:sp>
        <p:nvSpPr>
          <p:cNvPr id="38931" name="Text Box 64"/>
          <p:cNvSpPr txBox="1">
            <a:spLocks noChangeArrowheads="1"/>
          </p:cNvSpPr>
          <p:nvPr/>
        </p:nvSpPr>
        <p:spPr bwMode="auto">
          <a:xfrm>
            <a:off x="3736977" y="5655129"/>
            <a:ext cx="1798638" cy="825500"/>
          </a:xfrm>
          <a:prstGeom prst="rect">
            <a:avLst/>
          </a:prstGeom>
          <a:noFill/>
          <a:ln w="9525">
            <a:noFill/>
            <a:miter lim="800000"/>
            <a:headEnd/>
            <a:tailEnd/>
          </a:ln>
        </p:spPr>
        <p:txBody>
          <a:bodyPr wrap="none">
            <a:prstTxWarp prst="textNoShape">
              <a:avLst/>
            </a:prstTxWarp>
            <a:spAutoFit/>
          </a:bodyPr>
          <a:lstStyle/>
          <a:p>
            <a:pPr algn="ctr"/>
            <a:r>
              <a:rPr lang="en-US" sz="1600" b="1" i="0">
                <a:solidFill>
                  <a:srgbClr val="FFFFFF"/>
                </a:solidFill>
                <a:latin typeface="Arial" pitchFamily="-107" charset="0"/>
              </a:rPr>
              <a:t>Pharmaceuticals</a:t>
            </a:r>
          </a:p>
          <a:p>
            <a:pPr algn="ctr"/>
            <a:r>
              <a:rPr lang="en-US" sz="1600" b="1" i="0">
                <a:solidFill>
                  <a:srgbClr val="FFFFFF"/>
                </a:solidFill>
                <a:latin typeface="Arial" pitchFamily="-107" charset="0"/>
              </a:rPr>
              <a:t>and</a:t>
            </a:r>
          </a:p>
          <a:p>
            <a:pPr algn="ctr"/>
            <a:r>
              <a:rPr lang="en-US" sz="1600" b="1" i="0">
                <a:solidFill>
                  <a:srgbClr val="FFFFFF"/>
                </a:solidFill>
                <a:latin typeface="Arial" pitchFamily="-107" charset="0"/>
              </a:rPr>
              <a:t>Nutraceuticals</a:t>
            </a:r>
          </a:p>
        </p:txBody>
      </p:sp>
      <p:pic>
        <p:nvPicPr>
          <p:cNvPr id="38932" name="Picture 65" descr="nutra_catnip"/>
          <p:cNvPicPr>
            <a:picLocks noChangeAspect="1" noChangeArrowheads="1"/>
          </p:cNvPicPr>
          <p:nvPr/>
        </p:nvPicPr>
        <p:blipFill>
          <a:blip r:embed="rId12"/>
          <a:srcRect/>
          <a:stretch>
            <a:fillRect/>
          </a:stretch>
        </p:blipFill>
        <p:spPr bwMode="auto">
          <a:xfrm>
            <a:off x="4122740" y="4912179"/>
            <a:ext cx="955675" cy="666750"/>
          </a:xfrm>
          <a:prstGeom prst="rect">
            <a:avLst/>
          </a:prstGeom>
          <a:noFill/>
          <a:ln w="9525">
            <a:solidFill>
              <a:srgbClr val="0070C0"/>
            </a:solidFill>
            <a:miter lim="800000"/>
            <a:headEnd/>
            <a:tailEnd/>
          </a:ln>
        </p:spPr>
      </p:pic>
      <p:pic>
        <p:nvPicPr>
          <p:cNvPr id="38933" name="Picture 66" descr="nutra_flower"/>
          <p:cNvPicPr>
            <a:picLocks noChangeAspect="1" noChangeArrowheads="1"/>
          </p:cNvPicPr>
          <p:nvPr/>
        </p:nvPicPr>
        <p:blipFill>
          <a:blip r:embed="rId13"/>
          <a:srcRect/>
          <a:stretch>
            <a:fillRect/>
          </a:stretch>
        </p:blipFill>
        <p:spPr bwMode="auto">
          <a:xfrm>
            <a:off x="4022727" y="5270954"/>
            <a:ext cx="565150" cy="390525"/>
          </a:xfrm>
          <a:prstGeom prst="rect">
            <a:avLst/>
          </a:prstGeom>
          <a:noFill/>
          <a:ln w="9525">
            <a:solidFill>
              <a:srgbClr val="0070C0"/>
            </a:solidFill>
            <a:miter lim="800000"/>
            <a:headEnd/>
            <a:tailEnd/>
          </a:ln>
        </p:spPr>
      </p:pic>
      <p:pic>
        <p:nvPicPr>
          <p:cNvPr id="38934" name="Picture 67" descr="form"/>
          <p:cNvPicPr>
            <a:picLocks noChangeAspect="1" noChangeArrowheads="1"/>
          </p:cNvPicPr>
          <p:nvPr/>
        </p:nvPicPr>
        <p:blipFill>
          <a:blip r:embed="rId14"/>
          <a:srcRect/>
          <a:stretch>
            <a:fillRect/>
          </a:stretch>
        </p:blipFill>
        <p:spPr bwMode="auto">
          <a:xfrm>
            <a:off x="4633915" y="4821691"/>
            <a:ext cx="668338" cy="442913"/>
          </a:xfrm>
          <a:prstGeom prst="rect">
            <a:avLst/>
          </a:prstGeom>
          <a:noFill/>
          <a:ln w="9525">
            <a:solidFill>
              <a:srgbClr val="0070C0"/>
            </a:solidFill>
            <a:miter lim="800000"/>
            <a:headEnd/>
            <a:tailEnd/>
          </a:ln>
        </p:spPr>
      </p:pic>
      <p:sp>
        <p:nvSpPr>
          <p:cNvPr id="38929" name="Text Box 69"/>
          <p:cNvSpPr txBox="1">
            <a:spLocks noChangeArrowheads="1"/>
          </p:cNvSpPr>
          <p:nvPr/>
        </p:nvSpPr>
        <p:spPr bwMode="auto">
          <a:xfrm>
            <a:off x="5253039" y="5626554"/>
            <a:ext cx="2052638" cy="584200"/>
          </a:xfrm>
          <a:prstGeom prst="rect">
            <a:avLst/>
          </a:prstGeom>
          <a:noFill/>
          <a:ln w="9525">
            <a:noFill/>
            <a:miter lim="800000"/>
            <a:headEnd/>
            <a:tailEnd/>
          </a:ln>
        </p:spPr>
        <p:txBody>
          <a:bodyPr wrap="square">
            <a:prstTxWarp prst="textNoShape">
              <a:avLst/>
            </a:prstTxWarp>
            <a:spAutoFit/>
          </a:bodyPr>
          <a:lstStyle/>
          <a:p>
            <a:pPr algn="ctr"/>
            <a:r>
              <a:rPr lang="en-US" sz="1600" b="1" dirty="0">
                <a:solidFill>
                  <a:srgbClr val="FFFFFF"/>
                </a:solidFill>
                <a:latin typeface="Arial" pitchFamily="-107" charset="0"/>
              </a:rPr>
              <a:t>Medical</a:t>
            </a:r>
          </a:p>
          <a:p>
            <a:pPr algn="ctr"/>
            <a:r>
              <a:rPr lang="en-US" sz="1600" b="1" dirty="0">
                <a:solidFill>
                  <a:srgbClr val="FFFFFF"/>
                </a:solidFill>
                <a:latin typeface="Arial" pitchFamily="-107" charset="0"/>
              </a:rPr>
              <a:t> Devices</a:t>
            </a:r>
            <a:endParaRPr lang="en-US" sz="1600" b="1" i="0" dirty="0">
              <a:solidFill>
                <a:srgbClr val="FFFFFF"/>
              </a:solidFill>
              <a:latin typeface="Arial" pitchFamily="-107" charset="0"/>
            </a:endParaRPr>
          </a:p>
        </p:txBody>
      </p:sp>
      <p:pic>
        <p:nvPicPr>
          <p:cNvPr id="71" name="Picture 9" descr="mri"/>
          <p:cNvPicPr>
            <a:picLocks noChangeAspect="1" noChangeArrowheads="1"/>
          </p:cNvPicPr>
          <p:nvPr/>
        </p:nvPicPr>
        <p:blipFill>
          <a:blip r:embed="rId15"/>
          <a:srcRect/>
          <a:stretch>
            <a:fillRect/>
          </a:stretch>
        </p:blipFill>
        <p:spPr bwMode="auto">
          <a:xfrm>
            <a:off x="5515065" y="4727575"/>
            <a:ext cx="1123951" cy="932094"/>
          </a:xfrm>
          <a:prstGeom prst="rect">
            <a:avLst/>
          </a:prstGeom>
          <a:noFill/>
          <a:ln w="9525">
            <a:solidFill>
              <a:srgbClr val="0070C0"/>
            </a:solidFill>
            <a:miter lim="800000"/>
            <a:headEnd/>
            <a:tailEnd/>
          </a:ln>
        </p:spPr>
      </p:pic>
      <p:sp>
        <p:nvSpPr>
          <p:cNvPr id="20" name="Slide Number Placeholder 19"/>
          <p:cNvSpPr>
            <a:spLocks noGrp="1"/>
          </p:cNvSpPr>
          <p:nvPr>
            <p:ph type="sldNum" sz="quarter" idx="12"/>
          </p:nvPr>
        </p:nvSpPr>
        <p:spPr/>
        <p:txBody>
          <a:bodyPr/>
          <a:lstStyle/>
          <a:p>
            <a:fld id="{29AB1D92-2ADB-9E4C-A96B-B84F7DA8EA28}" type="slidenum">
              <a:rPr lang="en-US" smtClean="0"/>
              <a:pPr/>
              <a:t>10</a:t>
            </a:fld>
            <a:endParaRPr lang="en-US"/>
          </a:p>
        </p:txBody>
      </p:sp>
      <p:grpSp>
        <p:nvGrpSpPr>
          <p:cNvPr id="22" name="Group 21"/>
          <p:cNvGrpSpPr/>
          <p:nvPr/>
        </p:nvGrpSpPr>
        <p:grpSpPr>
          <a:xfrm>
            <a:off x="100013" y="2971800"/>
            <a:ext cx="7151688" cy="1847850"/>
            <a:chOff x="100013" y="2971800"/>
            <a:chExt cx="7151688" cy="1847850"/>
          </a:xfrm>
        </p:grpSpPr>
        <p:grpSp>
          <p:nvGrpSpPr>
            <p:cNvPr id="4" name="Group 31"/>
            <p:cNvGrpSpPr>
              <a:grpSpLocks/>
            </p:cNvGrpSpPr>
            <p:nvPr/>
          </p:nvGrpSpPr>
          <p:grpSpPr bwMode="auto">
            <a:xfrm>
              <a:off x="100013" y="2971800"/>
              <a:ext cx="7151688" cy="1847850"/>
              <a:chOff x="63" y="1872"/>
              <a:chExt cx="4505" cy="1164"/>
            </a:xfrm>
          </p:grpSpPr>
          <p:sp>
            <p:nvSpPr>
              <p:cNvPr id="38939" name="Text Box 32"/>
              <p:cNvSpPr txBox="1">
                <a:spLocks noChangeArrowheads="1"/>
              </p:cNvSpPr>
              <p:nvPr/>
            </p:nvSpPr>
            <p:spPr bwMode="auto">
              <a:xfrm>
                <a:off x="1830" y="2568"/>
                <a:ext cx="1258" cy="404"/>
              </a:xfrm>
              <a:prstGeom prst="rect">
                <a:avLst/>
              </a:prstGeom>
              <a:noFill/>
              <a:ln w="9525">
                <a:noFill/>
                <a:miter lim="800000"/>
                <a:headEnd/>
                <a:tailEnd/>
              </a:ln>
            </p:spPr>
            <p:txBody>
              <a:bodyPr>
                <a:prstTxWarp prst="textNoShape">
                  <a:avLst/>
                </a:prstTxWarp>
                <a:spAutoFit/>
              </a:bodyPr>
              <a:lstStyle/>
              <a:p>
                <a:pPr algn="ctr"/>
                <a:r>
                  <a:rPr lang="en-US" sz="1800" b="1" i="0" dirty="0">
                    <a:solidFill>
                      <a:srgbClr val="FFFFFF"/>
                    </a:solidFill>
                    <a:latin typeface="Arial" pitchFamily="-107" charset="0"/>
                  </a:rPr>
                  <a:t>Evidence-Based</a:t>
                </a:r>
              </a:p>
              <a:p>
                <a:pPr algn="ctr"/>
                <a:r>
                  <a:rPr lang="en-US" sz="1800" b="1" i="0" dirty="0">
                    <a:solidFill>
                      <a:srgbClr val="FFFFFF"/>
                    </a:solidFill>
                    <a:latin typeface="Arial" pitchFamily="-107" charset="0"/>
                  </a:rPr>
                  <a:t>Healthcare</a:t>
                </a:r>
              </a:p>
            </p:txBody>
          </p:sp>
          <p:sp>
            <p:nvSpPr>
              <p:cNvPr id="38940" name="Text Box 33"/>
              <p:cNvSpPr txBox="1">
                <a:spLocks noChangeArrowheads="1"/>
              </p:cNvSpPr>
              <p:nvPr/>
            </p:nvSpPr>
            <p:spPr bwMode="auto">
              <a:xfrm>
                <a:off x="2730" y="2574"/>
                <a:ext cx="1430" cy="407"/>
              </a:xfrm>
              <a:prstGeom prst="rect">
                <a:avLst/>
              </a:prstGeom>
              <a:noFill/>
              <a:ln w="9525">
                <a:noFill/>
                <a:miter lim="800000"/>
                <a:headEnd/>
                <a:tailEnd/>
              </a:ln>
            </p:spPr>
            <p:txBody>
              <a:bodyPr>
                <a:prstTxWarp prst="textNoShape">
                  <a:avLst/>
                </a:prstTxWarp>
                <a:spAutoFit/>
              </a:bodyPr>
              <a:lstStyle/>
              <a:p>
                <a:pPr algn="ctr"/>
                <a:r>
                  <a:rPr lang="en-US" sz="1800" b="1" i="0" dirty="0">
                    <a:solidFill>
                      <a:srgbClr val="FFFFFF"/>
                    </a:solidFill>
                    <a:latin typeface="Arial" pitchFamily="-107" charset="0"/>
                  </a:rPr>
                  <a:t>Continuum </a:t>
                </a:r>
              </a:p>
              <a:p>
                <a:pPr algn="ctr"/>
                <a:r>
                  <a:rPr lang="en-US" sz="1800" b="1" i="0" dirty="0">
                    <a:solidFill>
                      <a:srgbClr val="FFFFFF"/>
                    </a:solidFill>
                    <a:latin typeface="Arial" pitchFamily="-107" charset="0"/>
                  </a:rPr>
                  <a:t>of Care</a:t>
                </a:r>
              </a:p>
            </p:txBody>
          </p:sp>
          <p:sp>
            <p:nvSpPr>
              <p:cNvPr id="38941" name="Oval 34"/>
              <p:cNvSpPr>
                <a:spLocks noChangeArrowheads="1"/>
              </p:cNvSpPr>
              <p:nvPr/>
            </p:nvSpPr>
            <p:spPr bwMode="auto">
              <a:xfrm>
                <a:off x="3474" y="2280"/>
                <a:ext cx="48" cy="48"/>
              </a:xfrm>
              <a:prstGeom prst="ellipse">
                <a:avLst/>
              </a:prstGeom>
              <a:solidFill>
                <a:schemeClr val="bg1"/>
              </a:solidFill>
              <a:ln w="19050">
                <a:solidFill>
                  <a:srgbClr val="FF3300"/>
                </a:solidFill>
                <a:round/>
                <a:headEnd/>
                <a:tailEnd/>
              </a:ln>
            </p:spPr>
            <p:txBody>
              <a:bodyPr wrap="none" anchor="ctr">
                <a:prstTxWarp prst="textNoShape">
                  <a:avLst/>
                </a:prstTxWarp>
              </a:bodyPr>
              <a:lstStyle/>
              <a:p>
                <a:endParaRPr lang="en-US">
                  <a:solidFill>
                    <a:srgbClr val="FFFFFF"/>
                  </a:solidFill>
                </a:endParaRPr>
              </a:p>
            </p:txBody>
          </p:sp>
          <p:grpSp>
            <p:nvGrpSpPr>
              <p:cNvPr id="5" name="Group 35"/>
              <p:cNvGrpSpPr>
                <a:grpSpLocks/>
              </p:cNvGrpSpPr>
              <p:nvPr/>
            </p:nvGrpSpPr>
            <p:grpSpPr bwMode="auto">
              <a:xfrm>
                <a:off x="63" y="1876"/>
                <a:ext cx="4505" cy="1160"/>
                <a:chOff x="63" y="1876"/>
                <a:chExt cx="4505" cy="1160"/>
              </a:xfrm>
            </p:grpSpPr>
            <p:pic>
              <p:nvPicPr>
                <p:cNvPr id="38944" name="Picture 36" descr="hc_green"/>
                <p:cNvPicPr>
                  <a:picLocks noChangeAspect="1" noChangeArrowheads="1"/>
                </p:cNvPicPr>
                <p:nvPr/>
              </p:nvPicPr>
              <p:blipFill>
                <a:blip r:embed="rId5"/>
                <a:srcRect/>
                <a:stretch>
                  <a:fillRect/>
                </a:stretch>
              </p:blipFill>
              <p:spPr bwMode="auto">
                <a:xfrm>
                  <a:off x="63" y="1876"/>
                  <a:ext cx="993" cy="1133"/>
                </a:xfrm>
                <a:prstGeom prst="rect">
                  <a:avLst/>
                </a:prstGeom>
                <a:noFill/>
                <a:ln w="9525">
                  <a:noFill/>
                  <a:miter lim="800000"/>
                  <a:headEnd/>
                  <a:tailEnd/>
                </a:ln>
              </p:spPr>
            </p:pic>
            <p:sp>
              <p:nvSpPr>
                <p:cNvPr id="38945" name="Text Box 37"/>
                <p:cNvSpPr txBox="1">
                  <a:spLocks noChangeArrowheads="1"/>
                </p:cNvSpPr>
                <p:nvPr/>
              </p:nvSpPr>
              <p:spPr bwMode="auto">
                <a:xfrm>
                  <a:off x="112" y="2085"/>
                  <a:ext cx="899" cy="750"/>
                </a:xfrm>
                <a:prstGeom prst="rect">
                  <a:avLst/>
                </a:prstGeom>
                <a:noFill/>
                <a:ln w="9525">
                  <a:noFill/>
                  <a:miter lim="800000"/>
                  <a:headEnd/>
                  <a:tailEnd/>
                </a:ln>
              </p:spPr>
              <p:txBody>
                <a:bodyPr>
                  <a:prstTxWarp prst="textNoShape">
                    <a:avLst/>
                  </a:prstTxWarp>
                  <a:spAutoFit/>
                </a:bodyPr>
                <a:lstStyle/>
                <a:p>
                  <a:pPr algn="ctr"/>
                  <a:r>
                    <a:rPr lang="en-US" sz="1800" b="1" i="0" dirty="0">
                      <a:solidFill>
                        <a:srgbClr val="FFFFFF"/>
                      </a:solidFill>
                      <a:latin typeface="Arial" pitchFamily="-107" charset="0"/>
                    </a:rPr>
                    <a:t>Advances</a:t>
                  </a:r>
                </a:p>
                <a:p>
                  <a:pPr algn="ctr"/>
                  <a:r>
                    <a:rPr lang="en-US" sz="1800" b="1" i="0" dirty="0">
                      <a:solidFill>
                        <a:srgbClr val="FFFFFF"/>
                      </a:solidFill>
                      <a:latin typeface="Arial" pitchFamily="-107" charset="0"/>
                    </a:rPr>
                    <a:t>in</a:t>
                  </a:r>
                </a:p>
                <a:p>
                  <a:pPr algn="ctr"/>
                  <a:r>
                    <a:rPr lang="en-US" sz="1800" b="1" i="0" dirty="0">
                      <a:solidFill>
                        <a:srgbClr val="FFFFFF"/>
                      </a:solidFill>
                      <a:latin typeface="Arial" pitchFamily="-107" charset="0"/>
                    </a:rPr>
                    <a:t>Healthcare</a:t>
                  </a:r>
                </a:p>
                <a:p>
                  <a:pPr algn="ctr"/>
                  <a:r>
                    <a:rPr lang="en-US" sz="1800" b="1" i="0" dirty="0">
                      <a:solidFill>
                        <a:srgbClr val="FFFFFF"/>
                      </a:solidFill>
                      <a:latin typeface="Arial" pitchFamily="-107" charset="0"/>
                    </a:rPr>
                    <a:t>Practice</a:t>
                  </a:r>
                </a:p>
              </p:txBody>
            </p:sp>
            <p:grpSp>
              <p:nvGrpSpPr>
                <p:cNvPr id="6" name="Group 38"/>
                <p:cNvGrpSpPr>
                  <a:grpSpLocks/>
                </p:cNvGrpSpPr>
                <p:nvPr/>
              </p:nvGrpSpPr>
              <p:grpSpPr bwMode="auto">
                <a:xfrm rot="-8050">
                  <a:off x="879" y="2357"/>
                  <a:ext cx="3689" cy="192"/>
                  <a:chOff x="993" y="2631"/>
                  <a:chExt cx="3689" cy="192"/>
                </a:xfrm>
              </p:grpSpPr>
              <p:sp>
                <p:nvSpPr>
                  <p:cNvPr id="38956" name="Rectangle 39"/>
                  <p:cNvSpPr>
                    <a:spLocks noChangeArrowheads="1"/>
                  </p:cNvSpPr>
                  <p:nvPr/>
                </p:nvSpPr>
                <p:spPr bwMode="auto">
                  <a:xfrm>
                    <a:off x="993" y="2687"/>
                    <a:ext cx="3591" cy="80"/>
                  </a:xfrm>
                  <a:prstGeom prst="rect">
                    <a:avLst/>
                  </a:prstGeom>
                  <a:solidFill>
                    <a:srgbClr val="008000"/>
                  </a:solidFill>
                  <a:ln w="9525">
                    <a:noFill/>
                    <a:miter lim="800000"/>
                    <a:headEnd/>
                    <a:tailEnd/>
                  </a:ln>
                </p:spPr>
                <p:txBody>
                  <a:bodyPr>
                    <a:prstTxWarp prst="textNoShape">
                      <a:avLst/>
                    </a:prstTxWarp>
                  </a:bodyPr>
                  <a:lstStyle/>
                  <a:p>
                    <a:endParaRPr lang="en-US">
                      <a:solidFill>
                        <a:srgbClr val="FFFFFF"/>
                      </a:solidFill>
                    </a:endParaRPr>
                  </a:p>
                </p:txBody>
              </p:sp>
              <p:sp>
                <p:nvSpPr>
                  <p:cNvPr id="38957" name="Freeform 40"/>
                  <p:cNvSpPr>
                    <a:spLocks/>
                  </p:cNvSpPr>
                  <p:nvPr/>
                </p:nvSpPr>
                <p:spPr bwMode="auto">
                  <a:xfrm>
                    <a:off x="4573" y="2631"/>
                    <a:ext cx="109" cy="192"/>
                  </a:xfrm>
                  <a:custGeom>
                    <a:avLst/>
                    <a:gdLst>
                      <a:gd name="T0" fmla="*/ 109 w 109"/>
                      <a:gd name="T1" fmla="*/ 96 h 192"/>
                      <a:gd name="T2" fmla="*/ 0 w 109"/>
                      <a:gd name="T3" fmla="*/ 0 h 192"/>
                      <a:gd name="T4" fmla="*/ 0 w 109"/>
                      <a:gd name="T5" fmla="*/ 192 h 192"/>
                      <a:gd name="T6" fmla="*/ 109 w 109"/>
                      <a:gd name="T7" fmla="*/ 96 h 192"/>
                      <a:gd name="T8" fmla="*/ 0 60000 65536"/>
                      <a:gd name="T9" fmla="*/ 0 60000 65536"/>
                      <a:gd name="T10" fmla="*/ 0 60000 65536"/>
                      <a:gd name="T11" fmla="*/ 0 60000 65536"/>
                      <a:gd name="T12" fmla="*/ 0 w 109"/>
                      <a:gd name="T13" fmla="*/ 0 h 192"/>
                      <a:gd name="T14" fmla="*/ 109 w 109"/>
                      <a:gd name="T15" fmla="*/ 192 h 192"/>
                    </a:gdLst>
                    <a:ahLst/>
                    <a:cxnLst>
                      <a:cxn ang="T8">
                        <a:pos x="T0" y="T1"/>
                      </a:cxn>
                      <a:cxn ang="T9">
                        <a:pos x="T2" y="T3"/>
                      </a:cxn>
                      <a:cxn ang="T10">
                        <a:pos x="T4" y="T5"/>
                      </a:cxn>
                      <a:cxn ang="T11">
                        <a:pos x="T6" y="T7"/>
                      </a:cxn>
                    </a:cxnLst>
                    <a:rect l="T12" t="T13" r="T14" b="T15"/>
                    <a:pathLst>
                      <a:path w="109" h="192">
                        <a:moveTo>
                          <a:pt x="109" y="96"/>
                        </a:moveTo>
                        <a:lnTo>
                          <a:pt x="0" y="0"/>
                        </a:lnTo>
                        <a:lnTo>
                          <a:pt x="0" y="192"/>
                        </a:lnTo>
                        <a:lnTo>
                          <a:pt x="109" y="96"/>
                        </a:lnTo>
                        <a:close/>
                      </a:path>
                    </a:pathLst>
                  </a:custGeom>
                  <a:solidFill>
                    <a:srgbClr val="008000"/>
                  </a:solidFill>
                  <a:ln w="9525">
                    <a:noFill/>
                    <a:round/>
                    <a:headEnd/>
                    <a:tailEnd/>
                  </a:ln>
                </p:spPr>
                <p:txBody>
                  <a:bodyPr>
                    <a:prstTxWarp prst="textNoShape">
                      <a:avLst/>
                    </a:prstTxWarp>
                  </a:bodyPr>
                  <a:lstStyle/>
                  <a:p>
                    <a:endParaRPr lang="en-US">
                      <a:solidFill>
                        <a:srgbClr val="FFFFFF"/>
                      </a:solidFill>
                    </a:endParaRPr>
                  </a:p>
                </p:txBody>
              </p:sp>
            </p:grpSp>
            <p:grpSp>
              <p:nvGrpSpPr>
                <p:cNvPr id="7" name="Group 41"/>
                <p:cNvGrpSpPr>
                  <a:grpSpLocks/>
                </p:cNvGrpSpPr>
                <p:nvPr/>
              </p:nvGrpSpPr>
              <p:grpSpPr bwMode="auto">
                <a:xfrm>
                  <a:off x="1022" y="2109"/>
                  <a:ext cx="1187" cy="927"/>
                  <a:chOff x="1022" y="2220"/>
                  <a:chExt cx="1187" cy="927"/>
                </a:xfrm>
              </p:grpSpPr>
              <p:grpSp>
                <p:nvGrpSpPr>
                  <p:cNvPr id="8" name="Group 42"/>
                  <p:cNvGrpSpPr>
                    <a:grpSpLocks/>
                  </p:cNvGrpSpPr>
                  <p:nvPr/>
                </p:nvGrpSpPr>
                <p:grpSpPr bwMode="auto">
                  <a:xfrm>
                    <a:off x="1243" y="2220"/>
                    <a:ext cx="780" cy="534"/>
                    <a:chOff x="2597" y="2211"/>
                    <a:chExt cx="780" cy="534"/>
                  </a:xfrm>
                </p:grpSpPr>
                <p:pic>
                  <p:nvPicPr>
                    <p:cNvPr id="38954" name="Picture 43" descr="disease_model"/>
                    <p:cNvPicPr>
                      <a:picLocks noChangeAspect="1" noChangeArrowheads="1"/>
                    </p:cNvPicPr>
                    <p:nvPr/>
                  </p:nvPicPr>
                  <p:blipFill>
                    <a:blip r:embed="rId16"/>
                    <a:srcRect/>
                    <a:stretch>
                      <a:fillRect/>
                    </a:stretch>
                  </p:blipFill>
                  <p:spPr bwMode="auto">
                    <a:xfrm>
                      <a:off x="2903" y="2211"/>
                      <a:ext cx="474" cy="436"/>
                    </a:xfrm>
                    <a:prstGeom prst="rect">
                      <a:avLst/>
                    </a:prstGeom>
                    <a:noFill/>
                    <a:ln w="9525">
                      <a:solidFill>
                        <a:srgbClr val="0000FF"/>
                      </a:solidFill>
                      <a:miter lim="800000"/>
                      <a:headEnd/>
                      <a:tailEnd/>
                    </a:ln>
                  </p:spPr>
                </p:pic>
                <p:pic>
                  <p:nvPicPr>
                    <p:cNvPr id="38955" name="Picture 44" descr="disease_model2"/>
                    <p:cNvPicPr>
                      <a:picLocks noChangeAspect="1" noChangeArrowheads="1"/>
                    </p:cNvPicPr>
                    <p:nvPr/>
                  </p:nvPicPr>
                  <p:blipFill>
                    <a:blip r:embed="rId17"/>
                    <a:srcRect/>
                    <a:stretch>
                      <a:fillRect/>
                    </a:stretch>
                  </p:blipFill>
                  <p:spPr bwMode="auto">
                    <a:xfrm>
                      <a:off x="2597" y="2284"/>
                      <a:ext cx="461" cy="461"/>
                    </a:xfrm>
                    <a:prstGeom prst="rect">
                      <a:avLst/>
                    </a:prstGeom>
                    <a:noFill/>
                    <a:ln w="9525">
                      <a:solidFill>
                        <a:srgbClr val="D60093"/>
                      </a:solidFill>
                      <a:miter lim="800000"/>
                      <a:headEnd/>
                      <a:tailEnd/>
                    </a:ln>
                  </p:spPr>
                </p:pic>
              </p:grpSp>
              <p:sp>
                <p:nvSpPr>
                  <p:cNvPr id="38953" name="Text Box 45"/>
                  <p:cNvSpPr txBox="1">
                    <a:spLocks noChangeArrowheads="1"/>
                  </p:cNvSpPr>
                  <p:nvPr/>
                </p:nvSpPr>
                <p:spPr bwMode="auto">
                  <a:xfrm>
                    <a:off x="1022" y="2743"/>
                    <a:ext cx="1187" cy="404"/>
                  </a:xfrm>
                  <a:prstGeom prst="rect">
                    <a:avLst/>
                  </a:prstGeom>
                  <a:noFill/>
                  <a:ln w="9525">
                    <a:noFill/>
                    <a:miter lim="800000"/>
                    <a:headEnd/>
                    <a:tailEnd/>
                  </a:ln>
                </p:spPr>
                <p:txBody>
                  <a:bodyPr>
                    <a:prstTxWarp prst="textNoShape">
                      <a:avLst/>
                    </a:prstTxWarp>
                    <a:spAutoFit/>
                  </a:bodyPr>
                  <a:lstStyle/>
                  <a:p>
                    <a:pPr algn="ctr"/>
                    <a:r>
                      <a:rPr lang="en-US" sz="1800" b="1" i="0">
                        <a:solidFill>
                          <a:srgbClr val="FFFFFF"/>
                        </a:solidFill>
                        <a:latin typeface="Arial" pitchFamily="-107" charset="0"/>
                      </a:rPr>
                      <a:t>Disease</a:t>
                    </a:r>
                  </a:p>
                  <a:p>
                    <a:pPr algn="ctr"/>
                    <a:r>
                      <a:rPr lang="en-US" sz="1800" b="1" i="0">
                        <a:solidFill>
                          <a:srgbClr val="FFFFFF"/>
                        </a:solidFill>
                        <a:latin typeface="Arial" pitchFamily="-107" charset="0"/>
                      </a:rPr>
                      <a:t>Management</a:t>
                    </a:r>
                  </a:p>
                </p:txBody>
              </p:sp>
            </p:grpSp>
            <p:pic>
              <p:nvPicPr>
                <p:cNvPr id="38948" name="Picture 46" descr="_doc@comp"/>
                <p:cNvPicPr>
                  <a:picLocks noChangeAspect="1" noChangeArrowheads="1"/>
                </p:cNvPicPr>
                <p:nvPr/>
              </p:nvPicPr>
              <p:blipFill>
                <a:blip r:embed="rId18"/>
                <a:srcRect/>
                <a:stretch>
                  <a:fillRect/>
                </a:stretch>
              </p:blipFill>
              <p:spPr bwMode="auto">
                <a:xfrm>
                  <a:off x="2130" y="2157"/>
                  <a:ext cx="600" cy="429"/>
                </a:xfrm>
                <a:prstGeom prst="rect">
                  <a:avLst/>
                </a:prstGeom>
                <a:noFill/>
                <a:ln w="9525">
                  <a:solidFill>
                    <a:srgbClr val="0066FF"/>
                  </a:solidFill>
                  <a:miter lim="800000"/>
                  <a:headEnd/>
                  <a:tailEnd/>
                </a:ln>
              </p:spPr>
            </p:pic>
            <p:pic>
              <p:nvPicPr>
                <p:cNvPr id="38949" name="Picture 47" descr="scinetphotos_surgeon"/>
                <p:cNvPicPr>
                  <a:picLocks noChangeAspect="1" noChangeArrowheads="1"/>
                </p:cNvPicPr>
                <p:nvPr/>
              </p:nvPicPr>
              <p:blipFill>
                <a:blip r:embed="rId19"/>
                <a:srcRect/>
                <a:stretch>
                  <a:fillRect/>
                </a:stretch>
              </p:blipFill>
              <p:spPr bwMode="auto">
                <a:xfrm>
                  <a:off x="2981" y="2086"/>
                  <a:ext cx="335" cy="503"/>
                </a:xfrm>
                <a:prstGeom prst="rect">
                  <a:avLst/>
                </a:prstGeom>
                <a:noFill/>
                <a:ln w="9525">
                  <a:solidFill>
                    <a:srgbClr val="CC3300"/>
                  </a:solidFill>
                  <a:miter lim="800000"/>
                  <a:headEnd/>
                  <a:tailEnd/>
                </a:ln>
              </p:spPr>
            </p:pic>
            <p:pic>
              <p:nvPicPr>
                <p:cNvPr id="38950" name="Picture 48" descr="home"/>
                <p:cNvPicPr>
                  <a:picLocks noChangeAspect="1" noChangeArrowheads="1"/>
                </p:cNvPicPr>
                <p:nvPr/>
              </p:nvPicPr>
              <p:blipFill>
                <a:blip r:embed="rId20"/>
                <a:srcRect/>
                <a:stretch>
                  <a:fillRect/>
                </a:stretch>
              </p:blipFill>
              <p:spPr bwMode="auto">
                <a:xfrm>
                  <a:off x="3237" y="2328"/>
                  <a:ext cx="380" cy="304"/>
                </a:xfrm>
                <a:prstGeom prst="rect">
                  <a:avLst/>
                </a:prstGeom>
                <a:noFill/>
                <a:ln w="9525">
                  <a:solidFill>
                    <a:srgbClr val="003300"/>
                  </a:solidFill>
                  <a:miter lim="800000"/>
                  <a:headEnd/>
                  <a:tailEnd/>
                </a:ln>
              </p:spPr>
            </p:pic>
            <p:sp>
              <p:nvSpPr>
                <p:cNvPr id="38951" name="Freeform 49"/>
                <p:cNvSpPr>
                  <a:spLocks/>
                </p:cNvSpPr>
                <p:nvPr/>
              </p:nvSpPr>
              <p:spPr bwMode="auto">
                <a:xfrm>
                  <a:off x="3316" y="2224"/>
                  <a:ext cx="186" cy="42"/>
                </a:xfrm>
                <a:custGeom>
                  <a:avLst/>
                  <a:gdLst>
                    <a:gd name="T0" fmla="*/ 186 w 186"/>
                    <a:gd name="T1" fmla="*/ 42 h 42"/>
                    <a:gd name="T2" fmla="*/ 186 w 186"/>
                    <a:gd name="T3" fmla="*/ 0 h 42"/>
                    <a:gd name="T4" fmla="*/ 0 w 186"/>
                    <a:gd name="T5" fmla="*/ 0 h 42"/>
                    <a:gd name="T6" fmla="*/ 0 60000 65536"/>
                    <a:gd name="T7" fmla="*/ 0 60000 65536"/>
                    <a:gd name="T8" fmla="*/ 0 60000 65536"/>
                    <a:gd name="T9" fmla="*/ 0 w 186"/>
                    <a:gd name="T10" fmla="*/ 0 h 42"/>
                    <a:gd name="T11" fmla="*/ 186 w 186"/>
                    <a:gd name="T12" fmla="*/ 42 h 42"/>
                  </a:gdLst>
                  <a:ahLst/>
                  <a:cxnLst>
                    <a:cxn ang="T6">
                      <a:pos x="T0" y="T1"/>
                    </a:cxn>
                    <a:cxn ang="T7">
                      <a:pos x="T2" y="T3"/>
                    </a:cxn>
                    <a:cxn ang="T8">
                      <a:pos x="T4" y="T5"/>
                    </a:cxn>
                  </a:cxnLst>
                  <a:rect l="T9" t="T10" r="T11" b="T12"/>
                  <a:pathLst>
                    <a:path w="186" h="42">
                      <a:moveTo>
                        <a:pt x="186" y="42"/>
                      </a:moveTo>
                      <a:lnTo>
                        <a:pt x="186" y="0"/>
                      </a:lnTo>
                      <a:lnTo>
                        <a:pt x="0" y="0"/>
                      </a:lnTo>
                    </a:path>
                  </a:pathLst>
                </a:custGeom>
                <a:noFill/>
                <a:ln w="19050">
                  <a:solidFill>
                    <a:srgbClr val="FF3300"/>
                  </a:solidFill>
                  <a:round/>
                  <a:headEnd/>
                  <a:tailEnd/>
                </a:ln>
              </p:spPr>
              <p:txBody>
                <a:bodyPr wrap="none" anchor="ctr">
                  <a:prstTxWarp prst="textNoShape">
                    <a:avLst/>
                  </a:prstTxWarp>
                </a:bodyPr>
                <a:lstStyle/>
                <a:p>
                  <a:endParaRPr lang="en-US">
                    <a:solidFill>
                      <a:srgbClr val="FFFFFF"/>
                    </a:solidFill>
                  </a:endParaRPr>
                </a:p>
              </p:txBody>
            </p:sp>
          </p:grpSp>
          <p:sp>
            <p:nvSpPr>
              <p:cNvPr id="38943" name="Rectangle 50"/>
              <p:cNvSpPr>
                <a:spLocks noChangeArrowheads="1"/>
              </p:cNvSpPr>
              <p:nvPr/>
            </p:nvSpPr>
            <p:spPr bwMode="auto">
              <a:xfrm>
                <a:off x="68" y="1872"/>
                <a:ext cx="987" cy="1134"/>
              </a:xfrm>
              <a:prstGeom prst="rect">
                <a:avLst/>
              </a:prstGeom>
              <a:noFill/>
              <a:ln w="19050">
                <a:solidFill>
                  <a:schemeClr val="tx1"/>
                </a:solidFill>
                <a:miter lim="800000"/>
                <a:headEnd/>
                <a:tailEnd/>
              </a:ln>
            </p:spPr>
            <p:txBody>
              <a:bodyPr wrap="none" anchor="ctr">
                <a:prstTxWarp prst="textNoShape">
                  <a:avLst/>
                </a:prstTxWarp>
              </a:bodyPr>
              <a:lstStyle/>
              <a:p>
                <a:pPr algn="ctr"/>
                <a:endParaRPr lang="en-US" b="1" i="0">
                  <a:solidFill>
                    <a:srgbClr val="FFFFFF"/>
                  </a:solidFill>
                  <a:latin typeface="Arial" pitchFamily="-107" charset="0"/>
                </a:endParaRPr>
              </a:p>
            </p:txBody>
          </p:sp>
        </p:grpSp>
        <p:pic>
          <p:nvPicPr>
            <p:cNvPr id="21" name="Picture 20" descr="NewsweekMindBody.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147593" y="3527195"/>
              <a:ext cx="757237" cy="924666"/>
            </a:xfrm>
            <a:prstGeom prst="rect">
              <a:avLst/>
            </a:prstGeom>
          </p:spPr>
        </p:pic>
      </p:grpSp>
    </p:spTree>
    <p:extLst>
      <p:ext uri="{BB962C8B-B14F-4D97-AF65-F5344CB8AC3E}">
        <p14:creationId xmlns:p14="http://schemas.microsoft.com/office/powerpoint/2010/main" val="22979699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295400" y="939800"/>
            <a:ext cx="4364038" cy="2641600"/>
            <a:chOff x="1295400" y="939800"/>
            <a:chExt cx="4364038" cy="2641600"/>
          </a:xfrm>
        </p:grpSpPr>
        <p:sp>
          <p:nvSpPr>
            <p:cNvPr id="7" name="Rectangle 6"/>
            <p:cNvSpPr/>
            <p:nvPr/>
          </p:nvSpPr>
          <p:spPr>
            <a:xfrm>
              <a:off x="1295400" y="939800"/>
              <a:ext cx="4364038" cy="2641600"/>
            </a:xfrm>
            <a:prstGeom prst="rect">
              <a:avLst/>
            </a:prstGeom>
            <a:solidFill>
              <a:schemeClr val="accent3">
                <a:lumMod val="50000"/>
              </a:schemeClr>
            </a:solidFill>
            <a:ln>
              <a:solidFill>
                <a:srgbClr val="4F622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p:cNvSpPr txBox="1"/>
            <p:nvPr/>
          </p:nvSpPr>
          <p:spPr>
            <a:xfrm>
              <a:off x="1295400" y="939800"/>
              <a:ext cx="1949034" cy="461665"/>
            </a:xfrm>
            <a:prstGeom prst="rect">
              <a:avLst/>
            </a:prstGeom>
            <a:noFill/>
          </p:spPr>
          <p:txBody>
            <a:bodyPr wrap="none" rtlCol="0">
              <a:spAutoFit/>
            </a:bodyPr>
            <a:lstStyle/>
            <a:p>
              <a:r>
                <a:rPr lang="en-US" sz="2400" i="1" dirty="0">
                  <a:solidFill>
                    <a:srgbClr val="FFFFFF"/>
                  </a:solidFill>
                </a:rPr>
                <a:t>HEALTH CARE</a:t>
              </a:r>
            </a:p>
          </p:txBody>
        </p:sp>
      </p:grpSp>
      <p:grpSp>
        <p:nvGrpSpPr>
          <p:cNvPr id="13" name="Group 12"/>
          <p:cNvGrpSpPr/>
          <p:nvPr/>
        </p:nvGrpSpPr>
        <p:grpSpPr>
          <a:xfrm>
            <a:off x="5884862" y="939800"/>
            <a:ext cx="2149476" cy="5410200"/>
            <a:chOff x="5884862" y="939800"/>
            <a:chExt cx="2149476" cy="5410200"/>
          </a:xfrm>
        </p:grpSpPr>
        <p:pic>
          <p:nvPicPr>
            <p:cNvPr id="111619" name="Picture 3"/>
            <p:cNvPicPr>
              <a:picLocks noChangeAspect="1" noChangeArrowheads="1"/>
            </p:cNvPicPr>
            <p:nvPr/>
          </p:nvPicPr>
          <p:blipFill>
            <a:blip r:embed="rId3"/>
            <a:srcRect/>
            <a:stretch>
              <a:fillRect/>
            </a:stretch>
          </p:blipFill>
          <p:spPr bwMode="auto">
            <a:xfrm rot="10800000">
              <a:off x="5884862" y="939800"/>
              <a:ext cx="2149475" cy="5410200"/>
            </a:xfrm>
            <a:prstGeom prst="rect">
              <a:avLst/>
            </a:prstGeom>
            <a:solidFill>
              <a:srgbClr val="3366FF"/>
            </a:solidFill>
            <a:ln w="9525">
              <a:solidFill>
                <a:srgbClr val="080042"/>
              </a:solidFill>
              <a:miter lim="800000"/>
              <a:headEnd/>
              <a:tailEnd/>
            </a:ln>
          </p:spPr>
        </p:pic>
        <p:pic>
          <p:nvPicPr>
            <p:cNvPr id="111620" name="Picture 4"/>
            <p:cNvPicPr>
              <a:picLocks noChangeAspect="1" noChangeArrowheads="1"/>
            </p:cNvPicPr>
            <p:nvPr/>
          </p:nvPicPr>
          <p:blipFill>
            <a:blip r:embed="rId4"/>
            <a:srcRect/>
            <a:stretch>
              <a:fillRect/>
            </a:stretch>
          </p:blipFill>
          <p:spPr bwMode="auto">
            <a:xfrm>
              <a:off x="5900738" y="939800"/>
              <a:ext cx="2133600" cy="2133600"/>
            </a:xfrm>
            <a:prstGeom prst="rect">
              <a:avLst/>
            </a:prstGeom>
            <a:noFill/>
            <a:ln w="9525">
              <a:noFill/>
              <a:miter lim="800000"/>
              <a:headEnd/>
              <a:tailEnd/>
            </a:ln>
          </p:spPr>
        </p:pic>
      </p:grpSp>
      <p:sp>
        <p:nvSpPr>
          <p:cNvPr id="111621" name="Rectangle 5"/>
          <p:cNvSpPr>
            <a:spLocks noGrp="1" noChangeArrowheads="1"/>
          </p:cNvSpPr>
          <p:nvPr>
            <p:ph type="title"/>
          </p:nvPr>
        </p:nvSpPr>
        <p:spPr>
          <a:xfrm>
            <a:off x="457200" y="0"/>
            <a:ext cx="8229600" cy="1143000"/>
          </a:xfrm>
          <a:noFill/>
        </p:spPr>
        <p:txBody>
          <a:bodyPr/>
          <a:lstStyle/>
          <a:p>
            <a:pPr eaLnBrk="1" hangingPunct="1"/>
            <a:r>
              <a:rPr lang="en-US"/>
              <a:t>Levels of Biological Information</a:t>
            </a:r>
          </a:p>
        </p:txBody>
      </p:sp>
      <p:sp>
        <p:nvSpPr>
          <p:cNvPr id="111622" name="Text Box 6"/>
          <p:cNvSpPr txBox="1">
            <a:spLocks noChangeArrowheads="1"/>
          </p:cNvSpPr>
          <p:nvPr/>
        </p:nvSpPr>
        <p:spPr bwMode="auto">
          <a:xfrm>
            <a:off x="0" y="6583363"/>
            <a:ext cx="549275" cy="274637"/>
          </a:xfrm>
          <a:prstGeom prst="rect">
            <a:avLst/>
          </a:prstGeom>
          <a:noFill/>
          <a:ln w="9525">
            <a:noFill/>
            <a:miter lim="800000"/>
            <a:headEnd/>
            <a:tailEnd/>
          </a:ln>
        </p:spPr>
        <p:txBody>
          <a:bodyPr wrap="none">
            <a:prstTxWarp prst="textNoShape">
              <a:avLst/>
            </a:prstTxWarp>
            <a:spAutoFit/>
          </a:bodyPr>
          <a:lstStyle/>
          <a:p>
            <a:r>
              <a:rPr lang="en-US" sz="1200" i="0" dirty="0">
                <a:solidFill>
                  <a:srgbClr val="FFFFFF"/>
                </a:solidFill>
                <a:latin typeface="Arial" charset="0"/>
              </a:rPr>
              <a:t>Hood</a:t>
            </a:r>
          </a:p>
        </p:txBody>
      </p:sp>
      <p:grpSp>
        <p:nvGrpSpPr>
          <p:cNvPr id="14" name="Group 13"/>
          <p:cNvGrpSpPr/>
          <p:nvPr/>
        </p:nvGrpSpPr>
        <p:grpSpPr>
          <a:xfrm>
            <a:off x="1295400" y="3111500"/>
            <a:ext cx="4364038" cy="3086100"/>
            <a:chOff x="1295400" y="3111500"/>
            <a:chExt cx="4364038" cy="3086100"/>
          </a:xfrm>
        </p:grpSpPr>
        <p:sp>
          <p:nvSpPr>
            <p:cNvPr id="10" name="Rectangle 9"/>
            <p:cNvSpPr/>
            <p:nvPr/>
          </p:nvSpPr>
          <p:spPr>
            <a:xfrm>
              <a:off x="1295400" y="3111500"/>
              <a:ext cx="4364038" cy="3086100"/>
            </a:xfrm>
            <a:prstGeom prst="rect">
              <a:avLst/>
            </a:prstGeom>
            <a:solidFill>
              <a:schemeClr val="accent5">
                <a:lumMod val="75000"/>
                <a:alpha val="44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1295400" y="3111500"/>
              <a:ext cx="1878852" cy="461665"/>
            </a:xfrm>
            <a:prstGeom prst="rect">
              <a:avLst/>
            </a:prstGeom>
            <a:noFill/>
          </p:spPr>
          <p:txBody>
            <a:bodyPr wrap="none" rtlCol="0">
              <a:spAutoFit/>
            </a:bodyPr>
            <a:lstStyle/>
            <a:p>
              <a:r>
                <a:rPr lang="en-US" sz="2400" i="1" dirty="0">
                  <a:solidFill>
                    <a:srgbClr val="FFFFFF"/>
                  </a:solidFill>
                </a:rPr>
                <a:t>BIOSCIENCES</a:t>
              </a:r>
            </a:p>
          </p:txBody>
        </p:sp>
      </p:grpSp>
      <p:sp>
        <p:nvSpPr>
          <p:cNvPr id="111618" name="Rectangle 2"/>
          <p:cNvSpPr>
            <a:spLocks noGrp="1" noChangeArrowheads="1"/>
          </p:cNvSpPr>
          <p:nvPr>
            <p:ph type="body" idx="1"/>
          </p:nvPr>
        </p:nvSpPr>
        <p:spPr>
          <a:xfrm>
            <a:off x="1716088" y="1320800"/>
            <a:ext cx="3943350" cy="5049838"/>
          </a:xfrm>
        </p:spPr>
        <p:txBody>
          <a:bodyPr/>
          <a:lstStyle/>
          <a:p>
            <a:pPr algn="r" eaLnBrk="1" hangingPunct="1">
              <a:lnSpc>
                <a:spcPct val="155000"/>
              </a:lnSpc>
              <a:buFontTx/>
              <a:buNone/>
            </a:pPr>
            <a:r>
              <a:rPr lang="en-US" sz="1600" i="1" dirty="0"/>
              <a:t>Ecologies</a:t>
            </a:r>
          </a:p>
          <a:p>
            <a:pPr algn="r" eaLnBrk="1" hangingPunct="1">
              <a:lnSpc>
                <a:spcPct val="155000"/>
              </a:lnSpc>
              <a:buFontTx/>
              <a:buNone/>
            </a:pPr>
            <a:r>
              <a:rPr lang="en-US" sz="1600" i="1" dirty="0"/>
              <a:t>Societies/Populations</a:t>
            </a:r>
          </a:p>
          <a:p>
            <a:pPr algn="r" eaLnBrk="1" hangingPunct="1">
              <a:lnSpc>
                <a:spcPct val="155000"/>
              </a:lnSpc>
              <a:buFontTx/>
              <a:buNone/>
            </a:pPr>
            <a:r>
              <a:rPr lang="en-US" sz="1600" i="1" dirty="0"/>
              <a:t>Individuals</a:t>
            </a:r>
          </a:p>
          <a:p>
            <a:pPr algn="r" eaLnBrk="1" hangingPunct="1">
              <a:lnSpc>
                <a:spcPct val="155000"/>
              </a:lnSpc>
              <a:buFontTx/>
              <a:buNone/>
            </a:pPr>
            <a:r>
              <a:rPr lang="en-US" sz="1600" i="1" dirty="0"/>
              <a:t>Organs</a:t>
            </a:r>
          </a:p>
          <a:p>
            <a:pPr algn="r" eaLnBrk="1" hangingPunct="1">
              <a:lnSpc>
                <a:spcPct val="155000"/>
              </a:lnSpc>
              <a:buFontTx/>
              <a:buNone/>
            </a:pPr>
            <a:r>
              <a:rPr lang="en-US" sz="1600" i="1" dirty="0"/>
              <a:t>Tissues</a:t>
            </a:r>
          </a:p>
          <a:p>
            <a:pPr algn="r" eaLnBrk="1" hangingPunct="1">
              <a:lnSpc>
                <a:spcPct val="155000"/>
              </a:lnSpc>
              <a:buFontTx/>
              <a:buNone/>
            </a:pPr>
            <a:r>
              <a:rPr lang="en-US" sz="1600" i="1" dirty="0"/>
              <a:t>Cells</a:t>
            </a:r>
          </a:p>
          <a:p>
            <a:pPr algn="r" eaLnBrk="1" hangingPunct="1">
              <a:lnSpc>
                <a:spcPct val="155000"/>
              </a:lnSpc>
              <a:buFontTx/>
              <a:buNone/>
            </a:pPr>
            <a:r>
              <a:rPr lang="en-US" sz="1600" i="1" dirty="0"/>
              <a:t>Protein and gene networks</a:t>
            </a:r>
          </a:p>
          <a:p>
            <a:pPr algn="r" eaLnBrk="1" hangingPunct="1">
              <a:lnSpc>
                <a:spcPct val="155000"/>
              </a:lnSpc>
              <a:buFontTx/>
              <a:buNone/>
            </a:pPr>
            <a:r>
              <a:rPr lang="en-US" sz="1600" i="1" dirty="0"/>
              <a:t>Protein interaction networks</a:t>
            </a:r>
          </a:p>
          <a:p>
            <a:pPr algn="r" eaLnBrk="1" hangingPunct="1">
              <a:lnSpc>
                <a:spcPct val="155000"/>
              </a:lnSpc>
              <a:buFontTx/>
              <a:buNone/>
            </a:pPr>
            <a:r>
              <a:rPr lang="en-US" sz="1600" i="1" dirty="0"/>
              <a:t>Protein</a:t>
            </a:r>
          </a:p>
          <a:p>
            <a:pPr algn="r" eaLnBrk="1" hangingPunct="1">
              <a:lnSpc>
                <a:spcPct val="155000"/>
              </a:lnSpc>
              <a:buFontTx/>
              <a:buNone/>
            </a:pPr>
            <a:r>
              <a:rPr lang="en-US" sz="1600" i="1" dirty="0"/>
              <a:t>mRNA</a:t>
            </a:r>
          </a:p>
          <a:p>
            <a:pPr algn="r" eaLnBrk="1" hangingPunct="1">
              <a:lnSpc>
                <a:spcPct val="155000"/>
              </a:lnSpc>
              <a:buFontTx/>
              <a:buNone/>
            </a:pPr>
            <a:r>
              <a:rPr lang="en-US" sz="1600" i="1" dirty="0"/>
              <a:t>DNA</a:t>
            </a:r>
            <a:endParaRPr lang="en-US" sz="1600" dirty="0"/>
          </a:p>
        </p:txBody>
      </p:sp>
      <p:sp>
        <p:nvSpPr>
          <p:cNvPr id="2" name="Slide Number Placeholder 1"/>
          <p:cNvSpPr>
            <a:spLocks noGrp="1"/>
          </p:cNvSpPr>
          <p:nvPr>
            <p:ph type="sldNum" sz="quarter" idx="12"/>
          </p:nvPr>
        </p:nvSpPr>
        <p:spPr/>
        <p:txBody>
          <a:bodyPr/>
          <a:lstStyle/>
          <a:p>
            <a:fld id="{29AB1D92-2ADB-9E4C-A96B-B84F7DA8EA28}" type="slidenum">
              <a:rPr lang="en-US" smtClean="0"/>
              <a:pPr/>
              <a:t>11</a:t>
            </a:fld>
            <a:endParaRPr lang="en-US"/>
          </a:p>
        </p:txBody>
      </p:sp>
    </p:spTree>
    <p:extLst>
      <p:ext uri="{BB962C8B-B14F-4D97-AF65-F5344CB8AC3E}">
        <p14:creationId xmlns:p14="http://schemas.microsoft.com/office/powerpoint/2010/main" val="2925012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161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161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161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161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1618">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1618">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1618">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1618">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1618">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1618">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1618">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0" y="76200"/>
            <a:ext cx="9144000" cy="701675"/>
          </a:xfrm>
          <a:prstGeom prst="rect">
            <a:avLst/>
          </a:prstGeom>
          <a:noFill/>
          <a:ln w="12700">
            <a:noFill/>
            <a:miter lim="800000"/>
            <a:headEnd type="none" w="sm" len="sm"/>
            <a:tailEnd type="none" w="sm" len="sm"/>
          </a:ln>
        </p:spPr>
        <p:txBody>
          <a:bodyPr>
            <a:spAutoFit/>
          </a:bodyPr>
          <a:lstStyle/>
          <a:p>
            <a:pPr algn="ctr"/>
            <a:r>
              <a:rPr lang="en-AU" sz="4000" b="1" dirty="0">
                <a:solidFill>
                  <a:srgbClr val="FFFFFF"/>
                </a:solidFill>
                <a:latin typeface="Tahoma" pitchFamily="34" charset="0"/>
              </a:rPr>
              <a:t>Biological Scales</a:t>
            </a:r>
            <a:endParaRPr lang="en-US" sz="4000" b="1" dirty="0">
              <a:solidFill>
                <a:srgbClr val="FFFFFF"/>
              </a:solidFill>
              <a:latin typeface="Tahoma" pitchFamily="34" charset="0"/>
            </a:endParaRPr>
          </a:p>
        </p:txBody>
      </p:sp>
      <p:grpSp>
        <p:nvGrpSpPr>
          <p:cNvPr id="2" name="Group 47"/>
          <p:cNvGrpSpPr>
            <a:grpSpLocks/>
          </p:cNvGrpSpPr>
          <p:nvPr/>
        </p:nvGrpSpPr>
        <p:grpSpPr bwMode="auto">
          <a:xfrm>
            <a:off x="25400" y="1162050"/>
            <a:ext cx="8994775" cy="4252913"/>
            <a:chOff x="0" y="2070"/>
            <a:chExt cx="5666" cy="2679"/>
          </a:xfrm>
        </p:grpSpPr>
        <p:grpSp>
          <p:nvGrpSpPr>
            <p:cNvPr id="3" name="Group 4"/>
            <p:cNvGrpSpPr>
              <a:grpSpLocks/>
            </p:cNvGrpSpPr>
            <p:nvPr/>
          </p:nvGrpSpPr>
          <p:grpSpPr bwMode="auto">
            <a:xfrm>
              <a:off x="0" y="2070"/>
              <a:ext cx="561" cy="1632"/>
              <a:chOff x="0" y="1458"/>
              <a:chExt cx="561" cy="1632"/>
            </a:xfrm>
          </p:grpSpPr>
          <p:pic>
            <p:nvPicPr>
              <p:cNvPr id="49197" name="Picture 5" descr="Cells"/>
              <p:cNvPicPr>
                <a:picLocks noChangeAspect="1" noChangeArrowheads="1"/>
              </p:cNvPicPr>
              <p:nvPr/>
            </p:nvPicPr>
            <p:blipFill>
              <a:blip r:embed="rId3" cstate="print">
                <a:lum bright="-40000" contrast="56000"/>
              </a:blip>
              <a:srcRect l="13637" r="40909"/>
              <a:stretch>
                <a:fillRect/>
              </a:stretch>
            </p:blipFill>
            <p:spPr bwMode="auto">
              <a:xfrm>
                <a:off x="76" y="1938"/>
                <a:ext cx="410" cy="1152"/>
              </a:xfrm>
              <a:prstGeom prst="rect">
                <a:avLst/>
              </a:prstGeom>
              <a:noFill/>
              <a:ln w="9525">
                <a:noFill/>
                <a:miter lim="800000"/>
                <a:headEnd/>
                <a:tailEnd/>
              </a:ln>
            </p:spPr>
          </p:pic>
          <p:sp>
            <p:nvSpPr>
              <p:cNvPr id="49198" name="Text Box 6"/>
              <p:cNvSpPr txBox="1">
                <a:spLocks noChangeArrowheads="1"/>
              </p:cNvSpPr>
              <p:nvPr/>
            </p:nvSpPr>
            <p:spPr bwMode="auto">
              <a:xfrm>
                <a:off x="0" y="1458"/>
                <a:ext cx="561" cy="231"/>
              </a:xfrm>
              <a:prstGeom prst="rect">
                <a:avLst/>
              </a:prstGeom>
              <a:noFill/>
              <a:ln w="12700">
                <a:noFill/>
                <a:miter lim="800000"/>
                <a:headEnd type="none" w="sm" len="sm"/>
                <a:tailEnd type="none" w="sm" len="sm"/>
              </a:ln>
            </p:spPr>
            <p:txBody>
              <a:bodyPr wrap="none">
                <a:spAutoFit/>
              </a:bodyPr>
              <a:lstStyle/>
              <a:p>
                <a:pPr algn="ctr"/>
                <a:r>
                  <a:rPr lang="en-US" b="1">
                    <a:solidFill>
                      <a:srgbClr val="FFFF00"/>
                    </a:solidFill>
                    <a:latin typeface="Tahoma" pitchFamily="34" charset="0"/>
                  </a:rPr>
                  <a:t>Genes</a:t>
                </a:r>
              </a:p>
            </p:txBody>
          </p:sp>
        </p:grpSp>
        <p:grpSp>
          <p:nvGrpSpPr>
            <p:cNvPr id="4" name="Group 7"/>
            <p:cNvGrpSpPr>
              <a:grpSpLocks/>
            </p:cNvGrpSpPr>
            <p:nvPr/>
          </p:nvGrpSpPr>
          <p:grpSpPr bwMode="auto">
            <a:xfrm>
              <a:off x="2070" y="2070"/>
              <a:ext cx="708" cy="1280"/>
              <a:chOff x="2070" y="1458"/>
              <a:chExt cx="708" cy="1280"/>
            </a:xfrm>
          </p:grpSpPr>
          <p:pic>
            <p:nvPicPr>
              <p:cNvPr id="49195" name="Picture 8" descr="s02639"/>
              <p:cNvPicPr>
                <a:picLocks noChangeAspect="1" noChangeArrowheads="1"/>
              </p:cNvPicPr>
              <p:nvPr/>
            </p:nvPicPr>
            <p:blipFill>
              <a:blip r:embed="rId4" cstate="print"/>
              <a:srcRect/>
              <a:stretch>
                <a:fillRect/>
              </a:stretch>
            </p:blipFill>
            <p:spPr bwMode="auto">
              <a:xfrm>
                <a:off x="2088" y="2290"/>
                <a:ext cx="672" cy="448"/>
              </a:xfrm>
              <a:prstGeom prst="rect">
                <a:avLst/>
              </a:prstGeom>
              <a:noFill/>
              <a:ln w="9525">
                <a:noFill/>
                <a:miter lim="800000"/>
                <a:headEnd/>
                <a:tailEnd/>
              </a:ln>
            </p:spPr>
          </p:pic>
          <p:sp>
            <p:nvSpPr>
              <p:cNvPr id="49196" name="Rectangle 9"/>
              <p:cNvSpPr>
                <a:spLocks noChangeArrowheads="1"/>
              </p:cNvSpPr>
              <p:nvPr/>
            </p:nvSpPr>
            <p:spPr bwMode="auto">
              <a:xfrm>
                <a:off x="2070" y="1458"/>
                <a:ext cx="708" cy="539"/>
              </a:xfrm>
              <a:prstGeom prst="rect">
                <a:avLst/>
              </a:prstGeom>
              <a:noFill/>
              <a:ln w="12700">
                <a:noFill/>
                <a:miter lim="800000"/>
                <a:headEnd type="none" w="sm" len="sm"/>
                <a:tailEnd type="none" w="sm" len="sm"/>
              </a:ln>
            </p:spPr>
            <p:txBody>
              <a:bodyPr wrap="none">
                <a:spAutoFit/>
              </a:bodyPr>
              <a:lstStyle/>
              <a:p>
                <a:pPr algn="ctr"/>
                <a:r>
                  <a:rPr lang="en-US" b="1">
                    <a:solidFill>
                      <a:srgbClr val="FFFF00"/>
                    </a:solidFill>
                    <a:latin typeface="Tahoma" pitchFamily="34" charset="0"/>
                  </a:rPr>
                  <a:t>Cell</a:t>
                </a:r>
                <a:br>
                  <a:rPr lang="en-US" b="1">
                    <a:solidFill>
                      <a:srgbClr val="FFFF00"/>
                    </a:solidFill>
                    <a:latin typeface="Tahoma" pitchFamily="34" charset="0"/>
                  </a:rPr>
                </a:br>
                <a:r>
                  <a:rPr lang="en-US" sz="1600" b="1">
                    <a:solidFill>
                      <a:srgbClr val="FFFF00"/>
                    </a:solidFill>
                    <a:latin typeface="Tahoma" pitchFamily="34" charset="0"/>
                  </a:rPr>
                  <a:t>structure</a:t>
                </a:r>
                <a:br>
                  <a:rPr lang="en-US" sz="1600" b="1">
                    <a:solidFill>
                      <a:srgbClr val="FFFF00"/>
                    </a:solidFill>
                    <a:latin typeface="Tahoma" pitchFamily="34" charset="0"/>
                  </a:rPr>
                </a:br>
                <a:r>
                  <a:rPr lang="en-US" sz="1600" b="1">
                    <a:solidFill>
                      <a:srgbClr val="FFFF00"/>
                    </a:solidFill>
                    <a:latin typeface="Tahoma" pitchFamily="34" charset="0"/>
                  </a:rPr>
                  <a:t>-function</a:t>
                </a:r>
              </a:p>
            </p:txBody>
          </p:sp>
        </p:grpSp>
        <p:grpSp>
          <p:nvGrpSpPr>
            <p:cNvPr id="5" name="Group 10"/>
            <p:cNvGrpSpPr>
              <a:grpSpLocks/>
            </p:cNvGrpSpPr>
            <p:nvPr/>
          </p:nvGrpSpPr>
          <p:grpSpPr bwMode="auto">
            <a:xfrm>
              <a:off x="2976" y="2070"/>
              <a:ext cx="768" cy="1276"/>
              <a:chOff x="2952" y="1458"/>
              <a:chExt cx="768" cy="1276"/>
            </a:xfrm>
          </p:grpSpPr>
          <p:pic>
            <p:nvPicPr>
              <p:cNvPr id="49193" name="Picture 11" descr="rat3d"/>
              <p:cNvPicPr>
                <a:picLocks noChangeAspect="1" noChangeArrowheads="1"/>
              </p:cNvPicPr>
              <p:nvPr/>
            </p:nvPicPr>
            <p:blipFill>
              <a:blip r:embed="rId5" cstate="print"/>
              <a:srcRect/>
              <a:stretch>
                <a:fillRect/>
              </a:stretch>
            </p:blipFill>
            <p:spPr bwMode="auto">
              <a:xfrm>
                <a:off x="2952" y="2295"/>
                <a:ext cx="768" cy="439"/>
              </a:xfrm>
              <a:prstGeom prst="rect">
                <a:avLst/>
              </a:prstGeom>
              <a:noFill/>
              <a:ln w="9525">
                <a:noFill/>
                <a:miter lim="800000"/>
                <a:headEnd/>
                <a:tailEnd/>
              </a:ln>
            </p:spPr>
          </p:pic>
          <p:sp>
            <p:nvSpPr>
              <p:cNvPr id="49194" name="Rectangle 12"/>
              <p:cNvSpPr>
                <a:spLocks noChangeArrowheads="1"/>
              </p:cNvSpPr>
              <p:nvPr/>
            </p:nvSpPr>
            <p:spPr bwMode="auto">
              <a:xfrm>
                <a:off x="2961" y="1458"/>
                <a:ext cx="750" cy="558"/>
              </a:xfrm>
              <a:prstGeom prst="rect">
                <a:avLst/>
              </a:prstGeom>
              <a:noFill/>
              <a:ln w="12700">
                <a:noFill/>
                <a:miter lim="800000"/>
                <a:headEnd type="none" w="sm" len="sm"/>
                <a:tailEnd type="none" w="sm" len="sm"/>
              </a:ln>
            </p:spPr>
            <p:txBody>
              <a:bodyPr wrap="none">
                <a:spAutoFit/>
              </a:bodyPr>
              <a:lstStyle/>
              <a:p>
                <a:pPr algn="ctr"/>
                <a:r>
                  <a:rPr lang="en-US" b="1">
                    <a:solidFill>
                      <a:srgbClr val="FFFF00"/>
                    </a:solidFill>
                    <a:latin typeface="Tahoma" pitchFamily="34" charset="0"/>
                  </a:rPr>
                  <a:t>Tissue</a:t>
                </a:r>
                <a:br>
                  <a:rPr lang="en-US" b="1">
                    <a:solidFill>
                      <a:srgbClr val="FFFF00"/>
                    </a:solidFill>
                    <a:latin typeface="Tahoma" pitchFamily="34" charset="0"/>
                  </a:rPr>
                </a:br>
                <a:r>
                  <a:rPr lang="en-US" b="1">
                    <a:solidFill>
                      <a:srgbClr val="FFFF00"/>
                    </a:solidFill>
                    <a:latin typeface="Tahoma" pitchFamily="34" charset="0"/>
                  </a:rPr>
                  <a:t> </a:t>
                </a:r>
                <a:r>
                  <a:rPr lang="en-US" sz="1600" b="1">
                    <a:solidFill>
                      <a:srgbClr val="FFFF00"/>
                    </a:solidFill>
                    <a:latin typeface="Tahoma" pitchFamily="34" charset="0"/>
                  </a:rPr>
                  <a:t>structure</a:t>
                </a:r>
                <a:br>
                  <a:rPr lang="en-US" sz="1600" b="1">
                    <a:solidFill>
                      <a:srgbClr val="FFFF00"/>
                    </a:solidFill>
                    <a:latin typeface="Tahoma" pitchFamily="34" charset="0"/>
                  </a:rPr>
                </a:br>
                <a:r>
                  <a:rPr lang="en-US" sz="1600" b="1">
                    <a:solidFill>
                      <a:srgbClr val="FFFF00"/>
                    </a:solidFill>
                    <a:latin typeface="Tahoma" pitchFamily="34" charset="0"/>
                  </a:rPr>
                  <a:t>-function</a:t>
                </a:r>
              </a:p>
            </p:txBody>
          </p:sp>
        </p:grpSp>
        <p:grpSp>
          <p:nvGrpSpPr>
            <p:cNvPr id="6" name="Group 13"/>
            <p:cNvGrpSpPr>
              <a:grpSpLocks/>
            </p:cNvGrpSpPr>
            <p:nvPr/>
          </p:nvGrpSpPr>
          <p:grpSpPr bwMode="auto">
            <a:xfrm>
              <a:off x="4896" y="2070"/>
              <a:ext cx="770" cy="1440"/>
              <a:chOff x="4938" y="1458"/>
              <a:chExt cx="770" cy="1440"/>
            </a:xfrm>
          </p:grpSpPr>
          <p:pic>
            <p:nvPicPr>
              <p:cNvPr id="49191" name="Picture 14" descr="torso3">
                <a:hlinkClick r:id="rId6" action="ppaction://hlinkfile"/>
              </p:cNvPr>
              <p:cNvPicPr>
                <a:picLocks noChangeAspect="1" noChangeArrowheads="1"/>
              </p:cNvPicPr>
              <p:nvPr/>
            </p:nvPicPr>
            <p:blipFill>
              <a:blip r:embed="rId7" cstate="print"/>
              <a:srcRect/>
              <a:stretch>
                <a:fillRect/>
              </a:stretch>
            </p:blipFill>
            <p:spPr bwMode="auto">
              <a:xfrm>
                <a:off x="4960" y="2131"/>
                <a:ext cx="724" cy="767"/>
              </a:xfrm>
              <a:prstGeom prst="rect">
                <a:avLst/>
              </a:prstGeom>
              <a:noFill/>
              <a:ln w="9525">
                <a:noFill/>
                <a:miter lim="800000"/>
                <a:headEnd/>
                <a:tailEnd/>
              </a:ln>
            </p:spPr>
          </p:pic>
          <p:sp>
            <p:nvSpPr>
              <p:cNvPr id="49192" name="Rectangle 15"/>
              <p:cNvSpPr>
                <a:spLocks noChangeArrowheads="1"/>
              </p:cNvSpPr>
              <p:nvPr/>
            </p:nvSpPr>
            <p:spPr bwMode="auto">
              <a:xfrm>
                <a:off x="4938" y="1458"/>
                <a:ext cx="770" cy="404"/>
              </a:xfrm>
              <a:prstGeom prst="rect">
                <a:avLst/>
              </a:prstGeom>
              <a:noFill/>
              <a:ln w="12700">
                <a:noFill/>
                <a:miter lim="800000"/>
                <a:headEnd type="none" w="sm" len="sm"/>
                <a:tailEnd type="none" w="sm" len="sm"/>
              </a:ln>
            </p:spPr>
            <p:txBody>
              <a:bodyPr wrap="none">
                <a:spAutoFit/>
              </a:bodyPr>
              <a:lstStyle/>
              <a:p>
                <a:pPr algn="ctr"/>
                <a:r>
                  <a:rPr lang="en-US" b="1">
                    <a:solidFill>
                      <a:srgbClr val="FFFF00"/>
                    </a:solidFill>
                    <a:latin typeface="Tahoma" pitchFamily="34" charset="0"/>
                  </a:rPr>
                  <a:t>Clinical</a:t>
                </a:r>
              </a:p>
              <a:p>
                <a:pPr algn="ctr"/>
                <a:r>
                  <a:rPr lang="en-US" b="1">
                    <a:solidFill>
                      <a:srgbClr val="FFFF00"/>
                    </a:solidFill>
                    <a:latin typeface="Tahoma" pitchFamily="34" charset="0"/>
                  </a:rPr>
                  <a:t>medicine</a:t>
                </a:r>
              </a:p>
            </p:txBody>
          </p:sp>
        </p:grpSp>
        <p:grpSp>
          <p:nvGrpSpPr>
            <p:cNvPr id="7" name="Group 16"/>
            <p:cNvGrpSpPr>
              <a:grpSpLocks/>
            </p:cNvGrpSpPr>
            <p:nvPr/>
          </p:nvGrpSpPr>
          <p:grpSpPr bwMode="auto">
            <a:xfrm>
              <a:off x="3954" y="2070"/>
              <a:ext cx="750" cy="1422"/>
              <a:chOff x="3918" y="1458"/>
              <a:chExt cx="750" cy="1422"/>
            </a:xfrm>
          </p:grpSpPr>
          <p:pic>
            <p:nvPicPr>
              <p:cNvPr id="49189" name="Picture 17" descr="heart_texture"/>
              <p:cNvPicPr>
                <a:picLocks noChangeAspect="1" noChangeArrowheads="1"/>
              </p:cNvPicPr>
              <p:nvPr/>
            </p:nvPicPr>
            <p:blipFill>
              <a:blip r:embed="rId8" cstate="print"/>
              <a:srcRect b="16725"/>
              <a:stretch>
                <a:fillRect/>
              </a:stretch>
            </p:blipFill>
            <p:spPr bwMode="auto">
              <a:xfrm>
                <a:off x="3977" y="2149"/>
                <a:ext cx="632" cy="731"/>
              </a:xfrm>
              <a:prstGeom prst="rect">
                <a:avLst/>
              </a:prstGeom>
              <a:noFill/>
              <a:ln w="9525">
                <a:noFill/>
                <a:miter lim="800000"/>
                <a:headEnd/>
                <a:tailEnd/>
              </a:ln>
            </p:spPr>
          </p:pic>
          <p:sp>
            <p:nvSpPr>
              <p:cNvPr id="49190" name="Rectangle 18"/>
              <p:cNvSpPr>
                <a:spLocks noChangeArrowheads="1"/>
              </p:cNvSpPr>
              <p:nvPr/>
            </p:nvSpPr>
            <p:spPr bwMode="auto">
              <a:xfrm>
                <a:off x="3918" y="1458"/>
                <a:ext cx="750" cy="558"/>
              </a:xfrm>
              <a:prstGeom prst="rect">
                <a:avLst/>
              </a:prstGeom>
              <a:noFill/>
              <a:ln w="12700">
                <a:noFill/>
                <a:miter lim="800000"/>
                <a:headEnd type="none" w="sm" len="sm"/>
                <a:tailEnd type="none" w="sm" len="sm"/>
              </a:ln>
            </p:spPr>
            <p:txBody>
              <a:bodyPr wrap="none">
                <a:spAutoFit/>
              </a:bodyPr>
              <a:lstStyle/>
              <a:p>
                <a:pPr algn="ctr"/>
                <a:r>
                  <a:rPr lang="en-US" b="1">
                    <a:solidFill>
                      <a:srgbClr val="FFFF00"/>
                    </a:solidFill>
                    <a:latin typeface="Tahoma" pitchFamily="34" charset="0"/>
                  </a:rPr>
                  <a:t>Organ</a:t>
                </a:r>
                <a:br>
                  <a:rPr lang="en-US" b="1">
                    <a:solidFill>
                      <a:srgbClr val="FFFF00"/>
                    </a:solidFill>
                    <a:latin typeface="Tahoma" pitchFamily="34" charset="0"/>
                  </a:rPr>
                </a:br>
                <a:r>
                  <a:rPr lang="en-US" b="1">
                    <a:solidFill>
                      <a:srgbClr val="FFFF00"/>
                    </a:solidFill>
                    <a:latin typeface="Tahoma" pitchFamily="34" charset="0"/>
                  </a:rPr>
                  <a:t> </a:t>
                </a:r>
                <a:r>
                  <a:rPr lang="en-US" sz="1600" b="1">
                    <a:solidFill>
                      <a:srgbClr val="FFFF00"/>
                    </a:solidFill>
                    <a:latin typeface="Tahoma" pitchFamily="34" charset="0"/>
                  </a:rPr>
                  <a:t>structure</a:t>
                </a:r>
                <a:br>
                  <a:rPr lang="en-US" sz="1600" b="1">
                    <a:solidFill>
                      <a:srgbClr val="FFFF00"/>
                    </a:solidFill>
                    <a:latin typeface="Tahoma" pitchFamily="34" charset="0"/>
                  </a:rPr>
                </a:br>
                <a:r>
                  <a:rPr lang="en-US" sz="1600" b="1">
                    <a:solidFill>
                      <a:srgbClr val="FFFF00"/>
                    </a:solidFill>
                    <a:latin typeface="Tahoma" pitchFamily="34" charset="0"/>
                  </a:rPr>
                  <a:t>-function</a:t>
                </a:r>
              </a:p>
            </p:txBody>
          </p:sp>
        </p:grpSp>
        <p:sp>
          <p:nvSpPr>
            <p:cNvPr id="49163" name="Rectangle 19"/>
            <p:cNvSpPr>
              <a:spLocks noChangeArrowheads="1"/>
            </p:cNvSpPr>
            <p:nvPr/>
          </p:nvSpPr>
          <p:spPr bwMode="auto">
            <a:xfrm>
              <a:off x="1056" y="2070"/>
              <a:ext cx="960" cy="538"/>
            </a:xfrm>
            <a:prstGeom prst="rect">
              <a:avLst/>
            </a:prstGeom>
            <a:noFill/>
            <a:ln w="12700">
              <a:noFill/>
              <a:miter lim="800000"/>
              <a:headEnd type="none" w="sm" len="sm"/>
              <a:tailEnd type="none" w="sm" len="sm"/>
            </a:ln>
          </p:spPr>
          <p:txBody>
            <a:bodyPr>
              <a:spAutoFit/>
            </a:bodyPr>
            <a:lstStyle/>
            <a:p>
              <a:pPr algn="ctr"/>
              <a:r>
                <a:rPr lang="en-US" b="1">
                  <a:solidFill>
                    <a:srgbClr val="FFFF00"/>
                  </a:solidFill>
                  <a:latin typeface="Times New Roman" pitchFamily="18" charset="0"/>
                </a:rPr>
                <a:t> </a:t>
              </a:r>
              <a:r>
                <a:rPr lang="en-US" b="1">
                  <a:solidFill>
                    <a:srgbClr val="FFFF00"/>
                  </a:solidFill>
                  <a:latin typeface="Tahoma" pitchFamily="34" charset="0"/>
                </a:rPr>
                <a:t>Proteins</a:t>
              </a:r>
            </a:p>
            <a:p>
              <a:pPr algn="ctr"/>
              <a:r>
                <a:rPr lang="en-US" sz="1400" b="1">
                  <a:solidFill>
                    <a:srgbClr val="FFFF00"/>
                  </a:solidFill>
                  <a:latin typeface="Tahoma" pitchFamily="34" charset="0"/>
                </a:rPr>
                <a:t>Lipids</a:t>
              </a:r>
            </a:p>
            <a:p>
              <a:pPr algn="ctr"/>
              <a:r>
                <a:rPr lang="en-US" sz="1400" b="1">
                  <a:solidFill>
                    <a:srgbClr val="FFFF00"/>
                  </a:solidFill>
                  <a:latin typeface="Tahoma" pitchFamily="34" charset="0"/>
                </a:rPr>
                <a:t>Carbohydrates</a:t>
              </a:r>
              <a:r>
                <a:rPr lang="en-US" b="1">
                  <a:solidFill>
                    <a:srgbClr val="FFFF00"/>
                  </a:solidFill>
                  <a:latin typeface="Times New Roman" pitchFamily="18" charset="0"/>
                </a:rPr>
                <a:t> </a:t>
              </a:r>
            </a:p>
          </p:txBody>
        </p:sp>
        <p:pic>
          <p:nvPicPr>
            <p:cNvPr id="49164" name="Picture 20" descr="cover"/>
            <p:cNvPicPr>
              <a:picLocks noChangeAspect="1" noChangeArrowheads="1"/>
            </p:cNvPicPr>
            <p:nvPr/>
          </p:nvPicPr>
          <p:blipFill>
            <a:blip r:embed="rId9" cstate="print"/>
            <a:srcRect l="25125" t="11887" r="8237" b="8873"/>
            <a:stretch>
              <a:fillRect/>
            </a:stretch>
          </p:blipFill>
          <p:spPr bwMode="auto">
            <a:xfrm>
              <a:off x="1272" y="2814"/>
              <a:ext cx="528" cy="624"/>
            </a:xfrm>
            <a:prstGeom prst="rect">
              <a:avLst/>
            </a:prstGeom>
            <a:noFill/>
            <a:ln w="9525">
              <a:solidFill>
                <a:schemeClr val="tx1"/>
              </a:solidFill>
              <a:miter lim="800000"/>
              <a:headEnd/>
              <a:tailEnd/>
            </a:ln>
          </p:spPr>
        </p:pic>
        <p:sp>
          <p:nvSpPr>
            <p:cNvPr id="49165" name="Text Box 21"/>
            <p:cNvSpPr txBox="1">
              <a:spLocks noChangeArrowheads="1"/>
            </p:cNvSpPr>
            <p:nvPr/>
          </p:nvSpPr>
          <p:spPr bwMode="auto">
            <a:xfrm>
              <a:off x="584" y="2070"/>
              <a:ext cx="568" cy="231"/>
            </a:xfrm>
            <a:prstGeom prst="rect">
              <a:avLst/>
            </a:prstGeom>
            <a:noFill/>
            <a:ln w="12700">
              <a:noFill/>
              <a:miter lim="800000"/>
              <a:headEnd type="none" w="sm" len="sm"/>
              <a:tailEnd type="none" w="sm" len="sm"/>
            </a:ln>
          </p:spPr>
          <p:txBody>
            <a:bodyPr wrap="none">
              <a:spAutoFit/>
            </a:bodyPr>
            <a:lstStyle/>
            <a:p>
              <a:pPr algn="ctr"/>
              <a:r>
                <a:rPr lang="en-US" b="1">
                  <a:solidFill>
                    <a:srgbClr val="FFFF00"/>
                  </a:solidFill>
                  <a:latin typeface="Tahoma" pitchFamily="34" charset="0"/>
                </a:rPr>
                <a:t>mRNA</a:t>
              </a:r>
            </a:p>
          </p:txBody>
        </p:sp>
        <p:grpSp>
          <p:nvGrpSpPr>
            <p:cNvPr id="8" name="Group 22"/>
            <p:cNvGrpSpPr>
              <a:grpSpLocks/>
            </p:cNvGrpSpPr>
            <p:nvPr/>
          </p:nvGrpSpPr>
          <p:grpSpPr bwMode="auto">
            <a:xfrm>
              <a:off x="576" y="2934"/>
              <a:ext cx="4284" cy="288"/>
              <a:chOff x="576" y="2322"/>
              <a:chExt cx="4284" cy="288"/>
            </a:xfrm>
          </p:grpSpPr>
          <p:sp>
            <p:nvSpPr>
              <p:cNvPr id="49182" name="Line 23"/>
              <p:cNvSpPr>
                <a:spLocks noChangeShapeType="1"/>
              </p:cNvSpPr>
              <p:nvPr/>
            </p:nvSpPr>
            <p:spPr bwMode="auto">
              <a:xfrm flipV="1">
                <a:off x="2784" y="2514"/>
                <a:ext cx="156" cy="1"/>
              </a:xfrm>
              <a:prstGeom prst="line">
                <a:avLst/>
              </a:prstGeom>
              <a:noFill/>
              <a:ln w="38100">
                <a:solidFill>
                  <a:srgbClr val="FF3399"/>
                </a:solidFill>
                <a:round/>
                <a:headEnd type="none" w="sm" len="sm"/>
                <a:tailEnd type="triangle" w="med" len="med"/>
              </a:ln>
            </p:spPr>
            <p:txBody>
              <a:bodyPr/>
              <a:lstStyle/>
              <a:p>
                <a:endParaRPr lang="en-US"/>
              </a:p>
            </p:txBody>
          </p:sp>
          <p:sp>
            <p:nvSpPr>
              <p:cNvPr id="49183" name="Line 24"/>
              <p:cNvSpPr>
                <a:spLocks noChangeShapeType="1"/>
              </p:cNvSpPr>
              <p:nvPr/>
            </p:nvSpPr>
            <p:spPr bwMode="auto">
              <a:xfrm flipV="1">
                <a:off x="3804" y="2514"/>
                <a:ext cx="156" cy="1"/>
              </a:xfrm>
              <a:prstGeom prst="line">
                <a:avLst/>
              </a:prstGeom>
              <a:noFill/>
              <a:ln w="38100">
                <a:solidFill>
                  <a:srgbClr val="FF3399"/>
                </a:solidFill>
                <a:round/>
                <a:headEnd type="none" w="sm" len="sm"/>
                <a:tailEnd type="triangle" w="med" len="med"/>
              </a:ln>
            </p:spPr>
            <p:txBody>
              <a:bodyPr/>
              <a:lstStyle/>
              <a:p>
                <a:endParaRPr lang="en-US"/>
              </a:p>
            </p:txBody>
          </p:sp>
          <p:sp>
            <p:nvSpPr>
              <p:cNvPr id="49184" name="Line 25"/>
              <p:cNvSpPr>
                <a:spLocks noChangeShapeType="1"/>
              </p:cNvSpPr>
              <p:nvPr/>
            </p:nvSpPr>
            <p:spPr bwMode="auto">
              <a:xfrm flipV="1">
                <a:off x="4704" y="2514"/>
                <a:ext cx="156" cy="1"/>
              </a:xfrm>
              <a:prstGeom prst="line">
                <a:avLst/>
              </a:prstGeom>
              <a:noFill/>
              <a:ln w="38100">
                <a:solidFill>
                  <a:srgbClr val="FF3399"/>
                </a:solidFill>
                <a:round/>
                <a:headEnd type="none" w="sm" len="sm"/>
                <a:tailEnd type="triangle" w="med" len="med"/>
              </a:ln>
            </p:spPr>
            <p:txBody>
              <a:bodyPr/>
              <a:lstStyle/>
              <a:p>
                <a:endParaRPr lang="en-US"/>
              </a:p>
            </p:txBody>
          </p:sp>
          <p:sp>
            <p:nvSpPr>
              <p:cNvPr id="49185" name="Line 26"/>
              <p:cNvSpPr>
                <a:spLocks noChangeShapeType="1"/>
              </p:cNvSpPr>
              <p:nvPr/>
            </p:nvSpPr>
            <p:spPr bwMode="auto">
              <a:xfrm flipV="1">
                <a:off x="1860" y="2514"/>
                <a:ext cx="156" cy="1"/>
              </a:xfrm>
              <a:prstGeom prst="line">
                <a:avLst/>
              </a:prstGeom>
              <a:noFill/>
              <a:ln w="38100">
                <a:solidFill>
                  <a:srgbClr val="FF3399"/>
                </a:solidFill>
                <a:round/>
                <a:headEnd type="none" w="sm" len="sm"/>
                <a:tailEnd type="triangle" w="med" len="med"/>
              </a:ln>
            </p:spPr>
            <p:txBody>
              <a:bodyPr/>
              <a:lstStyle/>
              <a:p>
                <a:endParaRPr lang="en-US"/>
              </a:p>
            </p:txBody>
          </p:sp>
          <p:sp>
            <p:nvSpPr>
              <p:cNvPr id="49186" name="Line 27"/>
              <p:cNvSpPr>
                <a:spLocks noChangeShapeType="1"/>
              </p:cNvSpPr>
              <p:nvPr/>
            </p:nvSpPr>
            <p:spPr bwMode="auto">
              <a:xfrm flipV="1">
                <a:off x="1044" y="2514"/>
                <a:ext cx="156" cy="1"/>
              </a:xfrm>
              <a:prstGeom prst="line">
                <a:avLst/>
              </a:prstGeom>
              <a:noFill/>
              <a:ln w="38100">
                <a:solidFill>
                  <a:srgbClr val="FF3399"/>
                </a:solidFill>
                <a:round/>
                <a:headEnd type="none" w="sm" len="sm"/>
                <a:tailEnd type="triangle" w="med" len="med"/>
              </a:ln>
            </p:spPr>
            <p:txBody>
              <a:bodyPr/>
              <a:lstStyle/>
              <a:p>
                <a:endParaRPr lang="en-US"/>
              </a:p>
            </p:txBody>
          </p:sp>
          <p:sp>
            <p:nvSpPr>
              <p:cNvPr id="49187" name="Line 28"/>
              <p:cNvSpPr>
                <a:spLocks noChangeShapeType="1"/>
              </p:cNvSpPr>
              <p:nvPr/>
            </p:nvSpPr>
            <p:spPr bwMode="auto">
              <a:xfrm flipV="1">
                <a:off x="576" y="2514"/>
                <a:ext cx="156" cy="1"/>
              </a:xfrm>
              <a:prstGeom prst="line">
                <a:avLst/>
              </a:prstGeom>
              <a:noFill/>
              <a:ln w="38100">
                <a:solidFill>
                  <a:srgbClr val="FF3399"/>
                </a:solidFill>
                <a:round/>
                <a:headEnd type="none" w="sm" len="sm"/>
                <a:tailEnd type="triangle" w="med" len="med"/>
              </a:ln>
            </p:spPr>
            <p:txBody>
              <a:bodyPr/>
              <a:lstStyle/>
              <a:p>
                <a:endParaRPr lang="en-US"/>
              </a:p>
            </p:txBody>
          </p:sp>
          <p:sp>
            <p:nvSpPr>
              <p:cNvPr id="49188" name="Text Box 29"/>
              <p:cNvSpPr txBox="1">
                <a:spLocks noChangeArrowheads="1"/>
              </p:cNvSpPr>
              <p:nvPr/>
            </p:nvSpPr>
            <p:spPr bwMode="auto">
              <a:xfrm>
                <a:off x="720" y="2322"/>
                <a:ext cx="336" cy="288"/>
              </a:xfrm>
              <a:prstGeom prst="rect">
                <a:avLst/>
              </a:prstGeom>
              <a:noFill/>
              <a:ln w="9525">
                <a:noFill/>
                <a:miter lim="800000"/>
                <a:headEnd/>
                <a:tailEnd/>
              </a:ln>
            </p:spPr>
            <p:txBody>
              <a:bodyPr>
                <a:spAutoFit/>
              </a:bodyPr>
              <a:lstStyle/>
              <a:p>
                <a:pPr eaLnBrk="1" hangingPunct="1">
                  <a:spcBef>
                    <a:spcPct val="50000"/>
                  </a:spcBef>
                </a:pPr>
                <a:r>
                  <a:rPr lang="en-US" sz="2400" b="1">
                    <a:solidFill>
                      <a:srgbClr val="FF33CC"/>
                    </a:solidFill>
                    <a:latin typeface="Tahoma" pitchFamily="34" charset="0"/>
                  </a:rPr>
                  <a:t>…</a:t>
                </a:r>
              </a:p>
            </p:txBody>
          </p:sp>
        </p:grpSp>
        <p:grpSp>
          <p:nvGrpSpPr>
            <p:cNvPr id="9" name="Group 30"/>
            <p:cNvGrpSpPr>
              <a:grpSpLocks/>
            </p:cNvGrpSpPr>
            <p:nvPr/>
          </p:nvGrpSpPr>
          <p:grpSpPr bwMode="auto">
            <a:xfrm>
              <a:off x="0" y="3747"/>
              <a:ext cx="5525" cy="409"/>
              <a:chOff x="0" y="3351"/>
              <a:chExt cx="5525" cy="409"/>
            </a:xfrm>
          </p:grpSpPr>
          <p:grpSp>
            <p:nvGrpSpPr>
              <p:cNvPr id="10" name="Group 31"/>
              <p:cNvGrpSpPr>
                <a:grpSpLocks/>
              </p:cNvGrpSpPr>
              <p:nvPr/>
            </p:nvGrpSpPr>
            <p:grpSpPr bwMode="auto">
              <a:xfrm>
                <a:off x="768" y="3561"/>
                <a:ext cx="4272" cy="0"/>
                <a:chOff x="768" y="3881"/>
                <a:chExt cx="4272" cy="0"/>
              </a:xfrm>
            </p:grpSpPr>
            <p:sp>
              <p:nvSpPr>
                <p:cNvPr id="49177" name="Line 32"/>
                <p:cNvSpPr>
                  <a:spLocks noChangeShapeType="1"/>
                </p:cNvSpPr>
                <p:nvPr/>
              </p:nvSpPr>
              <p:spPr bwMode="auto">
                <a:xfrm>
                  <a:off x="768" y="3881"/>
                  <a:ext cx="216" cy="0"/>
                </a:xfrm>
                <a:prstGeom prst="line">
                  <a:avLst/>
                </a:prstGeom>
                <a:noFill/>
                <a:ln w="38100">
                  <a:solidFill>
                    <a:srgbClr val="FF3399"/>
                  </a:solidFill>
                  <a:round/>
                  <a:headEnd type="none" w="sm" len="sm"/>
                  <a:tailEnd type="triangle" w="med" len="med"/>
                </a:ln>
              </p:spPr>
              <p:txBody>
                <a:bodyPr/>
                <a:lstStyle/>
                <a:p>
                  <a:endParaRPr lang="en-US"/>
                </a:p>
              </p:txBody>
            </p:sp>
            <p:sp>
              <p:nvSpPr>
                <p:cNvPr id="49178" name="Line 33"/>
                <p:cNvSpPr>
                  <a:spLocks noChangeShapeType="1"/>
                </p:cNvSpPr>
                <p:nvPr/>
              </p:nvSpPr>
              <p:spPr bwMode="auto">
                <a:xfrm>
                  <a:off x="1872" y="3881"/>
                  <a:ext cx="216" cy="0"/>
                </a:xfrm>
                <a:prstGeom prst="line">
                  <a:avLst/>
                </a:prstGeom>
                <a:noFill/>
                <a:ln w="38100">
                  <a:solidFill>
                    <a:srgbClr val="FF3399"/>
                  </a:solidFill>
                  <a:round/>
                  <a:headEnd type="none" w="sm" len="sm"/>
                  <a:tailEnd type="triangle" w="med" len="med"/>
                </a:ln>
              </p:spPr>
              <p:txBody>
                <a:bodyPr/>
                <a:lstStyle/>
                <a:p>
                  <a:endParaRPr lang="en-US"/>
                </a:p>
              </p:txBody>
            </p:sp>
            <p:sp>
              <p:nvSpPr>
                <p:cNvPr id="49179" name="Line 34"/>
                <p:cNvSpPr>
                  <a:spLocks noChangeShapeType="1"/>
                </p:cNvSpPr>
                <p:nvPr/>
              </p:nvSpPr>
              <p:spPr bwMode="auto">
                <a:xfrm>
                  <a:off x="3744" y="3881"/>
                  <a:ext cx="216" cy="0"/>
                </a:xfrm>
                <a:prstGeom prst="line">
                  <a:avLst/>
                </a:prstGeom>
                <a:noFill/>
                <a:ln w="38100">
                  <a:solidFill>
                    <a:srgbClr val="FF3399"/>
                  </a:solidFill>
                  <a:round/>
                  <a:headEnd type="none" w="sm" len="sm"/>
                  <a:tailEnd type="triangle" w="med" len="med"/>
                </a:ln>
              </p:spPr>
              <p:txBody>
                <a:bodyPr/>
                <a:lstStyle/>
                <a:p>
                  <a:endParaRPr lang="en-US"/>
                </a:p>
              </p:txBody>
            </p:sp>
            <p:sp>
              <p:nvSpPr>
                <p:cNvPr id="49180" name="Line 35"/>
                <p:cNvSpPr>
                  <a:spLocks noChangeShapeType="1"/>
                </p:cNvSpPr>
                <p:nvPr/>
              </p:nvSpPr>
              <p:spPr bwMode="auto">
                <a:xfrm>
                  <a:off x="4824" y="3881"/>
                  <a:ext cx="216" cy="0"/>
                </a:xfrm>
                <a:prstGeom prst="line">
                  <a:avLst/>
                </a:prstGeom>
                <a:noFill/>
                <a:ln w="38100">
                  <a:solidFill>
                    <a:srgbClr val="FF3399"/>
                  </a:solidFill>
                  <a:round/>
                  <a:headEnd type="none" w="sm" len="sm"/>
                  <a:tailEnd type="triangle" w="med" len="med"/>
                </a:ln>
              </p:spPr>
              <p:txBody>
                <a:bodyPr/>
                <a:lstStyle/>
                <a:p>
                  <a:endParaRPr lang="en-US"/>
                </a:p>
              </p:txBody>
            </p:sp>
            <p:sp>
              <p:nvSpPr>
                <p:cNvPr id="49181" name="Line 36"/>
                <p:cNvSpPr>
                  <a:spLocks noChangeShapeType="1"/>
                </p:cNvSpPr>
                <p:nvPr/>
              </p:nvSpPr>
              <p:spPr bwMode="auto">
                <a:xfrm>
                  <a:off x="2832" y="3881"/>
                  <a:ext cx="216" cy="0"/>
                </a:xfrm>
                <a:prstGeom prst="line">
                  <a:avLst/>
                </a:prstGeom>
                <a:noFill/>
                <a:ln w="38100">
                  <a:solidFill>
                    <a:srgbClr val="FF3399"/>
                  </a:solidFill>
                  <a:round/>
                  <a:headEnd type="none" w="sm" len="sm"/>
                  <a:tailEnd type="triangle" w="med" len="med"/>
                </a:ln>
              </p:spPr>
              <p:txBody>
                <a:bodyPr/>
                <a:lstStyle/>
                <a:p>
                  <a:endParaRPr lang="en-US"/>
                </a:p>
              </p:txBody>
            </p:sp>
          </p:grpSp>
          <p:grpSp>
            <p:nvGrpSpPr>
              <p:cNvPr id="11" name="Group 37"/>
              <p:cNvGrpSpPr>
                <a:grpSpLocks/>
              </p:cNvGrpSpPr>
              <p:nvPr/>
            </p:nvGrpSpPr>
            <p:grpSpPr bwMode="auto">
              <a:xfrm>
                <a:off x="0" y="3351"/>
                <a:ext cx="5525" cy="409"/>
                <a:chOff x="0" y="3671"/>
                <a:chExt cx="5525" cy="409"/>
              </a:xfrm>
            </p:grpSpPr>
            <p:sp>
              <p:nvSpPr>
                <p:cNvPr id="49171" name="Text Box 38"/>
                <p:cNvSpPr txBox="1">
                  <a:spLocks noChangeArrowheads="1"/>
                </p:cNvSpPr>
                <p:nvPr/>
              </p:nvSpPr>
              <p:spPr bwMode="auto">
                <a:xfrm>
                  <a:off x="0" y="3676"/>
                  <a:ext cx="739" cy="404"/>
                </a:xfrm>
                <a:prstGeom prst="rect">
                  <a:avLst/>
                </a:prstGeom>
                <a:noFill/>
                <a:ln w="12700">
                  <a:noFill/>
                  <a:miter lim="800000"/>
                  <a:headEnd type="none" w="sm" len="sm"/>
                  <a:tailEnd type="none" w="sm" len="sm"/>
                </a:ln>
              </p:spPr>
              <p:txBody>
                <a:bodyPr wrap="none">
                  <a:spAutoFit/>
                </a:bodyPr>
                <a:lstStyle/>
                <a:p>
                  <a:pPr algn="ctr"/>
                  <a:r>
                    <a:rPr lang="en-US" b="1">
                      <a:solidFill>
                        <a:srgbClr val="FFFF00"/>
                      </a:solidFill>
                      <a:latin typeface="Tahoma" pitchFamily="34" charset="0"/>
                    </a:rPr>
                    <a:t>30,000+</a:t>
                  </a:r>
                </a:p>
                <a:p>
                  <a:pPr algn="ctr"/>
                  <a:r>
                    <a:rPr lang="en-US" b="1">
                      <a:solidFill>
                        <a:srgbClr val="FFFF00"/>
                      </a:solidFill>
                      <a:latin typeface="Tahoma" pitchFamily="34" charset="0"/>
                    </a:rPr>
                    <a:t>genes</a:t>
                  </a:r>
                </a:p>
              </p:txBody>
            </p:sp>
            <p:sp>
              <p:nvSpPr>
                <p:cNvPr id="49172" name="Rectangle 39"/>
                <p:cNvSpPr>
                  <a:spLocks noChangeArrowheads="1"/>
                </p:cNvSpPr>
                <p:nvPr/>
              </p:nvSpPr>
              <p:spPr bwMode="auto">
                <a:xfrm>
                  <a:off x="1104" y="3676"/>
                  <a:ext cx="831" cy="404"/>
                </a:xfrm>
                <a:prstGeom prst="rect">
                  <a:avLst/>
                </a:prstGeom>
                <a:noFill/>
                <a:ln w="12700">
                  <a:noFill/>
                  <a:miter lim="800000"/>
                  <a:headEnd type="none" w="sm" len="sm"/>
                  <a:tailEnd type="none" w="sm" len="sm"/>
                </a:ln>
              </p:spPr>
              <p:txBody>
                <a:bodyPr wrap="none">
                  <a:spAutoFit/>
                </a:bodyPr>
                <a:lstStyle/>
                <a:p>
                  <a:pPr algn="ctr"/>
                  <a:r>
                    <a:rPr lang="en-US" b="1" dirty="0">
                      <a:solidFill>
                        <a:srgbClr val="FFFF00"/>
                      </a:solidFill>
                      <a:latin typeface="Tahoma" pitchFamily="34" charset="0"/>
                    </a:rPr>
                    <a:t>100,000+</a:t>
                  </a:r>
                  <a:br>
                    <a:rPr lang="en-US" b="1" dirty="0">
                      <a:solidFill>
                        <a:srgbClr val="FFFF00"/>
                      </a:solidFill>
                      <a:latin typeface="Tahoma" pitchFamily="34" charset="0"/>
                    </a:rPr>
                  </a:br>
                  <a:r>
                    <a:rPr lang="en-US" b="1" dirty="0">
                      <a:solidFill>
                        <a:srgbClr val="FFFF00"/>
                      </a:solidFill>
                      <a:latin typeface="Tahoma" pitchFamily="34" charset="0"/>
                    </a:rPr>
                    <a:t>proteins</a:t>
                  </a:r>
                </a:p>
              </p:txBody>
            </p:sp>
            <p:sp>
              <p:nvSpPr>
                <p:cNvPr id="49173" name="Rectangle 40"/>
                <p:cNvSpPr>
                  <a:spLocks noChangeArrowheads="1"/>
                </p:cNvSpPr>
                <p:nvPr/>
              </p:nvSpPr>
              <p:spPr bwMode="auto">
                <a:xfrm>
                  <a:off x="4008" y="3676"/>
                  <a:ext cx="762" cy="404"/>
                </a:xfrm>
                <a:prstGeom prst="rect">
                  <a:avLst/>
                </a:prstGeom>
                <a:noFill/>
                <a:ln w="12700">
                  <a:noFill/>
                  <a:miter lim="800000"/>
                  <a:headEnd type="none" w="sm" len="sm"/>
                  <a:tailEnd type="none" w="sm" len="sm"/>
                </a:ln>
              </p:spPr>
              <p:txBody>
                <a:bodyPr wrap="none">
                  <a:spAutoFit/>
                </a:bodyPr>
                <a:lstStyle/>
                <a:p>
                  <a:pPr algn="ctr"/>
                  <a:r>
                    <a:rPr lang="en-US" b="1">
                      <a:solidFill>
                        <a:srgbClr val="FFFF00"/>
                      </a:solidFill>
                      <a:latin typeface="Tahoma" pitchFamily="34" charset="0"/>
                    </a:rPr>
                    <a:t>12 organ</a:t>
                  </a:r>
                  <a:br>
                    <a:rPr lang="en-US" b="1">
                      <a:solidFill>
                        <a:srgbClr val="FFFF00"/>
                      </a:solidFill>
                      <a:latin typeface="Tahoma" pitchFamily="34" charset="0"/>
                    </a:rPr>
                  </a:br>
                  <a:r>
                    <a:rPr lang="en-US" b="1">
                      <a:solidFill>
                        <a:srgbClr val="FFFF00"/>
                      </a:solidFill>
                      <a:latin typeface="Tahoma" pitchFamily="34" charset="0"/>
                    </a:rPr>
                    <a:t>systems </a:t>
                  </a:r>
                </a:p>
              </p:txBody>
            </p:sp>
            <p:sp>
              <p:nvSpPr>
                <p:cNvPr id="49174" name="Rectangle 41"/>
                <p:cNvSpPr>
                  <a:spLocks noChangeArrowheads="1"/>
                </p:cNvSpPr>
                <p:nvPr/>
              </p:nvSpPr>
              <p:spPr bwMode="auto">
                <a:xfrm>
                  <a:off x="5055" y="3676"/>
                  <a:ext cx="470" cy="404"/>
                </a:xfrm>
                <a:prstGeom prst="rect">
                  <a:avLst/>
                </a:prstGeom>
                <a:noFill/>
                <a:ln w="12700">
                  <a:noFill/>
                  <a:miter lim="800000"/>
                  <a:headEnd type="none" w="sm" len="sm"/>
                  <a:tailEnd type="none" w="sm" len="sm"/>
                </a:ln>
              </p:spPr>
              <p:txBody>
                <a:bodyPr wrap="none">
                  <a:spAutoFit/>
                </a:bodyPr>
                <a:lstStyle/>
                <a:p>
                  <a:pPr algn="ctr"/>
                  <a:r>
                    <a:rPr lang="en-US" b="1">
                      <a:solidFill>
                        <a:srgbClr val="FFFF00"/>
                      </a:solidFill>
                      <a:latin typeface="Tahoma" pitchFamily="34" charset="0"/>
                    </a:rPr>
                    <a:t>1</a:t>
                  </a:r>
                </a:p>
                <a:p>
                  <a:pPr algn="ctr"/>
                  <a:r>
                    <a:rPr lang="en-US" b="1">
                      <a:solidFill>
                        <a:srgbClr val="FFFF00"/>
                      </a:solidFill>
                      <a:latin typeface="Tahoma" pitchFamily="34" charset="0"/>
                    </a:rPr>
                    <a:t>body</a:t>
                  </a:r>
                </a:p>
              </p:txBody>
            </p:sp>
            <p:sp>
              <p:nvSpPr>
                <p:cNvPr id="49175" name="Rectangle 42"/>
                <p:cNvSpPr>
                  <a:spLocks noChangeArrowheads="1"/>
                </p:cNvSpPr>
                <p:nvPr/>
              </p:nvSpPr>
              <p:spPr bwMode="auto">
                <a:xfrm>
                  <a:off x="2064" y="3676"/>
                  <a:ext cx="800" cy="404"/>
                </a:xfrm>
                <a:prstGeom prst="rect">
                  <a:avLst/>
                </a:prstGeom>
                <a:noFill/>
                <a:ln w="12700">
                  <a:noFill/>
                  <a:miter lim="800000"/>
                  <a:headEnd type="none" w="sm" len="sm"/>
                  <a:tailEnd type="none" w="sm" len="sm"/>
                </a:ln>
              </p:spPr>
              <p:txBody>
                <a:bodyPr wrap="none">
                  <a:spAutoFit/>
                </a:bodyPr>
                <a:lstStyle/>
                <a:p>
                  <a:pPr algn="ctr"/>
                  <a:r>
                    <a:rPr lang="en-US" b="1">
                      <a:solidFill>
                        <a:srgbClr val="FFFF00"/>
                      </a:solidFill>
                      <a:latin typeface="Tahoma" pitchFamily="34" charset="0"/>
                    </a:rPr>
                    <a:t>200+ cell</a:t>
                  </a:r>
                </a:p>
                <a:p>
                  <a:pPr algn="ctr"/>
                  <a:r>
                    <a:rPr lang="en-US" b="1">
                      <a:solidFill>
                        <a:srgbClr val="FFFF00"/>
                      </a:solidFill>
                      <a:latin typeface="Tahoma" pitchFamily="34" charset="0"/>
                    </a:rPr>
                    <a:t>types</a:t>
                  </a:r>
                </a:p>
              </p:txBody>
            </p:sp>
            <p:sp>
              <p:nvSpPr>
                <p:cNvPr id="49176" name="Rectangle 43"/>
                <p:cNvSpPr>
                  <a:spLocks noChangeArrowheads="1"/>
                </p:cNvSpPr>
                <p:nvPr/>
              </p:nvSpPr>
              <p:spPr bwMode="auto">
                <a:xfrm>
                  <a:off x="3024" y="3671"/>
                  <a:ext cx="679" cy="404"/>
                </a:xfrm>
                <a:prstGeom prst="rect">
                  <a:avLst/>
                </a:prstGeom>
                <a:noFill/>
                <a:ln w="12700">
                  <a:noFill/>
                  <a:miter lim="800000"/>
                  <a:headEnd type="none" w="sm" len="sm"/>
                  <a:tailEnd type="none" w="sm" len="sm"/>
                </a:ln>
              </p:spPr>
              <p:txBody>
                <a:bodyPr wrap="none">
                  <a:spAutoFit/>
                </a:bodyPr>
                <a:lstStyle/>
                <a:p>
                  <a:pPr algn="ctr"/>
                  <a:r>
                    <a:rPr lang="en-US" b="1">
                      <a:solidFill>
                        <a:srgbClr val="FFFF00"/>
                      </a:solidFill>
                      <a:latin typeface="Tahoma" pitchFamily="34" charset="0"/>
                    </a:rPr>
                    <a:t>4 tissue</a:t>
                  </a:r>
                </a:p>
                <a:p>
                  <a:pPr algn="ctr"/>
                  <a:r>
                    <a:rPr lang="en-US" b="1">
                      <a:solidFill>
                        <a:srgbClr val="FFFF00"/>
                      </a:solidFill>
                      <a:latin typeface="Tahoma" pitchFamily="34" charset="0"/>
                    </a:rPr>
                    <a:t>types</a:t>
                  </a:r>
                </a:p>
              </p:txBody>
            </p:sp>
          </p:grpSp>
        </p:grpSp>
        <p:sp>
          <p:nvSpPr>
            <p:cNvPr id="49168" name="Text Box 44"/>
            <p:cNvSpPr txBox="1">
              <a:spLocks noChangeArrowheads="1"/>
            </p:cNvSpPr>
            <p:nvPr/>
          </p:nvSpPr>
          <p:spPr bwMode="auto">
            <a:xfrm>
              <a:off x="3970" y="4555"/>
              <a:ext cx="1293" cy="194"/>
            </a:xfrm>
            <a:prstGeom prst="rect">
              <a:avLst/>
            </a:prstGeom>
            <a:noFill/>
            <a:ln w="9525">
              <a:noFill/>
              <a:miter lim="800000"/>
              <a:headEnd/>
              <a:tailEnd/>
            </a:ln>
          </p:spPr>
          <p:txBody>
            <a:bodyPr wrap="none">
              <a:spAutoFit/>
            </a:bodyPr>
            <a:lstStyle/>
            <a:p>
              <a:r>
                <a:rPr lang="en-US" sz="1400" i="1" dirty="0">
                  <a:solidFill>
                    <a:srgbClr val="FFFFFF"/>
                  </a:solidFill>
                  <a:latin typeface="Times" pitchFamily="18" charset="0"/>
                </a:rPr>
                <a:t>Courtesy of Peter Hunter</a:t>
              </a:r>
            </a:p>
          </p:txBody>
        </p:sp>
      </p:grpSp>
      <p:sp>
        <p:nvSpPr>
          <p:cNvPr id="12" name="Slide Number Placeholder 11"/>
          <p:cNvSpPr>
            <a:spLocks noGrp="1"/>
          </p:cNvSpPr>
          <p:nvPr>
            <p:ph type="sldNum" sz="quarter" idx="12"/>
          </p:nvPr>
        </p:nvSpPr>
        <p:spPr/>
        <p:txBody>
          <a:bodyPr/>
          <a:lstStyle/>
          <a:p>
            <a:fld id="{29AB1D92-2ADB-9E4C-A96B-B84F7DA8EA28}" type="slidenum">
              <a:rPr lang="en-US" smtClean="0"/>
              <a:pPr/>
              <a:t>12</a:t>
            </a:fld>
            <a:endParaRPr lang="en-US"/>
          </a:p>
        </p:txBody>
      </p:sp>
    </p:spTree>
    <p:extLst>
      <p:ext uri="{BB962C8B-B14F-4D97-AF65-F5344CB8AC3E}">
        <p14:creationId xmlns:p14="http://schemas.microsoft.com/office/powerpoint/2010/main" val="2292332065"/>
      </p:ext>
    </p:extLst>
  </p:cSld>
  <p:clrMapOvr>
    <a:masterClrMapping/>
  </p:clrMapOvr>
  <p:transition>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422FA4-D470-F64A-B9AF-4CF54E4EB538}"/>
              </a:ext>
            </a:extLst>
          </p:cNvPr>
          <p:cNvSpPr/>
          <p:nvPr/>
        </p:nvSpPr>
        <p:spPr>
          <a:xfrm>
            <a:off x="2112335" y="0"/>
            <a:ext cx="513907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617C2EB-95A6-0D4E-B50E-C634918D924E}"/>
              </a:ext>
            </a:extLst>
          </p:cNvPr>
          <p:cNvSpPr>
            <a:spLocks noGrp="1"/>
          </p:cNvSpPr>
          <p:nvPr>
            <p:ph type="sldNum" sz="quarter" idx="12"/>
          </p:nvPr>
        </p:nvSpPr>
        <p:spPr/>
        <p:txBody>
          <a:bodyPr/>
          <a:lstStyle/>
          <a:p>
            <a:fld id="{29AB1D92-2ADB-9E4C-A96B-B84F7DA8EA28}" type="slidenum">
              <a:rPr lang="en-US" smtClean="0"/>
              <a:pPr/>
              <a:t>13</a:t>
            </a:fld>
            <a:endParaRPr lang="en-US"/>
          </a:p>
        </p:txBody>
      </p:sp>
      <p:pic>
        <p:nvPicPr>
          <p:cNvPr id="6" name="Picture 5">
            <a:extLst>
              <a:ext uri="{FF2B5EF4-FFF2-40B4-BE49-F238E27FC236}">
                <a16:creationId xmlns:a16="http://schemas.microsoft.com/office/drawing/2014/main" id="{013DF4AE-5911-0143-ADB7-308B7C615D0D}"/>
              </a:ext>
            </a:extLst>
          </p:cNvPr>
          <p:cNvPicPr>
            <a:picLocks noChangeAspect="1"/>
          </p:cNvPicPr>
          <p:nvPr/>
        </p:nvPicPr>
        <p:blipFill>
          <a:blip r:embed="rId2"/>
          <a:stretch>
            <a:fillRect/>
          </a:stretch>
        </p:blipFill>
        <p:spPr>
          <a:xfrm>
            <a:off x="2120254" y="0"/>
            <a:ext cx="5158673" cy="6858000"/>
          </a:xfrm>
          <a:prstGeom prst="rect">
            <a:avLst/>
          </a:prstGeom>
        </p:spPr>
      </p:pic>
    </p:spTree>
    <p:extLst>
      <p:ext uri="{BB962C8B-B14F-4D97-AF65-F5344CB8AC3E}">
        <p14:creationId xmlns:p14="http://schemas.microsoft.com/office/powerpoint/2010/main" val="2459028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DDC91E-82B5-0146-BAE7-3775899477B0}"/>
              </a:ext>
            </a:extLst>
          </p:cNvPr>
          <p:cNvSpPr>
            <a:spLocks noGrp="1"/>
          </p:cNvSpPr>
          <p:nvPr>
            <p:ph type="sldNum" sz="quarter" idx="12"/>
          </p:nvPr>
        </p:nvSpPr>
        <p:spPr/>
        <p:txBody>
          <a:bodyPr/>
          <a:lstStyle/>
          <a:p>
            <a:fld id="{29AB1D92-2ADB-9E4C-A96B-B84F7DA8EA28}" type="slidenum">
              <a:rPr lang="en-US" smtClean="0"/>
              <a:pPr/>
              <a:t>14</a:t>
            </a:fld>
            <a:endParaRPr lang="en-US"/>
          </a:p>
        </p:txBody>
      </p:sp>
      <p:pic>
        <p:nvPicPr>
          <p:cNvPr id="4" name="Picture 3">
            <a:extLst>
              <a:ext uri="{FF2B5EF4-FFF2-40B4-BE49-F238E27FC236}">
                <a16:creationId xmlns:a16="http://schemas.microsoft.com/office/drawing/2014/main" id="{EF9BE875-D224-C446-868B-5F63DC4DD3C4}"/>
              </a:ext>
            </a:extLst>
          </p:cNvPr>
          <p:cNvPicPr>
            <a:picLocks noChangeAspect="1"/>
          </p:cNvPicPr>
          <p:nvPr/>
        </p:nvPicPr>
        <p:blipFill>
          <a:blip r:embed="rId2"/>
          <a:stretch>
            <a:fillRect/>
          </a:stretch>
        </p:blipFill>
        <p:spPr>
          <a:xfrm>
            <a:off x="0" y="1348399"/>
            <a:ext cx="9144000" cy="2587583"/>
          </a:xfrm>
          <a:prstGeom prst="rect">
            <a:avLst/>
          </a:prstGeom>
        </p:spPr>
      </p:pic>
      <p:sp>
        <p:nvSpPr>
          <p:cNvPr id="5" name="TextBox 4">
            <a:extLst>
              <a:ext uri="{FF2B5EF4-FFF2-40B4-BE49-F238E27FC236}">
                <a16:creationId xmlns:a16="http://schemas.microsoft.com/office/drawing/2014/main" id="{15A786B9-6C8A-7A42-AEC3-C624F2FB1B12}"/>
              </a:ext>
            </a:extLst>
          </p:cNvPr>
          <p:cNvSpPr txBox="1"/>
          <p:nvPr/>
        </p:nvSpPr>
        <p:spPr>
          <a:xfrm>
            <a:off x="5656521" y="6251943"/>
            <a:ext cx="1622047" cy="276999"/>
          </a:xfrm>
          <a:prstGeom prst="rect">
            <a:avLst/>
          </a:prstGeom>
          <a:noFill/>
        </p:spPr>
        <p:txBody>
          <a:bodyPr wrap="none" rtlCol="0">
            <a:spAutoFit/>
          </a:bodyPr>
          <a:lstStyle/>
          <a:p>
            <a:r>
              <a:rPr lang="en-US" sz="1200" i="1" dirty="0"/>
              <a:t>From Eric </a:t>
            </a:r>
            <a:r>
              <a:rPr lang="en-US" sz="1200" i="1" dirty="0" err="1"/>
              <a:t>Topol’s</a:t>
            </a:r>
            <a:r>
              <a:rPr lang="en-US" sz="1200" i="1" dirty="0"/>
              <a:t> Paper</a:t>
            </a:r>
          </a:p>
        </p:txBody>
      </p:sp>
    </p:spTree>
    <p:extLst>
      <p:ext uri="{BB962C8B-B14F-4D97-AF65-F5344CB8AC3E}">
        <p14:creationId xmlns:p14="http://schemas.microsoft.com/office/powerpoint/2010/main" val="811419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422FA4-D470-F64A-B9AF-4CF54E4EB538}"/>
              </a:ext>
            </a:extLst>
          </p:cNvPr>
          <p:cNvSpPr/>
          <p:nvPr/>
        </p:nvSpPr>
        <p:spPr>
          <a:xfrm>
            <a:off x="2112335" y="0"/>
            <a:ext cx="513907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617C2EB-95A6-0D4E-B50E-C634918D924E}"/>
              </a:ext>
            </a:extLst>
          </p:cNvPr>
          <p:cNvSpPr>
            <a:spLocks noGrp="1"/>
          </p:cNvSpPr>
          <p:nvPr>
            <p:ph type="sldNum" sz="quarter" idx="12"/>
          </p:nvPr>
        </p:nvSpPr>
        <p:spPr/>
        <p:txBody>
          <a:bodyPr/>
          <a:lstStyle/>
          <a:p>
            <a:fld id="{29AB1D92-2ADB-9E4C-A96B-B84F7DA8EA28}" type="slidenum">
              <a:rPr lang="en-US" smtClean="0"/>
              <a:pPr/>
              <a:t>15</a:t>
            </a:fld>
            <a:endParaRPr lang="en-US"/>
          </a:p>
        </p:txBody>
      </p:sp>
      <p:pic>
        <p:nvPicPr>
          <p:cNvPr id="3" name="Picture 2">
            <a:extLst>
              <a:ext uri="{FF2B5EF4-FFF2-40B4-BE49-F238E27FC236}">
                <a16:creationId xmlns:a16="http://schemas.microsoft.com/office/drawing/2014/main" id="{27BD01E6-E2F8-5746-9CD4-9892A6307C12}"/>
              </a:ext>
            </a:extLst>
          </p:cNvPr>
          <p:cNvPicPr>
            <a:picLocks noChangeAspect="1"/>
          </p:cNvPicPr>
          <p:nvPr/>
        </p:nvPicPr>
        <p:blipFill>
          <a:blip r:embed="rId2"/>
          <a:stretch>
            <a:fillRect/>
          </a:stretch>
        </p:blipFill>
        <p:spPr>
          <a:xfrm>
            <a:off x="2092732" y="0"/>
            <a:ext cx="5158673" cy="6858000"/>
          </a:xfrm>
          <a:prstGeom prst="rect">
            <a:avLst/>
          </a:prstGeom>
        </p:spPr>
      </p:pic>
    </p:spTree>
    <p:extLst>
      <p:ext uri="{BB962C8B-B14F-4D97-AF65-F5344CB8AC3E}">
        <p14:creationId xmlns:p14="http://schemas.microsoft.com/office/powerpoint/2010/main" val="2191916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9CAFA-8104-B846-BEDF-4A3A2F2748E1}"/>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4CC4E5A7-BBD8-4E4A-A6AC-4AD142FEC940}"/>
              </a:ext>
            </a:extLst>
          </p:cNvPr>
          <p:cNvSpPr>
            <a:spLocks noGrp="1"/>
          </p:cNvSpPr>
          <p:nvPr>
            <p:ph idx="1"/>
          </p:nvPr>
        </p:nvSpPr>
        <p:spPr>
          <a:xfrm>
            <a:off x="1159566" y="1417638"/>
            <a:ext cx="8229600" cy="4525963"/>
          </a:xfrm>
        </p:spPr>
        <p:txBody>
          <a:bodyPr>
            <a:normAutofit fontScale="92500" lnSpcReduction="10000"/>
          </a:bodyPr>
          <a:lstStyle/>
          <a:p>
            <a:r>
              <a:rPr lang="en-US" dirty="0"/>
              <a:t>AI at NIST</a:t>
            </a:r>
          </a:p>
          <a:p>
            <a:r>
              <a:rPr lang="en-US" dirty="0"/>
              <a:t>AI in Medicine</a:t>
            </a:r>
          </a:p>
          <a:p>
            <a:r>
              <a:rPr lang="en-US" dirty="0">
                <a:solidFill>
                  <a:srgbClr val="FFC000"/>
                </a:solidFill>
              </a:rPr>
              <a:t>Representative Projects in SSD</a:t>
            </a:r>
          </a:p>
          <a:p>
            <a:r>
              <a:rPr lang="en-US" dirty="0"/>
              <a:t>DARPA’s XAI: A Brief Introduction</a:t>
            </a:r>
          </a:p>
          <a:p>
            <a:r>
              <a:rPr lang="en-US" dirty="0"/>
              <a:t>First Wave: KAS, MYCIN/EMYCIN and Explanations</a:t>
            </a:r>
          </a:p>
          <a:p>
            <a:r>
              <a:rPr lang="en-US" dirty="0"/>
              <a:t>Second Wave: CNNs and Explanation</a:t>
            </a:r>
          </a:p>
          <a:p>
            <a:r>
              <a:rPr lang="en-US" dirty="0"/>
              <a:t>Third Wave: OKNs + NNs</a:t>
            </a:r>
          </a:p>
          <a:p>
            <a:r>
              <a:rPr lang="en-US" dirty="0"/>
              <a:t>Summary</a:t>
            </a:r>
          </a:p>
          <a:p>
            <a:pPr marL="0" indent="0">
              <a:buNone/>
            </a:pPr>
            <a:endParaRPr lang="en-US" dirty="0"/>
          </a:p>
        </p:txBody>
      </p:sp>
    </p:spTree>
    <p:extLst>
      <p:ext uri="{BB962C8B-B14F-4D97-AF65-F5344CB8AC3E}">
        <p14:creationId xmlns:p14="http://schemas.microsoft.com/office/powerpoint/2010/main" val="22444525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2710B-4572-6D4E-9BF7-4B2698616E08}"/>
              </a:ext>
            </a:extLst>
          </p:cNvPr>
          <p:cNvSpPr>
            <a:spLocks noGrp="1"/>
          </p:cNvSpPr>
          <p:nvPr>
            <p:ph type="title"/>
          </p:nvPr>
        </p:nvSpPr>
        <p:spPr>
          <a:xfrm>
            <a:off x="457200" y="19877"/>
            <a:ext cx="8229600" cy="1143000"/>
          </a:xfrm>
        </p:spPr>
        <p:txBody>
          <a:bodyPr/>
          <a:lstStyle/>
          <a:p>
            <a:r>
              <a:rPr lang="en-US" dirty="0"/>
              <a:t>AI For Metrology</a:t>
            </a:r>
          </a:p>
        </p:txBody>
      </p:sp>
      <p:sp>
        <p:nvSpPr>
          <p:cNvPr id="3" name="Content Placeholder 2">
            <a:extLst>
              <a:ext uri="{FF2B5EF4-FFF2-40B4-BE49-F238E27FC236}">
                <a16:creationId xmlns:a16="http://schemas.microsoft.com/office/drawing/2014/main" id="{4AF3A712-8313-EA43-9115-D026CCD4FB2D}"/>
              </a:ext>
            </a:extLst>
          </p:cNvPr>
          <p:cNvSpPr>
            <a:spLocks noGrp="1"/>
          </p:cNvSpPr>
          <p:nvPr>
            <p:ph idx="1"/>
          </p:nvPr>
        </p:nvSpPr>
        <p:spPr>
          <a:xfrm>
            <a:off x="192156" y="1034540"/>
            <a:ext cx="8494644" cy="5317436"/>
          </a:xfrm>
          <a:solidFill>
            <a:schemeClr val="bg1"/>
          </a:solidFill>
        </p:spPr>
        <p:txBody>
          <a:bodyPr>
            <a:noAutofit/>
          </a:bodyPr>
          <a:lstStyle/>
          <a:p>
            <a:r>
              <a:rPr lang="en-US" sz="2400" b="1" dirty="0">
                <a:solidFill>
                  <a:srgbClr val="FFC000"/>
                </a:solidFill>
              </a:rPr>
              <a:t>Goal:  </a:t>
            </a:r>
            <a:r>
              <a:rPr lang="en-US" sz="2400" dirty="0"/>
              <a:t>Use machine learning techniques to understand: inter-operable representations of AI models and AI platforms; the factors that are important to consider for the design of convolutional filters in CNN models; the impact of augmentation models and sampling on confidence in accuracy of AI models; and the use of generative adversarial networks (GANs) to improve the confidence in segmentation generalization accuracy.</a:t>
            </a:r>
          </a:p>
          <a:p>
            <a:r>
              <a:rPr lang="en-US" sz="2400" b="1" dirty="0">
                <a:solidFill>
                  <a:srgbClr val="FFC000"/>
                </a:solidFill>
              </a:rPr>
              <a:t>Use:  </a:t>
            </a:r>
            <a:r>
              <a:rPr lang="en-US" sz="2400" dirty="0"/>
              <a:t>These techniques were applied in the segmentation of retinal pigment epithelial (RPE) cell implants, and image-based prediction of live tissue functions for RPE cell implants. </a:t>
            </a:r>
          </a:p>
          <a:p>
            <a:r>
              <a:rPr lang="en-US" sz="2400" b="1" dirty="0">
                <a:solidFill>
                  <a:srgbClr val="FFC000"/>
                </a:solidFill>
              </a:rPr>
              <a:t>Impact:</a:t>
            </a:r>
            <a:r>
              <a:rPr lang="en-US" sz="2400" dirty="0"/>
              <a:t> The impact of this research can be seen with the NIST’s Web Image Processing Pipeline system that has been used at NIH for measuring RPE cell implant functions.</a:t>
            </a:r>
          </a:p>
          <a:p>
            <a:pPr marL="0" indent="0">
              <a:buNone/>
            </a:pPr>
            <a:endParaRPr lang="en-US" sz="2400" dirty="0"/>
          </a:p>
        </p:txBody>
      </p:sp>
      <p:sp>
        <p:nvSpPr>
          <p:cNvPr id="4" name="TextBox 3">
            <a:extLst>
              <a:ext uri="{FF2B5EF4-FFF2-40B4-BE49-F238E27FC236}">
                <a16:creationId xmlns:a16="http://schemas.microsoft.com/office/drawing/2014/main" id="{6336EEE9-E3A2-5B42-9CEC-78133415BAC5}"/>
              </a:ext>
            </a:extLst>
          </p:cNvPr>
          <p:cNvSpPr txBox="1"/>
          <p:nvPr/>
        </p:nvSpPr>
        <p:spPr>
          <a:xfrm>
            <a:off x="6380675" y="6455136"/>
            <a:ext cx="2586862" cy="276999"/>
          </a:xfrm>
          <a:prstGeom prst="rect">
            <a:avLst/>
          </a:prstGeom>
          <a:noFill/>
        </p:spPr>
        <p:txBody>
          <a:bodyPr wrap="none" rtlCol="0">
            <a:spAutoFit/>
          </a:bodyPr>
          <a:lstStyle/>
          <a:p>
            <a:r>
              <a:rPr lang="en-US" sz="1200" i="1" dirty="0"/>
              <a:t>Courtesy: Peter </a:t>
            </a:r>
            <a:r>
              <a:rPr lang="en-US" sz="1200" i="1" dirty="0" err="1"/>
              <a:t>Bajcsy</a:t>
            </a:r>
            <a:r>
              <a:rPr lang="en-US" sz="1200" i="1" dirty="0"/>
              <a:t> and Mary Brady</a:t>
            </a:r>
          </a:p>
        </p:txBody>
      </p:sp>
    </p:spTree>
    <p:extLst>
      <p:ext uri="{BB962C8B-B14F-4D97-AF65-F5344CB8AC3E}">
        <p14:creationId xmlns:p14="http://schemas.microsoft.com/office/powerpoint/2010/main" val="1180584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2710B-4572-6D4E-9BF7-4B2698616E08}"/>
              </a:ext>
            </a:extLst>
          </p:cNvPr>
          <p:cNvSpPr>
            <a:spLocks noGrp="1"/>
          </p:cNvSpPr>
          <p:nvPr>
            <p:ph type="title"/>
          </p:nvPr>
        </p:nvSpPr>
        <p:spPr>
          <a:xfrm>
            <a:off x="1485900" y="382873"/>
            <a:ext cx="6172200" cy="857250"/>
          </a:xfrm>
        </p:spPr>
        <p:txBody>
          <a:bodyPr>
            <a:normAutofit fontScale="90000"/>
          </a:bodyPr>
          <a:lstStyle/>
          <a:p>
            <a:r>
              <a:rPr lang="en-US" dirty="0"/>
              <a:t>AI/ML For Image Processing</a:t>
            </a:r>
          </a:p>
        </p:txBody>
      </p:sp>
      <p:sp>
        <p:nvSpPr>
          <p:cNvPr id="3" name="Content Placeholder 2">
            <a:extLst>
              <a:ext uri="{FF2B5EF4-FFF2-40B4-BE49-F238E27FC236}">
                <a16:creationId xmlns:a16="http://schemas.microsoft.com/office/drawing/2014/main" id="{4AF3A712-8313-EA43-9115-D026CCD4FB2D}"/>
              </a:ext>
            </a:extLst>
          </p:cNvPr>
          <p:cNvSpPr>
            <a:spLocks noGrp="1"/>
          </p:cNvSpPr>
          <p:nvPr>
            <p:ph idx="1"/>
          </p:nvPr>
        </p:nvSpPr>
        <p:spPr>
          <a:xfrm>
            <a:off x="306804" y="1240123"/>
            <a:ext cx="8315827" cy="4477362"/>
          </a:xfrm>
          <a:solidFill>
            <a:schemeClr val="bg1"/>
          </a:solidFill>
        </p:spPr>
        <p:txBody>
          <a:bodyPr>
            <a:normAutofit/>
          </a:bodyPr>
          <a:lstStyle/>
          <a:p>
            <a:r>
              <a:rPr lang="en-US" sz="2400" b="1" dirty="0">
                <a:solidFill>
                  <a:srgbClr val="FFC000"/>
                </a:solidFill>
              </a:rPr>
              <a:t>Goal:  </a:t>
            </a:r>
            <a:r>
              <a:rPr lang="en-US" sz="2400" dirty="0"/>
              <a:t>Use supervised deep learning (NNs) approaches to detect and classify features in microscopy images.</a:t>
            </a:r>
          </a:p>
          <a:p>
            <a:pPr lvl="1"/>
            <a:r>
              <a:rPr lang="en-US" sz="2000" dirty="0"/>
              <a:t>Features not easily described by geometry rules</a:t>
            </a:r>
          </a:p>
          <a:p>
            <a:r>
              <a:rPr lang="en-US" sz="2400" b="1" dirty="0">
                <a:solidFill>
                  <a:srgbClr val="FFC000"/>
                </a:solidFill>
              </a:rPr>
              <a:t>Use:  </a:t>
            </a:r>
            <a:r>
              <a:rPr lang="en-US" sz="2400" dirty="0"/>
              <a:t>This approach can handle images from material sciences and bio-imaging. </a:t>
            </a:r>
          </a:p>
          <a:p>
            <a:pPr lvl="1"/>
            <a:r>
              <a:rPr lang="en-US" sz="2000" dirty="0"/>
              <a:t>Requires curating ground truth data</a:t>
            </a:r>
          </a:p>
          <a:p>
            <a:r>
              <a:rPr lang="en-US" sz="2400" b="1" dirty="0">
                <a:solidFill>
                  <a:srgbClr val="FFC000"/>
                </a:solidFill>
              </a:rPr>
              <a:t>Impact:</a:t>
            </a:r>
            <a:r>
              <a:rPr lang="en-US" sz="2400" dirty="0">
                <a:solidFill>
                  <a:srgbClr val="FFC000"/>
                </a:solidFill>
              </a:rPr>
              <a:t>  </a:t>
            </a:r>
            <a:r>
              <a:rPr lang="en-US" sz="2400" dirty="0"/>
              <a:t>(1) Enabling or assisting in the automation of processing of difficult-to-process images; (2) High-throughput processing of instrumentation data; (3) Contributing to imaging-based metrology.</a:t>
            </a:r>
          </a:p>
        </p:txBody>
      </p:sp>
      <p:sp>
        <p:nvSpPr>
          <p:cNvPr id="4" name="TextBox 3">
            <a:extLst>
              <a:ext uri="{FF2B5EF4-FFF2-40B4-BE49-F238E27FC236}">
                <a16:creationId xmlns:a16="http://schemas.microsoft.com/office/drawing/2014/main" id="{F09DB690-6245-CA4A-AA47-7B8F13730125}"/>
              </a:ext>
            </a:extLst>
          </p:cNvPr>
          <p:cNvSpPr txBox="1"/>
          <p:nvPr/>
        </p:nvSpPr>
        <p:spPr>
          <a:xfrm>
            <a:off x="7465610" y="5995566"/>
            <a:ext cx="1683218" cy="276999"/>
          </a:xfrm>
          <a:prstGeom prst="rect">
            <a:avLst/>
          </a:prstGeom>
          <a:noFill/>
        </p:spPr>
        <p:txBody>
          <a:bodyPr wrap="none" rtlCol="0">
            <a:spAutoFit/>
          </a:bodyPr>
          <a:lstStyle/>
          <a:p>
            <a:r>
              <a:rPr lang="en-US" sz="1200" i="1" dirty="0"/>
              <a:t>Courtesy: Walid </a:t>
            </a:r>
            <a:r>
              <a:rPr lang="en-US" sz="1200" i="1" dirty="0" err="1"/>
              <a:t>Keyrouz</a:t>
            </a:r>
            <a:endParaRPr lang="en-US" sz="1200" i="1" dirty="0"/>
          </a:p>
        </p:txBody>
      </p:sp>
    </p:spTree>
    <p:extLst>
      <p:ext uri="{BB962C8B-B14F-4D97-AF65-F5344CB8AC3E}">
        <p14:creationId xmlns:p14="http://schemas.microsoft.com/office/powerpoint/2010/main" val="1923199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2710B-4572-6D4E-9BF7-4B2698616E08}"/>
              </a:ext>
            </a:extLst>
          </p:cNvPr>
          <p:cNvSpPr>
            <a:spLocks noGrp="1"/>
          </p:cNvSpPr>
          <p:nvPr>
            <p:ph type="title"/>
          </p:nvPr>
        </p:nvSpPr>
        <p:spPr>
          <a:xfrm>
            <a:off x="457200" y="19877"/>
            <a:ext cx="8229600" cy="1143000"/>
          </a:xfrm>
        </p:spPr>
        <p:txBody>
          <a:bodyPr/>
          <a:lstStyle/>
          <a:p>
            <a:r>
              <a:rPr lang="en-US" dirty="0"/>
              <a:t>NLP For Q&amp;A (MGI)</a:t>
            </a:r>
          </a:p>
        </p:txBody>
      </p:sp>
      <p:sp>
        <p:nvSpPr>
          <p:cNvPr id="3" name="Content Placeholder 2">
            <a:extLst>
              <a:ext uri="{FF2B5EF4-FFF2-40B4-BE49-F238E27FC236}">
                <a16:creationId xmlns:a16="http://schemas.microsoft.com/office/drawing/2014/main" id="{4AF3A712-8313-EA43-9115-D026CCD4FB2D}"/>
              </a:ext>
            </a:extLst>
          </p:cNvPr>
          <p:cNvSpPr>
            <a:spLocks noGrp="1"/>
          </p:cNvSpPr>
          <p:nvPr>
            <p:ph idx="1"/>
          </p:nvPr>
        </p:nvSpPr>
        <p:spPr>
          <a:xfrm>
            <a:off x="457200" y="1162877"/>
            <a:ext cx="8494644" cy="5317436"/>
          </a:xfrm>
          <a:solidFill>
            <a:schemeClr val="bg1"/>
          </a:solidFill>
        </p:spPr>
        <p:txBody>
          <a:bodyPr>
            <a:normAutofit/>
          </a:bodyPr>
          <a:lstStyle/>
          <a:p>
            <a:r>
              <a:rPr lang="en-US" sz="2400" b="1" dirty="0">
                <a:solidFill>
                  <a:srgbClr val="FFC000"/>
                </a:solidFill>
              </a:rPr>
              <a:t>Goal:  </a:t>
            </a:r>
            <a:r>
              <a:rPr lang="en-US" sz="2400" dirty="0"/>
              <a:t>Use machine learning machine learning and natural language processing techniques to analyze fairly large document collections to answer questions about a domain </a:t>
            </a:r>
          </a:p>
          <a:p>
            <a:r>
              <a:rPr lang="en-US" sz="2400" b="1" dirty="0">
                <a:solidFill>
                  <a:srgbClr val="FFC000"/>
                </a:solidFill>
              </a:rPr>
              <a:t>Use:  </a:t>
            </a:r>
            <a:r>
              <a:rPr lang="en-US" sz="2400" dirty="0"/>
              <a:t>Analyzed a collection of almost 6000 AI-related conference articles to determine the extent to which ethical concerns related to a set of ACM principles are being addressed by AI researchers.   Also working with a major aerospace company to help them extract materials test data from test reports provided by suppliers </a:t>
            </a:r>
          </a:p>
          <a:p>
            <a:r>
              <a:rPr lang="en-US" sz="2400" b="1" dirty="0">
                <a:solidFill>
                  <a:srgbClr val="FFC000"/>
                </a:solidFill>
              </a:rPr>
              <a:t>Impact:</a:t>
            </a:r>
            <a:r>
              <a:rPr lang="en-US" sz="2400" dirty="0">
                <a:solidFill>
                  <a:srgbClr val="FFC000"/>
                </a:solidFill>
              </a:rPr>
              <a:t> </a:t>
            </a:r>
            <a:r>
              <a:rPr lang="en-US" sz="2400" dirty="0"/>
              <a:t>Extracting useful knowledge from unstructured scientific data and to provide synthetic training sets for technical data extraction in situations where training data would otherwise not be available.</a:t>
            </a:r>
          </a:p>
        </p:txBody>
      </p:sp>
      <p:sp>
        <p:nvSpPr>
          <p:cNvPr id="4" name="TextBox 3">
            <a:extLst>
              <a:ext uri="{FF2B5EF4-FFF2-40B4-BE49-F238E27FC236}">
                <a16:creationId xmlns:a16="http://schemas.microsoft.com/office/drawing/2014/main" id="{72E71FD0-2F1C-ED4C-A3FB-B22C4BD0E39F}"/>
              </a:ext>
            </a:extLst>
          </p:cNvPr>
          <p:cNvSpPr txBox="1"/>
          <p:nvPr/>
        </p:nvSpPr>
        <p:spPr>
          <a:xfrm>
            <a:off x="7465610" y="5995566"/>
            <a:ext cx="1521955" cy="276999"/>
          </a:xfrm>
          <a:prstGeom prst="rect">
            <a:avLst/>
          </a:prstGeom>
          <a:noFill/>
        </p:spPr>
        <p:txBody>
          <a:bodyPr wrap="none" rtlCol="0">
            <a:spAutoFit/>
          </a:bodyPr>
          <a:lstStyle/>
          <a:p>
            <a:r>
              <a:rPr lang="en-US" sz="1200" i="1" dirty="0"/>
              <a:t>Courtesy: Alden Dima</a:t>
            </a:r>
          </a:p>
        </p:txBody>
      </p:sp>
    </p:spTree>
    <p:extLst>
      <p:ext uri="{BB962C8B-B14F-4D97-AF65-F5344CB8AC3E}">
        <p14:creationId xmlns:p14="http://schemas.microsoft.com/office/powerpoint/2010/main" val="2224144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2710B-4572-6D4E-9BF7-4B2698616E08}"/>
              </a:ext>
            </a:extLst>
          </p:cNvPr>
          <p:cNvSpPr>
            <a:spLocks noGrp="1"/>
          </p:cNvSpPr>
          <p:nvPr>
            <p:ph type="title"/>
          </p:nvPr>
        </p:nvSpPr>
        <p:spPr>
          <a:xfrm>
            <a:off x="1527829" y="110157"/>
            <a:ext cx="6172200" cy="857250"/>
          </a:xfrm>
        </p:spPr>
        <p:txBody>
          <a:bodyPr/>
          <a:lstStyle/>
          <a:p>
            <a:r>
              <a:rPr lang="en-US" dirty="0"/>
              <a:t>NLP For Search (R&amp;R)</a:t>
            </a:r>
          </a:p>
        </p:txBody>
      </p:sp>
      <p:sp>
        <p:nvSpPr>
          <p:cNvPr id="3" name="Content Placeholder 2">
            <a:extLst>
              <a:ext uri="{FF2B5EF4-FFF2-40B4-BE49-F238E27FC236}">
                <a16:creationId xmlns:a16="http://schemas.microsoft.com/office/drawing/2014/main" id="{4AF3A712-8313-EA43-9115-D026CCD4FB2D}"/>
              </a:ext>
            </a:extLst>
          </p:cNvPr>
          <p:cNvSpPr>
            <a:spLocks noGrp="1"/>
          </p:cNvSpPr>
          <p:nvPr>
            <p:ph idx="1"/>
          </p:nvPr>
        </p:nvSpPr>
        <p:spPr>
          <a:xfrm>
            <a:off x="156047" y="1320334"/>
            <a:ext cx="8627006" cy="4591181"/>
          </a:xfrm>
          <a:solidFill>
            <a:schemeClr val="bg1"/>
          </a:solidFill>
        </p:spPr>
        <p:txBody>
          <a:bodyPr>
            <a:noAutofit/>
          </a:bodyPr>
          <a:lstStyle/>
          <a:p>
            <a:r>
              <a:rPr lang="en-US" sz="2400" b="1" dirty="0">
                <a:solidFill>
                  <a:srgbClr val="FFC000"/>
                </a:solidFill>
              </a:rPr>
              <a:t>Goal:  </a:t>
            </a:r>
            <a:r>
              <a:rPr lang="en-US" sz="2400" dirty="0"/>
              <a:t>Use deep learning (NNs) and symbolic processing for terminology generation, information indexing, and searching documents </a:t>
            </a:r>
          </a:p>
          <a:p>
            <a:r>
              <a:rPr lang="en-US" sz="2400" b="1" dirty="0">
                <a:solidFill>
                  <a:srgbClr val="FFC000"/>
                </a:solidFill>
              </a:rPr>
              <a:t>Use:  </a:t>
            </a:r>
            <a:r>
              <a:rPr lang="en-US" sz="2400" dirty="0">
                <a:solidFill>
                  <a:srgbClr val="FFC000"/>
                </a:solidFill>
              </a:rPr>
              <a:t> </a:t>
            </a:r>
            <a:r>
              <a:rPr lang="en-US" sz="2400" dirty="0"/>
              <a:t>This method can be used for Domain centric taxonomy generation and searching with auto-completion of  terms relevant to the domain. Useful for journal collections, research group collections and expert data bases.</a:t>
            </a:r>
          </a:p>
          <a:p>
            <a:r>
              <a:rPr lang="en-US" sz="2400" b="1" dirty="0">
                <a:solidFill>
                  <a:srgbClr val="FFC000"/>
                </a:solidFill>
              </a:rPr>
              <a:t>Impact:</a:t>
            </a:r>
            <a:r>
              <a:rPr lang="en-US" sz="2400" dirty="0">
                <a:solidFill>
                  <a:srgbClr val="FFC000"/>
                </a:solidFill>
              </a:rPr>
              <a:t>  </a:t>
            </a:r>
            <a:r>
              <a:rPr lang="en-US" sz="2400" dirty="0"/>
              <a:t>The impact of this work is widespread in terms of domain based searching. The International Union of Crystallography has embraced this approach to indexing their journal documents. NIST has also indexed the webpages of researchers to create an expertise search capability. Patent application.</a:t>
            </a:r>
          </a:p>
          <a:p>
            <a:endParaRPr lang="en-US" sz="2400" dirty="0"/>
          </a:p>
        </p:txBody>
      </p:sp>
      <p:sp>
        <p:nvSpPr>
          <p:cNvPr id="4" name="TextBox 3">
            <a:extLst>
              <a:ext uri="{FF2B5EF4-FFF2-40B4-BE49-F238E27FC236}">
                <a16:creationId xmlns:a16="http://schemas.microsoft.com/office/drawing/2014/main" id="{14D4E7A7-7476-F94A-888C-7221ABA0E19B}"/>
              </a:ext>
            </a:extLst>
          </p:cNvPr>
          <p:cNvSpPr txBox="1"/>
          <p:nvPr/>
        </p:nvSpPr>
        <p:spPr>
          <a:xfrm>
            <a:off x="6651360" y="6581001"/>
            <a:ext cx="2276072" cy="276999"/>
          </a:xfrm>
          <a:prstGeom prst="rect">
            <a:avLst/>
          </a:prstGeom>
          <a:noFill/>
        </p:spPr>
        <p:txBody>
          <a:bodyPr wrap="none" rtlCol="0">
            <a:spAutoFit/>
          </a:bodyPr>
          <a:lstStyle/>
          <a:p>
            <a:r>
              <a:rPr lang="en-US" sz="1200" i="1" dirty="0"/>
              <a:t>Courtesy: Eswaran </a:t>
            </a:r>
            <a:r>
              <a:rPr lang="en-US" sz="1200" i="1" dirty="0" err="1"/>
              <a:t>Subrahmanian</a:t>
            </a:r>
            <a:endParaRPr lang="en-US" sz="1200" i="1" dirty="0"/>
          </a:p>
        </p:txBody>
      </p:sp>
    </p:spTree>
    <p:extLst>
      <p:ext uri="{BB962C8B-B14F-4D97-AF65-F5344CB8AC3E}">
        <p14:creationId xmlns:p14="http://schemas.microsoft.com/office/powerpoint/2010/main" val="3356453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2710B-4572-6D4E-9BF7-4B2698616E08}"/>
              </a:ext>
            </a:extLst>
          </p:cNvPr>
          <p:cNvSpPr>
            <a:spLocks noGrp="1"/>
          </p:cNvSpPr>
          <p:nvPr>
            <p:ph type="title"/>
          </p:nvPr>
        </p:nvSpPr>
        <p:spPr>
          <a:xfrm>
            <a:off x="457200" y="19877"/>
            <a:ext cx="8229600" cy="1143000"/>
          </a:xfrm>
        </p:spPr>
        <p:txBody>
          <a:bodyPr/>
          <a:lstStyle/>
          <a:p>
            <a:r>
              <a:rPr lang="en-US" dirty="0"/>
              <a:t>PIE: ML for PPI</a:t>
            </a:r>
          </a:p>
        </p:txBody>
      </p:sp>
      <p:sp>
        <p:nvSpPr>
          <p:cNvPr id="3" name="Content Placeholder 2">
            <a:extLst>
              <a:ext uri="{FF2B5EF4-FFF2-40B4-BE49-F238E27FC236}">
                <a16:creationId xmlns:a16="http://schemas.microsoft.com/office/drawing/2014/main" id="{4AF3A712-8313-EA43-9115-D026CCD4FB2D}"/>
              </a:ext>
            </a:extLst>
          </p:cNvPr>
          <p:cNvSpPr>
            <a:spLocks noGrp="1"/>
          </p:cNvSpPr>
          <p:nvPr>
            <p:ph idx="1"/>
          </p:nvPr>
        </p:nvSpPr>
        <p:spPr>
          <a:xfrm>
            <a:off x="362988" y="1082665"/>
            <a:ext cx="8644654" cy="5646997"/>
          </a:xfrm>
          <a:solidFill>
            <a:schemeClr val="bg1"/>
          </a:solidFill>
        </p:spPr>
        <p:txBody>
          <a:bodyPr>
            <a:normAutofit/>
          </a:bodyPr>
          <a:lstStyle/>
          <a:p>
            <a:r>
              <a:rPr lang="en-US" sz="2400" b="1" dirty="0">
                <a:solidFill>
                  <a:srgbClr val="FFC000"/>
                </a:solidFill>
              </a:rPr>
              <a:t>Goal:  </a:t>
            </a:r>
            <a:r>
              <a:rPr lang="en-US" sz="2400" dirty="0"/>
              <a:t>Extend co-occurrence and rule-based methods through ML for extracting protein-protein interactions from literature, including PubMed.</a:t>
            </a:r>
          </a:p>
          <a:p>
            <a:r>
              <a:rPr lang="en-US" sz="2400" b="1" dirty="0">
                <a:solidFill>
                  <a:srgbClr val="FFC000"/>
                </a:solidFill>
              </a:rPr>
              <a:t>Use: </a:t>
            </a:r>
            <a:r>
              <a:rPr lang="en-US" sz="2400" dirty="0"/>
              <a:t> The PIE system accepts plain texts, HTML or PDF documents, as input. Prediction results are listed, highlighting PPI sentences based on their probabilities. </a:t>
            </a:r>
          </a:p>
          <a:p>
            <a:r>
              <a:rPr lang="en-US" sz="2400" b="1" dirty="0">
                <a:solidFill>
                  <a:srgbClr val="FFC000"/>
                </a:solidFill>
              </a:rPr>
              <a:t>Impact:</a:t>
            </a:r>
            <a:r>
              <a:rPr lang="en-US" sz="2400" dirty="0">
                <a:solidFill>
                  <a:srgbClr val="FFC000"/>
                </a:solidFill>
              </a:rPr>
              <a:t> </a:t>
            </a:r>
            <a:r>
              <a:rPr lang="en-US" sz="2400" dirty="0"/>
              <a:t>PIE is currently available through the NIH website </a:t>
            </a:r>
            <a:r>
              <a:rPr lang="en-US" sz="2400" dirty="0">
                <a:hlinkClick r:id="rId2"/>
              </a:rPr>
              <a:t>http://www.ncbi.nlm.nih.gov/IRET/PIE</a:t>
            </a:r>
            <a:endParaRPr lang="en-US" sz="2400" dirty="0"/>
          </a:p>
          <a:p>
            <a:endParaRPr lang="en-US" sz="2400" dirty="0"/>
          </a:p>
          <a:p>
            <a:pPr marL="0" indent="0">
              <a:buNone/>
            </a:pPr>
            <a:endParaRPr lang="en-US" sz="1200" dirty="0"/>
          </a:p>
          <a:p>
            <a:pPr marL="0" indent="0">
              <a:buNone/>
            </a:pPr>
            <a:endParaRPr lang="en-US" sz="1200" dirty="0"/>
          </a:p>
          <a:p>
            <a:pPr marL="0" indent="0">
              <a:buNone/>
            </a:pPr>
            <a:endParaRPr lang="en-US" sz="1200" dirty="0"/>
          </a:p>
          <a:p>
            <a:pPr marL="0" indent="0">
              <a:buNone/>
            </a:pPr>
            <a:r>
              <a:rPr lang="en-US" sz="1200" dirty="0"/>
              <a:t>Kim, S., Shin, Soo-</a:t>
            </a:r>
            <a:r>
              <a:rPr lang="en-US" sz="1200" dirty="0" err="1"/>
              <a:t>yong</a:t>
            </a:r>
            <a:r>
              <a:rPr lang="en-US" sz="1200" dirty="0"/>
              <a:t>, Lee, In-</a:t>
            </a:r>
            <a:r>
              <a:rPr lang="en-US" sz="1200" dirty="0" err="1"/>
              <a:t>Hee</a:t>
            </a:r>
            <a:r>
              <a:rPr lang="en-US" sz="1200" dirty="0"/>
              <a:t>, Kim, S-J., Sriram, R., and Zhang, B-T., </a:t>
            </a:r>
            <a:r>
              <a:rPr lang="en-US" sz="1200" i="1" dirty="0"/>
              <a:t>PIE: An Online Prediction System for Protein-Protein Interactions from Text</a:t>
            </a:r>
            <a:r>
              <a:rPr lang="en-US" sz="1200" dirty="0"/>
              <a:t>, Nucleic Acid Research, pages 1-5, 2008</a:t>
            </a:r>
          </a:p>
        </p:txBody>
      </p:sp>
      <p:sp>
        <p:nvSpPr>
          <p:cNvPr id="4" name="TextBox 3">
            <a:extLst>
              <a:ext uri="{FF2B5EF4-FFF2-40B4-BE49-F238E27FC236}">
                <a16:creationId xmlns:a16="http://schemas.microsoft.com/office/drawing/2014/main" id="{6F0C22FC-1762-B14F-B905-C80057AF7A28}"/>
              </a:ext>
            </a:extLst>
          </p:cNvPr>
          <p:cNvSpPr txBox="1"/>
          <p:nvPr/>
        </p:nvSpPr>
        <p:spPr>
          <a:xfrm>
            <a:off x="7195446" y="6047521"/>
            <a:ext cx="1662186" cy="276999"/>
          </a:xfrm>
          <a:prstGeom prst="rect">
            <a:avLst/>
          </a:prstGeom>
          <a:noFill/>
        </p:spPr>
        <p:txBody>
          <a:bodyPr wrap="none" rtlCol="0">
            <a:spAutoFit/>
          </a:bodyPr>
          <a:lstStyle/>
          <a:p>
            <a:r>
              <a:rPr lang="en-US" sz="1200" i="1" dirty="0"/>
              <a:t>Courtesy: Soo-Yong Shin</a:t>
            </a:r>
          </a:p>
        </p:txBody>
      </p:sp>
    </p:spTree>
    <p:extLst>
      <p:ext uri="{BB962C8B-B14F-4D97-AF65-F5344CB8AC3E}">
        <p14:creationId xmlns:p14="http://schemas.microsoft.com/office/powerpoint/2010/main" val="2174428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2710B-4572-6D4E-9BF7-4B2698616E08}"/>
              </a:ext>
            </a:extLst>
          </p:cNvPr>
          <p:cNvSpPr>
            <a:spLocks noGrp="1"/>
          </p:cNvSpPr>
          <p:nvPr>
            <p:ph type="title"/>
          </p:nvPr>
        </p:nvSpPr>
        <p:spPr>
          <a:xfrm>
            <a:off x="1501942" y="372033"/>
            <a:ext cx="6172200" cy="857250"/>
          </a:xfrm>
        </p:spPr>
        <p:txBody>
          <a:bodyPr/>
          <a:lstStyle/>
          <a:p>
            <a:r>
              <a:rPr lang="en-US" dirty="0"/>
              <a:t>AI for Bug Finding</a:t>
            </a:r>
          </a:p>
        </p:txBody>
      </p:sp>
      <p:sp>
        <p:nvSpPr>
          <p:cNvPr id="3" name="Content Placeholder 2">
            <a:extLst>
              <a:ext uri="{FF2B5EF4-FFF2-40B4-BE49-F238E27FC236}">
                <a16:creationId xmlns:a16="http://schemas.microsoft.com/office/drawing/2014/main" id="{4AF3A712-8313-EA43-9115-D026CCD4FB2D}"/>
              </a:ext>
            </a:extLst>
          </p:cNvPr>
          <p:cNvSpPr>
            <a:spLocks noGrp="1"/>
          </p:cNvSpPr>
          <p:nvPr>
            <p:ph idx="1"/>
          </p:nvPr>
        </p:nvSpPr>
        <p:spPr>
          <a:xfrm>
            <a:off x="322846" y="1328356"/>
            <a:ext cx="8347911" cy="4398676"/>
          </a:xfrm>
          <a:solidFill>
            <a:schemeClr val="bg1"/>
          </a:solidFill>
        </p:spPr>
        <p:txBody>
          <a:bodyPr>
            <a:normAutofit/>
          </a:bodyPr>
          <a:lstStyle/>
          <a:p>
            <a:r>
              <a:rPr lang="en-US" sz="2400" b="1" dirty="0">
                <a:solidFill>
                  <a:srgbClr val="FFC000"/>
                </a:solidFill>
              </a:rPr>
              <a:t>Goal:  </a:t>
            </a:r>
            <a:r>
              <a:rPr lang="en-US" sz="2400" dirty="0"/>
              <a:t>Address infrastructural needs (choice of intermediate representations, neural network architectures, datasets) for applying AI to source code, then use AI for bug finding. </a:t>
            </a:r>
          </a:p>
          <a:p>
            <a:r>
              <a:rPr lang="en-US" sz="2400" b="1" dirty="0">
                <a:solidFill>
                  <a:srgbClr val="FFC000"/>
                </a:solidFill>
              </a:rPr>
              <a:t>Use:  </a:t>
            </a:r>
            <a:r>
              <a:rPr lang="en-US" sz="2400" dirty="0">
                <a:solidFill>
                  <a:srgbClr val="FFC000"/>
                </a:solidFill>
              </a:rPr>
              <a:t> </a:t>
            </a:r>
            <a:r>
              <a:rPr lang="en-US" sz="2400" dirty="0"/>
              <a:t>Improve bug finding tools, quickly adapt to new bug classes, different APIs, languages, and application domains. Later uses are to find bugs and fix them as the software is being written.</a:t>
            </a:r>
          </a:p>
          <a:p>
            <a:r>
              <a:rPr lang="en-US" sz="2400" b="1" dirty="0">
                <a:solidFill>
                  <a:srgbClr val="FFC000"/>
                </a:solidFill>
              </a:rPr>
              <a:t>Impact:</a:t>
            </a:r>
            <a:r>
              <a:rPr lang="en-US" sz="2400" dirty="0">
                <a:solidFill>
                  <a:srgbClr val="FFC000"/>
                </a:solidFill>
              </a:rPr>
              <a:t>  </a:t>
            </a:r>
            <a:r>
              <a:rPr lang="en-US" sz="2400" dirty="0"/>
              <a:t>Will result in more rapid development of high quality AI-based bug finding tools which will make software more reliable and secure.  </a:t>
            </a:r>
          </a:p>
          <a:p>
            <a:endParaRPr lang="en-US" sz="2400" dirty="0"/>
          </a:p>
        </p:txBody>
      </p:sp>
      <p:sp>
        <p:nvSpPr>
          <p:cNvPr id="4" name="TextBox 3">
            <a:extLst>
              <a:ext uri="{FF2B5EF4-FFF2-40B4-BE49-F238E27FC236}">
                <a16:creationId xmlns:a16="http://schemas.microsoft.com/office/drawing/2014/main" id="{29D7618C-BC63-B849-B1A3-1B170524C7D4}"/>
              </a:ext>
            </a:extLst>
          </p:cNvPr>
          <p:cNvSpPr txBox="1"/>
          <p:nvPr/>
        </p:nvSpPr>
        <p:spPr>
          <a:xfrm>
            <a:off x="6374564" y="5860485"/>
            <a:ext cx="2365904" cy="276999"/>
          </a:xfrm>
          <a:prstGeom prst="rect">
            <a:avLst/>
          </a:prstGeom>
          <a:noFill/>
        </p:spPr>
        <p:txBody>
          <a:bodyPr wrap="none" rtlCol="0">
            <a:spAutoFit/>
          </a:bodyPr>
          <a:lstStyle/>
          <a:p>
            <a:r>
              <a:rPr lang="en-US" sz="1200" i="1" dirty="0"/>
              <a:t>Courtesy: Paul Black &amp; Vadim Okun</a:t>
            </a:r>
          </a:p>
        </p:txBody>
      </p:sp>
    </p:spTree>
    <p:extLst>
      <p:ext uri="{BB962C8B-B14F-4D97-AF65-F5344CB8AC3E}">
        <p14:creationId xmlns:p14="http://schemas.microsoft.com/office/powerpoint/2010/main" val="4065628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9CAFA-8104-B846-BEDF-4A3A2F2748E1}"/>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4CC4E5A7-BBD8-4E4A-A6AC-4AD142FEC940}"/>
              </a:ext>
            </a:extLst>
          </p:cNvPr>
          <p:cNvSpPr>
            <a:spLocks noGrp="1"/>
          </p:cNvSpPr>
          <p:nvPr>
            <p:ph idx="1"/>
          </p:nvPr>
        </p:nvSpPr>
        <p:spPr>
          <a:xfrm>
            <a:off x="1159566" y="1417638"/>
            <a:ext cx="8229600" cy="4525963"/>
          </a:xfrm>
        </p:spPr>
        <p:txBody>
          <a:bodyPr>
            <a:normAutofit fontScale="92500" lnSpcReduction="10000"/>
          </a:bodyPr>
          <a:lstStyle/>
          <a:p>
            <a:r>
              <a:rPr lang="en-US" dirty="0"/>
              <a:t>AI at NIST</a:t>
            </a:r>
          </a:p>
          <a:p>
            <a:r>
              <a:rPr lang="en-US" dirty="0"/>
              <a:t>AI in Medicine</a:t>
            </a:r>
          </a:p>
          <a:p>
            <a:r>
              <a:rPr lang="en-US" dirty="0"/>
              <a:t>Representative Projects in SSD</a:t>
            </a:r>
          </a:p>
          <a:p>
            <a:r>
              <a:rPr lang="en-US" dirty="0">
                <a:solidFill>
                  <a:srgbClr val="FFC000"/>
                </a:solidFill>
              </a:rPr>
              <a:t>DARPA’s XAI: A Brief Introduction</a:t>
            </a:r>
          </a:p>
          <a:p>
            <a:r>
              <a:rPr lang="en-US" dirty="0"/>
              <a:t>First Wave: KAS, MYCIN/EMYCIN and Explanations</a:t>
            </a:r>
          </a:p>
          <a:p>
            <a:r>
              <a:rPr lang="en-US" dirty="0"/>
              <a:t>Second Wave: CNNs and Explanation</a:t>
            </a:r>
          </a:p>
          <a:p>
            <a:r>
              <a:rPr lang="en-US" dirty="0"/>
              <a:t>Third Wave: OKNs + NNs</a:t>
            </a:r>
          </a:p>
          <a:p>
            <a:r>
              <a:rPr lang="en-US" dirty="0"/>
              <a:t>Summary</a:t>
            </a:r>
          </a:p>
          <a:p>
            <a:pPr marL="0" indent="0">
              <a:buNone/>
            </a:pPr>
            <a:endParaRPr lang="en-US" dirty="0"/>
          </a:p>
        </p:txBody>
      </p:sp>
    </p:spTree>
    <p:extLst>
      <p:ext uri="{BB962C8B-B14F-4D97-AF65-F5344CB8AC3E}">
        <p14:creationId xmlns:p14="http://schemas.microsoft.com/office/powerpoint/2010/main" val="2166115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87223" y="176447"/>
            <a:ext cx="7252239" cy="382156"/>
          </a:xfrm>
          <a:prstGeom prst="rect">
            <a:avLst/>
          </a:prstGeom>
        </p:spPr>
        <p:txBody>
          <a:bodyPr vert="horz" wrap="square" lIns="0" tIns="12700" rIns="0" bIns="0" rtlCol="0">
            <a:spAutoFit/>
          </a:bodyPr>
          <a:lstStyle/>
          <a:p>
            <a:pPr marL="12700">
              <a:lnSpc>
                <a:spcPct val="100000"/>
              </a:lnSpc>
              <a:spcBef>
                <a:spcPts val="100"/>
              </a:spcBef>
            </a:pPr>
            <a:r>
              <a:rPr sz="2400" spc="-10" dirty="0"/>
              <a:t>Performance </a:t>
            </a:r>
            <a:r>
              <a:rPr sz="2400" spc="-5" dirty="0"/>
              <a:t>vs.</a:t>
            </a:r>
            <a:r>
              <a:rPr sz="2400" spc="-65" dirty="0"/>
              <a:t> </a:t>
            </a:r>
            <a:r>
              <a:rPr sz="2400" spc="-5" dirty="0" err="1"/>
              <a:t>Explainability</a:t>
            </a:r>
            <a:r>
              <a:rPr lang="en-US" sz="2400" spc="-5" dirty="0"/>
              <a:t>: DARPA XAI Program</a:t>
            </a:r>
            <a:endParaRPr sz="2400" dirty="0"/>
          </a:p>
        </p:txBody>
      </p:sp>
      <p:sp>
        <p:nvSpPr>
          <p:cNvPr id="3" name="object 3"/>
          <p:cNvSpPr/>
          <p:nvPr/>
        </p:nvSpPr>
        <p:spPr>
          <a:xfrm>
            <a:off x="2183129" y="1341882"/>
            <a:ext cx="4022725" cy="2682240"/>
          </a:xfrm>
          <a:custGeom>
            <a:avLst/>
            <a:gdLst/>
            <a:ahLst/>
            <a:cxnLst/>
            <a:rect l="l" t="t" r="r" b="b"/>
            <a:pathLst>
              <a:path w="4022725" h="2682240">
                <a:moveTo>
                  <a:pt x="3428885" y="0"/>
                </a:moveTo>
                <a:lnTo>
                  <a:pt x="593712" y="0"/>
                </a:lnTo>
                <a:lnTo>
                  <a:pt x="545018" y="1968"/>
                </a:lnTo>
                <a:lnTo>
                  <a:pt x="497408" y="7770"/>
                </a:lnTo>
                <a:lnTo>
                  <a:pt x="451035" y="17254"/>
                </a:lnTo>
                <a:lnTo>
                  <a:pt x="406052" y="30267"/>
                </a:lnTo>
                <a:lnTo>
                  <a:pt x="362611" y="46656"/>
                </a:lnTo>
                <a:lnTo>
                  <a:pt x="320865" y="66268"/>
                </a:lnTo>
                <a:lnTo>
                  <a:pt x="280968" y="88951"/>
                </a:lnTo>
                <a:lnTo>
                  <a:pt x="243072" y="114551"/>
                </a:lnTo>
                <a:lnTo>
                  <a:pt x="207329" y="142916"/>
                </a:lnTo>
                <a:lnTo>
                  <a:pt x="173893" y="173893"/>
                </a:lnTo>
                <a:lnTo>
                  <a:pt x="142916" y="207329"/>
                </a:lnTo>
                <a:lnTo>
                  <a:pt x="114551" y="243072"/>
                </a:lnTo>
                <a:lnTo>
                  <a:pt x="88951" y="280968"/>
                </a:lnTo>
                <a:lnTo>
                  <a:pt x="66268" y="320865"/>
                </a:lnTo>
                <a:lnTo>
                  <a:pt x="46656" y="362611"/>
                </a:lnTo>
                <a:lnTo>
                  <a:pt x="30267" y="406052"/>
                </a:lnTo>
                <a:lnTo>
                  <a:pt x="17254" y="451035"/>
                </a:lnTo>
                <a:lnTo>
                  <a:pt x="7770" y="497408"/>
                </a:lnTo>
                <a:lnTo>
                  <a:pt x="1968" y="545018"/>
                </a:lnTo>
                <a:lnTo>
                  <a:pt x="0" y="593712"/>
                </a:lnTo>
                <a:lnTo>
                  <a:pt x="0" y="2088527"/>
                </a:lnTo>
                <a:lnTo>
                  <a:pt x="1968" y="2137221"/>
                </a:lnTo>
                <a:lnTo>
                  <a:pt x="7770" y="2184831"/>
                </a:lnTo>
                <a:lnTo>
                  <a:pt x="17254" y="2231204"/>
                </a:lnTo>
                <a:lnTo>
                  <a:pt x="30267" y="2276187"/>
                </a:lnTo>
                <a:lnTo>
                  <a:pt x="46656" y="2319628"/>
                </a:lnTo>
                <a:lnTo>
                  <a:pt x="66268" y="2361374"/>
                </a:lnTo>
                <a:lnTo>
                  <a:pt x="88951" y="2401271"/>
                </a:lnTo>
                <a:lnTo>
                  <a:pt x="114551" y="2439167"/>
                </a:lnTo>
                <a:lnTo>
                  <a:pt x="142916" y="2474910"/>
                </a:lnTo>
                <a:lnTo>
                  <a:pt x="173893" y="2508346"/>
                </a:lnTo>
                <a:lnTo>
                  <a:pt x="207329" y="2539323"/>
                </a:lnTo>
                <a:lnTo>
                  <a:pt x="243072" y="2567688"/>
                </a:lnTo>
                <a:lnTo>
                  <a:pt x="280968" y="2593288"/>
                </a:lnTo>
                <a:lnTo>
                  <a:pt x="320865" y="2615971"/>
                </a:lnTo>
                <a:lnTo>
                  <a:pt x="362611" y="2635583"/>
                </a:lnTo>
                <a:lnTo>
                  <a:pt x="406052" y="2651972"/>
                </a:lnTo>
                <a:lnTo>
                  <a:pt x="451035" y="2664985"/>
                </a:lnTo>
                <a:lnTo>
                  <a:pt x="497408" y="2674469"/>
                </a:lnTo>
                <a:lnTo>
                  <a:pt x="545018" y="2680271"/>
                </a:lnTo>
                <a:lnTo>
                  <a:pt x="593712" y="2682240"/>
                </a:lnTo>
                <a:lnTo>
                  <a:pt x="3428885" y="2682240"/>
                </a:lnTo>
                <a:lnTo>
                  <a:pt x="3477579" y="2680271"/>
                </a:lnTo>
                <a:lnTo>
                  <a:pt x="3525189" y="2674469"/>
                </a:lnTo>
                <a:lnTo>
                  <a:pt x="3571562" y="2664985"/>
                </a:lnTo>
                <a:lnTo>
                  <a:pt x="3616545" y="2651972"/>
                </a:lnTo>
                <a:lnTo>
                  <a:pt x="3659986" y="2635583"/>
                </a:lnTo>
                <a:lnTo>
                  <a:pt x="3701732" y="2615971"/>
                </a:lnTo>
                <a:lnTo>
                  <a:pt x="3741629" y="2593288"/>
                </a:lnTo>
                <a:lnTo>
                  <a:pt x="3779525" y="2567688"/>
                </a:lnTo>
                <a:lnTo>
                  <a:pt x="3815268" y="2539323"/>
                </a:lnTo>
                <a:lnTo>
                  <a:pt x="3848704" y="2508346"/>
                </a:lnTo>
                <a:lnTo>
                  <a:pt x="3879681" y="2474910"/>
                </a:lnTo>
                <a:lnTo>
                  <a:pt x="3908046" y="2439167"/>
                </a:lnTo>
                <a:lnTo>
                  <a:pt x="3933646" y="2401271"/>
                </a:lnTo>
                <a:lnTo>
                  <a:pt x="3956329" y="2361374"/>
                </a:lnTo>
                <a:lnTo>
                  <a:pt x="3975941" y="2319628"/>
                </a:lnTo>
                <a:lnTo>
                  <a:pt x="3992330" y="2276187"/>
                </a:lnTo>
                <a:lnTo>
                  <a:pt x="4005343" y="2231204"/>
                </a:lnTo>
                <a:lnTo>
                  <a:pt x="4014827" y="2184831"/>
                </a:lnTo>
                <a:lnTo>
                  <a:pt x="4020629" y="2137221"/>
                </a:lnTo>
                <a:lnTo>
                  <a:pt x="4022598" y="2088527"/>
                </a:lnTo>
                <a:lnTo>
                  <a:pt x="4022598" y="593712"/>
                </a:lnTo>
                <a:lnTo>
                  <a:pt x="4020629" y="545018"/>
                </a:lnTo>
                <a:lnTo>
                  <a:pt x="4014827" y="497408"/>
                </a:lnTo>
                <a:lnTo>
                  <a:pt x="4005343" y="451035"/>
                </a:lnTo>
                <a:lnTo>
                  <a:pt x="3992330" y="406052"/>
                </a:lnTo>
                <a:lnTo>
                  <a:pt x="3975941" y="362611"/>
                </a:lnTo>
                <a:lnTo>
                  <a:pt x="3956329" y="320865"/>
                </a:lnTo>
                <a:lnTo>
                  <a:pt x="3933646" y="280968"/>
                </a:lnTo>
                <a:lnTo>
                  <a:pt x="3908046" y="243072"/>
                </a:lnTo>
                <a:lnTo>
                  <a:pt x="3879681" y="207329"/>
                </a:lnTo>
                <a:lnTo>
                  <a:pt x="3848704" y="173893"/>
                </a:lnTo>
                <a:lnTo>
                  <a:pt x="3815268" y="142916"/>
                </a:lnTo>
                <a:lnTo>
                  <a:pt x="3779525" y="114551"/>
                </a:lnTo>
                <a:lnTo>
                  <a:pt x="3741629" y="88951"/>
                </a:lnTo>
                <a:lnTo>
                  <a:pt x="3701732" y="66268"/>
                </a:lnTo>
                <a:lnTo>
                  <a:pt x="3659986" y="46656"/>
                </a:lnTo>
                <a:lnTo>
                  <a:pt x="3616545" y="30267"/>
                </a:lnTo>
                <a:lnTo>
                  <a:pt x="3571562" y="17254"/>
                </a:lnTo>
                <a:lnTo>
                  <a:pt x="3525189" y="7770"/>
                </a:lnTo>
                <a:lnTo>
                  <a:pt x="3477579" y="1968"/>
                </a:lnTo>
                <a:lnTo>
                  <a:pt x="3428885" y="0"/>
                </a:lnTo>
                <a:close/>
              </a:path>
            </a:pathLst>
          </a:custGeom>
          <a:solidFill>
            <a:srgbClr val="FDE5CD">
              <a:alpha val="50195"/>
            </a:srgbClr>
          </a:solidFill>
        </p:spPr>
        <p:txBody>
          <a:bodyPr wrap="square" lIns="0" tIns="0" rIns="0" bIns="0" rtlCol="0"/>
          <a:lstStyle/>
          <a:p>
            <a:endParaRPr/>
          </a:p>
        </p:txBody>
      </p:sp>
      <p:sp>
        <p:nvSpPr>
          <p:cNvPr id="4" name="object 4"/>
          <p:cNvSpPr txBox="1"/>
          <p:nvPr/>
        </p:nvSpPr>
        <p:spPr>
          <a:xfrm>
            <a:off x="7075923" y="3452695"/>
            <a:ext cx="1064895" cy="227626"/>
          </a:xfrm>
          <a:prstGeom prst="rect">
            <a:avLst/>
          </a:prstGeom>
        </p:spPr>
        <p:txBody>
          <a:bodyPr vert="horz" wrap="square" lIns="0" tIns="12065" rIns="0" bIns="0" rtlCol="0">
            <a:spAutoFit/>
          </a:bodyPr>
          <a:lstStyle/>
          <a:p>
            <a:pPr marL="12700">
              <a:lnSpc>
                <a:spcPct val="100000"/>
              </a:lnSpc>
              <a:spcBef>
                <a:spcPts val="95"/>
              </a:spcBef>
            </a:pPr>
            <a:r>
              <a:rPr sz="1400" spc="-5" dirty="0">
                <a:latin typeface="Arial"/>
                <a:cs typeface="Arial"/>
              </a:rPr>
              <a:t>Explainability</a:t>
            </a:r>
            <a:endParaRPr sz="1400" dirty="0">
              <a:latin typeface="Arial"/>
              <a:cs typeface="Arial"/>
            </a:endParaRPr>
          </a:p>
        </p:txBody>
      </p:sp>
      <p:sp>
        <p:nvSpPr>
          <p:cNvPr id="5" name="object 5"/>
          <p:cNvSpPr/>
          <p:nvPr/>
        </p:nvSpPr>
        <p:spPr>
          <a:xfrm>
            <a:off x="6601206" y="1670304"/>
            <a:ext cx="2134361" cy="1716786"/>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6624066" y="1732788"/>
            <a:ext cx="0" cy="1662430"/>
          </a:xfrm>
          <a:custGeom>
            <a:avLst/>
            <a:gdLst/>
            <a:ahLst/>
            <a:cxnLst/>
            <a:rect l="l" t="t" r="r" b="b"/>
            <a:pathLst>
              <a:path h="1662429">
                <a:moveTo>
                  <a:pt x="0" y="0"/>
                </a:moveTo>
                <a:lnTo>
                  <a:pt x="0" y="1662391"/>
                </a:lnTo>
              </a:path>
            </a:pathLst>
          </a:custGeom>
          <a:ln w="28956">
            <a:solidFill>
              <a:srgbClr val="1F4E79"/>
            </a:solidFill>
          </a:ln>
        </p:spPr>
        <p:txBody>
          <a:bodyPr wrap="square" lIns="0" tIns="0" rIns="0" bIns="0" rtlCol="0"/>
          <a:lstStyle/>
          <a:p>
            <a:endParaRPr/>
          </a:p>
        </p:txBody>
      </p:sp>
      <p:sp>
        <p:nvSpPr>
          <p:cNvPr id="7" name="object 7"/>
          <p:cNvSpPr/>
          <p:nvPr/>
        </p:nvSpPr>
        <p:spPr>
          <a:xfrm>
            <a:off x="6580635" y="1660399"/>
            <a:ext cx="86995" cy="86995"/>
          </a:xfrm>
          <a:custGeom>
            <a:avLst/>
            <a:gdLst/>
            <a:ahLst/>
            <a:cxnLst/>
            <a:rect l="l" t="t" r="r" b="b"/>
            <a:pathLst>
              <a:path w="86995" h="86994">
                <a:moveTo>
                  <a:pt x="43434" y="0"/>
                </a:moveTo>
                <a:lnTo>
                  <a:pt x="0" y="86867"/>
                </a:lnTo>
                <a:lnTo>
                  <a:pt x="86868" y="86867"/>
                </a:lnTo>
                <a:lnTo>
                  <a:pt x="43434" y="0"/>
                </a:lnTo>
                <a:close/>
              </a:path>
            </a:pathLst>
          </a:custGeom>
          <a:solidFill>
            <a:srgbClr val="1F4E79"/>
          </a:solidFill>
        </p:spPr>
        <p:txBody>
          <a:bodyPr wrap="square" lIns="0" tIns="0" rIns="0" bIns="0" rtlCol="0"/>
          <a:lstStyle/>
          <a:p>
            <a:endParaRPr/>
          </a:p>
        </p:txBody>
      </p:sp>
      <p:sp>
        <p:nvSpPr>
          <p:cNvPr id="8" name="object 8"/>
          <p:cNvSpPr/>
          <p:nvPr/>
        </p:nvSpPr>
        <p:spPr>
          <a:xfrm>
            <a:off x="6612642" y="3395471"/>
            <a:ext cx="2067560" cy="0"/>
          </a:xfrm>
          <a:custGeom>
            <a:avLst/>
            <a:gdLst/>
            <a:ahLst/>
            <a:cxnLst/>
            <a:rect l="l" t="t" r="r" b="b"/>
            <a:pathLst>
              <a:path w="2067559">
                <a:moveTo>
                  <a:pt x="2067013" y="0"/>
                </a:moveTo>
                <a:lnTo>
                  <a:pt x="0" y="0"/>
                </a:lnTo>
              </a:path>
            </a:pathLst>
          </a:custGeom>
          <a:ln w="28956">
            <a:solidFill>
              <a:srgbClr val="1F4E79"/>
            </a:solidFill>
          </a:ln>
        </p:spPr>
        <p:txBody>
          <a:bodyPr wrap="square" lIns="0" tIns="0" rIns="0" bIns="0" rtlCol="0"/>
          <a:lstStyle/>
          <a:p>
            <a:endParaRPr/>
          </a:p>
        </p:txBody>
      </p:sp>
      <p:sp>
        <p:nvSpPr>
          <p:cNvPr id="9" name="object 9"/>
          <p:cNvSpPr/>
          <p:nvPr/>
        </p:nvSpPr>
        <p:spPr>
          <a:xfrm>
            <a:off x="8665177" y="3352034"/>
            <a:ext cx="86995" cy="86995"/>
          </a:xfrm>
          <a:custGeom>
            <a:avLst/>
            <a:gdLst/>
            <a:ahLst/>
            <a:cxnLst/>
            <a:rect l="l" t="t" r="r" b="b"/>
            <a:pathLst>
              <a:path w="86995" h="86995">
                <a:moveTo>
                  <a:pt x="0" y="0"/>
                </a:moveTo>
                <a:lnTo>
                  <a:pt x="0" y="86867"/>
                </a:lnTo>
                <a:lnTo>
                  <a:pt x="86868" y="43433"/>
                </a:lnTo>
                <a:lnTo>
                  <a:pt x="0" y="0"/>
                </a:lnTo>
                <a:close/>
              </a:path>
            </a:pathLst>
          </a:custGeom>
          <a:solidFill>
            <a:srgbClr val="1F4E79"/>
          </a:solidFill>
        </p:spPr>
        <p:txBody>
          <a:bodyPr wrap="square" lIns="0" tIns="0" rIns="0" bIns="0" rtlCol="0"/>
          <a:lstStyle/>
          <a:p>
            <a:endParaRPr/>
          </a:p>
        </p:txBody>
      </p:sp>
      <p:sp>
        <p:nvSpPr>
          <p:cNvPr id="10" name="object 10"/>
          <p:cNvSpPr/>
          <p:nvPr/>
        </p:nvSpPr>
        <p:spPr>
          <a:xfrm>
            <a:off x="6749033" y="1809751"/>
            <a:ext cx="111251" cy="99822"/>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6870954" y="2124455"/>
            <a:ext cx="111251" cy="99822"/>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7441692" y="1809751"/>
            <a:ext cx="111251" cy="99822"/>
          </a:xfrm>
          <a:prstGeom prst="rect">
            <a:avLst/>
          </a:prstGeom>
          <a:blipFill>
            <a:blip r:embed="rId4" cstate="print"/>
            <a:stretch>
              <a:fillRect/>
            </a:stretch>
          </a:blipFill>
        </p:spPr>
        <p:txBody>
          <a:bodyPr wrap="square" lIns="0" tIns="0" rIns="0" bIns="0" rtlCol="0"/>
          <a:lstStyle/>
          <a:p>
            <a:endParaRPr/>
          </a:p>
        </p:txBody>
      </p:sp>
      <p:sp>
        <p:nvSpPr>
          <p:cNvPr id="13" name="object 13"/>
          <p:cNvSpPr/>
          <p:nvPr/>
        </p:nvSpPr>
        <p:spPr>
          <a:xfrm>
            <a:off x="7113269" y="2426207"/>
            <a:ext cx="111251" cy="99822"/>
          </a:xfrm>
          <a:prstGeom prst="rect">
            <a:avLst/>
          </a:prstGeom>
          <a:blipFill>
            <a:blip r:embed="rId3" cstate="print"/>
            <a:stretch>
              <a:fillRect/>
            </a:stretch>
          </a:blipFill>
        </p:spPr>
        <p:txBody>
          <a:bodyPr wrap="square" lIns="0" tIns="0" rIns="0" bIns="0" rtlCol="0"/>
          <a:lstStyle/>
          <a:p>
            <a:endParaRPr/>
          </a:p>
        </p:txBody>
      </p:sp>
      <p:sp>
        <p:nvSpPr>
          <p:cNvPr id="14" name="object 14"/>
          <p:cNvSpPr/>
          <p:nvPr/>
        </p:nvSpPr>
        <p:spPr>
          <a:xfrm>
            <a:off x="7497318" y="2754629"/>
            <a:ext cx="111251" cy="99059"/>
          </a:xfrm>
          <a:prstGeom prst="rect">
            <a:avLst/>
          </a:prstGeom>
          <a:blipFill>
            <a:blip r:embed="rId5" cstate="print"/>
            <a:stretch>
              <a:fillRect/>
            </a:stretch>
          </a:blipFill>
        </p:spPr>
        <p:txBody>
          <a:bodyPr wrap="square" lIns="0" tIns="0" rIns="0" bIns="0" rtlCol="0"/>
          <a:lstStyle/>
          <a:p>
            <a:endParaRPr/>
          </a:p>
        </p:txBody>
      </p:sp>
      <p:sp>
        <p:nvSpPr>
          <p:cNvPr id="15" name="object 15"/>
          <p:cNvSpPr/>
          <p:nvPr/>
        </p:nvSpPr>
        <p:spPr>
          <a:xfrm>
            <a:off x="7079742" y="1808989"/>
            <a:ext cx="111251" cy="99822"/>
          </a:xfrm>
          <a:prstGeom prst="rect">
            <a:avLst/>
          </a:prstGeom>
          <a:blipFill>
            <a:blip r:embed="rId4" cstate="print"/>
            <a:stretch>
              <a:fillRect/>
            </a:stretch>
          </a:blipFill>
        </p:spPr>
        <p:txBody>
          <a:bodyPr wrap="square" lIns="0" tIns="0" rIns="0" bIns="0" rtlCol="0"/>
          <a:lstStyle/>
          <a:p>
            <a:endParaRPr/>
          </a:p>
        </p:txBody>
      </p:sp>
      <p:sp>
        <p:nvSpPr>
          <p:cNvPr id="16" name="object 16"/>
          <p:cNvSpPr/>
          <p:nvPr/>
        </p:nvSpPr>
        <p:spPr>
          <a:xfrm>
            <a:off x="6878573" y="2256282"/>
            <a:ext cx="111251" cy="99822"/>
          </a:xfrm>
          <a:prstGeom prst="rect">
            <a:avLst/>
          </a:prstGeom>
          <a:blipFill>
            <a:blip r:embed="rId6" cstate="print"/>
            <a:stretch>
              <a:fillRect/>
            </a:stretch>
          </a:blipFill>
        </p:spPr>
        <p:txBody>
          <a:bodyPr wrap="square" lIns="0" tIns="0" rIns="0" bIns="0" rtlCol="0"/>
          <a:lstStyle/>
          <a:p>
            <a:endParaRPr/>
          </a:p>
        </p:txBody>
      </p:sp>
      <p:sp>
        <p:nvSpPr>
          <p:cNvPr id="17" name="object 17"/>
          <p:cNvSpPr txBox="1"/>
          <p:nvPr/>
        </p:nvSpPr>
        <p:spPr>
          <a:xfrm>
            <a:off x="2741293" y="892580"/>
            <a:ext cx="290639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Arial"/>
                <a:cs typeface="Arial"/>
              </a:rPr>
              <a:t>Learning </a:t>
            </a:r>
            <a:r>
              <a:rPr sz="1800" spc="-25" dirty="0">
                <a:latin typeface="Arial"/>
                <a:cs typeface="Arial"/>
              </a:rPr>
              <a:t>Techniques</a:t>
            </a:r>
            <a:r>
              <a:rPr sz="1800" spc="-45" dirty="0">
                <a:latin typeface="Arial"/>
                <a:cs typeface="Arial"/>
              </a:rPr>
              <a:t> </a:t>
            </a:r>
            <a:r>
              <a:rPr sz="1800" spc="-5" dirty="0">
                <a:latin typeface="Arial"/>
                <a:cs typeface="Arial"/>
              </a:rPr>
              <a:t>(today)</a:t>
            </a:r>
            <a:endParaRPr sz="1800" dirty="0">
              <a:latin typeface="Arial"/>
              <a:cs typeface="Arial"/>
            </a:endParaRPr>
          </a:p>
        </p:txBody>
      </p:sp>
      <p:sp>
        <p:nvSpPr>
          <p:cNvPr id="18" name="object 18"/>
          <p:cNvSpPr txBox="1"/>
          <p:nvPr/>
        </p:nvSpPr>
        <p:spPr>
          <a:xfrm>
            <a:off x="6970752" y="965649"/>
            <a:ext cx="1361440" cy="574040"/>
          </a:xfrm>
          <a:prstGeom prst="rect">
            <a:avLst/>
          </a:prstGeom>
        </p:spPr>
        <p:txBody>
          <a:bodyPr vert="horz" wrap="square" lIns="0" tIns="12700" rIns="0" bIns="0" rtlCol="0">
            <a:spAutoFit/>
          </a:bodyPr>
          <a:lstStyle/>
          <a:p>
            <a:pPr marL="203835" marR="5080" indent="-191770">
              <a:lnSpc>
                <a:spcPct val="100000"/>
              </a:lnSpc>
              <a:spcBef>
                <a:spcPts val="100"/>
              </a:spcBef>
            </a:pPr>
            <a:r>
              <a:rPr sz="1800" spc="-5" dirty="0">
                <a:solidFill>
                  <a:srgbClr val="FFFF00"/>
                </a:solidFill>
                <a:latin typeface="Arial"/>
                <a:cs typeface="Arial"/>
              </a:rPr>
              <a:t>E</a:t>
            </a:r>
            <a:r>
              <a:rPr sz="1800" dirty="0">
                <a:solidFill>
                  <a:srgbClr val="FFFF00"/>
                </a:solidFill>
                <a:latin typeface="Arial"/>
                <a:cs typeface="Arial"/>
              </a:rPr>
              <a:t>x</a:t>
            </a:r>
            <a:r>
              <a:rPr sz="1800" spc="-5" dirty="0">
                <a:solidFill>
                  <a:srgbClr val="FFFF00"/>
                </a:solidFill>
                <a:latin typeface="Arial"/>
                <a:cs typeface="Arial"/>
              </a:rPr>
              <a:t>plainabili</a:t>
            </a:r>
            <a:r>
              <a:rPr sz="1800" spc="-10" dirty="0">
                <a:solidFill>
                  <a:srgbClr val="FFFF00"/>
                </a:solidFill>
                <a:latin typeface="Arial"/>
                <a:cs typeface="Arial"/>
              </a:rPr>
              <a:t>t</a:t>
            </a:r>
            <a:r>
              <a:rPr sz="1800" dirty="0">
                <a:solidFill>
                  <a:srgbClr val="FFFF00"/>
                </a:solidFill>
                <a:latin typeface="Arial"/>
                <a:cs typeface="Arial"/>
              </a:rPr>
              <a:t>y  </a:t>
            </a:r>
            <a:r>
              <a:rPr sz="1800" spc="-5" dirty="0">
                <a:solidFill>
                  <a:srgbClr val="FFFF00"/>
                </a:solidFill>
                <a:latin typeface="Arial"/>
                <a:cs typeface="Arial"/>
              </a:rPr>
              <a:t>(notional)</a:t>
            </a:r>
            <a:endParaRPr sz="1800" dirty="0">
              <a:solidFill>
                <a:srgbClr val="FFFF00"/>
              </a:solidFill>
              <a:latin typeface="Arial"/>
              <a:cs typeface="Arial"/>
            </a:endParaRPr>
          </a:p>
        </p:txBody>
      </p:sp>
      <p:sp>
        <p:nvSpPr>
          <p:cNvPr id="19" name="object 19"/>
          <p:cNvSpPr/>
          <p:nvPr/>
        </p:nvSpPr>
        <p:spPr>
          <a:xfrm>
            <a:off x="2279142" y="1421130"/>
            <a:ext cx="3816096" cy="2500122"/>
          </a:xfrm>
          <a:prstGeom prst="rect">
            <a:avLst/>
          </a:prstGeom>
          <a:blipFill>
            <a:blip r:embed="rId7" cstate="print"/>
            <a:stretch>
              <a:fillRect/>
            </a:stretch>
          </a:blipFill>
        </p:spPr>
        <p:txBody>
          <a:bodyPr wrap="square" lIns="0" tIns="0" rIns="0" bIns="0" rtlCol="0"/>
          <a:lstStyle/>
          <a:p>
            <a:endParaRPr/>
          </a:p>
        </p:txBody>
      </p:sp>
      <p:sp>
        <p:nvSpPr>
          <p:cNvPr id="20" name="object 20"/>
          <p:cNvSpPr txBox="1"/>
          <p:nvPr/>
        </p:nvSpPr>
        <p:spPr>
          <a:xfrm>
            <a:off x="2649810" y="1549043"/>
            <a:ext cx="828040"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48365A"/>
                </a:solidFill>
                <a:latin typeface="Arial"/>
                <a:cs typeface="Arial"/>
              </a:rPr>
              <a:t>Neural</a:t>
            </a:r>
            <a:r>
              <a:rPr sz="1200" spc="-75" dirty="0">
                <a:solidFill>
                  <a:srgbClr val="48365A"/>
                </a:solidFill>
                <a:latin typeface="Arial"/>
                <a:cs typeface="Arial"/>
              </a:rPr>
              <a:t> </a:t>
            </a:r>
            <a:r>
              <a:rPr sz="1200" spc="-5" dirty="0">
                <a:solidFill>
                  <a:srgbClr val="48365A"/>
                </a:solidFill>
                <a:latin typeface="Arial"/>
                <a:cs typeface="Arial"/>
              </a:rPr>
              <a:t>Nets</a:t>
            </a:r>
            <a:endParaRPr sz="1200">
              <a:latin typeface="Arial"/>
              <a:cs typeface="Arial"/>
            </a:endParaRPr>
          </a:p>
        </p:txBody>
      </p:sp>
      <p:sp>
        <p:nvSpPr>
          <p:cNvPr id="21" name="object 21"/>
          <p:cNvSpPr txBox="1"/>
          <p:nvPr/>
        </p:nvSpPr>
        <p:spPr>
          <a:xfrm>
            <a:off x="2444375" y="3065575"/>
            <a:ext cx="677545" cy="391160"/>
          </a:xfrm>
          <a:prstGeom prst="rect">
            <a:avLst/>
          </a:prstGeom>
        </p:spPr>
        <p:txBody>
          <a:bodyPr vert="horz" wrap="square" lIns="0" tIns="12700" rIns="0" bIns="0" rtlCol="0">
            <a:spAutoFit/>
          </a:bodyPr>
          <a:lstStyle/>
          <a:p>
            <a:pPr marL="92710" marR="5080" indent="-80010">
              <a:lnSpc>
                <a:spcPct val="100000"/>
              </a:lnSpc>
              <a:spcBef>
                <a:spcPts val="100"/>
              </a:spcBef>
            </a:pPr>
            <a:r>
              <a:rPr sz="1200" spc="-5" dirty="0">
                <a:solidFill>
                  <a:srgbClr val="656565"/>
                </a:solidFill>
                <a:latin typeface="Arial"/>
                <a:cs typeface="Arial"/>
              </a:rPr>
              <a:t>S</a:t>
            </a:r>
            <a:r>
              <a:rPr sz="1200" dirty="0">
                <a:solidFill>
                  <a:srgbClr val="656565"/>
                </a:solidFill>
                <a:latin typeface="Arial"/>
                <a:cs typeface="Arial"/>
              </a:rPr>
              <a:t>t</a:t>
            </a:r>
            <a:r>
              <a:rPr sz="1200" spc="-10" dirty="0">
                <a:solidFill>
                  <a:srgbClr val="656565"/>
                </a:solidFill>
                <a:latin typeface="Arial"/>
                <a:cs typeface="Arial"/>
              </a:rPr>
              <a:t>a</a:t>
            </a:r>
            <a:r>
              <a:rPr sz="1200" dirty="0">
                <a:solidFill>
                  <a:srgbClr val="656565"/>
                </a:solidFill>
                <a:latin typeface="Arial"/>
                <a:cs typeface="Arial"/>
              </a:rPr>
              <a:t>t</a:t>
            </a:r>
            <a:r>
              <a:rPr sz="1200" spc="-10" dirty="0">
                <a:solidFill>
                  <a:srgbClr val="656565"/>
                </a:solidFill>
                <a:latin typeface="Arial"/>
                <a:cs typeface="Arial"/>
              </a:rPr>
              <a:t>i</a:t>
            </a:r>
            <a:r>
              <a:rPr sz="1200" spc="-5" dirty="0">
                <a:solidFill>
                  <a:srgbClr val="656565"/>
                </a:solidFill>
                <a:latin typeface="Arial"/>
                <a:cs typeface="Arial"/>
              </a:rPr>
              <a:t>s</a:t>
            </a:r>
            <a:r>
              <a:rPr sz="1200" dirty="0">
                <a:solidFill>
                  <a:srgbClr val="656565"/>
                </a:solidFill>
                <a:latin typeface="Arial"/>
                <a:cs typeface="Arial"/>
              </a:rPr>
              <a:t>t</a:t>
            </a:r>
            <a:r>
              <a:rPr sz="1200" spc="-10" dirty="0">
                <a:solidFill>
                  <a:srgbClr val="656565"/>
                </a:solidFill>
                <a:latin typeface="Arial"/>
                <a:cs typeface="Arial"/>
              </a:rPr>
              <a:t>i</a:t>
            </a:r>
            <a:r>
              <a:rPr sz="1200" spc="-5" dirty="0">
                <a:solidFill>
                  <a:srgbClr val="656565"/>
                </a:solidFill>
                <a:latin typeface="Arial"/>
                <a:cs typeface="Arial"/>
              </a:rPr>
              <a:t>c</a:t>
            </a:r>
            <a:r>
              <a:rPr sz="1200" spc="-10" dirty="0">
                <a:solidFill>
                  <a:srgbClr val="656565"/>
                </a:solidFill>
                <a:latin typeface="Arial"/>
                <a:cs typeface="Arial"/>
              </a:rPr>
              <a:t>a</a:t>
            </a:r>
            <a:r>
              <a:rPr sz="1200" spc="-5" dirty="0">
                <a:solidFill>
                  <a:srgbClr val="656565"/>
                </a:solidFill>
                <a:latin typeface="Arial"/>
                <a:cs typeface="Arial"/>
              </a:rPr>
              <a:t>l  Models</a:t>
            </a:r>
            <a:endParaRPr sz="1200">
              <a:latin typeface="Arial"/>
              <a:cs typeface="Arial"/>
            </a:endParaRPr>
          </a:p>
        </p:txBody>
      </p:sp>
      <p:sp>
        <p:nvSpPr>
          <p:cNvPr id="22" name="object 22"/>
          <p:cNvSpPr txBox="1"/>
          <p:nvPr/>
        </p:nvSpPr>
        <p:spPr>
          <a:xfrm>
            <a:off x="5151608" y="2174035"/>
            <a:ext cx="702310" cy="391160"/>
          </a:xfrm>
          <a:prstGeom prst="rect">
            <a:avLst/>
          </a:prstGeom>
        </p:spPr>
        <p:txBody>
          <a:bodyPr vert="horz" wrap="square" lIns="0" tIns="12700" rIns="0" bIns="0" rtlCol="0">
            <a:spAutoFit/>
          </a:bodyPr>
          <a:lstStyle/>
          <a:p>
            <a:pPr marL="58419" marR="5080" indent="-45720">
              <a:lnSpc>
                <a:spcPct val="100000"/>
              </a:lnSpc>
              <a:spcBef>
                <a:spcPts val="100"/>
              </a:spcBef>
            </a:pPr>
            <a:r>
              <a:rPr sz="1200" spc="-5" dirty="0">
                <a:solidFill>
                  <a:srgbClr val="9A743A"/>
                </a:solidFill>
                <a:latin typeface="Arial"/>
                <a:cs typeface="Arial"/>
              </a:rPr>
              <a:t>E</a:t>
            </a:r>
            <a:r>
              <a:rPr sz="1200" spc="-10" dirty="0">
                <a:solidFill>
                  <a:srgbClr val="9A743A"/>
                </a:solidFill>
                <a:latin typeface="Arial"/>
                <a:cs typeface="Arial"/>
              </a:rPr>
              <a:t>n</a:t>
            </a:r>
            <a:r>
              <a:rPr sz="1200" spc="-5" dirty="0">
                <a:solidFill>
                  <a:srgbClr val="9A743A"/>
                </a:solidFill>
                <a:latin typeface="Arial"/>
                <a:cs typeface="Arial"/>
              </a:rPr>
              <a:t>s</a:t>
            </a:r>
            <a:r>
              <a:rPr sz="1200" spc="-10" dirty="0">
                <a:solidFill>
                  <a:srgbClr val="9A743A"/>
                </a:solidFill>
                <a:latin typeface="Arial"/>
                <a:cs typeface="Arial"/>
              </a:rPr>
              <a:t>e</a:t>
            </a:r>
            <a:r>
              <a:rPr sz="1200" spc="-5" dirty="0">
                <a:solidFill>
                  <a:srgbClr val="9A743A"/>
                </a:solidFill>
                <a:latin typeface="Arial"/>
                <a:cs typeface="Arial"/>
              </a:rPr>
              <a:t>m</a:t>
            </a:r>
            <a:r>
              <a:rPr sz="1200" spc="-10" dirty="0">
                <a:solidFill>
                  <a:srgbClr val="9A743A"/>
                </a:solidFill>
                <a:latin typeface="Arial"/>
                <a:cs typeface="Arial"/>
              </a:rPr>
              <a:t>bl</a:t>
            </a:r>
            <a:r>
              <a:rPr sz="1200" spc="-5" dirty="0">
                <a:solidFill>
                  <a:srgbClr val="9A743A"/>
                </a:solidFill>
                <a:latin typeface="Arial"/>
                <a:cs typeface="Arial"/>
              </a:rPr>
              <a:t>e  Methods</a:t>
            </a:r>
            <a:endParaRPr sz="1200">
              <a:latin typeface="Arial"/>
              <a:cs typeface="Arial"/>
            </a:endParaRPr>
          </a:p>
        </p:txBody>
      </p:sp>
      <p:sp>
        <p:nvSpPr>
          <p:cNvPr id="23" name="object 23"/>
          <p:cNvSpPr txBox="1"/>
          <p:nvPr/>
        </p:nvSpPr>
        <p:spPr>
          <a:xfrm>
            <a:off x="5219884" y="3187495"/>
            <a:ext cx="608965" cy="391160"/>
          </a:xfrm>
          <a:prstGeom prst="rect">
            <a:avLst/>
          </a:prstGeom>
        </p:spPr>
        <p:txBody>
          <a:bodyPr vert="horz" wrap="square" lIns="0" tIns="12700" rIns="0" bIns="0" rtlCol="0">
            <a:spAutoFit/>
          </a:bodyPr>
          <a:lstStyle/>
          <a:p>
            <a:pPr marL="111760" marR="5080" indent="-99060">
              <a:lnSpc>
                <a:spcPct val="100000"/>
              </a:lnSpc>
              <a:spcBef>
                <a:spcPts val="100"/>
              </a:spcBef>
            </a:pPr>
            <a:r>
              <a:rPr sz="1200" spc="-10" dirty="0">
                <a:solidFill>
                  <a:srgbClr val="771F28"/>
                </a:solidFill>
                <a:latin typeface="Arial"/>
                <a:cs typeface="Arial"/>
              </a:rPr>
              <a:t>De</a:t>
            </a:r>
            <a:r>
              <a:rPr sz="1200" dirty="0">
                <a:solidFill>
                  <a:srgbClr val="771F28"/>
                </a:solidFill>
                <a:latin typeface="Arial"/>
                <a:cs typeface="Arial"/>
              </a:rPr>
              <a:t>c</a:t>
            </a:r>
            <a:r>
              <a:rPr sz="1200" spc="-10" dirty="0">
                <a:solidFill>
                  <a:srgbClr val="771F28"/>
                </a:solidFill>
                <a:latin typeface="Arial"/>
                <a:cs typeface="Arial"/>
              </a:rPr>
              <a:t>i</a:t>
            </a:r>
            <a:r>
              <a:rPr sz="1200" spc="-5" dirty="0">
                <a:solidFill>
                  <a:srgbClr val="771F28"/>
                </a:solidFill>
                <a:latin typeface="Arial"/>
                <a:cs typeface="Arial"/>
              </a:rPr>
              <a:t>s</a:t>
            </a:r>
            <a:r>
              <a:rPr sz="1200" spc="-10" dirty="0">
                <a:solidFill>
                  <a:srgbClr val="771F28"/>
                </a:solidFill>
                <a:latin typeface="Arial"/>
                <a:cs typeface="Arial"/>
              </a:rPr>
              <a:t>io</a:t>
            </a:r>
            <a:r>
              <a:rPr sz="1200" spc="-5" dirty="0">
                <a:solidFill>
                  <a:srgbClr val="771F28"/>
                </a:solidFill>
                <a:latin typeface="Arial"/>
                <a:cs typeface="Arial"/>
              </a:rPr>
              <a:t>n  </a:t>
            </a:r>
            <a:r>
              <a:rPr sz="1200" spc="-15" dirty="0">
                <a:solidFill>
                  <a:srgbClr val="771F28"/>
                </a:solidFill>
                <a:latin typeface="Arial"/>
                <a:cs typeface="Arial"/>
              </a:rPr>
              <a:t>Trees</a:t>
            </a:r>
            <a:endParaRPr sz="1200">
              <a:latin typeface="Arial"/>
              <a:cs typeface="Arial"/>
            </a:endParaRPr>
          </a:p>
        </p:txBody>
      </p:sp>
      <p:sp>
        <p:nvSpPr>
          <p:cNvPr id="24" name="object 24"/>
          <p:cNvSpPr txBox="1"/>
          <p:nvPr/>
        </p:nvSpPr>
        <p:spPr>
          <a:xfrm>
            <a:off x="2946184" y="2044808"/>
            <a:ext cx="617855" cy="391160"/>
          </a:xfrm>
          <a:prstGeom prst="rect">
            <a:avLst/>
          </a:prstGeom>
        </p:spPr>
        <p:txBody>
          <a:bodyPr vert="horz" wrap="square" lIns="0" tIns="12700" rIns="0" bIns="0" rtlCol="0">
            <a:spAutoFit/>
          </a:bodyPr>
          <a:lstStyle/>
          <a:p>
            <a:pPr marL="12700" marR="5080" indent="114300">
              <a:lnSpc>
                <a:spcPct val="100000"/>
              </a:lnSpc>
              <a:spcBef>
                <a:spcPts val="100"/>
              </a:spcBef>
            </a:pPr>
            <a:r>
              <a:rPr sz="1200" spc="-10" dirty="0">
                <a:solidFill>
                  <a:srgbClr val="48365A"/>
                </a:solidFill>
                <a:latin typeface="Arial"/>
                <a:cs typeface="Arial"/>
              </a:rPr>
              <a:t>Deep  Lea</a:t>
            </a:r>
            <a:r>
              <a:rPr sz="1200" spc="-5" dirty="0">
                <a:solidFill>
                  <a:srgbClr val="48365A"/>
                </a:solidFill>
                <a:latin typeface="Arial"/>
                <a:cs typeface="Arial"/>
              </a:rPr>
              <a:t>r</a:t>
            </a:r>
            <a:r>
              <a:rPr sz="1200" spc="-10" dirty="0">
                <a:solidFill>
                  <a:srgbClr val="48365A"/>
                </a:solidFill>
                <a:latin typeface="Arial"/>
                <a:cs typeface="Arial"/>
              </a:rPr>
              <a:t>ning</a:t>
            </a:r>
            <a:endParaRPr sz="1200">
              <a:latin typeface="Arial"/>
              <a:cs typeface="Arial"/>
            </a:endParaRPr>
          </a:p>
        </p:txBody>
      </p:sp>
      <p:sp>
        <p:nvSpPr>
          <p:cNvPr id="25" name="object 25"/>
          <p:cNvSpPr txBox="1"/>
          <p:nvPr/>
        </p:nvSpPr>
        <p:spPr>
          <a:xfrm>
            <a:off x="3152729" y="3468467"/>
            <a:ext cx="397510" cy="193040"/>
          </a:xfrm>
          <a:prstGeom prst="rect">
            <a:avLst/>
          </a:prstGeom>
        </p:spPr>
        <p:txBody>
          <a:bodyPr vert="horz" wrap="square" lIns="0" tIns="12065" rIns="0" bIns="0" rtlCol="0">
            <a:spAutoFit/>
          </a:bodyPr>
          <a:lstStyle/>
          <a:p>
            <a:pPr marL="12700">
              <a:lnSpc>
                <a:spcPct val="100000"/>
              </a:lnSpc>
              <a:spcBef>
                <a:spcPts val="95"/>
              </a:spcBef>
            </a:pPr>
            <a:r>
              <a:rPr sz="1100" spc="-5" dirty="0">
                <a:solidFill>
                  <a:srgbClr val="656565"/>
                </a:solidFill>
                <a:latin typeface="Arial"/>
                <a:cs typeface="Arial"/>
              </a:rPr>
              <a:t>SV</a:t>
            </a:r>
            <a:r>
              <a:rPr sz="1100" spc="-10" dirty="0">
                <a:solidFill>
                  <a:srgbClr val="656565"/>
                </a:solidFill>
                <a:latin typeface="Arial"/>
                <a:cs typeface="Arial"/>
              </a:rPr>
              <a:t>M</a:t>
            </a:r>
            <a:r>
              <a:rPr sz="1100" spc="-5" dirty="0">
                <a:solidFill>
                  <a:srgbClr val="656565"/>
                </a:solidFill>
                <a:latin typeface="Arial"/>
                <a:cs typeface="Arial"/>
              </a:rPr>
              <a:t>s</a:t>
            </a:r>
            <a:endParaRPr sz="1100">
              <a:latin typeface="Arial"/>
              <a:cs typeface="Arial"/>
            </a:endParaRPr>
          </a:p>
        </p:txBody>
      </p:sp>
      <p:sp>
        <p:nvSpPr>
          <p:cNvPr id="26" name="object 26"/>
          <p:cNvSpPr txBox="1"/>
          <p:nvPr/>
        </p:nvSpPr>
        <p:spPr>
          <a:xfrm>
            <a:off x="3270839" y="2993793"/>
            <a:ext cx="404495" cy="193040"/>
          </a:xfrm>
          <a:prstGeom prst="rect">
            <a:avLst/>
          </a:prstGeom>
        </p:spPr>
        <p:txBody>
          <a:bodyPr vert="horz" wrap="square" lIns="0" tIns="12065" rIns="0" bIns="0" rtlCol="0">
            <a:spAutoFit/>
          </a:bodyPr>
          <a:lstStyle/>
          <a:p>
            <a:pPr marL="12700">
              <a:lnSpc>
                <a:spcPct val="100000"/>
              </a:lnSpc>
              <a:spcBef>
                <a:spcPts val="95"/>
              </a:spcBef>
            </a:pPr>
            <a:r>
              <a:rPr sz="1100" spc="-10" dirty="0">
                <a:solidFill>
                  <a:srgbClr val="656565"/>
                </a:solidFill>
                <a:latin typeface="Arial"/>
                <a:cs typeface="Arial"/>
              </a:rPr>
              <a:t>AOGs</a:t>
            </a:r>
            <a:endParaRPr sz="1100">
              <a:latin typeface="Arial"/>
              <a:cs typeface="Arial"/>
            </a:endParaRPr>
          </a:p>
        </p:txBody>
      </p:sp>
      <p:sp>
        <p:nvSpPr>
          <p:cNvPr id="27" name="object 27"/>
          <p:cNvSpPr txBox="1"/>
          <p:nvPr/>
        </p:nvSpPr>
        <p:spPr>
          <a:xfrm>
            <a:off x="4172178" y="3315563"/>
            <a:ext cx="483234" cy="360680"/>
          </a:xfrm>
          <a:prstGeom prst="rect">
            <a:avLst/>
          </a:prstGeom>
        </p:spPr>
        <p:txBody>
          <a:bodyPr vert="horz" wrap="square" lIns="0" tIns="12065" rIns="0" bIns="0" rtlCol="0">
            <a:spAutoFit/>
          </a:bodyPr>
          <a:lstStyle/>
          <a:p>
            <a:pPr marL="15875" marR="5080" indent="-3810">
              <a:lnSpc>
                <a:spcPct val="100000"/>
              </a:lnSpc>
              <a:spcBef>
                <a:spcPts val="95"/>
              </a:spcBef>
            </a:pPr>
            <a:r>
              <a:rPr sz="1100" spc="-10" dirty="0">
                <a:solidFill>
                  <a:srgbClr val="9A743A"/>
                </a:solidFill>
                <a:latin typeface="Arial"/>
                <a:cs typeface="Arial"/>
              </a:rPr>
              <a:t>M</a:t>
            </a:r>
            <a:r>
              <a:rPr sz="1100" spc="-5" dirty="0">
                <a:solidFill>
                  <a:srgbClr val="9A743A"/>
                </a:solidFill>
                <a:latin typeface="Arial"/>
                <a:cs typeface="Arial"/>
              </a:rPr>
              <a:t>arkov  </a:t>
            </a:r>
            <a:r>
              <a:rPr sz="1100" spc="-10" dirty="0">
                <a:solidFill>
                  <a:srgbClr val="9A743A"/>
                </a:solidFill>
                <a:latin typeface="Arial"/>
                <a:cs typeface="Arial"/>
              </a:rPr>
              <a:t>M</a:t>
            </a:r>
            <a:r>
              <a:rPr sz="1100" spc="-5" dirty="0">
                <a:solidFill>
                  <a:srgbClr val="9A743A"/>
                </a:solidFill>
                <a:latin typeface="Arial"/>
                <a:cs typeface="Arial"/>
              </a:rPr>
              <a:t>odels</a:t>
            </a:r>
            <a:endParaRPr sz="1100">
              <a:latin typeface="Arial"/>
              <a:cs typeface="Arial"/>
            </a:endParaRPr>
          </a:p>
        </p:txBody>
      </p:sp>
      <p:sp>
        <p:nvSpPr>
          <p:cNvPr id="28" name="object 28"/>
          <p:cNvSpPr txBox="1"/>
          <p:nvPr/>
        </p:nvSpPr>
        <p:spPr>
          <a:xfrm>
            <a:off x="4253137" y="3094437"/>
            <a:ext cx="290195" cy="147320"/>
          </a:xfrm>
          <a:prstGeom prst="rect">
            <a:avLst/>
          </a:prstGeom>
        </p:spPr>
        <p:txBody>
          <a:bodyPr vert="horz" wrap="square" lIns="0" tIns="12065" rIns="0" bIns="0" rtlCol="0">
            <a:spAutoFit/>
          </a:bodyPr>
          <a:lstStyle/>
          <a:p>
            <a:pPr marL="12700">
              <a:lnSpc>
                <a:spcPct val="100000"/>
              </a:lnSpc>
              <a:spcBef>
                <a:spcPts val="95"/>
              </a:spcBef>
            </a:pPr>
            <a:r>
              <a:rPr sz="800" spc="-5" dirty="0">
                <a:solidFill>
                  <a:srgbClr val="9A743A"/>
                </a:solidFill>
                <a:latin typeface="Arial"/>
                <a:cs typeface="Arial"/>
              </a:rPr>
              <a:t>MLNs</a:t>
            </a:r>
            <a:endParaRPr sz="800">
              <a:latin typeface="Arial"/>
              <a:cs typeface="Arial"/>
            </a:endParaRPr>
          </a:p>
        </p:txBody>
      </p:sp>
      <p:sp>
        <p:nvSpPr>
          <p:cNvPr id="41" name="object 41"/>
          <p:cNvSpPr/>
          <p:nvPr/>
        </p:nvSpPr>
        <p:spPr>
          <a:xfrm>
            <a:off x="7696961" y="2199894"/>
            <a:ext cx="111251" cy="99822"/>
          </a:xfrm>
          <a:prstGeom prst="rect">
            <a:avLst/>
          </a:prstGeom>
          <a:blipFill>
            <a:blip r:embed="rId8" cstate="print"/>
            <a:stretch>
              <a:fillRect/>
            </a:stretch>
          </a:blipFill>
        </p:spPr>
        <p:txBody>
          <a:bodyPr wrap="square" lIns="0" tIns="0" rIns="0" bIns="0" rtlCol="0"/>
          <a:lstStyle/>
          <a:p>
            <a:endParaRPr/>
          </a:p>
        </p:txBody>
      </p:sp>
      <p:sp>
        <p:nvSpPr>
          <p:cNvPr id="42" name="object 42"/>
          <p:cNvSpPr/>
          <p:nvPr/>
        </p:nvSpPr>
        <p:spPr>
          <a:xfrm>
            <a:off x="7270242" y="2252472"/>
            <a:ext cx="111251" cy="99822"/>
          </a:xfrm>
          <a:prstGeom prst="rect">
            <a:avLst/>
          </a:prstGeom>
          <a:blipFill>
            <a:blip r:embed="rId4" cstate="print"/>
            <a:stretch>
              <a:fillRect/>
            </a:stretch>
          </a:blipFill>
        </p:spPr>
        <p:txBody>
          <a:bodyPr wrap="square" lIns="0" tIns="0" rIns="0" bIns="0" rtlCol="0"/>
          <a:lstStyle/>
          <a:p>
            <a:endParaRPr/>
          </a:p>
        </p:txBody>
      </p:sp>
      <p:sp>
        <p:nvSpPr>
          <p:cNvPr id="43" name="object 43"/>
          <p:cNvSpPr/>
          <p:nvPr/>
        </p:nvSpPr>
        <p:spPr>
          <a:xfrm>
            <a:off x="7911845" y="2445257"/>
            <a:ext cx="111251" cy="99059"/>
          </a:xfrm>
          <a:prstGeom prst="rect">
            <a:avLst/>
          </a:prstGeom>
          <a:blipFill>
            <a:blip r:embed="rId9" cstate="print"/>
            <a:stretch>
              <a:fillRect/>
            </a:stretch>
          </a:blipFill>
        </p:spPr>
        <p:txBody>
          <a:bodyPr wrap="square" lIns="0" tIns="0" rIns="0" bIns="0" rtlCol="0"/>
          <a:lstStyle/>
          <a:p>
            <a:endParaRPr/>
          </a:p>
        </p:txBody>
      </p:sp>
      <p:sp>
        <p:nvSpPr>
          <p:cNvPr id="44" name="object 44"/>
          <p:cNvSpPr/>
          <p:nvPr/>
        </p:nvSpPr>
        <p:spPr>
          <a:xfrm>
            <a:off x="7239761" y="2123694"/>
            <a:ext cx="111251" cy="99822"/>
          </a:xfrm>
          <a:prstGeom prst="rect">
            <a:avLst/>
          </a:prstGeom>
          <a:blipFill>
            <a:blip r:embed="rId8" cstate="print"/>
            <a:stretch>
              <a:fillRect/>
            </a:stretch>
          </a:blipFill>
        </p:spPr>
        <p:txBody>
          <a:bodyPr wrap="square" lIns="0" tIns="0" rIns="0" bIns="0" rtlCol="0"/>
          <a:lstStyle/>
          <a:p>
            <a:endParaRPr/>
          </a:p>
        </p:txBody>
      </p:sp>
      <p:sp>
        <p:nvSpPr>
          <p:cNvPr id="45" name="object 45"/>
          <p:cNvSpPr/>
          <p:nvPr/>
        </p:nvSpPr>
        <p:spPr>
          <a:xfrm>
            <a:off x="7427214" y="2432304"/>
            <a:ext cx="111251" cy="99822"/>
          </a:xfrm>
          <a:prstGeom prst="rect">
            <a:avLst/>
          </a:prstGeom>
          <a:blipFill>
            <a:blip r:embed="rId4" cstate="print"/>
            <a:stretch>
              <a:fillRect/>
            </a:stretch>
          </a:blipFill>
        </p:spPr>
        <p:txBody>
          <a:bodyPr wrap="square" lIns="0" tIns="0" rIns="0" bIns="0" rtlCol="0"/>
          <a:lstStyle/>
          <a:p>
            <a:endParaRPr/>
          </a:p>
        </p:txBody>
      </p:sp>
      <p:sp>
        <p:nvSpPr>
          <p:cNvPr id="50" name="object 50"/>
          <p:cNvSpPr txBox="1"/>
          <p:nvPr/>
        </p:nvSpPr>
        <p:spPr>
          <a:xfrm>
            <a:off x="3993366" y="2306951"/>
            <a:ext cx="821690" cy="749935"/>
          </a:xfrm>
          <a:prstGeom prst="rect">
            <a:avLst/>
          </a:prstGeom>
        </p:spPr>
        <p:txBody>
          <a:bodyPr vert="horz" wrap="square" lIns="0" tIns="12065" rIns="0" bIns="0" rtlCol="0">
            <a:spAutoFit/>
          </a:bodyPr>
          <a:lstStyle/>
          <a:p>
            <a:pPr marL="52705" marR="85090" indent="-37465" algn="ctr">
              <a:lnSpc>
                <a:spcPct val="100000"/>
              </a:lnSpc>
              <a:spcBef>
                <a:spcPts val="95"/>
              </a:spcBef>
            </a:pPr>
            <a:r>
              <a:rPr sz="1100" spc="-5" dirty="0">
                <a:solidFill>
                  <a:srgbClr val="9A743A"/>
                </a:solidFill>
                <a:latin typeface="Arial"/>
                <a:cs typeface="Arial"/>
              </a:rPr>
              <a:t>Bayesian  Belief</a:t>
            </a:r>
            <a:r>
              <a:rPr sz="1100" spc="-70" dirty="0">
                <a:solidFill>
                  <a:srgbClr val="9A743A"/>
                </a:solidFill>
                <a:latin typeface="Arial"/>
                <a:cs typeface="Arial"/>
              </a:rPr>
              <a:t> </a:t>
            </a:r>
            <a:r>
              <a:rPr sz="1100" spc="-5" dirty="0">
                <a:solidFill>
                  <a:srgbClr val="9A743A"/>
                </a:solidFill>
                <a:latin typeface="Arial"/>
                <a:cs typeface="Arial"/>
              </a:rPr>
              <a:t>Nets</a:t>
            </a:r>
            <a:endParaRPr sz="1100">
              <a:latin typeface="Arial"/>
              <a:cs typeface="Arial"/>
            </a:endParaRPr>
          </a:p>
          <a:p>
            <a:pPr marL="1905" algn="ctr">
              <a:lnSpc>
                <a:spcPct val="100000"/>
              </a:lnSpc>
              <a:spcBef>
                <a:spcPts val="620"/>
              </a:spcBef>
            </a:pPr>
            <a:r>
              <a:rPr sz="1000" spc="-5" dirty="0">
                <a:solidFill>
                  <a:srgbClr val="9A743A"/>
                </a:solidFill>
                <a:latin typeface="Arial"/>
                <a:cs typeface="Arial"/>
              </a:rPr>
              <a:t>SRL</a:t>
            </a:r>
            <a:endParaRPr sz="1000">
              <a:latin typeface="Arial"/>
              <a:cs typeface="Arial"/>
            </a:endParaRPr>
          </a:p>
          <a:p>
            <a:pPr algn="ctr">
              <a:lnSpc>
                <a:spcPct val="100000"/>
              </a:lnSpc>
              <a:spcBef>
                <a:spcPts val="285"/>
              </a:spcBef>
              <a:tabLst>
                <a:tab pos="530860" algn="l"/>
              </a:tabLst>
            </a:pPr>
            <a:r>
              <a:rPr sz="800" spc="-5" dirty="0">
                <a:solidFill>
                  <a:srgbClr val="9A743A"/>
                </a:solidFill>
                <a:latin typeface="Arial"/>
                <a:cs typeface="Arial"/>
              </a:rPr>
              <a:t>CR</a:t>
            </a:r>
            <a:r>
              <a:rPr sz="800" spc="-10" dirty="0">
                <a:solidFill>
                  <a:srgbClr val="9A743A"/>
                </a:solidFill>
                <a:latin typeface="Arial"/>
                <a:cs typeface="Arial"/>
              </a:rPr>
              <a:t>F</a:t>
            </a:r>
            <a:r>
              <a:rPr sz="800" spc="-5" dirty="0">
                <a:solidFill>
                  <a:srgbClr val="9A743A"/>
                </a:solidFill>
                <a:latin typeface="Arial"/>
                <a:cs typeface="Arial"/>
              </a:rPr>
              <a:t>s</a:t>
            </a:r>
            <a:r>
              <a:rPr sz="800" dirty="0">
                <a:solidFill>
                  <a:srgbClr val="9A743A"/>
                </a:solidFill>
                <a:latin typeface="Arial"/>
                <a:cs typeface="Arial"/>
              </a:rPr>
              <a:t>	</a:t>
            </a:r>
            <a:r>
              <a:rPr sz="800" spc="-5" dirty="0">
                <a:solidFill>
                  <a:srgbClr val="9A743A"/>
                </a:solidFill>
                <a:latin typeface="Arial"/>
                <a:cs typeface="Arial"/>
              </a:rPr>
              <a:t>HBNs</a:t>
            </a:r>
            <a:endParaRPr sz="800">
              <a:latin typeface="Arial"/>
              <a:cs typeface="Arial"/>
            </a:endParaRPr>
          </a:p>
        </p:txBody>
      </p:sp>
      <p:sp>
        <p:nvSpPr>
          <p:cNvPr id="51" name="object 51"/>
          <p:cNvSpPr/>
          <p:nvPr/>
        </p:nvSpPr>
        <p:spPr>
          <a:xfrm>
            <a:off x="3531870" y="1865255"/>
            <a:ext cx="3173095" cy="375920"/>
          </a:xfrm>
          <a:custGeom>
            <a:avLst/>
            <a:gdLst/>
            <a:ahLst/>
            <a:cxnLst/>
            <a:rect l="l" t="t" r="r" b="b"/>
            <a:pathLst>
              <a:path w="3173095" h="375919">
                <a:moveTo>
                  <a:pt x="0" y="375920"/>
                </a:moveTo>
                <a:lnTo>
                  <a:pt x="3172942" y="0"/>
                </a:lnTo>
              </a:path>
            </a:pathLst>
          </a:custGeom>
          <a:ln w="12699">
            <a:solidFill>
              <a:srgbClr val="B45F07"/>
            </a:solidFill>
          </a:ln>
        </p:spPr>
        <p:txBody>
          <a:bodyPr wrap="square" lIns="0" tIns="0" rIns="0" bIns="0" rtlCol="0"/>
          <a:lstStyle/>
          <a:p>
            <a:endParaRPr/>
          </a:p>
        </p:txBody>
      </p:sp>
      <p:sp>
        <p:nvSpPr>
          <p:cNvPr id="52" name="object 52"/>
          <p:cNvSpPr/>
          <p:nvPr/>
        </p:nvSpPr>
        <p:spPr>
          <a:xfrm>
            <a:off x="6675112" y="1830410"/>
            <a:ext cx="80645" cy="76200"/>
          </a:xfrm>
          <a:custGeom>
            <a:avLst/>
            <a:gdLst/>
            <a:ahLst/>
            <a:cxnLst/>
            <a:rect l="l" t="t" r="r" b="b"/>
            <a:pathLst>
              <a:path w="80645" h="76200">
                <a:moveTo>
                  <a:pt x="0" y="0"/>
                </a:moveTo>
                <a:lnTo>
                  <a:pt x="29705" y="34848"/>
                </a:lnTo>
                <a:lnTo>
                  <a:pt x="8966" y="75679"/>
                </a:lnTo>
                <a:lnTo>
                  <a:pt x="80149" y="28867"/>
                </a:lnTo>
                <a:lnTo>
                  <a:pt x="0" y="0"/>
                </a:lnTo>
                <a:close/>
              </a:path>
            </a:pathLst>
          </a:custGeom>
          <a:solidFill>
            <a:srgbClr val="B45F07"/>
          </a:solidFill>
        </p:spPr>
        <p:txBody>
          <a:bodyPr wrap="square" lIns="0" tIns="0" rIns="0" bIns="0" rtlCol="0"/>
          <a:lstStyle/>
          <a:p>
            <a:endParaRPr/>
          </a:p>
        </p:txBody>
      </p:sp>
      <p:sp>
        <p:nvSpPr>
          <p:cNvPr id="53" name="object 53"/>
          <p:cNvSpPr/>
          <p:nvPr/>
        </p:nvSpPr>
        <p:spPr>
          <a:xfrm>
            <a:off x="4933950" y="2651760"/>
            <a:ext cx="1160145" cy="1207135"/>
          </a:xfrm>
          <a:custGeom>
            <a:avLst/>
            <a:gdLst/>
            <a:ahLst/>
            <a:cxnLst/>
            <a:rect l="l" t="t" r="r" b="b"/>
            <a:pathLst>
              <a:path w="1160145" h="1207135">
                <a:moveTo>
                  <a:pt x="579882" y="0"/>
                </a:moveTo>
                <a:lnTo>
                  <a:pt x="532323" y="2000"/>
                </a:lnTo>
                <a:lnTo>
                  <a:pt x="485823" y="7898"/>
                </a:lnTo>
                <a:lnTo>
                  <a:pt x="440530" y="17539"/>
                </a:lnTo>
                <a:lnTo>
                  <a:pt x="396596" y="30766"/>
                </a:lnTo>
                <a:lnTo>
                  <a:pt x="354167" y="47425"/>
                </a:lnTo>
                <a:lnTo>
                  <a:pt x="313394" y="67360"/>
                </a:lnTo>
                <a:lnTo>
                  <a:pt x="274426" y="90417"/>
                </a:lnTo>
                <a:lnTo>
                  <a:pt x="237412" y="116439"/>
                </a:lnTo>
                <a:lnTo>
                  <a:pt x="202502" y="145272"/>
                </a:lnTo>
                <a:lnTo>
                  <a:pt x="169845" y="176760"/>
                </a:lnTo>
                <a:lnTo>
                  <a:pt x="139589" y="210747"/>
                </a:lnTo>
                <a:lnTo>
                  <a:pt x="111884" y="247080"/>
                </a:lnTo>
                <a:lnTo>
                  <a:pt x="86880" y="285601"/>
                </a:lnTo>
                <a:lnTo>
                  <a:pt x="64726" y="326156"/>
                </a:lnTo>
                <a:lnTo>
                  <a:pt x="45570" y="368590"/>
                </a:lnTo>
                <a:lnTo>
                  <a:pt x="29563" y="412747"/>
                </a:lnTo>
                <a:lnTo>
                  <a:pt x="16853" y="458473"/>
                </a:lnTo>
                <a:lnTo>
                  <a:pt x="7589" y="505611"/>
                </a:lnTo>
                <a:lnTo>
                  <a:pt x="1922" y="554006"/>
                </a:lnTo>
                <a:lnTo>
                  <a:pt x="0" y="603503"/>
                </a:lnTo>
                <a:lnTo>
                  <a:pt x="1922" y="653001"/>
                </a:lnTo>
                <a:lnTo>
                  <a:pt x="7589" y="701396"/>
                </a:lnTo>
                <a:lnTo>
                  <a:pt x="16853" y="748534"/>
                </a:lnTo>
                <a:lnTo>
                  <a:pt x="29563" y="794260"/>
                </a:lnTo>
                <a:lnTo>
                  <a:pt x="45570" y="838417"/>
                </a:lnTo>
                <a:lnTo>
                  <a:pt x="64726" y="880851"/>
                </a:lnTo>
                <a:lnTo>
                  <a:pt x="86880" y="921406"/>
                </a:lnTo>
                <a:lnTo>
                  <a:pt x="111884" y="959927"/>
                </a:lnTo>
                <a:lnTo>
                  <a:pt x="139589" y="996260"/>
                </a:lnTo>
                <a:lnTo>
                  <a:pt x="169845" y="1030247"/>
                </a:lnTo>
                <a:lnTo>
                  <a:pt x="202502" y="1061735"/>
                </a:lnTo>
                <a:lnTo>
                  <a:pt x="237412" y="1090568"/>
                </a:lnTo>
                <a:lnTo>
                  <a:pt x="274426" y="1116590"/>
                </a:lnTo>
                <a:lnTo>
                  <a:pt x="313394" y="1139647"/>
                </a:lnTo>
                <a:lnTo>
                  <a:pt x="354167" y="1159582"/>
                </a:lnTo>
                <a:lnTo>
                  <a:pt x="396596" y="1176241"/>
                </a:lnTo>
                <a:lnTo>
                  <a:pt x="440530" y="1189468"/>
                </a:lnTo>
                <a:lnTo>
                  <a:pt x="485823" y="1199109"/>
                </a:lnTo>
                <a:lnTo>
                  <a:pt x="532323" y="1205007"/>
                </a:lnTo>
                <a:lnTo>
                  <a:pt x="579882" y="1207008"/>
                </a:lnTo>
                <a:lnTo>
                  <a:pt x="627440" y="1205007"/>
                </a:lnTo>
                <a:lnTo>
                  <a:pt x="673940" y="1199109"/>
                </a:lnTo>
                <a:lnTo>
                  <a:pt x="719233" y="1189468"/>
                </a:lnTo>
                <a:lnTo>
                  <a:pt x="763167" y="1176241"/>
                </a:lnTo>
                <a:lnTo>
                  <a:pt x="805596" y="1159582"/>
                </a:lnTo>
                <a:lnTo>
                  <a:pt x="846369" y="1139647"/>
                </a:lnTo>
                <a:lnTo>
                  <a:pt x="885337" y="1116590"/>
                </a:lnTo>
                <a:lnTo>
                  <a:pt x="922351" y="1090568"/>
                </a:lnTo>
                <a:lnTo>
                  <a:pt x="957261" y="1061735"/>
                </a:lnTo>
                <a:lnTo>
                  <a:pt x="989918" y="1030247"/>
                </a:lnTo>
                <a:lnTo>
                  <a:pt x="1020174" y="996260"/>
                </a:lnTo>
                <a:lnTo>
                  <a:pt x="1047879" y="959927"/>
                </a:lnTo>
                <a:lnTo>
                  <a:pt x="1072883" y="921406"/>
                </a:lnTo>
                <a:lnTo>
                  <a:pt x="1095037" y="880851"/>
                </a:lnTo>
                <a:lnTo>
                  <a:pt x="1114193" y="838417"/>
                </a:lnTo>
                <a:lnTo>
                  <a:pt x="1130200" y="794260"/>
                </a:lnTo>
                <a:lnTo>
                  <a:pt x="1142910" y="748534"/>
                </a:lnTo>
                <a:lnTo>
                  <a:pt x="1152174" y="701396"/>
                </a:lnTo>
                <a:lnTo>
                  <a:pt x="1157841" y="653001"/>
                </a:lnTo>
                <a:lnTo>
                  <a:pt x="1159764" y="603503"/>
                </a:lnTo>
                <a:lnTo>
                  <a:pt x="1157841" y="554006"/>
                </a:lnTo>
                <a:lnTo>
                  <a:pt x="1152174" y="505611"/>
                </a:lnTo>
                <a:lnTo>
                  <a:pt x="1142910" y="458473"/>
                </a:lnTo>
                <a:lnTo>
                  <a:pt x="1130200" y="412747"/>
                </a:lnTo>
                <a:lnTo>
                  <a:pt x="1114193" y="368590"/>
                </a:lnTo>
                <a:lnTo>
                  <a:pt x="1095037" y="326156"/>
                </a:lnTo>
                <a:lnTo>
                  <a:pt x="1072883" y="285601"/>
                </a:lnTo>
                <a:lnTo>
                  <a:pt x="1047879" y="247080"/>
                </a:lnTo>
                <a:lnTo>
                  <a:pt x="1020174" y="210747"/>
                </a:lnTo>
                <a:lnTo>
                  <a:pt x="989918" y="176760"/>
                </a:lnTo>
                <a:lnTo>
                  <a:pt x="957261" y="145272"/>
                </a:lnTo>
                <a:lnTo>
                  <a:pt x="922351" y="116439"/>
                </a:lnTo>
                <a:lnTo>
                  <a:pt x="885337" y="90417"/>
                </a:lnTo>
                <a:lnTo>
                  <a:pt x="846369" y="67360"/>
                </a:lnTo>
                <a:lnTo>
                  <a:pt x="805596" y="47425"/>
                </a:lnTo>
                <a:lnTo>
                  <a:pt x="763167" y="30766"/>
                </a:lnTo>
                <a:lnTo>
                  <a:pt x="719233" y="17539"/>
                </a:lnTo>
                <a:lnTo>
                  <a:pt x="673940" y="7898"/>
                </a:lnTo>
                <a:lnTo>
                  <a:pt x="627440" y="2000"/>
                </a:lnTo>
                <a:lnTo>
                  <a:pt x="579882" y="0"/>
                </a:lnTo>
                <a:close/>
              </a:path>
            </a:pathLst>
          </a:custGeom>
          <a:solidFill>
            <a:srgbClr val="F2CED2">
              <a:alpha val="50195"/>
            </a:srgbClr>
          </a:solidFill>
        </p:spPr>
        <p:txBody>
          <a:bodyPr wrap="square" lIns="0" tIns="0" rIns="0" bIns="0" rtlCol="0"/>
          <a:lstStyle/>
          <a:p>
            <a:endParaRPr/>
          </a:p>
        </p:txBody>
      </p:sp>
      <p:sp>
        <p:nvSpPr>
          <p:cNvPr id="54" name="object 54"/>
          <p:cNvSpPr/>
          <p:nvPr/>
        </p:nvSpPr>
        <p:spPr>
          <a:xfrm>
            <a:off x="4933950" y="2651760"/>
            <a:ext cx="1160145" cy="1207135"/>
          </a:xfrm>
          <a:custGeom>
            <a:avLst/>
            <a:gdLst/>
            <a:ahLst/>
            <a:cxnLst/>
            <a:rect l="l" t="t" r="r" b="b"/>
            <a:pathLst>
              <a:path w="1160145" h="1207135">
                <a:moveTo>
                  <a:pt x="0" y="603503"/>
                </a:moveTo>
                <a:lnTo>
                  <a:pt x="1922" y="554006"/>
                </a:lnTo>
                <a:lnTo>
                  <a:pt x="7589" y="505611"/>
                </a:lnTo>
                <a:lnTo>
                  <a:pt x="16853" y="458473"/>
                </a:lnTo>
                <a:lnTo>
                  <a:pt x="29563" y="412747"/>
                </a:lnTo>
                <a:lnTo>
                  <a:pt x="45570" y="368590"/>
                </a:lnTo>
                <a:lnTo>
                  <a:pt x="64726" y="326156"/>
                </a:lnTo>
                <a:lnTo>
                  <a:pt x="86880" y="285601"/>
                </a:lnTo>
                <a:lnTo>
                  <a:pt x="111884" y="247080"/>
                </a:lnTo>
                <a:lnTo>
                  <a:pt x="139589" y="210747"/>
                </a:lnTo>
                <a:lnTo>
                  <a:pt x="169845" y="176760"/>
                </a:lnTo>
                <a:lnTo>
                  <a:pt x="202502" y="145272"/>
                </a:lnTo>
                <a:lnTo>
                  <a:pt x="237412" y="116439"/>
                </a:lnTo>
                <a:lnTo>
                  <a:pt x="274426" y="90417"/>
                </a:lnTo>
                <a:lnTo>
                  <a:pt x="313394" y="67360"/>
                </a:lnTo>
                <a:lnTo>
                  <a:pt x="354167" y="47425"/>
                </a:lnTo>
                <a:lnTo>
                  <a:pt x="396596" y="30766"/>
                </a:lnTo>
                <a:lnTo>
                  <a:pt x="440530" y="17539"/>
                </a:lnTo>
                <a:lnTo>
                  <a:pt x="485823" y="7898"/>
                </a:lnTo>
                <a:lnTo>
                  <a:pt x="532323" y="2000"/>
                </a:lnTo>
                <a:lnTo>
                  <a:pt x="579882" y="0"/>
                </a:lnTo>
                <a:lnTo>
                  <a:pt x="627440" y="2000"/>
                </a:lnTo>
                <a:lnTo>
                  <a:pt x="673940" y="7898"/>
                </a:lnTo>
                <a:lnTo>
                  <a:pt x="719233" y="17539"/>
                </a:lnTo>
                <a:lnTo>
                  <a:pt x="763167" y="30766"/>
                </a:lnTo>
                <a:lnTo>
                  <a:pt x="805596" y="47425"/>
                </a:lnTo>
                <a:lnTo>
                  <a:pt x="846369" y="67360"/>
                </a:lnTo>
                <a:lnTo>
                  <a:pt x="885337" y="90417"/>
                </a:lnTo>
                <a:lnTo>
                  <a:pt x="922351" y="116439"/>
                </a:lnTo>
                <a:lnTo>
                  <a:pt x="957261" y="145272"/>
                </a:lnTo>
                <a:lnTo>
                  <a:pt x="989918" y="176760"/>
                </a:lnTo>
                <a:lnTo>
                  <a:pt x="1020174" y="210747"/>
                </a:lnTo>
                <a:lnTo>
                  <a:pt x="1047879" y="247080"/>
                </a:lnTo>
                <a:lnTo>
                  <a:pt x="1072883" y="285601"/>
                </a:lnTo>
                <a:lnTo>
                  <a:pt x="1095037" y="326156"/>
                </a:lnTo>
                <a:lnTo>
                  <a:pt x="1114193" y="368590"/>
                </a:lnTo>
                <a:lnTo>
                  <a:pt x="1130200" y="412747"/>
                </a:lnTo>
                <a:lnTo>
                  <a:pt x="1142910" y="458473"/>
                </a:lnTo>
                <a:lnTo>
                  <a:pt x="1152174" y="505611"/>
                </a:lnTo>
                <a:lnTo>
                  <a:pt x="1157841" y="554006"/>
                </a:lnTo>
                <a:lnTo>
                  <a:pt x="1159764" y="603503"/>
                </a:lnTo>
                <a:lnTo>
                  <a:pt x="1157841" y="653001"/>
                </a:lnTo>
                <a:lnTo>
                  <a:pt x="1152174" y="701396"/>
                </a:lnTo>
                <a:lnTo>
                  <a:pt x="1142910" y="748534"/>
                </a:lnTo>
                <a:lnTo>
                  <a:pt x="1130200" y="794260"/>
                </a:lnTo>
                <a:lnTo>
                  <a:pt x="1114193" y="838417"/>
                </a:lnTo>
                <a:lnTo>
                  <a:pt x="1095037" y="880851"/>
                </a:lnTo>
                <a:lnTo>
                  <a:pt x="1072883" y="921406"/>
                </a:lnTo>
                <a:lnTo>
                  <a:pt x="1047879" y="959927"/>
                </a:lnTo>
                <a:lnTo>
                  <a:pt x="1020174" y="996260"/>
                </a:lnTo>
                <a:lnTo>
                  <a:pt x="989918" y="1030247"/>
                </a:lnTo>
                <a:lnTo>
                  <a:pt x="957261" y="1061735"/>
                </a:lnTo>
                <a:lnTo>
                  <a:pt x="922351" y="1090568"/>
                </a:lnTo>
                <a:lnTo>
                  <a:pt x="885337" y="1116590"/>
                </a:lnTo>
                <a:lnTo>
                  <a:pt x="846369" y="1139647"/>
                </a:lnTo>
                <a:lnTo>
                  <a:pt x="805596" y="1159582"/>
                </a:lnTo>
                <a:lnTo>
                  <a:pt x="763167" y="1176241"/>
                </a:lnTo>
                <a:lnTo>
                  <a:pt x="719233" y="1189468"/>
                </a:lnTo>
                <a:lnTo>
                  <a:pt x="673940" y="1199109"/>
                </a:lnTo>
                <a:lnTo>
                  <a:pt x="627440" y="1205007"/>
                </a:lnTo>
                <a:lnTo>
                  <a:pt x="579882" y="1207008"/>
                </a:lnTo>
                <a:lnTo>
                  <a:pt x="532323" y="1205007"/>
                </a:lnTo>
                <a:lnTo>
                  <a:pt x="485823" y="1199109"/>
                </a:lnTo>
                <a:lnTo>
                  <a:pt x="440530" y="1189468"/>
                </a:lnTo>
                <a:lnTo>
                  <a:pt x="396596" y="1176241"/>
                </a:lnTo>
                <a:lnTo>
                  <a:pt x="354167" y="1159582"/>
                </a:lnTo>
                <a:lnTo>
                  <a:pt x="313394" y="1139647"/>
                </a:lnTo>
                <a:lnTo>
                  <a:pt x="274426" y="1116590"/>
                </a:lnTo>
                <a:lnTo>
                  <a:pt x="237412" y="1090568"/>
                </a:lnTo>
                <a:lnTo>
                  <a:pt x="202502" y="1061735"/>
                </a:lnTo>
                <a:lnTo>
                  <a:pt x="169845" y="1030247"/>
                </a:lnTo>
                <a:lnTo>
                  <a:pt x="139589" y="996260"/>
                </a:lnTo>
                <a:lnTo>
                  <a:pt x="111884" y="959927"/>
                </a:lnTo>
                <a:lnTo>
                  <a:pt x="86880" y="921406"/>
                </a:lnTo>
                <a:lnTo>
                  <a:pt x="64726" y="880851"/>
                </a:lnTo>
                <a:lnTo>
                  <a:pt x="45570" y="838417"/>
                </a:lnTo>
                <a:lnTo>
                  <a:pt x="29563" y="794260"/>
                </a:lnTo>
                <a:lnTo>
                  <a:pt x="16853" y="748534"/>
                </a:lnTo>
                <a:lnTo>
                  <a:pt x="7589" y="701396"/>
                </a:lnTo>
                <a:lnTo>
                  <a:pt x="1922" y="653001"/>
                </a:lnTo>
                <a:lnTo>
                  <a:pt x="0" y="603503"/>
                </a:lnTo>
                <a:close/>
              </a:path>
            </a:pathLst>
          </a:custGeom>
          <a:ln w="3175">
            <a:solidFill>
              <a:srgbClr val="D96B77"/>
            </a:solidFill>
          </a:ln>
        </p:spPr>
        <p:txBody>
          <a:bodyPr wrap="square" lIns="0" tIns="0" rIns="0" bIns="0" rtlCol="0"/>
          <a:lstStyle/>
          <a:p>
            <a:endParaRPr/>
          </a:p>
        </p:txBody>
      </p:sp>
      <p:sp>
        <p:nvSpPr>
          <p:cNvPr id="55" name="object 55"/>
          <p:cNvSpPr txBox="1"/>
          <p:nvPr/>
        </p:nvSpPr>
        <p:spPr>
          <a:xfrm>
            <a:off x="5237945" y="2698295"/>
            <a:ext cx="528320" cy="345440"/>
          </a:xfrm>
          <a:prstGeom prst="rect">
            <a:avLst/>
          </a:prstGeom>
        </p:spPr>
        <p:txBody>
          <a:bodyPr vert="horz" wrap="square" lIns="0" tIns="12700" rIns="0" bIns="0" rtlCol="0">
            <a:spAutoFit/>
          </a:bodyPr>
          <a:lstStyle/>
          <a:p>
            <a:pPr marL="41275" marR="5080" indent="-29209">
              <a:lnSpc>
                <a:spcPct val="100000"/>
              </a:lnSpc>
              <a:spcBef>
                <a:spcPts val="100"/>
              </a:spcBef>
            </a:pPr>
            <a:r>
              <a:rPr sz="1050" spc="-10" dirty="0">
                <a:solidFill>
                  <a:srgbClr val="9A743A"/>
                </a:solidFill>
                <a:latin typeface="Arial"/>
                <a:cs typeface="Arial"/>
              </a:rPr>
              <a:t>Random  </a:t>
            </a:r>
            <a:r>
              <a:rPr sz="1050" spc="-5" dirty="0">
                <a:solidFill>
                  <a:srgbClr val="9A743A"/>
                </a:solidFill>
                <a:latin typeface="Arial"/>
                <a:cs typeface="Arial"/>
              </a:rPr>
              <a:t>Forests</a:t>
            </a:r>
            <a:endParaRPr sz="1050">
              <a:latin typeface="Arial"/>
              <a:cs typeface="Arial"/>
            </a:endParaRPr>
          </a:p>
        </p:txBody>
      </p:sp>
      <p:sp>
        <p:nvSpPr>
          <p:cNvPr id="56" name="object 56"/>
          <p:cNvSpPr txBox="1"/>
          <p:nvPr/>
        </p:nvSpPr>
        <p:spPr>
          <a:xfrm>
            <a:off x="4076524" y="1743786"/>
            <a:ext cx="677545" cy="391160"/>
          </a:xfrm>
          <a:prstGeom prst="rect">
            <a:avLst/>
          </a:prstGeom>
        </p:spPr>
        <p:txBody>
          <a:bodyPr vert="horz" wrap="square" lIns="0" tIns="12700" rIns="0" bIns="0" rtlCol="0">
            <a:spAutoFit/>
          </a:bodyPr>
          <a:lstStyle/>
          <a:p>
            <a:pPr marL="92710" marR="5080" indent="-80010">
              <a:lnSpc>
                <a:spcPct val="100000"/>
              </a:lnSpc>
              <a:spcBef>
                <a:spcPts val="100"/>
              </a:spcBef>
            </a:pPr>
            <a:r>
              <a:rPr sz="1200" dirty="0">
                <a:solidFill>
                  <a:srgbClr val="9A743A"/>
                </a:solidFill>
                <a:latin typeface="Arial"/>
                <a:cs typeface="Arial"/>
              </a:rPr>
              <a:t>G</a:t>
            </a:r>
            <a:r>
              <a:rPr sz="1200" spc="-5" dirty="0">
                <a:solidFill>
                  <a:srgbClr val="9A743A"/>
                </a:solidFill>
                <a:latin typeface="Arial"/>
                <a:cs typeface="Arial"/>
              </a:rPr>
              <a:t>r</a:t>
            </a:r>
            <a:r>
              <a:rPr sz="1200" spc="-10" dirty="0">
                <a:solidFill>
                  <a:srgbClr val="9A743A"/>
                </a:solidFill>
                <a:latin typeface="Arial"/>
                <a:cs typeface="Arial"/>
              </a:rPr>
              <a:t>aphi</a:t>
            </a:r>
            <a:r>
              <a:rPr sz="1200" dirty="0">
                <a:solidFill>
                  <a:srgbClr val="9A743A"/>
                </a:solidFill>
                <a:latin typeface="Arial"/>
                <a:cs typeface="Arial"/>
              </a:rPr>
              <a:t>c</a:t>
            </a:r>
            <a:r>
              <a:rPr sz="1200" spc="-10" dirty="0">
                <a:solidFill>
                  <a:srgbClr val="9A743A"/>
                </a:solidFill>
                <a:latin typeface="Arial"/>
                <a:cs typeface="Arial"/>
              </a:rPr>
              <a:t>al  </a:t>
            </a:r>
            <a:r>
              <a:rPr sz="1200" spc="-5" dirty="0">
                <a:solidFill>
                  <a:srgbClr val="9A743A"/>
                </a:solidFill>
                <a:latin typeface="Arial"/>
                <a:cs typeface="Arial"/>
              </a:rPr>
              <a:t>Models</a:t>
            </a:r>
            <a:endParaRPr sz="1200">
              <a:latin typeface="Arial"/>
              <a:cs typeface="Arial"/>
            </a:endParaRPr>
          </a:p>
        </p:txBody>
      </p:sp>
      <p:sp>
        <p:nvSpPr>
          <p:cNvPr id="57" name="object 57"/>
          <p:cNvSpPr/>
          <p:nvPr/>
        </p:nvSpPr>
        <p:spPr>
          <a:xfrm>
            <a:off x="5502402" y="2213198"/>
            <a:ext cx="1327150" cy="474980"/>
          </a:xfrm>
          <a:custGeom>
            <a:avLst/>
            <a:gdLst/>
            <a:ahLst/>
            <a:cxnLst/>
            <a:rect l="l" t="t" r="r" b="b"/>
            <a:pathLst>
              <a:path w="1327150" h="474980">
                <a:moveTo>
                  <a:pt x="0" y="474967"/>
                </a:moveTo>
                <a:lnTo>
                  <a:pt x="1326959" y="0"/>
                </a:lnTo>
              </a:path>
            </a:pathLst>
          </a:custGeom>
          <a:ln w="12700">
            <a:solidFill>
              <a:srgbClr val="B45F07"/>
            </a:solidFill>
          </a:ln>
        </p:spPr>
        <p:txBody>
          <a:bodyPr wrap="square" lIns="0" tIns="0" rIns="0" bIns="0" rtlCol="0"/>
          <a:lstStyle/>
          <a:p>
            <a:endParaRPr/>
          </a:p>
        </p:txBody>
      </p:sp>
      <p:sp>
        <p:nvSpPr>
          <p:cNvPr id="58" name="object 58"/>
          <p:cNvSpPr/>
          <p:nvPr/>
        </p:nvSpPr>
        <p:spPr>
          <a:xfrm>
            <a:off x="6792605" y="2185901"/>
            <a:ext cx="85090" cy="71755"/>
          </a:xfrm>
          <a:custGeom>
            <a:avLst/>
            <a:gdLst/>
            <a:ahLst/>
            <a:cxnLst/>
            <a:rect l="l" t="t" r="r" b="b"/>
            <a:pathLst>
              <a:path w="85090" h="71755">
                <a:moveTo>
                  <a:pt x="0" y="0"/>
                </a:moveTo>
                <a:lnTo>
                  <a:pt x="36753" y="27304"/>
                </a:lnTo>
                <a:lnTo>
                  <a:pt x="25679" y="71742"/>
                </a:lnTo>
                <a:lnTo>
                  <a:pt x="84582" y="10185"/>
                </a:lnTo>
                <a:lnTo>
                  <a:pt x="0" y="0"/>
                </a:lnTo>
                <a:close/>
              </a:path>
            </a:pathLst>
          </a:custGeom>
          <a:solidFill>
            <a:srgbClr val="B45F07"/>
          </a:solidFill>
        </p:spPr>
        <p:txBody>
          <a:bodyPr wrap="square" lIns="0" tIns="0" rIns="0" bIns="0" rtlCol="0"/>
          <a:lstStyle/>
          <a:p>
            <a:endParaRPr/>
          </a:p>
        </p:txBody>
      </p:sp>
      <p:sp>
        <p:nvSpPr>
          <p:cNvPr id="59" name="object 59"/>
          <p:cNvSpPr/>
          <p:nvPr/>
        </p:nvSpPr>
        <p:spPr>
          <a:xfrm>
            <a:off x="3572255" y="2323865"/>
            <a:ext cx="3265804" cy="1242060"/>
          </a:xfrm>
          <a:custGeom>
            <a:avLst/>
            <a:gdLst/>
            <a:ahLst/>
            <a:cxnLst/>
            <a:rect l="l" t="t" r="r" b="b"/>
            <a:pathLst>
              <a:path w="3265804" h="1242060">
                <a:moveTo>
                  <a:pt x="0" y="1241615"/>
                </a:moveTo>
                <a:lnTo>
                  <a:pt x="3265398" y="0"/>
                </a:lnTo>
              </a:path>
            </a:pathLst>
          </a:custGeom>
          <a:ln w="12699">
            <a:solidFill>
              <a:srgbClr val="B45F07"/>
            </a:solidFill>
          </a:ln>
        </p:spPr>
        <p:txBody>
          <a:bodyPr wrap="square" lIns="0" tIns="0" rIns="0" bIns="0" rtlCol="0"/>
          <a:lstStyle/>
          <a:p>
            <a:endParaRPr/>
          </a:p>
        </p:txBody>
      </p:sp>
      <p:sp>
        <p:nvSpPr>
          <p:cNvPr id="60" name="object 60"/>
          <p:cNvSpPr/>
          <p:nvPr/>
        </p:nvSpPr>
        <p:spPr>
          <a:xfrm>
            <a:off x="6800366" y="2297287"/>
            <a:ext cx="85090" cy="71755"/>
          </a:xfrm>
          <a:custGeom>
            <a:avLst/>
            <a:gdLst/>
            <a:ahLst/>
            <a:cxnLst/>
            <a:rect l="l" t="t" r="r" b="b"/>
            <a:pathLst>
              <a:path w="85090" h="71755">
                <a:moveTo>
                  <a:pt x="0" y="0"/>
                </a:moveTo>
                <a:lnTo>
                  <a:pt x="37287" y="26581"/>
                </a:lnTo>
                <a:lnTo>
                  <a:pt x="27089" y="71221"/>
                </a:lnTo>
                <a:lnTo>
                  <a:pt x="84772" y="8521"/>
                </a:lnTo>
                <a:lnTo>
                  <a:pt x="0" y="0"/>
                </a:lnTo>
                <a:close/>
              </a:path>
            </a:pathLst>
          </a:custGeom>
          <a:solidFill>
            <a:srgbClr val="B45F07"/>
          </a:solidFill>
        </p:spPr>
        <p:txBody>
          <a:bodyPr wrap="square" lIns="0" tIns="0" rIns="0" bIns="0" rtlCol="0"/>
          <a:lstStyle/>
          <a:p>
            <a:endParaRPr/>
          </a:p>
        </p:txBody>
      </p:sp>
      <p:sp>
        <p:nvSpPr>
          <p:cNvPr id="61" name="object 61"/>
          <p:cNvSpPr/>
          <p:nvPr/>
        </p:nvSpPr>
        <p:spPr>
          <a:xfrm>
            <a:off x="4779264" y="2480325"/>
            <a:ext cx="2290445" cy="208279"/>
          </a:xfrm>
          <a:custGeom>
            <a:avLst/>
            <a:gdLst/>
            <a:ahLst/>
            <a:cxnLst/>
            <a:rect l="l" t="t" r="r" b="b"/>
            <a:pathLst>
              <a:path w="2290445" h="208280">
                <a:moveTo>
                  <a:pt x="0" y="207683"/>
                </a:moveTo>
                <a:lnTo>
                  <a:pt x="2289822" y="0"/>
                </a:lnTo>
              </a:path>
            </a:pathLst>
          </a:custGeom>
          <a:ln w="12700">
            <a:solidFill>
              <a:srgbClr val="B45F07"/>
            </a:solidFill>
          </a:ln>
        </p:spPr>
        <p:txBody>
          <a:bodyPr wrap="square" lIns="0" tIns="0" rIns="0" bIns="0" rtlCol="0"/>
          <a:lstStyle/>
          <a:p>
            <a:endParaRPr/>
          </a:p>
        </p:txBody>
      </p:sp>
      <p:sp>
        <p:nvSpPr>
          <p:cNvPr id="62" name="object 62"/>
          <p:cNvSpPr/>
          <p:nvPr/>
        </p:nvSpPr>
        <p:spPr>
          <a:xfrm>
            <a:off x="7040353" y="2444680"/>
            <a:ext cx="79375" cy="76200"/>
          </a:xfrm>
          <a:custGeom>
            <a:avLst/>
            <a:gdLst/>
            <a:ahLst/>
            <a:cxnLst/>
            <a:rect l="l" t="t" r="r" b="b"/>
            <a:pathLst>
              <a:path w="79375" h="76200">
                <a:moveTo>
                  <a:pt x="0" y="0"/>
                </a:moveTo>
                <a:lnTo>
                  <a:pt x="28740" y="35648"/>
                </a:lnTo>
                <a:lnTo>
                  <a:pt x="6883" y="75882"/>
                </a:lnTo>
                <a:lnTo>
                  <a:pt x="79336" y="31064"/>
                </a:lnTo>
                <a:lnTo>
                  <a:pt x="0" y="0"/>
                </a:lnTo>
                <a:close/>
              </a:path>
            </a:pathLst>
          </a:custGeom>
          <a:solidFill>
            <a:srgbClr val="B45F07"/>
          </a:solidFill>
        </p:spPr>
        <p:txBody>
          <a:bodyPr wrap="square" lIns="0" tIns="0" rIns="0" bIns="0" rtlCol="0"/>
          <a:lstStyle/>
          <a:p>
            <a:endParaRPr/>
          </a:p>
        </p:txBody>
      </p:sp>
      <p:sp>
        <p:nvSpPr>
          <p:cNvPr id="81" name="object 81"/>
          <p:cNvSpPr/>
          <p:nvPr/>
        </p:nvSpPr>
        <p:spPr>
          <a:xfrm>
            <a:off x="5861303" y="2818505"/>
            <a:ext cx="1593850" cy="496570"/>
          </a:xfrm>
          <a:custGeom>
            <a:avLst/>
            <a:gdLst/>
            <a:ahLst/>
            <a:cxnLst/>
            <a:rect l="l" t="t" r="r" b="b"/>
            <a:pathLst>
              <a:path w="1593850" h="496570">
                <a:moveTo>
                  <a:pt x="0" y="496493"/>
                </a:moveTo>
                <a:lnTo>
                  <a:pt x="1593697" y="0"/>
                </a:lnTo>
              </a:path>
            </a:pathLst>
          </a:custGeom>
          <a:ln w="12700">
            <a:solidFill>
              <a:srgbClr val="B45F07"/>
            </a:solidFill>
          </a:ln>
        </p:spPr>
        <p:txBody>
          <a:bodyPr wrap="square" lIns="0" tIns="0" rIns="0" bIns="0" rtlCol="0"/>
          <a:lstStyle/>
          <a:p>
            <a:endParaRPr/>
          </a:p>
        </p:txBody>
      </p:sp>
      <p:sp>
        <p:nvSpPr>
          <p:cNvPr id="82" name="object 82"/>
          <p:cNvSpPr/>
          <p:nvPr/>
        </p:nvSpPr>
        <p:spPr>
          <a:xfrm>
            <a:off x="7419422" y="2789693"/>
            <a:ext cx="84455" cy="73025"/>
          </a:xfrm>
          <a:custGeom>
            <a:avLst/>
            <a:gdLst/>
            <a:ahLst/>
            <a:cxnLst/>
            <a:rect l="l" t="t" r="r" b="b"/>
            <a:pathLst>
              <a:path w="84454" h="73025">
                <a:moveTo>
                  <a:pt x="0" y="0"/>
                </a:moveTo>
                <a:lnTo>
                  <a:pt x="35585" y="28816"/>
                </a:lnTo>
                <a:lnTo>
                  <a:pt x="22669" y="72745"/>
                </a:lnTo>
                <a:lnTo>
                  <a:pt x="84086" y="13703"/>
                </a:lnTo>
                <a:lnTo>
                  <a:pt x="0" y="0"/>
                </a:lnTo>
                <a:close/>
              </a:path>
            </a:pathLst>
          </a:custGeom>
          <a:solidFill>
            <a:srgbClr val="B45F07"/>
          </a:solidFill>
        </p:spPr>
        <p:txBody>
          <a:bodyPr wrap="square" lIns="0" tIns="0" rIns="0" bIns="0" rtlCol="0"/>
          <a:lstStyle/>
          <a:p>
            <a:endParaRPr/>
          </a:p>
        </p:txBody>
      </p:sp>
      <p:sp>
        <p:nvSpPr>
          <p:cNvPr id="83" name="object 83"/>
          <p:cNvSpPr/>
          <p:nvPr/>
        </p:nvSpPr>
        <p:spPr>
          <a:xfrm>
            <a:off x="7764018" y="2754629"/>
            <a:ext cx="111251" cy="99059"/>
          </a:xfrm>
          <a:prstGeom prst="rect">
            <a:avLst/>
          </a:prstGeom>
          <a:blipFill>
            <a:blip r:embed="rId9" cstate="print"/>
            <a:stretch>
              <a:fillRect/>
            </a:stretch>
          </a:blipFill>
        </p:spPr>
        <p:txBody>
          <a:bodyPr wrap="square" lIns="0" tIns="0" rIns="0" bIns="0" rtlCol="0"/>
          <a:lstStyle/>
          <a:p>
            <a:endParaRPr/>
          </a:p>
        </p:txBody>
      </p:sp>
      <p:sp>
        <p:nvSpPr>
          <p:cNvPr id="84" name="object 84"/>
          <p:cNvSpPr/>
          <p:nvPr/>
        </p:nvSpPr>
        <p:spPr>
          <a:xfrm>
            <a:off x="7517892" y="2070354"/>
            <a:ext cx="111251" cy="99059"/>
          </a:xfrm>
          <a:prstGeom prst="rect">
            <a:avLst/>
          </a:prstGeom>
          <a:blipFill>
            <a:blip r:embed="rId10" cstate="print"/>
            <a:stretch>
              <a:fillRect/>
            </a:stretch>
          </a:blipFill>
        </p:spPr>
        <p:txBody>
          <a:bodyPr wrap="square" lIns="0" tIns="0" rIns="0" bIns="0" rtlCol="0"/>
          <a:lstStyle/>
          <a:p>
            <a:endParaRPr/>
          </a:p>
        </p:txBody>
      </p:sp>
      <p:sp>
        <p:nvSpPr>
          <p:cNvPr id="85" name="object 85"/>
          <p:cNvSpPr/>
          <p:nvPr/>
        </p:nvSpPr>
        <p:spPr>
          <a:xfrm>
            <a:off x="6279641" y="1292352"/>
            <a:ext cx="307975" cy="2442210"/>
          </a:xfrm>
          <a:custGeom>
            <a:avLst/>
            <a:gdLst/>
            <a:ahLst/>
            <a:cxnLst/>
            <a:rect l="l" t="t" r="r" b="b"/>
            <a:pathLst>
              <a:path w="307975" h="2442210">
                <a:moveTo>
                  <a:pt x="0" y="0"/>
                </a:moveTo>
                <a:lnTo>
                  <a:pt x="307847" y="0"/>
                </a:lnTo>
                <a:lnTo>
                  <a:pt x="307847" y="2442210"/>
                </a:lnTo>
                <a:lnTo>
                  <a:pt x="0" y="2442210"/>
                </a:lnTo>
                <a:lnTo>
                  <a:pt x="0" y="0"/>
                </a:lnTo>
                <a:close/>
              </a:path>
            </a:pathLst>
          </a:custGeom>
          <a:solidFill>
            <a:schemeClr val="bg1">
              <a:alpha val="25097"/>
            </a:schemeClr>
          </a:solidFill>
          <a:ln>
            <a:solidFill>
              <a:schemeClr val="bg1"/>
            </a:solidFill>
          </a:ln>
        </p:spPr>
        <p:txBody>
          <a:bodyPr wrap="square" lIns="0" tIns="0" rIns="0" bIns="0" rtlCol="0"/>
          <a:lstStyle/>
          <a:p>
            <a:endParaRPr/>
          </a:p>
        </p:txBody>
      </p:sp>
      <p:sp>
        <p:nvSpPr>
          <p:cNvPr id="86" name="object 86"/>
          <p:cNvSpPr txBox="1"/>
          <p:nvPr/>
        </p:nvSpPr>
        <p:spPr>
          <a:xfrm>
            <a:off x="6324922" y="1621904"/>
            <a:ext cx="205184" cy="1781810"/>
          </a:xfrm>
          <a:prstGeom prst="rect">
            <a:avLst/>
          </a:prstGeom>
        </p:spPr>
        <p:txBody>
          <a:bodyPr vert="vert270" wrap="square" lIns="0" tIns="0" rIns="0" bIns="0" rtlCol="0">
            <a:spAutoFit/>
          </a:bodyPr>
          <a:lstStyle/>
          <a:p>
            <a:pPr marL="12700">
              <a:lnSpc>
                <a:spcPts val="1645"/>
              </a:lnSpc>
            </a:pPr>
            <a:r>
              <a:rPr sz="1400" spc="-5" dirty="0">
                <a:latin typeface="Arial"/>
                <a:cs typeface="Arial"/>
              </a:rPr>
              <a:t>Learning</a:t>
            </a:r>
            <a:r>
              <a:rPr sz="1400" spc="-65" dirty="0">
                <a:latin typeface="Arial"/>
                <a:cs typeface="Arial"/>
              </a:rPr>
              <a:t> </a:t>
            </a:r>
            <a:r>
              <a:rPr sz="1400" spc="-5" dirty="0">
                <a:latin typeface="Arial"/>
                <a:cs typeface="Arial"/>
              </a:rPr>
              <a:t>Performance</a:t>
            </a:r>
            <a:endParaRPr sz="1400" dirty="0">
              <a:latin typeface="Arial"/>
              <a:cs typeface="Arial"/>
            </a:endParaRPr>
          </a:p>
        </p:txBody>
      </p:sp>
      <p:sp>
        <p:nvSpPr>
          <p:cNvPr id="88" name="object 88"/>
          <p:cNvSpPr txBox="1">
            <a:spLocks noGrp="1"/>
          </p:cNvSpPr>
          <p:nvPr>
            <p:ph type="ftr" sz="quarter" idx="5"/>
          </p:nvPr>
        </p:nvSpPr>
        <p:spPr>
          <a:xfrm>
            <a:off x="127283" y="6484590"/>
            <a:ext cx="9293902" cy="197490"/>
          </a:xfrm>
          <a:prstGeom prst="rect">
            <a:avLst/>
          </a:prstGeom>
        </p:spPr>
        <p:txBody>
          <a:bodyPr vert="horz" wrap="square" lIns="0" tIns="12700" rIns="0" bIns="0" rtlCol="0">
            <a:spAutoFit/>
          </a:bodyPr>
          <a:lstStyle/>
          <a:p>
            <a:pPr marL="12700">
              <a:lnSpc>
                <a:spcPct val="100000"/>
              </a:lnSpc>
              <a:spcBef>
                <a:spcPts val="100"/>
              </a:spcBef>
            </a:pPr>
            <a:r>
              <a:rPr lang="en-US" sz="1200" i="1" spc="-5" dirty="0"/>
              <a:t>Courtesy: David Gunning, DARPA</a:t>
            </a:r>
            <a:endParaRPr sz="1200" i="1" spc="-5" dirty="0"/>
          </a:p>
        </p:txBody>
      </p:sp>
    </p:spTree>
    <p:extLst>
      <p:ext uri="{BB962C8B-B14F-4D97-AF65-F5344CB8AC3E}">
        <p14:creationId xmlns:p14="http://schemas.microsoft.com/office/powerpoint/2010/main" val="1220751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87223" y="176447"/>
            <a:ext cx="7252239" cy="382156"/>
          </a:xfrm>
          <a:prstGeom prst="rect">
            <a:avLst/>
          </a:prstGeom>
        </p:spPr>
        <p:txBody>
          <a:bodyPr vert="horz" wrap="square" lIns="0" tIns="12700" rIns="0" bIns="0" rtlCol="0">
            <a:spAutoFit/>
          </a:bodyPr>
          <a:lstStyle/>
          <a:p>
            <a:pPr marL="12700">
              <a:lnSpc>
                <a:spcPct val="100000"/>
              </a:lnSpc>
              <a:spcBef>
                <a:spcPts val="100"/>
              </a:spcBef>
            </a:pPr>
            <a:r>
              <a:rPr sz="2400" spc="-10" dirty="0"/>
              <a:t>Performance </a:t>
            </a:r>
            <a:r>
              <a:rPr sz="2400" spc="-5" dirty="0"/>
              <a:t>vs.</a:t>
            </a:r>
            <a:r>
              <a:rPr sz="2400" spc="-65" dirty="0"/>
              <a:t> </a:t>
            </a:r>
            <a:r>
              <a:rPr sz="2400" spc="-5" dirty="0" err="1"/>
              <a:t>Explainability</a:t>
            </a:r>
            <a:r>
              <a:rPr lang="en-US" sz="2400" spc="-5" dirty="0"/>
              <a:t>: DARPA XAI Program</a:t>
            </a:r>
            <a:endParaRPr sz="2400" dirty="0"/>
          </a:p>
        </p:txBody>
      </p:sp>
      <p:sp>
        <p:nvSpPr>
          <p:cNvPr id="3" name="object 3"/>
          <p:cNvSpPr/>
          <p:nvPr/>
        </p:nvSpPr>
        <p:spPr>
          <a:xfrm>
            <a:off x="2183129" y="1341882"/>
            <a:ext cx="4022725" cy="2682240"/>
          </a:xfrm>
          <a:custGeom>
            <a:avLst/>
            <a:gdLst/>
            <a:ahLst/>
            <a:cxnLst/>
            <a:rect l="l" t="t" r="r" b="b"/>
            <a:pathLst>
              <a:path w="4022725" h="2682240">
                <a:moveTo>
                  <a:pt x="3428885" y="0"/>
                </a:moveTo>
                <a:lnTo>
                  <a:pt x="593712" y="0"/>
                </a:lnTo>
                <a:lnTo>
                  <a:pt x="545018" y="1968"/>
                </a:lnTo>
                <a:lnTo>
                  <a:pt x="497408" y="7770"/>
                </a:lnTo>
                <a:lnTo>
                  <a:pt x="451035" y="17254"/>
                </a:lnTo>
                <a:lnTo>
                  <a:pt x="406052" y="30267"/>
                </a:lnTo>
                <a:lnTo>
                  <a:pt x="362611" y="46656"/>
                </a:lnTo>
                <a:lnTo>
                  <a:pt x="320865" y="66268"/>
                </a:lnTo>
                <a:lnTo>
                  <a:pt x="280968" y="88951"/>
                </a:lnTo>
                <a:lnTo>
                  <a:pt x="243072" y="114551"/>
                </a:lnTo>
                <a:lnTo>
                  <a:pt x="207329" y="142916"/>
                </a:lnTo>
                <a:lnTo>
                  <a:pt x="173893" y="173893"/>
                </a:lnTo>
                <a:lnTo>
                  <a:pt x="142916" y="207329"/>
                </a:lnTo>
                <a:lnTo>
                  <a:pt x="114551" y="243072"/>
                </a:lnTo>
                <a:lnTo>
                  <a:pt x="88951" y="280968"/>
                </a:lnTo>
                <a:lnTo>
                  <a:pt x="66268" y="320865"/>
                </a:lnTo>
                <a:lnTo>
                  <a:pt x="46656" y="362611"/>
                </a:lnTo>
                <a:lnTo>
                  <a:pt x="30267" y="406052"/>
                </a:lnTo>
                <a:lnTo>
                  <a:pt x="17254" y="451035"/>
                </a:lnTo>
                <a:lnTo>
                  <a:pt x="7770" y="497408"/>
                </a:lnTo>
                <a:lnTo>
                  <a:pt x="1968" y="545018"/>
                </a:lnTo>
                <a:lnTo>
                  <a:pt x="0" y="593712"/>
                </a:lnTo>
                <a:lnTo>
                  <a:pt x="0" y="2088527"/>
                </a:lnTo>
                <a:lnTo>
                  <a:pt x="1968" y="2137221"/>
                </a:lnTo>
                <a:lnTo>
                  <a:pt x="7770" y="2184831"/>
                </a:lnTo>
                <a:lnTo>
                  <a:pt x="17254" y="2231204"/>
                </a:lnTo>
                <a:lnTo>
                  <a:pt x="30267" y="2276187"/>
                </a:lnTo>
                <a:lnTo>
                  <a:pt x="46656" y="2319628"/>
                </a:lnTo>
                <a:lnTo>
                  <a:pt x="66268" y="2361374"/>
                </a:lnTo>
                <a:lnTo>
                  <a:pt x="88951" y="2401271"/>
                </a:lnTo>
                <a:lnTo>
                  <a:pt x="114551" y="2439167"/>
                </a:lnTo>
                <a:lnTo>
                  <a:pt x="142916" y="2474910"/>
                </a:lnTo>
                <a:lnTo>
                  <a:pt x="173893" y="2508346"/>
                </a:lnTo>
                <a:lnTo>
                  <a:pt x="207329" y="2539323"/>
                </a:lnTo>
                <a:lnTo>
                  <a:pt x="243072" y="2567688"/>
                </a:lnTo>
                <a:lnTo>
                  <a:pt x="280968" y="2593288"/>
                </a:lnTo>
                <a:lnTo>
                  <a:pt x="320865" y="2615971"/>
                </a:lnTo>
                <a:lnTo>
                  <a:pt x="362611" y="2635583"/>
                </a:lnTo>
                <a:lnTo>
                  <a:pt x="406052" y="2651972"/>
                </a:lnTo>
                <a:lnTo>
                  <a:pt x="451035" y="2664985"/>
                </a:lnTo>
                <a:lnTo>
                  <a:pt x="497408" y="2674469"/>
                </a:lnTo>
                <a:lnTo>
                  <a:pt x="545018" y="2680271"/>
                </a:lnTo>
                <a:lnTo>
                  <a:pt x="593712" y="2682240"/>
                </a:lnTo>
                <a:lnTo>
                  <a:pt x="3428885" y="2682240"/>
                </a:lnTo>
                <a:lnTo>
                  <a:pt x="3477579" y="2680271"/>
                </a:lnTo>
                <a:lnTo>
                  <a:pt x="3525189" y="2674469"/>
                </a:lnTo>
                <a:lnTo>
                  <a:pt x="3571562" y="2664985"/>
                </a:lnTo>
                <a:lnTo>
                  <a:pt x="3616545" y="2651972"/>
                </a:lnTo>
                <a:lnTo>
                  <a:pt x="3659986" y="2635583"/>
                </a:lnTo>
                <a:lnTo>
                  <a:pt x="3701732" y="2615971"/>
                </a:lnTo>
                <a:lnTo>
                  <a:pt x="3741629" y="2593288"/>
                </a:lnTo>
                <a:lnTo>
                  <a:pt x="3779525" y="2567688"/>
                </a:lnTo>
                <a:lnTo>
                  <a:pt x="3815268" y="2539323"/>
                </a:lnTo>
                <a:lnTo>
                  <a:pt x="3848704" y="2508346"/>
                </a:lnTo>
                <a:lnTo>
                  <a:pt x="3879681" y="2474910"/>
                </a:lnTo>
                <a:lnTo>
                  <a:pt x="3908046" y="2439167"/>
                </a:lnTo>
                <a:lnTo>
                  <a:pt x="3933646" y="2401271"/>
                </a:lnTo>
                <a:lnTo>
                  <a:pt x="3956329" y="2361374"/>
                </a:lnTo>
                <a:lnTo>
                  <a:pt x="3975941" y="2319628"/>
                </a:lnTo>
                <a:lnTo>
                  <a:pt x="3992330" y="2276187"/>
                </a:lnTo>
                <a:lnTo>
                  <a:pt x="4005343" y="2231204"/>
                </a:lnTo>
                <a:lnTo>
                  <a:pt x="4014827" y="2184831"/>
                </a:lnTo>
                <a:lnTo>
                  <a:pt x="4020629" y="2137221"/>
                </a:lnTo>
                <a:lnTo>
                  <a:pt x="4022598" y="2088527"/>
                </a:lnTo>
                <a:lnTo>
                  <a:pt x="4022598" y="593712"/>
                </a:lnTo>
                <a:lnTo>
                  <a:pt x="4020629" y="545018"/>
                </a:lnTo>
                <a:lnTo>
                  <a:pt x="4014827" y="497408"/>
                </a:lnTo>
                <a:lnTo>
                  <a:pt x="4005343" y="451035"/>
                </a:lnTo>
                <a:lnTo>
                  <a:pt x="3992330" y="406052"/>
                </a:lnTo>
                <a:lnTo>
                  <a:pt x="3975941" y="362611"/>
                </a:lnTo>
                <a:lnTo>
                  <a:pt x="3956329" y="320865"/>
                </a:lnTo>
                <a:lnTo>
                  <a:pt x="3933646" y="280968"/>
                </a:lnTo>
                <a:lnTo>
                  <a:pt x="3908046" y="243072"/>
                </a:lnTo>
                <a:lnTo>
                  <a:pt x="3879681" y="207329"/>
                </a:lnTo>
                <a:lnTo>
                  <a:pt x="3848704" y="173893"/>
                </a:lnTo>
                <a:lnTo>
                  <a:pt x="3815268" y="142916"/>
                </a:lnTo>
                <a:lnTo>
                  <a:pt x="3779525" y="114551"/>
                </a:lnTo>
                <a:lnTo>
                  <a:pt x="3741629" y="88951"/>
                </a:lnTo>
                <a:lnTo>
                  <a:pt x="3701732" y="66268"/>
                </a:lnTo>
                <a:lnTo>
                  <a:pt x="3659986" y="46656"/>
                </a:lnTo>
                <a:lnTo>
                  <a:pt x="3616545" y="30267"/>
                </a:lnTo>
                <a:lnTo>
                  <a:pt x="3571562" y="17254"/>
                </a:lnTo>
                <a:lnTo>
                  <a:pt x="3525189" y="7770"/>
                </a:lnTo>
                <a:lnTo>
                  <a:pt x="3477579" y="1968"/>
                </a:lnTo>
                <a:lnTo>
                  <a:pt x="3428885" y="0"/>
                </a:lnTo>
                <a:close/>
              </a:path>
            </a:pathLst>
          </a:custGeom>
          <a:solidFill>
            <a:srgbClr val="FDE5CD">
              <a:alpha val="50195"/>
            </a:srgbClr>
          </a:solidFill>
        </p:spPr>
        <p:txBody>
          <a:bodyPr wrap="square" lIns="0" tIns="0" rIns="0" bIns="0" rtlCol="0"/>
          <a:lstStyle/>
          <a:p>
            <a:endParaRPr/>
          </a:p>
        </p:txBody>
      </p:sp>
      <p:sp>
        <p:nvSpPr>
          <p:cNvPr id="4" name="object 4"/>
          <p:cNvSpPr txBox="1"/>
          <p:nvPr/>
        </p:nvSpPr>
        <p:spPr>
          <a:xfrm>
            <a:off x="7075923" y="3452695"/>
            <a:ext cx="1064895" cy="227626"/>
          </a:xfrm>
          <a:prstGeom prst="rect">
            <a:avLst/>
          </a:prstGeom>
        </p:spPr>
        <p:txBody>
          <a:bodyPr vert="horz" wrap="square" lIns="0" tIns="12065" rIns="0" bIns="0" rtlCol="0">
            <a:spAutoFit/>
          </a:bodyPr>
          <a:lstStyle/>
          <a:p>
            <a:pPr marL="12700">
              <a:lnSpc>
                <a:spcPct val="100000"/>
              </a:lnSpc>
              <a:spcBef>
                <a:spcPts val="95"/>
              </a:spcBef>
            </a:pPr>
            <a:r>
              <a:rPr sz="1400" spc="-5" dirty="0">
                <a:latin typeface="Arial"/>
                <a:cs typeface="Arial"/>
              </a:rPr>
              <a:t>Explainability</a:t>
            </a:r>
            <a:endParaRPr sz="1400" dirty="0">
              <a:latin typeface="Arial"/>
              <a:cs typeface="Arial"/>
            </a:endParaRPr>
          </a:p>
        </p:txBody>
      </p:sp>
      <p:sp>
        <p:nvSpPr>
          <p:cNvPr id="5" name="object 5"/>
          <p:cNvSpPr/>
          <p:nvPr/>
        </p:nvSpPr>
        <p:spPr>
          <a:xfrm>
            <a:off x="6601206" y="1670304"/>
            <a:ext cx="2134361" cy="1716786"/>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6624066" y="1732788"/>
            <a:ext cx="0" cy="1662430"/>
          </a:xfrm>
          <a:custGeom>
            <a:avLst/>
            <a:gdLst/>
            <a:ahLst/>
            <a:cxnLst/>
            <a:rect l="l" t="t" r="r" b="b"/>
            <a:pathLst>
              <a:path h="1662429">
                <a:moveTo>
                  <a:pt x="0" y="0"/>
                </a:moveTo>
                <a:lnTo>
                  <a:pt x="0" y="1662391"/>
                </a:lnTo>
              </a:path>
            </a:pathLst>
          </a:custGeom>
          <a:ln w="28956">
            <a:solidFill>
              <a:srgbClr val="1F4E79"/>
            </a:solidFill>
          </a:ln>
        </p:spPr>
        <p:txBody>
          <a:bodyPr wrap="square" lIns="0" tIns="0" rIns="0" bIns="0" rtlCol="0"/>
          <a:lstStyle/>
          <a:p>
            <a:endParaRPr/>
          </a:p>
        </p:txBody>
      </p:sp>
      <p:sp>
        <p:nvSpPr>
          <p:cNvPr id="7" name="object 7"/>
          <p:cNvSpPr/>
          <p:nvPr/>
        </p:nvSpPr>
        <p:spPr>
          <a:xfrm>
            <a:off x="6580635" y="1660399"/>
            <a:ext cx="86995" cy="86995"/>
          </a:xfrm>
          <a:custGeom>
            <a:avLst/>
            <a:gdLst/>
            <a:ahLst/>
            <a:cxnLst/>
            <a:rect l="l" t="t" r="r" b="b"/>
            <a:pathLst>
              <a:path w="86995" h="86994">
                <a:moveTo>
                  <a:pt x="43434" y="0"/>
                </a:moveTo>
                <a:lnTo>
                  <a:pt x="0" y="86867"/>
                </a:lnTo>
                <a:lnTo>
                  <a:pt x="86868" y="86867"/>
                </a:lnTo>
                <a:lnTo>
                  <a:pt x="43434" y="0"/>
                </a:lnTo>
                <a:close/>
              </a:path>
            </a:pathLst>
          </a:custGeom>
          <a:solidFill>
            <a:srgbClr val="1F4E79"/>
          </a:solidFill>
        </p:spPr>
        <p:txBody>
          <a:bodyPr wrap="square" lIns="0" tIns="0" rIns="0" bIns="0" rtlCol="0"/>
          <a:lstStyle/>
          <a:p>
            <a:endParaRPr/>
          </a:p>
        </p:txBody>
      </p:sp>
      <p:sp>
        <p:nvSpPr>
          <p:cNvPr id="8" name="object 8"/>
          <p:cNvSpPr/>
          <p:nvPr/>
        </p:nvSpPr>
        <p:spPr>
          <a:xfrm>
            <a:off x="6612642" y="3395471"/>
            <a:ext cx="2067560" cy="0"/>
          </a:xfrm>
          <a:custGeom>
            <a:avLst/>
            <a:gdLst/>
            <a:ahLst/>
            <a:cxnLst/>
            <a:rect l="l" t="t" r="r" b="b"/>
            <a:pathLst>
              <a:path w="2067559">
                <a:moveTo>
                  <a:pt x="2067013" y="0"/>
                </a:moveTo>
                <a:lnTo>
                  <a:pt x="0" y="0"/>
                </a:lnTo>
              </a:path>
            </a:pathLst>
          </a:custGeom>
          <a:ln w="28956">
            <a:solidFill>
              <a:srgbClr val="1F4E79"/>
            </a:solidFill>
          </a:ln>
        </p:spPr>
        <p:txBody>
          <a:bodyPr wrap="square" lIns="0" tIns="0" rIns="0" bIns="0" rtlCol="0"/>
          <a:lstStyle/>
          <a:p>
            <a:endParaRPr/>
          </a:p>
        </p:txBody>
      </p:sp>
      <p:sp>
        <p:nvSpPr>
          <p:cNvPr id="9" name="object 9"/>
          <p:cNvSpPr/>
          <p:nvPr/>
        </p:nvSpPr>
        <p:spPr>
          <a:xfrm>
            <a:off x="8665177" y="3352034"/>
            <a:ext cx="86995" cy="86995"/>
          </a:xfrm>
          <a:custGeom>
            <a:avLst/>
            <a:gdLst/>
            <a:ahLst/>
            <a:cxnLst/>
            <a:rect l="l" t="t" r="r" b="b"/>
            <a:pathLst>
              <a:path w="86995" h="86995">
                <a:moveTo>
                  <a:pt x="0" y="0"/>
                </a:moveTo>
                <a:lnTo>
                  <a:pt x="0" y="86867"/>
                </a:lnTo>
                <a:lnTo>
                  <a:pt x="86868" y="43433"/>
                </a:lnTo>
                <a:lnTo>
                  <a:pt x="0" y="0"/>
                </a:lnTo>
                <a:close/>
              </a:path>
            </a:pathLst>
          </a:custGeom>
          <a:solidFill>
            <a:srgbClr val="1F4E79"/>
          </a:solidFill>
        </p:spPr>
        <p:txBody>
          <a:bodyPr wrap="square" lIns="0" tIns="0" rIns="0" bIns="0" rtlCol="0"/>
          <a:lstStyle/>
          <a:p>
            <a:endParaRPr/>
          </a:p>
        </p:txBody>
      </p:sp>
      <p:sp>
        <p:nvSpPr>
          <p:cNvPr id="10" name="object 10"/>
          <p:cNvSpPr/>
          <p:nvPr/>
        </p:nvSpPr>
        <p:spPr>
          <a:xfrm>
            <a:off x="6749033" y="1809751"/>
            <a:ext cx="111251" cy="99822"/>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6870954" y="2124455"/>
            <a:ext cx="111251" cy="99822"/>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7441692" y="1809751"/>
            <a:ext cx="111251" cy="99822"/>
          </a:xfrm>
          <a:prstGeom prst="rect">
            <a:avLst/>
          </a:prstGeom>
          <a:blipFill>
            <a:blip r:embed="rId4" cstate="print"/>
            <a:stretch>
              <a:fillRect/>
            </a:stretch>
          </a:blipFill>
        </p:spPr>
        <p:txBody>
          <a:bodyPr wrap="square" lIns="0" tIns="0" rIns="0" bIns="0" rtlCol="0"/>
          <a:lstStyle/>
          <a:p>
            <a:endParaRPr/>
          </a:p>
        </p:txBody>
      </p:sp>
      <p:sp>
        <p:nvSpPr>
          <p:cNvPr id="13" name="object 13"/>
          <p:cNvSpPr/>
          <p:nvPr/>
        </p:nvSpPr>
        <p:spPr>
          <a:xfrm>
            <a:off x="7113269" y="2426207"/>
            <a:ext cx="111251" cy="99822"/>
          </a:xfrm>
          <a:prstGeom prst="rect">
            <a:avLst/>
          </a:prstGeom>
          <a:blipFill>
            <a:blip r:embed="rId3" cstate="print"/>
            <a:stretch>
              <a:fillRect/>
            </a:stretch>
          </a:blipFill>
        </p:spPr>
        <p:txBody>
          <a:bodyPr wrap="square" lIns="0" tIns="0" rIns="0" bIns="0" rtlCol="0"/>
          <a:lstStyle/>
          <a:p>
            <a:endParaRPr/>
          </a:p>
        </p:txBody>
      </p:sp>
      <p:sp>
        <p:nvSpPr>
          <p:cNvPr id="14" name="object 14"/>
          <p:cNvSpPr/>
          <p:nvPr/>
        </p:nvSpPr>
        <p:spPr>
          <a:xfrm>
            <a:off x="7497318" y="2754629"/>
            <a:ext cx="111251" cy="99059"/>
          </a:xfrm>
          <a:prstGeom prst="rect">
            <a:avLst/>
          </a:prstGeom>
          <a:blipFill>
            <a:blip r:embed="rId5" cstate="print"/>
            <a:stretch>
              <a:fillRect/>
            </a:stretch>
          </a:blipFill>
        </p:spPr>
        <p:txBody>
          <a:bodyPr wrap="square" lIns="0" tIns="0" rIns="0" bIns="0" rtlCol="0"/>
          <a:lstStyle/>
          <a:p>
            <a:endParaRPr/>
          </a:p>
        </p:txBody>
      </p:sp>
      <p:sp>
        <p:nvSpPr>
          <p:cNvPr id="15" name="object 15"/>
          <p:cNvSpPr/>
          <p:nvPr/>
        </p:nvSpPr>
        <p:spPr>
          <a:xfrm>
            <a:off x="7079742" y="1808989"/>
            <a:ext cx="111251" cy="99822"/>
          </a:xfrm>
          <a:prstGeom prst="rect">
            <a:avLst/>
          </a:prstGeom>
          <a:blipFill>
            <a:blip r:embed="rId4" cstate="print"/>
            <a:stretch>
              <a:fillRect/>
            </a:stretch>
          </a:blipFill>
        </p:spPr>
        <p:txBody>
          <a:bodyPr wrap="square" lIns="0" tIns="0" rIns="0" bIns="0" rtlCol="0"/>
          <a:lstStyle/>
          <a:p>
            <a:endParaRPr/>
          </a:p>
        </p:txBody>
      </p:sp>
      <p:sp>
        <p:nvSpPr>
          <p:cNvPr id="16" name="object 16"/>
          <p:cNvSpPr/>
          <p:nvPr/>
        </p:nvSpPr>
        <p:spPr>
          <a:xfrm>
            <a:off x="6878573" y="2256282"/>
            <a:ext cx="111251" cy="99822"/>
          </a:xfrm>
          <a:prstGeom prst="rect">
            <a:avLst/>
          </a:prstGeom>
          <a:blipFill>
            <a:blip r:embed="rId6" cstate="print"/>
            <a:stretch>
              <a:fillRect/>
            </a:stretch>
          </a:blipFill>
        </p:spPr>
        <p:txBody>
          <a:bodyPr wrap="square" lIns="0" tIns="0" rIns="0" bIns="0" rtlCol="0"/>
          <a:lstStyle/>
          <a:p>
            <a:endParaRPr/>
          </a:p>
        </p:txBody>
      </p:sp>
      <p:sp>
        <p:nvSpPr>
          <p:cNvPr id="17" name="object 17"/>
          <p:cNvSpPr txBox="1"/>
          <p:nvPr/>
        </p:nvSpPr>
        <p:spPr>
          <a:xfrm>
            <a:off x="2741293" y="892580"/>
            <a:ext cx="290639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Arial"/>
                <a:cs typeface="Arial"/>
              </a:rPr>
              <a:t>Learning </a:t>
            </a:r>
            <a:r>
              <a:rPr sz="1800" spc="-25" dirty="0">
                <a:latin typeface="Arial"/>
                <a:cs typeface="Arial"/>
              </a:rPr>
              <a:t>Techniques</a:t>
            </a:r>
            <a:r>
              <a:rPr sz="1800" spc="-45" dirty="0">
                <a:latin typeface="Arial"/>
                <a:cs typeface="Arial"/>
              </a:rPr>
              <a:t> </a:t>
            </a:r>
            <a:r>
              <a:rPr sz="1800" spc="-5" dirty="0">
                <a:latin typeface="Arial"/>
                <a:cs typeface="Arial"/>
              </a:rPr>
              <a:t>(today)</a:t>
            </a:r>
            <a:endParaRPr sz="1800" dirty="0">
              <a:latin typeface="Arial"/>
              <a:cs typeface="Arial"/>
            </a:endParaRPr>
          </a:p>
        </p:txBody>
      </p:sp>
      <p:sp>
        <p:nvSpPr>
          <p:cNvPr id="18" name="object 18"/>
          <p:cNvSpPr txBox="1"/>
          <p:nvPr/>
        </p:nvSpPr>
        <p:spPr>
          <a:xfrm>
            <a:off x="6970752" y="965649"/>
            <a:ext cx="1361440" cy="574040"/>
          </a:xfrm>
          <a:prstGeom prst="rect">
            <a:avLst/>
          </a:prstGeom>
        </p:spPr>
        <p:txBody>
          <a:bodyPr vert="horz" wrap="square" lIns="0" tIns="12700" rIns="0" bIns="0" rtlCol="0">
            <a:spAutoFit/>
          </a:bodyPr>
          <a:lstStyle/>
          <a:p>
            <a:pPr marL="203835" marR="5080" indent="-191770">
              <a:lnSpc>
                <a:spcPct val="100000"/>
              </a:lnSpc>
              <a:spcBef>
                <a:spcPts val="100"/>
              </a:spcBef>
            </a:pPr>
            <a:r>
              <a:rPr sz="1800" spc="-5" dirty="0">
                <a:solidFill>
                  <a:srgbClr val="FFFF00"/>
                </a:solidFill>
                <a:latin typeface="Arial"/>
                <a:cs typeface="Arial"/>
              </a:rPr>
              <a:t>E</a:t>
            </a:r>
            <a:r>
              <a:rPr sz="1800" dirty="0">
                <a:solidFill>
                  <a:srgbClr val="FFFF00"/>
                </a:solidFill>
                <a:latin typeface="Arial"/>
                <a:cs typeface="Arial"/>
              </a:rPr>
              <a:t>x</a:t>
            </a:r>
            <a:r>
              <a:rPr sz="1800" spc="-5" dirty="0">
                <a:solidFill>
                  <a:srgbClr val="FFFF00"/>
                </a:solidFill>
                <a:latin typeface="Arial"/>
                <a:cs typeface="Arial"/>
              </a:rPr>
              <a:t>plainabili</a:t>
            </a:r>
            <a:r>
              <a:rPr sz="1800" spc="-10" dirty="0">
                <a:solidFill>
                  <a:srgbClr val="FFFF00"/>
                </a:solidFill>
                <a:latin typeface="Arial"/>
                <a:cs typeface="Arial"/>
              </a:rPr>
              <a:t>t</a:t>
            </a:r>
            <a:r>
              <a:rPr sz="1800" dirty="0">
                <a:solidFill>
                  <a:srgbClr val="FFFF00"/>
                </a:solidFill>
                <a:latin typeface="Arial"/>
                <a:cs typeface="Arial"/>
              </a:rPr>
              <a:t>y  </a:t>
            </a:r>
            <a:r>
              <a:rPr sz="1800" spc="-5" dirty="0">
                <a:solidFill>
                  <a:srgbClr val="FFFF00"/>
                </a:solidFill>
                <a:latin typeface="Arial"/>
                <a:cs typeface="Arial"/>
              </a:rPr>
              <a:t>(notional)</a:t>
            </a:r>
            <a:endParaRPr sz="1800" dirty="0">
              <a:solidFill>
                <a:srgbClr val="FFFF00"/>
              </a:solidFill>
              <a:latin typeface="Arial"/>
              <a:cs typeface="Arial"/>
            </a:endParaRPr>
          </a:p>
        </p:txBody>
      </p:sp>
      <p:sp>
        <p:nvSpPr>
          <p:cNvPr id="19" name="object 19"/>
          <p:cNvSpPr/>
          <p:nvPr/>
        </p:nvSpPr>
        <p:spPr>
          <a:xfrm>
            <a:off x="2279142" y="1421130"/>
            <a:ext cx="3816096" cy="2500122"/>
          </a:xfrm>
          <a:prstGeom prst="rect">
            <a:avLst/>
          </a:prstGeom>
          <a:blipFill>
            <a:blip r:embed="rId7" cstate="print"/>
            <a:stretch>
              <a:fillRect/>
            </a:stretch>
          </a:blipFill>
        </p:spPr>
        <p:txBody>
          <a:bodyPr wrap="square" lIns="0" tIns="0" rIns="0" bIns="0" rtlCol="0"/>
          <a:lstStyle/>
          <a:p>
            <a:endParaRPr/>
          </a:p>
        </p:txBody>
      </p:sp>
      <p:sp>
        <p:nvSpPr>
          <p:cNvPr id="20" name="object 20"/>
          <p:cNvSpPr txBox="1"/>
          <p:nvPr/>
        </p:nvSpPr>
        <p:spPr>
          <a:xfrm>
            <a:off x="2649810" y="1549043"/>
            <a:ext cx="828040"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48365A"/>
                </a:solidFill>
                <a:latin typeface="Arial"/>
                <a:cs typeface="Arial"/>
              </a:rPr>
              <a:t>Neural</a:t>
            </a:r>
            <a:r>
              <a:rPr sz="1200" spc="-75" dirty="0">
                <a:solidFill>
                  <a:srgbClr val="48365A"/>
                </a:solidFill>
                <a:latin typeface="Arial"/>
                <a:cs typeface="Arial"/>
              </a:rPr>
              <a:t> </a:t>
            </a:r>
            <a:r>
              <a:rPr sz="1200" spc="-5" dirty="0">
                <a:solidFill>
                  <a:srgbClr val="48365A"/>
                </a:solidFill>
                <a:latin typeface="Arial"/>
                <a:cs typeface="Arial"/>
              </a:rPr>
              <a:t>Nets</a:t>
            </a:r>
            <a:endParaRPr sz="1200">
              <a:latin typeface="Arial"/>
              <a:cs typeface="Arial"/>
            </a:endParaRPr>
          </a:p>
        </p:txBody>
      </p:sp>
      <p:sp>
        <p:nvSpPr>
          <p:cNvPr id="21" name="object 21"/>
          <p:cNvSpPr txBox="1"/>
          <p:nvPr/>
        </p:nvSpPr>
        <p:spPr>
          <a:xfrm>
            <a:off x="2444375" y="3065575"/>
            <a:ext cx="677545" cy="391160"/>
          </a:xfrm>
          <a:prstGeom prst="rect">
            <a:avLst/>
          </a:prstGeom>
        </p:spPr>
        <p:txBody>
          <a:bodyPr vert="horz" wrap="square" lIns="0" tIns="12700" rIns="0" bIns="0" rtlCol="0">
            <a:spAutoFit/>
          </a:bodyPr>
          <a:lstStyle/>
          <a:p>
            <a:pPr marL="92710" marR="5080" indent="-80010">
              <a:lnSpc>
                <a:spcPct val="100000"/>
              </a:lnSpc>
              <a:spcBef>
                <a:spcPts val="100"/>
              </a:spcBef>
            </a:pPr>
            <a:r>
              <a:rPr sz="1200" spc="-5" dirty="0">
                <a:solidFill>
                  <a:srgbClr val="656565"/>
                </a:solidFill>
                <a:latin typeface="Arial"/>
                <a:cs typeface="Arial"/>
              </a:rPr>
              <a:t>S</a:t>
            </a:r>
            <a:r>
              <a:rPr sz="1200" dirty="0">
                <a:solidFill>
                  <a:srgbClr val="656565"/>
                </a:solidFill>
                <a:latin typeface="Arial"/>
                <a:cs typeface="Arial"/>
              </a:rPr>
              <a:t>t</a:t>
            </a:r>
            <a:r>
              <a:rPr sz="1200" spc="-10" dirty="0">
                <a:solidFill>
                  <a:srgbClr val="656565"/>
                </a:solidFill>
                <a:latin typeface="Arial"/>
                <a:cs typeface="Arial"/>
              </a:rPr>
              <a:t>a</a:t>
            </a:r>
            <a:r>
              <a:rPr sz="1200" dirty="0">
                <a:solidFill>
                  <a:srgbClr val="656565"/>
                </a:solidFill>
                <a:latin typeface="Arial"/>
                <a:cs typeface="Arial"/>
              </a:rPr>
              <a:t>t</a:t>
            </a:r>
            <a:r>
              <a:rPr sz="1200" spc="-10" dirty="0">
                <a:solidFill>
                  <a:srgbClr val="656565"/>
                </a:solidFill>
                <a:latin typeface="Arial"/>
                <a:cs typeface="Arial"/>
              </a:rPr>
              <a:t>i</a:t>
            </a:r>
            <a:r>
              <a:rPr sz="1200" spc="-5" dirty="0">
                <a:solidFill>
                  <a:srgbClr val="656565"/>
                </a:solidFill>
                <a:latin typeface="Arial"/>
                <a:cs typeface="Arial"/>
              </a:rPr>
              <a:t>s</a:t>
            </a:r>
            <a:r>
              <a:rPr sz="1200" dirty="0">
                <a:solidFill>
                  <a:srgbClr val="656565"/>
                </a:solidFill>
                <a:latin typeface="Arial"/>
                <a:cs typeface="Arial"/>
              </a:rPr>
              <a:t>t</a:t>
            </a:r>
            <a:r>
              <a:rPr sz="1200" spc="-10" dirty="0">
                <a:solidFill>
                  <a:srgbClr val="656565"/>
                </a:solidFill>
                <a:latin typeface="Arial"/>
                <a:cs typeface="Arial"/>
              </a:rPr>
              <a:t>i</a:t>
            </a:r>
            <a:r>
              <a:rPr sz="1200" spc="-5" dirty="0">
                <a:solidFill>
                  <a:srgbClr val="656565"/>
                </a:solidFill>
                <a:latin typeface="Arial"/>
                <a:cs typeface="Arial"/>
              </a:rPr>
              <a:t>c</a:t>
            </a:r>
            <a:r>
              <a:rPr sz="1200" spc="-10" dirty="0">
                <a:solidFill>
                  <a:srgbClr val="656565"/>
                </a:solidFill>
                <a:latin typeface="Arial"/>
                <a:cs typeface="Arial"/>
              </a:rPr>
              <a:t>a</a:t>
            </a:r>
            <a:r>
              <a:rPr sz="1200" spc="-5" dirty="0">
                <a:solidFill>
                  <a:srgbClr val="656565"/>
                </a:solidFill>
                <a:latin typeface="Arial"/>
                <a:cs typeface="Arial"/>
              </a:rPr>
              <a:t>l  Models</a:t>
            </a:r>
            <a:endParaRPr sz="1200">
              <a:latin typeface="Arial"/>
              <a:cs typeface="Arial"/>
            </a:endParaRPr>
          </a:p>
        </p:txBody>
      </p:sp>
      <p:sp>
        <p:nvSpPr>
          <p:cNvPr id="22" name="object 22"/>
          <p:cNvSpPr txBox="1"/>
          <p:nvPr/>
        </p:nvSpPr>
        <p:spPr>
          <a:xfrm>
            <a:off x="5151608" y="2174035"/>
            <a:ext cx="702310" cy="391160"/>
          </a:xfrm>
          <a:prstGeom prst="rect">
            <a:avLst/>
          </a:prstGeom>
        </p:spPr>
        <p:txBody>
          <a:bodyPr vert="horz" wrap="square" lIns="0" tIns="12700" rIns="0" bIns="0" rtlCol="0">
            <a:spAutoFit/>
          </a:bodyPr>
          <a:lstStyle/>
          <a:p>
            <a:pPr marL="58419" marR="5080" indent="-45720">
              <a:lnSpc>
                <a:spcPct val="100000"/>
              </a:lnSpc>
              <a:spcBef>
                <a:spcPts val="100"/>
              </a:spcBef>
            </a:pPr>
            <a:r>
              <a:rPr sz="1200" spc="-5" dirty="0">
                <a:solidFill>
                  <a:srgbClr val="9A743A"/>
                </a:solidFill>
                <a:latin typeface="Arial"/>
                <a:cs typeface="Arial"/>
              </a:rPr>
              <a:t>E</a:t>
            </a:r>
            <a:r>
              <a:rPr sz="1200" spc="-10" dirty="0">
                <a:solidFill>
                  <a:srgbClr val="9A743A"/>
                </a:solidFill>
                <a:latin typeface="Arial"/>
                <a:cs typeface="Arial"/>
              </a:rPr>
              <a:t>n</a:t>
            </a:r>
            <a:r>
              <a:rPr sz="1200" spc="-5" dirty="0">
                <a:solidFill>
                  <a:srgbClr val="9A743A"/>
                </a:solidFill>
                <a:latin typeface="Arial"/>
                <a:cs typeface="Arial"/>
              </a:rPr>
              <a:t>s</a:t>
            </a:r>
            <a:r>
              <a:rPr sz="1200" spc="-10" dirty="0">
                <a:solidFill>
                  <a:srgbClr val="9A743A"/>
                </a:solidFill>
                <a:latin typeface="Arial"/>
                <a:cs typeface="Arial"/>
              </a:rPr>
              <a:t>e</a:t>
            </a:r>
            <a:r>
              <a:rPr sz="1200" spc="-5" dirty="0">
                <a:solidFill>
                  <a:srgbClr val="9A743A"/>
                </a:solidFill>
                <a:latin typeface="Arial"/>
                <a:cs typeface="Arial"/>
              </a:rPr>
              <a:t>m</a:t>
            </a:r>
            <a:r>
              <a:rPr sz="1200" spc="-10" dirty="0">
                <a:solidFill>
                  <a:srgbClr val="9A743A"/>
                </a:solidFill>
                <a:latin typeface="Arial"/>
                <a:cs typeface="Arial"/>
              </a:rPr>
              <a:t>bl</a:t>
            </a:r>
            <a:r>
              <a:rPr sz="1200" spc="-5" dirty="0">
                <a:solidFill>
                  <a:srgbClr val="9A743A"/>
                </a:solidFill>
                <a:latin typeface="Arial"/>
                <a:cs typeface="Arial"/>
              </a:rPr>
              <a:t>e  Methods</a:t>
            </a:r>
            <a:endParaRPr sz="1200">
              <a:latin typeface="Arial"/>
              <a:cs typeface="Arial"/>
            </a:endParaRPr>
          </a:p>
        </p:txBody>
      </p:sp>
      <p:sp>
        <p:nvSpPr>
          <p:cNvPr id="23" name="object 23"/>
          <p:cNvSpPr txBox="1"/>
          <p:nvPr/>
        </p:nvSpPr>
        <p:spPr>
          <a:xfrm>
            <a:off x="5219884" y="3187495"/>
            <a:ext cx="608965" cy="391160"/>
          </a:xfrm>
          <a:prstGeom prst="rect">
            <a:avLst/>
          </a:prstGeom>
        </p:spPr>
        <p:txBody>
          <a:bodyPr vert="horz" wrap="square" lIns="0" tIns="12700" rIns="0" bIns="0" rtlCol="0">
            <a:spAutoFit/>
          </a:bodyPr>
          <a:lstStyle/>
          <a:p>
            <a:pPr marL="111760" marR="5080" indent="-99060">
              <a:lnSpc>
                <a:spcPct val="100000"/>
              </a:lnSpc>
              <a:spcBef>
                <a:spcPts val="100"/>
              </a:spcBef>
            </a:pPr>
            <a:r>
              <a:rPr sz="1200" spc="-10" dirty="0">
                <a:solidFill>
                  <a:srgbClr val="771F28"/>
                </a:solidFill>
                <a:latin typeface="Arial"/>
                <a:cs typeface="Arial"/>
              </a:rPr>
              <a:t>De</a:t>
            </a:r>
            <a:r>
              <a:rPr sz="1200" dirty="0">
                <a:solidFill>
                  <a:srgbClr val="771F28"/>
                </a:solidFill>
                <a:latin typeface="Arial"/>
                <a:cs typeface="Arial"/>
              </a:rPr>
              <a:t>c</a:t>
            </a:r>
            <a:r>
              <a:rPr sz="1200" spc="-10" dirty="0">
                <a:solidFill>
                  <a:srgbClr val="771F28"/>
                </a:solidFill>
                <a:latin typeface="Arial"/>
                <a:cs typeface="Arial"/>
              </a:rPr>
              <a:t>i</a:t>
            </a:r>
            <a:r>
              <a:rPr sz="1200" spc="-5" dirty="0">
                <a:solidFill>
                  <a:srgbClr val="771F28"/>
                </a:solidFill>
                <a:latin typeface="Arial"/>
                <a:cs typeface="Arial"/>
              </a:rPr>
              <a:t>s</a:t>
            </a:r>
            <a:r>
              <a:rPr sz="1200" spc="-10" dirty="0">
                <a:solidFill>
                  <a:srgbClr val="771F28"/>
                </a:solidFill>
                <a:latin typeface="Arial"/>
                <a:cs typeface="Arial"/>
              </a:rPr>
              <a:t>io</a:t>
            </a:r>
            <a:r>
              <a:rPr sz="1200" spc="-5" dirty="0">
                <a:solidFill>
                  <a:srgbClr val="771F28"/>
                </a:solidFill>
                <a:latin typeface="Arial"/>
                <a:cs typeface="Arial"/>
              </a:rPr>
              <a:t>n  </a:t>
            </a:r>
            <a:r>
              <a:rPr sz="1200" spc="-15" dirty="0">
                <a:solidFill>
                  <a:srgbClr val="771F28"/>
                </a:solidFill>
                <a:latin typeface="Arial"/>
                <a:cs typeface="Arial"/>
              </a:rPr>
              <a:t>Trees</a:t>
            </a:r>
            <a:endParaRPr sz="1200">
              <a:latin typeface="Arial"/>
              <a:cs typeface="Arial"/>
            </a:endParaRPr>
          </a:p>
        </p:txBody>
      </p:sp>
      <p:sp>
        <p:nvSpPr>
          <p:cNvPr id="24" name="object 24"/>
          <p:cNvSpPr txBox="1"/>
          <p:nvPr/>
        </p:nvSpPr>
        <p:spPr>
          <a:xfrm>
            <a:off x="2946184" y="2044808"/>
            <a:ext cx="617855" cy="391160"/>
          </a:xfrm>
          <a:prstGeom prst="rect">
            <a:avLst/>
          </a:prstGeom>
        </p:spPr>
        <p:txBody>
          <a:bodyPr vert="horz" wrap="square" lIns="0" tIns="12700" rIns="0" bIns="0" rtlCol="0">
            <a:spAutoFit/>
          </a:bodyPr>
          <a:lstStyle/>
          <a:p>
            <a:pPr marL="12700" marR="5080" indent="114300">
              <a:lnSpc>
                <a:spcPct val="100000"/>
              </a:lnSpc>
              <a:spcBef>
                <a:spcPts val="100"/>
              </a:spcBef>
            </a:pPr>
            <a:r>
              <a:rPr sz="1200" spc="-10" dirty="0">
                <a:solidFill>
                  <a:srgbClr val="48365A"/>
                </a:solidFill>
                <a:latin typeface="Arial"/>
                <a:cs typeface="Arial"/>
              </a:rPr>
              <a:t>Deep  Lea</a:t>
            </a:r>
            <a:r>
              <a:rPr sz="1200" spc="-5" dirty="0">
                <a:solidFill>
                  <a:srgbClr val="48365A"/>
                </a:solidFill>
                <a:latin typeface="Arial"/>
                <a:cs typeface="Arial"/>
              </a:rPr>
              <a:t>r</a:t>
            </a:r>
            <a:r>
              <a:rPr sz="1200" spc="-10" dirty="0">
                <a:solidFill>
                  <a:srgbClr val="48365A"/>
                </a:solidFill>
                <a:latin typeface="Arial"/>
                <a:cs typeface="Arial"/>
              </a:rPr>
              <a:t>ning</a:t>
            </a:r>
            <a:endParaRPr sz="1200">
              <a:latin typeface="Arial"/>
              <a:cs typeface="Arial"/>
            </a:endParaRPr>
          </a:p>
        </p:txBody>
      </p:sp>
      <p:sp>
        <p:nvSpPr>
          <p:cNvPr id="25" name="object 25"/>
          <p:cNvSpPr txBox="1"/>
          <p:nvPr/>
        </p:nvSpPr>
        <p:spPr>
          <a:xfrm>
            <a:off x="3152729" y="3468467"/>
            <a:ext cx="397510" cy="193040"/>
          </a:xfrm>
          <a:prstGeom prst="rect">
            <a:avLst/>
          </a:prstGeom>
        </p:spPr>
        <p:txBody>
          <a:bodyPr vert="horz" wrap="square" lIns="0" tIns="12065" rIns="0" bIns="0" rtlCol="0">
            <a:spAutoFit/>
          </a:bodyPr>
          <a:lstStyle/>
          <a:p>
            <a:pPr marL="12700">
              <a:lnSpc>
                <a:spcPct val="100000"/>
              </a:lnSpc>
              <a:spcBef>
                <a:spcPts val="95"/>
              </a:spcBef>
            </a:pPr>
            <a:r>
              <a:rPr sz="1100" spc="-5" dirty="0">
                <a:solidFill>
                  <a:srgbClr val="656565"/>
                </a:solidFill>
                <a:latin typeface="Arial"/>
                <a:cs typeface="Arial"/>
              </a:rPr>
              <a:t>SV</a:t>
            </a:r>
            <a:r>
              <a:rPr sz="1100" spc="-10" dirty="0">
                <a:solidFill>
                  <a:srgbClr val="656565"/>
                </a:solidFill>
                <a:latin typeface="Arial"/>
                <a:cs typeface="Arial"/>
              </a:rPr>
              <a:t>M</a:t>
            </a:r>
            <a:r>
              <a:rPr sz="1100" spc="-5" dirty="0">
                <a:solidFill>
                  <a:srgbClr val="656565"/>
                </a:solidFill>
                <a:latin typeface="Arial"/>
                <a:cs typeface="Arial"/>
              </a:rPr>
              <a:t>s</a:t>
            </a:r>
            <a:endParaRPr sz="1100">
              <a:latin typeface="Arial"/>
              <a:cs typeface="Arial"/>
            </a:endParaRPr>
          </a:p>
        </p:txBody>
      </p:sp>
      <p:sp>
        <p:nvSpPr>
          <p:cNvPr id="26" name="object 26"/>
          <p:cNvSpPr txBox="1"/>
          <p:nvPr/>
        </p:nvSpPr>
        <p:spPr>
          <a:xfrm>
            <a:off x="3270839" y="2993793"/>
            <a:ext cx="404495" cy="193040"/>
          </a:xfrm>
          <a:prstGeom prst="rect">
            <a:avLst/>
          </a:prstGeom>
        </p:spPr>
        <p:txBody>
          <a:bodyPr vert="horz" wrap="square" lIns="0" tIns="12065" rIns="0" bIns="0" rtlCol="0">
            <a:spAutoFit/>
          </a:bodyPr>
          <a:lstStyle/>
          <a:p>
            <a:pPr marL="12700">
              <a:lnSpc>
                <a:spcPct val="100000"/>
              </a:lnSpc>
              <a:spcBef>
                <a:spcPts val="95"/>
              </a:spcBef>
            </a:pPr>
            <a:r>
              <a:rPr sz="1100" spc="-10" dirty="0">
                <a:solidFill>
                  <a:srgbClr val="656565"/>
                </a:solidFill>
                <a:latin typeface="Arial"/>
                <a:cs typeface="Arial"/>
              </a:rPr>
              <a:t>AOGs</a:t>
            </a:r>
            <a:endParaRPr sz="1100">
              <a:latin typeface="Arial"/>
              <a:cs typeface="Arial"/>
            </a:endParaRPr>
          </a:p>
        </p:txBody>
      </p:sp>
      <p:sp>
        <p:nvSpPr>
          <p:cNvPr id="27" name="object 27"/>
          <p:cNvSpPr txBox="1"/>
          <p:nvPr/>
        </p:nvSpPr>
        <p:spPr>
          <a:xfrm>
            <a:off x="4172178" y="3315563"/>
            <a:ext cx="483234" cy="360680"/>
          </a:xfrm>
          <a:prstGeom prst="rect">
            <a:avLst/>
          </a:prstGeom>
        </p:spPr>
        <p:txBody>
          <a:bodyPr vert="horz" wrap="square" lIns="0" tIns="12065" rIns="0" bIns="0" rtlCol="0">
            <a:spAutoFit/>
          </a:bodyPr>
          <a:lstStyle/>
          <a:p>
            <a:pPr marL="15875" marR="5080" indent="-3810">
              <a:lnSpc>
                <a:spcPct val="100000"/>
              </a:lnSpc>
              <a:spcBef>
                <a:spcPts val="95"/>
              </a:spcBef>
            </a:pPr>
            <a:r>
              <a:rPr sz="1100" spc="-10" dirty="0">
                <a:solidFill>
                  <a:srgbClr val="9A743A"/>
                </a:solidFill>
                <a:latin typeface="Arial"/>
                <a:cs typeface="Arial"/>
              </a:rPr>
              <a:t>M</a:t>
            </a:r>
            <a:r>
              <a:rPr sz="1100" spc="-5" dirty="0">
                <a:solidFill>
                  <a:srgbClr val="9A743A"/>
                </a:solidFill>
                <a:latin typeface="Arial"/>
                <a:cs typeface="Arial"/>
              </a:rPr>
              <a:t>arkov  </a:t>
            </a:r>
            <a:r>
              <a:rPr sz="1100" spc="-10" dirty="0">
                <a:solidFill>
                  <a:srgbClr val="9A743A"/>
                </a:solidFill>
                <a:latin typeface="Arial"/>
                <a:cs typeface="Arial"/>
              </a:rPr>
              <a:t>M</a:t>
            </a:r>
            <a:r>
              <a:rPr sz="1100" spc="-5" dirty="0">
                <a:solidFill>
                  <a:srgbClr val="9A743A"/>
                </a:solidFill>
                <a:latin typeface="Arial"/>
                <a:cs typeface="Arial"/>
              </a:rPr>
              <a:t>odels</a:t>
            </a:r>
            <a:endParaRPr sz="1100">
              <a:latin typeface="Arial"/>
              <a:cs typeface="Arial"/>
            </a:endParaRPr>
          </a:p>
        </p:txBody>
      </p:sp>
      <p:sp>
        <p:nvSpPr>
          <p:cNvPr id="28" name="object 28"/>
          <p:cNvSpPr txBox="1"/>
          <p:nvPr/>
        </p:nvSpPr>
        <p:spPr>
          <a:xfrm>
            <a:off x="4253137" y="3094437"/>
            <a:ext cx="290195" cy="147320"/>
          </a:xfrm>
          <a:prstGeom prst="rect">
            <a:avLst/>
          </a:prstGeom>
        </p:spPr>
        <p:txBody>
          <a:bodyPr vert="horz" wrap="square" lIns="0" tIns="12065" rIns="0" bIns="0" rtlCol="0">
            <a:spAutoFit/>
          </a:bodyPr>
          <a:lstStyle/>
          <a:p>
            <a:pPr marL="12700">
              <a:lnSpc>
                <a:spcPct val="100000"/>
              </a:lnSpc>
              <a:spcBef>
                <a:spcPts val="95"/>
              </a:spcBef>
            </a:pPr>
            <a:r>
              <a:rPr sz="800" spc="-5" dirty="0">
                <a:solidFill>
                  <a:srgbClr val="9A743A"/>
                </a:solidFill>
                <a:latin typeface="Arial"/>
                <a:cs typeface="Arial"/>
              </a:rPr>
              <a:t>MLNs</a:t>
            </a:r>
            <a:endParaRPr sz="800">
              <a:latin typeface="Arial"/>
              <a:cs typeface="Arial"/>
            </a:endParaRPr>
          </a:p>
        </p:txBody>
      </p:sp>
      <p:sp>
        <p:nvSpPr>
          <p:cNvPr id="29" name="object 29"/>
          <p:cNvSpPr/>
          <p:nvPr/>
        </p:nvSpPr>
        <p:spPr>
          <a:xfrm>
            <a:off x="5861684" y="4157853"/>
            <a:ext cx="2246630" cy="2205355"/>
          </a:xfrm>
          <a:custGeom>
            <a:avLst/>
            <a:gdLst/>
            <a:ahLst/>
            <a:cxnLst/>
            <a:rect l="l" t="t" r="r" b="b"/>
            <a:pathLst>
              <a:path w="2246629" h="2205354">
                <a:moveTo>
                  <a:pt x="0" y="0"/>
                </a:moveTo>
                <a:lnTo>
                  <a:pt x="2246376" y="0"/>
                </a:lnTo>
                <a:lnTo>
                  <a:pt x="2246376" y="2205228"/>
                </a:lnTo>
                <a:lnTo>
                  <a:pt x="0" y="2205228"/>
                </a:lnTo>
                <a:lnTo>
                  <a:pt x="0" y="0"/>
                </a:lnTo>
                <a:close/>
              </a:path>
            </a:pathLst>
          </a:custGeom>
          <a:solidFill>
            <a:srgbClr val="D9EAD5"/>
          </a:solidFill>
        </p:spPr>
        <p:txBody>
          <a:bodyPr wrap="square" lIns="0" tIns="0" rIns="0" bIns="0" rtlCol="0"/>
          <a:lstStyle/>
          <a:p>
            <a:endParaRPr/>
          </a:p>
        </p:txBody>
      </p:sp>
      <p:sp>
        <p:nvSpPr>
          <p:cNvPr id="30" name="object 30"/>
          <p:cNvSpPr/>
          <p:nvPr/>
        </p:nvSpPr>
        <p:spPr>
          <a:xfrm>
            <a:off x="6264402" y="4280153"/>
            <a:ext cx="1435100" cy="1069340"/>
          </a:xfrm>
          <a:custGeom>
            <a:avLst/>
            <a:gdLst/>
            <a:ahLst/>
            <a:cxnLst/>
            <a:rect l="l" t="t" r="r" b="b"/>
            <a:pathLst>
              <a:path w="1435100" h="1069339">
                <a:moveTo>
                  <a:pt x="0" y="0"/>
                </a:moveTo>
                <a:lnTo>
                  <a:pt x="1434846" y="0"/>
                </a:lnTo>
                <a:lnTo>
                  <a:pt x="1434846" y="1069086"/>
                </a:lnTo>
                <a:lnTo>
                  <a:pt x="0" y="1069086"/>
                </a:lnTo>
                <a:lnTo>
                  <a:pt x="0" y="0"/>
                </a:lnTo>
                <a:close/>
              </a:path>
            </a:pathLst>
          </a:custGeom>
          <a:solidFill>
            <a:srgbClr val="FFFFFF"/>
          </a:solidFill>
        </p:spPr>
        <p:txBody>
          <a:bodyPr wrap="square" lIns="0" tIns="0" rIns="0" bIns="0" rtlCol="0"/>
          <a:lstStyle/>
          <a:p>
            <a:endParaRPr/>
          </a:p>
        </p:txBody>
      </p:sp>
      <p:sp>
        <p:nvSpPr>
          <p:cNvPr id="31" name="object 31"/>
          <p:cNvSpPr/>
          <p:nvPr/>
        </p:nvSpPr>
        <p:spPr>
          <a:xfrm>
            <a:off x="6268973" y="4280153"/>
            <a:ext cx="1435735" cy="1069340"/>
          </a:xfrm>
          <a:custGeom>
            <a:avLst/>
            <a:gdLst/>
            <a:ahLst/>
            <a:cxnLst/>
            <a:rect l="l" t="t" r="r" b="b"/>
            <a:pathLst>
              <a:path w="1435734" h="1069339">
                <a:moveTo>
                  <a:pt x="0" y="0"/>
                </a:moveTo>
                <a:lnTo>
                  <a:pt x="1435607" y="0"/>
                </a:lnTo>
                <a:lnTo>
                  <a:pt x="1435607" y="1069086"/>
                </a:lnTo>
                <a:lnTo>
                  <a:pt x="0" y="1069086"/>
                </a:lnTo>
                <a:lnTo>
                  <a:pt x="0" y="0"/>
                </a:lnTo>
                <a:close/>
              </a:path>
            </a:pathLst>
          </a:custGeom>
          <a:ln w="28956">
            <a:solidFill>
              <a:srgbClr val="3B6431"/>
            </a:solidFill>
          </a:ln>
        </p:spPr>
        <p:txBody>
          <a:bodyPr wrap="square" lIns="0" tIns="0" rIns="0" bIns="0" rtlCol="0"/>
          <a:lstStyle/>
          <a:p>
            <a:endParaRPr/>
          </a:p>
        </p:txBody>
      </p:sp>
      <p:sp>
        <p:nvSpPr>
          <p:cNvPr id="32" name="object 32"/>
          <p:cNvSpPr/>
          <p:nvPr/>
        </p:nvSpPr>
        <p:spPr>
          <a:xfrm>
            <a:off x="6365747" y="4341876"/>
            <a:ext cx="1242821" cy="938021"/>
          </a:xfrm>
          <a:prstGeom prst="rect">
            <a:avLst/>
          </a:prstGeom>
          <a:blipFill>
            <a:blip r:embed="rId8" cstate="print"/>
            <a:stretch>
              <a:fillRect/>
            </a:stretch>
          </a:blipFill>
        </p:spPr>
        <p:txBody>
          <a:bodyPr wrap="square" lIns="0" tIns="0" rIns="0" bIns="0" rtlCol="0"/>
          <a:lstStyle/>
          <a:p>
            <a:endParaRPr/>
          </a:p>
        </p:txBody>
      </p:sp>
      <p:sp>
        <p:nvSpPr>
          <p:cNvPr id="33" name="object 33"/>
          <p:cNvSpPr txBox="1"/>
          <p:nvPr/>
        </p:nvSpPr>
        <p:spPr>
          <a:xfrm>
            <a:off x="5861684" y="4157853"/>
            <a:ext cx="2246630" cy="2205355"/>
          </a:xfrm>
          <a:prstGeom prst="rect">
            <a:avLst/>
          </a:prstGeom>
          <a:ln w="12953">
            <a:solidFill>
              <a:srgbClr val="8EC182"/>
            </a:solidFill>
          </a:ln>
        </p:spPr>
        <p:txBody>
          <a:bodyPr vert="horz" wrap="square" lIns="0" tIns="0" rIns="0" bIns="0" rtlCol="0">
            <a:spAutoFit/>
          </a:bodyPr>
          <a:lstStyle/>
          <a:p>
            <a:pPr>
              <a:lnSpc>
                <a:spcPct val="100000"/>
              </a:lnSpc>
            </a:pPr>
            <a:endParaRPr sz="1800" dirty="0">
              <a:latin typeface="Times New Roman"/>
              <a:cs typeface="Times New Roman"/>
            </a:endParaRPr>
          </a:p>
          <a:p>
            <a:pPr>
              <a:lnSpc>
                <a:spcPct val="100000"/>
              </a:lnSpc>
            </a:pPr>
            <a:endParaRPr sz="1800" dirty="0">
              <a:latin typeface="Times New Roman"/>
              <a:cs typeface="Times New Roman"/>
            </a:endParaRPr>
          </a:p>
          <a:p>
            <a:pPr>
              <a:lnSpc>
                <a:spcPct val="100000"/>
              </a:lnSpc>
            </a:pPr>
            <a:endParaRPr sz="1800" dirty="0">
              <a:latin typeface="Times New Roman"/>
              <a:cs typeface="Times New Roman"/>
            </a:endParaRPr>
          </a:p>
          <a:p>
            <a:pPr>
              <a:lnSpc>
                <a:spcPct val="100000"/>
              </a:lnSpc>
            </a:pPr>
            <a:endParaRPr sz="1800" dirty="0">
              <a:latin typeface="Times New Roman"/>
              <a:cs typeface="Times New Roman"/>
            </a:endParaRPr>
          </a:p>
          <a:p>
            <a:pPr>
              <a:lnSpc>
                <a:spcPct val="100000"/>
              </a:lnSpc>
              <a:spcBef>
                <a:spcPts val="5"/>
              </a:spcBef>
            </a:pPr>
            <a:endParaRPr sz="1550" dirty="0">
              <a:latin typeface="Times New Roman"/>
              <a:cs typeface="Times New Roman"/>
            </a:endParaRPr>
          </a:p>
          <a:p>
            <a:pPr marL="342900">
              <a:lnSpc>
                <a:spcPct val="100000"/>
              </a:lnSpc>
            </a:pPr>
            <a:r>
              <a:rPr sz="1600" b="1" spc="-5" dirty="0">
                <a:solidFill>
                  <a:srgbClr val="274221"/>
                </a:solidFill>
                <a:latin typeface="Arial"/>
                <a:cs typeface="Arial"/>
              </a:rPr>
              <a:t>Model</a:t>
            </a:r>
            <a:r>
              <a:rPr sz="1600" b="1" dirty="0">
                <a:solidFill>
                  <a:srgbClr val="274221"/>
                </a:solidFill>
                <a:latin typeface="Arial"/>
                <a:cs typeface="Arial"/>
              </a:rPr>
              <a:t> </a:t>
            </a:r>
            <a:r>
              <a:rPr sz="1600" b="1" spc="-5" dirty="0">
                <a:solidFill>
                  <a:srgbClr val="274221"/>
                </a:solidFill>
                <a:latin typeface="Arial"/>
                <a:cs typeface="Arial"/>
              </a:rPr>
              <a:t>Induction</a:t>
            </a:r>
            <a:endParaRPr sz="1600" dirty="0">
              <a:latin typeface="Arial"/>
              <a:cs typeface="Arial"/>
            </a:endParaRPr>
          </a:p>
          <a:p>
            <a:pPr marL="193675" marR="187960" indent="635" algn="ctr">
              <a:lnSpc>
                <a:spcPct val="98700"/>
              </a:lnSpc>
              <a:spcBef>
                <a:spcPts val="229"/>
              </a:spcBef>
            </a:pPr>
            <a:r>
              <a:rPr sz="1200" spc="-5" dirty="0">
                <a:solidFill>
                  <a:schemeClr val="bg1"/>
                </a:solidFill>
                <a:latin typeface="Arial"/>
                <a:cs typeface="Arial"/>
              </a:rPr>
              <a:t>Techniques </a:t>
            </a:r>
            <a:r>
              <a:rPr sz="1200" dirty="0">
                <a:solidFill>
                  <a:schemeClr val="bg1"/>
                </a:solidFill>
                <a:latin typeface="Arial"/>
                <a:cs typeface="Arial"/>
              </a:rPr>
              <a:t>to </a:t>
            </a:r>
            <a:r>
              <a:rPr sz="1200" spc="-5" dirty="0">
                <a:solidFill>
                  <a:schemeClr val="bg1"/>
                </a:solidFill>
                <a:latin typeface="Arial"/>
                <a:cs typeface="Arial"/>
              </a:rPr>
              <a:t>infer </a:t>
            </a:r>
            <a:r>
              <a:rPr sz="1200" spc="-10" dirty="0">
                <a:solidFill>
                  <a:schemeClr val="bg1"/>
                </a:solidFill>
                <a:latin typeface="Arial"/>
                <a:cs typeface="Arial"/>
              </a:rPr>
              <a:t>an  explainable </a:t>
            </a:r>
            <a:r>
              <a:rPr sz="1200" spc="-5" dirty="0">
                <a:solidFill>
                  <a:schemeClr val="bg1"/>
                </a:solidFill>
                <a:latin typeface="Arial"/>
                <a:cs typeface="Arial"/>
              </a:rPr>
              <a:t>model from </a:t>
            </a:r>
            <a:r>
              <a:rPr sz="1200" spc="-10" dirty="0">
                <a:solidFill>
                  <a:schemeClr val="bg1"/>
                </a:solidFill>
                <a:latin typeface="Arial"/>
                <a:cs typeface="Arial"/>
              </a:rPr>
              <a:t>any  </a:t>
            </a:r>
            <a:r>
              <a:rPr sz="1200" spc="-5" dirty="0">
                <a:solidFill>
                  <a:schemeClr val="bg1"/>
                </a:solidFill>
                <a:latin typeface="Arial"/>
                <a:cs typeface="Arial"/>
              </a:rPr>
              <a:t>model as a black</a:t>
            </a:r>
            <a:r>
              <a:rPr sz="1200" spc="-35" dirty="0">
                <a:solidFill>
                  <a:schemeClr val="bg1"/>
                </a:solidFill>
                <a:latin typeface="Arial"/>
                <a:cs typeface="Arial"/>
              </a:rPr>
              <a:t> </a:t>
            </a:r>
            <a:r>
              <a:rPr sz="1200" spc="-10" dirty="0">
                <a:solidFill>
                  <a:schemeClr val="bg1"/>
                </a:solidFill>
                <a:latin typeface="Arial"/>
                <a:cs typeface="Arial"/>
              </a:rPr>
              <a:t>box</a:t>
            </a:r>
            <a:endParaRPr sz="1200" dirty="0">
              <a:solidFill>
                <a:schemeClr val="bg1"/>
              </a:solidFill>
              <a:latin typeface="Arial"/>
              <a:cs typeface="Arial"/>
            </a:endParaRPr>
          </a:p>
        </p:txBody>
      </p:sp>
      <p:sp>
        <p:nvSpPr>
          <p:cNvPr id="34" name="object 34"/>
          <p:cNvSpPr/>
          <p:nvPr/>
        </p:nvSpPr>
        <p:spPr>
          <a:xfrm>
            <a:off x="1035177" y="4157853"/>
            <a:ext cx="2246630" cy="2205355"/>
          </a:xfrm>
          <a:custGeom>
            <a:avLst/>
            <a:gdLst/>
            <a:ahLst/>
            <a:cxnLst/>
            <a:rect l="l" t="t" r="r" b="b"/>
            <a:pathLst>
              <a:path w="2246629" h="2205354">
                <a:moveTo>
                  <a:pt x="0" y="0"/>
                </a:moveTo>
                <a:lnTo>
                  <a:pt x="2246376" y="0"/>
                </a:lnTo>
                <a:lnTo>
                  <a:pt x="2246376" y="2205228"/>
                </a:lnTo>
                <a:lnTo>
                  <a:pt x="0" y="2205228"/>
                </a:lnTo>
                <a:lnTo>
                  <a:pt x="0" y="0"/>
                </a:lnTo>
                <a:close/>
              </a:path>
            </a:pathLst>
          </a:custGeom>
          <a:solidFill>
            <a:srgbClr val="D9EAD5"/>
          </a:solidFill>
        </p:spPr>
        <p:txBody>
          <a:bodyPr wrap="square" lIns="0" tIns="0" rIns="0" bIns="0" rtlCol="0"/>
          <a:lstStyle/>
          <a:p>
            <a:endParaRPr/>
          </a:p>
        </p:txBody>
      </p:sp>
      <p:sp>
        <p:nvSpPr>
          <p:cNvPr id="35" name="object 35"/>
          <p:cNvSpPr/>
          <p:nvPr/>
        </p:nvSpPr>
        <p:spPr>
          <a:xfrm>
            <a:off x="1440180" y="4280153"/>
            <a:ext cx="1435100" cy="1089025"/>
          </a:xfrm>
          <a:custGeom>
            <a:avLst/>
            <a:gdLst/>
            <a:ahLst/>
            <a:cxnLst/>
            <a:rect l="l" t="t" r="r" b="b"/>
            <a:pathLst>
              <a:path w="1435100" h="1089025">
                <a:moveTo>
                  <a:pt x="0" y="0"/>
                </a:moveTo>
                <a:lnTo>
                  <a:pt x="1434845" y="0"/>
                </a:lnTo>
                <a:lnTo>
                  <a:pt x="1434845" y="1088898"/>
                </a:lnTo>
                <a:lnTo>
                  <a:pt x="0" y="1088898"/>
                </a:lnTo>
                <a:lnTo>
                  <a:pt x="0" y="0"/>
                </a:lnTo>
                <a:close/>
              </a:path>
            </a:pathLst>
          </a:custGeom>
          <a:solidFill>
            <a:srgbClr val="FFFFFF"/>
          </a:solidFill>
        </p:spPr>
        <p:txBody>
          <a:bodyPr wrap="square" lIns="0" tIns="0" rIns="0" bIns="0" rtlCol="0"/>
          <a:lstStyle/>
          <a:p>
            <a:endParaRPr/>
          </a:p>
        </p:txBody>
      </p:sp>
      <p:sp>
        <p:nvSpPr>
          <p:cNvPr id="36" name="object 36"/>
          <p:cNvSpPr/>
          <p:nvPr/>
        </p:nvSpPr>
        <p:spPr>
          <a:xfrm>
            <a:off x="1440180" y="4280153"/>
            <a:ext cx="1435100" cy="1089025"/>
          </a:xfrm>
          <a:custGeom>
            <a:avLst/>
            <a:gdLst/>
            <a:ahLst/>
            <a:cxnLst/>
            <a:rect l="l" t="t" r="r" b="b"/>
            <a:pathLst>
              <a:path w="1435100" h="1089025">
                <a:moveTo>
                  <a:pt x="0" y="0"/>
                </a:moveTo>
                <a:lnTo>
                  <a:pt x="1434845" y="0"/>
                </a:lnTo>
                <a:lnTo>
                  <a:pt x="1434845" y="1088898"/>
                </a:lnTo>
                <a:lnTo>
                  <a:pt x="0" y="1088898"/>
                </a:lnTo>
                <a:lnTo>
                  <a:pt x="0" y="0"/>
                </a:lnTo>
                <a:close/>
              </a:path>
            </a:pathLst>
          </a:custGeom>
          <a:ln w="28956">
            <a:solidFill>
              <a:srgbClr val="3B6431"/>
            </a:solidFill>
          </a:ln>
        </p:spPr>
        <p:txBody>
          <a:bodyPr wrap="square" lIns="0" tIns="0" rIns="0" bIns="0" rtlCol="0"/>
          <a:lstStyle/>
          <a:p>
            <a:endParaRPr/>
          </a:p>
        </p:txBody>
      </p:sp>
      <p:sp>
        <p:nvSpPr>
          <p:cNvPr id="37" name="object 37"/>
          <p:cNvSpPr/>
          <p:nvPr/>
        </p:nvSpPr>
        <p:spPr>
          <a:xfrm>
            <a:off x="1540002" y="4340352"/>
            <a:ext cx="1235963" cy="981455"/>
          </a:xfrm>
          <a:prstGeom prst="rect">
            <a:avLst/>
          </a:prstGeom>
          <a:blipFill>
            <a:blip r:embed="rId9" cstate="print"/>
            <a:stretch>
              <a:fillRect/>
            </a:stretch>
          </a:blipFill>
        </p:spPr>
        <p:txBody>
          <a:bodyPr wrap="square" lIns="0" tIns="0" rIns="0" bIns="0" rtlCol="0"/>
          <a:lstStyle/>
          <a:p>
            <a:endParaRPr/>
          </a:p>
        </p:txBody>
      </p:sp>
      <p:sp>
        <p:nvSpPr>
          <p:cNvPr id="38" name="object 38"/>
          <p:cNvSpPr txBox="1"/>
          <p:nvPr/>
        </p:nvSpPr>
        <p:spPr>
          <a:xfrm>
            <a:off x="1035177" y="4157853"/>
            <a:ext cx="2246630" cy="2205355"/>
          </a:xfrm>
          <a:prstGeom prst="rect">
            <a:avLst/>
          </a:prstGeom>
          <a:ln w="12953">
            <a:solidFill>
              <a:srgbClr val="8EC182"/>
            </a:solidFill>
          </a:ln>
        </p:spPr>
        <p:txBody>
          <a:bodyPr vert="horz" wrap="square" lIns="0" tIns="0" rIns="0" bIns="0" rtlCol="0">
            <a:spAutoFit/>
          </a:bodyPr>
          <a:lstStyle/>
          <a:p>
            <a:pPr>
              <a:lnSpc>
                <a:spcPct val="100000"/>
              </a:lnSpc>
            </a:pPr>
            <a:endParaRPr sz="1800" dirty="0">
              <a:latin typeface="Times New Roman"/>
              <a:cs typeface="Times New Roman"/>
            </a:endParaRPr>
          </a:p>
          <a:p>
            <a:pPr>
              <a:lnSpc>
                <a:spcPct val="100000"/>
              </a:lnSpc>
            </a:pPr>
            <a:endParaRPr sz="1800" dirty="0">
              <a:latin typeface="Times New Roman"/>
              <a:cs typeface="Times New Roman"/>
            </a:endParaRPr>
          </a:p>
          <a:p>
            <a:pPr>
              <a:lnSpc>
                <a:spcPct val="100000"/>
              </a:lnSpc>
            </a:pPr>
            <a:endParaRPr sz="1800" dirty="0">
              <a:latin typeface="Times New Roman"/>
              <a:cs typeface="Times New Roman"/>
            </a:endParaRPr>
          </a:p>
          <a:p>
            <a:pPr>
              <a:lnSpc>
                <a:spcPct val="100000"/>
              </a:lnSpc>
            </a:pPr>
            <a:endParaRPr sz="1800" dirty="0">
              <a:latin typeface="Times New Roman"/>
              <a:cs typeface="Times New Roman"/>
            </a:endParaRPr>
          </a:p>
          <a:p>
            <a:pPr>
              <a:lnSpc>
                <a:spcPct val="100000"/>
              </a:lnSpc>
              <a:spcBef>
                <a:spcPts val="5"/>
              </a:spcBef>
            </a:pPr>
            <a:endParaRPr sz="1550" dirty="0">
              <a:latin typeface="Times New Roman"/>
              <a:cs typeface="Times New Roman"/>
            </a:endParaRPr>
          </a:p>
          <a:p>
            <a:pPr marL="269875">
              <a:lnSpc>
                <a:spcPct val="100000"/>
              </a:lnSpc>
            </a:pPr>
            <a:r>
              <a:rPr sz="1600" b="1" spc="-5" dirty="0">
                <a:solidFill>
                  <a:srgbClr val="274221"/>
                </a:solidFill>
                <a:latin typeface="Arial"/>
                <a:cs typeface="Arial"/>
              </a:rPr>
              <a:t>Deep</a:t>
            </a:r>
            <a:r>
              <a:rPr sz="1600" b="1" spc="-20" dirty="0">
                <a:solidFill>
                  <a:srgbClr val="274221"/>
                </a:solidFill>
                <a:latin typeface="Arial"/>
                <a:cs typeface="Arial"/>
              </a:rPr>
              <a:t> </a:t>
            </a:r>
            <a:r>
              <a:rPr sz="1600" b="1" spc="-5" dirty="0">
                <a:solidFill>
                  <a:srgbClr val="274221"/>
                </a:solidFill>
                <a:latin typeface="Arial"/>
                <a:cs typeface="Arial"/>
              </a:rPr>
              <a:t>Explanation</a:t>
            </a:r>
            <a:endParaRPr sz="1600" dirty="0">
              <a:latin typeface="Arial"/>
              <a:cs typeface="Arial"/>
            </a:endParaRPr>
          </a:p>
          <a:p>
            <a:pPr marL="353695" marR="347980" algn="ctr">
              <a:lnSpc>
                <a:spcPct val="98700"/>
              </a:lnSpc>
              <a:spcBef>
                <a:spcPts val="229"/>
              </a:spcBef>
            </a:pPr>
            <a:r>
              <a:rPr sz="1200" spc="-5" dirty="0">
                <a:solidFill>
                  <a:schemeClr val="bg1"/>
                </a:solidFill>
                <a:latin typeface="Arial"/>
                <a:cs typeface="Arial"/>
              </a:rPr>
              <a:t>Modified deep</a:t>
            </a:r>
            <a:r>
              <a:rPr sz="1200" spc="-105" dirty="0">
                <a:solidFill>
                  <a:schemeClr val="bg1"/>
                </a:solidFill>
                <a:latin typeface="Arial"/>
                <a:cs typeface="Arial"/>
              </a:rPr>
              <a:t> </a:t>
            </a:r>
            <a:r>
              <a:rPr sz="1200" spc="-5" dirty="0">
                <a:solidFill>
                  <a:schemeClr val="bg1"/>
                </a:solidFill>
                <a:latin typeface="Arial"/>
                <a:cs typeface="Arial"/>
              </a:rPr>
              <a:t>learning  techniques </a:t>
            </a:r>
            <a:r>
              <a:rPr sz="1200" dirty="0">
                <a:solidFill>
                  <a:schemeClr val="bg1"/>
                </a:solidFill>
                <a:latin typeface="Arial"/>
                <a:cs typeface="Arial"/>
              </a:rPr>
              <a:t>to </a:t>
            </a:r>
            <a:r>
              <a:rPr sz="1200" spc="-5" dirty="0">
                <a:solidFill>
                  <a:schemeClr val="bg1"/>
                </a:solidFill>
                <a:latin typeface="Arial"/>
                <a:cs typeface="Arial"/>
              </a:rPr>
              <a:t>learn  </a:t>
            </a:r>
            <a:r>
              <a:rPr sz="1200" spc="-10" dirty="0">
                <a:solidFill>
                  <a:schemeClr val="bg1"/>
                </a:solidFill>
                <a:latin typeface="Arial"/>
                <a:cs typeface="Arial"/>
              </a:rPr>
              <a:t>explainable</a:t>
            </a:r>
            <a:r>
              <a:rPr sz="1200" spc="-35" dirty="0">
                <a:solidFill>
                  <a:schemeClr val="bg1"/>
                </a:solidFill>
                <a:latin typeface="Arial"/>
                <a:cs typeface="Arial"/>
              </a:rPr>
              <a:t> </a:t>
            </a:r>
            <a:r>
              <a:rPr sz="1200" spc="-5" dirty="0">
                <a:solidFill>
                  <a:schemeClr val="bg1"/>
                </a:solidFill>
                <a:latin typeface="Arial"/>
                <a:cs typeface="Arial"/>
              </a:rPr>
              <a:t>features</a:t>
            </a:r>
            <a:endParaRPr sz="1200" dirty="0">
              <a:solidFill>
                <a:schemeClr val="bg1"/>
              </a:solidFill>
              <a:latin typeface="Arial"/>
              <a:cs typeface="Arial"/>
            </a:endParaRPr>
          </a:p>
        </p:txBody>
      </p:sp>
      <p:sp>
        <p:nvSpPr>
          <p:cNvPr id="39" name="object 39"/>
          <p:cNvSpPr txBox="1"/>
          <p:nvPr/>
        </p:nvSpPr>
        <p:spPr>
          <a:xfrm>
            <a:off x="705418" y="965568"/>
            <a:ext cx="1005205" cy="574040"/>
          </a:xfrm>
          <a:prstGeom prst="rect">
            <a:avLst/>
          </a:prstGeom>
        </p:spPr>
        <p:txBody>
          <a:bodyPr vert="horz" wrap="square" lIns="0" tIns="12700" rIns="0" bIns="0" rtlCol="0">
            <a:spAutoFit/>
          </a:bodyPr>
          <a:lstStyle/>
          <a:p>
            <a:pPr marL="12700" marR="5080" indent="260350">
              <a:lnSpc>
                <a:spcPct val="100000"/>
              </a:lnSpc>
              <a:spcBef>
                <a:spcPts val="100"/>
              </a:spcBef>
            </a:pPr>
            <a:r>
              <a:rPr lang="en-US" sz="1800" spc="-5" dirty="0">
                <a:latin typeface="Arial"/>
                <a:cs typeface="Arial"/>
              </a:rPr>
              <a:t>XAI </a:t>
            </a:r>
            <a:r>
              <a:rPr sz="1800" spc="-5" dirty="0">
                <a:latin typeface="Arial"/>
                <a:cs typeface="Arial"/>
              </a:rPr>
              <a:t>Approach</a:t>
            </a:r>
            <a:endParaRPr sz="1800" dirty="0">
              <a:latin typeface="Arial"/>
              <a:cs typeface="Arial"/>
            </a:endParaRPr>
          </a:p>
        </p:txBody>
      </p:sp>
      <p:sp>
        <p:nvSpPr>
          <p:cNvPr id="40" name="object 40"/>
          <p:cNvSpPr txBox="1"/>
          <p:nvPr/>
        </p:nvSpPr>
        <p:spPr>
          <a:xfrm>
            <a:off x="473139" y="1750367"/>
            <a:ext cx="1595755" cy="1946275"/>
          </a:xfrm>
          <a:prstGeom prst="rect">
            <a:avLst/>
          </a:prstGeom>
        </p:spPr>
        <p:txBody>
          <a:bodyPr vert="horz" wrap="square" lIns="0" tIns="12065" rIns="0" bIns="0" rtlCol="0">
            <a:spAutoFit/>
          </a:bodyPr>
          <a:lstStyle/>
          <a:p>
            <a:pPr marL="12700" marR="5080">
              <a:lnSpc>
                <a:spcPct val="100000"/>
              </a:lnSpc>
              <a:spcBef>
                <a:spcPts val="95"/>
              </a:spcBef>
            </a:pPr>
            <a:r>
              <a:rPr sz="1400" spc="-5" dirty="0">
                <a:latin typeface="Arial"/>
                <a:cs typeface="Arial"/>
              </a:rPr>
              <a:t>Create a suite of  machine learning  techniques that  produce more  explainable</a:t>
            </a:r>
            <a:r>
              <a:rPr sz="1400" spc="-65" dirty="0">
                <a:latin typeface="Arial"/>
                <a:cs typeface="Arial"/>
              </a:rPr>
              <a:t> </a:t>
            </a:r>
            <a:r>
              <a:rPr sz="1400" spc="-5" dirty="0">
                <a:latin typeface="Arial"/>
                <a:cs typeface="Arial"/>
              </a:rPr>
              <a:t>models,  while maintaining a  high level of  learning  performance</a:t>
            </a:r>
            <a:endParaRPr sz="1400" dirty="0">
              <a:latin typeface="Arial"/>
              <a:cs typeface="Arial"/>
            </a:endParaRPr>
          </a:p>
        </p:txBody>
      </p:sp>
      <p:sp>
        <p:nvSpPr>
          <p:cNvPr id="41" name="object 41"/>
          <p:cNvSpPr/>
          <p:nvPr/>
        </p:nvSpPr>
        <p:spPr>
          <a:xfrm>
            <a:off x="7696961" y="2199894"/>
            <a:ext cx="111251" cy="99822"/>
          </a:xfrm>
          <a:prstGeom prst="rect">
            <a:avLst/>
          </a:prstGeom>
          <a:blipFill>
            <a:blip r:embed="rId10" cstate="print"/>
            <a:stretch>
              <a:fillRect/>
            </a:stretch>
          </a:blipFill>
        </p:spPr>
        <p:txBody>
          <a:bodyPr wrap="square" lIns="0" tIns="0" rIns="0" bIns="0" rtlCol="0"/>
          <a:lstStyle/>
          <a:p>
            <a:endParaRPr/>
          </a:p>
        </p:txBody>
      </p:sp>
      <p:sp>
        <p:nvSpPr>
          <p:cNvPr id="42" name="object 42"/>
          <p:cNvSpPr/>
          <p:nvPr/>
        </p:nvSpPr>
        <p:spPr>
          <a:xfrm>
            <a:off x="7270242" y="2252472"/>
            <a:ext cx="111251" cy="99822"/>
          </a:xfrm>
          <a:prstGeom prst="rect">
            <a:avLst/>
          </a:prstGeom>
          <a:blipFill>
            <a:blip r:embed="rId4" cstate="print"/>
            <a:stretch>
              <a:fillRect/>
            </a:stretch>
          </a:blipFill>
        </p:spPr>
        <p:txBody>
          <a:bodyPr wrap="square" lIns="0" tIns="0" rIns="0" bIns="0" rtlCol="0"/>
          <a:lstStyle/>
          <a:p>
            <a:endParaRPr/>
          </a:p>
        </p:txBody>
      </p:sp>
      <p:sp>
        <p:nvSpPr>
          <p:cNvPr id="43" name="object 43"/>
          <p:cNvSpPr/>
          <p:nvPr/>
        </p:nvSpPr>
        <p:spPr>
          <a:xfrm>
            <a:off x="7911845" y="2445257"/>
            <a:ext cx="111251" cy="99059"/>
          </a:xfrm>
          <a:prstGeom prst="rect">
            <a:avLst/>
          </a:prstGeom>
          <a:blipFill>
            <a:blip r:embed="rId11" cstate="print"/>
            <a:stretch>
              <a:fillRect/>
            </a:stretch>
          </a:blipFill>
        </p:spPr>
        <p:txBody>
          <a:bodyPr wrap="square" lIns="0" tIns="0" rIns="0" bIns="0" rtlCol="0"/>
          <a:lstStyle/>
          <a:p>
            <a:endParaRPr/>
          </a:p>
        </p:txBody>
      </p:sp>
      <p:sp>
        <p:nvSpPr>
          <p:cNvPr id="44" name="object 44"/>
          <p:cNvSpPr/>
          <p:nvPr/>
        </p:nvSpPr>
        <p:spPr>
          <a:xfrm>
            <a:off x="7239761" y="2123694"/>
            <a:ext cx="111251" cy="99822"/>
          </a:xfrm>
          <a:prstGeom prst="rect">
            <a:avLst/>
          </a:prstGeom>
          <a:blipFill>
            <a:blip r:embed="rId10" cstate="print"/>
            <a:stretch>
              <a:fillRect/>
            </a:stretch>
          </a:blipFill>
        </p:spPr>
        <p:txBody>
          <a:bodyPr wrap="square" lIns="0" tIns="0" rIns="0" bIns="0" rtlCol="0"/>
          <a:lstStyle/>
          <a:p>
            <a:endParaRPr/>
          </a:p>
        </p:txBody>
      </p:sp>
      <p:sp>
        <p:nvSpPr>
          <p:cNvPr id="45" name="object 45"/>
          <p:cNvSpPr/>
          <p:nvPr/>
        </p:nvSpPr>
        <p:spPr>
          <a:xfrm>
            <a:off x="7427214" y="2432304"/>
            <a:ext cx="111251" cy="99822"/>
          </a:xfrm>
          <a:prstGeom prst="rect">
            <a:avLst/>
          </a:prstGeom>
          <a:blipFill>
            <a:blip r:embed="rId4" cstate="print"/>
            <a:stretch>
              <a:fillRect/>
            </a:stretch>
          </a:blipFill>
        </p:spPr>
        <p:txBody>
          <a:bodyPr wrap="square" lIns="0" tIns="0" rIns="0" bIns="0" rtlCol="0"/>
          <a:lstStyle/>
          <a:p>
            <a:endParaRPr/>
          </a:p>
        </p:txBody>
      </p:sp>
      <p:sp>
        <p:nvSpPr>
          <p:cNvPr id="46" name="object 46"/>
          <p:cNvSpPr/>
          <p:nvPr/>
        </p:nvSpPr>
        <p:spPr>
          <a:xfrm>
            <a:off x="3446145" y="4157090"/>
            <a:ext cx="2246630" cy="2209165"/>
          </a:xfrm>
          <a:custGeom>
            <a:avLst/>
            <a:gdLst/>
            <a:ahLst/>
            <a:cxnLst/>
            <a:rect l="l" t="t" r="r" b="b"/>
            <a:pathLst>
              <a:path w="2246629" h="2209165">
                <a:moveTo>
                  <a:pt x="0" y="0"/>
                </a:moveTo>
                <a:lnTo>
                  <a:pt x="2246376" y="0"/>
                </a:lnTo>
                <a:lnTo>
                  <a:pt x="2246376" y="2209037"/>
                </a:lnTo>
                <a:lnTo>
                  <a:pt x="0" y="2209037"/>
                </a:lnTo>
                <a:lnTo>
                  <a:pt x="0" y="0"/>
                </a:lnTo>
                <a:close/>
              </a:path>
            </a:pathLst>
          </a:custGeom>
          <a:solidFill>
            <a:srgbClr val="D9EAD5"/>
          </a:solidFill>
        </p:spPr>
        <p:txBody>
          <a:bodyPr wrap="square" lIns="0" tIns="0" rIns="0" bIns="0" rtlCol="0"/>
          <a:lstStyle/>
          <a:p>
            <a:endParaRPr/>
          </a:p>
        </p:txBody>
      </p:sp>
      <p:sp>
        <p:nvSpPr>
          <p:cNvPr id="47" name="object 47"/>
          <p:cNvSpPr txBox="1"/>
          <p:nvPr/>
        </p:nvSpPr>
        <p:spPr>
          <a:xfrm>
            <a:off x="3446145" y="4157090"/>
            <a:ext cx="2246630" cy="2209165"/>
          </a:xfrm>
          <a:prstGeom prst="rect">
            <a:avLst/>
          </a:prstGeom>
          <a:ln w="12953">
            <a:solidFill>
              <a:srgbClr val="8EC182"/>
            </a:solidFill>
          </a:ln>
        </p:spPr>
        <p:txBody>
          <a:bodyPr vert="horz" wrap="square" lIns="0" tIns="0" rIns="0" bIns="0" rtlCol="0">
            <a:spAutoFit/>
          </a:bodyPr>
          <a:lstStyle/>
          <a:p>
            <a:pPr>
              <a:lnSpc>
                <a:spcPct val="100000"/>
              </a:lnSpc>
            </a:pPr>
            <a:endParaRPr sz="1800" dirty="0">
              <a:latin typeface="Times New Roman"/>
              <a:cs typeface="Times New Roman"/>
            </a:endParaRPr>
          </a:p>
          <a:p>
            <a:pPr>
              <a:lnSpc>
                <a:spcPct val="100000"/>
              </a:lnSpc>
            </a:pPr>
            <a:endParaRPr sz="1800" dirty="0">
              <a:latin typeface="Times New Roman"/>
              <a:cs typeface="Times New Roman"/>
            </a:endParaRPr>
          </a:p>
          <a:p>
            <a:pPr>
              <a:lnSpc>
                <a:spcPct val="100000"/>
              </a:lnSpc>
            </a:pPr>
            <a:endParaRPr sz="1800" dirty="0">
              <a:latin typeface="Times New Roman"/>
              <a:cs typeface="Times New Roman"/>
            </a:endParaRPr>
          </a:p>
          <a:p>
            <a:pPr>
              <a:lnSpc>
                <a:spcPct val="100000"/>
              </a:lnSpc>
            </a:pPr>
            <a:endParaRPr sz="1800" dirty="0">
              <a:latin typeface="Times New Roman"/>
              <a:cs typeface="Times New Roman"/>
            </a:endParaRPr>
          </a:p>
          <a:p>
            <a:pPr>
              <a:lnSpc>
                <a:spcPct val="100000"/>
              </a:lnSpc>
              <a:spcBef>
                <a:spcPts val="10"/>
              </a:spcBef>
            </a:pPr>
            <a:endParaRPr sz="1550" dirty="0">
              <a:latin typeface="Times New Roman"/>
              <a:cs typeface="Times New Roman"/>
            </a:endParaRPr>
          </a:p>
          <a:p>
            <a:pPr marL="128270">
              <a:lnSpc>
                <a:spcPct val="100000"/>
              </a:lnSpc>
            </a:pPr>
            <a:r>
              <a:rPr sz="1600" b="1" spc="-5" dirty="0">
                <a:solidFill>
                  <a:srgbClr val="274221"/>
                </a:solidFill>
                <a:latin typeface="Arial"/>
                <a:cs typeface="Arial"/>
              </a:rPr>
              <a:t>Interpretable</a:t>
            </a:r>
            <a:r>
              <a:rPr sz="1600" b="1" spc="-10" dirty="0">
                <a:solidFill>
                  <a:srgbClr val="274221"/>
                </a:solidFill>
                <a:latin typeface="Arial"/>
                <a:cs typeface="Arial"/>
              </a:rPr>
              <a:t> </a:t>
            </a:r>
            <a:r>
              <a:rPr sz="1600" b="1" spc="-5" dirty="0">
                <a:solidFill>
                  <a:srgbClr val="274221"/>
                </a:solidFill>
                <a:latin typeface="Arial"/>
                <a:cs typeface="Arial"/>
              </a:rPr>
              <a:t>Models</a:t>
            </a:r>
            <a:endParaRPr sz="1600" dirty="0">
              <a:latin typeface="Arial"/>
              <a:cs typeface="Arial"/>
            </a:endParaRPr>
          </a:p>
          <a:p>
            <a:pPr marL="260985" marR="253365" algn="ctr">
              <a:lnSpc>
                <a:spcPct val="98700"/>
              </a:lnSpc>
              <a:spcBef>
                <a:spcPts val="229"/>
              </a:spcBef>
            </a:pPr>
            <a:r>
              <a:rPr sz="1200" spc="-5" dirty="0">
                <a:solidFill>
                  <a:schemeClr val="bg1"/>
                </a:solidFill>
                <a:latin typeface="Arial"/>
                <a:cs typeface="Arial"/>
              </a:rPr>
              <a:t>Techniques </a:t>
            </a:r>
            <a:r>
              <a:rPr sz="1200" dirty="0">
                <a:solidFill>
                  <a:schemeClr val="bg1"/>
                </a:solidFill>
                <a:latin typeface="Arial"/>
                <a:cs typeface="Arial"/>
              </a:rPr>
              <a:t>to </a:t>
            </a:r>
            <a:r>
              <a:rPr sz="1200" spc="-5" dirty="0">
                <a:solidFill>
                  <a:schemeClr val="bg1"/>
                </a:solidFill>
                <a:latin typeface="Arial"/>
                <a:cs typeface="Arial"/>
              </a:rPr>
              <a:t>learn</a:t>
            </a:r>
            <a:r>
              <a:rPr sz="1200" spc="-95" dirty="0">
                <a:solidFill>
                  <a:schemeClr val="bg1"/>
                </a:solidFill>
                <a:latin typeface="Arial"/>
                <a:cs typeface="Arial"/>
              </a:rPr>
              <a:t> </a:t>
            </a:r>
            <a:r>
              <a:rPr sz="1200" spc="-5" dirty="0">
                <a:solidFill>
                  <a:schemeClr val="bg1"/>
                </a:solidFill>
                <a:latin typeface="Arial"/>
                <a:cs typeface="Arial"/>
              </a:rPr>
              <a:t>more  structured, interpretable,  causal</a:t>
            </a:r>
            <a:r>
              <a:rPr sz="1200" spc="-25" dirty="0">
                <a:solidFill>
                  <a:schemeClr val="bg1"/>
                </a:solidFill>
                <a:latin typeface="Arial"/>
                <a:cs typeface="Arial"/>
              </a:rPr>
              <a:t> </a:t>
            </a:r>
            <a:r>
              <a:rPr sz="1200" spc="-5" dirty="0">
                <a:solidFill>
                  <a:schemeClr val="bg1"/>
                </a:solidFill>
                <a:latin typeface="Arial"/>
                <a:cs typeface="Arial"/>
              </a:rPr>
              <a:t>models</a:t>
            </a:r>
            <a:endParaRPr sz="1200" dirty="0">
              <a:solidFill>
                <a:schemeClr val="bg1"/>
              </a:solidFill>
              <a:latin typeface="Arial"/>
              <a:cs typeface="Arial"/>
            </a:endParaRPr>
          </a:p>
        </p:txBody>
      </p:sp>
      <p:sp>
        <p:nvSpPr>
          <p:cNvPr id="48" name="object 48"/>
          <p:cNvSpPr/>
          <p:nvPr/>
        </p:nvSpPr>
        <p:spPr>
          <a:xfrm>
            <a:off x="3883152" y="4315205"/>
            <a:ext cx="1371955" cy="1033271"/>
          </a:xfrm>
          <a:prstGeom prst="rect">
            <a:avLst/>
          </a:prstGeom>
          <a:blipFill>
            <a:blip r:embed="rId12" cstate="print"/>
            <a:stretch>
              <a:fillRect/>
            </a:stretch>
          </a:blipFill>
        </p:spPr>
        <p:txBody>
          <a:bodyPr wrap="square" lIns="0" tIns="0" rIns="0" bIns="0" rtlCol="0"/>
          <a:lstStyle/>
          <a:p>
            <a:endParaRPr/>
          </a:p>
        </p:txBody>
      </p:sp>
      <p:sp>
        <p:nvSpPr>
          <p:cNvPr id="49" name="object 49"/>
          <p:cNvSpPr/>
          <p:nvPr/>
        </p:nvSpPr>
        <p:spPr>
          <a:xfrm>
            <a:off x="3851909" y="4280153"/>
            <a:ext cx="1435100" cy="1069340"/>
          </a:xfrm>
          <a:custGeom>
            <a:avLst/>
            <a:gdLst/>
            <a:ahLst/>
            <a:cxnLst/>
            <a:rect l="l" t="t" r="r" b="b"/>
            <a:pathLst>
              <a:path w="1435100" h="1069339">
                <a:moveTo>
                  <a:pt x="0" y="0"/>
                </a:moveTo>
                <a:lnTo>
                  <a:pt x="1434846" y="0"/>
                </a:lnTo>
                <a:lnTo>
                  <a:pt x="1434846" y="1069086"/>
                </a:lnTo>
                <a:lnTo>
                  <a:pt x="0" y="1069086"/>
                </a:lnTo>
                <a:lnTo>
                  <a:pt x="0" y="0"/>
                </a:lnTo>
                <a:close/>
              </a:path>
            </a:pathLst>
          </a:custGeom>
          <a:ln w="28956">
            <a:solidFill>
              <a:srgbClr val="3B6431"/>
            </a:solidFill>
          </a:ln>
        </p:spPr>
        <p:txBody>
          <a:bodyPr wrap="square" lIns="0" tIns="0" rIns="0" bIns="0" rtlCol="0"/>
          <a:lstStyle/>
          <a:p>
            <a:endParaRPr/>
          </a:p>
        </p:txBody>
      </p:sp>
      <p:sp>
        <p:nvSpPr>
          <p:cNvPr id="50" name="object 50"/>
          <p:cNvSpPr txBox="1"/>
          <p:nvPr/>
        </p:nvSpPr>
        <p:spPr>
          <a:xfrm>
            <a:off x="3993366" y="2306951"/>
            <a:ext cx="821690" cy="749935"/>
          </a:xfrm>
          <a:prstGeom prst="rect">
            <a:avLst/>
          </a:prstGeom>
        </p:spPr>
        <p:txBody>
          <a:bodyPr vert="horz" wrap="square" lIns="0" tIns="12065" rIns="0" bIns="0" rtlCol="0">
            <a:spAutoFit/>
          </a:bodyPr>
          <a:lstStyle/>
          <a:p>
            <a:pPr marL="52705" marR="85090" indent="-37465" algn="ctr">
              <a:lnSpc>
                <a:spcPct val="100000"/>
              </a:lnSpc>
              <a:spcBef>
                <a:spcPts val="95"/>
              </a:spcBef>
            </a:pPr>
            <a:r>
              <a:rPr sz="1100" spc="-5" dirty="0">
                <a:solidFill>
                  <a:srgbClr val="9A743A"/>
                </a:solidFill>
                <a:latin typeface="Arial"/>
                <a:cs typeface="Arial"/>
              </a:rPr>
              <a:t>Bayesian  Belief</a:t>
            </a:r>
            <a:r>
              <a:rPr sz="1100" spc="-70" dirty="0">
                <a:solidFill>
                  <a:srgbClr val="9A743A"/>
                </a:solidFill>
                <a:latin typeface="Arial"/>
                <a:cs typeface="Arial"/>
              </a:rPr>
              <a:t> </a:t>
            </a:r>
            <a:r>
              <a:rPr sz="1100" spc="-5" dirty="0">
                <a:solidFill>
                  <a:srgbClr val="9A743A"/>
                </a:solidFill>
                <a:latin typeface="Arial"/>
                <a:cs typeface="Arial"/>
              </a:rPr>
              <a:t>Nets</a:t>
            </a:r>
            <a:endParaRPr sz="1100">
              <a:latin typeface="Arial"/>
              <a:cs typeface="Arial"/>
            </a:endParaRPr>
          </a:p>
          <a:p>
            <a:pPr marL="1905" algn="ctr">
              <a:lnSpc>
                <a:spcPct val="100000"/>
              </a:lnSpc>
              <a:spcBef>
                <a:spcPts val="620"/>
              </a:spcBef>
            </a:pPr>
            <a:r>
              <a:rPr sz="1000" spc="-5" dirty="0">
                <a:solidFill>
                  <a:srgbClr val="9A743A"/>
                </a:solidFill>
                <a:latin typeface="Arial"/>
                <a:cs typeface="Arial"/>
              </a:rPr>
              <a:t>SRL</a:t>
            </a:r>
            <a:endParaRPr sz="1000">
              <a:latin typeface="Arial"/>
              <a:cs typeface="Arial"/>
            </a:endParaRPr>
          </a:p>
          <a:p>
            <a:pPr algn="ctr">
              <a:lnSpc>
                <a:spcPct val="100000"/>
              </a:lnSpc>
              <a:spcBef>
                <a:spcPts val="285"/>
              </a:spcBef>
              <a:tabLst>
                <a:tab pos="530860" algn="l"/>
              </a:tabLst>
            </a:pPr>
            <a:r>
              <a:rPr sz="800" spc="-5" dirty="0">
                <a:solidFill>
                  <a:srgbClr val="9A743A"/>
                </a:solidFill>
                <a:latin typeface="Arial"/>
                <a:cs typeface="Arial"/>
              </a:rPr>
              <a:t>CR</a:t>
            </a:r>
            <a:r>
              <a:rPr sz="800" spc="-10" dirty="0">
                <a:solidFill>
                  <a:srgbClr val="9A743A"/>
                </a:solidFill>
                <a:latin typeface="Arial"/>
                <a:cs typeface="Arial"/>
              </a:rPr>
              <a:t>F</a:t>
            </a:r>
            <a:r>
              <a:rPr sz="800" spc="-5" dirty="0">
                <a:solidFill>
                  <a:srgbClr val="9A743A"/>
                </a:solidFill>
                <a:latin typeface="Arial"/>
                <a:cs typeface="Arial"/>
              </a:rPr>
              <a:t>s</a:t>
            </a:r>
            <a:r>
              <a:rPr sz="800" dirty="0">
                <a:solidFill>
                  <a:srgbClr val="9A743A"/>
                </a:solidFill>
                <a:latin typeface="Arial"/>
                <a:cs typeface="Arial"/>
              </a:rPr>
              <a:t>	</a:t>
            </a:r>
            <a:r>
              <a:rPr sz="800" spc="-5" dirty="0">
                <a:solidFill>
                  <a:srgbClr val="9A743A"/>
                </a:solidFill>
                <a:latin typeface="Arial"/>
                <a:cs typeface="Arial"/>
              </a:rPr>
              <a:t>HBNs</a:t>
            </a:r>
            <a:endParaRPr sz="800">
              <a:latin typeface="Arial"/>
              <a:cs typeface="Arial"/>
            </a:endParaRPr>
          </a:p>
        </p:txBody>
      </p:sp>
      <p:sp>
        <p:nvSpPr>
          <p:cNvPr id="51" name="object 51"/>
          <p:cNvSpPr/>
          <p:nvPr/>
        </p:nvSpPr>
        <p:spPr>
          <a:xfrm>
            <a:off x="3531870" y="1865255"/>
            <a:ext cx="3173095" cy="375920"/>
          </a:xfrm>
          <a:custGeom>
            <a:avLst/>
            <a:gdLst/>
            <a:ahLst/>
            <a:cxnLst/>
            <a:rect l="l" t="t" r="r" b="b"/>
            <a:pathLst>
              <a:path w="3173095" h="375919">
                <a:moveTo>
                  <a:pt x="0" y="375920"/>
                </a:moveTo>
                <a:lnTo>
                  <a:pt x="3172942" y="0"/>
                </a:lnTo>
              </a:path>
            </a:pathLst>
          </a:custGeom>
          <a:ln w="12699">
            <a:solidFill>
              <a:srgbClr val="B45F07"/>
            </a:solidFill>
          </a:ln>
        </p:spPr>
        <p:txBody>
          <a:bodyPr wrap="square" lIns="0" tIns="0" rIns="0" bIns="0" rtlCol="0"/>
          <a:lstStyle/>
          <a:p>
            <a:endParaRPr/>
          </a:p>
        </p:txBody>
      </p:sp>
      <p:sp>
        <p:nvSpPr>
          <p:cNvPr id="52" name="object 52"/>
          <p:cNvSpPr/>
          <p:nvPr/>
        </p:nvSpPr>
        <p:spPr>
          <a:xfrm>
            <a:off x="6675112" y="1830410"/>
            <a:ext cx="80645" cy="76200"/>
          </a:xfrm>
          <a:custGeom>
            <a:avLst/>
            <a:gdLst/>
            <a:ahLst/>
            <a:cxnLst/>
            <a:rect l="l" t="t" r="r" b="b"/>
            <a:pathLst>
              <a:path w="80645" h="76200">
                <a:moveTo>
                  <a:pt x="0" y="0"/>
                </a:moveTo>
                <a:lnTo>
                  <a:pt x="29705" y="34848"/>
                </a:lnTo>
                <a:lnTo>
                  <a:pt x="8966" y="75679"/>
                </a:lnTo>
                <a:lnTo>
                  <a:pt x="80149" y="28867"/>
                </a:lnTo>
                <a:lnTo>
                  <a:pt x="0" y="0"/>
                </a:lnTo>
                <a:close/>
              </a:path>
            </a:pathLst>
          </a:custGeom>
          <a:solidFill>
            <a:srgbClr val="B45F07"/>
          </a:solidFill>
        </p:spPr>
        <p:txBody>
          <a:bodyPr wrap="square" lIns="0" tIns="0" rIns="0" bIns="0" rtlCol="0"/>
          <a:lstStyle/>
          <a:p>
            <a:endParaRPr/>
          </a:p>
        </p:txBody>
      </p:sp>
      <p:sp>
        <p:nvSpPr>
          <p:cNvPr id="53" name="object 53"/>
          <p:cNvSpPr/>
          <p:nvPr/>
        </p:nvSpPr>
        <p:spPr>
          <a:xfrm>
            <a:off x="4933950" y="2651760"/>
            <a:ext cx="1160145" cy="1207135"/>
          </a:xfrm>
          <a:custGeom>
            <a:avLst/>
            <a:gdLst/>
            <a:ahLst/>
            <a:cxnLst/>
            <a:rect l="l" t="t" r="r" b="b"/>
            <a:pathLst>
              <a:path w="1160145" h="1207135">
                <a:moveTo>
                  <a:pt x="579882" y="0"/>
                </a:moveTo>
                <a:lnTo>
                  <a:pt x="532323" y="2000"/>
                </a:lnTo>
                <a:lnTo>
                  <a:pt x="485823" y="7898"/>
                </a:lnTo>
                <a:lnTo>
                  <a:pt x="440530" y="17539"/>
                </a:lnTo>
                <a:lnTo>
                  <a:pt x="396596" y="30766"/>
                </a:lnTo>
                <a:lnTo>
                  <a:pt x="354167" y="47425"/>
                </a:lnTo>
                <a:lnTo>
                  <a:pt x="313394" y="67360"/>
                </a:lnTo>
                <a:lnTo>
                  <a:pt x="274426" y="90417"/>
                </a:lnTo>
                <a:lnTo>
                  <a:pt x="237412" y="116439"/>
                </a:lnTo>
                <a:lnTo>
                  <a:pt x="202502" y="145272"/>
                </a:lnTo>
                <a:lnTo>
                  <a:pt x="169845" y="176760"/>
                </a:lnTo>
                <a:lnTo>
                  <a:pt x="139589" y="210747"/>
                </a:lnTo>
                <a:lnTo>
                  <a:pt x="111884" y="247080"/>
                </a:lnTo>
                <a:lnTo>
                  <a:pt x="86880" y="285601"/>
                </a:lnTo>
                <a:lnTo>
                  <a:pt x="64726" y="326156"/>
                </a:lnTo>
                <a:lnTo>
                  <a:pt x="45570" y="368590"/>
                </a:lnTo>
                <a:lnTo>
                  <a:pt x="29563" y="412747"/>
                </a:lnTo>
                <a:lnTo>
                  <a:pt x="16853" y="458473"/>
                </a:lnTo>
                <a:lnTo>
                  <a:pt x="7589" y="505611"/>
                </a:lnTo>
                <a:lnTo>
                  <a:pt x="1922" y="554006"/>
                </a:lnTo>
                <a:lnTo>
                  <a:pt x="0" y="603503"/>
                </a:lnTo>
                <a:lnTo>
                  <a:pt x="1922" y="653001"/>
                </a:lnTo>
                <a:lnTo>
                  <a:pt x="7589" y="701396"/>
                </a:lnTo>
                <a:lnTo>
                  <a:pt x="16853" y="748534"/>
                </a:lnTo>
                <a:lnTo>
                  <a:pt x="29563" y="794260"/>
                </a:lnTo>
                <a:lnTo>
                  <a:pt x="45570" y="838417"/>
                </a:lnTo>
                <a:lnTo>
                  <a:pt x="64726" y="880851"/>
                </a:lnTo>
                <a:lnTo>
                  <a:pt x="86880" y="921406"/>
                </a:lnTo>
                <a:lnTo>
                  <a:pt x="111884" y="959927"/>
                </a:lnTo>
                <a:lnTo>
                  <a:pt x="139589" y="996260"/>
                </a:lnTo>
                <a:lnTo>
                  <a:pt x="169845" y="1030247"/>
                </a:lnTo>
                <a:lnTo>
                  <a:pt x="202502" y="1061735"/>
                </a:lnTo>
                <a:lnTo>
                  <a:pt x="237412" y="1090568"/>
                </a:lnTo>
                <a:lnTo>
                  <a:pt x="274426" y="1116590"/>
                </a:lnTo>
                <a:lnTo>
                  <a:pt x="313394" y="1139647"/>
                </a:lnTo>
                <a:lnTo>
                  <a:pt x="354167" y="1159582"/>
                </a:lnTo>
                <a:lnTo>
                  <a:pt x="396596" y="1176241"/>
                </a:lnTo>
                <a:lnTo>
                  <a:pt x="440530" y="1189468"/>
                </a:lnTo>
                <a:lnTo>
                  <a:pt x="485823" y="1199109"/>
                </a:lnTo>
                <a:lnTo>
                  <a:pt x="532323" y="1205007"/>
                </a:lnTo>
                <a:lnTo>
                  <a:pt x="579882" y="1207008"/>
                </a:lnTo>
                <a:lnTo>
                  <a:pt x="627440" y="1205007"/>
                </a:lnTo>
                <a:lnTo>
                  <a:pt x="673940" y="1199109"/>
                </a:lnTo>
                <a:lnTo>
                  <a:pt x="719233" y="1189468"/>
                </a:lnTo>
                <a:lnTo>
                  <a:pt x="763167" y="1176241"/>
                </a:lnTo>
                <a:lnTo>
                  <a:pt x="805596" y="1159582"/>
                </a:lnTo>
                <a:lnTo>
                  <a:pt x="846369" y="1139647"/>
                </a:lnTo>
                <a:lnTo>
                  <a:pt x="885337" y="1116590"/>
                </a:lnTo>
                <a:lnTo>
                  <a:pt x="922351" y="1090568"/>
                </a:lnTo>
                <a:lnTo>
                  <a:pt x="957261" y="1061735"/>
                </a:lnTo>
                <a:lnTo>
                  <a:pt x="989918" y="1030247"/>
                </a:lnTo>
                <a:lnTo>
                  <a:pt x="1020174" y="996260"/>
                </a:lnTo>
                <a:lnTo>
                  <a:pt x="1047879" y="959927"/>
                </a:lnTo>
                <a:lnTo>
                  <a:pt x="1072883" y="921406"/>
                </a:lnTo>
                <a:lnTo>
                  <a:pt x="1095037" y="880851"/>
                </a:lnTo>
                <a:lnTo>
                  <a:pt x="1114193" y="838417"/>
                </a:lnTo>
                <a:lnTo>
                  <a:pt x="1130200" y="794260"/>
                </a:lnTo>
                <a:lnTo>
                  <a:pt x="1142910" y="748534"/>
                </a:lnTo>
                <a:lnTo>
                  <a:pt x="1152174" y="701396"/>
                </a:lnTo>
                <a:lnTo>
                  <a:pt x="1157841" y="653001"/>
                </a:lnTo>
                <a:lnTo>
                  <a:pt x="1159764" y="603503"/>
                </a:lnTo>
                <a:lnTo>
                  <a:pt x="1157841" y="554006"/>
                </a:lnTo>
                <a:lnTo>
                  <a:pt x="1152174" y="505611"/>
                </a:lnTo>
                <a:lnTo>
                  <a:pt x="1142910" y="458473"/>
                </a:lnTo>
                <a:lnTo>
                  <a:pt x="1130200" y="412747"/>
                </a:lnTo>
                <a:lnTo>
                  <a:pt x="1114193" y="368590"/>
                </a:lnTo>
                <a:lnTo>
                  <a:pt x="1095037" y="326156"/>
                </a:lnTo>
                <a:lnTo>
                  <a:pt x="1072883" y="285601"/>
                </a:lnTo>
                <a:lnTo>
                  <a:pt x="1047879" y="247080"/>
                </a:lnTo>
                <a:lnTo>
                  <a:pt x="1020174" y="210747"/>
                </a:lnTo>
                <a:lnTo>
                  <a:pt x="989918" y="176760"/>
                </a:lnTo>
                <a:lnTo>
                  <a:pt x="957261" y="145272"/>
                </a:lnTo>
                <a:lnTo>
                  <a:pt x="922351" y="116439"/>
                </a:lnTo>
                <a:lnTo>
                  <a:pt x="885337" y="90417"/>
                </a:lnTo>
                <a:lnTo>
                  <a:pt x="846369" y="67360"/>
                </a:lnTo>
                <a:lnTo>
                  <a:pt x="805596" y="47425"/>
                </a:lnTo>
                <a:lnTo>
                  <a:pt x="763167" y="30766"/>
                </a:lnTo>
                <a:lnTo>
                  <a:pt x="719233" y="17539"/>
                </a:lnTo>
                <a:lnTo>
                  <a:pt x="673940" y="7898"/>
                </a:lnTo>
                <a:lnTo>
                  <a:pt x="627440" y="2000"/>
                </a:lnTo>
                <a:lnTo>
                  <a:pt x="579882" y="0"/>
                </a:lnTo>
                <a:close/>
              </a:path>
            </a:pathLst>
          </a:custGeom>
          <a:solidFill>
            <a:srgbClr val="F2CED2">
              <a:alpha val="50195"/>
            </a:srgbClr>
          </a:solidFill>
        </p:spPr>
        <p:txBody>
          <a:bodyPr wrap="square" lIns="0" tIns="0" rIns="0" bIns="0" rtlCol="0"/>
          <a:lstStyle/>
          <a:p>
            <a:endParaRPr/>
          </a:p>
        </p:txBody>
      </p:sp>
      <p:sp>
        <p:nvSpPr>
          <p:cNvPr id="54" name="object 54"/>
          <p:cNvSpPr/>
          <p:nvPr/>
        </p:nvSpPr>
        <p:spPr>
          <a:xfrm>
            <a:off x="4933950" y="2651760"/>
            <a:ext cx="1160145" cy="1207135"/>
          </a:xfrm>
          <a:custGeom>
            <a:avLst/>
            <a:gdLst/>
            <a:ahLst/>
            <a:cxnLst/>
            <a:rect l="l" t="t" r="r" b="b"/>
            <a:pathLst>
              <a:path w="1160145" h="1207135">
                <a:moveTo>
                  <a:pt x="0" y="603503"/>
                </a:moveTo>
                <a:lnTo>
                  <a:pt x="1922" y="554006"/>
                </a:lnTo>
                <a:lnTo>
                  <a:pt x="7589" y="505611"/>
                </a:lnTo>
                <a:lnTo>
                  <a:pt x="16853" y="458473"/>
                </a:lnTo>
                <a:lnTo>
                  <a:pt x="29563" y="412747"/>
                </a:lnTo>
                <a:lnTo>
                  <a:pt x="45570" y="368590"/>
                </a:lnTo>
                <a:lnTo>
                  <a:pt x="64726" y="326156"/>
                </a:lnTo>
                <a:lnTo>
                  <a:pt x="86880" y="285601"/>
                </a:lnTo>
                <a:lnTo>
                  <a:pt x="111884" y="247080"/>
                </a:lnTo>
                <a:lnTo>
                  <a:pt x="139589" y="210747"/>
                </a:lnTo>
                <a:lnTo>
                  <a:pt x="169845" y="176760"/>
                </a:lnTo>
                <a:lnTo>
                  <a:pt x="202502" y="145272"/>
                </a:lnTo>
                <a:lnTo>
                  <a:pt x="237412" y="116439"/>
                </a:lnTo>
                <a:lnTo>
                  <a:pt x="274426" y="90417"/>
                </a:lnTo>
                <a:lnTo>
                  <a:pt x="313394" y="67360"/>
                </a:lnTo>
                <a:lnTo>
                  <a:pt x="354167" y="47425"/>
                </a:lnTo>
                <a:lnTo>
                  <a:pt x="396596" y="30766"/>
                </a:lnTo>
                <a:lnTo>
                  <a:pt x="440530" y="17539"/>
                </a:lnTo>
                <a:lnTo>
                  <a:pt x="485823" y="7898"/>
                </a:lnTo>
                <a:lnTo>
                  <a:pt x="532323" y="2000"/>
                </a:lnTo>
                <a:lnTo>
                  <a:pt x="579882" y="0"/>
                </a:lnTo>
                <a:lnTo>
                  <a:pt x="627440" y="2000"/>
                </a:lnTo>
                <a:lnTo>
                  <a:pt x="673940" y="7898"/>
                </a:lnTo>
                <a:lnTo>
                  <a:pt x="719233" y="17539"/>
                </a:lnTo>
                <a:lnTo>
                  <a:pt x="763167" y="30766"/>
                </a:lnTo>
                <a:lnTo>
                  <a:pt x="805596" y="47425"/>
                </a:lnTo>
                <a:lnTo>
                  <a:pt x="846369" y="67360"/>
                </a:lnTo>
                <a:lnTo>
                  <a:pt x="885337" y="90417"/>
                </a:lnTo>
                <a:lnTo>
                  <a:pt x="922351" y="116439"/>
                </a:lnTo>
                <a:lnTo>
                  <a:pt x="957261" y="145272"/>
                </a:lnTo>
                <a:lnTo>
                  <a:pt x="989918" y="176760"/>
                </a:lnTo>
                <a:lnTo>
                  <a:pt x="1020174" y="210747"/>
                </a:lnTo>
                <a:lnTo>
                  <a:pt x="1047879" y="247080"/>
                </a:lnTo>
                <a:lnTo>
                  <a:pt x="1072883" y="285601"/>
                </a:lnTo>
                <a:lnTo>
                  <a:pt x="1095037" y="326156"/>
                </a:lnTo>
                <a:lnTo>
                  <a:pt x="1114193" y="368590"/>
                </a:lnTo>
                <a:lnTo>
                  <a:pt x="1130200" y="412747"/>
                </a:lnTo>
                <a:lnTo>
                  <a:pt x="1142910" y="458473"/>
                </a:lnTo>
                <a:lnTo>
                  <a:pt x="1152174" y="505611"/>
                </a:lnTo>
                <a:lnTo>
                  <a:pt x="1157841" y="554006"/>
                </a:lnTo>
                <a:lnTo>
                  <a:pt x="1159764" y="603503"/>
                </a:lnTo>
                <a:lnTo>
                  <a:pt x="1157841" y="653001"/>
                </a:lnTo>
                <a:lnTo>
                  <a:pt x="1152174" y="701396"/>
                </a:lnTo>
                <a:lnTo>
                  <a:pt x="1142910" y="748534"/>
                </a:lnTo>
                <a:lnTo>
                  <a:pt x="1130200" y="794260"/>
                </a:lnTo>
                <a:lnTo>
                  <a:pt x="1114193" y="838417"/>
                </a:lnTo>
                <a:lnTo>
                  <a:pt x="1095037" y="880851"/>
                </a:lnTo>
                <a:lnTo>
                  <a:pt x="1072883" y="921406"/>
                </a:lnTo>
                <a:lnTo>
                  <a:pt x="1047879" y="959927"/>
                </a:lnTo>
                <a:lnTo>
                  <a:pt x="1020174" y="996260"/>
                </a:lnTo>
                <a:lnTo>
                  <a:pt x="989918" y="1030247"/>
                </a:lnTo>
                <a:lnTo>
                  <a:pt x="957261" y="1061735"/>
                </a:lnTo>
                <a:lnTo>
                  <a:pt x="922351" y="1090568"/>
                </a:lnTo>
                <a:lnTo>
                  <a:pt x="885337" y="1116590"/>
                </a:lnTo>
                <a:lnTo>
                  <a:pt x="846369" y="1139647"/>
                </a:lnTo>
                <a:lnTo>
                  <a:pt x="805596" y="1159582"/>
                </a:lnTo>
                <a:lnTo>
                  <a:pt x="763167" y="1176241"/>
                </a:lnTo>
                <a:lnTo>
                  <a:pt x="719233" y="1189468"/>
                </a:lnTo>
                <a:lnTo>
                  <a:pt x="673940" y="1199109"/>
                </a:lnTo>
                <a:lnTo>
                  <a:pt x="627440" y="1205007"/>
                </a:lnTo>
                <a:lnTo>
                  <a:pt x="579882" y="1207008"/>
                </a:lnTo>
                <a:lnTo>
                  <a:pt x="532323" y="1205007"/>
                </a:lnTo>
                <a:lnTo>
                  <a:pt x="485823" y="1199109"/>
                </a:lnTo>
                <a:lnTo>
                  <a:pt x="440530" y="1189468"/>
                </a:lnTo>
                <a:lnTo>
                  <a:pt x="396596" y="1176241"/>
                </a:lnTo>
                <a:lnTo>
                  <a:pt x="354167" y="1159582"/>
                </a:lnTo>
                <a:lnTo>
                  <a:pt x="313394" y="1139647"/>
                </a:lnTo>
                <a:lnTo>
                  <a:pt x="274426" y="1116590"/>
                </a:lnTo>
                <a:lnTo>
                  <a:pt x="237412" y="1090568"/>
                </a:lnTo>
                <a:lnTo>
                  <a:pt x="202502" y="1061735"/>
                </a:lnTo>
                <a:lnTo>
                  <a:pt x="169845" y="1030247"/>
                </a:lnTo>
                <a:lnTo>
                  <a:pt x="139589" y="996260"/>
                </a:lnTo>
                <a:lnTo>
                  <a:pt x="111884" y="959927"/>
                </a:lnTo>
                <a:lnTo>
                  <a:pt x="86880" y="921406"/>
                </a:lnTo>
                <a:lnTo>
                  <a:pt x="64726" y="880851"/>
                </a:lnTo>
                <a:lnTo>
                  <a:pt x="45570" y="838417"/>
                </a:lnTo>
                <a:lnTo>
                  <a:pt x="29563" y="794260"/>
                </a:lnTo>
                <a:lnTo>
                  <a:pt x="16853" y="748534"/>
                </a:lnTo>
                <a:lnTo>
                  <a:pt x="7589" y="701396"/>
                </a:lnTo>
                <a:lnTo>
                  <a:pt x="1922" y="653001"/>
                </a:lnTo>
                <a:lnTo>
                  <a:pt x="0" y="603503"/>
                </a:lnTo>
                <a:close/>
              </a:path>
            </a:pathLst>
          </a:custGeom>
          <a:ln w="3175">
            <a:solidFill>
              <a:srgbClr val="D96B77"/>
            </a:solidFill>
          </a:ln>
        </p:spPr>
        <p:txBody>
          <a:bodyPr wrap="square" lIns="0" tIns="0" rIns="0" bIns="0" rtlCol="0"/>
          <a:lstStyle/>
          <a:p>
            <a:endParaRPr/>
          </a:p>
        </p:txBody>
      </p:sp>
      <p:sp>
        <p:nvSpPr>
          <p:cNvPr id="55" name="object 55"/>
          <p:cNvSpPr txBox="1"/>
          <p:nvPr/>
        </p:nvSpPr>
        <p:spPr>
          <a:xfrm>
            <a:off x="5237945" y="2698295"/>
            <a:ext cx="528320" cy="345440"/>
          </a:xfrm>
          <a:prstGeom prst="rect">
            <a:avLst/>
          </a:prstGeom>
        </p:spPr>
        <p:txBody>
          <a:bodyPr vert="horz" wrap="square" lIns="0" tIns="12700" rIns="0" bIns="0" rtlCol="0">
            <a:spAutoFit/>
          </a:bodyPr>
          <a:lstStyle/>
          <a:p>
            <a:pPr marL="41275" marR="5080" indent="-29209">
              <a:lnSpc>
                <a:spcPct val="100000"/>
              </a:lnSpc>
              <a:spcBef>
                <a:spcPts val="100"/>
              </a:spcBef>
            </a:pPr>
            <a:r>
              <a:rPr sz="1050" spc="-10" dirty="0">
                <a:solidFill>
                  <a:srgbClr val="9A743A"/>
                </a:solidFill>
                <a:latin typeface="Arial"/>
                <a:cs typeface="Arial"/>
              </a:rPr>
              <a:t>Random  </a:t>
            </a:r>
            <a:r>
              <a:rPr sz="1050" spc="-5" dirty="0">
                <a:solidFill>
                  <a:srgbClr val="9A743A"/>
                </a:solidFill>
                <a:latin typeface="Arial"/>
                <a:cs typeface="Arial"/>
              </a:rPr>
              <a:t>Forests</a:t>
            </a:r>
            <a:endParaRPr sz="1050">
              <a:latin typeface="Arial"/>
              <a:cs typeface="Arial"/>
            </a:endParaRPr>
          </a:p>
        </p:txBody>
      </p:sp>
      <p:sp>
        <p:nvSpPr>
          <p:cNvPr id="56" name="object 56"/>
          <p:cNvSpPr txBox="1"/>
          <p:nvPr/>
        </p:nvSpPr>
        <p:spPr>
          <a:xfrm>
            <a:off x="4076524" y="1743786"/>
            <a:ext cx="677545" cy="391160"/>
          </a:xfrm>
          <a:prstGeom prst="rect">
            <a:avLst/>
          </a:prstGeom>
        </p:spPr>
        <p:txBody>
          <a:bodyPr vert="horz" wrap="square" lIns="0" tIns="12700" rIns="0" bIns="0" rtlCol="0">
            <a:spAutoFit/>
          </a:bodyPr>
          <a:lstStyle/>
          <a:p>
            <a:pPr marL="92710" marR="5080" indent="-80010">
              <a:lnSpc>
                <a:spcPct val="100000"/>
              </a:lnSpc>
              <a:spcBef>
                <a:spcPts val="100"/>
              </a:spcBef>
            </a:pPr>
            <a:r>
              <a:rPr sz="1200" dirty="0">
                <a:solidFill>
                  <a:srgbClr val="9A743A"/>
                </a:solidFill>
                <a:latin typeface="Arial"/>
                <a:cs typeface="Arial"/>
              </a:rPr>
              <a:t>G</a:t>
            </a:r>
            <a:r>
              <a:rPr sz="1200" spc="-5" dirty="0">
                <a:solidFill>
                  <a:srgbClr val="9A743A"/>
                </a:solidFill>
                <a:latin typeface="Arial"/>
                <a:cs typeface="Arial"/>
              </a:rPr>
              <a:t>r</a:t>
            </a:r>
            <a:r>
              <a:rPr sz="1200" spc="-10" dirty="0">
                <a:solidFill>
                  <a:srgbClr val="9A743A"/>
                </a:solidFill>
                <a:latin typeface="Arial"/>
                <a:cs typeface="Arial"/>
              </a:rPr>
              <a:t>aphi</a:t>
            </a:r>
            <a:r>
              <a:rPr sz="1200" dirty="0">
                <a:solidFill>
                  <a:srgbClr val="9A743A"/>
                </a:solidFill>
                <a:latin typeface="Arial"/>
                <a:cs typeface="Arial"/>
              </a:rPr>
              <a:t>c</a:t>
            </a:r>
            <a:r>
              <a:rPr sz="1200" spc="-10" dirty="0">
                <a:solidFill>
                  <a:srgbClr val="9A743A"/>
                </a:solidFill>
                <a:latin typeface="Arial"/>
                <a:cs typeface="Arial"/>
              </a:rPr>
              <a:t>al  </a:t>
            </a:r>
            <a:r>
              <a:rPr sz="1200" spc="-5" dirty="0">
                <a:solidFill>
                  <a:srgbClr val="9A743A"/>
                </a:solidFill>
                <a:latin typeface="Arial"/>
                <a:cs typeface="Arial"/>
              </a:rPr>
              <a:t>Models</a:t>
            </a:r>
            <a:endParaRPr sz="1200">
              <a:latin typeface="Arial"/>
              <a:cs typeface="Arial"/>
            </a:endParaRPr>
          </a:p>
        </p:txBody>
      </p:sp>
      <p:sp>
        <p:nvSpPr>
          <p:cNvPr id="57" name="object 57"/>
          <p:cNvSpPr/>
          <p:nvPr/>
        </p:nvSpPr>
        <p:spPr>
          <a:xfrm>
            <a:off x="5502402" y="2213198"/>
            <a:ext cx="1327150" cy="474980"/>
          </a:xfrm>
          <a:custGeom>
            <a:avLst/>
            <a:gdLst/>
            <a:ahLst/>
            <a:cxnLst/>
            <a:rect l="l" t="t" r="r" b="b"/>
            <a:pathLst>
              <a:path w="1327150" h="474980">
                <a:moveTo>
                  <a:pt x="0" y="474967"/>
                </a:moveTo>
                <a:lnTo>
                  <a:pt x="1326959" y="0"/>
                </a:lnTo>
              </a:path>
            </a:pathLst>
          </a:custGeom>
          <a:ln w="12700">
            <a:solidFill>
              <a:srgbClr val="B45F07"/>
            </a:solidFill>
          </a:ln>
        </p:spPr>
        <p:txBody>
          <a:bodyPr wrap="square" lIns="0" tIns="0" rIns="0" bIns="0" rtlCol="0"/>
          <a:lstStyle/>
          <a:p>
            <a:endParaRPr/>
          </a:p>
        </p:txBody>
      </p:sp>
      <p:sp>
        <p:nvSpPr>
          <p:cNvPr id="58" name="object 58"/>
          <p:cNvSpPr/>
          <p:nvPr/>
        </p:nvSpPr>
        <p:spPr>
          <a:xfrm>
            <a:off x="6792605" y="2185901"/>
            <a:ext cx="85090" cy="71755"/>
          </a:xfrm>
          <a:custGeom>
            <a:avLst/>
            <a:gdLst/>
            <a:ahLst/>
            <a:cxnLst/>
            <a:rect l="l" t="t" r="r" b="b"/>
            <a:pathLst>
              <a:path w="85090" h="71755">
                <a:moveTo>
                  <a:pt x="0" y="0"/>
                </a:moveTo>
                <a:lnTo>
                  <a:pt x="36753" y="27304"/>
                </a:lnTo>
                <a:lnTo>
                  <a:pt x="25679" y="71742"/>
                </a:lnTo>
                <a:lnTo>
                  <a:pt x="84582" y="10185"/>
                </a:lnTo>
                <a:lnTo>
                  <a:pt x="0" y="0"/>
                </a:lnTo>
                <a:close/>
              </a:path>
            </a:pathLst>
          </a:custGeom>
          <a:solidFill>
            <a:srgbClr val="B45F07"/>
          </a:solidFill>
        </p:spPr>
        <p:txBody>
          <a:bodyPr wrap="square" lIns="0" tIns="0" rIns="0" bIns="0" rtlCol="0"/>
          <a:lstStyle/>
          <a:p>
            <a:endParaRPr/>
          </a:p>
        </p:txBody>
      </p:sp>
      <p:sp>
        <p:nvSpPr>
          <p:cNvPr id="59" name="object 59"/>
          <p:cNvSpPr/>
          <p:nvPr/>
        </p:nvSpPr>
        <p:spPr>
          <a:xfrm>
            <a:off x="3572255" y="2323865"/>
            <a:ext cx="3265804" cy="1242060"/>
          </a:xfrm>
          <a:custGeom>
            <a:avLst/>
            <a:gdLst/>
            <a:ahLst/>
            <a:cxnLst/>
            <a:rect l="l" t="t" r="r" b="b"/>
            <a:pathLst>
              <a:path w="3265804" h="1242060">
                <a:moveTo>
                  <a:pt x="0" y="1241615"/>
                </a:moveTo>
                <a:lnTo>
                  <a:pt x="3265398" y="0"/>
                </a:lnTo>
              </a:path>
            </a:pathLst>
          </a:custGeom>
          <a:ln w="12699">
            <a:solidFill>
              <a:srgbClr val="B45F07"/>
            </a:solidFill>
          </a:ln>
        </p:spPr>
        <p:txBody>
          <a:bodyPr wrap="square" lIns="0" tIns="0" rIns="0" bIns="0" rtlCol="0"/>
          <a:lstStyle/>
          <a:p>
            <a:endParaRPr/>
          </a:p>
        </p:txBody>
      </p:sp>
      <p:sp>
        <p:nvSpPr>
          <p:cNvPr id="60" name="object 60"/>
          <p:cNvSpPr/>
          <p:nvPr/>
        </p:nvSpPr>
        <p:spPr>
          <a:xfrm>
            <a:off x="6800366" y="2297287"/>
            <a:ext cx="85090" cy="71755"/>
          </a:xfrm>
          <a:custGeom>
            <a:avLst/>
            <a:gdLst/>
            <a:ahLst/>
            <a:cxnLst/>
            <a:rect l="l" t="t" r="r" b="b"/>
            <a:pathLst>
              <a:path w="85090" h="71755">
                <a:moveTo>
                  <a:pt x="0" y="0"/>
                </a:moveTo>
                <a:lnTo>
                  <a:pt x="37287" y="26581"/>
                </a:lnTo>
                <a:lnTo>
                  <a:pt x="27089" y="71221"/>
                </a:lnTo>
                <a:lnTo>
                  <a:pt x="84772" y="8521"/>
                </a:lnTo>
                <a:lnTo>
                  <a:pt x="0" y="0"/>
                </a:lnTo>
                <a:close/>
              </a:path>
            </a:pathLst>
          </a:custGeom>
          <a:solidFill>
            <a:srgbClr val="B45F07"/>
          </a:solidFill>
        </p:spPr>
        <p:txBody>
          <a:bodyPr wrap="square" lIns="0" tIns="0" rIns="0" bIns="0" rtlCol="0"/>
          <a:lstStyle/>
          <a:p>
            <a:endParaRPr/>
          </a:p>
        </p:txBody>
      </p:sp>
      <p:sp>
        <p:nvSpPr>
          <p:cNvPr id="61" name="object 61"/>
          <p:cNvSpPr/>
          <p:nvPr/>
        </p:nvSpPr>
        <p:spPr>
          <a:xfrm>
            <a:off x="4779264" y="2480325"/>
            <a:ext cx="2290445" cy="208279"/>
          </a:xfrm>
          <a:custGeom>
            <a:avLst/>
            <a:gdLst/>
            <a:ahLst/>
            <a:cxnLst/>
            <a:rect l="l" t="t" r="r" b="b"/>
            <a:pathLst>
              <a:path w="2290445" h="208280">
                <a:moveTo>
                  <a:pt x="0" y="207683"/>
                </a:moveTo>
                <a:lnTo>
                  <a:pt x="2289822" y="0"/>
                </a:lnTo>
              </a:path>
            </a:pathLst>
          </a:custGeom>
          <a:ln w="12700">
            <a:solidFill>
              <a:srgbClr val="B45F07"/>
            </a:solidFill>
          </a:ln>
        </p:spPr>
        <p:txBody>
          <a:bodyPr wrap="square" lIns="0" tIns="0" rIns="0" bIns="0" rtlCol="0"/>
          <a:lstStyle/>
          <a:p>
            <a:endParaRPr/>
          </a:p>
        </p:txBody>
      </p:sp>
      <p:sp>
        <p:nvSpPr>
          <p:cNvPr id="62" name="object 62"/>
          <p:cNvSpPr/>
          <p:nvPr/>
        </p:nvSpPr>
        <p:spPr>
          <a:xfrm>
            <a:off x="7040353" y="2444680"/>
            <a:ext cx="79375" cy="76200"/>
          </a:xfrm>
          <a:custGeom>
            <a:avLst/>
            <a:gdLst/>
            <a:ahLst/>
            <a:cxnLst/>
            <a:rect l="l" t="t" r="r" b="b"/>
            <a:pathLst>
              <a:path w="79375" h="76200">
                <a:moveTo>
                  <a:pt x="0" y="0"/>
                </a:moveTo>
                <a:lnTo>
                  <a:pt x="28740" y="35648"/>
                </a:lnTo>
                <a:lnTo>
                  <a:pt x="6883" y="75882"/>
                </a:lnTo>
                <a:lnTo>
                  <a:pt x="79336" y="31064"/>
                </a:lnTo>
                <a:lnTo>
                  <a:pt x="0" y="0"/>
                </a:lnTo>
                <a:close/>
              </a:path>
            </a:pathLst>
          </a:custGeom>
          <a:solidFill>
            <a:srgbClr val="B45F07"/>
          </a:solidFill>
        </p:spPr>
        <p:txBody>
          <a:bodyPr wrap="square" lIns="0" tIns="0" rIns="0" bIns="0" rtlCol="0"/>
          <a:lstStyle/>
          <a:p>
            <a:endParaRPr/>
          </a:p>
        </p:txBody>
      </p:sp>
      <p:sp>
        <p:nvSpPr>
          <p:cNvPr id="63" name="object 63"/>
          <p:cNvSpPr/>
          <p:nvPr/>
        </p:nvSpPr>
        <p:spPr>
          <a:xfrm>
            <a:off x="2189176" y="2432685"/>
            <a:ext cx="927100" cy="1670050"/>
          </a:xfrm>
          <a:custGeom>
            <a:avLst/>
            <a:gdLst/>
            <a:ahLst/>
            <a:cxnLst/>
            <a:rect l="l" t="t" r="r" b="b"/>
            <a:pathLst>
              <a:path w="927100" h="1670050">
                <a:moveTo>
                  <a:pt x="926553" y="0"/>
                </a:moveTo>
                <a:lnTo>
                  <a:pt x="0" y="1669656"/>
                </a:lnTo>
              </a:path>
            </a:pathLst>
          </a:custGeom>
          <a:ln w="12954">
            <a:solidFill>
              <a:srgbClr val="3B6431"/>
            </a:solidFill>
          </a:ln>
        </p:spPr>
        <p:txBody>
          <a:bodyPr wrap="square" lIns="0" tIns="0" rIns="0" bIns="0" rtlCol="0"/>
          <a:lstStyle/>
          <a:p>
            <a:endParaRPr/>
          </a:p>
        </p:txBody>
      </p:sp>
      <p:sp>
        <p:nvSpPr>
          <p:cNvPr id="64" name="object 64"/>
          <p:cNvSpPr/>
          <p:nvPr/>
        </p:nvSpPr>
        <p:spPr>
          <a:xfrm>
            <a:off x="2158363" y="4072742"/>
            <a:ext cx="70485" cy="85725"/>
          </a:xfrm>
          <a:custGeom>
            <a:avLst/>
            <a:gdLst/>
            <a:ahLst/>
            <a:cxnLst/>
            <a:rect l="l" t="t" r="r" b="b"/>
            <a:pathLst>
              <a:path w="70485" h="85725">
                <a:moveTo>
                  <a:pt x="3657" y="0"/>
                </a:moveTo>
                <a:lnTo>
                  <a:pt x="0" y="85115"/>
                </a:lnTo>
                <a:lnTo>
                  <a:pt x="70281" y="36969"/>
                </a:lnTo>
                <a:lnTo>
                  <a:pt x="3657" y="0"/>
                </a:lnTo>
                <a:close/>
              </a:path>
            </a:pathLst>
          </a:custGeom>
          <a:solidFill>
            <a:srgbClr val="3B6431"/>
          </a:solidFill>
        </p:spPr>
        <p:txBody>
          <a:bodyPr wrap="square" lIns="0" tIns="0" rIns="0" bIns="0" rtlCol="0"/>
          <a:lstStyle/>
          <a:p>
            <a:endParaRPr/>
          </a:p>
        </p:txBody>
      </p:sp>
      <p:sp>
        <p:nvSpPr>
          <p:cNvPr id="65" name="object 65"/>
          <p:cNvSpPr/>
          <p:nvPr/>
        </p:nvSpPr>
        <p:spPr>
          <a:xfrm>
            <a:off x="3455289" y="3206114"/>
            <a:ext cx="860425" cy="901700"/>
          </a:xfrm>
          <a:custGeom>
            <a:avLst/>
            <a:gdLst/>
            <a:ahLst/>
            <a:cxnLst/>
            <a:rect l="l" t="t" r="r" b="b"/>
            <a:pathLst>
              <a:path w="860425" h="901700">
                <a:moveTo>
                  <a:pt x="0" y="0"/>
                </a:moveTo>
                <a:lnTo>
                  <a:pt x="859980" y="901471"/>
                </a:lnTo>
              </a:path>
            </a:pathLst>
          </a:custGeom>
          <a:ln w="12954">
            <a:solidFill>
              <a:srgbClr val="3B6431"/>
            </a:solidFill>
          </a:ln>
        </p:spPr>
        <p:txBody>
          <a:bodyPr wrap="square" lIns="0" tIns="0" rIns="0" bIns="0" rtlCol="0"/>
          <a:lstStyle/>
          <a:p>
            <a:endParaRPr/>
          </a:p>
        </p:txBody>
      </p:sp>
      <p:sp>
        <p:nvSpPr>
          <p:cNvPr id="66" name="object 66"/>
          <p:cNvSpPr/>
          <p:nvPr/>
        </p:nvSpPr>
        <p:spPr>
          <a:xfrm>
            <a:off x="4278926" y="4072102"/>
            <a:ext cx="80645" cy="81915"/>
          </a:xfrm>
          <a:custGeom>
            <a:avLst/>
            <a:gdLst/>
            <a:ahLst/>
            <a:cxnLst/>
            <a:rect l="l" t="t" r="r" b="b"/>
            <a:pathLst>
              <a:path w="80645" h="81914">
                <a:moveTo>
                  <a:pt x="55143" y="0"/>
                </a:moveTo>
                <a:lnTo>
                  <a:pt x="0" y="52590"/>
                </a:lnTo>
                <a:lnTo>
                  <a:pt x="80175" y="81432"/>
                </a:lnTo>
                <a:lnTo>
                  <a:pt x="55143" y="0"/>
                </a:lnTo>
                <a:close/>
              </a:path>
            </a:pathLst>
          </a:custGeom>
          <a:solidFill>
            <a:srgbClr val="3B6431"/>
          </a:solidFill>
        </p:spPr>
        <p:txBody>
          <a:bodyPr wrap="square" lIns="0" tIns="0" rIns="0" bIns="0" rtlCol="0"/>
          <a:lstStyle/>
          <a:p>
            <a:endParaRPr/>
          </a:p>
        </p:txBody>
      </p:sp>
      <p:sp>
        <p:nvSpPr>
          <p:cNvPr id="67" name="object 67"/>
          <p:cNvSpPr/>
          <p:nvPr/>
        </p:nvSpPr>
        <p:spPr>
          <a:xfrm>
            <a:off x="4575240" y="3056763"/>
            <a:ext cx="97155" cy="1036955"/>
          </a:xfrm>
          <a:custGeom>
            <a:avLst/>
            <a:gdLst/>
            <a:ahLst/>
            <a:cxnLst/>
            <a:rect l="l" t="t" r="r" b="b"/>
            <a:pathLst>
              <a:path w="97154" h="1036954">
                <a:moveTo>
                  <a:pt x="96812" y="0"/>
                </a:moveTo>
                <a:lnTo>
                  <a:pt x="0" y="1036916"/>
                </a:lnTo>
              </a:path>
            </a:pathLst>
          </a:custGeom>
          <a:ln w="12954">
            <a:solidFill>
              <a:srgbClr val="3B6431"/>
            </a:solidFill>
          </a:ln>
        </p:spPr>
        <p:txBody>
          <a:bodyPr wrap="square" lIns="0" tIns="0" rIns="0" bIns="0" rtlCol="0"/>
          <a:lstStyle/>
          <a:p>
            <a:endParaRPr/>
          </a:p>
        </p:txBody>
      </p:sp>
      <p:sp>
        <p:nvSpPr>
          <p:cNvPr id="68" name="object 68"/>
          <p:cNvSpPr/>
          <p:nvPr/>
        </p:nvSpPr>
        <p:spPr>
          <a:xfrm>
            <a:off x="4538478" y="4077494"/>
            <a:ext cx="76200" cy="80010"/>
          </a:xfrm>
          <a:custGeom>
            <a:avLst/>
            <a:gdLst/>
            <a:ahLst/>
            <a:cxnLst/>
            <a:rect l="l" t="t" r="r" b="b"/>
            <a:pathLst>
              <a:path w="76200" h="80010">
                <a:moveTo>
                  <a:pt x="0" y="0"/>
                </a:moveTo>
                <a:lnTo>
                  <a:pt x="30861" y="79413"/>
                </a:lnTo>
                <a:lnTo>
                  <a:pt x="75869" y="7086"/>
                </a:lnTo>
                <a:lnTo>
                  <a:pt x="0" y="0"/>
                </a:lnTo>
                <a:close/>
              </a:path>
            </a:pathLst>
          </a:custGeom>
          <a:solidFill>
            <a:srgbClr val="3B6431"/>
          </a:solidFill>
        </p:spPr>
        <p:txBody>
          <a:bodyPr wrap="square" lIns="0" tIns="0" rIns="0" bIns="0" rtlCol="0"/>
          <a:lstStyle/>
          <a:p>
            <a:endParaRPr/>
          </a:p>
        </p:txBody>
      </p:sp>
      <p:sp>
        <p:nvSpPr>
          <p:cNvPr id="69" name="object 69"/>
          <p:cNvSpPr/>
          <p:nvPr/>
        </p:nvSpPr>
        <p:spPr>
          <a:xfrm>
            <a:off x="4804384" y="3009519"/>
            <a:ext cx="459740" cy="1085850"/>
          </a:xfrm>
          <a:custGeom>
            <a:avLst/>
            <a:gdLst/>
            <a:ahLst/>
            <a:cxnLst/>
            <a:rect l="l" t="t" r="r" b="b"/>
            <a:pathLst>
              <a:path w="459739" h="1085850">
                <a:moveTo>
                  <a:pt x="459143" y="0"/>
                </a:moveTo>
                <a:lnTo>
                  <a:pt x="0" y="1085532"/>
                </a:lnTo>
              </a:path>
            </a:pathLst>
          </a:custGeom>
          <a:ln w="12954">
            <a:solidFill>
              <a:srgbClr val="3B6431"/>
            </a:solidFill>
          </a:ln>
        </p:spPr>
        <p:txBody>
          <a:bodyPr wrap="square" lIns="0" tIns="0" rIns="0" bIns="0" rtlCol="0"/>
          <a:lstStyle/>
          <a:p>
            <a:endParaRPr/>
          </a:p>
        </p:txBody>
      </p:sp>
      <p:sp>
        <p:nvSpPr>
          <p:cNvPr id="70" name="object 70"/>
          <p:cNvSpPr/>
          <p:nvPr/>
        </p:nvSpPr>
        <p:spPr>
          <a:xfrm>
            <a:off x="4774234" y="4068508"/>
            <a:ext cx="70485" cy="85090"/>
          </a:xfrm>
          <a:custGeom>
            <a:avLst/>
            <a:gdLst/>
            <a:ahLst/>
            <a:cxnLst/>
            <a:rect l="l" t="t" r="r" b="b"/>
            <a:pathLst>
              <a:path w="70485" h="85089">
                <a:moveTo>
                  <a:pt x="0" y="0"/>
                </a:moveTo>
                <a:lnTo>
                  <a:pt x="5410" y="85026"/>
                </a:lnTo>
                <a:lnTo>
                  <a:pt x="70180" y="29679"/>
                </a:lnTo>
                <a:lnTo>
                  <a:pt x="0" y="0"/>
                </a:lnTo>
                <a:close/>
              </a:path>
            </a:pathLst>
          </a:custGeom>
          <a:solidFill>
            <a:srgbClr val="3B6431"/>
          </a:solidFill>
        </p:spPr>
        <p:txBody>
          <a:bodyPr wrap="square" lIns="0" tIns="0" rIns="0" bIns="0" rtlCol="0"/>
          <a:lstStyle/>
          <a:p>
            <a:endParaRPr/>
          </a:p>
        </p:txBody>
      </p:sp>
      <p:sp>
        <p:nvSpPr>
          <p:cNvPr id="71" name="object 71"/>
          <p:cNvSpPr/>
          <p:nvPr/>
        </p:nvSpPr>
        <p:spPr>
          <a:xfrm>
            <a:off x="3071241" y="3286886"/>
            <a:ext cx="3074670" cy="849630"/>
          </a:xfrm>
          <a:custGeom>
            <a:avLst/>
            <a:gdLst/>
            <a:ahLst/>
            <a:cxnLst/>
            <a:rect l="l" t="t" r="r" b="b"/>
            <a:pathLst>
              <a:path w="3074670" h="849629">
                <a:moveTo>
                  <a:pt x="0" y="0"/>
                </a:moveTo>
                <a:lnTo>
                  <a:pt x="3074162" y="849553"/>
                </a:lnTo>
              </a:path>
            </a:pathLst>
          </a:custGeom>
          <a:ln w="12954">
            <a:solidFill>
              <a:srgbClr val="3B6431"/>
            </a:solidFill>
          </a:ln>
        </p:spPr>
        <p:txBody>
          <a:bodyPr wrap="square" lIns="0" tIns="0" rIns="0" bIns="0" rtlCol="0"/>
          <a:lstStyle/>
          <a:p>
            <a:endParaRPr/>
          </a:p>
        </p:txBody>
      </p:sp>
      <p:sp>
        <p:nvSpPr>
          <p:cNvPr id="72" name="object 72"/>
          <p:cNvSpPr/>
          <p:nvPr/>
        </p:nvSpPr>
        <p:spPr>
          <a:xfrm>
            <a:off x="6123002" y="4096327"/>
            <a:ext cx="83820" cy="73660"/>
          </a:xfrm>
          <a:custGeom>
            <a:avLst/>
            <a:gdLst/>
            <a:ahLst/>
            <a:cxnLst/>
            <a:rect l="l" t="t" r="r" b="b"/>
            <a:pathLst>
              <a:path w="83820" h="73660">
                <a:moveTo>
                  <a:pt x="20307" y="0"/>
                </a:moveTo>
                <a:lnTo>
                  <a:pt x="0" y="73444"/>
                </a:lnTo>
                <a:lnTo>
                  <a:pt x="83604" y="57023"/>
                </a:lnTo>
                <a:lnTo>
                  <a:pt x="20307" y="0"/>
                </a:lnTo>
                <a:close/>
              </a:path>
            </a:pathLst>
          </a:custGeom>
          <a:solidFill>
            <a:srgbClr val="3B6431"/>
          </a:solidFill>
        </p:spPr>
        <p:txBody>
          <a:bodyPr wrap="square" lIns="0" tIns="0" rIns="0" bIns="0" rtlCol="0"/>
          <a:lstStyle/>
          <a:p>
            <a:endParaRPr/>
          </a:p>
        </p:txBody>
      </p:sp>
      <p:sp>
        <p:nvSpPr>
          <p:cNvPr id="73" name="object 73"/>
          <p:cNvSpPr/>
          <p:nvPr/>
        </p:nvSpPr>
        <p:spPr>
          <a:xfrm>
            <a:off x="3390519" y="2418207"/>
            <a:ext cx="2921000" cy="1703070"/>
          </a:xfrm>
          <a:custGeom>
            <a:avLst/>
            <a:gdLst/>
            <a:ahLst/>
            <a:cxnLst/>
            <a:rect l="l" t="t" r="r" b="b"/>
            <a:pathLst>
              <a:path w="2921000" h="1703070">
                <a:moveTo>
                  <a:pt x="0" y="0"/>
                </a:moveTo>
                <a:lnTo>
                  <a:pt x="2920695" y="1702981"/>
                </a:lnTo>
              </a:path>
            </a:pathLst>
          </a:custGeom>
          <a:ln w="12954">
            <a:solidFill>
              <a:srgbClr val="3B6431"/>
            </a:solidFill>
          </a:ln>
        </p:spPr>
        <p:txBody>
          <a:bodyPr wrap="square" lIns="0" tIns="0" rIns="0" bIns="0" rtlCol="0"/>
          <a:lstStyle/>
          <a:p>
            <a:endParaRPr/>
          </a:p>
        </p:txBody>
      </p:sp>
      <p:sp>
        <p:nvSpPr>
          <p:cNvPr id="74" name="object 74"/>
          <p:cNvSpPr/>
          <p:nvPr/>
        </p:nvSpPr>
        <p:spPr>
          <a:xfrm>
            <a:off x="6281059" y="4081876"/>
            <a:ext cx="85090" cy="71755"/>
          </a:xfrm>
          <a:custGeom>
            <a:avLst/>
            <a:gdLst/>
            <a:ahLst/>
            <a:cxnLst/>
            <a:rect l="l" t="t" r="r" b="b"/>
            <a:pathLst>
              <a:path w="85089" h="71754">
                <a:moveTo>
                  <a:pt x="38379" y="0"/>
                </a:moveTo>
                <a:lnTo>
                  <a:pt x="0" y="65824"/>
                </a:lnTo>
                <a:lnTo>
                  <a:pt x="85013" y="71297"/>
                </a:lnTo>
                <a:lnTo>
                  <a:pt x="38379" y="0"/>
                </a:lnTo>
                <a:close/>
              </a:path>
            </a:pathLst>
          </a:custGeom>
          <a:solidFill>
            <a:srgbClr val="3B6431"/>
          </a:solidFill>
        </p:spPr>
        <p:txBody>
          <a:bodyPr wrap="square" lIns="0" tIns="0" rIns="0" bIns="0" rtlCol="0"/>
          <a:lstStyle/>
          <a:p>
            <a:endParaRPr/>
          </a:p>
        </p:txBody>
      </p:sp>
      <p:sp>
        <p:nvSpPr>
          <p:cNvPr id="75" name="object 75"/>
          <p:cNvSpPr/>
          <p:nvPr/>
        </p:nvSpPr>
        <p:spPr>
          <a:xfrm>
            <a:off x="4561713" y="2831973"/>
            <a:ext cx="1894839" cy="1285875"/>
          </a:xfrm>
          <a:custGeom>
            <a:avLst/>
            <a:gdLst/>
            <a:ahLst/>
            <a:cxnLst/>
            <a:rect l="l" t="t" r="r" b="b"/>
            <a:pathLst>
              <a:path w="1894839" h="1285875">
                <a:moveTo>
                  <a:pt x="0" y="0"/>
                </a:moveTo>
                <a:lnTo>
                  <a:pt x="1894230" y="1285646"/>
                </a:lnTo>
              </a:path>
            </a:pathLst>
          </a:custGeom>
          <a:ln w="12954">
            <a:solidFill>
              <a:srgbClr val="3B6431"/>
            </a:solidFill>
          </a:ln>
        </p:spPr>
        <p:txBody>
          <a:bodyPr wrap="square" lIns="0" tIns="0" rIns="0" bIns="0" rtlCol="0"/>
          <a:lstStyle/>
          <a:p>
            <a:endParaRPr/>
          </a:p>
        </p:txBody>
      </p:sp>
      <p:sp>
        <p:nvSpPr>
          <p:cNvPr id="76" name="object 76"/>
          <p:cNvSpPr/>
          <p:nvPr/>
        </p:nvSpPr>
        <p:spPr>
          <a:xfrm>
            <a:off x="6424037" y="4078956"/>
            <a:ext cx="84455" cy="74930"/>
          </a:xfrm>
          <a:custGeom>
            <a:avLst/>
            <a:gdLst/>
            <a:ahLst/>
            <a:cxnLst/>
            <a:rect l="l" t="t" r="r" b="b"/>
            <a:pathLst>
              <a:path w="84454" h="74929">
                <a:moveTo>
                  <a:pt x="42799" y="0"/>
                </a:moveTo>
                <a:lnTo>
                  <a:pt x="0" y="63042"/>
                </a:lnTo>
                <a:lnTo>
                  <a:pt x="84455" y="74320"/>
                </a:lnTo>
                <a:lnTo>
                  <a:pt x="42799" y="0"/>
                </a:lnTo>
                <a:close/>
              </a:path>
            </a:pathLst>
          </a:custGeom>
          <a:solidFill>
            <a:srgbClr val="3B6431"/>
          </a:solidFill>
        </p:spPr>
        <p:txBody>
          <a:bodyPr wrap="square" lIns="0" tIns="0" rIns="0" bIns="0" rtlCol="0"/>
          <a:lstStyle/>
          <a:p>
            <a:endParaRPr/>
          </a:p>
        </p:txBody>
      </p:sp>
      <p:sp>
        <p:nvSpPr>
          <p:cNvPr id="77" name="object 77"/>
          <p:cNvSpPr/>
          <p:nvPr/>
        </p:nvSpPr>
        <p:spPr>
          <a:xfrm>
            <a:off x="5828919" y="2503551"/>
            <a:ext cx="895985" cy="1594485"/>
          </a:xfrm>
          <a:custGeom>
            <a:avLst/>
            <a:gdLst/>
            <a:ahLst/>
            <a:cxnLst/>
            <a:rect l="l" t="t" r="r" b="b"/>
            <a:pathLst>
              <a:path w="895984" h="1594485">
                <a:moveTo>
                  <a:pt x="0" y="0"/>
                </a:moveTo>
                <a:lnTo>
                  <a:pt x="895794" y="1594015"/>
                </a:lnTo>
              </a:path>
            </a:pathLst>
          </a:custGeom>
          <a:ln w="12953">
            <a:solidFill>
              <a:srgbClr val="3B6431"/>
            </a:solidFill>
          </a:ln>
        </p:spPr>
        <p:txBody>
          <a:bodyPr wrap="square" lIns="0" tIns="0" rIns="0" bIns="0" rtlCol="0"/>
          <a:lstStyle/>
          <a:p>
            <a:endParaRPr/>
          </a:p>
        </p:txBody>
      </p:sp>
      <p:sp>
        <p:nvSpPr>
          <p:cNvPr id="78" name="object 78"/>
          <p:cNvSpPr/>
          <p:nvPr/>
        </p:nvSpPr>
        <p:spPr>
          <a:xfrm>
            <a:off x="6685272" y="4067832"/>
            <a:ext cx="71120" cy="85090"/>
          </a:xfrm>
          <a:custGeom>
            <a:avLst/>
            <a:gdLst/>
            <a:ahLst/>
            <a:cxnLst/>
            <a:rect l="l" t="t" r="r" b="b"/>
            <a:pathLst>
              <a:path w="71120" h="85089">
                <a:moveTo>
                  <a:pt x="66433" y="0"/>
                </a:moveTo>
                <a:lnTo>
                  <a:pt x="0" y="37325"/>
                </a:lnTo>
                <a:lnTo>
                  <a:pt x="70548" y="85090"/>
                </a:lnTo>
                <a:lnTo>
                  <a:pt x="66433" y="0"/>
                </a:lnTo>
                <a:close/>
              </a:path>
            </a:pathLst>
          </a:custGeom>
          <a:solidFill>
            <a:srgbClr val="3B6431"/>
          </a:solidFill>
        </p:spPr>
        <p:txBody>
          <a:bodyPr wrap="square" lIns="0" tIns="0" rIns="0" bIns="0" rtlCol="0"/>
          <a:lstStyle/>
          <a:p>
            <a:endParaRPr/>
          </a:p>
        </p:txBody>
      </p:sp>
      <p:sp>
        <p:nvSpPr>
          <p:cNvPr id="79" name="object 79"/>
          <p:cNvSpPr/>
          <p:nvPr/>
        </p:nvSpPr>
        <p:spPr>
          <a:xfrm>
            <a:off x="5757290" y="3401186"/>
            <a:ext cx="819150" cy="711200"/>
          </a:xfrm>
          <a:custGeom>
            <a:avLst/>
            <a:gdLst/>
            <a:ahLst/>
            <a:cxnLst/>
            <a:rect l="l" t="t" r="r" b="b"/>
            <a:pathLst>
              <a:path w="819150" h="711200">
                <a:moveTo>
                  <a:pt x="0" y="0"/>
                </a:moveTo>
                <a:lnTo>
                  <a:pt x="819150" y="710806"/>
                </a:lnTo>
              </a:path>
            </a:pathLst>
          </a:custGeom>
          <a:ln w="12954">
            <a:solidFill>
              <a:srgbClr val="3B6431"/>
            </a:solidFill>
          </a:ln>
        </p:spPr>
        <p:txBody>
          <a:bodyPr wrap="square" lIns="0" tIns="0" rIns="0" bIns="0" rtlCol="0"/>
          <a:lstStyle/>
          <a:p>
            <a:endParaRPr/>
          </a:p>
        </p:txBody>
      </p:sp>
      <p:sp>
        <p:nvSpPr>
          <p:cNvPr id="80" name="object 80"/>
          <p:cNvSpPr/>
          <p:nvPr/>
        </p:nvSpPr>
        <p:spPr>
          <a:xfrm>
            <a:off x="6541878" y="4074887"/>
            <a:ext cx="82550" cy="78740"/>
          </a:xfrm>
          <a:custGeom>
            <a:avLst/>
            <a:gdLst/>
            <a:ahLst/>
            <a:cxnLst/>
            <a:rect l="l" t="t" r="r" b="b"/>
            <a:pathLst>
              <a:path w="82550" h="78739">
                <a:moveTo>
                  <a:pt x="49949" y="0"/>
                </a:moveTo>
                <a:lnTo>
                  <a:pt x="0" y="57556"/>
                </a:lnTo>
                <a:lnTo>
                  <a:pt x="82524" y="78714"/>
                </a:lnTo>
                <a:lnTo>
                  <a:pt x="49949" y="0"/>
                </a:lnTo>
                <a:close/>
              </a:path>
            </a:pathLst>
          </a:custGeom>
          <a:solidFill>
            <a:srgbClr val="3B6431"/>
          </a:solidFill>
        </p:spPr>
        <p:txBody>
          <a:bodyPr wrap="square" lIns="0" tIns="0" rIns="0" bIns="0" rtlCol="0"/>
          <a:lstStyle/>
          <a:p>
            <a:endParaRPr/>
          </a:p>
        </p:txBody>
      </p:sp>
      <p:sp>
        <p:nvSpPr>
          <p:cNvPr id="81" name="object 81"/>
          <p:cNvSpPr/>
          <p:nvPr/>
        </p:nvSpPr>
        <p:spPr>
          <a:xfrm>
            <a:off x="5861303" y="2818505"/>
            <a:ext cx="1593850" cy="496570"/>
          </a:xfrm>
          <a:custGeom>
            <a:avLst/>
            <a:gdLst/>
            <a:ahLst/>
            <a:cxnLst/>
            <a:rect l="l" t="t" r="r" b="b"/>
            <a:pathLst>
              <a:path w="1593850" h="496570">
                <a:moveTo>
                  <a:pt x="0" y="496493"/>
                </a:moveTo>
                <a:lnTo>
                  <a:pt x="1593697" y="0"/>
                </a:lnTo>
              </a:path>
            </a:pathLst>
          </a:custGeom>
          <a:ln w="12700">
            <a:solidFill>
              <a:srgbClr val="B45F07"/>
            </a:solidFill>
          </a:ln>
        </p:spPr>
        <p:txBody>
          <a:bodyPr wrap="square" lIns="0" tIns="0" rIns="0" bIns="0" rtlCol="0"/>
          <a:lstStyle/>
          <a:p>
            <a:endParaRPr/>
          </a:p>
        </p:txBody>
      </p:sp>
      <p:sp>
        <p:nvSpPr>
          <p:cNvPr id="82" name="object 82"/>
          <p:cNvSpPr/>
          <p:nvPr/>
        </p:nvSpPr>
        <p:spPr>
          <a:xfrm>
            <a:off x="7419422" y="2789693"/>
            <a:ext cx="84455" cy="73025"/>
          </a:xfrm>
          <a:custGeom>
            <a:avLst/>
            <a:gdLst/>
            <a:ahLst/>
            <a:cxnLst/>
            <a:rect l="l" t="t" r="r" b="b"/>
            <a:pathLst>
              <a:path w="84454" h="73025">
                <a:moveTo>
                  <a:pt x="0" y="0"/>
                </a:moveTo>
                <a:lnTo>
                  <a:pt x="35585" y="28816"/>
                </a:lnTo>
                <a:lnTo>
                  <a:pt x="22669" y="72745"/>
                </a:lnTo>
                <a:lnTo>
                  <a:pt x="84086" y="13703"/>
                </a:lnTo>
                <a:lnTo>
                  <a:pt x="0" y="0"/>
                </a:lnTo>
                <a:close/>
              </a:path>
            </a:pathLst>
          </a:custGeom>
          <a:solidFill>
            <a:srgbClr val="B45F07"/>
          </a:solidFill>
        </p:spPr>
        <p:txBody>
          <a:bodyPr wrap="square" lIns="0" tIns="0" rIns="0" bIns="0" rtlCol="0"/>
          <a:lstStyle/>
          <a:p>
            <a:endParaRPr/>
          </a:p>
        </p:txBody>
      </p:sp>
      <p:sp>
        <p:nvSpPr>
          <p:cNvPr id="83" name="object 83"/>
          <p:cNvSpPr/>
          <p:nvPr/>
        </p:nvSpPr>
        <p:spPr>
          <a:xfrm>
            <a:off x="7764018" y="2754629"/>
            <a:ext cx="111251" cy="99059"/>
          </a:xfrm>
          <a:prstGeom prst="rect">
            <a:avLst/>
          </a:prstGeom>
          <a:blipFill>
            <a:blip r:embed="rId11" cstate="print"/>
            <a:stretch>
              <a:fillRect/>
            </a:stretch>
          </a:blipFill>
        </p:spPr>
        <p:txBody>
          <a:bodyPr wrap="square" lIns="0" tIns="0" rIns="0" bIns="0" rtlCol="0"/>
          <a:lstStyle/>
          <a:p>
            <a:endParaRPr/>
          </a:p>
        </p:txBody>
      </p:sp>
      <p:sp>
        <p:nvSpPr>
          <p:cNvPr id="84" name="object 84"/>
          <p:cNvSpPr/>
          <p:nvPr/>
        </p:nvSpPr>
        <p:spPr>
          <a:xfrm>
            <a:off x="7517892" y="2070354"/>
            <a:ext cx="111251" cy="99059"/>
          </a:xfrm>
          <a:prstGeom prst="rect">
            <a:avLst/>
          </a:prstGeom>
          <a:blipFill>
            <a:blip r:embed="rId13" cstate="print"/>
            <a:stretch>
              <a:fillRect/>
            </a:stretch>
          </a:blipFill>
        </p:spPr>
        <p:txBody>
          <a:bodyPr wrap="square" lIns="0" tIns="0" rIns="0" bIns="0" rtlCol="0"/>
          <a:lstStyle/>
          <a:p>
            <a:endParaRPr/>
          </a:p>
        </p:txBody>
      </p:sp>
      <p:sp>
        <p:nvSpPr>
          <p:cNvPr id="85" name="object 85"/>
          <p:cNvSpPr/>
          <p:nvPr/>
        </p:nvSpPr>
        <p:spPr>
          <a:xfrm>
            <a:off x="6279641" y="1292352"/>
            <a:ext cx="307975" cy="2442210"/>
          </a:xfrm>
          <a:custGeom>
            <a:avLst/>
            <a:gdLst/>
            <a:ahLst/>
            <a:cxnLst/>
            <a:rect l="l" t="t" r="r" b="b"/>
            <a:pathLst>
              <a:path w="307975" h="2442210">
                <a:moveTo>
                  <a:pt x="0" y="0"/>
                </a:moveTo>
                <a:lnTo>
                  <a:pt x="307847" y="0"/>
                </a:lnTo>
                <a:lnTo>
                  <a:pt x="307847" y="2442210"/>
                </a:lnTo>
                <a:lnTo>
                  <a:pt x="0" y="2442210"/>
                </a:lnTo>
                <a:lnTo>
                  <a:pt x="0" y="0"/>
                </a:lnTo>
                <a:close/>
              </a:path>
            </a:pathLst>
          </a:custGeom>
          <a:solidFill>
            <a:schemeClr val="bg1">
              <a:alpha val="25097"/>
            </a:schemeClr>
          </a:solidFill>
          <a:ln>
            <a:solidFill>
              <a:schemeClr val="bg1"/>
            </a:solidFill>
          </a:ln>
        </p:spPr>
        <p:txBody>
          <a:bodyPr wrap="square" lIns="0" tIns="0" rIns="0" bIns="0" rtlCol="0"/>
          <a:lstStyle/>
          <a:p>
            <a:endParaRPr/>
          </a:p>
        </p:txBody>
      </p:sp>
      <p:sp>
        <p:nvSpPr>
          <p:cNvPr id="86" name="object 86"/>
          <p:cNvSpPr txBox="1"/>
          <p:nvPr/>
        </p:nvSpPr>
        <p:spPr>
          <a:xfrm>
            <a:off x="6324922" y="1621904"/>
            <a:ext cx="205184" cy="1781810"/>
          </a:xfrm>
          <a:prstGeom prst="rect">
            <a:avLst/>
          </a:prstGeom>
        </p:spPr>
        <p:txBody>
          <a:bodyPr vert="vert270" wrap="square" lIns="0" tIns="0" rIns="0" bIns="0" rtlCol="0">
            <a:spAutoFit/>
          </a:bodyPr>
          <a:lstStyle/>
          <a:p>
            <a:pPr marL="12700">
              <a:lnSpc>
                <a:spcPts val="1645"/>
              </a:lnSpc>
            </a:pPr>
            <a:r>
              <a:rPr sz="1400" spc="-5" dirty="0">
                <a:latin typeface="Arial"/>
                <a:cs typeface="Arial"/>
              </a:rPr>
              <a:t>Learning</a:t>
            </a:r>
            <a:r>
              <a:rPr sz="1400" spc="-65" dirty="0">
                <a:latin typeface="Arial"/>
                <a:cs typeface="Arial"/>
              </a:rPr>
              <a:t> </a:t>
            </a:r>
            <a:r>
              <a:rPr sz="1400" spc="-5" dirty="0">
                <a:latin typeface="Arial"/>
                <a:cs typeface="Arial"/>
              </a:rPr>
              <a:t>Performance</a:t>
            </a:r>
            <a:endParaRPr sz="1400" dirty="0">
              <a:latin typeface="Arial"/>
              <a:cs typeface="Arial"/>
            </a:endParaRPr>
          </a:p>
        </p:txBody>
      </p:sp>
      <p:sp>
        <p:nvSpPr>
          <p:cNvPr id="88" name="object 88"/>
          <p:cNvSpPr txBox="1">
            <a:spLocks noGrp="1"/>
          </p:cNvSpPr>
          <p:nvPr>
            <p:ph type="ftr" sz="quarter" idx="5"/>
          </p:nvPr>
        </p:nvSpPr>
        <p:spPr>
          <a:xfrm>
            <a:off x="127283" y="6484590"/>
            <a:ext cx="9293902" cy="197490"/>
          </a:xfrm>
          <a:prstGeom prst="rect">
            <a:avLst/>
          </a:prstGeom>
        </p:spPr>
        <p:txBody>
          <a:bodyPr vert="horz" wrap="square" lIns="0" tIns="12700" rIns="0" bIns="0" rtlCol="0">
            <a:spAutoFit/>
          </a:bodyPr>
          <a:lstStyle/>
          <a:p>
            <a:pPr marL="12700">
              <a:lnSpc>
                <a:spcPct val="100000"/>
              </a:lnSpc>
              <a:spcBef>
                <a:spcPts val="100"/>
              </a:spcBef>
            </a:pPr>
            <a:r>
              <a:rPr lang="en-US" sz="1200" i="1" spc="-5" dirty="0"/>
              <a:t>Courtesy: David Gunning, DARPA</a:t>
            </a:r>
            <a:endParaRPr sz="1200" i="1" spc="-5" dirty="0"/>
          </a:p>
        </p:txBody>
      </p:sp>
    </p:spTree>
    <p:extLst>
      <p:ext uri="{BB962C8B-B14F-4D97-AF65-F5344CB8AC3E}">
        <p14:creationId xmlns:p14="http://schemas.microsoft.com/office/powerpoint/2010/main" val="40124065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01164" y="260638"/>
            <a:ext cx="3730625" cy="391160"/>
          </a:xfrm>
          <a:prstGeom prst="rect">
            <a:avLst/>
          </a:prstGeom>
        </p:spPr>
        <p:txBody>
          <a:bodyPr vert="horz" wrap="square" lIns="0" tIns="12700" rIns="0" bIns="0" rtlCol="0">
            <a:spAutoFit/>
          </a:bodyPr>
          <a:lstStyle/>
          <a:p>
            <a:pPr marL="12700">
              <a:lnSpc>
                <a:spcPct val="100000"/>
              </a:lnSpc>
              <a:spcBef>
                <a:spcPts val="100"/>
              </a:spcBef>
            </a:pPr>
            <a:r>
              <a:rPr sz="2400" spc="-5" dirty="0"/>
              <a:t>What </a:t>
            </a:r>
            <a:r>
              <a:rPr lang="en-US" sz="2400" spc="-10" dirty="0"/>
              <a:t>XAI is Trying </a:t>
            </a:r>
            <a:r>
              <a:rPr sz="2400" spc="-125" dirty="0"/>
              <a:t>To</a:t>
            </a:r>
            <a:r>
              <a:rPr sz="2400" spc="65" dirty="0"/>
              <a:t> </a:t>
            </a:r>
            <a:r>
              <a:rPr sz="2400" spc="-5" dirty="0"/>
              <a:t>Do?</a:t>
            </a:r>
            <a:endParaRPr sz="2400" dirty="0"/>
          </a:p>
        </p:txBody>
      </p:sp>
      <p:sp>
        <p:nvSpPr>
          <p:cNvPr id="3" name="object 3"/>
          <p:cNvSpPr txBox="1"/>
          <p:nvPr/>
        </p:nvSpPr>
        <p:spPr>
          <a:xfrm>
            <a:off x="1658492" y="1811654"/>
            <a:ext cx="1220470" cy="819455"/>
          </a:xfrm>
          <a:prstGeom prst="rect">
            <a:avLst/>
          </a:prstGeom>
          <a:ln w="19050">
            <a:solidFill>
              <a:srgbClr val="783F05"/>
            </a:solidFill>
          </a:ln>
        </p:spPr>
        <p:txBody>
          <a:bodyPr vert="horz" wrap="square" lIns="0" tIns="3810" rIns="0" bIns="0" rtlCol="0">
            <a:spAutoFit/>
          </a:bodyPr>
          <a:lstStyle/>
          <a:p>
            <a:pPr>
              <a:lnSpc>
                <a:spcPct val="100000"/>
              </a:lnSpc>
              <a:spcBef>
                <a:spcPts val="30"/>
              </a:spcBef>
            </a:pPr>
            <a:endParaRPr sz="2100">
              <a:latin typeface="Times New Roman"/>
              <a:cs typeface="Times New Roman"/>
            </a:endParaRPr>
          </a:p>
          <a:p>
            <a:pPr marL="241300" marR="208279" indent="-26670">
              <a:lnSpc>
                <a:spcPct val="100000"/>
              </a:lnSpc>
            </a:pPr>
            <a:r>
              <a:rPr sz="1600" spc="-5" dirty="0">
                <a:latin typeface="Arial"/>
                <a:cs typeface="Arial"/>
              </a:rPr>
              <a:t>Lea</a:t>
            </a:r>
            <a:r>
              <a:rPr sz="1600" dirty="0">
                <a:latin typeface="Arial"/>
                <a:cs typeface="Arial"/>
              </a:rPr>
              <a:t>r</a:t>
            </a:r>
            <a:r>
              <a:rPr sz="1600" spc="-5" dirty="0">
                <a:latin typeface="Arial"/>
                <a:cs typeface="Arial"/>
              </a:rPr>
              <a:t>ning  Process</a:t>
            </a:r>
            <a:endParaRPr sz="1600">
              <a:latin typeface="Arial"/>
              <a:cs typeface="Arial"/>
            </a:endParaRPr>
          </a:p>
        </p:txBody>
      </p:sp>
      <p:sp>
        <p:nvSpPr>
          <p:cNvPr id="4" name="object 4"/>
          <p:cNvSpPr/>
          <p:nvPr/>
        </p:nvSpPr>
        <p:spPr>
          <a:xfrm>
            <a:off x="1463039" y="2372105"/>
            <a:ext cx="123189" cy="635"/>
          </a:xfrm>
          <a:custGeom>
            <a:avLst/>
            <a:gdLst/>
            <a:ahLst/>
            <a:cxnLst/>
            <a:rect l="l" t="t" r="r" b="b"/>
            <a:pathLst>
              <a:path w="123190" h="635">
                <a:moveTo>
                  <a:pt x="0" y="0"/>
                </a:moveTo>
                <a:lnTo>
                  <a:pt x="122783" y="76"/>
                </a:lnTo>
              </a:path>
            </a:pathLst>
          </a:custGeom>
          <a:ln w="28956">
            <a:solidFill>
              <a:srgbClr val="783F05"/>
            </a:solidFill>
          </a:ln>
        </p:spPr>
        <p:txBody>
          <a:bodyPr wrap="square" lIns="0" tIns="0" rIns="0" bIns="0" rtlCol="0"/>
          <a:lstStyle/>
          <a:p>
            <a:endParaRPr/>
          </a:p>
        </p:txBody>
      </p:sp>
      <p:sp>
        <p:nvSpPr>
          <p:cNvPr id="5" name="object 5"/>
          <p:cNvSpPr/>
          <p:nvPr/>
        </p:nvSpPr>
        <p:spPr>
          <a:xfrm>
            <a:off x="1571313" y="2328735"/>
            <a:ext cx="86995" cy="86995"/>
          </a:xfrm>
          <a:custGeom>
            <a:avLst/>
            <a:gdLst/>
            <a:ahLst/>
            <a:cxnLst/>
            <a:rect l="l" t="t" r="r" b="b"/>
            <a:pathLst>
              <a:path w="86994" h="86994">
                <a:moveTo>
                  <a:pt x="63" y="0"/>
                </a:moveTo>
                <a:lnTo>
                  <a:pt x="0" y="86868"/>
                </a:lnTo>
                <a:lnTo>
                  <a:pt x="86906" y="43497"/>
                </a:lnTo>
                <a:lnTo>
                  <a:pt x="63" y="0"/>
                </a:lnTo>
                <a:close/>
              </a:path>
            </a:pathLst>
          </a:custGeom>
          <a:solidFill>
            <a:srgbClr val="783F05"/>
          </a:solidFill>
        </p:spPr>
        <p:txBody>
          <a:bodyPr wrap="square" lIns="0" tIns="0" rIns="0" bIns="0" rtlCol="0"/>
          <a:lstStyle/>
          <a:p>
            <a:endParaRPr/>
          </a:p>
        </p:txBody>
      </p:sp>
      <p:sp>
        <p:nvSpPr>
          <p:cNvPr id="6" name="object 6"/>
          <p:cNvSpPr/>
          <p:nvPr/>
        </p:nvSpPr>
        <p:spPr>
          <a:xfrm>
            <a:off x="5689091" y="2372105"/>
            <a:ext cx="85725" cy="1270"/>
          </a:xfrm>
          <a:custGeom>
            <a:avLst/>
            <a:gdLst/>
            <a:ahLst/>
            <a:cxnLst/>
            <a:rect l="l" t="t" r="r" b="b"/>
            <a:pathLst>
              <a:path w="85725" h="1269">
                <a:moveTo>
                  <a:pt x="-14478" y="457"/>
                </a:moveTo>
                <a:lnTo>
                  <a:pt x="99923" y="457"/>
                </a:lnTo>
              </a:path>
            </a:pathLst>
          </a:custGeom>
          <a:ln w="29870">
            <a:solidFill>
              <a:srgbClr val="783F05"/>
            </a:solidFill>
          </a:ln>
        </p:spPr>
        <p:txBody>
          <a:bodyPr wrap="square" lIns="0" tIns="0" rIns="0" bIns="0" rtlCol="0"/>
          <a:lstStyle/>
          <a:p>
            <a:endParaRPr/>
          </a:p>
        </p:txBody>
      </p:sp>
      <p:sp>
        <p:nvSpPr>
          <p:cNvPr id="7" name="object 7"/>
          <p:cNvSpPr/>
          <p:nvPr/>
        </p:nvSpPr>
        <p:spPr>
          <a:xfrm>
            <a:off x="5759587" y="2329433"/>
            <a:ext cx="87630" cy="86995"/>
          </a:xfrm>
          <a:custGeom>
            <a:avLst/>
            <a:gdLst/>
            <a:ahLst/>
            <a:cxnLst/>
            <a:rect l="l" t="t" r="r" b="b"/>
            <a:pathLst>
              <a:path w="87629" h="86994">
                <a:moveTo>
                  <a:pt x="939" y="0"/>
                </a:moveTo>
                <a:lnTo>
                  <a:pt x="0" y="86868"/>
                </a:lnTo>
                <a:lnTo>
                  <a:pt x="87337" y="44373"/>
                </a:lnTo>
                <a:lnTo>
                  <a:pt x="939" y="0"/>
                </a:lnTo>
                <a:close/>
              </a:path>
            </a:pathLst>
          </a:custGeom>
          <a:solidFill>
            <a:srgbClr val="783F05"/>
          </a:solidFill>
        </p:spPr>
        <p:txBody>
          <a:bodyPr wrap="square" lIns="0" tIns="0" rIns="0" bIns="0" rtlCol="0"/>
          <a:lstStyle/>
          <a:p>
            <a:endParaRPr/>
          </a:p>
        </p:txBody>
      </p:sp>
      <p:sp>
        <p:nvSpPr>
          <p:cNvPr id="8" name="object 8"/>
          <p:cNvSpPr/>
          <p:nvPr/>
        </p:nvSpPr>
        <p:spPr>
          <a:xfrm>
            <a:off x="5847969" y="1864232"/>
            <a:ext cx="996950" cy="1019810"/>
          </a:xfrm>
          <a:custGeom>
            <a:avLst/>
            <a:gdLst/>
            <a:ahLst/>
            <a:cxnLst/>
            <a:rect l="l" t="t" r="r" b="b"/>
            <a:pathLst>
              <a:path w="996950" h="1019810">
                <a:moveTo>
                  <a:pt x="0" y="509777"/>
                </a:moveTo>
                <a:lnTo>
                  <a:pt x="2281" y="460682"/>
                </a:lnTo>
                <a:lnTo>
                  <a:pt x="8985" y="412907"/>
                </a:lnTo>
                <a:lnTo>
                  <a:pt x="19904" y="366666"/>
                </a:lnTo>
                <a:lnTo>
                  <a:pt x="34829" y="322173"/>
                </a:lnTo>
                <a:lnTo>
                  <a:pt x="53550" y="279641"/>
                </a:lnTo>
                <a:lnTo>
                  <a:pt x="75860" y="239284"/>
                </a:lnTo>
                <a:lnTo>
                  <a:pt x="101549" y="201315"/>
                </a:lnTo>
                <a:lnTo>
                  <a:pt x="130407" y="165949"/>
                </a:lnTo>
                <a:lnTo>
                  <a:pt x="162228" y="133399"/>
                </a:lnTo>
                <a:lnTo>
                  <a:pt x="196801" y="103878"/>
                </a:lnTo>
                <a:lnTo>
                  <a:pt x="233918" y="77600"/>
                </a:lnTo>
                <a:lnTo>
                  <a:pt x="273370" y="54779"/>
                </a:lnTo>
                <a:lnTo>
                  <a:pt x="314949" y="35628"/>
                </a:lnTo>
                <a:lnTo>
                  <a:pt x="358444" y="20361"/>
                </a:lnTo>
                <a:lnTo>
                  <a:pt x="403649" y="9191"/>
                </a:lnTo>
                <a:lnTo>
                  <a:pt x="450353" y="2333"/>
                </a:lnTo>
                <a:lnTo>
                  <a:pt x="498348" y="0"/>
                </a:lnTo>
                <a:lnTo>
                  <a:pt x="546342" y="2333"/>
                </a:lnTo>
                <a:lnTo>
                  <a:pt x="593046" y="9191"/>
                </a:lnTo>
                <a:lnTo>
                  <a:pt x="638251" y="20361"/>
                </a:lnTo>
                <a:lnTo>
                  <a:pt x="681746" y="35628"/>
                </a:lnTo>
                <a:lnTo>
                  <a:pt x="723325" y="54779"/>
                </a:lnTo>
                <a:lnTo>
                  <a:pt x="762777" y="77600"/>
                </a:lnTo>
                <a:lnTo>
                  <a:pt x="799894" y="103878"/>
                </a:lnTo>
                <a:lnTo>
                  <a:pt x="834467" y="133399"/>
                </a:lnTo>
                <a:lnTo>
                  <a:pt x="866288" y="165949"/>
                </a:lnTo>
                <a:lnTo>
                  <a:pt x="895146" y="201315"/>
                </a:lnTo>
                <a:lnTo>
                  <a:pt x="920835" y="239284"/>
                </a:lnTo>
                <a:lnTo>
                  <a:pt x="943145" y="279641"/>
                </a:lnTo>
                <a:lnTo>
                  <a:pt x="961866" y="322173"/>
                </a:lnTo>
                <a:lnTo>
                  <a:pt x="976791" y="366666"/>
                </a:lnTo>
                <a:lnTo>
                  <a:pt x="987710" y="412907"/>
                </a:lnTo>
                <a:lnTo>
                  <a:pt x="994414" y="460682"/>
                </a:lnTo>
                <a:lnTo>
                  <a:pt x="996696" y="509777"/>
                </a:lnTo>
                <a:lnTo>
                  <a:pt x="994414" y="558873"/>
                </a:lnTo>
                <a:lnTo>
                  <a:pt x="987710" y="606648"/>
                </a:lnTo>
                <a:lnTo>
                  <a:pt x="976791" y="652889"/>
                </a:lnTo>
                <a:lnTo>
                  <a:pt x="961866" y="697382"/>
                </a:lnTo>
                <a:lnTo>
                  <a:pt x="943145" y="739914"/>
                </a:lnTo>
                <a:lnTo>
                  <a:pt x="920835" y="780271"/>
                </a:lnTo>
                <a:lnTo>
                  <a:pt x="895146" y="818240"/>
                </a:lnTo>
                <a:lnTo>
                  <a:pt x="866288" y="853606"/>
                </a:lnTo>
                <a:lnTo>
                  <a:pt x="834467" y="886156"/>
                </a:lnTo>
                <a:lnTo>
                  <a:pt x="799894" y="915677"/>
                </a:lnTo>
                <a:lnTo>
                  <a:pt x="762777" y="941955"/>
                </a:lnTo>
                <a:lnTo>
                  <a:pt x="723325" y="964776"/>
                </a:lnTo>
                <a:lnTo>
                  <a:pt x="681746" y="983927"/>
                </a:lnTo>
                <a:lnTo>
                  <a:pt x="638251" y="999194"/>
                </a:lnTo>
                <a:lnTo>
                  <a:pt x="593046" y="1010364"/>
                </a:lnTo>
                <a:lnTo>
                  <a:pt x="546342" y="1017222"/>
                </a:lnTo>
                <a:lnTo>
                  <a:pt x="498348" y="1019555"/>
                </a:lnTo>
                <a:lnTo>
                  <a:pt x="450353" y="1017222"/>
                </a:lnTo>
                <a:lnTo>
                  <a:pt x="403649" y="1010364"/>
                </a:lnTo>
                <a:lnTo>
                  <a:pt x="358444" y="999194"/>
                </a:lnTo>
                <a:lnTo>
                  <a:pt x="314949" y="983927"/>
                </a:lnTo>
                <a:lnTo>
                  <a:pt x="273370" y="964776"/>
                </a:lnTo>
                <a:lnTo>
                  <a:pt x="233918" y="941955"/>
                </a:lnTo>
                <a:lnTo>
                  <a:pt x="196801" y="915677"/>
                </a:lnTo>
                <a:lnTo>
                  <a:pt x="162228" y="886156"/>
                </a:lnTo>
                <a:lnTo>
                  <a:pt x="130407" y="853606"/>
                </a:lnTo>
                <a:lnTo>
                  <a:pt x="101549" y="818240"/>
                </a:lnTo>
                <a:lnTo>
                  <a:pt x="75860" y="780271"/>
                </a:lnTo>
                <a:lnTo>
                  <a:pt x="53550" y="739914"/>
                </a:lnTo>
                <a:lnTo>
                  <a:pt x="34829" y="697382"/>
                </a:lnTo>
                <a:lnTo>
                  <a:pt x="19904" y="652889"/>
                </a:lnTo>
                <a:lnTo>
                  <a:pt x="8985" y="606648"/>
                </a:lnTo>
                <a:lnTo>
                  <a:pt x="2281" y="558873"/>
                </a:lnTo>
                <a:lnTo>
                  <a:pt x="0" y="509777"/>
                </a:lnTo>
                <a:close/>
              </a:path>
            </a:pathLst>
          </a:custGeom>
          <a:ln w="19050">
            <a:solidFill>
              <a:srgbClr val="783F05"/>
            </a:solidFill>
          </a:ln>
        </p:spPr>
        <p:txBody>
          <a:bodyPr wrap="square" lIns="0" tIns="0" rIns="0" bIns="0" rtlCol="0"/>
          <a:lstStyle/>
          <a:p>
            <a:endParaRPr/>
          </a:p>
        </p:txBody>
      </p:sp>
      <p:sp>
        <p:nvSpPr>
          <p:cNvPr id="9" name="object 9"/>
          <p:cNvSpPr/>
          <p:nvPr/>
        </p:nvSpPr>
        <p:spPr>
          <a:xfrm>
            <a:off x="6062471" y="2026158"/>
            <a:ext cx="597407" cy="727709"/>
          </a:xfrm>
          <a:prstGeom prst="rect">
            <a:avLst/>
          </a:prstGeom>
          <a:blipFill>
            <a:blip r:embed="rId2" cstate="print"/>
            <a:stretch>
              <a:fillRect/>
            </a:stretch>
          </a:blipFill>
        </p:spPr>
        <p:txBody>
          <a:bodyPr wrap="square" lIns="0" tIns="0" rIns="0" bIns="0" rtlCol="0"/>
          <a:lstStyle/>
          <a:p>
            <a:endParaRPr/>
          </a:p>
        </p:txBody>
      </p:sp>
      <p:sp>
        <p:nvSpPr>
          <p:cNvPr id="10" name="object 10"/>
          <p:cNvSpPr txBox="1"/>
          <p:nvPr/>
        </p:nvSpPr>
        <p:spPr>
          <a:xfrm>
            <a:off x="618054" y="2959345"/>
            <a:ext cx="668020" cy="452120"/>
          </a:xfrm>
          <a:prstGeom prst="rect">
            <a:avLst/>
          </a:prstGeom>
        </p:spPr>
        <p:txBody>
          <a:bodyPr vert="horz" wrap="square" lIns="0" tIns="12065" rIns="0" bIns="0" rtlCol="0">
            <a:spAutoFit/>
          </a:bodyPr>
          <a:lstStyle/>
          <a:p>
            <a:pPr marL="145415" marR="5080" indent="-133350">
              <a:lnSpc>
                <a:spcPct val="100000"/>
              </a:lnSpc>
              <a:spcBef>
                <a:spcPts val="95"/>
              </a:spcBef>
            </a:pPr>
            <a:r>
              <a:rPr sz="1400" spc="-10" dirty="0">
                <a:latin typeface="Arial"/>
                <a:cs typeface="Arial"/>
              </a:rPr>
              <a:t>T</a:t>
            </a:r>
            <a:r>
              <a:rPr sz="1400" spc="-5" dirty="0">
                <a:latin typeface="Arial"/>
                <a:cs typeface="Arial"/>
              </a:rPr>
              <a:t>raini</a:t>
            </a:r>
            <a:r>
              <a:rPr sz="1400" spc="-10" dirty="0">
                <a:latin typeface="Arial"/>
                <a:cs typeface="Arial"/>
              </a:rPr>
              <a:t>n</a:t>
            </a:r>
            <a:r>
              <a:rPr sz="1400" spc="-5" dirty="0">
                <a:latin typeface="Arial"/>
                <a:cs typeface="Arial"/>
              </a:rPr>
              <a:t>g  Data</a:t>
            </a:r>
            <a:endParaRPr sz="1400">
              <a:latin typeface="Arial"/>
              <a:cs typeface="Arial"/>
            </a:endParaRPr>
          </a:p>
        </p:txBody>
      </p:sp>
      <p:sp>
        <p:nvSpPr>
          <p:cNvPr id="11" name="object 11"/>
          <p:cNvSpPr txBox="1"/>
          <p:nvPr/>
        </p:nvSpPr>
        <p:spPr>
          <a:xfrm>
            <a:off x="3372325" y="2959345"/>
            <a:ext cx="708660" cy="452120"/>
          </a:xfrm>
          <a:prstGeom prst="rect">
            <a:avLst/>
          </a:prstGeom>
        </p:spPr>
        <p:txBody>
          <a:bodyPr vert="horz" wrap="square" lIns="0" tIns="12065" rIns="0" bIns="0" rtlCol="0">
            <a:spAutoFit/>
          </a:bodyPr>
          <a:lstStyle/>
          <a:p>
            <a:pPr marL="12700" marR="5080" indent="15240">
              <a:lnSpc>
                <a:spcPct val="100000"/>
              </a:lnSpc>
              <a:spcBef>
                <a:spcPts val="95"/>
              </a:spcBef>
            </a:pPr>
            <a:r>
              <a:rPr sz="1400" spc="-5" dirty="0">
                <a:latin typeface="Arial"/>
                <a:cs typeface="Arial"/>
              </a:rPr>
              <a:t>Learned  </a:t>
            </a:r>
            <a:r>
              <a:rPr sz="1400" spc="-10" dirty="0">
                <a:latin typeface="Arial"/>
                <a:cs typeface="Arial"/>
              </a:rPr>
              <a:t>F</a:t>
            </a:r>
            <a:r>
              <a:rPr sz="1400" spc="-5" dirty="0">
                <a:latin typeface="Arial"/>
                <a:cs typeface="Arial"/>
              </a:rPr>
              <a:t>unction</a:t>
            </a:r>
            <a:endParaRPr sz="1400">
              <a:latin typeface="Arial"/>
              <a:cs typeface="Arial"/>
            </a:endParaRPr>
          </a:p>
        </p:txBody>
      </p:sp>
      <p:sp>
        <p:nvSpPr>
          <p:cNvPr id="12" name="object 12"/>
          <p:cNvSpPr txBox="1"/>
          <p:nvPr/>
        </p:nvSpPr>
        <p:spPr>
          <a:xfrm>
            <a:off x="4687586" y="2959345"/>
            <a:ext cx="560070" cy="227626"/>
          </a:xfrm>
          <a:prstGeom prst="rect">
            <a:avLst/>
          </a:prstGeom>
        </p:spPr>
        <p:txBody>
          <a:bodyPr vert="horz" wrap="square" lIns="0" tIns="12065" rIns="0" bIns="0" rtlCol="0">
            <a:spAutoFit/>
          </a:bodyPr>
          <a:lstStyle/>
          <a:p>
            <a:pPr marL="12700">
              <a:lnSpc>
                <a:spcPct val="100000"/>
              </a:lnSpc>
              <a:spcBef>
                <a:spcPts val="95"/>
              </a:spcBef>
            </a:pPr>
            <a:r>
              <a:rPr sz="1400" spc="-10" dirty="0">
                <a:latin typeface="Arial"/>
                <a:cs typeface="Arial"/>
              </a:rPr>
              <a:t>O</a:t>
            </a:r>
            <a:r>
              <a:rPr sz="1400" spc="-5" dirty="0">
                <a:latin typeface="Arial"/>
                <a:cs typeface="Arial"/>
              </a:rPr>
              <a:t>utput</a:t>
            </a:r>
            <a:endParaRPr sz="1400">
              <a:latin typeface="Arial"/>
              <a:cs typeface="Arial"/>
            </a:endParaRPr>
          </a:p>
        </p:txBody>
      </p:sp>
      <p:sp>
        <p:nvSpPr>
          <p:cNvPr id="13" name="object 13"/>
          <p:cNvSpPr/>
          <p:nvPr/>
        </p:nvSpPr>
        <p:spPr>
          <a:xfrm>
            <a:off x="3266694" y="1007364"/>
            <a:ext cx="883970" cy="632459"/>
          </a:xfrm>
          <a:prstGeom prst="rect">
            <a:avLst/>
          </a:prstGeom>
          <a:blipFill>
            <a:blip r:embed="rId3" cstate="print"/>
            <a:stretch>
              <a:fillRect/>
            </a:stretch>
          </a:blipFill>
        </p:spPr>
        <p:txBody>
          <a:bodyPr wrap="square" lIns="0" tIns="0" rIns="0" bIns="0" rtlCol="0"/>
          <a:lstStyle/>
          <a:p>
            <a:endParaRPr/>
          </a:p>
        </p:txBody>
      </p:sp>
      <p:sp>
        <p:nvSpPr>
          <p:cNvPr id="14" name="object 14"/>
          <p:cNvSpPr/>
          <p:nvPr/>
        </p:nvSpPr>
        <p:spPr>
          <a:xfrm>
            <a:off x="3160776" y="1858517"/>
            <a:ext cx="1110995" cy="881633"/>
          </a:xfrm>
          <a:prstGeom prst="rect">
            <a:avLst/>
          </a:prstGeom>
          <a:blipFill>
            <a:blip r:embed="rId4" cstate="print"/>
            <a:stretch>
              <a:fillRect/>
            </a:stretch>
          </a:blipFill>
        </p:spPr>
        <p:txBody>
          <a:bodyPr wrap="square" lIns="0" tIns="0" rIns="0" bIns="0" rtlCol="0"/>
          <a:lstStyle/>
          <a:p>
            <a:endParaRPr/>
          </a:p>
        </p:txBody>
      </p:sp>
      <p:sp>
        <p:nvSpPr>
          <p:cNvPr id="15" name="object 15"/>
          <p:cNvSpPr txBox="1"/>
          <p:nvPr/>
        </p:nvSpPr>
        <p:spPr>
          <a:xfrm>
            <a:off x="412654" y="1255552"/>
            <a:ext cx="1016000" cy="452755"/>
          </a:xfrm>
          <a:prstGeom prst="rect">
            <a:avLst/>
          </a:prstGeom>
        </p:spPr>
        <p:txBody>
          <a:bodyPr vert="horz" wrap="square" lIns="0" tIns="12700" rIns="0" bIns="0" rtlCol="0">
            <a:spAutoFit/>
          </a:bodyPr>
          <a:lstStyle/>
          <a:p>
            <a:pPr marL="12700">
              <a:lnSpc>
                <a:spcPct val="100000"/>
              </a:lnSpc>
              <a:spcBef>
                <a:spcPts val="100"/>
              </a:spcBef>
            </a:pPr>
            <a:r>
              <a:rPr sz="2800" spc="-5" dirty="0">
                <a:latin typeface="Arial"/>
                <a:cs typeface="Arial"/>
              </a:rPr>
              <a:t>Today</a:t>
            </a:r>
            <a:endParaRPr sz="2800">
              <a:latin typeface="Arial"/>
              <a:cs typeface="Arial"/>
            </a:endParaRPr>
          </a:p>
        </p:txBody>
      </p:sp>
      <p:sp>
        <p:nvSpPr>
          <p:cNvPr id="16" name="object 16"/>
          <p:cNvSpPr/>
          <p:nvPr/>
        </p:nvSpPr>
        <p:spPr>
          <a:xfrm>
            <a:off x="3714750" y="1639823"/>
            <a:ext cx="2540" cy="108585"/>
          </a:xfrm>
          <a:custGeom>
            <a:avLst/>
            <a:gdLst/>
            <a:ahLst/>
            <a:cxnLst/>
            <a:rect l="l" t="t" r="r" b="b"/>
            <a:pathLst>
              <a:path w="2539" h="108585">
                <a:moveTo>
                  <a:pt x="0" y="0"/>
                </a:moveTo>
                <a:lnTo>
                  <a:pt x="1930" y="108191"/>
                </a:lnTo>
              </a:path>
            </a:pathLst>
          </a:custGeom>
          <a:ln w="12700">
            <a:solidFill>
              <a:srgbClr val="B45F07"/>
            </a:solidFill>
          </a:ln>
        </p:spPr>
        <p:txBody>
          <a:bodyPr wrap="square" lIns="0" tIns="0" rIns="0" bIns="0" rtlCol="0"/>
          <a:lstStyle/>
          <a:p>
            <a:endParaRPr/>
          </a:p>
        </p:txBody>
      </p:sp>
      <p:sp>
        <p:nvSpPr>
          <p:cNvPr id="17" name="object 17"/>
          <p:cNvSpPr/>
          <p:nvPr/>
        </p:nvSpPr>
        <p:spPr>
          <a:xfrm>
            <a:off x="3678359" y="1734644"/>
            <a:ext cx="76200" cy="77470"/>
          </a:xfrm>
          <a:custGeom>
            <a:avLst/>
            <a:gdLst/>
            <a:ahLst/>
            <a:cxnLst/>
            <a:rect l="l" t="t" r="r" b="b"/>
            <a:pathLst>
              <a:path w="76200" h="77469">
                <a:moveTo>
                  <a:pt x="76187" y="0"/>
                </a:moveTo>
                <a:lnTo>
                  <a:pt x="0" y="1346"/>
                </a:lnTo>
                <a:lnTo>
                  <a:pt x="39446" y="76860"/>
                </a:lnTo>
                <a:lnTo>
                  <a:pt x="76187" y="0"/>
                </a:lnTo>
                <a:close/>
              </a:path>
            </a:pathLst>
          </a:custGeom>
          <a:solidFill>
            <a:srgbClr val="B45F07"/>
          </a:solidFill>
        </p:spPr>
        <p:txBody>
          <a:bodyPr wrap="square" lIns="0" tIns="0" rIns="0" bIns="0" rtlCol="0"/>
          <a:lstStyle/>
          <a:p>
            <a:endParaRPr/>
          </a:p>
        </p:txBody>
      </p:sp>
      <p:sp>
        <p:nvSpPr>
          <p:cNvPr id="18" name="object 18"/>
          <p:cNvSpPr/>
          <p:nvPr/>
        </p:nvSpPr>
        <p:spPr>
          <a:xfrm>
            <a:off x="2878073" y="2372105"/>
            <a:ext cx="110489" cy="0"/>
          </a:xfrm>
          <a:custGeom>
            <a:avLst/>
            <a:gdLst/>
            <a:ahLst/>
            <a:cxnLst/>
            <a:rect l="l" t="t" r="r" b="b"/>
            <a:pathLst>
              <a:path w="110489">
                <a:moveTo>
                  <a:pt x="0" y="0"/>
                </a:moveTo>
                <a:lnTo>
                  <a:pt x="110489" y="0"/>
                </a:lnTo>
              </a:path>
            </a:pathLst>
          </a:custGeom>
          <a:ln w="28956">
            <a:solidFill>
              <a:srgbClr val="783F05"/>
            </a:solidFill>
          </a:ln>
        </p:spPr>
        <p:txBody>
          <a:bodyPr wrap="square" lIns="0" tIns="0" rIns="0" bIns="0" rtlCol="0"/>
          <a:lstStyle/>
          <a:p>
            <a:endParaRPr/>
          </a:p>
        </p:txBody>
      </p:sp>
      <p:sp>
        <p:nvSpPr>
          <p:cNvPr id="19" name="object 19"/>
          <p:cNvSpPr/>
          <p:nvPr/>
        </p:nvSpPr>
        <p:spPr>
          <a:xfrm>
            <a:off x="2974087" y="2328668"/>
            <a:ext cx="86995" cy="86995"/>
          </a:xfrm>
          <a:custGeom>
            <a:avLst/>
            <a:gdLst/>
            <a:ahLst/>
            <a:cxnLst/>
            <a:rect l="l" t="t" r="r" b="b"/>
            <a:pathLst>
              <a:path w="86994" h="86994">
                <a:moveTo>
                  <a:pt x="0" y="0"/>
                </a:moveTo>
                <a:lnTo>
                  <a:pt x="0" y="86868"/>
                </a:lnTo>
                <a:lnTo>
                  <a:pt x="86868" y="43434"/>
                </a:lnTo>
                <a:lnTo>
                  <a:pt x="0" y="0"/>
                </a:lnTo>
                <a:close/>
              </a:path>
            </a:pathLst>
          </a:custGeom>
          <a:solidFill>
            <a:srgbClr val="783F05"/>
          </a:solidFill>
        </p:spPr>
        <p:txBody>
          <a:bodyPr wrap="square" lIns="0" tIns="0" rIns="0" bIns="0" rtlCol="0"/>
          <a:lstStyle/>
          <a:p>
            <a:endParaRPr/>
          </a:p>
        </p:txBody>
      </p:sp>
      <p:sp>
        <p:nvSpPr>
          <p:cNvPr id="20" name="object 20"/>
          <p:cNvSpPr txBox="1"/>
          <p:nvPr/>
        </p:nvSpPr>
        <p:spPr>
          <a:xfrm>
            <a:off x="4375784" y="1811654"/>
            <a:ext cx="1314450" cy="707886"/>
          </a:xfrm>
          <a:prstGeom prst="rect">
            <a:avLst/>
          </a:prstGeom>
          <a:ln w="19050">
            <a:solidFill>
              <a:srgbClr val="783F05"/>
            </a:solidFill>
          </a:ln>
        </p:spPr>
        <p:txBody>
          <a:bodyPr vert="horz" wrap="square" lIns="0" tIns="0" rIns="0" bIns="0" rtlCol="0">
            <a:spAutoFit/>
          </a:bodyPr>
          <a:lstStyle/>
          <a:p>
            <a:pPr>
              <a:lnSpc>
                <a:spcPct val="100000"/>
              </a:lnSpc>
            </a:pPr>
            <a:endParaRPr sz="1300">
              <a:latin typeface="Times New Roman"/>
              <a:cs typeface="Times New Roman"/>
            </a:endParaRPr>
          </a:p>
          <a:p>
            <a:pPr marR="22860" algn="ctr">
              <a:lnSpc>
                <a:spcPct val="100000"/>
              </a:lnSpc>
              <a:spcBef>
                <a:spcPts val="1150"/>
              </a:spcBef>
            </a:pPr>
            <a:r>
              <a:rPr sz="1200" b="1" spc="-5" dirty="0">
                <a:latin typeface="Arial"/>
                <a:cs typeface="Arial"/>
              </a:rPr>
              <a:t>This </a:t>
            </a:r>
            <a:r>
              <a:rPr sz="1200" b="1" dirty="0">
                <a:latin typeface="Arial"/>
                <a:cs typeface="Arial"/>
              </a:rPr>
              <a:t>is </a:t>
            </a:r>
            <a:r>
              <a:rPr sz="1200" b="1" spc="-5" dirty="0">
                <a:latin typeface="Arial"/>
                <a:cs typeface="Arial"/>
              </a:rPr>
              <a:t>a</a:t>
            </a:r>
            <a:r>
              <a:rPr sz="1200" b="1" spc="-20" dirty="0">
                <a:latin typeface="Arial"/>
                <a:cs typeface="Arial"/>
              </a:rPr>
              <a:t> </a:t>
            </a:r>
            <a:r>
              <a:rPr sz="1200" b="1" spc="-10" dirty="0">
                <a:latin typeface="Arial"/>
                <a:cs typeface="Arial"/>
              </a:rPr>
              <a:t>cat</a:t>
            </a:r>
            <a:endParaRPr sz="1200">
              <a:latin typeface="Arial"/>
              <a:cs typeface="Arial"/>
            </a:endParaRPr>
          </a:p>
          <a:p>
            <a:pPr marR="22225" algn="ctr">
              <a:lnSpc>
                <a:spcPct val="100000"/>
              </a:lnSpc>
              <a:spcBef>
                <a:spcPts val="5"/>
              </a:spcBef>
            </a:pPr>
            <a:r>
              <a:rPr sz="1100" spc="-5" dirty="0">
                <a:latin typeface="Arial"/>
                <a:cs typeface="Arial"/>
              </a:rPr>
              <a:t>(p =</a:t>
            </a:r>
            <a:r>
              <a:rPr sz="1100" spc="-30" dirty="0">
                <a:latin typeface="Arial"/>
                <a:cs typeface="Arial"/>
              </a:rPr>
              <a:t> </a:t>
            </a:r>
            <a:r>
              <a:rPr sz="1100" spc="-5" dirty="0">
                <a:latin typeface="Arial"/>
                <a:cs typeface="Arial"/>
              </a:rPr>
              <a:t>.93)</a:t>
            </a:r>
            <a:endParaRPr sz="1100">
              <a:latin typeface="Arial"/>
              <a:cs typeface="Arial"/>
            </a:endParaRPr>
          </a:p>
        </p:txBody>
      </p:sp>
      <p:sp>
        <p:nvSpPr>
          <p:cNvPr id="21" name="object 21"/>
          <p:cNvSpPr txBox="1"/>
          <p:nvPr/>
        </p:nvSpPr>
        <p:spPr>
          <a:xfrm>
            <a:off x="6921206" y="1675034"/>
            <a:ext cx="1915160" cy="1276350"/>
          </a:xfrm>
          <a:prstGeom prst="rect">
            <a:avLst/>
          </a:prstGeom>
        </p:spPr>
        <p:txBody>
          <a:bodyPr vert="horz" wrap="square" lIns="0" tIns="38735" rIns="0" bIns="0" rtlCol="0">
            <a:spAutoFit/>
          </a:bodyPr>
          <a:lstStyle/>
          <a:p>
            <a:pPr marL="132080" indent="-119380">
              <a:lnSpc>
                <a:spcPct val="100000"/>
              </a:lnSpc>
              <a:spcBef>
                <a:spcPts val="305"/>
              </a:spcBef>
              <a:buChar char="•"/>
              <a:tabLst>
                <a:tab pos="132715" algn="l"/>
              </a:tabLst>
            </a:pPr>
            <a:r>
              <a:rPr sz="1200" spc="-5" dirty="0">
                <a:latin typeface="Arial"/>
                <a:cs typeface="Arial"/>
              </a:rPr>
              <a:t>Why did you do</a:t>
            </a:r>
            <a:r>
              <a:rPr sz="1200" spc="-20" dirty="0">
                <a:latin typeface="Arial"/>
                <a:cs typeface="Arial"/>
              </a:rPr>
              <a:t> </a:t>
            </a:r>
            <a:r>
              <a:rPr sz="1200" spc="-5" dirty="0">
                <a:latin typeface="Arial"/>
                <a:cs typeface="Arial"/>
              </a:rPr>
              <a:t>that?</a:t>
            </a:r>
            <a:endParaRPr sz="1200">
              <a:latin typeface="Arial"/>
              <a:cs typeface="Arial"/>
            </a:endParaRPr>
          </a:p>
          <a:p>
            <a:pPr marL="132080" indent="-119380">
              <a:lnSpc>
                <a:spcPct val="100000"/>
              </a:lnSpc>
              <a:spcBef>
                <a:spcPts val="200"/>
              </a:spcBef>
              <a:buChar char="•"/>
              <a:tabLst>
                <a:tab pos="132715" algn="l"/>
              </a:tabLst>
            </a:pPr>
            <a:r>
              <a:rPr sz="1200" spc="-5" dirty="0">
                <a:latin typeface="Arial"/>
                <a:cs typeface="Arial"/>
              </a:rPr>
              <a:t>Why not something</a:t>
            </a:r>
            <a:r>
              <a:rPr sz="1200" spc="-30" dirty="0">
                <a:latin typeface="Arial"/>
                <a:cs typeface="Arial"/>
              </a:rPr>
              <a:t> </a:t>
            </a:r>
            <a:r>
              <a:rPr sz="1200" spc="-5" dirty="0">
                <a:latin typeface="Arial"/>
                <a:cs typeface="Arial"/>
              </a:rPr>
              <a:t>else?</a:t>
            </a:r>
            <a:endParaRPr sz="1200">
              <a:latin typeface="Arial"/>
              <a:cs typeface="Arial"/>
            </a:endParaRPr>
          </a:p>
          <a:p>
            <a:pPr marL="132080" indent="-119380">
              <a:lnSpc>
                <a:spcPct val="100000"/>
              </a:lnSpc>
              <a:spcBef>
                <a:spcPts val="200"/>
              </a:spcBef>
              <a:buChar char="•"/>
              <a:tabLst>
                <a:tab pos="132715" algn="l"/>
              </a:tabLst>
            </a:pPr>
            <a:r>
              <a:rPr sz="1200" spc="-5" dirty="0">
                <a:latin typeface="Arial"/>
                <a:cs typeface="Arial"/>
              </a:rPr>
              <a:t>When do you</a:t>
            </a:r>
            <a:r>
              <a:rPr sz="1200" spc="-30" dirty="0">
                <a:latin typeface="Arial"/>
                <a:cs typeface="Arial"/>
              </a:rPr>
              <a:t> </a:t>
            </a:r>
            <a:r>
              <a:rPr sz="1200" spc="-5" dirty="0">
                <a:latin typeface="Arial"/>
                <a:cs typeface="Arial"/>
              </a:rPr>
              <a:t>succeed?</a:t>
            </a:r>
            <a:endParaRPr sz="1200">
              <a:latin typeface="Arial"/>
              <a:cs typeface="Arial"/>
            </a:endParaRPr>
          </a:p>
          <a:p>
            <a:pPr marL="132080" indent="-119380">
              <a:lnSpc>
                <a:spcPct val="100000"/>
              </a:lnSpc>
              <a:spcBef>
                <a:spcPts val="200"/>
              </a:spcBef>
              <a:buChar char="•"/>
              <a:tabLst>
                <a:tab pos="132715" algn="l"/>
              </a:tabLst>
            </a:pPr>
            <a:r>
              <a:rPr sz="1200" spc="-5" dirty="0">
                <a:latin typeface="Arial"/>
                <a:cs typeface="Arial"/>
              </a:rPr>
              <a:t>When do you</a:t>
            </a:r>
            <a:r>
              <a:rPr sz="1200" spc="-20" dirty="0">
                <a:latin typeface="Arial"/>
                <a:cs typeface="Arial"/>
              </a:rPr>
              <a:t> </a:t>
            </a:r>
            <a:r>
              <a:rPr sz="1200" spc="-5" dirty="0">
                <a:latin typeface="Arial"/>
                <a:cs typeface="Arial"/>
              </a:rPr>
              <a:t>fail?</a:t>
            </a:r>
            <a:endParaRPr sz="1200">
              <a:latin typeface="Arial"/>
              <a:cs typeface="Arial"/>
            </a:endParaRPr>
          </a:p>
          <a:p>
            <a:pPr marL="132080" indent="-119380">
              <a:lnSpc>
                <a:spcPct val="100000"/>
              </a:lnSpc>
              <a:spcBef>
                <a:spcPts val="200"/>
              </a:spcBef>
              <a:buChar char="•"/>
              <a:tabLst>
                <a:tab pos="132715" algn="l"/>
              </a:tabLst>
            </a:pPr>
            <a:r>
              <a:rPr sz="1200" spc="-5" dirty="0">
                <a:latin typeface="Arial"/>
                <a:cs typeface="Arial"/>
              </a:rPr>
              <a:t>When can </a:t>
            </a:r>
            <a:r>
              <a:rPr sz="1200" dirty="0">
                <a:latin typeface="Arial"/>
                <a:cs typeface="Arial"/>
              </a:rPr>
              <a:t>I </a:t>
            </a:r>
            <a:r>
              <a:rPr sz="1200" spc="-5" dirty="0">
                <a:latin typeface="Arial"/>
                <a:cs typeface="Arial"/>
              </a:rPr>
              <a:t>trust you?</a:t>
            </a:r>
            <a:endParaRPr sz="1200">
              <a:latin typeface="Arial"/>
              <a:cs typeface="Arial"/>
            </a:endParaRPr>
          </a:p>
          <a:p>
            <a:pPr marL="132080" indent="-119380">
              <a:lnSpc>
                <a:spcPct val="100000"/>
              </a:lnSpc>
              <a:spcBef>
                <a:spcPts val="200"/>
              </a:spcBef>
              <a:buChar char="•"/>
              <a:tabLst>
                <a:tab pos="132715" algn="l"/>
              </a:tabLst>
            </a:pPr>
            <a:r>
              <a:rPr sz="1200" spc="-5" dirty="0">
                <a:latin typeface="Arial"/>
                <a:cs typeface="Arial"/>
              </a:rPr>
              <a:t>How do </a:t>
            </a:r>
            <a:r>
              <a:rPr sz="1200" dirty="0">
                <a:latin typeface="Arial"/>
                <a:cs typeface="Arial"/>
              </a:rPr>
              <a:t>I </a:t>
            </a:r>
            <a:r>
              <a:rPr sz="1200" spc="-5" dirty="0">
                <a:latin typeface="Arial"/>
                <a:cs typeface="Arial"/>
              </a:rPr>
              <a:t>correct an</a:t>
            </a:r>
            <a:r>
              <a:rPr sz="1200" spc="-40" dirty="0">
                <a:latin typeface="Arial"/>
                <a:cs typeface="Arial"/>
              </a:rPr>
              <a:t> </a:t>
            </a:r>
            <a:r>
              <a:rPr sz="1200" spc="-5" dirty="0">
                <a:latin typeface="Arial"/>
                <a:cs typeface="Arial"/>
              </a:rPr>
              <a:t>error?</a:t>
            </a:r>
            <a:endParaRPr sz="1200">
              <a:latin typeface="Arial"/>
              <a:cs typeface="Arial"/>
            </a:endParaRPr>
          </a:p>
        </p:txBody>
      </p:sp>
      <p:sp>
        <p:nvSpPr>
          <p:cNvPr id="22" name="object 22"/>
          <p:cNvSpPr/>
          <p:nvPr/>
        </p:nvSpPr>
        <p:spPr>
          <a:xfrm>
            <a:off x="425970" y="1808988"/>
            <a:ext cx="1034021" cy="1135379"/>
          </a:xfrm>
          <a:prstGeom prst="rect">
            <a:avLst/>
          </a:prstGeom>
          <a:blipFill>
            <a:blip r:embed="rId5" cstate="print"/>
            <a:stretch>
              <a:fillRect/>
            </a:stretch>
          </a:blipFill>
        </p:spPr>
        <p:txBody>
          <a:bodyPr wrap="square" lIns="0" tIns="0" rIns="0" bIns="0" rtlCol="0"/>
          <a:lstStyle/>
          <a:p>
            <a:endParaRPr/>
          </a:p>
        </p:txBody>
      </p:sp>
      <p:sp>
        <p:nvSpPr>
          <p:cNvPr id="23" name="object 23"/>
          <p:cNvSpPr/>
          <p:nvPr/>
        </p:nvSpPr>
        <p:spPr>
          <a:xfrm>
            <a:off x="381381" y="3564258"/>
            <a:ext cx="8369934" cy="12700"/>
          </a:xfrm>
          <a:custGeom>
            <a:avLst/>
            <a:gdLst/>
            <a:ahLst/>
            <a:cxnLst/>
            <a:rect l="l" t="t" r="r" b="b"/>
            <a:pathLst>
              <a:path w="8369934" h="12700">
                <a:moveTo>
                  <a:pt x="0" y="12446"/>
                </a:moveTo>
                <a:lnTo>
                  <a:pt x="8369642" y="0"/>
                </a:lnTo>
              </a:path>
            </a:pathLst>
          </a:custGeom>
          <a:ln w="19050">
            <a:solidFill>
              <a:srgbClr val="0070C0"/>
            </a:solidFill>
          </a:ln>
        </p:spPr>
        <p:txBody>
          <a:bodyPr wrap="square" lIns="0" tIns="0" rIns="0" bIns="0" rtlCol="0"/>
          <a:lstStyle/>
          <a:p>
            <a:endParaRPr/>
          </a:p>
        </p:txBody>
      </p:sp>
      <p:sp>
        <p:nvSpPr>
          <p:cNvPr id="24" name="object 24"/>
          <p:cNvSpPr txBox="1"/>
          <p:nvPr/>
        </p:nvSpPr>
        <p:spPr>
          <a:xfrm>
            <a:off x="5962803" y="2959345"/>
            <a:ext cx="765175" cy="452120"/>
          </a:xfrm>
          <a:prstGeom prst="rect">
            <a:avLst/>
          </a:prstGeom>
        </p:spPr>
        <p:txBody>
          <a:bodyPr vert="horz" wrap="square" lIns="0" tIns="12065" rIns="0" bIns="0" rtlCol="0">
            <a:spAutoFit/>
          </a:bodyPr>
          <a:lstStyle/>
          <a:p>
            <a:pPr marL="116205" marR="5080" indent="-104139">
              <a:lnSpc>
                <a:spcPct val="100000"/>
              </a:lnSpc>
              <a:spcBef>
                <a:spcPts val="95"/>
              </a:spcBef>
            </a:pPr>
            <a:r>
              <a:rPr sz="1400" spc="-5" dirty="0">
                <a:latin typeface="Arial"/>
                <a:cs typeface="Arial"/>
              </a:rPr>
              <a:t>User</a:t>
            </a:r>
            <a:r>
              <a:rPr sz="1400" spc="-85" dirty="0">
                <a:latin typeface="Arial"/>
                <a:cs typeface="Arial"/>
              </a:rPr>
              <a:t> </a:t>
            </a:r>
            <a:r>
              <a:rPr sz="1400" spc="-5" dirty="0">
                <a:latin typeface="Arial"/>
                <a:cs typeface="Arial"/>
              </a:rPr>
              <a:t>with  a</a:t>
            </a:r>
            <a:r>
              <a:rPr sz="1400" spc="-35" dirty="0">
                <a:latin typeface="Arial"/>
                <a:cs typeface="Arial"/>
              </a:rPr>
              <a:t> </a:t>
            </a:r>
            <a:r>
              <a:rPr sz="1400" spc="-5" dirty="0">
                <a:latin typeface="Arial"/>
                <a:cs typeface="Arial"/>
              </a:rPr>
              <a:t>Task</a:t>
            </a:r>
            <a:endParaRPr sz="1400">
              <a:latin typeface="Arial"/>
              <a:cs typeface="Arial"/>
            </a:endParaRPr>
          </a:p>
        </p:txBody>
      </p:sp>
      <p:sp>
        <p:nvSpPr>
          <p:cNvPr id="25" name="object 25"/>
          <p:cNvSpPr txBox="1"/>
          <p:nvPr/>
        </p:nvSpPr>
        <p:spPr>
          <a:xfrm>
            <a:off x="3278681" y="1510329"/>
            <a:ext cx="860425" cy="135293"/>
          </a:xfrm>
          <a:prstGeom prst="rect">
            <a:avLst/>
          </a:prstGeom>
        </p:spPr>
        <p:txBody>
          <a:bodyPr vert="horz" wrap="square" lIns="0" tIns="12065" rIns="0" bIns="0" rtlCol="0">
            <a:spAutoFit/>
          </a:bodyPr>
          <a:lstStyle/>
          <a:p>
            <a:pPr marL="12700">
              <a:lnSpc>
                <a:spcPct val="100000"/>
              </a:lnSpc>
              <a:spcBef>
                <a:spcPts val="95"/>
              </a:spcBef>
            </a:pPr>
            <a:r>
              <a:rPr sz="800" spc="-5" dirty="0">
                <a:latin typeface="Tahoma"/>
                <a:cs typeface="Tahoma"/>
              </a:rPr>
              <a:t>©Spin </a:t>
            </a:r>
            <a:r>
              <a:rPr sz="800" spc="-10" dirty="0">
                <a:latin typeface="Tahoma"/>
                <a:cs typeface="Tahoma"/>
              </a:rPr>
              <a:t>South</a:t>
            </a:r>
            <a:r>
              <a:rPr sz="800" spc="-20" dirty="0">
                <a:latin typeface="Tahoma"/>
                <a:cs typeface="Tahoma"/>
              </a:rPr>
              <a:t> </a:t>
            </a:r>
            <a:r>
              <a:rPr sz="800" spc="-5" dirty="0">
                <a:latin typeface="Tahoma"/>
                <a:cs typeface="Tahoma"/>
              </a:rPr>
              <a:t>West</a:t>
            </a:r>
            <a:endParaRPr sz="800">
              <a:latin typeface="Tahoma"/>
              <a:cs typeface="Tahoma"/>
            </a:endParaRPr>
          </a:p>
        </p:txBody>
      </p:sp>
      <p:sp>
        <p:nvSpPr>
          <p:cNvPr id="26" name="object 26"/>
          <p:cNvSpPr txBox="1"/>
          <p:nvPr/>
        </p:nvSpPr>
        <p:spPr>
          <a:xfrm>
            <a:off x="414147" y="1811654"/>
            <a:ext cx="1049655" cy="1159292"/>
          </a:xfrm>
          <a:prstGeom prst="rect">
            <a:avLst/>
          </a:prstGeom>
          <a:ln w="12954">
            <a:solidFill>
              <a:srgbClr val="000000"/>
            </a:solidFill>
          </a:ln>
        </p:spPr>
        <p:txBody>
          <a:bodyPr vert="horz" wrap="square" lIns="0" tIns="0" rIns="0" bIns="0" rtlCol="0">
            <a:spAutoFit/>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0"/>
              </a:spcBef>
            </a:pPr>
            <a:endParaRPr sz="1150">
              <a:latin typeface="Times New Roman"/>
              <a:cs typeface="Times New Roman"/>
            </a:endParaRPr>
          </a:p>
          <a:p>
            <a:pPr marL="114300">
              <a:lnSpc>
                <a:spcPct val="100000"/>
              </a:lnSpc>
              <a:spcBef>
                <a:spcPts val="5"/>
              </a:spcBef>
            </a:pPr>
            <a:r>
              <a:rPr sz="700" spc="-5" dirty="0">
                <a:latin typeface="Tahoma"/>
                <a:cs typeface="Tahoma"/>
              </a:rPr>
              <a:t>©University </a:t>
            </a:r>
            <a:r>
              <a:rPr sz="700" dirty="0">
                <a:latin typeface="Tahoma"/>
                <a:cs typeface="Tahoma"/>
              </a:rPr>
              <a:t>Of</a:t>
            </a:r>
            <a:r>
              <a:rPr sz="700" spc="-25" dirty="0">
                <a:latin typeface="Tahoma"/>
                <a:cs typeface="Tahoma"/>
              </a:rPr>
              <a:t> </a:t>
            </a:r>
            <a:r>
              <a:rPr sz="700" spc="-5" dirty="0">
                <a:latin typeface="Tahoma"/>
                <a:cs typeface="Tahoma"/>
              </a:rPr>
              <a:t>Toronto</a:t>
            </a:r>
            <a:endParaRPr sz="700">
              <a:latin typeface="Tahoma"/>
              <a:cs typeface="Tahoma"/>
            </a:endParaRPr>
          </a:p>
        </p:txBody>
      </p:sp>
      <p:sp>
        <p:nvSpPr>
          <p:cNvPr id="27" name="object 27"/>
          <p:cNvSpPr/>
          <p:nvPr/>
        </p:nvSpPr>
        <p:spPr>
          <a:xfrm>
            <a:off x="381381" y="6340218"/>
            <a:ext cx="8382000" cy="12700"/>
          </a:xfrm>
          <a:custGeom>
            <a:avLst/>
            <a:gdLst/>
            <a:ahLst/>
            <a:cxnLst/>
            <a:rect l="l" t="t" r="r" b="b"/>
            <a:pathLst>
              <a:path w="8382000" h="12700">
                <a:moveTo>
                  <a:pt x="0" y="12471"/>
                </a:moveTo>
                <a:lnTo>
                  <a:pt x="8382000" y="0"/>
                </a:lnTo>
              </a:path>
            </a:pathLst>
          </a:custGeom>
          <a:ln w="19050">
            <a:solidFill>
              <a:srgbClr val="0070C0"/>
            </a:solidFill>
          </a:ln>
        </p:spPr>
        <p:txBody>
          <a:bodyPr wrap="square" lIns="0" tIns="0" rIns="0" bIns="0" rtlCol="0"/>
          <a:lstStyle/>
          <a:p>
            <a:endParaRPr/>
          </a:p>
        </p:txBody>
      </p:sp>
      <p:sp>
        <p:nvSpPr>
          <p:cNvPr id="28" name="object 28"/>
          <p:cNvSpPr txBox="1"/>
          <p:nvPr/>
        </p:nvSpPr>
        <p:spPr>
          <a:xfrm>
            <a:off x="616714" y="5674949"/>
            <a:ext cx="668020" cy="452120"/>
          </a:xfrm>
          <a:prstGeom prst="rect">
            <a:avLst/>
          </a:prstGeom>
        </p:spPr>
        <p:txBody>
          <a:bodyPr vert="horz" wrap="square" lIns="0" tIns="12065" rIns="0" bIns="0" rtlCol="0">
            <a:spAutoFit/>
          </a:bodyPr>
          <a:lstStyle/>
          <a:p>
            <a:pPr marL="145415" marR="5080" indent="-133350">
              <a:lnSpc>
                <a:spcPct val="100000"/>
              </a:lnSpc>
              <a:spcBef>
                <a:spcPts val="95"/>
              </a:spcBef>
            </a:pPr>
            <a:r>
              <a:rPr sz="1400" spc="-10" dirty="0">
                <a:latin typeface="Arial"/>
                <a:cs typeface="Arial"/>
              </a:rPr>
              <a:t>T</a:t>
            </a:r>
            <a:r>
              <a:rPr sz="1400" spc="-5" dirty="0">
                <a:latin typeface="Arial"/>
                <a:cs typeface="Arial"/>
              </a:rPr>
              <a:t>raini</a:t>
            </a:r>
            <a:r>
              <a:rPr sz="1400" spc="-10" dirty="0">
                <a:latin typeface="Arial"/>
                <a:cs typeface="Arial"/>
              </a:rPr>
              <a:t>n</a:t>
            </a:r>
            <a:r>
              <a:rPr sz="1400" spc="-5" dirty="0">
                <a:latin typeface="Arial"/>
                <a:cs typeface="Arial"/>
              </a:rPr>
              <a:t>g  Data</a:t>
            </a:r>
            <a:endParaRPr sz="1400">
              <a:latin typeface="Arial"/>
              <a:cs typeface="Arial"/>
            </a:endParaRPr>
          </a:p>
        </p:txBody>
      </p:sp>
      <p:sp>
        <p:nvSpPr>
          <p:cNvPr id="29" name="object 29"/>
          <p:cNvSpPr txBox="1"/>
          <p:nvPr/>
        </p:nvSpPr>
        <p:spPr>
          <a:xfrm>
            <a:off x="1656969" y="4528946"/>
            <a:ext cx="1220470" cy="928459"/>
          </a:xfrm>
          <a:prstGeom prst="rect">
            <a:avLst/>
          </a:prstGeom>
          <a:ln w="19050">
            <a:solidFill>
              <a:srgbClr val="3B6431"/>
            </a:solidFill>
          </a:ln>
        </p:spPr>
        <p:txBody>
          <a:bodyPr vert="horz" wrap="square" lIns="0" tIns="187960" rIns="0" bIns="0" rtlCol="0">
            <a:spAutoFit/>
          </a:bodyPr>
          <a:lstStyle/>
          <a:p>
            <a:pPr marL="213995" marR="208279" indent="-635" algn="ctr">
              <a:lnSpc>
                <a:spcPct val="100000"/>
              </a:lnSpc>
              <a:spcBef>
                <a:spcPts val="1480"/>
              </a:spcBef>
            </a:pPr>
            <a:r>
              <a:rPr sz="1600" spc="-5" dirty="0">
                <a:latin typeface="Arial"/>
                <a:cs typeface="Arial"/>
              </a:rPr>
              <a:t>New  Lea</a:t>
            </a:r>
            <a:r>
              <a:rPr sz="1600" dirty="0">
                <a:latin typeface="Arial"/>
                <a:cs typeface="Arial"/>
              </a:rPr>
              <a:t>r</a:t>
            </a:r>
            <a:r>
              <a:rPr sz="1600" spc="-5" dirty="0">
                <a:latin typeface="Arial"/>
                <a:cs typeface="Arial"/>
              </a:rPr>
              <a:t>ning  Process</a:t>
            </a:r>
            <a:endParaRPr sz="1600">
              <a:latin typeface="Arial"/>
              <a:cs typeface="Arial"/>
            </a:endParaRPr>
          </a:p>
        </p:txBody>
      </p:sp>
      <p:sp>
        <p:nvSpPr>
          <p:cNvPr id="30" name="object 30"/>
          <p:cNvSpPr/>
          <p:nvPr/>
        </p:nvSpPr>
        <p:spPr>
          <a:xfrm>
            <a:off x="1461516" y="5088635"/>
            <a:ext cx="123189" cy="635"/>
          </a:xfrm>
          <a:custGeom>
            <a:avLst/>
            <a:gdLst/>
            <a:ahLst/>
            <a:cxnLst/>
            <a:rect l="l" t="t" r="r" b="b"/>
            <a:pathLst>
              <a:path w="123190" h="635">
                <a:moveTo>
                  <a:pt x="0" y="0"/>
                </a:moveTo>
                <a:lnTo>
                  <a:pt x="122783" y="76"/>
                </a:lnTo>
              </a:path>
            </a:pathLst>
          </a:custGeom>
          <a:ln w="28956">
            <a:solidFill>
              <a:srgbClr val="3B6431"/>
            </a:solidFill>
          </a:ln>
        </p:spPr>
        <p:txBody>
          <a:bodyPr wrap="square" lIns="0" tIns="0" rIns="0" bIns="0" rtlCol="0"/>
          <a:lstStyle/>
          <a:p>
            <a:endParaRPr/>
          </a:p>
        </p:txBody>
      </p:sp>
      <p:sp>
        <p:nvSpPr>
          <p:cNvPr id="31" name="object 31"/>
          <p:cNvSpPr/>
          <p:nvPr/>
        </p:nvSpPr>
        <p:spPr>
          <a:xfrm>
            <a:off x="1569789" y="5045265"/>
            <a:ext cx="86995" cy="86995"/>
          </a:xfrm>
          <a:custGeom>
            <a:avLst/>
            <a:gdLst/>
            <a:ahLst/>
            <a:cxnLst/>
            <a:rect l="l" t="t" r="r" b="b"/>
            <a:pathLst>
              <a:path w="86994" h="86995">
                <a:moveTo>
                  <a:pt x="63" y="0"/>
                </a:moveTo>
                <a:lnTo>
                  <a:pt x="0" y="86868"/>
                </a:lnTo>
                <a:lnTo>
                  <a:pt x="86906" y="43497"/>
                </a:lnTo>
                <a:lnTo>
                  <a:pt x="63" y="0"/>
                </a:lnTo>
                <a:close/>
              </a:path>
            </a:pathLst>
          </a:custGeom>
          <a:solidFill>
            <a:srgbClr val="3B6431"/>
          </a:solidFill>
        </p:spPr>
        <p:txBody>
          <a:bodyPr wrap="square" lIns="0" tIns="0" rIns="0" bIns="0" rtlCol="0"/>
          <a:lstStyle/>
          <a:p>
            <a:endParaRPr/>
          </a:p>
        </p:txBody>
      </p:sp>
      <p:sp>
        <p:nvSpPr>
          <p:cNvPr id="32" name="object 32"/>
          <p:cNvSpPr/>
          <p:nvPr/>
        </p:nvSpPr>
        <p:spPr>
          <a:xfrm>
            <a:off x="5687567" y="4951476"/>
            <a:ext cx="120014" cy="0"/>
          </a:xfrm>
          <a:custGeom>
            <a:avLst/>
            <a:gdLst/>
            <a:ahLst/>
            <a:cxnLst/>
            <a:rect l="l" t="t" r="r" b="b"/>
            <a:pathLst>
              <a:path w="120014">
                <a:moveTo>
                  <a:pt x="0" y="0"/>
                </a:moveTo>
                <a:lnTo>
                  <a:pt x="119634" y="0"/>
                </a:lnTo>
              </a:path>
            </a:pathLst>
          </a:custGeom>
          <a:ln w="28956">
            <a:solidFill>
              <a:srgbClr val="3B6431"/>
            </a:solidFill>
          </a:ln>
        </p:spPr>
        <p:txBody>
          <a:bodyPr wrap="square" lIns="0" tIns="0" rIns="0" bIns="0" rtlCol="0"/>
          <a:lstStyle/>
          <a:p>
            <a:endParaRPr/>
          </a:p>
        </p:txBody>
      </p:sp>
      <p:sp>
        <p:nvSpPr>
          <p:cNvPr id="33" name="object 33"/>
          <p:cNvSpPr/>
          <p:nvPr/>
        </p:nvSpPr>
        <p:spPr>
          <a:xfrm>
            <a:off x="5792723" y="4908038"/>
            <a:ext cx="86995" cy="86995"/>
          </a:xfrm>
          <a:custGeom>
            <a:avLst/>
            <a:gdLst/>
            <a:ahLst/>
            <a:cxnLst/>
            <a:rect l="l" t="t" r="r" b="b"/>
            <a:pathLst>
              <a:path w="86995" h="86995">
                <a:moveTo>
                  <a:pt x="0" y="0"/>
                </a:moveTo>
                <a:lnTo>
                  <a:pt x="0" y="86868"/>
                </a:lnTo>
                <a:lnTo>
                  <a:pt x="86868" y="43434"/>
                </a:lnTo>
                <a:lnTo>
                  <a:pt x="0" y="0"/>
                </a:lnTo>
                <a:close/>
              </a:path>
            </a:pathLst>
          </a:custGeom>
          <a:solidFill>
            <a:srgbClr val="3B6431"/>
          </a:solidFill>
        </p:spPr>
        <p:txBody>
          <a:bodyPr wrap="square" lIns="0" tIns="0" rIns="0" bIns="0" rtlCol="0"/>
          <a:lstStyle/>
          <a:p>
            <a:endParaRPr/>
          </a:p>
        </p:txBody>
      </p:sp>
      <p:sp>
        <p:nvSpPr>
          <p:cNvPr id="34" name="object 34"/>
          <p:cNvSpPr/>
          <p:nvPr/>
        </p:nvSpPr>
        <p:spPr>
          <a:xfrm>
            <a:off x="6007608" y="4672584"/>
            <a:ext cx="633983" cy="816101"/>
          </a:xfrm>
          <a:prstGeom prst="rect">
            <a:avLst/>
          </a:prstGeom>
          <a:blipFill>
            <a:blip r:embed="rId6" cstate="print"/>
            <a:stretch>
              <a:fillRect/>
            </a:stretch>
          </a:blipFill>
        </p:spPr>
        <p:txBody>
          <a:bodyPr wrap="square" lIns="0" tIns="0" rIns="0" bIns="0" rtlCol="0"/>
          <a:lstStyle/>
          <a:p>
            <a:endParaRPr/>
          </a:p>
        </p:txBody>
      </p:sp>
      <p:sp>
        <p:nvSpPr>
          <p:cNvPr id="35" name="object 35"/>
          <p:cNvSpPr/>
          <p:nvPr/>
        </p:nvSpPr>
        <p:spPr>
          <a:xfrm>
            <a:off x="5847969" y="4580763"/>
            <a:ext cx="996950" cy="1020444"/>
          </a:xfrm>
          <a:custGeom>
            <a:avLst/>
            <a:gdLst/>
            <a:ahLst/>
            <a:cxnLst/>
            <a:rect l="l" t="t" r="r" b="b"/>
            <a:pathLst>
              <a:path w="996950" h="1020445">
                <a:moveTo>
                  <a:pt x="0" y="510159"/>
                </a:moveTo>
                <a:lnTo>
                  <a:pt x="2281" y="461027"/>
                </a:lnTo>
                <a:lnTo>
                  <a:pt x="8985" y="413217"/>
                </a:lnTo>
                <a:lnTo>
                  <a:pt x="19904" y="366942"/>
                </a:lnTo>
                <a:lnTo>
                  <a:pt x="34829" y="322416"/>
                </a:lnTo>
                <a:lnTo>
                  <a:pt x="53550" y="279853"/>
                </a:lnTo>
                <a:lnTo>
                  <a:pt x="75860" y="239466"/>
                </a:lnTo>
                <a:lnTo>
                  <a:pt x="101549" y="201469"/>
                </a:lnTo>
                <a:lnTo>
                  <a:pt x="130407" y="166076"/>
                </a:lnTo>
                <a:lnTo>
                  <a:pt x="162228" y="133501"/>
                </a:lnTo>
                <a:lnTo>
                  <a:pt x="196801" y="103958"/>
                </a:lnTo>
                <a:lnTo>
                  <a:pt x="233918" y="77660"/>
                </a:lnTo>
                <a:lnTo>
                  <a:pt x="273370" y="54821"/>
                </a:lnTo>
                <a:lnTo>
                  <a:pt x="314949" y="35655"/>
                </a:lnTo>
                <a:lnTo>
                  <a:pt x="358444" y="20377"/>
                </a:lnTo>
                <a:lnTo>
                  <a:pt x="403649" y="9199"/>
                </a:lnTo>
                <a:lnTo>
                  <a:pt x="450353" y="2335"/>
                </a:lnTo>
                <a:lnTo>
                  <a:pt x="498348" y="0"/>
                </a:lnTo>
                <a:lnTo>
                  <a:pt x="546342" y="2335"/>
                </a:lnTo>
                <a:lnTo>
                  <a:pt x="593046" y="9199"/>
                </a:lnTo>
                <a:lnTo>
                  <a:pt x="638251" y="20377"/>
                </a:lnTo>
                <a:lnTo>
                  <a:pt x="681746" y="35655"/>
                </a:lnTo>
                <a:lnTo>
                  <a:pt x="723325" y="54821"/>
                </a:lnTo>
                <a:lnTo>
                  <a:pt x="762777" y="77660"/>
                </a:lnTo>
                <a:lnTo>
                  <a:pt x="799894" y="103958"/>
                </a:lnTo>
                <a:lnTo>
                  <a:pt x="834467" y="133501"/>
                </a:lnTo>
                <a:lnTo>
                  <a:pt x="866288" y="166076"/>
                </a:lnTo>
                <a:lnTo>
                  <a:pt x="895146" y="201469"/>
                </a:lnTo>
                <a:lnTo>
                  <a:pt x="920835" y="239466"/>
                </a:lnTo>
                <a:lnTo>
                  <a:pt x="943145" y="279853"/>
                </a:lnTo>
                <a:lnTo>
                  <a:pt x="961866" y="322416"/>
                </a:lnTo>
                <a:lnTo>
                  <a:pt x="976791" y="366942"/>
                </a:lnTo>
                <a:lnTo>
                  <a:pt x="987710" y="413217"/>
                </a:lnTo>
                <a:lnTo>
                  <a:pt x="994414" y="461027"/>
                </a:lnTo>
                <a:lnTo>
                  <a:pt x="996696" y="510159"/>
                </a:lnTo>
                <a:lnTo>
                  <a:pt x="994414" y="559290"/>
                </a:lnTo>
                <a:lnTo>
                  <a:pt x="987710" y="607100"/>
                </a:lnTo>
                <a:lnTo>
                  <a:pt x="976791" y="653375"/>
                </a:lnTo>
                <a:lnTo>
                  <a:pt x="961866" y="697901"/>
                </a:lnTo>
                <a:lnTo>
                  <a:pt x="943145" y="740464"/>
                </a:lnTo>
                <a:lnTo>
                  <a:pt x="920835" y="780851"/>
                </a:lnTo>
                <a:lnTo>
                  <a:pt x="895146" y="818848"/>
                </a:lnTo>
                <a:lnTo>
                  <a:pt x="866288" y="854241"/>
                </a:lnTo>
                <a:lnTo>
                  <a:pt x="834467" y="886816"/>
                </a:lnTo>
                <a:lnTo>
                  <a:pt x="799894" y="916359"/>
                </a:lnTo>
                <a:lnTo>
                  <a:pt x="762777" y="942657"/>
                </a:lnTo>
                <a:lnTo>
                  <a:pt x="723325" y="965496"/>
                </a:lnTo>
                <a:lnTo>
                  <a:pt x="681746" y="984662"/>
                </a:lnTo>
                <a:lnTo>
                  <a:pt x="638251" y="999940"/>
                </a:lnTo>
                <a:lnTo>
                  <a:pt x="593046" y="1011118"/>
                </a:lnTo>
                <a:lnTo>
                  <a:pt x="546342" y="1017982"/>
                </a:lnTo>
                <a:lnTo>
                  <a:pt x="498348" y="1020318"/>
                </a:lnTo>
                <a:lnTo>
                  <a:pt x="450353" y="1017982"/>
                </a:lnTo>
                <a:lnTo>
                  <a:pt x="403649" y="1011118"/>
                </a:lnTo>
                <a:lnTo>
                  <a:pt x="358444" y="999940"/>
                </a:lnTo>
                <a:lnTo>
                  <a:pt x="314949" y="984662"/>
                </a:lnTo>
                <a:lnTo>
                  <a:pt x="273370" y="965496"/>
                </a:lnTo>
                <a:lnTo>
                  <a:pt x="233918" y="942657"/>
                </a:lnTo>
                <a:lnTo>
                  <a:pt x="196801" y="916359"/>
                </a:lnTo>
                <a:lnTo>
                  <a:pt x="162228" y="886816"/>
                </a:lnTo>
                <a:lnTo>
                  <a:pt x="130407" y="854241"/>
                </a:lnTo>
                <a:lnTo>
                  <a:pt x="101549" y="818848"/>
                </a:lnTo>
                <a:lnTo>
                  <a:pt x="75860" y="780851"/>
                </a:lnTo>
                <a:lnTo>
                  <a:pt x="53550" y="740464"/>
                </a:lnTo>
                <a:lnTo>
                  <a:pt x="34829" y="697901"/>
                </a:lnTo>
                <a:lnTo>
                  <a:pt x="19904" y="653375"/>
                </a:lnTo>
                <a:lnTo>
                  <a:pt x="8985" y="607100"/>
                </a:lnTo>
                <a:lnTo>
                  <a:pt x="2281" y="559290"/>
                </a:lnTo>
                <a:lnTo>
                  <a:pt x="0" y="510159"/>
                </a:lnTo>
                <a:close/>
              </a:path>
            </a:pathLst>
          </a:custGeom>
          <a:ln w="19050">
            <a:solidFill>
              <a:srgbClr val="3B6431"/>
            </a:solidFill>
          </a:ln>
        </p:spPr>
        <p:txBody>
          <a:bodyPr wrap="square" lIns="0" tIns="0" rIns="0" bIns="0" rtlCol="0"/>
          <a:lstStyle/>
          <a:p>
            <a:endParaRPr/>
          </a:p>
        </p:txBody>
      </p:sp>
      <p:sp>
        <p:nvSpPr>
          <p:cNvPr id="36" name="object 36"/>
          <p:cNvSpPr txBox="1"/>
          <p:nvPr/>
        </p:nvSpPr>
        <p:spPr>
          <a:xfrm>
            <a:off x="3251794" y="5674949"/>
            <a:ext cx="946150" cy="452120"/>
          </a:xfrm>
          <a:prstGeom prst="rect">
            <a:avLst/>
          </a:prstGeom>
        </p:spPr>
        <p:txBody>
          <a:bodyPr vert="horz" wrap="square" lIns="0" tIns="12065" rIns="0" bIns="0" rtlCol="0">
            <a:spAutoFit/>
          </a:bodyPr>
          <a:lstStyle/>
          <a:p>
            <a:pPr marL="230504" marR="5080" indent="-218440">
              <a:lnSpc>
                <a:spcPct val="100000"/>
              </a:lnSpc>
              <a:spcBef>
                <a:spcPts val="95"/>
              </a:spcBef>
            </a:pPr>
            <a:r>
              <a:rPr sz="1400" spc="-10" dirty="0">
                <a:latin typeface="Arial"/>
                <a:cs typeface="Arial"/>
              </a:rPr>
              <a:t>E</a:t>
            </a:r>
            <a:r>
              <a:rPr sz="1400" spc="-5" dirty="0">
                <a:latin typeface="Arial"/>
                <a:cs typeface="Arial"/>
              </a:rPr>
              <a:t>xplainable  Model</a:t>
            </a:r>
            <a:endParaRPr sz="1400">
              <a:latin typeface="Arial"/>
              <a:cs typeface="Arial"/>
            </a:endParaRPr>
          </a:p>
        </p:txBody>
      </p:sp>
      <p:sp>
        <p:nvSpPr>
          <p:cNvPr id="37" name="object 37"/>
          <p:cNvSpPr txBox="1"/>
          <p:nvPr/>
        </p:nvSpPr>
        <p:spPr>
          <a:xfrm>
            <a:off x="4488579" y="5674949"/>
            <a:ext cx="956310" cy="452120"/>
          </a:xfrm>
          <a:prstGeom prst="rect">
            <a:avLst/>
          </a:prstGeom>
        </p:spPr>
        <p:txBody>
          <a:bodyPr vert="horz" wrap="square" lIns="0" tIns="12065" rIns="0" bIns="0" rtlCol="0">
            <a:spAutoFit/>
          </a:bodyPr>
          <a:lstStyle/>
          <a:p>
            <a:pPr marL="131445" marR="5080" indent="-119380">
              <a:lnSpc>
                <a:spcPct val="100000"/>
              </a:lnSpc>
              <a:spcBef>
                <a:spcPts val="95"/>
              </a:spcBef>
            </a:pPr>
            <a:r>
              <a:rPr sz="1400" spc="-10" dirty="0">
                <a:latin typeface="Arial"/>
                <a:cs typeface="Arial"/>
              </a:rPr>
              <a:t>E</a:t>
            </a:r>
            <a:r>
              <a:rPr sz="1400" spc="-5" dirty="0">
                <a:latin typeface="Arial"/>
                <a:cs typeface="Arial"/>
              </a:rPr>
              <a:t>xplanation  Interface</a:t>
            </a:r>
            <a:endParaRPr sz="1400">
              <a:latin typeface="Arial"/>
              <a:cs typeface="Arial"/>
            </a:endParaRPr>
          </a:p>
        </p:txBody>
      </p:sp>
      <p:sp>
        <p:nvSpPr>
          <p:cNvPr id="38" name="object 38"/>
          <p:cNvSpPr/>
          <p:nvPr/>
        </p:nvSpPr>
        <p:spPr>
          <a:xfrm>
            <a:off x="3265932" y="3703320"/>
            <a:ext cx="883970" cy="632459"/>
          </a:xfrm>
          <a:prstGeom prst="rect">
            <a:avLst/>
          </a:prstGeom>
          <a:blipFill>
            <a:blip r:embed="rId3" cstate="print"/>
            <a:stretch>
              <a:fillRect/>
            </a:stretch>
          </a:blipFill>
        </p:spPr>
        <p:txBody>
          <a:bodyPr wrap="square" lIns="0" tIns="0" rIns="0" bIns="0" rtlCol="0"/>
          <a:lstStyle/>
          <a:p>
            <a:endParaRPr/>
          </a:p>
        </p:txBody>
      </p:sp>
      <p:sp>
        <p:nvSpPr>
          <p:cNvPr id="39" name="object 39"/>
          <p:cNvSpPr txBox="1"/>
          <p:nvPr/>
        </p:nvSpPr>
        <p:spPr>
          <a:xfrm>
            <a:off x="410870" y="3972523"/>
            <a:ext cx="1628775" cy="452755"/>
          </a:xfrm>
          <a:prstGeom prst="rect">
            <a:avLst/>
          </a:prstGeom>
        </p:spPr>
        <p:txBody>
          <a:bodyPr vert="horz" wrap="square" lIns="0" tIns="12700" rIns="0" bIns="0" rtlCol="0">
            <a:spAutoFit/>
          </a:bodyPr>
          <a:lstStyle/>
          <a:p>
            <a:pPr marL="12700">
              <a:lnSpc>
                <a:spcPct val="100000"/>
              </a:lnSpc>
              <a:spcBef>
                <a:spcPts val="100"/>
              </a:spcBef>
            </a:pPr>
            <a:r>
              <a:rPr sz="2800" spc="-5" dirty="0">
                <a:latin typeface="Arial"/>
                <a:cs typeface="Arial"/>
              </a:rPr>
              <a:t>T</a:t>
            </a:r>
            <a:r>
              <a:rPr sz="2800" dirty="0">
                <a:latin typeface="Arial"/>
                <a:cs typeface="Arial"/>
              </a:rPr>
              <a:t>omorrow</a:t>
            </a:r>
            <a:endParaRPr sz="2800">
              <a:latin typeface="Arial"/>
              <a:cs typeface="Arial"/>
            </a:endParaRPr>
          </a:p>
        </p:txBody>
      </p:sp>
      <p:sp>
        <p:nvSpPr>
          <p:cNvPr id="40" name="object 40"/>
          <p:cNvSpPr/>
          <p:nvPr/>
        </p:nvSpPr>
        <p:spPr>
          <a:xfrm>
            <a:off x="3713988" y="4335779"/>
            <a:ext cx="1270" cy="129539"/>
          </a:xfrm>
          <a:custGeom>
            <a:avLst/>
            <a:gdLst/>
            <a:ahLst/>
            <a:cxnLst/>
            <a:rect l="l" t="t" r="r" b="b"/>
            <a:pathLst>
              <a:path w="1270" h="129539">
                <a:moveTo>
                  <a:pt x="0" y="0"/>
                </a:moveTo>
                <a:lnTo>
                  <a:pt x="1193" y="129222"/>
                </a:lnTo>
              </a:path>
            </a:pathLst>
          </a:custGeom>
          <a:ln w="12699">
            <a:solidFill>
              <a:srgbClr val="14425D"/>
            </a:solidFill>
          </a:ln>
        </p:spPr>
        <p:txBody>
          <a:bodyPr wrap="square" lIns="0" tIns="0" rIns="0" bIns="0" rtlCol="0"/>
          <a:lstStyle/>
          <a:p>
            <a:endParaRPr/>
          </a:p>
        </p:txBody>
      </p:sp>
      <p:sp>
        <p:nvSpPr>
          <p:cNvPr id="41" name="object 41"/>
          <p:cNvSpPr/>
          <p:nvPr/>
        </p:nvSpPr>
        <p:spPr>
          <a:xfrm>
            <a:off x="3676961" y="4451955"/>
            <a:ext cx="76200" cy="76835"/>
          </a:xfrm>
          <a:custGeom>
            <a:avLst/>
            <a:gdLst/>
            <a:ahLst/>
            <a:cxnLst/>
            <a:rect l="l" t="t" r="r" b="b"/>
            <a:pathLst>
              <a:path w="76200" h="76835">
                <a:moveTo>
                  <a:pt x="76200" y="0"/>
                </a:moveTo>
                <a:lnTo>
                  <a:pt x="0" y="698"/>
                </a:lnTo>
                <a:lnTo>
                  <a:pt x="38798" y="76542"/>
                </a:lnTo>
                <a:lnTo>
                  <a:pt x="76200" y="0"/>
                </a:lnTo>
                <a:close/>
              </a:path>
            </a:pathLst>
          </a:custGeom>
          <a:solidFill>
            <a:srgbClr val="14425D"/>
          </a:solidFill>
        </p:spPr>
        <p:txBody>
          <a:bodyPr wrap="square" lIns="0" tIns="0" rIns="0" bIns="0" rtlCol="0"/>
          <a:lstStyle/>
          <a:p>
            <a:endParaRPr/>
          </a:p>
        </p:txBody>
      </p:sp>
      <p:sp>
        <p:nvSpPr>
          <p:cNvPr id="42" name="object 42"/>
          <p:cNvSpPr txBox="1"/>
          <p:nvPr/>
        </p:nvSpPr>
        <p:spPr>
          <a:xfrm>
            <a:off x="6919422" y="4377880"/>
            <a:ext cx="1986914" cy="1276350"/>
          </a:xfrm>
          <a:prstGeom prst="rect">
            <a:avLst/>
          </a:prstGeom>
        </p:spPr>
        <p:txBody>
          <a:bodyPr vert="horz" wrap="square" lIns="0" tIns="38735" rIns="0" bIns="0" rtlCol="0">
            <a:spAutoFit/>
          </a:bodyPr>
          <a:lstStyle/>
          <a:p>
            <a:pPr marL="132080" indent="-119380">
              <a:lnSpc>
                <a:spcPct val="100000"/>
              </a:lnSpc>
              <a:spcBef>
                <a:spcPts val="305"/>
              </a:spcBef>
              <a:buChar char="•"/>
              <a:tabLst>
                <a:tab pos="132715" algn="l"/>
              </a:tabLst>
            </a:pPr>
            <a:r>
              <a:rPr sz="1200" dirty="0">
                <a:latin typeface="Arial"/>
                <a:cs typeface="Arial"/>
              </a:rPr>
              <a:t>I </a:t>
            </a:r>
            <a:r>
              <a:rPr sz="1200" spc="-5" dirty="0">
                <a:latin typeface="Arial"/>
                <a:cs typeface="Arial"/>
              </a:rPr>
              <a:t>understand </a:t>
            </a:r>
            <a:r>
              <a:rPr sz="1200" spc="-10" dirty="0">
                <a:latin typeface="Arial"/>
                <a:cs typeface="Arial"/>
              </a:rPr>
              <a:t>why</a:t>
            </a:r>
            <a:endParaRPr sz="1200">
              <a:latin typeface="Arial"/>
              <a:cs typeface="Arial"/>
            </a:endParaRPr>
          </a:p>
          <a:p>
            <a:pPr marL="132080" indent="-119380">
              <a:lnSpc>
                <a:spcPct val="100000"/>
              </a:lnSpc>
              <a:spcBef>
                <a:spcPts val="200"/>
              </a:spcBef>
              <a:buChar char="•"/>
              <a:tabLst>
                <a:tab pos="132715" algn="l"/>
              </a:tabLst>
            </a:pPr>
            <a:r>
              <a:rPr sz="1200" dirty="0">
                <a:latin typeface="Arial"/>
                <a:cs typeface="Arial"/>
              </a:rPr>
              <a:t>I </a:t>
            </a:r>
            <a:r>
              <a:rPr sz="1200" spc="-5" dirty="0">
                <a:latin typeface="Arial"/>
                <a:cs typeface="Arial"/>
              </a:rPr>
              <a:t>understand why</a:t>
            </a:r>
            <a:r>
              <a:rPr sz="1200" spc="-30" dirty="0">
                <a:latin typeface="Arial"/>
                <a:cs typeface="Arial"/>
              </a:rPr>
              <a:t> </a:t>
            </a:r>
            <a:r>
              <a:rPr sz="1200" spc="-5" dirty="0">
                <a:latin typeface="Arial"/>
                <a:cs typeface="Arial"/>
              </a:rPr>
              <a:t>not</a:t>
            </a:r>
            <a:endParaRPr sz="1200">
              <a:latin typeface="Arial"/>
              <a:cs typeface="Arial"/>
            </a:endParaRPr>
          </a:p>
          <a:p>
            <a:pPr marL="132080" indent="-119380">
              <a:lnSpc>
                <a:spcPct val="100000"/>
              </a:lnSpc>
              <a:spcBef>
                <a:spcPts val="200"/>
              </a:spcBef>
              <a:buChar char="•"/>
              <a:tabLst>
                <a:tab pos="132715" algn="l"/>
              </a:tabLst>
            </a:pPr>
            <a:r>
              <a:rPr sz="1200" dirty="0">
                <a:latin typeface="Arial"/>
                <a:cs typeface="Arial"/>
              </a:rPr>
              <a:t>I </a:t>
            </a:r>
            <a:r>
              <a:rPr sz="1200" spc="-5" dirty="0">
                <a:latin typeface="Arial"/>
                <a:cs typeface="Arial"/>
              </a:rPr>
              <a:t>know when you’ll</a:t>
            </a:r>
            <a:r>
              <a:rPr sz="1200" spc="-75" dirty="0">
                <a:latin typeface="Arial"/>
                <a:cs typeface="Arial"/>
              </a:rPr>
              <a:t> </a:t>
            </a:r>
            <a:r>
              <a:rPr sz="1200" spc="-5" dirty="0">
                <a:latin typeface="Arial"/>
                <a:cs typeface="Arial"/>
              </a:rPr>
              <a:t>succeed</a:t>
            </a:r>
            <a:endParaRPr sz="1200">
              <a:latin typeface="Arial"/>
              <a:cs typeface="Arial"/>
            </a:endParaRPr>
          </a:p>
          <a:p>
            <a:pPr marL="132080" indent="-119380">
              <a:lnSpc>
                <a:spcPct val="100000"/>
              </a:lnSpc>
              <a:spcBef>
                <a:spcPts val="195"/>
              </a:spcBef>
              <a:buChar char="•"/>
              <a:tabLst>
                <a:tab pos="132715" algn="l"/>
              </a:tabLst>
            </a:pPr>
            <a:r>
              <a:rPr sz="1200" dirty="0">
                <a:latin typeface="Arial"/>
                <a:cs typeface="Arial"/>
              </a:rPr>
              <a:t>I </a:t>
            </a:r>
            <a:r>
              <a:rPr sz="1200" spc="-5" dirty="0">
                <a:latin typeface="Arial"/>
                <a:cs typeface="Arial"/>
              </a:rPr>
              <a:t>know when you’ll</a:t>
            </a:r>
            <a:r>
              <a:rPr sz="1200" spc="-35" dirty="0">
                <a:latin typeface="Arial"/>
                <a:cs typeface="Arial"/>
              </a:rPr>
              <a:t> </a:t>
            </a:r>
            <a:r>
              <a:rPr sz="1200" spc="-5" dirty="0">
                <a:latin typeface="Arial"/>
                <a:cs typeface="Arial"/>
              </a:rPr>
              <a:t>fail</a:t>
            </a:r>
            <a:endParaRPr sz="1200">
              <a:latin typeface="Arial"/>
              <a:cs typeface="Arial"/>
            </a:endParaRPr>
          </a:p>
          <a:p>
            <a:pPr marL="132080" indent="-119380">
              <a:lnSpc>
                <a:spcPct val="100000"/>
              </a:lnSpc>
              <a:spcBef>
                <a:spcPts val="204"/>
              </a:spcBef>
              <a:buChar char="•"/>
              <a:tabLst>
                <a:tab pos="132715" algn="l"/>
              </a:tabLst>
            </a:pPr>
            <a:r>
              <a:rPr sz="1200" dirty="0">
                <a:latin typeface="Arial"/>
                <a:cs typeface="Arial"/>
              </a:rPr>
              <a:t>I </a:t>
            </a:r>
            <a:r>
              <a:rPr sz="1200" spc="-5" dirty="0">
                <a:latin typeface="Arial"/>
                <a:cs typeface="Arial"/>
              </a:rPr>
              <a:t>know when </a:t>
            </a:r>
            <a:r>
              <a:rPr sz="1200" dirty="0">
                <a:latin typeface="Arial"/>
                <a:cs typeface="Arial"/>
              </a:rPr>
              <a:t>to </a:t>
            </a:r>
            <a:r>
              <a:rPr sz="1200" spc="-5" dirty="0">
                <a:latin typeface="Arial"/>
                <a:cs typeface="Arial"/>
              </a:rPr>
              <a:t>trust</a:t>
            </a:r>
            <a:r>
              <a:rPr sz="1200" spc="-35" dirty="0">
                <a:latin typeface="Arial"/>
                <a:cs typeface="Arial"/>
              </a:rPr>
              <a:t> </a:t>
            </a:r>
            <a:r>
              <a:rPr sz="1200" spc="-5" dirty="0">
                <a:latin typeface="Arial"/>
                <a:cs typeface="Arial"/>
              </a:rPr>
              <a:t>you</a:t>
            </a:r>
            <a:endParaRPr sz="1200">
              <a:latin typeface="Arial"/>
              <a:cs typeface="Arial"/>
            </a:endParaRPr>
          </a:p>
          <a:p>
            <a:pPr marL="132080" indent="-119380">
              <a:lnSpc>
                <a:spcPct val="100000"/>
              </a:lnSpc>
              <a:spcBef>
                <a:spcPts val="200"/>
              </a:spcBef>
              <a:buChar char="•"/>
              <a:tabLst>
                <a:tab pos="132715" algn="l"/>
              </a:tabLst>
            </a:pPr>
            <a:r>
              <a:rPr sz="1200" dirty="0">
                <a:latin typeface="Arial"/>
                <a:cs typeface="Arial"/>
              </a:rPr>
              <a:t>I </a:t>
            </a:r>
            <a:r>
              <a:rPr sz="1200" spc="-5" dirty="0">
                <a:latin typeface="Arial"/>
                <a:cs typeface="Arial"/>
              </a:rPr>
              <a:t>know why you</a:t>
            </a:r>
            <a:r>
              <a:rPr sz="1200" spc="-20" dirty="0">
                <a:latin typeface="Arial"/>
                <a:cs typeface="Arial"/>
              </a:rPr>
              <a:t> </a:t>
            </a:r>
            <a:r>
              <a:rPr sz="1200" spc="-5" dirty="0">
                <a:latin typeface="Arial"/>
                <a:cs typeface="Arial"/>
              </a:rPr>
              <a:t>erred</a:t>
            </a:r>
            <a:endParaRPr sz="1200">
              <a:latin typeface="Arial"/>
              <a:cs typeface="Arial"/>
            </a:endParaRPr>
          </a:p>
        </p:txBody>
      </p:sp>
      <p:sp>
        <p:nvSpPr>
          <p:cNvPr id="43" name="object 43"/>
          <p:cNvSpPr/>
          <p:nvPr/>
        </p:nvSpPr>
        <p:spPr>
          <a:xfrm>
            <a:off x="3103626" y="4621529"/>
            <a:ext cx="1201318" cy="973835"/>
          </a:xfrm>
          <a:prstGeom prst="rect">
            <a:avLst/>
          </a:prstGeom>
          <a:blipFill>
            <a:blip r:embed="rId7" cstate="print"/>
            <a:stretch>
              <a:fillRect/>
            </a:stretch>
          </a:blipFill>
        </p:spPr>
        <p:txBody>
          <a:bodyPr wrap="square" lIns="0" tIns="0" rIns="0" bIns="0" rtlCol="0"/>
          <a:lstStyle/>
          <a:p>
            <a:endParaRPr/>
          </a:p>
        </p:txBody>
      </p:sp>
      <p:sp>
        <p:nvSpPr>
          <p:cNvPr id="45" name="object 45"/>
          <p:cNvSpPr/>
          <p:nvPr/>
        </p:nvSpPr>
        <p:spPr>
          <a:xfrm>
            <a:off x="3059810" y="4528946"/>
            <a:ext cx="1313815" cy="1121410"/>
          </a:xfrm>
          <a:custGeom>
            <a:avLst/>
            <a:gdLst/>
            <a:ahLst/>
            <a:cxnLst/>
            <a:rect l="l" t="t" r="r" b="b"/>
            <a:pathLst>
              <a:path w="1313814" h="1121410">
                <a:moveTo>
                  <a:pt x="0" y="0"/>
                </a:moveTo>
                <a:lnTo>
                  <a:pt x="1313688" y="0"/>
                </a:lnTo>
                <a:lnTo>
                  <a:pt x="1313688" y="1120902"/>
                </a:lnTo>
                <a:lnTo>
                  <a:pt x="0" y="1120902"/>
                </a:lnTo>
                <a:lnTo>
                  <a:pt x="0" y="0"/>
                </a:lnTo>
                <a:close/>
              </a:path>
            </a:pathLst>
          </a:custGeom>
          <a:ln w="19049">
            <a:solidFill>
              <a:srgbClr val="3B6431"/>
            </a:solidFill>
          </a:ln>
        </p:spPr>
        <p:txBody>
          <a:bodyPr wrap="square" lIns="0" tIns="0" rIns="0" bIns="0" rtlCol="0"/>
          <a:lstStyle/>
          <a:p>
            <a:endParaRPr/>
          </a:p>
        </p:txBody>
      </p:sp>
      <p:sp>
        <p:nvSpPr>
          <p:cNvPr id="46" name="object 46"/>
          <p:cNvSpPr/>
          <p:nvPr/>
        </p:nvSpPr>
        <p:spPr>
          <a:xfrm>
            <a:off x="2876550" y="5088635"/>
            <a:ext cx="110489" cy="0"/>
          </a:xfrm>
          <a:custGeom>
            <a:avLst/>
            <a:gdLst/>
            <a:ahLst/>
            <a:cxnLst/>
            <a:rect l="l" t="t" r="r" b="b"/>
            <a:pathLst>
              <a:path w="110489">
                <a:moveTo>
                  <a:pt x="0" y="0"/>
                </a:moveTo>
                <a:lnTo>
                  <a:pt x="110489" y="0"/>
                </a:lnTo>
              </a:path>
            </a:pathLst>
          </a:custGeom>
          <a:ln w="28956">
            <a:solidFill>
              <a:srgbClr val="3B6431"/>
            </a:solidFill>
          </a:ln>
        </p:spPr>
        <p:txBody>
          <a:bodyPr wrap="square" lIns="0" tIns="0" rIns="0" bIns="0" rtlCol="0"/>
          <a:lstStyle/>
          <a:p>
            <a:endParaRPr/>
          </a:p>
        </p:txBody>
      </p:sp>
      <p:sp>
        <p:nvSpPr>
          <p:cNvPr id="47" name="object 47"/>
          <p:cNvSpPr/>
          <p:nvPr/>
        </p:nvSpPr>
        <p:spPr>
          <a:xfrm>
            <a:off x="2972563" y="5045198"/>
            <a:ext cx="86995" cy="86995"/>
          </a:xfrm>
          <a:custGeom>
            <a:avLst/>
            <a:gdLst/>
            <a:ahLst/>
            <a:cxnLst/>
            <a:rect l="l" t="t" r="r" b="b"/>
            <a:pathLst>
              <a:path w="86994" h="86995">
                <a:moveTo>
                  <a:pt x="0" y="0"/>
                </a:moveTo>
                <a:lnTo>
                  <a:pt x="0" y="86868"/>
                </a:lnTo>
                <a:lnTo>
                  <a:pt x="86868" y="43434"/>
                </a:lnTo>
                <a:lnTo>
                  <a:pt x="0" y="0"/>
                </a:lnTo>
                <a:close/>
              </a:path>
            </a:pathLst>
          </a:custGeom>
          <a:solidFill>
            <a:srgbClr val="3B6431"/>
          </a:solidFill>
        </p:spPr>
        <p:txBody>
          <a:bodyPr wrap="square" lIns="0" tIns="0" rIns="0" bIns="0" rtlCol="0"/>
          <a:lstStyle/>
          <a:p>
            <a:endParaRPr/>
          </a:p>
        </p:txBody>
      </p:sp>
      <p:sp>
        <p:nvSpPr>
          <p:cNvPr id="48" name="object 48"/>
          <p:cNvSpPr txBox="1"/>
          <p:nvPr/>
        </p:nvSpPr>
        <p:spPr>
          <a:xfrm>
            <a:off x="4373879" y="4528946"/>
            <a:ext cx="1314450" cy="765594"/>
          </a:xfrm>
          <a:prstGeom prst="rect">
            <a:avLst/>
          </a:prstGeom>
          <a:ln w="19050">
            <a:solidFill>
              <a:srgbClr val="3B6431"/>
            </a:solidFill>
          </a:ln>
        </p:spPr>
        <p:txBody>
          <a:bodyPr vert="horz" wrap="square" lIns="0" tIns="44450" rIns="0" bIns="0" rtlCol="0">
            <a:spAutoFit/>
          </a:bodyPr>
          <a:lstStyle/>
          <a:p>
            <a:pPr marL="233679">
              <a:lnSpc>
                <a:spcPct val="100000"/>
              </a:lnSpc>
              <a:spcBef>
                <a:spcPts val="350"/>
              </a:spcBef>
            </a:pPr>
            <a:r>
              <a:rPr sz="1200" b="1" spc="-5" dirty="0">
                <a:latin typeface="Arial"/>
                <a:cs typeface="Arial"/>
              </a:rPr>
              <a:t>This </a:t>
            </a:r>
            <a:r>
              <a:rPr sz="1200" b="1" dirty="0">
                <a:latin typeface="Arial"/>
                <a:cs typeface="Arial"/>
              </a:rPr>
              <a:t>is </a:t>
            </a:r>
            <a:r>
              <a:rPr sz="1200" b="1" spc="-5" dirty="0">
                <a:latin typeface="Arial"/>
                <a:cs typeface="Arial"/>
              </a:rPr>
              <a:t>a</a:t>
            </a:r>
            <a:r>
              <a:rPr sz="1200" b="1" spc="-25" dirty="0">
                <a:latin typeface="Arial"/>
                <a:cs typeface="Arial"/>
              </a:rPr>
              <a:t> </a:t>
            </a:r>
            <a:r>
              <a:rPr sz="1200" b="1" spc="-5" dirty="0">
                <a:latin typeface="Arial"/>
                <a:cs typeface="Arial"/>
              </a:rPr>
              <a:t>cat:</a:t>
            </a:r>
            <a:endParaRPr sz="1200">
              <a:latin typeface="Arial"/>
              <a:cs typeface="Arial"/>
            </a:endParaRPr>
          </a:p>
          <a:p>
            <a:pPr marL="122555" marR="37465" indent="-59690">
              <a:lnSpc>
                <a:spcPct val="100000"/>
              </a:lnSpc>
              <a:spcBef>
                <a:spcPts val="209"/>
              </a:spcBef>
              <a:buChar char="•"/>
              <a:tabLst>
                <a:tab pos="123189" algn="l"/>
              </a:tabLst>
            </a:pPr>
            <a:r>
              <a:rPr sz="1050" dirty="0">
                <a:latin typeface="Arial"/>
                <a:cs typeface="Arial"/>
              </a:rPr>
              <a:t>It </a:t>
            </a:r>
            <a:r>
              <a:rPr sz="1050" spc="-5" dirty="0">
                <a:latin typeface="Arial"/>
                <a:cs typeface="Arial"/>
              </a:rPr>
              <a:t>has fur,</a:t>
            </a:r>
            <a:r>
              <a:rPr sz="1050" spc="-75" dirty="0">
                <a:latin typeface="Arial"/>
                <a:cs typeface="Arial"/>
              </a:rPr>
              <a:t> </a:t>
            </a:r>
            <a:r>
              <a:rPr sz="1050" spc="-5" dirty="0">
                <a:latin typeface="Arial"/>
                <a:cs typeface="Arial"/>
              </a:rPr>
              <a:t>whiskers,  and</a:t>
            </a:r>
            <a:r>
              <a:rPr sz="1050" dirty="0">
                <a:latin typeface="Arial"/>
                <a:cs typeface="Arial"/>
              </a:rPr>
              <a:t> </a:t>
            </a:r>
            <a:r>
              <a:rPr sz="1050" spc="-5" dirty="0">
                <a:latin typeface="Arial"/>
                <a:cs typeface="Arial"/>
              </a:rPr>
              <a:t>claws.</a:t>
            </a:r>
            <a:endParaRPr sz="1050">
              <a:latin typeface="Arial"/>
              <a:cs typeface="Arial"/>
            </a:endParaRPr>
          </a:p>
          <a:p>
            <a:pPr marL="122555" indent="-59690">
              <a:lnSpc>
                <a:spcPct val="100000"/>
              </a:lnSpc>
              <a:spcBef>
                <a:spcPts val="195"/>
              </a:spcBef>
              <a:buChar char="•"/>
              <a:tabLst>
                <a:tab pos="123189" algn="l"/>
              </a:tabLst>
            </a:pPr>
            <a:r>
              <a:rPr sz="1050" dirty="0">
                <a:latin typeface="Arial"/>
                <a:cs typeface="Arial"/>
              </a:rPr>
              <a:t>It </a:t>
            </a:r>
            <a:r>
              <a:rPr sz="1050" spc="-5" dirty="0">
                <a:latin typeface="Arial"/>
                <a:cs typeface="Arial"/>
              </a:rPr>
              <a:t>has this</a:t>
            </a:r>
            <a:r>
              <a:rPr sz="1050" spc="-45" dirty="0">
                <a:latin typeface="Arial"/>
                <a:cs typeface="Arial"/>
              </a:rPr>
              <a:t> </a:t>
            </a:r>
            <a:r>
              <a:rPr sz="1050" spc="-5" dirty="0">
                <a:latin typeface="Arial"/>
                <a:cs typeface="Arial"/>
              </a:rPr>
              <a:t>feature:</a:t>
            </a:r>
            <a:endParaRPr sz="1050">
              <a:latin typeface="Arial"/>
              <a:cs typeface="Arial"/>
            </a:endParaRPr>
          </a:p>
        </p:txBody>
      </p:sp>
      <p:sp>
        <p:nvSpPr>
          <p:cNvPr id="49" name="object 49"/>
          <p:cNvSpPr/>
          <p:nvPr/>
        </p:nvSpPr>
        <p:spPr>
          <a:xfrm>
            <a:off x="5078730" y="5346191"/>
            <a:ext cx="528357" cy="245021"/>
          </a:xfrm>
          <a:prstGeom prst="rect">
            <a:avLst/>
          </a:prstGeom>
          <a:blipFill>
            <a:blip r:embed="rId8" cstate="print"/>
            <a:stretch>
              <a:fillRect/>
            </a:stretch>
          </a:blipFill>
        </p:spPr>
        <p:txBody>
          <a:bodyPr wrap="square" lIns="0" tIns="0" rIns="0" bIns="0" rtlCol="0"/>
          <a:lstStyle/>
          <a:p>
            <a:endParaRPr/>
          </a:p>
        </p:txBody>
      </p:sp>
      <p:sp>
        <p:nvSpPr>
          <p:cNvPr id="50" name="object 50"/>
          <p:cNvSpPr/>
          <p:nvPr/>
        </p:nvSpPr>
        <p:spPr>
          <a:xfrm>
            <a:off x="4471416" y="5338571"/>
            <a:ext cx="546783" cy="247421"/>
          </a:xfrm>
          <a:prstGeom prst="rect">
            <a:avLst/>
          </a:prstGeom>
          <a:blipFill>
            <a:blip r:embed="rId9" cstate="print"/>
            <a:stretch>
              <a:fillRect/>
            </a:stretch>
          </a:blipFill>
        </p:spPr>
        <p:txBody>
          <a:bodyPr wrap="square" lIns="0" tIns="0" rIns="0" bIns="0" rtlCol="0"/>
          <a:lstStyle/>
          <a:p>
            <a:endParaRPr/>
          </a:p>
        </p:txBody>
      </p:sp>
      <p:sp>
        <p:nvSpPr>
          <p:cNvPr id="51" name="object 51"/>
          <p:cNvSpPr/>
          <p:nvPr/>
        </p:nvSpPr>
        <p:spPr>
          <a:xfrm>
            <a:off x="420636" y="4528565"/>
            <a:ext cx="1034021" cy="1129283"/>
          </a:xfrm>
          <a:prstGeom prst="rect">
            <a:avLst/>
          </a:prstGeom>
          <a:blipFill>
            <a:blip r:embed="rId5" cstate="print"/>
            <a:stretch>
              <a:fillRect/>
            </a:stretch>
          </a:blipFill>
        </p:spPr>
        <p:txBody>
          <a:bodyPr wrap="square" lIns="0" tIns="0" rIns="0" bIns="0" rtlCol="0"/>
          <a:lstStyle/>
          <a:p>
            <a:endParaRPr/>
          </a:p>
        </p:txBody>
      </p:sp>
      <p:sp>
        <p:nvSpPr>
          <p:cNvPr id="52" name="object 52"/>
          <p:cNvSpPr txBox="1"/>
          <p:nvPr/>
        </p:nvSpPr>
        <p:spPr>
          <a:xfrm>
            <a:off x="5962803" y="5674949"/>
            <a:ext cx="765175" cy="452120"/>
          </a:xfrm>
          <a:prstGeom prst="rect">
            <a:avLst/>
          </a:prstGeom>
        </p:spPr>
        <p:txBody>
          <a:bodyPr vert="horz" wrap="square" lIns="0" tIns="12065" rIns="0" bIns="0" rtlCol="0">
            <a:spAutoFit/>
          </a:bodyPr>
          <a:lstStyle/>
          <a:p>
            <a:pPr marL="116205" marR="5080" indent="-104139">
              <a:lnSpc>
                <a:spcPct val="100000"/>
              </a:lnSpc>
              <a:spcBef>
                <a:spcPts val="95"/>
              </a:spcBef>
            </a:pPr>
            <a:r>
              <a:rPr sz="1400" spc="-5" dirty="0">
                <a:latin typeface="Arial"/>
                <a:cs typeface="Arial"/>
              </a:rPr>
              <a:t>User</a:t>
            </a:r>
            <a:r>
              <a:rPr sz="1400" spc="-85" dirty="0">
                <a:latin typeface="Arial"/>
                <a:cs typeface="Arial"/>
              </a:rPr>
              <a:t> </a:t>
            </a:r>
            <a:r>
              <a:rPr sz="1400" spc="-5" dirty="0">
                <a:latin typeface="Arial"/>
                <a:cs typeface="Arial"/>
              </a:rPr>
              <a:t>with  a</a:t>
            </a:r>
            <a:r>
              <a:rPr sz="1400" spc="-35" dirty="0">
                <a:latin typeface="Arial"/>
                <a:cs typeface="Arial"/>
              </a:rPr>
              <a:t> </a:t>
            </a:r>
            <a:r>
              <a:rPr sz="1400" spc="-5" dirty="0">
                <a:latin typeface="Arial"/>
                <a:cs typeface="Arial"/>
              </a:rPr>
              <a:t>Task</a:t>
            </a:r>
            <a:endParaRPr sz="1400">
              <a:latin typeface="Arial"/>
              <a:cs typeface="Arial"/>
            </a:endParaRPr>
          </a:p>
        </p:txBody>
      </p:sp>
      <p:sp>
        <p:nvSpPr>
          <p:cNvPr id="53" name="object 53"/>
          <p:cNvSpPr/>
          <p:nvPr/>
        </p:nvSpPr>
        <p:spPr>
          <a:xfrm>
            <a:off x="5740143" y="5216652"/>
            <a:ext cx="120014" cy="0"/>
          </a:xfrm>
          <a:custGeom>
            <a:avLst/>
            <a:gdLst/>
            <a:ahLst/>
            <a:cxnLst/>
            <a:rect l="l" t="t" r="r" b="b"/>
            <a:pathLst>
              <a:path w="120014">
                <a:moveTo>
                  <a:pt x="119634" y="0"/>
                </a:moveTo>
                <a:lnTo>
                  <a:pt x="0" y="0"/>
                </a:lnTo>
              </a:path>
            </a:pathLst>
          </a:custGeom>
          <a:ln w="28956">
            <a:solidFill>
              <a:srgbClr val="3B6431"/>
            </a:solidFill>
          </a:ln>
        </p:spPr>
        <p:txBody>
          <a:bodyPr wrap="square" lIns="0" tIns="0" rIns="0" bIns="0" rtlCol="0"/>
          <a:lstStyle/>
          <a:p>
            <a:endParaRPr/>
          </a:p>
        </p:txBody>
      </p:sp>
      <p:sp>
        <p:nvSpPr>
          <p:cNvPr id="54" name="object 54"/>
          <p:cNvSpPr/>
          <p:nvPr/>
        </p:nvSpPr>
        <p:spPr>
          <a:xfrm>
            <a:off x="5667753" y="5173214"/>
            <a:ext cx="86995" cy="86995"/>
          </a:xfrm>
          <a:custGeom>
            <a:avLst/>
            <a:gdLst/>
            <a:ahLst/>
            <a:cxnLst/>
            <a:rect l="l" t="t" r="r" b="b"/>
            <a:pathLst>
              <a:path w="86995" h="86995">
                <a:moveTo>
                  <a:pt x="86867" y="0"/>
                </a:moveTo>
                <a:lnTo>
                  <a:pt x="0" y="43434"/>
                </a:lnTo>
                <a:lnTo>
                  <a:pt x="86867" y="86868"/>
                </a:lnTo>
                <a:lnTo>
                  <a:pt x="86867" y="0"/>
                </a:lnTo>
                <a:close/>
              </a:path>
            </a:pathLst>
          </a:custGeom>
          <a:solidFill>
            <a:srgbClr val="3B6431"/>
          </a:solidFill>
        </p:spPr>
        <p:txBody>
          <a:bodyPr wrap="square" lIns="0" tIns="0" rIns="0" bIns="0" rtlCol="0"/>
          <a:lstStyle/>
          <a:p>
            <a:endParaRPr/>
          </a:p>
        </p:txBody>
      </p:sp>
      <p:sp>
        <p:nvSpPr>
          <p:cNvPr id="55" name="object 55"/>
          <p:cNvSpPr txBox="1"/>
          <p:nvPr/>
        </p:nvSpPr>
        <p:spPr>
          <a:xfrm>
            <a:off x="3269923" y="4186298"/>
            <a:ext cx="860425" cy="135293"/>
          </a:xfrm>
          <a:prstGeom prst="rect">
            <a:avLst/>
          </a:prstGeom>
        </p:spPr>
        <p:txBody>
          <a:bodyPr vert="horz" wrap="square" lIns="0" tIns="12065" rIns="0" bIns="0" rtlCol="0">
            <a:spAutoFit/>
          </a:bodyPr>
          <a:lstStyle/>
          <a:p>
            <a:pPr marL="12700">
              <a:lnSpc>
                <a:spcPct val="100000"/>
              </a:lnSpc>
              <a:spcBef>
                <a:spcPts val="95"/>
              </a:spcBef>
            </a:pPr>
            <a:r>
              <a:rPr sz="800" spc="-5" dirty="0">
                <a:latin typeface="Tahoma"/>
                <a:cs typeface="Tahoma"/>
              </a:rPr>
              <a:t>©Spin </a:t>
            </a:r>
            <a:r>
              <a:rPr sz="800" spc="-10" dirty="0">
                <a:latin typeface="Tahoma"/>
                <a:cs typeface="Tahoma"/>
              </a:rPr>
              <a:t>South</a:t>
            </a:r>
            <a:r>
              <a:rPr sz="800" spc="-20" dirty="0">
                <a:latin typeface="Tahoma"/>
                <a:cs typeface="Tahoma"/>
              </a:rPr>
              <a:t> </a:t>
            </a:r>
            <a:r>
              <a:rPr sz="800" spc="-5" dirty="0">
                <a:latin typeface="Tahoma"/>
                <a:cs typeface="Tahoma"/>
              </a:rPr>
              <a:t>West</a:t>
            </a:r>
            <a:endParaRPr sz="800">
              <a:latin typeface="Tahoma"/>
              <a:cs typeface="Tahoma"/>
            </a:endParaRPr>
          </a:p>
        </p:txBody>
      </p:sp>
      <p:sp>
        <p:nvSpPr>
          <p:cNvPr id="58" name="object 58"/>
          <p:cNvSpPr txBox="1">
            <a:spLocks noGrp="1"/>
          </p:cNvSpPr>
          <p:nvPr>
            <p:ph type="sldNum" sz="quarter" idx="7"/>
          </p:nvPr>
        </p:nvSpPr>
        <p:spPr>
          <a:xfrm>
            <a:off x="6553200" y="6395283"/>
            <a:ext cx="2133600" cy="287258"/>
          </a:xfrm>
          <a:prstGeom prst="rect">
            <a:avLst/>
          </a:prstGeom>
        </p:spPr>
        <p:txBody>
          <a:bodyPr vert="horz" wrap="square" lIns="0" tIns="101600" rIns="0" bIns="0" rtlCol="0">
            <a:spAutoFit/>
          </a:bodyPr>
          <a:lstStyle/>
          <a:p>
            <a:pPr marL="25400">
              <a:lnSpc>
                <a:spcPct val="100000"/>
              </a:lnSpc>
              <a:spcBef>
                <a:spcPts val="100"/>
              </a:spcBef>
            </a:pPr>
            <a:fld id="{81D60167-4931-47E6-BA6A-407CBD079E47}" type="slidenum">
              <a:rPr dirty="0">
                <a:solidFill>
                  <a:schemeClr val="tx1"/>
                </a:solidFill>
              </a:rPr>
              <a:t>26</a:t>
            </a:fld>
            <a:endParaRPr dirty="0">
              <a:solidFill>
                <a:schemeClr val="tx1"/>
              </a:solidFill>
            </a:endParaRPr>
          </a:p>
        </p:txBody>
      </p:sp>
      <p:sp>
        <p:nvSpPr>
          <p:cNvPr id="59" name="object 59"/>
          <p:cNvSpPr txBox="1">
            <a:spLocks noGrp="1"/>
          </p:cNvSpPr>
          <p:nvPr>
            <p:ph type="ftr" sz="quarter" idx="5"/>
          </p:nvPr>
        </p:nvSpPr>
        <p:spPr>
          <a:xfrm>
            <a:off x="5116828" y="6418105"/>
            <a:ext cx="3086100" cy="320601"/>
          </a:xfrm>
          <a:prstGeom prst="rect">
            <a:avLst/>
          </a:prstGeom>
        </p:spPr>
        <p:txBody>
          <a:bodyPr vert="horz" wrap="square" lIns="0" tIns="12700" rIns="0" bIns="0" rtlCol="0">
            <a:spAutoFit/>
          </a:bodyPr>
          <a:lstStyle/>
          <a:p>
            <a:pPr marL="12700">
              <a:lnSpc>
                <a:spcPct val="100000"/>
              </a:lnSpc>
              <a:spcBef>
                <a:spcPts val="100"/>
              </a:spcBef>
            </a:pPr>
            <a:r>
              <a:rPr lang="en-US" i="1" spc="-5" dirty="0">
                <a:solidFill>
                  <a:schemeClr val="tx1"/>
                </a:solidFill>
              </a:rPr>
              <a:t>Courtesy: Dave Gunning, </a:t>
            </a:r>
            <a:r>
              <a:rPr i="1" spc="-5" dirty="0">
                <a:solidFill>
                  <a:schemeClr val="tx1"/>
                </a:solidFill>
              </a:rPr>
              <a:t>Approved for public release: distribution</a:t>
            </a:r>
            <a:r>
              <a:rPr i="1" spc="-15" dirty="0">
                <a:solidFill>
                  <a:schemeClr val="tx1"/>
                </a:solidFill>
              </a:rPr>
              <a:t> </a:t>
            </a:r>
            <a:r>
              <a:rPr i="1" spc="-5" dirty="0">
                <a:solidFill>
                  <a:schemeClr val="tx1"/>
                </a:solidFill>
              </a:rPr>
              <a:t>unlimited.</a:t>
            </a:r>
          </a:p>
        </p:txBody>
      </p:sp>
      <p:sp>
        <p:nvSpPr>
          <p:cNvPr id="56" name="object 56"/>
          <p:cNvSpPr txBox="1"/>
          <p:nvPr/>
        </p:nvSpPr>
        <p:spPr>
          <a:xfrm>
            <a:off x="412623" y="4528946"/>
            <a:ext cx="1049655" cy="1120140"/>
          </a:xfrm>
          <a:prstGeom prst="rect">
            <a:avLst/>
          </a:prstGeom>
          <a:ln w="12954">
            <a:solidFill>
              <a:srgbClr val="000000"/>
            </a:solidFill>
          </a:ln>
        </p:spPr>
        <p:txBody>
          <a:bodyPr vert="horz" wrap="square" lIns="0" tIns="0" rIns="0" bIns="0" rtlCol="0">
            <a:spAutoFit/>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45"/>
              </a:spcBef>
            </a:pPr>
            <a:endParaRPr sz="1050">
              <a:latin typeface="Times New Roman"/>
              <a:cs typeface="Times New Roman"/>
            </a:endParaRPr>
          </a:p>
          <a:p>
            <a:pPr marL="88900">
              <a:lnSpc>
                <a:spcPct val="100000"/>
              </a:lnSpc>
            </a:pPr>
            <a:r>
              <a:rPr sz="700" spc="-5" dirty="0">
                <a:latin typeface="Tahoma"/>
                <a:cs typeface="Tahoma"/>
              </a:rPr>
              <a:t>©University </a:t>
            </a:r>
            <a:r>
              <a:rPr sz="700" dirty="0">
                <a:latin typeface="Tahoma"/>
                <a:cs typeface="Tahoma"/>
              </a:rPr>
              <a:t>Of</a:t>
            </a:r>
            <a:r>
              <a:rPr sz="700" spc="-20" dirty="0">
                <a:latin typeface="Tahoma"/>
                <a:cs typeface="Tahoma"/>
              </a:rPr>
              <a:t> </a:t>
            </a:r>
            <a:r>
              <a:rPr sz="700" spc="-5" dirty="0">
                <a:latin typeface="Tahoma"/>
                <a:cs typeface="Tahoma"/>
              </a:rPr>
              <a:t>Toronto</a:t>
            </a:r>
            <a:endParaRPr sz="700">
              <a:latin typeface="Tahoma"/>
              <a:cs typeface="Tahoma"/>
            </a:endParaRPr>
          </a:p>
        </p:txBody>
      </p:sp>
      <p:sp>
        <p:nvSpPr>
          <p:cNvPr id="57" name="object 57"/>
          <p:cNvSpPr txBox="1"/>
          <p:nvPr/>
        </p:nvSpPr>
        <p:spPr>
          <a:xfrm>
            <a:off x="3061335" y="1811654"/>
            <a:ext cx="1314450" cy="1146468"/>
          </a:xfrm>
          <a:prstGeom prst="rect">
            <a:avLst/>
          </a:prstGeom>
          <a:ln w="20574">
            <a:solidFill>
              <a:srgbClr val="783F05"/>
            </a:solidFill>
          </a:ln>
        </p:spPr>
        <p:txBody>
          <a:bodyPr vert="horz" wrap="square" lIns="0" tIns="0" rIns="0" bIns="0" rtlCol="0">
            <a:spAutoFit/>
          </a:bodyPr>
          <a:lstStyle/>
          <a:p>
            <a:pPr>
              <a:lnSpc>
                <a:spcPct val="100000"/>
              </a:lnSpc>
            </a:pPr>
            <a:endParaRPr sz="800" dirty="0">
              <a:latin typeface="Times New Roman"/>
              <a:cs typeface="Times New Roman"/>
            </a:endParaRPr>
          </a:p>
          <a:p>
            <a:pPr>
              <a:lnSpc>
                <a:spcPct val="100000"/>
              </a:lnSpc>
            </a:pPr>
            <a:endParaRPr sz="800" dirty="0">
              <a:latin typeface="Times New Roman"/>
              <a:cs typeface="Times New Roman"/>
            </a:endParaRPr>
          </a:p>
          <a:p>
            <a:pPr>
              <a:lnSpc>
                <a:spcPct val="100000"/>
              </a:lnSpc>
            </a:pPr>
            <a:endParaRPr sz="800" dirty="0">
              <a:latin typeface="Times New Roman"/>
              <a:cs typeface="Times New Roman"/>
            </a:endParaRPr>
          </a:p>
          <a:p>
            <a:pPr>
              <a:lnSpc>
                <a:spcPct val="100000"/>
              </a:lnSpc>
            </a:pPr>
            <a:endParaRPr sz="800" dirty="0">
              <a:latin typeface="Times New Roman"/>
              <a:cs typeface="Times New Roman"/>
            </a:endParaRPr>
          </a:p>
          <a:p>
            <a:pPr>
              <a:lnSpc>
                <a:spcPct val="100000"/>
              </a:lnSpc>
            </a:pPr>
            <a:endParaRPr sz="800" dirty="0">
              <a:latin typeface="Times New Roman"/>
              <a:cs typeface="Times New Roman"/>
            </a:endParaRPr>
          </a:p>
          <a:p>
            <a:pPr>
              <a:lnSpc>
                <a:spcPct val="100000"/>
              </a:lnSpc>
            </a:pPr>
            <a:endParaRPr sz="800" dirty="0">
              <a:latin typeface="Times New Roman"/>
              <a:cs typeface="Times New Roman"/>
            </a:endParaRPr>
          </a:p>
          <a:p>
            <a:pPr>
              <a:lnSpc>
                <a:spcPct val="100000"/>
              </a:lnSpc>
            </a:pPr>
            <a:endParaRPr sz="800" dirty="0">
              <a:latin typeface="Times New Roman"/>
              <a:cs typeface="Times New Roman"/>
            </a:endParaRPr>
          </a:p>
          <a:p>
            <a:pPr>
              <a:lnSpc>
                <a:spcPct val="100000"/>
              </a:lnSpc>
            </a:pPr>
            <a:endParaRPr sz="1150" dirty="0">
              <a:latin typeface="Times New Roman"/>
              <a:cs typeface="Times New Roman"/>
            </a:endParaRPr>
          </a:p>
          <a:p>
            <a:pPr marL="240029">
              <a:lnSpc>
                <a:spcPct val="100000"/>
              </a:lnSpc>
            </a:pPr>
            <a:r>
              <a:rPr sz="700" spc="-5" dirty="0">
                <a:latin typeface="Tahoma"/>
                <a:cs typeface="Tahoma"/>
                <a:hlinkClick r:id="rId10">
                  <a:extLst>
                    <a:ext uri="{A12FA001-AC4F-418D-AE19-62706E023703}">
                      <ahyp:hlinkClr xmlns:ahyp="http://schemas.microsoft.com/office/drawing/2018/hyperlinkcolor" val="tx"/>
                    </a:ext>
                  </a:extLst>
                </a:hlinkClick>
              </a:rPr>
              <a:t>http://explainthatstuff.com</a:t>
            </a:r>
            <a:endParaRPr sz="700" dirty="0">
              <a:latin typeface="Tahoma"/>
              <a:cs typeface="Tahoma"/>
            </a:endParaRPr>
          </a:p>
        </p:txBody>
      </p:sp>
    </p:spTree>
    <p:extLst>
      <p:ext uri="{BB962C8B-B14F-4D97-AF65-F5344CB8AC3E}">
        <p14:creationId xmlns:p14="http://schemas.microsoft.com/office/powerpoint/2010/main" val="2107985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9CAFA-8104-B846-BEDF-4A3A2F2748E1}"/>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4CC4E5A7-BBD8-4E4A-A6AC-4AD142FEC940}"/>
              </a:ext>
            </a:extLst>
          </p:cNvPr>
          <p:cNvSpPr>
            <a:spLocks noGrp="1"/>
          </p:cNvSpPr>
          <p:nvPr>
            <p:ph idx="1"/>
          </p:nvPr>
        </p:nvSpPr>
        <p:spPr>
          <a:xfrm>
            <a:off x="1159566" y="1417638"/>
            <a:ext cx="8229600" cy="4525963"/>
          </a:xfrm>
        </p:spPr>
        <p:txBody>
          <a:bodyPr>
            <a:normAutofit fontScale="92500" lnSpcReduction="10000"/>
          </a:bodyPr>
          <a:lstStyle/>
          <a:p>
            <a:r>
              <a:rPr lang="en-US" dirty="0"/>
              <a:t>AI at NIST</a:t>
            </a:r>
          </a:p>
          <a:p>
            <a:r>
              <a:rPr lang="en-US" dirty="0"/>
              <a:t>AI in Medicine</a:t>
            </a:r>
          </a:p>
          <a:p>
            <a:r>
              <a:rPr lang="en-US" dirty="0"/>
              <a:t>Representative Projects in SSD</a:t>
            </a:r>
          </a:p>
          <a:p>
            <a:r>
              <a:rPr lang="en-US" dirty="0"/>
              <a:t>DARPA’s XAI: A Brief Introduction</a:t>
            </a:r>
          </a:p>
          <a:p>
            <a:r>
              <a:rPr lang="en-US" dirty="0">
                <a:solidFill>
                  <a:srgbClr val="FFC000"/>
                </a:solidFill>
              </a:rPr>
              <a:t>First Wave: KAS, MYCIN/EMYCIN and Explanations</a:t>
            </a:r>
          </a:p>
          <a:p>
            <a:r>
              <a:rPr lang="en-US" dirty="0"/>
              <a:t>Second Wave: CNNs and Explanation</a:t>
            </a:r>
          </a:p>
          <a:p>
            <a:r>
              <a:rPr lang="en-US" dirty="0"/>
              <a:t>Third Wave: OKNs + NNs</a:t>
            </a:r>
          </a:p>
          <a:p>
            <a:r>
              <a:rPr lang="en-US" dirty="0"/>
              <a:t>Summary</a:t>
            </a:r>
          </a:p>
          <a:p>
            <a:pPr marL="0" indent="0">
              <a:buNone/>
            </a:pPr>
            <a:endParaRPr lang="en-US" dirty="0"/>
          </a:p>
        </p:txBody>
      </p:sp>
    </p:spTree>
    <p:extLst>
      <p:ext uri="{BB962C8B-B14F-4D97-AF65-F5344CB8AC3E}">
        <p14:creationId xmlns:p14="http://schemas.microsoft.com/office/powerpoint/2010/main" val="40528721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92328B2C-B77D-DD47-A81B-9272D4516474}"/>
              </a:ext>
            </a:extLst>
          </p:cNvPr>
          <p:cNvSpPr>
            <a:spLocks noGrp="1" noChangeArrowheads="1"/>
          </p:cNvSpPr>
          <p:nvPr>
            <p:ph type="title"/>
          </p:nvPr>
        </p:nvSpPr>
        <p:spPr/>
        <p:txBody>
          <a:bodyPr/>
          <a:lstStyle/>
          <a:p>
            <a:r>
              <a:rPr lang="en-US" altLang="en-US" dirty="0" err="1"/>
              <a:t>KBeS</a:t>
            </a:r>
            <a:r>
              <a:rPr lang="en-US" altLang="en-US" dirty="0"/>
              <a:t>: A Model &amp; </a:t>
            </a:r>
            <a:r>
              <a:rPr lang="en-US" altLang="en-US" dirty="0" err="1"/>
              <a:t>Peoplemover</a:t>
            </a:r>
            <a:endParaRPr lang="en-US" altLang="en-US" dirty="0"/>
          </a:p>
        </p:txBody>
      </p:sp>
      <p:sp>
        <p:nvSpPr>
          <p:cNvPr id="34818" name="Rectangle 3">
            <a:extLst>
              <a:ext uri="{FF2B5EF4-FFF2-40B4-BE49-F238E27FC236}">
                <a16:creationId xmlns:a16="http://schemas.microsoft.com/office/drawing/2014/main" id="{09118451-ECA9-3E46-AE25-C99A5F0C18A3}"/>
              </a:ext>
            </a:extLst>
          </p:cNvPr>
          <p:cNvSpPr>
            <a:spLocks noChangeArrowheads="1"/>
          </p:cNvSpPr>
          <p:nvPr/>
        </p:nvSpPr>
        <p:spPr bwMode="auto">
          <a:xfrm>
            <a:off x="457200" y="1524000"/>
            <a:ext cx="2133600" cy="1143000"/>
          </a:xfrm>
          <a:prstGeom prst="rect">
            <a:avLst/>
          </a:prstGeom>
          <a:solidFill>
            <a:schemeClr val="accent1"/>
          </a:solidFill>
          <a:ln w="12700">
            <a:solidFill>
              <a:srgbClr val="8CF4EA"/>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a:r>
              <a:rPr lang="en-US" altLang="en-US"/>
              <a:t>Context</a:t>
            </a:r>
          </a:p>
          <a:p>
            <a:pPr algn="ctr"/>
            <a:r>
              <a:rPr lang="en-US" altLang="en-US"/>
              <a:t>(Short Term Memory)</a:t>
            </a:r>
          </a:p>
        </p:txBody>
      </p:sp>
      <p:sp>
        <p:nvSpPr>
          <p:cNvPr id="34819" name="Rectangle 5">
            <a:extLst>
              <a:ext uri="{FF2B5EF4-FFF2-40B4-BE49-F238E27FC236}">
                <a16:creationId xmlns:a16="http://schemas.microsoft.com/office/drawing/2014/main" id="{A41820F7-9ECE-9540-B336-54856000F22C}"/>
              </a:ext>
            </a:extLst>
          </p:cNvPr>
          <p:cNvSpPr>
            <a:spLocks noChangeArrowheads="1"/>
          </p:cNvSpPr>
          <p:nvPr/>
        </p:nvSpPr>
        <p:spPr bwMode="auto">
          <a:xfrm>
            <a:off x="457200" y="3295962"/>
            <a:ext cx="2133600" cy="1143000"/>
          </a:xfrm>
          <a:prstGeom prst="rect">
            <a:avLst/>
          </a:prstGeom>
          <a:solidFill>
            <a:schemeClr val="accent1"/>
          </a:solidFill>
          <a:ln w="1270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a:r>
              <a:rPr lang="en-US" altLang="en-US"/>
              <a:t>Knowledge-base</a:t>
            </a:r>
          </a:p>
          <a:p>
            <a:pPr algn="ctr"/>
            <a:r>
              <a:rPr lang="en-US" altLang="en-US"/>
              <a:t>(Long Term Memory)</a:t>
            </a:r>
          </a:p>
        </p:txBody>
      </p:sp>
      <p:sp>
        <p:nvSpPr>
          <p:cNvPr id="34820" name="Rectangle 9">
            <a:extLst>
              <a:ext uri="{FF2B5EF4-FFF2-40B4-BE49-F238E27FC236}">
                <a16:creationId xmlns:a16="http://schemas.microsoft.com/office/drawing/2014/main" id="{E4619345-F046-5245-8E89-E23EF79851E0}"/>
              </a:ext>
            </a:extLst>
          </p:cNvPr>
          <p:cNvSpPr>
            <a:spLocks noChangeArrowheads="1"/>
          </p:cNvSpPr>
          <p:nvPr/>
        </p:nvSpPr>
        <p:spPr bwMode="auto">
          <a:xfrm>
            <a:off x="3474495" y="2583763"/>
            <a:ext cx="2667000" cy="2133600"/>
          </a:xfrm>
          <a:prstGeom prst="rect">
            <a:avLst/>
          </a:prstGeom>
          <a:solidFill>
            <a:schemeClr val="accent1"/>
          </a:solidFill>
          <a:ln w="12700">
            <a:solidFill>
              <a:srgbClr val="8CF4EA"/>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a:p>
        </p:txBody>
      </p:sp>
      <p:sp>
        <p:nvSpPr>
          <p:cNvPr id="34821" name="Line 10">
            <a:extLst>
              <a:ext uri="{FF2B5EF4-FFF2-40B4-BE49-F238E27FC236}">
                <a16:creationId xmlns:a16="http://schemas.microsoft.com/office/drawing/2014/main" id="{D2CCABB5-1710-194B-B169-CE20D8887FC5}"/>
              </a:ext>
            </a:extLst>
          </p:cNvPr>
          <p:cNvSpPr>
            <a:spLocks noChangeShapeType="1"/>
          </p:cNvSpPr>
          <p:nvPr/>
        </p:nvSpPr>
        <p:spPr bwMode="auto">
          <a:xfrm flipV="1">
            <a:off x="2590800" y="3650744"/>
            <a:ext cx="905764" cy="516718"/>
          </a:xfrm>
          <a:prstGeom prst="line">
            <a:avLst/>
          </a:prstGeom>
          <a:noFill/>
          <a:ln w="12700">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22" name="Line 11">
            <a:extLst>
              <a:ext uri="{FF2B5EF4-FFF2-40B4-BE49-F238E27FC236}">
                <a16:creationId xmlns:a16="http://schemas.microsoft.com/office/drawing/2014/main" id="{96752A9B-31D4-CF4B-B214-287E7C89DE21}"/>
              </a:ext>
            </a:extLst>
          </p:cNvPr>
          <p:cNvSpPr>
            <a:spLocks noChangeShapeType="1"/>
          </p:cNvSpPr>
          <p:nvPr/>
        </p:nvSpPr>
        <p:spPr bwMode="auto">
          <a:xfrm>
            <a:off x="2590800" y="2362200"/>
            <a:ext cx="864433" cy="336003"/>
          </a:xfrm>
          <a:prstGeom prst="line">
            <a:avLst/>
          </a:prstGeom>
          <a:noFill/>
          <a:ln w="12700">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23" name="Line 12">
            <a:extLst>
              <a:ext uri="{FF2B5EF4-FFF2-40B4-BE49-F238E27FC236}">
                <a16:creationId xmlns:a16="http://schemas.microsoft.com/office/drawing/2014/main" id="{3B2D7A87-7B5E-A143-A4FD-D524E0C72E8F}"/>
              </a:ext>
            </a:extLst>
          </p:cNvPr>
          <p:cNvSpPr>
            <a:spLocks noChangeShapeType="1"/>
          </p:cNvSpPr>
          <p:nvPr/>
        </p:nvSpPr>
        <p:spPr bwMode="auto">
          <a:xfrm flipH="1" flipV="1">
            <a:off x="2590800" y="1828800"/>
            <a:ext cx="2819400" cy="685800"/>
          </a:xfrm>
          <a:prstGeom prst="line">
            <a:avLst/>
          </a:prstGeom>
          <a:noFill/>
          <a:ln w="12700">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24" name="Text Box 8">
            <a:extLst>
              <a:ext uri="{FF2B5EF4-FFF2-40B4-BE49-F238E27FC236}">
                <a16:creationId xmlns:a16="http://schemas.microsoft.com/office/drawing/2014/main" id="{85ECFF54-FB89-FD46-901F-67DB91EBECC5}"/>
              </a:ext>
            </a:extLst>
          </p:cNvPr>
          <p:cNvSpPr txBox="1">
            <a:spLocks noChangeArrowheads="1"/>
          </p:cNvSpPr>
          <p:nvPr/>
        </p:nvSpPr>
        <p:spPr bwMode="auto">
          <a:xfrm>
            <a:off x="3435350" y="2629119"/>
            <a:ext cx="212725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dirty="0"/>
              <a:t>Inference Mechanism</a:t>
            </a:r>
          </a:p>
          <a:p>
            <a:r>
              <a:rPr lang="en-US" altLang="en-US" dirty="0"/>
              <a:t>(Thinking Process)</a:t>
            </a:r>
          </a:p>
        </p:txBody>
      </p:sp>
      <p:pic>
        <p:nvPicPr>
          <p:cNvPr id="34825" name="Picture 13" descr=" brain.jpg                                                      0011350DVenkat                         BB274AD4:">
            <a:extLst>
              <a:ext uri="{FF2B5EF4-FFF2-40B4-BE49-F238E27FC236}">
                <a16:creationId xmlns:a16="http://schemas.microsoft.com/office/drawing/2014/main" id="{B1B6CBAF-9814-0E46-80CD-EDA9CFF348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2995" y="3346762"/>
            <a:ext cx="12700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2E6A91E8-CF99-B94C-8207-D41D637396C2}"/>
              </a:ext>
            </a:extLst>
          </p:cNvPr>
          <p:cNvPicPr>
            <a:picLocks noChangeAspect="1"/>
          </p:cNvPicPr>
          <p:nvPr/>
        </p:nvPicPr>
        <p:blipFill>
          <a:blip r:embed="rId3"/>
          <a:stretch>
            <a:fillRect/>
          </a:stretch>
        </p:blipFill>
        <p:spPr>
          <a:xfrm>
            <a:off x="288044" y="4781503"/>
            <a:ext cx="3884951" cy="1942476"/>
          </a:xfrm>
          <a:prstGeom prst="rect">
            <a:avLst/>
          </a:prstGeom>
        </p:spPr>
      </p:pic>
      <p:sp>
        <p:nvSpPr>
          <p:cNvPr id="4" name="TextBox 3">
            <a:extLst>
              <a:ext uri="{FF2B5EF4-FFF2-40B4-BE49-F238E27FC236}">
                <a16:creationId xmlns:a16="http://schemas.microsoft.com/office/drawing/2014/main" id="{D0EB55F3-B4D5-FA40-9999-C907F66F6C12}"/>
              </a:ext>
            </a:extLst>
          </p:cNvPr>
          <p:cNvSpPr txBox="1"/>
          <p:nvPr/>
        </p:nvSpPr>
        <p:spPr>
          <a:xfrm>
            <a:off x="4172995" y="4834838"/>
            <a:ext cx="2797754" cy="923330"/>
          </a:xfrm>
          <a:prstGeom prst="rect">
            <a:avLst/>
          </a:prstGeom>
          <a:noFill/>
        </p:spPr>
        <p:txBody>
          <a:bodyPr wrap="none" rtlCol="0">
            <a:spAutoFit/>
          </a:bodyPr>
          <a:lstStyle/>
          <a:p>
            <a:r>
              <a:rPr lang="en-US" dirty="0"/>
              <a:t>Diagnostic system </a:t>
            </a:r>
          </a:p>
          <a:p>
            <a:r>
              <a:rPr lang="en-US" dirty="0"/>
              <a:t>implemented in KAS [1982] </a:t>
            </a:r>
          </a:p>
          <a:p>
            <a:r>
              <a:rPr lang="en-US" dirty="0"/>
              <a:t>and PDS [1984]</a:t>
            </a:r>
          </a:p>
        </p:txBody>
      </p:sp>
      <p:sp>
        <p:nvSpPr>
          <p:cNvPr id="5" name="TextBox 4">
            <a:extLst>
              <a:ext uri="{FF2B5EF4-FFF2-40B4-BE49-F238E27FC236}">
                <a16:creationId xmlns:a16="http://schemas.microsoft.com/office/drawing/2014/main" id="{A3A2C8BC-16B4-104A-B3DF-95BF179FAA05}"/>
              </a:ext>
            </a:extLst>
          </p:cNvPr>
          <p:cNvSpPr txBox="1"/>
          <p:nvPr/>
        </p:nvSpPr>
        <p:spPr>
          <a:xfrm>
            <a:off x="6160757" y="2762548"/>
            <a:ext cx="2658869" cy="1477328"/>
          </a:xfrm>
          <a:prstGeom prst="rect">
            <a:avLst/>
          </a:prstGeom>
          <a:noFill/>
        </p:spPr>
        <p:txBody>
          <a:bodyPr wrap="none" rtlCol="0">
            <a:spAutoFit/>
          </a:bodyPr>
          <a:lstStyle/>
          <a:p>
            <a:r>
              <a:rPr lang="en-US" dirty="0"/>
              <a:t>Backward Chaining</a:t>
            </a:r>
          </a:p>
          <a:p>
            <a:r>
              <a:rPr lang="en-US" dirty="0"/>
              <a:t>Forward Chaining</a:t>
            </a:r>
          </a:p>
          <a:p>
            <a:r>
              <a:rPr lang="en-US" dirty="0"/>
              <a:t>Constraint Propagation</a:t>
            </a:r>
          </a:p>
          <a:p>
            <a:r>
              <a:rPr lang="en-US" dirty="0"/>
              <a:t>Hierarchical Generate-Test</a:t>
            </a:r>
          </a:p>
          <a:p>
            <a:r>
              <a:rPr lang="en-US" dirty="0"/>
              <a:t>Etc.</a:t>
            </a:r>
          </a:p>
        </p:txBody>
      </p:sp>
      <p:sp>
        <p:nvSpPr>
          <p:cNvPr id="6" name="TextBox 5">
            <a:extLst>
              <a:ext uri="{FF2B5EF4-FFF2-40B4-BE49-F238E27FC236}">
                <a16:creationId xmlns:a16="http://schemas.microsoft.com/office/drawing/2014/main" id="{39C9D9FE-8BC0-364C-8E94-B6B438BB8C59}"/>
              </a:ext>
            </a:extLst>
          </p:cNvPr>
          <p:cNvSpPr txBox="1"/>
          <p:nvPr/>
        </p:nvSpPr>
        <p:spPr>
          <a:xfrm>
            <a:off x="2507047" y="2997423"/>
            <a:ext cx="866006" cy="923330"/>
          </a:xfrm>
          <a:prstGeom prst="rect">
            <a:avLst/>
          </a:prstGeom>
          <a:noFill/>
        </p:spPr>
        <p:txBody>
          <a:bodyPr wrap="none" rtlCol="0">
            <a:spAutoFit/>
          </a:bodyPr>
          <a:lstStyle/>
          <a:p>
            <a:r>
              <a:rPr lang="en-US" dirty="0"/>
              <a:t>Rules</a:t>
            </a:r>
          </a:p>
          <a:p>
            <a:r>
              <a:rPr lang="en-US" dirty="0"/>
              <a:t>Frames</a:t>
            </a:r>
          </a:p>
          <a:p>
            <a:r>
              <a:rPr lang="en-US" dirty="0"/>
              <a:t>Logic</a:t>
            </a:r>
          </a:p>
        </p:txBody>
      </p:sp>
      <p:sp>
        <p:nvSpPr>
          <p:cNvPr id="15" name="TextBox 14">
            <a:extLst>
              <a:ext uri="{FF2B5EF4-FFF2-40B4-BE49-F238E27FC236}">
                <a16:creationId xmlns:a16="http://schemas.microsoft.com/office/drawing/2014/main" id="{8DDC88E7-13CE-644E-9BCA-C77314D7FE0A}"/>
              </a:ext>
            </a:extLst>
          </p:cNvPr>
          <p:cNvSpPr txBox="1"/>
          <p:nvPr/>
        </p:nvSpPr>
        <p:spPr>
          <a:xfrm>
            <a:off x="4173161" y="5673003"/>
            <a:ext cx="2898358" cy="646331"/>
          </a:xfrm>
          <a:prstGeom prst="rect">
            <a:avLst/>
          </a:prstGeom>
          <a:noFill/>
        </p:spPr>
        <p:txBody>
          <a:bodyPr wrap="none" rtlCol="0">
            <a:spAutoFit/>
          </a:bodyPr>
          <a:lstStyle/>
          <a:p>
            <a:r>
              <a:rPr lang="en-US" sz="1200" i="1" dirty="0">
                <a:solidFill>
                  <a:srgbClr val="FFFFFF"/>
                </a:solidFill>
              </a:rPr>
              <a:t>Project Participants: S. J. Fenves,</a:t>
            </a:r>
          </a:p>
          <a:p>
            <a:r>
              <a:rPr lang="en-US" sz="1200" i="1" dirty="0">
                <a:solidFill>
                  <a:srgbClr val="FFFFFF"/>
                </a:solidFill>
              </a:rPr>
              <a:t> </a:t>
            </a:r>
            <a:r>
              <a:rPr lang="en-US" sz="1200" i="1" dirty="0" err="1">
                <a:solidFill>
                  <a:srgbClr val="FFFFFF"/>
                </a:solidFill>
              </a:rPr>
              <a:t>D.Rehak</a:t>
            </a:r>
            <a:r>
              <a:rPr lang="en-US" sz="1200" i="1" dirty="0">
                <a:solidFill>
                  <a:srgbClr val="FFFFFF"/>
                </a:solidFill>
              </a:rPr>
              <a:t>, J. </a:t>
            </a:r>
            <a:r>
              <a:rPr lang="en-US" sz="1200" i="1" dirty="0" err="1">
                <a:solidFill>
                  <a:srgbClr val="FFFFFF"/>
                </a:solidFill>
              </a:rPr>
              <a:t>Bielak</a:t>
            </a:r>
            <a:r>
              <a:rPr lang="en-US" sz="1200" i="1" dirty="0">
                <a:solidFill>
                  <a:srgbClr val="FFFFFF"/>
                </a:solidFill>
              </a:rPr>
              <a:t>, M. Rychener, M. Maher, </a:t>
            </a:r>
          </a:p>
          <a:p>
            <a:r>
              <a:rPr lang="en-US" sz="1200" i="1" dirty="0">
                <a:solidFill>
                  <a:srgbClr val="FFFFFF"/>
                </a:solidFill>
              </a:rPr>
              <a:t>D. Sriram</a:t>
            </a:r>
          </a:p>
        </p:txBody>
      </p:sp>
      <p:pic>
        <p:nvPicPr>
          <p:cNvPr id="7" name="Picture 6">
            <a:extLst>
              <a:ext uri="{FF2B5EF4-FFF2-40B4-BE49-F238E27FC236}">
                <a16:creationId xmlns:a16="http://schemas.microsoft.com/office/drawing/2014/main" id="{956E6078-57D5-274C-8E3B-D03C2833CC92}"/>
              </a:ext>
            </a:extLst>
          </p:cNvPr>
          <p:cNvPicPr>
            <a:picLocks noChangeAspect="1"/>
          </p:cNvPicPr>
          <p:nvPr/>
        </p:nvPicPr>
        <p:blipFill>
          <a:blip r:embed="rId4"/>
          <a:stretch>
            <a:fillRect/>
          </a:stretch>
        </p:blipFill>
        <p:spPr>
          <a:xfrm>
            <a:off x="7097767" y="4167462"/>
            <a:ext cx="2046233" cy="2728311"/>
          </a:xfrm>
          <a:prstGeom prst="rect">
            <a:avLst/>
          </a:prstGeom>
        </p:spPr>
      </p:pic>
    </p:spTree>
    <p:extLst>
      <p:ext uri="{BB962C8B-B14F-4D97-AF65-F5344CB8AC3E}">
        <p14:creationId xmlns:p14="http://schemas.microsoft.com/office/powerpoint/2010/main" val="27844173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E843BA3-68E2-E54E-BF20-9DAA9CA3775A}"/>
              </a:ext>
            </a:extLst>
          </p:cNvPr>
          <p:cNvSpPr/>
          <p:nvPr/>
        </p:nvSpPr>
        <p:spPr>
          <a:xfrm>
            <a:off x="1084520" y="1093854"/>
            <a:ext cx="6974959" cy="495477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F9770AD8-3017-E049-AF92-92CFF5FD8AE1}"/>
              </a:ext>
            </a:extLst>
          </p:cNvPr>
          <p:cNvSpPr>
            <a:spLocks noGrp="1"/>
          </p:cNvSpPr>
          <p:nvPr>
            <p:ph type="sldNum" sz="quarter" idx="12"/>
          </p:nvPr>
        </p:nvSpPr>
        <p:spPr/>
        <p:txBody>
          <a:bodyPr/>
          <a:lstStyle/>
          <a:p>
            <a:fld id="{29AB1D92-2ADB-9E4C-A96B-B84F7DA8EA28}" type="slidenum">
              <a:rPr lang="en-US" smtClean="0"/>
              <a:pPr/>
              <a:t>29</a:t>
            </a:fld>
            <a:endParaRPr lang="en-US"/>
          </a:p>
        </p:txBody>
      </p:sp>
      <p:grpSp>
        <p:nvGrpSpPr>
          <p:cNvPr id="3" name="Group 2">
            <a:extLst>
              <a:ext uri="{FF2B5EF4-FFF2-40B4-BE49-F238E27FC236}">
                <a16:creationId xmlns:a16="http://schemas.microsoft.com/office/drawing/2014/main" id="{1617F8AB-35B8-4944-B9FA-A4C03B5D0862}"/>
              </a:ext>
            </a:extLst>
          </p:cNvPr>
          <p:cNvGrpSpPr>
            <a:grpSpLocks noRot="1" noChangeAspect="1"/>
          </p:cNvGrpSpPr>
          <p:nvPr/>
        </p:nvGrpSpPr>
        <p:grpSpPr bwMode="auto">
          <a:xfrm>
            <a:off x="2473960" y="1971040"/>
            <a:ext cx="4196080" cy="2915920"/>
            <a:chOff x="8" y="8"/>
            <a:chExt cx="6608" cy="4592"/>
          </a:xfrm>
        </p:grpSpPr>
        <p:sp>
          <p:nvSpPr>
            <p:cNvPr id="4" name="Rectangle 3">
              <a:extLst>
                <a:ext uri="{FF2B5EF4-FFF2-40B4-BE49-F238E27FC236}">
                  <a16:creationId xmlns:a16="http://schemas.microsoft.com/office/drawing/2014/main" id="{D6F6C47D-79B9-F241-8B6E-5F85DA7D0FFC}"/>
                </a:ext>
              </a:extLst>
            </p:cNvPr>
            <p:cNvSpPr>
              <a:spLocks noRot="1" noChangeAspect="1" noEditPoints="1" noChangeArrowheads="1" noChangeShapeType="1" noTextEdit="1"/>
            </p:cNvSpPr>
            <p:nvPr/>
          </p:nvSpPr>
          <p:spPr bwMode="auto">
            <a:xfrm>
              <a:off x="8" y="8"/>
              <a:ext cx="6608" cy="4592"/>
            </a:xfrm>
            <a:prstGeom prst="rect">
              <a:avLst/>
            </a:prstGeom>
            <a:noFill/>
            <a:ln w="10160">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solidFill>
                  <a:schemeClr val="bg1"/>
                </a:solidFill>
              </a:endParaRPr>
            </a:p>
          </p:txBody>
        </p:sp>
        <p:pic>
          <p:nvPicPr>
            <p:cNvPr id="5" name="Picture 4">
              <a:extLst>
                <a:ext uri="{FF2B5EF4-FFF2-40B4-BE49-F238E27FC236}">
                  <a16:creationId xmlns:a16="http://schemas.microsoft.com/office/drawing/2014/main" id="{9D5D750E-6BB0-0A4E-AA3E-C3E4C4E7BA00}"/>
                </a:ext>
              </a:extLst>
            </p:cNvPr>
            <p:cNvPicPr>
              <a:picLocks noRot="1" noChangeAspect="1" noEditPoints="1" noChangeArrowheads="1" noChangeShapeType="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40" y="224"/>
              <a:ext cx="5856" cy="4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483">
              <a:extLst>
                <a:ext uri="{FF2B5EF4-FFF2-40B4-BE49-F238E27FC236}">
                  <a16:creationId xmlns:a16="http://schemas.microsoft.com/office/drawing/2014/main" id="{1C165CF8-5901-E740-8876-AFC5FD331069}"/>
                </a:ext>
              </a:extLst>
            </p:cNvPr>
            <p:cNvSpPr txBox="1">
              <a:spLocks noRot="1" noChangeAspect="1" noEditPoints="1" noChangeArrowheads="1" noChangeShapeType="1" noTextEdit="1"/>
            </p:cNvSpPr>
            <p:nvPr/>
          </p:nvSpPr>
          <p:spPr bwMode="auto">
            <a:xfrm>
              <a:off x="1300" y="4384"/>
              <a:ext cx="74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lnSpc>
                  <a:spcPts val="925"/>
                </a:lnSpc>
                <a:spcBef>
                  <a:spcPts val="0"/>
                </a:spcBef>
                <a:spcAft>
                  <a:spcPts val="0"/>
                </a:spcAft>
              </a:pPr>
              <a:r>
                <a:rPr lang="en-US" sz="950">
                  <a:solidFill>
                    <a:schemeClr val="bg1"/>
                  </a:solidFill>
                  <a:effectLst/>
                  <a:latin typeface="Times New Roman" panose="02020603050405020304" pitchFamily="18" charset="0"/>
                  <a:ea typeface="CMR10" pitchFamily="2" charset="0"/>
                  <a:cs typeface="CMR10" pitchFamily="2" charset="0"/>
                </a:rPr>
                <a:t>EXPERT</a:t>
              </a:r>
              <a:endParaRPr lang="en-US" sz="1100">
                <a:solidFill>
                  <a:schemeClr val="bg1"/>
                </a:solidFill>
                <a:effectLst/>
                <a:latin typeface="CMR10" pitchFamily="2" charset="0"/>
                <a:ea typeface="CMR10" pitchFamily="2" charset="0"/>
                <a:cs typeface="CMR10" pitchFamily="2" charset="0"/>
              </a:endParaRPr>
            </a:p>
          </p:txBody>
        </p:sp>
        <p:sp>
          <p:nvSpPr>
            <p:cNvPr id="7" name="Text Box 482">
              <a:extLst>
                <a:ext uri="{FF2B5EF4-FFF2-40B4-BE49-F238E27FC236}">
                  <a16:creationId xmlns:a16="http://schemas.microsoft.com/office/drawing/2014/main" id="{B131418C-A631-2F4B-B2DD-BDA0538996A4}"/>
                </a:ext>
              </a:extLst>
            </p:cNvPr>
            <p:cNvSpPr txBox="1">
              <a:spLocks noRot="1" noChangeAspect="1" noEditPoints="1" noChangeArrowheads="1" noChangeShapeType="1" noTextEdit="1"/>
            </p:cNvSpPr>
            <p:nvPr/>
          </p:nvSpPr>
          <p:spPr bwMode="auto">
            <a:xfrm>
              <a:off x="3620" y="3440"/>
              <a:ext cx="1247"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lnSpc>
                  <a:spcPts val="900"/>
                </a:lnSpc>
                <a:spcBef>
                  <a:spcPts val="0"/>
                </a:spcBef>
                <a:spcAft>
                  <a:spcPts val="0"/>
                </a:spcAft>
              </a:pPr>
              <a:r>
                <a:rPr lang="en-US" sz="950">
                  <a:solidFill>
                    <a:schemeClr val="bg1"/>
                  </a:solidFill>
                  <a:effectLst/>
                  <a:latin typeface="Times New Roman" panose="02020603050405020304" pitchFamily="18" charset="0"/>
                  <a:ea typeface="CMR10" pitchFamily="2" charset="0"/>
                  <a:cs typeface="CMR10" pitchFamily="2" charset="0"/>
                </a:rPr>
                <a:t>KNOWLEDGE</a:t>
              </a:r>
              <a:endParaRPr lang="en-US" sz="1100">
                <a:solidFill>
                  <a:schemeClr val="bg1"/>
                </a:solidFill>
                <a:effectLst/>
                <a:latin typeface="CMR10" pitchFamily="2" charset="0"/>
                <a:ea typeface="CMR10" pitchFamily="2" charset="0"/>
                <a:cs typeface="CMR10" pitchFamily="2" charset="0"/>
              </a:endParaRPr>
            </a:p>
            <a:p>
              <a:pPr marL="0" marR="0">
                <a:lnSpc>
                  <a:spcPts val="1065"/>
                </a:lnSpc>
                <a:spcBef>
                  <a:spcPts val="0"/>
                </a:spcBef>
                <a:spcAft>
                  <a:spcPts val="0"/>
                </a:spcAft>
              </a:pPr>
              <a:r>
                <a:rPr lang="en-US" sz="950">
                  <a:solidFill>
                    <a:schemeClr val="bg1"/>
                  </a:solidFill>
                  <a:effectLst/>
                  <a:latin typeface="Times New Roman" panose="02020603050405020304" pitchFamily="18" charset="0"/>
                  <a:ea typeface="CMR10" pitchFamily="2" charset="0"/>
                  <a:cs typeface="CMR10" pitchFamily="2" charset="0"/>
                </a:rPr>
                <a:t>BASE</a:t>
              </a:r>
              <a:endParaRPr lang="en-US" sz="1100">
                <a:solidFill>
                  <a:schemeClr val="bg1"/>
                </a:solidFill>
                <a:effectLst/>
                <a:latin typeface="CMR10" pitchFamily="2" charset="0"/>
                <a:ea typeface="CMR10" pitchFamily="2" charset="0"/>
                <a:cs typeface="CMR10" pitchFamily="2" charset="0"/>
              </a:endParaRPr>
            </a:p>
          </p:txBody>
        </p:sp>
        <p:sp>
          <p:nvSpPr>
            <p:cNvPr id="8" name="Text Box 481">
              <a:extLst>
                <a:ext uri="{FF2B5EF4-FFF2-40B4-BE49-F238E27FC236}">
                  <a16:creationId xmlns:a16="http://schemas.microsoft.com/office/drawing/2014/main" id="{46405FD6-1842-BF47-8681-7B9ECE71920B}"/>
                </a:ext>
              </a:extLst>
            </p:cNvPr>
            <p:cNvSpPr txBox="1">
              <a:spLocks noRot="1" noChangeAspect="1" noEditPoints="1" noChangeArrowheads="1" noChangeShapeType="1" noTextEdit="1"/>
            </p:cNvSpPr>
            <p:nvPr/>
          </p:nvSpPr>
          <p:spPr bwMode="auto">
            <a:xfrm>
              <a:off x="1044" y="3552"/>
              <a:ext cx="1257"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lnSpc>
                  <a:spcPts val="900"/>
                </a:lnSpc>
                <a:spcBef>
                  <a:spcPts val="0"/>
                </a:spcBef>
                <a:spcAft>
                  <a:spcPts val="0"/>
                </a:spcAft>
              </a:pPr>
              <a:r>
                <a:rPr lang="en-US" sz="950">
                  <a:solidFill>
                    <a:schemeClr val="bg1"/>
                  </a:solidFill>
                  <a:effectLst/>
                  <a:latin typeface="Times New Roman" panose="02020603050405020304" pitchFamily="18" charset="0"/>
                  <a:ea typeface="CMR10" pitchFamily="2" charset="0"/>
                  <a:cs typeface="CMR10" pitchFamily="2" charset="0"/>
                </a:rPr>
                <a:t>KNOWLEDGE</a:t>
              </a:r>
              <a:endParaRPr lang="en-US" sz="1100">
                <a:solidFill>
                  <a:schemeClr val="bg1"/>
                </a:solidFill>
                <a:effectLst/>
                <a:latin typeface="CMR10" pitchFamily="2" charset="0"/>
                <a:ea typeface="CMR10" pitchFamily="2" charset="0"/>
                <a:cs typeface="CMR10" pitchFamily="2" charset="0"/>
              </a:endParaRPr>
            </a:p>
            <a:p>
              <a:pPr marL="0" marR="7620">
                <a:lnSpc>
                  <a:spcPct val="95000"/>
                </a:lnSpc>
                <a:spcBef>
                  <a:spcPts val="15"/>
                </a:spcBef>
                <a:spcAft>
                  <a:spcPts val="0"/>
                </a:spcAft>
              </a:pPr>
              <a:r>
                <a:rPr lang="en-US" sz="950">
                  <a:solidFill>
                    <a:schemeClr val="bg1"/>
                  </a:solidFill>
                  <a:effectLst/>
                  <a:latin typeface="Times New Roman" panose="02020603050405020304" pitchFamily="18" charset="0"/>
                  <a:ea typeface="CMR10" pitchFamily="2" charset="0"/>
                  <a:cs typeface="CMR10" pitchFamily="2" charset="0"/>
                </a:rPr>
                <a:t>ACQUISITION FACILITY</a:t>
              </a:r>
              <a:endParaRPr lang="en-US" sz="1100">
                <a:solidFill>
                  <a:schemeClr val="bg1"/>
                </a:solidFill>
                <a:effectLst/>
                <a:latin typeface="CMR10" pitchFamily="2" charset="0"/>
                <a:ea typeface="CMR10" pitchFamily="2" charset="0"/>
                <a:cs typeface="CMR10" pitchFamily="2" charset="0"/>
              </a:endParaRPr>
            </a:p>
          </p:txBody>
        </p:sp>
        <p:sp>
          <p:nvSpPr>
            <p:cNvPr id="9" name="Text Box 480">
              <a:extLst>
                <a:ext uri="{FF2B5EF4-FFF2-40B4-BE49-F238E27FC236}">
                  <a16:creationId xmlns:a16="http://schemas.microsoft.com/office/drawing/2014/main" id="{906B498A-ED2F-EA45-B645-455688ECB888}"/>
                </a:ext>
              </a:extLst>
            </p:cNvPr>
            <p:cNvSpPr txBox="1">
              <a:spLocks noRot="1" noChangeAspect="1" noEditPoints="1" noChangeArrowheads="1" noChangeShapeType="1" noTextEdit="1"/>
            </p:cNvSpPr>
            <p:nvPr/>
          </p:nvSpPr>
          <p:spPr bwMode="auto">
            <a:xfrm>
              <a:off x="5060" y="2016"/>
              <a:ext cx="1194"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lnSpc>
                  <a:spcPts val="900"/>
                </a:lnSpc>
                <a:spcBef>
                  <a:spcPts val="0"/>
                </a:spcBef>
                <a:spcAft>
                  <a:spcPts val="0"/>
                </a:spcAft>
              </a:pPr>
              <a:r>
                <a:rPr lang="en-US" sz="950">
                  <a:solidFill>
                    <a:schemeClr val="bg1"/>
                  </a:solidFill>
                  <a:effectLst/>
                  <a:latin typeface="Times New Roman" panose="02020603050405020304" pitchFamily="18" charset="0"/>
                  <a:ea typeface="CMR10" pitchFamily="2" charset="0"/>
                  <a:cs typeface="CMR10" pitchFamily="2" charset="0"/>
                </a:rPr>
                <a:t>INFERENCE</a:t>
              </a:r>
              <a:endParaRPr lang="en-US" sz="1100">
                <a:solidFill>
                  <a:schemeClr val="bg1"/>
                </a:solidFill>
                <a:effectLst/>
                <a:latin typeface="CMR10" pitchFamily="2" charset="0"/>
                <a:ea typeface="CMR10" pitchFamily="2" charset="0"/>
                <a:cs typeface="CMR10" pitchFamily="2" charset="0"/>
              </a:endParaRPr>
            </a:p>
            <a:p>
              <a:pPr marL="0" marR="0">
                <a:lnSpc>
                  <a:spcPts val="1065"/>
                </a:lnSpc>
                <a:spcBef>
                  <a:spcPts val="0"/>
                </a:spcBef>
                <a:spcAft>
                  <a:spcPts val="0"/>
                </a:spcAft>
              </a:pPr>
              <a:r>
                <a:rPr lang="en-US" sz="950">
                  <a:solidFill>
                    <a:schemeClr val="bg1"/>
                  </a:solidFill>
                  <a:effectLst/>
                  <a:latin typeface="Times New Roman" panose="02020603050405020304" pitchFamily="18" charset="0"/>
                  <a:ea typeface="CMR10" pitchFamily="2" charset="0"/>
                  <a:cs typeface="CMR10" pitchFamily="2" charset="0"/>
                </a:rPr>
                <a:t>MECHANISM</a:t>
              </a:r>
              <a:endParaRPr lang="en-US" sz="1100">
                <a:solidFill>
                  <a:schemeClr val="bg1"/>
                </a:solidFill>
                <a:effectLst/>
                <a:latin typeface="CMR10" pitchFamily="2" charset="0"/>
                <a:ea typeface="CMR10" pitchFamily="2" charset="0"/>
                <a:cs typeface="CMR10" pitchFamily="2" charset="0"/>
              </a:endParaRPr>
            </a:p>
          </p:txBody>
        </p:sp>
        <p:sp>
          <p:nvSpPr>
            <p:cNvPr id="10" name="Text Box 479">
              <a:extLst>
                <a:ext uri="{FF2B5EF4-FFF2-40B4-BE49-F238E27FC236}">
                  <a16:creationId xmlns:a16="http://schemas.microsoft.com/office/drawing/2014/main" id="{7D2B51DF-8BBD-7B49-A881-FE10FBBE4397}"/>
                </a:ext>
              </a:extLst>
            </p:cNvPr>
            <p:cNvSpPr txBox="1">
              <a:spLocks noRot="1" noChangeAspect="1" noEditPoints="1" noChangeArrowheads="1" noChangeShapeType="1" noTextEdit="1"/>
            </p:cNvSpPr>
            <p:nvPr/>
          </p:nvSpPr>
          <p:spPr bwMode="auto">
            <a:xfrm>
              <a:off x="884" y="2128"/>
              <a:ext cx="1375"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lnSpc>
                  <a:spcPts val="900"/>
                </a:lnSpc>
                <a:spcBef>
                  <a:spcPts val="0"/>
                </a:spcBef>
                <a:spcAft>
                  <a:spcPts val="0"/>
                </a:spcAft>
              </a:pPr>
              <a:r>
                <a:rPr lang="en-US" sz="950">
                  <a:solidFill>
                    <a:schemeClr val="bg1"/>
                  </a:solidFill>
                  <a:effectLst/>
                  <a:latin typeface="Times New Roman" panose="02020603050405020304" pitchFamily="18" charset="0"/>
                  <a:ea typeface="CMR10" pitchFamily="2" charset="0"/>
                  <a:cs typeface="CMR10" pitchFamily="2" charset="0"/>
                </a:rPr>
                <a:t>EXPLANATION</a:t>
              </a:r>
              <a:endParaRPr lang="en-US" sz="1100">
                <a:solidFill>
                  <a:schemeClr val="bg1"/>
                </a:solidFill>
                <a:effectLst/>
                <a:latin typeface="CMR10" pitchFamily="2" charset="0"/>
                <a:ea typeface="CMR10" pitchFamily="2" charset="0"/>
                <a:cs typeface="CMR10" pitchFamily="2" charset="0"/>
              </a:endParaRPr>
            </a:p>
            <a:p>
              <a:pPr marL="0" marR="0">
                <a:lnSpc>
                  <a:spcPts val="1065"/>
                </a:lnSpc>
                <a:spcBef>
                  <a:spcPts val="0"/>
                </a:spcBef>
                <a:spcAft>
                  <a:spcPts val="0"/>
                </a:spcAft>
              </a:pPr>
              <a:r>
                <a:rPr lang="en-US" sz="950">
                  <a:solidFill>
                    <a:schemeClr val="bg1"/>
                  </a:solidFill>
                  <a:effectLst/>
                  <a:latin typeface="Times New Roman" panose="02020603050405020304" pitchFamily="18" charset="0"/>
                  <a:ea typeface="CMR10" pitchFamily="2" charset="0"/>
                  <a:cs typeface="CMR10" pitchFamily="2" charset="0"/>
                </a:rPr>
                <a:t>FACILITY</a:t>
              </a:r>
              <a:endParaRPr lang="en-US" sz="1100">
                <a:solidFill>
                  <a:schemeClr val="bg1"/>
                </a:solidFill>
                <a:effectLst/>
                <a:latin typeface="CMR10" pitchFamily="2" charset="0"/>
                <a:ea typeface="CMR10" pitchFamily="2" charset="0"/>
                <a:cs typeface="CMR10" pitchFamily="2" charset="0"/>
              </a:endParaRPr>
            </a:p>
          </p:txBody>
        </p:sp>
        <p:sp>
          <p:nvSpPr>
            <p:cNvPr id="11" name="Text Box 478">
              <a:extLst>
                <a:ext uri="{FF2B5EF4-FFF2-40B4-BE49-F238E27FC236}">
                  <a16:creationId xmlns:a16="http://schemas.microsoft.com/office/drawing/2014/main" id="{0D8A64CB-BB0F-8D43-BB09-9F2AFF05A98A}"/>
                </a:ext>
              </a:extLst>
            </p:cNvPr>
            <p:cNvSpPr txBox="1">
              <a:spLocks noRot="1" noChangeAspect="1" noEditPoints="1" noChangeArrowheads="1" noChangeShapeType="1" noTextEdit="1"/>
            </p:cNvSpPr>
            <p:nvPr/>
          </p:nvSpPr>
          <p:spPr bwMode="auto">
            <a:xfrm>
              <a:off x="3764" y="832"/>
              <a:ext cx="9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lnSpc>
                  <a:spcPts val="925"/>
                </a:lnSpc>
                <a:spcBef>
                  <a:spcPts val="0"/>
                </a:spcBef>
                <a:spcAft>
                  <a:spcPts val="0"/>
                </a:spcAft>
              </a:pPr>
              <a:r>
                <a:rPr lang="en-US" sz="950">
                  <a:solidFill>
                    <a:schemeClr val="bg1"/>
                  </a:solidFill>
                  <a:effectLst/>
                  <a:latin typeface="Times New Roman" panose="02020603050405020304" pitchFamily="18" charset="0"/>
                  <a:ea typeface="CMR10" pitchFamily="2" charset="0"/>
                  <a:cs typeface="CMR10" pitchFamily="2" charset="0"/>
                </a:rPr>
                <a:t>CONTEXT</a:t>
              </a:r>
              <a:endParaRPr lang="en-US" sz="1100">
                <a:solidFill>
                  <a:schemeClr val="bg1"/>
                </a:solidFill>
                <a:effectLst/>
                <a:latin typeface="CMR10" pitchFamily="2" charset="0"/>
                <a:ea typeface="CMR10" pitchFamily="2" charset="0"/>
                <a:cs typeface="CMR10" pitchFamily="2" charset="0"/>
              </a:endParaRPr>
            </a:p>
          </p:txBody>
        </p:sp>
        <p:sp>
          <p:nvSpPr>
            <p:cNvPr id="12" name="Text Box 477">
              <a:extLst>
                <a:ext uri="{FF2B5EF4-FFF2-40B4-BE49-F238E27FC236}">
                  <a16:creationId xmlns:a16="http://schemas.microsoft.com/office/drawing/2014/main" id="{827C2B38-D532-9F4B-B3E3-AC28B096E4C1}"/>
                </a:ext>
              </a:extLst>
            </p:cNvPr>
            <p:cNvSpPr txBox="1">
              <a:spLocks noRot="1" noChangeAspect="1" noEditPoints="1" noChangeArrowheads="1" noChangeShapeType="1" noTextEdit="1"/>
            </p:cNvSpPr>
            <p:nvPr/>
          </p:nvSpPr>
          <p:spPr bwMode="auto">
            <a:xfrm>
              <a:off x="1156" y="112"/>
              <a:ext cx="1076" cy="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90805" marR="0">
                <a:lnSpc>
                  <a:spcPts val="925"/>
                </a:lnSpc>
                <a:spcBef>
                  <a:spcPts val="0"/>
                </a:spcBef>
                <a:spcAft>
                  <a:spcPts val="0"/>
                </a:spcAft>
              </a:pPr>
              <a:r>
                <a:rPr lang="en-US" sz="950">
                  <a:solidFill>
                    <a:schemeClr val="bg1"/>
                  </a:solidFill>
                  <a:effectLst/>
                  <a:latin typeface="Times New Roman" panose="02020603050405020304" pitchFamily="18" charset="0"/>
                  <a:ea typeface="CMR10" pitchFamily="2" charset="0"/>
                  <a:cs typeface="CMR10" pitchFamily="2" charset="0"/>
                </a:rPr>
                <a:t>USER</a:t>
              </a:r>
              <a:endParaRPr lang="en-US" sz="1100">
                <a:solidFill>
                  <a:schemeClr val="bg1"/>
                </a:solidFill>
                <a:effectLst/>
                <a:latin typeface="CMR10" pitchFamily="2" charset="0"/>
                <a:ea typeface="CMR10" pitchFamily="2" charset="0"/>
                <a:cs typeface="CMR10" pitchFamily="2" charset="0"/>
              </a:endParaRPr>
            </a:p>
            <a:p>
              <a:pPr marL="0" marR="0">
                <a:spcBef>
                  <a:spcPts val="0"/>
                </a:spcBef>
                <a:spcAft>
                  <a:spcPts val="0"/>
                </a:spcAft>
              </a:pPr>
              <a:r>
                <a:rPr lang="en-US" sz="900">
                  <a:solidFill>
                    <a:schemeClr val="bg1"/>
                  </a:solidFill>
                  <a:effectLst/>
                  <a:latin typeface="CMR10" pitchFamily="2" charset="0"/>
                  <a:ea typeface="CMR10" pitchFamily="2" charset="0"/>
                  <a:cs typeface="CMR10" pitchFamily="2" charset="0"/>
                </a:rPr>
                <a:t> </a:t>
              </a:r>
              <a:endParaRPr lang="en-US" sz="1100">
                <a:solidFill>
                  <a:schemeClr val="bg1"/>
                </a:solidFill>
                <a:effectLst/>
                <a:latin typeface="CMR10" pitchFamily="2" charset="0"/>
                <a:ea typeface="CMR10" pitchFamily="2" charset="0"/>
                <a:cs typeface="CMR10" pitchFamily="2" charset="0"/>
              </a:endParaRPr>
            </a:p>
            <a:p>
              <a:pPr marL="0" marR="0">
                <a:spcBef>
                  <a:spcPts val="10"/>
                </a:spcBef>
                <a:spcAft>
                  <a:spcPts val="0"/>
                </a:spcAft>
              </a:pPr>
              <a:r>
                <a:rPr lang="en-US" sz="1000">
                  <a:solidFill>
                    <a:schemeClr val="bg1"/>
                  </a:solidFill>
                  <a:effectLst/>
                  <a:latin typeface="CMR10" pitchFamily="2" charset="0"/>
                  <a:ea typeface="CMR10" pitchFamily="2" charset="0"/>
                  <a:cs typeface="CMR10" pitchFamily="2" charset="0"/>
                </a:rPr>
                <a:t> </a:t>
              </a:r>
              <a:endParaRPr lang="en-US" sz="1100">
                <a:solidFill>
                  <a:schemeClr val="bg1"/>
                </a:solidFill>
                <a:effectLst/>
                <a:latin typeface="CMR10" pitchFamily="2" charset="0"/>
                <a:ea typeface="CMR10" pitchFamily="2" charset="0"/>
                <a:cs typeface="CMR10" pitchFamily="2" charset="0"/>
              </a:endParaRPr>
            </a:p>
            <a:p>
              <a:pPr marL="0" marR="6985">
                <a:lnSpc>
                  <a:spcPct val="95000"/>
                </a:lnSpc>
                <a:spcBef>
                  <a:spcPts val="0"/>
                </a:spcBef>
                <a:spcAft>
                  <a:spcPts val="0"/>
                </a:spcAft>
              </a:pPr>
              <a:r>
                <a:rPr lang="en-US" sz="950">
                  <a:solidFill>
                    <a:schemeClr val="bg1"/>
                  </a:solidFill>
                  <a:effectLst/>
                  <a:latin typeface="Times New Roman" panose="02020603050405020304" pitchFamily="18" charset="0"/>
                  <a:ea typeface="CMR10" pitchFamily="2" charset="0"/>
                  <a:cs typeface="CMR10" pitchFamily="2" charset="0"/>
                </a:rPr>
                <a:t>USER INTERFACE</a:t>
              </a:r>
              <a:endParaRPr lang="en-US" sz="1100">
                <a:solidFill>
                  <a:schemeClr val="bg1"/>
                </a:solidFill>
                <a:effectLst/>
                <a:latin typeface="CMR10" pitchFamily="2" charset="0"/>
                <a:ea typeface="CMR10" pitchFamily="2" charset="0"/>
                <a:cs typeface="CMR10" pitchFamily="2" charset="0"/>
              </a:endParaRPr>
            </a:p>
          </p:txBody>
        </p:sp>
      </p:grpSp>
      <p:cxnSp>
        <p:nvCxnSpPr>
          <p:cNvPr id="15" name="Straight Arrow Connector 14">
            <a:extLst>
              <a:ext uri="{FF2B5EF4-FFF2-40B4-BE49-F238E27FC236}">
                <a16:creationId xmlns:a16="http://schemas.microsoft.com/office/drawing/2014/main" id="{6333C75F-26BF-1C4C-9BE5-3997FF311837}"/>
              </a:ext>
            </a:extLst>
          </p:cNvPr>
          <p:cNvCxnSpPr/>
          <p:nvPr/>
        </p:nvCxnSpPr>
        <p:spPr>
          <a:xfrm flipH="1">
            <a:off x="4053840" y="2727960"/>
            <a:ext cx="518160" cy="51816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D4C1AEE-DED0-E44C-A4A3-BFDE47CF0BA5}"/>
              </a:ext>
            </a:extLst>
          </p:cNvPr>
          <p:cNvSpPr txBox="1"/>
          <p:nvPr/>
        </p:nvSpPr>
        <p:spPr>
          <a:xfrm>
            <a:off x="1194518" y="35431"/>
            <a:ext cx="7146123" cy="1077218"/>
          </a:xfrm>
          <a:prstGeom prst="rect">
            <a:avLst/>
          </a:prstGeom>
          <a:noFill/>
        </p:spPr>
        <p:txBody>
          <a:bodyPr wrap="none" rtlCol="0">
            <a:spAutoFit/>
          </a:bodyPr>
          <a:lstStyle/>
          <a:p>
            <a:r>
              <a:rPr lang="en-US" sz="3200" dirty="0"/>
              <a:t>Schematic of a KBES with Explanation and</a:t>
            </a:r>
          </a:p>
          <a:p>
            <a:pPr algn="ctr"/>
            <a:r>
              <a:rPr lang="en-US" sz="3200" dirty="0"/>
              <a:t> Knowledge Acquisition Modules</a:t>
            </a:r>
          </a:p>
        </p:txBody>
      </p:sp>
      <p:sp>
        <p:nvSpPr>
          <p:cNvPr id="17" name="TextBox 16">
            <a:extLst>
              <a:ext uri="{FF2B5EF4-FFF2-40B4-BE49-F238E27FC236}">
                <a16:creationId xmlns:a16="http://schemas.microsoft.com/office/drawing/2014/main" id="{C261A717-61C9-0442-9C33-362FE24D2584}"/>
              </a:ext>
            </a:extLst>
          </p:cNvPr>
          <p:cNvSpPr txBox="1"/>
          <p:nvPr/>
        </p:nvSpPr>
        <p:spPr>
          <a:xfrm>
            <a:off x="5239690" y="6579720"/>
            <a:ext cx="3693575" cy="276999"/>
          </a:xfrm>
          <a:prstGeom prst="rect">
            <a:avLst/>
          </a:prstGeom>
          <a:noFill/>
        </p:spPr>
        <p:txBody>
          <a:bodyPr wrap="none" rtlCol="0">
            <a:spAutoFit/>
          </a:bodyPr>
          <a:lstStyle/>
          <a:p>
            <a:r>
              <a:rPr lang="en-US" sz="1200" i="1" dirty="0"/>
              <a:t>From: Intelligent Systems for Engineering, Ram D. Sriram</a:t>
            </a:r>
          </a:p>
        </p:txBody>
      </p:sp>
    </p:spTree>
    <p:extLst>
      <p:ext uri="{BB962C8B-B14F-4D97-AF65-F5344CB8AC3E}">
        <p14:creationId xmlns:p14="http://schemas.microsoft.com/office/powerpoint/2010/main" val="147476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9AB1D92-2ADB-9E4C-A96B-B84F7DA8EA28}" type="slidenum">
              <a:rPr lang="en-US" smtClean="0"/>
              <a:pPr/>
              <a:t>30</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5800" y="0"/>
            <a:ext cx="5214489" cy="6858000"/>
          </a:xfrm>
          <a:prstGeom prst="rect">
            <a:avLst/>
          </a:prstGeom>
        </p:spPr>
      </p:pic>
    </p:spTree>
    <p:extLst>
      <p:ext uri="{BB962C8B-B14F-4D97-AF65-F5344CB8AC3E}">
        <p14:creationId xmlns:p14="http://schemas.microsoft.com/office/powerpoint/2010/main" val="25741137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9AB1D92-2ADB-9E4C-A96B-B84F7DA8EA28}" type="slidenum">
              <a:rPr lang="en-US" smtClean="0"/>
              <a:pPr/>
              <a:t>31</a:t>
            </a:fld>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2880" y="0"/>
            <a:ext cx="5233737" cy="6858000"/>
          </a:xfrm>
          <a:prstGeom prst="rect">
            <a:avLst/>
          </a:prstGeom>
        </p:spPr>
      </p:pic>
      <p:grpSp>
        <p:nvGrpSpPr>
          <p:cNvPr id="18" name="Group 17">
            <a:extLst>
              <a:ext uri="{FF2B5EF4-FFF2-40B4-BE49-F238E27FC236}">
                <a16:creationId xmlns:a16="http://schemas.microsoft.com/office/drawing/2014/main" id="{E302D418-6893-524E-87AF-91E36EFDF174}"/>
              </a:ext>
            </a:extLst>
          </p:cNvPr>
          <p:cNvGrpSpPr/>
          <p:nvPr/>
        </p:nvGrpSpPr>
        <p:grpSpPr>
          <a:xfrm>
            <a:off x="2351314" y="1770017"/>
            <a:ext cx="2168435" cy="2730137"/>
            <a:chOff x="2351314" y="1770017"/>
            <a:chExt cx="2168435" cy="2730137"/>
          </a:xfrm>
        </p:grpSpPr>
        <p:cxnSp>
          <p:nvCxnSpPr>
            <p:cNvPr id="5" name="Straight Arrow Connector 4">
              <a:extLst>
                <a:ext uri="{FF2B5EF4-FFF2-40B4-BE49-F238E27FC236}">
                  <a16:creationId xmlns:a16="http://schemas.microsoft.com/office/drawing/2014/main" id="{34A959BD-C800-0947-9620-702C9B77637E}"/>
                </a:ext>
              </a:extLst>
            </p:cNvPr>
            <p:cNvCxnSpPr/>
            <p:nvPr/>
          </p:nvCxnSpPr>
          <p:spPr>
            <a:xfrm flipH="1">
              <a:off x="3651069" y="1770017"/>
              <a:ext cx="659674" cy="2677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69744B78-0E3A-F74F-AD7A-D2C794062500}"/>
                </a:ext>
              </a:extLst>
            </p:cNvPr>
            <p:cNvCxnSpPr>
              <a:cxnSpLocks/>
            </p:cNvCxnSpPr>
            <p:nvPr/>
          </p:nvCxnSpPr>
          <p:spPr>
            <a:xfrm>
              <a:off x="4310743" y="1770017"/>
              <a:ext cx="209006" cy="2024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89E8EE7-5B2A-8A48-93D9-AC3B67920112}"/>
                </a:ext>
              </a:extLst>
            </p:cNvPr>
            <p:cNvCxnSpPr>
              <a:cxnSpLocks/>
            </p:cNvCxnSpPr>
            <p:nvPr/>
          </p:nvCxnSpPr>
          <p:spPr>
            <a:xfrm flipH="1">
              <a:off x="3585754" y="2279469"/>
              <a:ext cx="659675" cy="3331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DAC4DB1-D609-2A49-B0EB-AF85A18F7DA2}"/>
                </a:ext>
              </a:extLst>
            </p:cNvPr>
            <p:cNvCxnSpPr/>
            <p:nvPr/>
          </p:nvCxnSpPr>
          <p:spPr>
            <a:xfrm flipH="1">
              <a:off x="2625634" y="3213463"/>
              <a:ext cx="463732" cy="2155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8F7A276-32CF-3E4C-BE9D-8CD127C4D77F}"/>
                </a:ext>
              </a:extLst>
            </p:cNvPr>
            <p:cNvCxnSpPr/>
            <p:nvPr/>
          </p:nvCxnSpPr>
          <p:spPr>
            <a:xfrm>
              <a:off x="3716383" y="3213463"/>
              <a:ext cx="0" cy="2743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D4F25B8-B266-154F-A5F0-9BFBB5DB4FD3}"/>
                </a:ext>
              </a:extLst>
            </p:cNvPr>
            <p:cNvCxnSpPr/>
            <p:nvPr/>
          </p:nvCxnSpPr>
          <p:spPr>
            <a:xfrm flipH="1">
              <a:off x="2351314" y="3977640"/>
              <a:ext cx="182880" cy="5225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9" name="TextBox 18">
            <a:extLst>
              <a:ext uri="{FF2B5EF4-FFF2-40B4-BE49-F238E27FC236}">
                <a16:creationId xmlns:a16="http://schemas.microsoft.com/office/drawing/2014/main" id="{ECB0B8F5-CAE8-1445-BD28-4137C6453E5C}"/>
              </a:ext>
            </a:extLst>
          </p:cNvPr>
          <p:cNvSpPr txBox="1"/>
          <p:nvPr/>
        </p:nvSpPr>
        <p:spPr>
          <a:xfrm>
            <a:off x="3317966" y="515677"/>
            <a:ext cx="2078902" cy="369332"/>
          </a:xfrm>
          <a:prstGeom prst="rect">
            <a:avLst/>
          </a:prstGeom>
          <a:noFill/>
        </p:spPr>
        <p:txBody>
          <a:bodyPr wrap="none" rtlCol="0">
            <a:spAutoFit/>
          </a:bodyPr>
          <a:lstStyle/>
          <a:p>
            <a:r>
              <a:rPr lang="en-US" dirty="0">
                <a:solidFill>
                  <a:schemeClr val="bg1"/>
                </a:solidFill>
              </a:rPr>
              <a:t>Explaining Inference</a:t>
            </a:r>
          </a:p>
        </p:txBody>
      </p:sp>
    </p:spTree>
    <p:extLst>
      <p:ext uri="{BB962C8B-B14F-4D97-AF65-F5344CB8AC3E}">
        <p14:creationId xmlns:p14="http://schemas.microsoft.com/office/powerpoint/2010/main" val="83811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770AD8-3017-E049-AF92-92CFF5FD8AE1}"/>
              </a:ext>
            </a:extLst>
          </p:cNvPr>
          <p:cNvSpPr>
            <a:spLocks noGrp="1"/>
          </p:cNvSpPr>
          <p:nvPr>
            <p:ph type="sldNum" sz="quarter" idx="12"/>
          </p:nvPr>
        </p:nvSpPr>
        <p:spPr/>
        <p:txBody>
          <a:bodyPr/>
          <a:lstStyle/>
          <a:p>
            <a:fld id="{29AB1D92-2ADB-9E4C-A96B-B84F7DA8EA28}" type="slidenum">
              <a:rPr lang="en-US" smtClean="0"/>
              <a:pPr/>
              <a:t>32</a:t>
            </a:fld>
            <a:endParaRPr lang="en-US"/>
          </a:p>
        </p:txBody>
      </p:sp>
      <p:cxnSp>
        <p:nvCxnSpPr>
          <p:cNvPr id="15" name="Straight Arrow Connector 14">
            <a:extLst>
              <a:ext uri="{FF2B5EF4-FFF2-40B4-BE49-F238E27FC236}">
                <a16:creationId xmlns:a16="http://schemas.microsoft.com/office/drawing/2014/main" id="{6333C75F-26BF-1C4C-9BE5-3997FF311837}"/>
              </a:ext>
            </a:extLst>
          </p:cNvPr>
          <p:cNvCxnSpPr/>
          <p:nvPr/>
        </p:nvCxnSpPr>
        <p:spPr>
          <a:xfrm flipH="1">
            <a:off x="4053840" y="2727960"/>
            <a:ext cx="518160" cy="51816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D4C1AEE-DED0-E44C-A4A3-BFDE47CF0BA5}"/>
              </a:ext>
            </a:extLst>
          </p:cNvPr>
          <p:cNvSpPr txBox="1"/>
          <p:nvPr/>
        </p:nvSpPr>
        <p:spPr>
          <a:xfrm>
            <a:off x="211538" y="6738"/>
            <a:ext cx="8846717" cy="584775"/>
          </a:xfrm>
          <a:prstGeom prst="rect">
            <a:avLst/>
          </a:prstGeom>
          <a:noFill/>
        </p:spPr>
        <p:txBody>
          <a:bodyPr wrap="none" rtlCol="0">
            <a:spAutoFit/>
          </a:bodyPr>
          <a:lstStyle/>
          <a:p>
            <a:r>
              <a:rPr lang="en-US" sz="3200" dirty="0"/>
              <a:t>Explaining Reasoning in MYCIN: During Consultation</a:t>
            </a:r>
          </a:p>
        </p:txBody>
      </p:sp>
      <p:pic>
        <p:nvPicPr>
          <p:cNvPr id="14" name="Picture 13">
            <a:extLst>
              <a:ext uri="{FF2B5EF4-FFF2-40B4-BE49-F238E27FC236}">
                <a16:creationId xmlns:a16="http://schemas.microsoft.com/office/drawing/2014/main" id="{C0D70CD6-1A4B-1049-A9BC-92D2A06E680F}"/>
              </a:ext>
            </a:extLst>
          </p:cNvPr>
          <p:cNvPicPr>
            <a:picLocks noChangeAspect="1"/>
          </p:cNvPicPr>
          <p:nvPr/>
        </p:nvPicPr>
        <p:blipFill>
          <a:blip r:embed="rId2"/>
          <a:stretch>
            <a:fillRect/>
          </a:stretch>
        </p:blipFill>
        <p:spPr>
          <a:xfrm>
            <a:off x="1282535" y="456937"/>
            <a:ext cx="4786487" cy="6081975"/>
          </a:xfrm>
          <a:prstGeom prst="rect">
            <a:avLst/>
          </a:prstGeom>
        </p:spPr>
      </p:pic>
      <p:sp>
        <p:nvSpPr>
          <p:cNvPr id="18" name="TextBox 17">
            <a:extLst>
              <a:ext uri="{FF2B5EF4-FFF2-40B4-BE49-F238E27FC236}">
                <a16:creationId xmlns:a16="http://schemas.microsoft.com/office/drawing/2014/main" id="{4495687E-01CB-F940-B674-3FB205DC4CA8}"/>
              </a:ext>
            </a:extLst>
          </p:cNvPr>
          <p:cNvSpPr txBox="1"/>
          <p:nvPr/>
        </p:nvSpPr>
        <p:spPr>
          <a:xfrm>
            <a:off x="2903220" y="6538912"/>
            <a:ext cx="6331605" cy="276999"/>
          </a:xfrm>
          <a:prstGeom prst="rect">
            <a:avLst/>
          </a:prstGeom>
          <a:noFill/>
        </p:spPr>
        <p:txBody>
          <a:bodyPr wrap="none" rtlCol="0">
            <a:spAutoFit/>
          </a:bodyPr>
          <a:lstStyle/>
          <a:p>
            <a:r>
              <a:rPr lang="en-US" sz="1200" i="1" dirty="0"/>
              <a:t>Courtesy: Scott, </a:t>
            </a:r>
            <a:r>
              <a:rPr lang="en-US" sz="1200" i="1" dirty="0" err="1"/>
              <a:t>Clancey</a:t>
            </a:r>
            <a:r>
              <a:rPr lang="en-US" sz="1200" i="1" dirty="0"/>
              <a:t>. Davis, </a:t>
            </a:r>
            <a:r>
              <a:rPr lang="en-US" sz="1200" i="1" dirty="0" err="1"/>
              <a:t>Shortliffe</a:t>
            </a:r>
            <a:r>
              <a:rPr lang="en-US" sz="1200" i="1" dirty="0"/>
              <a:t>. in Rule-based Expert Systems; http://</a:t>
            </a:r>
            <a:r>
              <a:rPr lang="en-US" sz="1200" i="1" dirty="0" err="1"/>
              <a:t>www.shortliffe.net</a:t>
            </a:r>
            <a:r>
              <a:rPr lang="en-US" sz="1200" i="1" dirty="0"/>
              <a:t>/ </a:t>
            </a:r>
          </a:p>
        </p:txBody>
      </p:sp>
    </p:spTree>
    <p:extLst>
      <p:ext uri="{BB962C8B-B14F-4D97-AF65-F5344CB8AC3E}">
        <p14:creationId xmlns:p14="http://schemas.microsoft.com/office/powerpoint/2010/main" val="20053167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770AD8-3017-E049-AF92-92CFF5FD8AE1}"/>
              </a:ext>
            </a:extLst>
          </p:cNvPr>
          <p:cNvSpPr>
            <a:spLocks noGrp="1"/>
          </p:cNvSpPr>
          <p:nvPr>
            <p:ph type="sldNum" sz="quarter" idx="12"/>
          </p:nvPr>
        </p:nvSpPr>
        <p:spPr/>
        <p:txBody>
          <a:bodyPr/>
          <a:lstStyle/>
          <a:p>
            <a:fld id="{29AB1D92-2ADB-9E4C-A96B-B84F7DA8EA28}" type="slidenum">
              <a:rPr lang="en-US" smtClean="0"/>
              <a:pPr/>
              <a:t>33</a:t>
            </a:fld>
            <a:endParaRPr lang="en-US"/>
          </a:p>
        </p:txBody>
      </p:sp>
      <p:cxnSp>
        <p:nvCxnSpPr>
          <p:cNvPr id="15" name="Straight Arrow Connector 14">
            <a:extLst>
              <a:ext uri="{FF2B5EF4-FFF2-40B4-BE49-F238E27FC236}">
                <a16:creationId xmlns:a16="http://schemas.microsoft.com/office/drawing/2014/main" id="{6333C75F-26BF-1C4C-9BE5-3997FF311837}"/>
              </a:ext>
            </a:extLst>
          </p:cNvPr>
          <p:cNvCxnSpPr/>
          <p:nvPr/>
        </p:nvCxnSpPr>
        <p:spPr>
          <a:xfrm flipH="1">
            <a:off x="4053840" y="2727960"/>
            <a:ext cx="518160" cy="51816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D4C1AEE-DED0-E44C-A4A3-BFDE47CF0BA5}"/>
              </a:ext>
            </a:extLst>
          </p:cNvPr>
          <p:cNvSpPr txBox="1"/>
          <p:nvPr/>
        </p:nvSpPr>
        <p:spPr>
          <a:xfrm>
            <a:off x="211538" y="6738"/>
            <a:ext cx="7345472" cy="584775"/>
          </a:xfrm>
          <a:prstGeom prst="rect">
            <a:avLst/>
          </a:prstGeom>
          <a:noFill/>
        </p:spPr>
        <p:txBody>
          <a:bodyPr wrap="none" rtlCol="0">
            <a:spAutoFit/>
          </a:bodyPr>
          <a:lstStyle/>
          <a:p>
            <a:r>
              <a:rPr lang="en-US" sz="3200" dirty="0"/>
              <a:t>Explaining Reasoning in MYCIN: Conclusion</a:t>
            </a:r>
          </a:p>
        </p:txBody>
      </p:sp>
      <p:sp>
        <p:nvSpPr>
          <p:cNvPr id="17" name="TextBox 16">
            <a:extLst>
              <a:ext uri="{FF2B5EF4-FFF2-40B4-BE49-F238E27FC236}">
                <a16:creationId xmlns:a16="http://schemas.microsoft.com/office/drawing/2014/main" id="{C261A717-61C9-0442-9C33-362FE24D2584}"/>
              </a:ext>
            </a:extLst>
          </p:cNvPr>
          <p:cNvSpPr txBox="1"/>
          <p:nvPr/>
        </p:nvSpPr>
        <p:spPr>
          <a:xfrm>
            <a:off x="2903220" y="6538912"/>
            <a:ext cx="6331605" cy="276999"/>
          </a:xfrm>
          <a:prstGeom prst="rect">
            <a:avLst/>
          </a:prstGeom>
          <a:noFill/>
        </p:spPr>
        <p:txBody>
          <a:bodyPr wrap="none" rtlCol="0">
            <a:spAutoFit/>
          </a:bodyPr>
          <a:lstStyle/>
          <a:p>
            <a:r>
              <a:rPr lang="en-US" sz="1200" i="1" dirty="0"/>
              <a:t>Courtesy: Scott, </a:t>
            </a:r>
            <a:r>
              <a:rPr lang="en-US" sz="1200" i="1" dirty="0" err="1"/>
              <a:t>Clancey</a:t>
            </a:r>
            <a:r>
              <a:rPr lang="en-US" sz="1200" i="1" dirty="0"/>
              <a:t>. Davis, </a:t>
            </a:r>
            <a:r>
              <a:rPr lang="en-US" sz="1200" i="1" dirty="0" err="1"/>
              <a:t>Shortliffe</a:t>
            </a:r>
            <a:r>
              <a:rPr lang="en-US" sz="1200" i="1" dirty="0"/>
              <a:t>. in Rule-based Expert Systems; http://</a:t>
            </a:r>
            <a:r>
              <a:rPr lang="en-US" sz="1200" i="1" dirty="0" err="1"/>
              <a:t>www.shortliffe.net</a:t>
            </a:r>
            <a:r>
              <a:rPr lang="en-US" sz="1200" i="1" dirty="0"/>
              <a:t>/ </a:t>
            </a:r>
          </a:p>
        </p:txBody>
      </p:sp>
      <p:pic>
        <p:nvPicPr>
          <p:cNvPr id="3" name="Picture 2">
            <a:extLst>
              <a:ext uri="{FF2B5EF4-FFF2-40B4-BE49-F238E27FC236}">
                <a16:creationId xmlns:a16="http://schemas.microsoft.com/office/drawing/2014/main" id="{8ACEA400-7D08-9547-AAF1-4276E7E0A069}"/>
              </a:ext>
            </a:extLst>
          </p:cNvPr>
          <p:cNvPicPr>
            <a:picLocks noChangeAspect="1"/>
          </p:cNvPicPr>
          <p:nvPr/>
        </p:nvPicPr>
        <p:blipFill>
          <a:blip r:embed="rId2"/>
          <a:stretch>
            <a:fillRect/>
          </a:stretch>
        </p:blipFill>
        <p:spPr>
          <a:xfrm>
            <a:off x="939800" y="508000"/>
            <a:ext cx="7264400" cy="5842000"/>
          </a:xfrm>
          <a:prstGeom prst="rect">
            <a:avLst/>
          </a:prstGeom>
        </p:spPr>
      </p:pic>
    </p:spTree>
    <p:extLst>
      <p:ext uri="{BB962C8B-B14F-4D97-AF65-F5344CB8AC3E}">
        <p14:creationId xmlns:p14="http://schemas.microsoft.com/office/powerpoint/2010/main" val="3302658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9CAFA-8104-B846-BEDF-4A3A2F2748E1}"/>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4CC4E5A7-BBD8-4E4A-A6AC-4AD142FEC940}"/>
              </a:ext>
            </a:extLst>
          </p:cNvPr>
          <p:cNvSpPr>
            <a:spLocks noGrp="1"/>
          </p:cNvSpPr>
          <p:nvPr>
            <p:ph idx="1"/>
          </p:nvPr>
        </p:nvSpPr>
        <p:spPr>
          <a:xfrm>
            <a:off x="1159566" y="1417638"/>
            <a:ext cx="8229600" cy="4525963"/>
          </a:xfrm>
        </p:spPr>
        <p:txBody>
          <a:bodyPr>
            <a:normAutofit fontScale="92500" lnSpcReduction="10000"/>
          </a:bodyPr>
          <a:lstStyle/>
          <a:p>
            <a:r>
              <a:rPr lang="en-US" dirty="0"/>
              <a:t>AI at NIST</a:t>
            </a:r>
          </a:p>
          <a:p>
            <a:r>
              <a:rPr lang="en-US" dirty="0"/>
              <a:t>AI in Medicine</a:t>
            </a:r>
          </a:p>
          <a:p>
            <a:r>
              <a:rPr lang="en-US" dirty="0"/>
              <a:t>Representative Projects in SSD</a:t>
            </a:r>
          </a:p>
          <a:p>
            <a:r>
              <a:rPr lang="en-US" dirty="0"/>
              <a:t>DARPA’s XAI: A Brief Introduction</a:t>
            </a:r>
          </a:p>
          <a:p>
            <a:r>
              <a:rPr lang="en-US" dirty="0"/>
              <a:t>First Wave: KAS, MYCIN/EMYCIN and Explanations</a:t>
            </a:r>
          </a:p>
          <a:p>
            <a:r>
              <a:rPr lang="en-US" dirty="0">
                <a:solidFill>
                  <a:srgbClr val="FFC000"/>
                </a:solidFill>
              </a:rPr>
              <a:t>Second Wave: CNNs and Explanation</a:t>
            </a:r>
          </a:p>
          <a:p>
            <a:r>
              <a:rPr lang="en-US" dirty="0"/>
              <a:t>Third Wave: OKNs + NNs</a:t>
            </a:r>
          </a:p>
          <a:p>
            <a:r>
              <a:rPr lang="en-US" dirty="0"/>
              <a:t>Summary</a:t>
            </a:r>
          </a:p>
          <a:p>
            <a:pPr marL="0" indent="0">
              <a:buNone/>
            </a:pPr>
            <a:endParaRPr lang="en-US" dirty="0"/>
          </a:p>
        </p:txBody>
      </p:sp>
    </p:spTree>
    <p:extLst>
      <p:ext uri="{BB962C8B-B14F-4D97-AF65-F5344CB8AC3E}">
        <p14:creationId xmlns:p14="http://schemas.microsoft.com/office/powerpoint/2010/main" val="29017850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A6788-3B05-3D45-9C74-41C26841DA33}"/>
              </a:ext>
            </a:extLst>
          </p:cNvPr>
          <p:cNvSpPr>
            <a:spLocks noGrp="1"/>
          </p:cNvSpPr>
          <p:nvPr>
            <p:ph type="title"/>
          </p:nvPr>
        </p:nvSpPr>
        <p:spPr/>
        <p:txBody>
          <a:bodyPr/>
          <a:lstStyle/>
          <a:p>
            <a:r>
              <a:rPr lang="en-US" dirty="0"/>
              <a:t>Two Case Studies</a:t>
            </a:r>
          </a:p>
        </p:txBody>
      </p:sp>
      <p:sp>
        <p:nvSpPr>
          <p:cNvPr id="3" name="Content Placeholder 2">
            <a:extLst>
              <a:ext uri="{FF2B5EF4-FFF2-40B4-BE49-F238E27FC236}">
                <a16:creationId xmlns:a16="http://schemas.microsoft.com/office/drawing/2014/main" id="{4B9B85ED-81C8-C34A-951A-D34055582097}"/>
              </a:ext>
            </a:extLst>
          </p:cNvPr>
          <p:cNvSpPr>
            <a:spLocks noGrp="1"/>
          </p:cNvSpPr>
          <p:nvPr>
            <p:ph idx="1"/>
          </p:nvPr>
        </p:nvSpPr>
        <p:spPr/>
        <p:txBody>
          <a:bodyPr/>
          <a:lstStyle/>
          <a:p>
            <a:r>
              <a:rPr lang="en-US" dirty="0"/>
              <a:t>From Imaging to Diagnosis in GI</a:t>
            </a:r>
          </a:p>
          <a:p>
            <a:r>
              <a:rPr lang="en-US" dirty="0"/>
              <a:t>Accurate and Interpretable Classification of </a:t>
            </a:r>
            <a:r>
              <a:rPr lang="en-US" dirty="0" err="1"/>
              <a:t>Microspectroscopy</a:t>
            </a:r>
            <a:r>
              <a:rPr lang="en-US" dirty="0"/>
              <a:t> Pixels Using Artificial Neural Networks</a:t>
            </a:r>
          </a:p>
          <a:p>
            <a:endParaRPr lang="en-US" dirty="0"/>
          </a:p>
        </p:txBody>
      </p:sp>
      <p:sp>
        <p:nvSpPr>
          <p:cNvPr id="4" name="Slide Number Placeholder 3">
            <a:extLst>
              <a:ext uri="{FF2B5EF4-FFF2-40B4-BE49-F238E27FC236}">
                <a16:creationId xmlns:a16="http://schemas.microsoft.com/office/drawing/2014/main" id="{0FCD7A76-CF32-724D-930C-7364018FD516}"/>
              </a:ext>
            </a:extLst>
          </p:cNvPr>
          <p:cNvSpPr>
            <a:spLocks noGrp="1"/>
          </p:cNvSpPr>
          <p:nvPr>
            <p:ph type="sldNum" sz="quarter" idx="12"/>
          </p:nvPr>
        </p:nvSpPr>
        <p:spPr/>
        <p:txBody>
          <a:bodyPr/>
          <a:lstStyle/>
          <a:p>
            <a:fld id="{29AB1D92-2ADB-9E4C-A96B-B84F7DA8EA28}" type="slidenum">
              <a:rPr lang="en-US" smtClean="0"/>
              <a:pPr/>
              <a:t>35</a:t>
            </a:fld>
            <a:endParaRPr lang="en-US"/>
          </a:p>
        </p:txBody>
      </p:sp>
    </p:spTree>
    <p:extLst>
      <p:ext uri="{BB962C8B-B14F-4D97-AF65-F5344CB8AC3E}">
        <p14:creationId xmlns:p14="http://schemas.microsoft.com/office/powerpoint/2010/main" val="39287844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0" name="Rectangle 2"/>
          <p:cNvSpPr>
            <a:spLocks noGrp="1" noChangeArrowheads="1"/>
          </p:cNvSpPr>
          <p:nvPr>
            <p:ph type="title"/>
          </p:nvPr>
        </p:nvSpPr>
        <p:spPr>
          <a:xfrm>
            <a:off x="0" y="304800"/>
            <a:ext cx="9144000" cy="1143000"/>
          </a:xfrm>
        </p:spPr>
        <p:txBody>
          <a:bodyPr/>
          <a:lstStyle/>
          <a:p>
            <a:r>
              <a:rPr lang="en-US" sz="2400">
                <a:ea typeface="ＭＳ Ｐゴシック" pitchFamily="-107" charset="-128"/>
                <a:cs typeface="ＭＳ Ｐゴシック" pitchFamily="-107" charset="-128"/>
              </a:rPr>
              <a:t>Gastroenteroscopy, Colonoscopy vs. WCE</a:t>
            </a:r>
            <a:endParaRPr lang="en-US">
              <a:ea typeface="ＭＳ Ｐゴシック" pitchFamily="-107" charset="-128"/>
              <a:cs typeface="ＭＳ Ｐゴシック" pitchFamily="-107" charset="-128"/>
            </a:endParaRPr>
          </a:p>
        </p:txBody>
      </p:sp>
      <p:grpSp>
        <p:nvGrpSpPr>
          <p:cNvPr id="2" name="Group 3"/>
          <p:cNvGrpSpPr>
            <a:grpSpLocks/>
          </p:cNvGrpSpPr>
          <p:nvPr/>
        </p:nvGrpSpPr>
        <p:grpSpPr bwMode="auto">
          <a:xfrm>
            <a:off x="685800" y="1371600"/>
            <a:ext cx="7710488" cy="5048250"/>
            <a:chOff x="432" y="864"/>
            <a:chExt cx="4857" cy="3180"/>
          </a:xfrm>
        </p:grpSpPr>
        <p:graphicFrame>
          <p:nvGraphicFramePr>
            <p:cNvPr id="28677" name="Object 5"/>
            <p:cNvGraphicFramePr>
              <a:graphicFrameLocks noChangeAspect="1"/>
            </p:cNvGraphicFramePr>
            <p:nvPr/>
          </p:nvGraphicFramePr>
          <p:xfrm>
            <a:off x="432" y="864"/>
            <a:ext cx="1503" cy="3180"/>
          </p:xfrm>
          <a:graphic>
            <a:graphicData uri="http://schemas.openxmlformats.org/presentationml/2006/ole">
              <mc:AlternateContent xmlns:mc="http://schemas.openxmlformats.org/markup-compatibility/2006">
                <mc:Choice xmlns:v="urn:schemas-microsoft-com:vml" Requires="v">
                  <p:oleObj spid="_x0000_s16445" name="Bitmap Image" r:id="rId4" imgW="1980952" imgH="4191585" progId="">
                    <p:embed/>
                  </p:oleObj>
                </mc:Choice>
                <mc:Fallback>
                  <p:oleObj name="Bitmap Image" r:id="rId4" imgW="1980952" imgH="4191585" progId="">
                    <p:embed/>
                    <p:pic>
                      <p:nvPicPr>
                        <p:cNvPr id="28677" name="Object 5"/>
                        <p:cNvPicPr>
                          <a:picLocks noChangeAspect="1" noChangeArrowheads="1"/>
                        </p:cNvPicPr>
                        <p:nvPr/>
                      </p:nvPicPr>
                      <p:blipFill>
                        <a:blip r:embed="rId5">
                          <a:lum bright="80000" contrast="-80000"/>
                          <a:extLst>
                            <a:ext uri="{28A0092B-C50C-407E-A947-70E740481C1C}">
                              <a14:useLocalDpi xmlns:a14="http://schemas.microsoft.com/office/drawing/2010/main" val="0"/>
                            </a:ext>
                          </a:extLst>
                        </a:blip>
                        <a:srcRect/>
                        <a:stretch>
                          <a:fillRect/>
                        </a:stretch>
                      </p:blipFill>
                      <p:spPr bwMode="auto">
                        <a:xfrm>
                          <a:off x="432" y="864"/>
                          <a:ext cx="1503" cy="3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678" name="Object 6"/>
            <p:cNvGraphicFramePr>
              <a:graphicFrameLocks noChangeAspect="1"/>
            </p:cNvGraphicFramePr>
            <p:nvPr/>
          </p:nvGraphicFramePr>
          <p:xfrm>
            <a:off x="2112" y="864"/>
            <a:ext cx="1503" cy="3180"/>
          </p:xfrm>
          <a:graphic>
            <a:graphicData uri="http://schemas.openxmlformats.org/presentationml/2006/ole">
              <mc:AlternateContent xmlns:mc="http://schemas.openxmlformats.org/markup-compatibility/2006">
                <mc:Choice xmlns:v="urn:schemas-microsoft-com:vml" Requires="v">
                  <p:oleObj spid="_x0000_s16446" name="Bitmap Image" r:id="rId6" imgW="1980952" imgH="4191585" progId="">
                    <p:embed/>
                  </p:oleObj>
                </mc:Choice>
                <mc:Fallback>
                  <p:oleObj name="Bitmap Image" r:id="rId6" imgW="1980952" imgH="4191585" progId="">
                    <p:embed/>
                    <p:pic>
                      <p:nvPicPr>
                        <p:cNvPr id="28678" name="Object 6"/>
                        <p:cNvPicPr>
                          <a:picLocks noChangeAspect="1" noChangeArrowheads="1"/>
                        </p:cNvPicPr>
                        <p:nvPr/>
                      </p:nvPicPr>
                      <p:blipFill>
                        <a:blip r:embed="rId7">
                          <a:lum bright="80000" contrast="-80000"/>
                          <a:extLst>
                            <a:ext uri="{28A0092B-C50C-407E-A947-70E740481C1C}">
                              <a14:useLocalDpi xmlns:a14="http://schemas.microsoft.com/office/drawing/2010/main" val="0"/>
                            </a:ext>
                          </a:extLst>
                        </a:blip>
                        <a:srcRect/>
                        <a:stretch>
                          <a:fillRect/>
                        </a:stretch>
                      </p:blipFill>
                      <p:spPr bwMode="auto">
                        <a:xfrm>
                          <a:off x="2112" y="864"/>
                          <a:ext cx="1503" cy="3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679" name="Object 7"/>
            <p:cNvGraphicFramePr>
              <a:graphicFrameLocks noChangeAspect="1"/>
            </p:cNvGraphicFramePr>
            <p:nvPr/>
          </p:nvGraphicFramePr>
          <p:xfrm>
            <a:off x="3792" y="864"/>
            <a:ext cx="1497" cy="2835"/>
          </p:xfrm>
          <a:graphic>
            <a:graphicData uri="http://schemas.openxmlformats.org/presentationml/2006/ole">
              <mc:AlternateContent xmlns:mc="http://schemas.openxmlformats.org/markup-compatibility/2006">
                <mc:Choice xmlns:v="urn:schemas-microsoft-com:vml" Requires="v">
                  <p:oleObj spid="_x0000_s16447" name="Bitmap Image" r:id="rId8" imgW="1980952" imgH="3753374" progId="">
                    <p:embed/>
                  </p:oleObj>
                </mc:Choice>
                <mc:Fallback>
                  <p:oleObj name="Bitmap Image" r:id="rId8" imgW="1980952" imgH="3753374" progId="">
                    <p:embed/>
                    <p:pic>
                      <p:nvPicPr>
                        <p:cNvPr id="28679" name="Object 7"/>
                        <p:cNvPicPr>
                          <a:picLocks noChangeAspect="1" noChangeArrowheads="1"/>
                        </p:cNvPicPr>
                        <p:nvPr/>
                      </p:nvPicPr>
                      <p:blipFill>
                        <a:blip r:embed="rId9">
                          <a:lum bright="80000" contrast="-80000"/>
                          <a:extLst>
                            <a:ext uri="{28A0092B-C50C-407E-A947-70E740481C1C}">
                              <a14:useLocalDpi xmlns:a14="http://schemas.microsoft.com/office/drawing/2010/main" val="0"/>
                            </a:ext>
                          </a:extLst>
                        </a:blip>
                        <a:srcRect/>
                        <a:stretch>
                          <a:fillRect/>
                        </a:stretch>
                      </p:blipFill>
                      <p:spPr bwMode="auto">
                        <a:xfrm>
                          <a:off x="3792" y="864"/>
                          <a:ext cx="1497" cy="2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aphicFrame>
        <p:nvGraphicFramePr>
          <p:cNvPr id="251911" name="Object 2"/>
          <p:cNvGraphicFramePr>
            <a:graphicFrameLocks noChangeAspect="1"/>
          </p:cNvGraphicFramePr>
          <p:nvPr/>
        </p:nvGraphicFramePr>
        <p:xfrm>
          <a:off x="685800" y="1371600"/>
          <a:ext cx="2386013" cy="5048250"/>
        </p:xfrm>
        <a:graphic>
          <a:graphicData uri="http://schemas.openxmlformats.org/presentationml/2006/ole">
            <mc:AlternateContent xmlns:mc="http://schemas.openxmlformats.org/markup-compatibility/2006">
              <mc:Choice xmlns:v="urn:schemas-microsoft-com:vml" Requires="v">
                <p:oleObj spid="_x0000_s16448" name="Bitmap Image" r:id="rId10" imgW="1980952" imgH="4191585" progId="">
                  <p:embed/>
                </p:oleObj>
              </mc:Choice>
              <mc:Fallback>
                <p:oleObj name="Bitmap Image" r:id="rId10" imgW="1980952" imgH="4191585" progId="">
                  <p:embed/>
                  <p:pic>
                    <p:nvPicPr>
                      <p:cNvPr id="251911"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371600"/>
                        <a:ext cx="2386013" cy="504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1912" name="Object 3"/>
          <p:cNvGraphicFramePr>
            <a:graphicFrameLocks noChangeAspect="1"/>
          </p:cNvGraphicFramePr>
          <p:nvPr/>
        </p:nvGraphicFramePr>
        <p:xfrm>
          <a:off x="3352800" y="1371600"/>
          <a:ext cx="2386013" cy="5048250"/>
        </p:xfrm>
        <a:graphic>
          <a:graphicData uri="http://schemas.openxmlformats.org/presentationml/2006/ole">
            <mc:AlternateContent xmlns:mc="http://schemas.openxmlformats.org/markup-compatibility/2006">
              <mc:Choice xmlns:v="urn:schemas-microsoft-com:vml" Requires="v">
                <p:oleObj spid="_x0000_s16449" name="Bitmap Image" r:id="rId11" imgW="1980952" imgH="4191585" progId="">
                  <p:embed/>
                </p:oleObj>
              </mc:Choice>
              <mc:Fallback>
                <p:oleObj name="Bitmap Image" r:id="rId11" imgW="1980952" imgH="4191585" progId="">
                  <p:embed/>
                  <p:pic>
                    <p:nvPicPr>
                      <p:cNvPr id="251912"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1371600"/>
                        <a:ext cx="2386013" cy="504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1913" name="Object 4"/>
          <p:cNvGraphicFramePr>
            <a:graphicFrameLocks noChangeAspect="1"/>
          </p:cNvGraphicFramePr>
          <p:nvPr/>
        </p:nvGraphicFramePr>
        <p:xfrm>
          <a:off x="6019800" y="1371600"/>
          <a:ext cx="2376488" cy="4500563"/>
        </p:xfrm>
        <a:graphic>
          <a:graphicData uri="http://schemas.openxmlformats.org/presentationml/2006/ole">
            <mc:AlternateContent xmlns:mc="http://schemas.openxmlformats.org/markup-compatibility/2006">
              <mc:Choice xmlns:v="urn:schemas-microsoft-com:vml" Requires="v">
                <p:oleObj spid="_x0000_s16450" name="Bitmap Image" r:id="rId12" imgW="1980952" imgH="3753374" progId="">
                  <p:embed/>
                </p:oleObj>
              </mc:Choice>
              <mc:Fallback>
                <p:oleObj name="Bitmap Image" r:id="rId12" imgW="1980952" imgH="3753374" progId="">
                  <p:embed/>
                  <p:pic>
                    <p:nvPicPr>
                      <p:cNvPr id="251913"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9800" y="1371600"/>
                        <a:ext cx="2376488" cy="450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73468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51911"/>
                                        </p:tgtEl>
                                        <p:attrNameLst>
                                          <p:attrName>style.visibility</p:attrName>
                                        </p:attrNameLst>
                                      </p:cBhvr>
                                      <p:to>
                                        <p:strVal val="visible"/>
                                      </p:to>
                                    </p:set>
                                  </p:childTnLst>
                                  <p:subTnLst>
                                    <p:set>
                                      <p:cBhvr override="childStyle">
                                        <p:cTn dur="1" fill="hold" display="0" masterRel="nextClick" afterEffect="1"/>
                                        <p:tgtEl>
                                          <p:spTgt spid="251911"/>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51912"/>
                                        </p:tgtEl>
                                        <p:attrNameLst>
                                          <p:attrName>style.visibility</p:attrName>
                                        </p:attrNameLst>
                                      </p:cBhvr>
                                      <p:to>
                                        <p:strVal val="visible"/>
                                      </p:to>
                                    </p:set>
                                  </p:childTnLst>
                                  <p:subTnLst>
                                    <p:set>
                                      <p:cBhvr override="childStyle">
                                        <p:cTn dur="1" fill="hold" display="0" masterRel="nextClick" afterEffect="1"/>
                                        <p:tgtEl>
                                          <p:spTgt spid="251912"/>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51913"/>
                                        </p:tgtEl>
                                        <p:attrNameLst>
                                          <p:attrName>style.visibility</p:attrName>
                                        </p:attrNameLst>
                                      </p:cBhvr>
                                      <p:to>
                                        <p:strVal val="visible"/>
                                      </p:to>
                                    </p:set>
                                  </p:childTnLst>
                                  <p:subTnLst>
                                    <p:set>
                                      <p:cBhvr override="childStyle">
                                        <p:cTn dur="1" fill="hold" display="0" masterRel="nextClick" afterEffect="1"/>
                                        <p:tgtEl>
                                          <p:spTgt spid="2519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reeform 2"/>
          <p:cNvSpPr>
            <a:spLocks/>
          </p:cNvSpPr>
          <p:nvPr/>
        </p:nvSpPr>
        <p:spPr bwMode="auto">
          <a:xfrm flipH="1">
            <a:off x="-228600" y="533400"/>
            <a:ext cx="9372600" cy="5867400"/>
          </a:xfrm>
          <a:custGeom>
            <a:avLst/>
            <a:gdLst>
              <a:gd name="T0" fmla="*/ 2147483647 w 20078"/>
              <a:gd name="T1" fmla="*/ 1443334984 h 12144"/>
              <a:gd name="T2" fmla="*/ 2147483647 w 20078"/>
              <a:gd name="T3" fmla="*/ 2064741635 h 12144"/>
              <a:gd name="T4" fmla="*/ 2147483647 w 20078"/>
              <a:gd name="T5" fmla="*/ 2147483647 h 12144"/>
              <a:gd name="T6" fmla="*/ 2147483647 w 20078"/>
              <a:gd name="T7" fmla="*/ 2147483647 h 12144"/>
              <a:gd name="T8" fmla="*/ 1056432716 w 20078"/>
              <a:gd name="T9" fmla="*/ 1546980305 h 12144"/>
              <a:gd name="T10" fmla="*/ 562210355 w 20078"/>
              <a:gd name="T11" fmla="*/ 1360465206 h 12144"/>
              <a:gd name="T12" fmla="*/ 182391786 w 20078"/>
              <a:gd name="T13" fmla="*/ 1153174080 h 12144"/>
              <a:gd name="T14" fmla="*/ 164304787 w 20078"/>
              <a:gd name="T15" fmla="*/ 614637207 h 12144"/>
              <a:gd name="T16" fmla="*/ 76268727 w 20078"/>
              <a:gd name="T17" fmla="*/ 117651903 h 12144"/>
              <a:gd name="T18" fmla="*/ 622354084 w 20078"/>
              <a:gd name="T19" fmla="*/ 221063861 h 12144"/>
              <a:gd name="T20" fmla="*/ 2147483647 w 20078"/>
              <a:gd name="T21" fmla="*/ 1443334984 h 121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078"/>
              <a:gd name="T34" fmla="*/ 0 h 12144"/>
              <a:gd name="T35" fmla="*/ 20078 w 20078"/>
              <a:gd name="T36" fmla="*/ 12144 h 121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078" h="12144">
                <a:moveTo>
                  <a:pt x="17353" y="6183"/>
                </a:moveTo>
                <a:cubicBezTo>
                  <a:pt x="20078" y="7499"/>
                  <a:pt x="18985" y="7884"/>
                  <a:pt x="19179" y="8845"/>
                </a:cubicBezTo>
                <a:cubicBezTo>
                  <a:pt x="19373" y="9807"/>
                  <a:pt x="19414" y="11759"/>
                  <a:pt x="18515" y="11952"/>
                </a:cubicBezTo>
                <a:cubicBezTo>
                  <a:pt x="17616" y="12144"/>
                  <a:pt x="16067" y="10887"/>
                  <a:pt x="13784" y="9999"/>
                </a:cubicBezTo>
                <a:cubicBezTo>
                  <a:pt x="11502" y="9112"/>
                  <a:pt x="6716" y="7322"/>
                  <a:pt x="4848" y="6627"/>
                </a:cubicBezTo>
                <a:cubicBezTo>
                  <a:pt x="2981" y="5931"/>
                  <a:pt x="3244" y="6109"/>
                  <a:pt x="2580" y="5828"/>
                </a:cubicBezTo>
                <a:cubicBezTo>
                  <a:pt x="1916" y="5547"/>
                  <a:pt x="1141" y="5473"/>
                  <a:pt x="837" y="4940"/>
                </a:cubicBezTo>
                <a:cubicBezTo>
                  <a:pt x="532" y="4408"/>
                  <a:pt x="835" y="3372"/>
                  <a:pt x="754" y="2633"/>
                </a:cubicBezTo>
                <a:cubicBezTo>
                  <a:pt x="673" y="1894"/>
                  <a:pt x="0" y="785"/>
                  <a:pt x="350" y="504"/>
                </a:cubicBezTo>
                <a:cubicBezTo>
                  <a:pt x="700" y="223"/>
                  <a:pt x="22" y="0"/>
                  <a:pt x="2856" y="947"/>
                </a:cubicBezTo>
                <a:cubicBezTo>
                  <a:pt x="5690" y="1894"/>
                  <a:pt x="14628" y="4866"/>
                  <a:pt x="17353" y="6183"/>
                </a:cubicBezTo>
                <a:close/>
              </a:path>
            </a:pathLst>
          </a:custGeom>
          <a:solidFill>
            <a:srgbClr val="3C001E"/>
          </a:solidFill>
          <a:ln w="9525">
            <a:noFill/>
            <a:round/>
            <a:headEnd/>
            <a:tailEnd/>
          </a:ln>
        </p:spPr>
        <p:txBody>
          <a:bodyPr wrap="none" anchor="ctr">
            <a:prstTxWarp prst="textNoShape">
              <a:avLst/>
            </a:prstTxWarp>
          </a:bodyPr>
          <a:lstStyle/>
          <a:p>
            <a:endParaRPr lang="en-US"/>
          </a:p>
        </p:txBody>
      </p:sp>
      <p:sp>
        <p:nvSpPr>
          <p:cNvPr id="30723" name="Text Box 3"/>
          <p:cNvSpPr txBox="1">
            <a:spLocks noChangeArrowheads="1"/>
          </p:cNvSpPr>
          <p:nvPr/>
        </p:nvSpPr>
        <p:spPr bwMode="auto">
          <a:xfrm>
            <a:off x="5257800" y="6248400"/>
            <a:ext cx="2708275" cy="274638"/>
          </a:xfrm>
          <a:prstGeom prst="rect">
            <a:avLst/>
          </a:prstGeom>
          <a:noFill/>
          <a:ln w="9525">
            <a:noFill/>
            <a:miter lim="800000"/>
            <a:headEnd/>
            <a:tailEnd/>
          </a:ln>
        </p:spPr>
        <p:txBody>
          <a:bodyPr wrap="none">
            <a:prstTxWarp prst="textNoShape">
              <a:avLst/>
            </a:prstTxWarp>
            <a:spAutoFit/>
          </a:bodyPr>
          <a:lstStyle/>
          <a:p>
            <a:r>
              <a:rPr lang="en-US" sz="1200" i="0">
                <a:solidFill>
                  <a:schemeClr val="hlink"/>
                </a:solidFill>
                <a:latin typeface="Arial" pitchFamily="-107" charset="0"/>
              </a:rPr>
              <a:t>Animation: Courtesy of GivenImaging</a:t>
            </a:r>
          </a:p>
        </p:txBody>
      </p:sp>
      <p:pic>
        <p:nvPicPr>
          <p:cNvPr id="30724" name="Picture 4" descr="sriram:PowerpointFiles:Healthcare:CapsuleEndo:Inside Capsule Animation Without.mpg">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rcRect/>
          <a:stretch>
            <a:fillRect/>
          </a:stretch>
        </p:blipFill>
        <p:spPr bwMode="auto">
          <a:xfrm>
            <a:off x="2286000" y="1371600"/>
            <a:ext cx="5334000" cy="4000500"/>
          </a:xfrm>
          <a:prstGeom prst="rect">
            <a:avLst/>
          </a:prstGeom>
          <a:noFill/>
          <a:ln w="9525">
            <a:noFill/>
            <a:miter lim="800000"/>
            <a:headEnd/>
            <a:tailEnd/>
          </a:ln>
        </p:spPr>
      </p:pic>
    </p:spTree>
    <p:extLst>
      <p:ext uri="{BB962C8B-B14F-4D97-AF65-F5344CB8AC3E}">
        <p14:creationId xmlns:p14="http://schemas.microsoft.com/office/powerpoint/2010/main" val="3430802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72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0724"/>
                </p:tgtEl>
              </p:cMediaNode>
            </p:video>
            <p:seq concurrent="1" nextAc="seek">
              <p:cTn id="8" restart="whenNotActive" fill="hold" evtFilter="cancelBubble" nodeType="interactiveSeq">
                <p:stCondLst>
                  <p:cond evt="onClick" delay="0">
                    <p:tgtEl>
                      <p:spTgt spid="3072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0724"/>
                                        </p:tgtEl>
                                      </p:cBhvr>
                                    </p:cmd>
                                  </p:childTnLst>
                                </p:cTn>
                              </p:par>
                            </p:childTnLst>
                          </p:cTn>
                        </p:par>
                      </p:childTnLst>
                    </p:cTn>
                  </p:par>
                </p:childTnLst>
              </p:cTn>
              <p:nextCondLst>
                <p:cond evt="onClick" delay="0">
                  <p:tgtEl>
                    <p:spTgt spid="30724"/>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4" name="Picture 2" descr="Belt &amp; Accessories"/>
          <p:cNvPicPr>
            <a:picLocks noChangeAspect="1" noChangeArrowheads="1"/>
          </p:cNvPicPr>
          <p:nvPr/>
        </p:nvPicPr>
        <p:blipFill>
          <a:blip r:embed="rId4"/>
          <a:srcRect l="3975" t="7861" r="4596" b="8810"/>
          <a:stretch>
            <a:fillRect/>
          </a:stretch>
        </p:blipFill>
        <p:spPr bwMode="auto">
          <a:xfrm>
            <a:off x="3352800" y="1524000"/>
            <a:ext cx="2843213" cy="3276600"/>
          </a:xfrm>
          <a:prstGeom prst="rect">
            <a:avLst/>
          </a:prstGeom>
          <a:noFill/>
          <a:ln w="28575">
            <a:solidFill>
              <a:srgbClr val="6699FF"/>
            </a:solidFill>
            <a:miter lim="800000"/>
            <a:headEnd/>
            <a:tailEnd/>
          </a:ln>
        </p:spPr>
      </p:pic>
      <p:sp>
        <p:nvSpPr>
          <p:cNvPr id="32772" name="Rectangle 3"/>
          <p:cNvSpPr>
            <a:spLocks noGrp="1" noChangeArrowheads="1"/>
          </p:cNvSpPr>
          <p:nvPr>
            <p:ph type="title"/>
          </p:nvPr>
        </p:nvSpPr>
        <p:spPr>
          <a:xfrm>
            <a:off x="685800" y="0"/>
            <a:ext cx="7772400" cy="1143000"/>
          </a:xfrm>
        </p:spPr>
        <p:txBody>
          <a:bodyPr/>
          <a:lstStyle/>
          <a:p>
            <a:r>
              <a:rPr lang="en-US" sz="3600" dirty="0">
                <a:ea typeface="ＭＳ Ｐゴシック" pitchFamily="-107" charset="-128"/>
                <a:cs typeface="ＭＳ Ｐゴシック" pitchFamily="-107" charset="-128"/>
              </a:rPr>
              <a:t>Some Technical Info on WCE</a:t>
            </a:r>
          </a:p>
        </p:txBody>
      </p:sp>
      <p:sp>
        <p:nvSpPr>
          <p:cNvPr id="32773" name="Rectangle 4"/>
          <p:cNvSpPr>
            <a:spLocks noGrp="1" noChangeArrowheads="1"/>
          </p:cNvSpPr>
          <p:nvPr>
            <p:ph type="body" idx="1"/>
          </p:nvPr>
        </p:nvSpPr>
        <p:spPr>
          <a:xfrm>
            <a:off x="609600" y="762000"/>
            <a:ext cx="3200400" cy="4724400"/>
          </a:xfrm>
        </p:spPr>
        <p:txBody>
          <a:bodyPr/>
          <a:lstStyle/>
          <a:p>
            <a:pPr>
              <a:buFontTx/>
              <a:buNone/>
            </a:pPr>
            <a:r>
              <a:rPr lang="en-US" sz="1800" dirty="0">
                <a:ea typeface="ＭＳ Ｐゴシック" pitchFamily="-107" charset="-128"/>
                <a:cs typeface="ＭＳ Ｐゴシック" pitchFamily="-107" charset="-128"/>
              </a:rPr>
              <a:t>WCE system:</a:t>
            </a:r>
          </a:p>
          <a:p>
            <a:r>
              <a:rPr lang="en-US" sz="1800" dirty="0">
                <a:ea typeface="ＭＳ Ｐゴシック" pitchFamily="-107" charset="-128"/>
                <a:cs typeface="ＭＳ Ｐゴシック" pitchFamily="-107" charset="-128"/>
              </a:rPr>
              <a:t>Capsule:</a:t>
            </a:r>
          </a:p>
          <a:p>
            <a:pPr lvl="1">
              <a:buFontTx/>
              <a:buNone/>
            </a:pPr>
            <a:r>
              <a:rPr lang="en-US" sz="1600" dirty="0"/>
              <a:t>1. Optical dome</a:t>
            </a:r>
          </a:p>
          <a:p>
            <a:pPr lvl="1">
              <a:buFontTx/>
              <a:buNone/>
            </a:pPr>
            <a:r>
              <a:rPr lang="en-US" sz="1600" dirty="0"/>
              <a:t>2. Lens holder</a:t>
            </a:r>
          </a:p>
          <a:p>
            <a:pPr lvl="1">
              <a:buFontTx/>
              <a:buNone/>
            </a:pPr>
            <a:r>
              <a:rPr lang="en-US" sz="1600" dirty="0"/>
              <a:t>3. Lens</a:t>
            </a:r>
          </a:p>
          <a:p>
            <a:pPr lvl="1">
              <a:buFontTx/>
              <a:buNone/>
            </a:pPr>
            <a:r>
              <a:rPr lang="en-US" sz="1600" dirty="0"/>
              <a:t>4. Illuminating </a:t>
            </a:r>
            <a:r>
              <a:rPr lang="en-US" sz="1600" dirty="0" err="1"/>
              <a:t>LEDs</a:t>
            </a:r>
            <a:r>
              <a:rPr lang="en-US" sz="1600" dirty="0"/>
              <a:t> </a:t>
            </a:r>
          </a:p>
          <a:p>
            <a:pPr lvl="1">
              <a:buFontTx/>
              <a:buNone/>
            </a:pPr>
            <a:r>
              <a:rPr lang="en-US" sz="1600" dirty="0"/>
              <a:t>5. CMOS image sensor </a:t>
            </a:r>
          </a:p>
          <a:p>
            <a:pPr lvl="1">
              <a:buFontTx/>
              <a:buNone/>
            </a:pPr>
            <a:r>
              <a:rPr lang="en-US" sz="1600" dirty="0"/>
              <a:t>6. Battery</a:t>
            </a:r>
          </a:p>
          <a:p>
            <a:pPr lvl="1">
              <a:buFontTx/>
              <a:buNone/>
            </a:pPr>
            <a:r>
              <a:rPr lang="en-US" sz="1600" dirty="0"/>
              <a:t>7. Radio transmitter</a:t>
            </a:r>
          </a:p>
          <a:p>
            <a:pPr lvl="1">
              <a:buFontTx/>
              <a:buNone/>
            </a:pPr>
            <a:r>
              <a:rPr lang="en-US" sz="1600" dirty="0"/>
              <a:t>8. Antenna</a:t>
            </a:r>
          </a:p>
          <a:p>
            <a:r>
              <a:rPr lang="en-US" sz="1800" dirty="0">
                <a:ea typeface="ＭＳ Ｐゴシック" pitchFamily="-107" charset="-128"/>
                <a:cs typeface="ＭＳ Ｐゴシック" pitchFamily="-107" charset="-128"/>
              </a:rPr>
              <a:t>Receiver</a:t>
            </a:r>
          </a:p>
          <a:p>
            <a:r>
              <a:rPr lang="en-US" sz="1800" dirty="0">
                <a:ea typeface="ＭＳ Ｐゴシック" pitchFamily="-107" charset="-128"/>
                <a:cs typeface="ＭＳ Ｐゴシック" pitchFamily="-107" charset="-128"/>
              </a:rPr>
              <a:t>Computer workstation </a:t>
            </a:r>
            <a:br>
              <a:rPr lang="en-US" sz="1800" dirty="0">
                <a:ea typeface="ＭＳ Ｐゴシック" pitchFamily="-107" charset="-128"/>
                <a:cs typeface="ＭＳ Ｐゴシック" pitchFamily="-107" charset="-128"/>
              </a:rPr>
            </a:br>
            <a:r>
              <a:rPr lang="en-US" sz="1800" dirty="0">
                <a:ea typeface="ＭＳ Ｐゴシック" pitchFamily="-107" charset="-128"/>
                <a:cs typeface="ＭＳ Ｐゴシック" pitchFamily="-107" charset="-128"/>
              </a:rPr>
              <a:t>with software</a:t>
            </a:r>
          </a:p>
        </p:txBody>
      </p:sp>
      <p:graphicFrame>
        <p:nvGraphicFramePr>
          <p:cNvPr id="32770" name="Object 2"/>
          <p:cNvGraphicFramePr>
            <a:graphicFrameLocks noChangeAspect="1"/>
          </p:cNvGraphicFramePr>
          <p:nvPr/>
        </p:nvGraphicFramePr>
        <p:xfrm>
          <a:off x="5943600" y="990600"/>
          <a:ext cx="2876550" cy="1981200"/>
        </p:xfrm>
        <a:graphic>
          <a:graphicData uri="http://schemas.openxmlformats.org/presentationml/2006/ole">
            <mc:AlternateContent xmlns:mc="http://schemas.openxmlformats.org/markup-compatibility/2006">
              <mc:Choice xmlns:v="urn:schemas-microsoft-com:vml" Requires="v">
                <p:oleObj spid="_x0000_s17419" name="Photo Editor Photo" r:id="rId5" imgW="11133333" imgH="7666667" progId="">
                  <p:embed/>
                </p:oleObj>
              </mc:Choice>
              <mc:Fallback>
                <p:oleObj name="Photo Editor Photo" r:id="rId5" imgW="11133333" imgH="7666667" progId="">
                  <p:embed/>
                  <p:pic>
                    <p:nvPicPr>
                      <p:cNvPr id="3277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3600" y="990600"/>
                        <a:ext cx="2876550" cy="1981200"/>
                      </a:xfrm>
                      <a:prstGeom prst="rect">
                        <a:avLst/>
                      </a:prstGeom>
                      <a:noFill/>
                      <a:ln w="28575">
                        <a:solidFill>
                          <a:srgbClr val="6699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6"/>
          <p:cNvGrpSpPr>
            <a:grpSpLocks/>
          </p:cNvGrpSpPr>
          <p:nvPr/>
        </p:nvGrpSpPr>
        <p:grpSpPr bwMode="auto">
          <a:xfrm>
            <a:off x="5105400" y="3733800"/>
            <a:ext cx="3486150" cy="2865438"/>
            <a:chOff x="3216" y="2352"/>
            <a:chExt cx="2196" cy="1805"/>
          </a:xfrm>
        </p:grpSpPr>
        <p:pic>
          <p:nvPicPr>
            <p:cNvPr id="32776" name="Picture 7" descr="screen2"/>
            <p:cNvPicPr>
              <a:picLocks noChangeAspect="1" noChangeArrowheads="1"/>
            </p:cNvPicPr>
            <p:nvPr/>
          </p:nvPicPr>
          <p:blipFill>
            <a:blip r:embed="rId7"/>
            <a:srcRect/>
            <a:stretch>
              <a:fillRect/>
            </a:stretch>
          </p:blipFill>
          <p:spPr bwMode="auto">
            <a:xfrm>
              <a:off x="3216" y="2352"/>
              <a:ext cx="2196" cy="1647"/>
            </a:xfrm>
            <a:prstGeom prst="rect">
              <a:avLst/>
            </a:prstGeom>
            <a:noFill/>
            <a:ln w="9525">
              <a:noFill/>
              <a:miter lim="800000"/>
              <a:headEnd/>
              <a:tailEnd/>
            </a:ln>
          </p:spPr>
        </p:pic>
        <p:sp>
          <p:nvSpPr>
            <p:cNvPr id="32777" name="Text Box 8"/>
            <p:cNvSpPr txBox="1">
              <a:spLocks noChangeArrowheads="1"/>
            </p:cNvSpPr>
            <p:nvPr/>
          </p:nvSpPr>
          <p:spPr bwMode="auto">
            <a:xfrm>
              <a:off x="3216" y="3984"/>
              <a:ext cx="1573" cy="173"/>
            </a:xfrm>
            <a:prstGeom prst="rect">
              <a:avLst/>
            </a:prstGeom>
            <a:noFill/>
            <a:ln w="9525">
              <a:noFill/>
              <a:miter lim="800000"/>
              <a:headEnd/>
              <a:tailEnd/>
            </a:ln>
          </p:spPr>
          <p:txBody>
            <a:bodyPr wrap="none">
              <a:prstTxWarp prst="textNoShape">
                <a:avLst/>
              </a:prstTxWarp>
              <a:spAutoFit/>
            </a:bodyPr>
            <a:lstStyle/>
            <a:p>
              <a:r>
                <a:rPr lang="en-US" sz="1200" i="0">
                  <a:latin typeface="Arial" pitchFamily="-107" charset="0"/>
                </a:rPr>
                <a:t>Images: courtesy of GivenImaging</a:t>
              </a:r>
            </a:p>
          </p:txBody>
        </p:sp>
      </p:grpSp>
      <p:sp>
        <p:nvSpPr>
          <p:cNvPr id="32775" name="Rectangle 9"/>
          <p:cNvSpPr>
            <a:spLocks noChangeArrowheads="1"/>
          </p:cNvSpPr>
          <p:nvPr/>
        </p:nvSpPr>
        <p:spPr bwMode="auto">
          <a:xfrm>
            <a:off x="6856413" y="2971800"/>
            <a:ext cx="2116137" cy="457200"/>
          </a:xfrm>
          <a:prstGeom prst="rect">
            <a:avLst/>
          </a:prstGeom>
          <a:noFill/>
          <a:ln w="9525">
            <a:noFill/>
            <a:miter lim="800000"/>
            <a:headEnd/>
            <a:tailEnd/>
          </a:ln>
        </p:spPr>
        <p:txBody>
          <a:bodyPr wrap="none">
            <a:prstTxWarp prst="textNoShape">
              <a:avLst/>
            </a:prstTxWarp>
            <a:spAutoFit/>
          </a:bodyPr>
          <a:lstStyle/>
          <a:p>
            <a:pPr algn="r">
              <a:spcBef>
                <a:spcPct val="35000"/>
              </a:spcBef>
            </a:pPr>
            <a:r>
              <a:rPr lang="en-US" sz="1200" i="0" dirty="0">
                <a:solidFill>
                  <a:srgbClr val="FFFFFF"/>
                </a:solidFill>
                <a:latin typeface="Arial" pitchFamily="-107" charset="0"/>
              </a:rPr>
              <a:t>Height: 11mm, Width: 26mm</a:t>
            </a:r>
          </a:p>
          <a:p>
            <a:pPr algn="r"/>
            <a:r>
              <a:rPr lang="en-US" sz="1200" i="0" dirty="0">
                <a:solidFill>
                  <a:srgbClr val="FFFFFF"/>
                </a:solidFill>
                <a:latin typeface="Arial" pitchFamily="-107" charset="0"/>
              </a:rPr>
              <a:t>Weight: 3.7gr</a:t>
            </a:r>
          </a:p>
        </p:txBody>
      </p:sp>
    </p:spTree>
    <p:extLst>
      <p:ext uri="{BB962C8B-B14F-4D97-AF65-F5344CB8AC3E}">
        <p14:creationId xmlns:p14="http://schemas.microsoft.com/office/powerpoint/2010/main" val="973122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539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3"/>
          <a:srcRect/>
          <a:stretch>
            <a:fillRect/>
          </a:stretch>
        </p:blipFill>
        <p:spPr bwMode="auto">
          <a:xfrm>
            <a:off x="6096000" y="1219200"/>
            <a:ext cx="914400" cy="908050"/>
          </a:xfrm>
          <a:prstGeom prst="rect">
            <a:avLst/>
          </a:prstGeom>
          <a:noFill/>
          <a:ln w="9525">
            <a:noFill/>
            <a:miter lim="800000"/>
            <a:headEnd/>
            <a:tailEnd/>
          </a:ln>
        </p:spPr>
      </p:pic>
      <p:pic>
        <p:nvPicPr>
          <p:cNvPr id="32771" name="Picture 3"/>
          <p:cNvPicPr>
            <a:picLocks noChangeAspect="1" noChangeArrowheads="1"/>
          </p:cNvPicPr>
          <p:nvPr/>
        </p:nvPicPr>
        <p:blipFill>
          <a:blip r:embed="rId4"/>
          <a:srcRect/>
          <a:stretch>
            <a:fillRect/>
          </a:stretch>
        </p:blipFill>
        <p:spPr bwMode="auto">
          <a:xfrm>
            <a:off x="6096000" y="2362200"/>
            <a:ext cx="914400" cy="911225"/>
          </a:xfrm>
          <a:prstGeom prst="rect">
            <a:avLst/>
          </a:prstGeom>
          <a:noFill/>
          <a:ln w="9525">
            <a:noFill/>
            <a:miter lim="800000"/>
            <a:headEnd/>
            <a:tailEnd/>
          </a:ln>
        </p:spPr>
      </p:pic>
      <p:pic>
        <p:nvPicPr>
          <p:cNvPr id="32772" name="Picture 4"/>
          <p:cNvPicPr>
            <a:picLocks noChangeAspect="1" noChangeArrowheads="1"/>
          </p:cNvPicPr>
          <p:nvPr/>
        </p:nvPicPr>
        <p:blipFill>
          <a:blip r:embed="rId5"/>
          <a:srcRect/>
          <a:stretch>
            <a:fillRect/>
          </a:stretch>
        </p:blipFill>
        <p:spPr bwMode="auto">
          <a:xfrm>
            <a:off x="5638800" y="3429000"/>
            <a:ext cx="1828800" cy="1312863"/>
          </a:xfrm>
          <a:prstGeom prst="rect">
            <a:avLst/>
          </a:prstGeom>
          <a:noFill/>
          <a:ln w="9525">
            <a:noFill/>
            <a:miter lim="800000"/>
            <a:headEnd/>
            <a:tailEnd/>
          </a:ln>
        </p:spPr>
      </p:pic>
      <p:sp>
        <p:nvSpPr>
          <p:cNvPr id="32773" name="Line 5"/>
          <p:cNvSpPr>
            <a:spLocks noChangeShapeType="1"/>
          </p:cNvSpPr>
          <p:nvPr/>
        </p:nvSpPr>
        <p:spPr bwMode="auto">
          <a:xfrm>
            <a:off x="6858000" y="2819400"/>
            <a:ext cx="304800" cy="685800"/>
          </a:xfrm>
          <a:prstGeom prst="line">
            <a:avLst/>
          </a:prstGeom>
          <a:noFill/>
          <a:ln w="9525">
            <a:solidFill>
              <a:srgbClr val="FF0000"/>
            </a:solidFill>
            <a:round/>
            <a:headEnd/>
            <a:tailEnd type="triangle" w="med" len="med"/>
          </a:ln>
        </p:spPr>
        <p:txBody>
          <a:bodyPr>
            <a:prstTxWarp prst="textNoShape">
              <a:avLst/>
            </a:prstTxWarp>
          </a:bodyPr>
          <a:lstStyle/>
          <a:p>
            <a:endParaRPr lang="en-US"/>
          </a:p>
        </p:txBody>
      </p:sp>
      <p:sp>
        <p:nvSpPr>
          <p:cNvPr id="32774" name="Line 6"/>
          <p:cNvSpPr>
            <a:spLocks noChangeShapeType="1"/>
          </p:cNvSpPr>
          <p:nvPr/>
        </p:nvSpPr>
        <p:spPr bwMode="auto">
          <a:xfrm>
            <a:off x="6705600" y="2971800"/>
            <a:ext cx="76200" cy="533400"/>
          </a:xfrm>
          <a:prstGeom prst="line">
            <a:avLst/>
          </a:prstGeom>
          <a:noFill/>
          <a:ln w="9525">
            <a:solidFill>
              <a:srgbClr val="008000"/>
            </a:solidFill>
            <a:round/>
            <a:headEnd/>
            <a:tailEnd type="triangle" w="med" len="med"/>
          </a:ln>
        </p:spPr>
        <p:txBody>
          <a:bodyPr>
            <a:prstTxWarp prst="textNoShape">
              <a:avLst/>
            </a:prstTxWarp>
          </a:bodyPr>
          <a:lstStyle/>
          <a:p>
            <a:endParaRPr lang="en-US"/>
          </a:p>
        </p:txBody>
      </p:sp>
      <p:sp>
        <p:nvSpPr>
          <p:cNvPr id="32775" name="Line 7"/>
          <p:cNvSpPr>
            <a:spLocks noChangeShapeType="1"/>
          </p:cNvSpPr>
          <p:nvPr/>
        </p:nvSpPr>
        <p:spPr bwMode="auto">
          <a:xfrm flipH="1">
            <a:off x="6477000" y="2667000"/>
            <a:ext cx="76200" cy="838200"/>
          </a:xfrm>
          <a:prstGeom prst="line">
            <a:avLst/>
          </a:prstGeom>
          <a:noFill/>
          <a:ln w="9525">
            <a:solidFill>
              <a:srgbClr val="0000FF"/>
            </a:solidFill>
            <a:round/>
            <a:headEnd/>
            <a:tailEnd type="triangle" w="med" len="med"/>
          </a:ln>
        </p:spPr>
        <p:txBody>
          <a:bodyPr>
            <a:prstTxWarp prst="textNoShape">
              <a:avLst/>
            </a:prstTxWarp>
          </a:bodyPr>
          <a:lstStyle/>
          <a:p>
            <a:endParaRPr lang="en-US"/>
          </a:p>
        </p:txBody>
      </p:sp>
      <p:sp>
        <p:nvSpPr>
          <p:cNvPr id="32776" name="Rectangle 8"/>
          <p:cNvSpPr>
            <a:spLocks noChangeArrowheads="1"/>
          </p:cNvSpPr>
          <p:nvPr/>
        </p:nvSpPr>
        <p:spPr bwMode="auto">
          <a:xfrm>
            <a:off x="5929313" y="5029200"/>
            <a:ext cx="547687" cy="182563"/>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eaLnBrk="1" hangingPunct="1"/>
            <a:r>
              <a:rPr lang="pl-PL" sz="1000" i="0">
                <a:latin typeface="Arial" pitchFamily="-107" charset="0"/>
              </a:rPr>
              <a:t>problem</a:t>
            </a:r>
            <a:endParaRPr lang="en-US" sz="1000" i="0">
              <a:latin typeface="Arial" pitchFamily="-107" charset="0"/>
            </a:endParaRPr>
          </a:p>
        </p:txBody>
      </p:sp>
      <p:sp>
        <p:nvSpPr>
          <p:cNvPr id="32777" name="Rectangle 9"/>
          <p:cNvSpPr>
            <a:spLocks noChangeArrowheads="1"/>
          </p:cNvSpPr>
          <p:nvPr/>
        </p:nvSpPr>
        <p:spPr bwMode="auto">
          <a:xfrm>
            <a:off x="6538913" y="5029200"/>
            <a:ext cx="547687" cy="182563"/>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eaLnBrk="1" hangingPunct="1"/>
            <a:r>
              <a:rPr lang="pl-PL" sz="1000" i="0">
                <a:latin typeface="Arial" pitchFamily="-107" charset="0"/>
              </a:rPr>
              <a:t>normal</a:t>
            </a:r>
            <a:endParaRPr lang="en-US" sz="1000" i="0">
              <a:latin typeface="Arial" pitchFamily="-107" charset="0"/>
            </a:endParaRPr>
          </a:p>
        </p:txBody>
      </p:sp>
      <p:sp>
        <p:nvSpPr>
          <p:cNvPr id="32778" name="Rectangle 10"/>
          <p:cNvSpPr>
            <a:spLocks noChangeArrowheads="1"/>
          </p:cNvSpPr>
          <p:nvPr/>
        </p:nvSpPr>
        <p:spPr bwMode="auto">
          <a:xfrm>
            <a:off x="7148513" y="5029200"/>
            <a:ext cx="547687" cy="182563"/>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eaLnBrk="1" hangingPunct="1"/>
            <a:r>
              <a:rPr lang="pl-PL" sz="1000" i="0">
                <a:latin typeface="Arial" pitchFamily="-107" charset="0"/>
              </a:rPr>
              <a:t>normal</a:t>
            </a:r>
            <a:endParaRPr lang="en-US" sz="1000" i="0">
              <a:latin typeface="Arial" pitchFamily="-107" charset="0"/>
            </a:endParaRPr>
          </a:p>
        </p:txBody>
      </p:sp>
      <p:pic>
        <p:nvPicPr>
          <p:cNvPr id="32779" name="Picture 11"/>
          <p:cNvPicPr>
            <a:picLocks noChangeAspect="1" noChangeArrowheads="1"/>
          </p:cNvPicPr>
          <p:nvPr/>
        </p:nvPicPr>
        <p:blipFill>
          <a:blip r:embed="rId3"/>
          <a:srcRect/>
          <a:stretch>
            <a:fillRect/>
          </a:stretch>
        </p:blipFill>
        <p:spPr bwMode="auto">
          <a:xfrm>
            <a:off x="6324600" y="5410200"/>
            <a:ext cx="914400" cy="908050"/>
          </a:xfrm>
          <a:prstGeom prst="rect">
            <a:avLst/>
          </a:prstGeom>
          <a:noFill/>
          <a:ln w="9525">
            <a:noFill/>
            <a:miter lim="800000"/>
            <a:headEnd/>
            <a:tailEnd/>
          </a:ln>
        </p:spPr>
      </p:pic>
      <p:sp>
        <p:nvSpPr>
          <p:cNvPr id="32780" name="Freeform 12"/>
          <p:cNvSpPr>
            <a:spLocks/>
          </p:cNvSpPr>
          <p:nvPr/>
        </p:nvSpPr>
        <p:spPr bwMode="auto">
          <a:xfrm>
            <a:off x="6691313" y="5632450"/>
            <a:ext cx="203200" cy="207963"/>
          </a:xfrm>
          <a:custGeom>
            <a:avLst/>
            <a:gdLst>
              <a:gd name="T0" fmla="*/ 2147483647 w 127"/>
              <a:gd name="T1" fmla="*/ 0 h 131"/>
              <a:gd name="T2" fmla="*/ 2147483647 w 127"/>
              <a:gd name="T3" fmla="*/ 2147483647 h 131"/>
              <a:gd name="T4" fmla="*/ 2147483647 w 127"/>
              <a:gd name="T5" fmla="*/ 2147483647 h 131"/>
              <a:gd name="T6" fmla="*/ 2147483647 w 127"/>
              <a:gd name="T7" fmla="*/ 2147483647 h 131"/>
              <a:gd name="T8" fmla="*/ 2147483647 w 127"/>
              <a:gd name="T9" fmla="*/ 2147483647 h 131"/>
              <a:gd name="T10" fmla="*/ 2147483647 w 127"/>
              <a:gd name="T11" fmla="*/ 2147483647 h 131"/>
              <a:gd name="T12" fmla="*/ 2147483647 w 127"/>
              <a:gd name="T13" fmla="*/ 0 h 131"/>
              <a:gd name="T14" fmla="*/ 0 60000 65536"/>
              <a:gd name="T15" fmla="*/ 0 60000 65536"/>
              <a:gd name="T16" fmla="*/ 0 60000 65536"/>
              <a:gd name="T17" fmla="*/ 0 60000 65536"/>
              <a:gd name="T18" fmla="*/ 0 60000 65536"/>
              <a:gd name="T19" fmla="*/ 0 60000 65536"/>
              <a:gd name="T20" fmla="*/ 0 60000 65536"/>
              <a:gd name="T21" fmla="*/ 0 w 127"/>
              <a:gd name="T22" fmla="*/ 0 h 131"/>
              <a:gd name="T23" fmla="*/ 127 w 127"/>
              <a:gd name="T24" fmla="*/ 131 h 1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7" h="131">
                <a:moveTo>
                  <a:pt x="37" y="0"/>
                </a:moveTo>
                <a:cubicBezTo>
                  <a:pt x="62" y="6"/>
                  <a:pt x="88" y="15"/>
                  <a:pt x="113" y="20"/>
                </a:cubicBezTo>
                <a:cubicBezTo>
                  <a:pt x="114" y="27"/>
                  <a:pt x="117" y="33"/>
                  <a:pt x="117" y="40"/>
                </a:cubicBezTo>
                <a:cubicBezTo>
                  <a:pt x="117" y="131"/>
                  <a:pt x="127" y="105"/>
                  <a:pt x="33" y="100"/>
                </a:cubicBezTo>
                <a:cubicBezTo>
                  <a:pt x="15" y="88"/>
                  <a:pt x="19" y="72"/>
                  <a:pt x="1" y="60"/>
                </a:cubicBezTo>
                <a:cubicBezTo>
                  <a:pt x="2" y="47"/>
                  <a:pt x="0" y="33"/>
                  <a:pt x="5" y="20"/>
                </a:cubicBezTo>
                <a:cubicBezTo>
                  <a:pt x="8" y="12"/>
                  <a:pt x="48" y="11"/>
                  <a:pt x="37" y="0"/>
                </a:cubicBezTo>
                <a:close/>
              </a:path>
            </a:pathLst>
          </a:custGeom>
          <a:solidFill>
            <a:srgbClr val="0000FF">
              <a:alpha val="5098"/>
            </a:srgbClr>
          </a:solidFill>
          <a:ln w="9525">
            <a:solidFill>
              <a:srgbClr val="0000FF"/>
            </a:solidFill>
            <a:round/>
            <a:headEnd/>
            <a:tailEnd/>
          </a:ln>
        </p:spPr>
        <p:txBody>
          <a:bodyPr>
            <a:prstTxWarp prst="textNoShape">
              <a:avLst/>
            </a:prstTxWarp>
          </a:bodyPr>
          <a:lstStyle/>
          <a:p>
            <a:endParaRPr lang="en-US"/>
          </a:p>
        </p:txBody>
      </p:sp>
      <p:sp>
        <p:nvSpPr>
          <p:cNvPr id="32781" name="Line 13"/>
          <p:cNvSpPr>
            <a:spLocks noChangeShapeType="1"/>
          </p:cNvSpPr>
          <p:nvPr/>
        </p:nvSpPr>
        <p:spPr bwMode="auto">
          <a:xfrm flipH="1">
            <a:off x="6172200" y="4724400"/>
            <a:ext cx="228600" cy="304800"/>
          </a:xfrm>
          <a:prstGeom prst="line">
            <a:avLst/>
          </a:prstGeom>
          <a:noFill/>
          <a:ln w="9525">
            <a:solidFill>
              <a:srgbClr val="0000FF"/>
            </a:solidFill>
            <a:round/>
            <a:headEnd/>
            <a:tailEnd type="triangle" w="med" len="med"/>
          </a:ln>
        </p:spPr>
        <p:txBody>
          <a:bodyPr>
            <a:prstTxWarp prst="textNoShape">
              <a:avLst/>
            </a:prstTxWarp>
          </a:bodyPr>
          <a:lstStyle/>
          <a:p>
            <a:endParaRPr lang="en-US"/>
          </a:p>
        </p:txBody>
      </p:sp>
      <p:sp>
        <p:nvSpPr>
          <p:cNvPr id="32782" name="Line 14"/>
          <p:cNvSpPr>
            <a:spLocks noChangeShapeType="1"/>
          </p:cNvSpPr>
          <p:nvPr/>
        </p:nvSpPr>
        <p:spPr bwMode="auto">
          <a:xfrm flipH="1">
            <a:off x="6858000" y="4724400"/>
            <a:ext cx="0" cy="304800"/>
          </a:xfrm>
          <a:prstGeom prst="line">
            <a:avLst/>
          </a:prstGeom>
          <a:noFill/>
          <a:ln w="9525">
            <a:solidFill>
              <a:srgbClr val="00FF00"/>
            </a:solidFill>
            <a:round/>
            <a:headEnd/>
            <a:tailEnd type="triangle" w="med" len="med"/>
          </a:ln>
        </p:spPr>
        <p:txBody>
          <a:bodyPr>
            <a:prstTxWarp prst="textNoShape">
              <a:avLst/>
            </a:prstTxWarp>
          </a:bodyPr>
          <a:lstStyle/>
          <a:p>
            <a:endParaRPr lang="en-US"/>
          </a:p>
        </p:txBody>
      </p:sp>
      <p:sp>
        <p:nvSpPr>
          <p:cNvPr id="32783" name="Line 15"/>
          <p:cNvSpPr>
            <a:spLocks noChangeShapeType="1"/>
          </p:cNvSpPr>
          <p:nvPr/>
        </p:nvSpPr>
        <p:spPr bwMode="auto">
          <a:xfrm>
            <a:off x="7315200" y="4724400"/>
            <a:ext cx="76200" cy="304800"/>
          </a:xfrm>
          <a:prstGeom prst="line">
            <a:avLst/>
          </a:prstGeom>
          <a:noFill/>
          <a:ln w="9525">
            <a:solidFill>
              <a:srgbClr val="FF0000"/>
            </a:solidFill>
            <a:round/>
            <a:headEnd/>
            <a:tailEnd type="triangle" w="med" len="med"/>
          </a:ln>
        </p:spPr>
        <p:txBody>
          <a:bodyPr>
            <a:prstTxWarp prst="textNoShape">
              <a:avLst/>
            </a:prstTxWarp>
          </a:bodyPr>
          <a:lstStyle/>
          <a:p>
            <a:endParaRPr lang="en-US"/>
          </a:p>
        </p:txBody>
      </p:sp>
      <p:sp>
        <p:nvSpPr>
          <p:cNvPr id="32784" name="Line 16"/>
          <p:cNvSpPr>
            <a:spLocks noChangeShapeType="1"/>
          </p:cNvSpPr>
          <p:nvPr/>
        </p:nvSpPr>
        <p:spPr bwMode="auto">
          <a:xfrm>
            <a:off x="6172200" y="5181600"/>
            <a:ext cx="533400" cy="457200"/>
          </a:xfrm>
          <a:prstGeom prst="line">
            <a:avLst/>
          </a:prstGeom>
          <a:noFill/>
          <a:ln w="9525">
            <a:solidFill>
              <a:srgbClr val="0000FF"/>
            </a:solidFill>
            <a:round/>
            <a:headEnd/>
            <a:tailEnd type="triangle" w="med" len="med"/>
          </a:ln>
        </p:spPr>
        <p:txBody>
          <a:bodyPr>
            <a:prstTxWarp prst="textNoShape">
              <a:avLst/>
            </a:prstTxWarp>
          </a:bodyPr>
          <a:lstStyle/>
          <a:p>
            <a:endParaRPr lang="en-US"/>
          </a:p>
        </p:txBody>
      </p:sp>
      <p:sp>
        <p:nvSpPr>
          <p:cNvPr id="32785" name="Line 17"/>
          <p:cNvSpPr>
            <a:spLocks noChangeShapeType="1"/>
          </p:cNvSpPr>
          <p:nvPr/>
        </p:nvSpPr>
        <p:spPr bwMode="auto">
          <a:xfrm>
            <a:off x="6553200" y="2133600"/>
            <a:ext cx="0" cy="228600"/>
          </a:xfrm>
          <a:prstGeom prst="line">
            <a:avLst/>
          </a:prstGeom>
          <a:noFill/>
          <a:ln w="9525">
            <a:solidFill>
              <a:schemeClr val="tx1"/>
            </a:solidFill>
            <a:round/>
            <a:headEnd/>
            <a:tailEnd type="triangle" w="med" len="med"/>
          </a:ln>
        </p:spPr>
        <p:txBody>
          <a:bodyPr>
            <a:prstTxWarp prst="textNoShape">
              <a:avLst/>
            </a:prstTxWarp>
          </a:bodyPr>
          <a:lstStyle/>
          <a:p>
            <a:endParaRPr lang="en-US" dirty="0">
              <a:highlight>
                <a:srgbClr val="000000"/>
              </a:highlight>
            </a:endParaRPr>
          </a:p>
        </p:txBody>
      </p:sp>
      <p:sp>
        <p:nvSpPr>
          <p:cNvPr id="32786" name="AutoShape 18"/>
          <p:cNvSpPr>
            <a:spLocks noChangeArrowheads="1"/>
          </p:cNvSpPr>
          <p:nvPr/>
        </p:nvSpPr>
        <p:spPr bwMode="auto">
          <a:xfrm>
            <a:off x="714375" y="2286000"/>
            <a:ext cx="3505200" cy="3375025"/>
          </a:xfrm>
          <a:prstGeom prst="roundRect">
            <a:avLst>
              <a:gd name="adj" fmla="val 4403"/>
            </a:avLst>
          </a:prstGeom>
          <a:solidFill>
            <a:srgbClr val="FFFFCC"/>
          </a:solidFill>
          <a:ln w="9525">
            <a:solidFill>
              <a:schemeClr val="tx1"/>
            </a:solidFill>
            <a:round/>
            <a:headEnd/>
            <a:tailEnd/>
          </a:ln>
        </p:spPr>
        <p:txBody>
          <a:bodyPr wrap="none" anchor="ctr">
            <a:prstTxWarp prst="textNoShape">
              <a:avLst/>
            </a:prstTxWarp>
          </a:bodyPr>
          <a:lstStyle/>
          <a:p>
            <a:endParaRPr lang="en-US"/>
          </a:p>
        </p:txBody>
      </p:sp>
      <p:sp>
        <p:nvSpPr>
          <p:cNvPr id="32787" name="AutoShape 19"/>
          <p:cNvSpPr>
            <a:spLocks noChangeArrowheads="1"/>
          </p:cNvSpPr>
          <p:nvPr/>
        </p:nvSpPr>
        <p:spPr bwMode="auto">
          <a:xfrm>
            <a:off x="965200" y="2462213"/>
            <a:ext cx="3079750" cy="358775"/>
          </a:xfrm>
          <a:prstGeom prst="roundRect">
            <a:avLst>
              <a:gd name="adj" fmla="val 16667"/>
            </a:avLst>
          </a:prstGeom>
          <a:solidFill>
            <a:schemeClr val="accent1"/>
          </a:solidFill>
          <a:ln w="9525">
            <a:solidFill>
              <a:schemeClr val="tx1"/>
            </a:solidFill>
            <a:round/>
            <a:headEnd/>
            <a:tailEnd/>
          </a:ln>
        </p:spPr>
        <p:txBody>
          <a:bodyPr wrap="none" anchor="ctr">
            <a:prstTxWarp prst="textNoShape">
              <a:avLst/>
            </a:prstTxWarp>
          </a:bodyPr>
          <a:lstStyle/>
          <a:p>
            <a:pPr algn="ctr" eaLnBrk="1" hangingPunct="1"/>
            <a:r>
              <a:rPr lang="pl-PL" sz="1400" i="0">
                <a:latin typeface="Arial" pitchFamily="-107" charset="0"/>
              </a:rPr>
              <a:t>Image segmentation</a:t>
            </a:r>
            <a:endParaRPr lang="en-US" sz="1400" i="0">
              <a:latin typeface="Arial" pitchFamily="-107" charset="0"/>
            </a:endParaRPr>
          </a:p>
        </p:txBody>
      </p:sp>
      <p:sp>
        <p:nvSpPr>
          <p:cNvPr id="32788" name="AutoShape 20"/>
          <p:cNvSpPr>
            <a:spLocks noChangeArrowheads="1"/>
          </p:cNvSpPr>
          <p:nvPr/>
        </p:nvSpPr>
        <p:spPr bwMode="auto">
          <a:xfrm>
            <a:off x="965200" y="3324225"/>
            <a:ext cx="3079750" cy="358775"/>
          </a:xfrm>
          <a:prstGeom prst="roundRect">
            <a:avLst>
              <a:gd name="adj" fmla="val 16667"/>
            </a:avLst>
          </a:prstGeom>
          <a:solidFill>
            <a:schemeClr val="accent1"/>
          </a:solidFill>
          <a:ln w="9525">
            <a:solidFill>
              <a:schemeClr val="tx1"/>
            </a:solidFill>
            <a:round/>
            <a:headEnd/>
            <a:tailEnd/>
          </a:ln>
        </p:spPr>
        <p:txBody>
          <a:bodyPr wrap="none" anchor="ctr">
            <a:prstTxWarp prst="textNoShape">
              <a:avLst/>
            </a:prstTxWarp>
          </a:bodyPr>
          <a:lstStyle/>
          <a:p>
            <a:pPr algn="ctr" eaLnBrk="1" hangingPunct="1"/>
            <a:r>
              <a:rPr lang="pl-PL" sz="1400" i="0">
                <a:latin typeface="Arial" pitchFamily="-107" charset="0"/>
              </a:rPr>
              <a:t>Feature Vectors Computation</a:t>
            </a:r>
            <a:endParaRPr lang="en-US" sz="1400" i="0">
              <a:latin typeface="Arial" pitchFamily="-107" charset="0"/>
            </a:endParaRPr>
          </a:p>
        </p:txBody>
      </p:sp>
      <p:sp>
        <p:nvSpPr>
          <p:cNvPr id="32789" name="AutoShape 21"/>
          <p:cNvSpPr>
            <a:spLocks noChangeArrowheads="1"/>
          </p:cNvSpPr>
          <p:nvPr/>
        </p:nvSpPr>
        <p:spPr bwMode="auto">
          <a:xfrm>
            <a:off x="965200" y="4187825"/>
            <a:ext cx="3079750" cy="460375"/>
          </a:xfrm>
          <a:prstGeom prst="roundRect">
            <a:avLst>
              <a:gd name="adj" fmla="val 16667"/>
            </a:avLst>
          </a:prstGeom>
          <a:solidFill>
            <a:schemeClr val="accent1"/>
          </a:solidFill>
          <a:ln w="9525">
            <a:solidFill>
              <a:schemeClr val="tx1"/>
            </a:solidFill>
            <a:round/>
            <a:headEnd/>
            <a:tailEnd/>
          </a:ln>
        </p:spPr>
        <p:txBody>
          <a:bodyPr wrap="none" anchor="ctr">
            <a:prstTxWarp prst="textNoShape">
              <a:avLst/>
            </a:prstTxWarp>
          </a:bodyPr>
          <a:lstStyle/>
          <a:p>
            <a:pPr marL="342900" indent="-342900" algn="ctr" eaLnBrk="1" hangingPunct="1"/>
            <a:r>
              <a:rPr lang="en-US" sz="1400" i="0">
                <a:latin typeface="Arial" pitchFamily="-107" charset="0"/>
              </a:rPr>
              <a:t>Mapping calculated feature</a:t>
            </a:r>
            <a:endParaRPr lang="pl-PL" sz="1400" i="0">
              <a:latin typeface="Arial" pitchFamily="-107" charset="0"/>
            </a:endParaRPr>
          </a:p>
          <a:p>
            <a:pPr marL="342900" indent="-342900" algn="ctr" eaLnBrk="1" hangingPunct="1"/>
            <a:r>
              <a:rPr lang="en-US" sz="1400" i="0">
                <a:latin typeface="Arial" pitchFamily="-107" charset="0"/>
              </a:rPr>
              <a:t>vectors into disease ontology</a:t>
            </a:r>
          </a:p>
        </p:txBody>
      </p:sp>
      <p:sp>
        <p:nvSpPr>
          <p:cNvPr id="32790" name="AutoShape 22"/>
          <p:cNvSpPr>
            <a:spLocks noChangeArrowheads="1"/>
          </p:cNvSpPr>
          <p:nvPr/>
        </p:nvSpPr>
        <p:spPr bwMode="auto">
          <a:xfrm>
            <a:off x="965200" y="5049838"/>
            <a:ext cx="3025775" cy="436562"/>
          </a:xfrm>
          <a:prstGeom prst="roundRect">
            <a:avLst>
              <a:gd name="adj" fmla="val 16667"/>
            </a:avLst>
          </a:prstGeom>
          <a:solidFill>
            <a:schemeClr val="accent1"/>
          </a:solidFill>
          <a:ln w="9525">
            <a:solidFill>
              <a:schemeClr val="tx1"/>
            </a:solidFill>
            <a:round/>
            <a:headEnd/>
            <a:tailEnd/>
          </a:ln>
        </p:spPr>
        <p:txBody>
          <a:bodyPr wrap="none" anchor="ctr">
            <a:prstTxWarp prst="textNoShape">
              <a:avLst/>
            </a:prstTxWarp>
          </a:bodyPr>
          <a:lstStyle/>
          <a:p>
            <a:pPr marL="342900" indent="-342900" algn="ctr" eaLnBrk="1" hangingPunct="1"/>
            <a:r>
              <a:rPr lang="en-US" sz="1400" i="0">
                <a:latin typeface="Arial" pitchFamily="-107" charset="0"/>
              </a:rPr>
              <a:t>Highlighting regions with</a:t>
            </a:r>
            <a:endParaRPr lang="pl-PL" sz="1400" i="0">
              <a:latin typeface="Arial" pitchFamily="-107" charset="0"/>
            </a:endParaRPr>
          </a:p>
          <a:p>
            <a:pPr marL="342900" indent="-342900" algn="ctr" eaLnBrk="1" hangingPunct="1"/>
            <a:r>
              <a:rPr lang="en-US" sz="1400" i="0">
                <a:latin typeface="Arial" pitchFamily="-107" charset="0"/>
              </a:rPr>
              <a:t>deviation from normal conditions</a:t>
            </a:r>
          </a:p>
        </p:txBody>
      </p:sp>
      <p:sp>
        <p:nvSpPr>
          <p:cNvPr id="32791" name="Oval 23"/>
          <p:cNvSpPr>
            <a:spLocks noChangeArrowheads="1"/>
          </p:cNvSpPr>
          <p:nvPr/>
        </p:nvSpPr>
        <p:spPr bwMode="auto">
          <a:xfrm>
            <a:off x="1828800" y="1600200"/>
            <a:ext cx="1352550" cy="398463"/>
          </a:xfrm>
          <a:prstGeom prst="ellipse">
            <a:avLst/>
          </a:prstGeom>
          <a:solidFill>
            <a:schemeClr val="accent1"/>
          </a:solidFill>
          <a:ln w="9525">
            <a:solidFill>
              <a:schemeClr val="tx1"/>
            </a:solidFill>
            <a:round/>
            <a:headEnd/>
            <a:tailEnd/>
          </a:ln>
        </p:spPr>
        <p:txBody>
          <a:bodyPr wrap="none" anchor="ctr">
            <a:prstTxWarp prst="textNoShape">
              <a:avLst/>
            </a:prstTxWarp>
          </a:bodyPr>
          <a:lstStyle/>
          <a:p>
            <a:pPr algn="ctr" eaLnBrk="1" hangingPunct="1"/>
            <a:r>
              <a:rPr lang="pl-PL" sz="1400" i="0">
                <a:latin typeface="Arial" pitchFamily="-107" charset="0"/>
              </a:rPr>
              <a:t>Input Image</a:t>
            </a:r>
            <a:endParaRPr lang="en-US" sz="1400" i="0">
              <a:latin typeface="Arial" pitchFamily="-107" charset="0"/>
            </a:endParaRPr>
          </a:p>
        </p:txBody>
      </p:sp>
      <p:sp>
        <p:nvSpPr>
          <p:cNvPr id="32792" name="AutoShape 24"/>
          <p:cNvSpPr>
            <a:spLocks noChangeArrowheads="1"/>
          </p:cNvSpPr>
          <p:nvPr/>
        </p:nvSpPr>
        <p:spPr bwMode="auto">
          <a:xfrm>
            <a:off x="965200" y="5911850"/>
            <a:ext cx="3079750" cy="412750"/>
          </a:xfrm>
          <a:prstGeom prst="roundRect">
            <a:avLst>
              <a:gd name="adj" fmla="val 16667"/>
            </a:avLst>
          </a:prstGeom>
          <a:solidFill>
            <a:schemeClr val="accent1"/>
          </a:solidFill>
          <a:ln w="9525">
            <a:solidFill>
              <a:schemeClr val="tx1"/>
            </a:solidFill>
            <a:round/>
            <a:headEnd/>
            <a:tailEnd/>
          </a:ln>
        </p:spPr>
        <p:txBody>
          <a:bodyPr wrap="none" anchor="ctr">
            <a:prstTxWarp prst="textNoShape">
              <a:avLst/>
            </a:prstTxWarp>
          </a:bodyPr>
          <a:lstStyle/>
          <a:p>
            <a:pPr marL="342900" indent="-342900" algn="ctr" eaLnBrk="1" hangingPunct="1"/>
            <a:r>
              <a:rPr lang="en-US" sz="1400" i="0">
                <a:latin typeface="Arial" pitchFamily="-107" charset="0"/>
              </a:rPr>
              <a:t>Output:</a:t>
            </a:r>
          </a:p>
          <a:p>
            <a:pPr marL="342900" indent="-342900" algn="ctr" eaLnBrk="1" hangingPunct="1"/>
            <a:r>
              <a:rPr lang="en-US" sz="1400" i="0">
                <a:latin typeface="Arial" pitchFamily="-107" charset="0"/>
              </a:rPr>
              <a:t>Suggestion of the potential diagnosis</a:t>
            </a:r>
          </a:p>
        </p:txBody>
      </p:sp>
      <p:sp>
        <p:nvSpPr>
          <p:cNvPr id="32793" name="Line 25"/>
          <p:cNvSpPr>
            <a:spLocks noChangeShapeType="1"/>
          </p:cNvSpPr>
          <p:nvPr/>
        </p:nvSpPr>
        <p:spPr bwMode="auto">
          <a:xfrm flipH="1">
            <a:off x="2505075" y="2065338"/>
            <a:ext cx="0" cy="330200"/>
          </a:xfrm>
          <a:prstGeom prst="line">
            <a:avLst/>
          </a:prstGeom>
          <a:noFill/>
          <a:ln w="9525">
            <a:solidFill>
              <a:schemeClr val="tx1"/>
            </a:solidFill>
            <a:round/>
            <a:headEnd/>
            <a:tailEnd type="triangle" w="med" len="med"/>
          </a:ln>
        </p:spPr>
        <p:txBody>
          <a:bodyPr>
            <a:prstTxWarp prst="textNoShape">
              <a:avLst/>
            </a:prstTxWarp>
          </a:bodyPr>
          <a:lstStyle/>
          <a:p>
            <a:endParaRPr lang="en-US"/>
          </a:p>
        </p:txBody>
      </p:sp>
      <p:sp>
        <p:nvSpPr>
          <p:cNvPr id="32794" name="Line 26"/>
          <p:cNvSpPr>
            <a:spLocks noChangeShapeType="1"/>
          </p:cNvSpPr>
          <p:nvPr/>
        </p:nvSpPr>
        <p:spPr bwMode="auto">
          <a:xfrm flipH="1">
            <a:off x="2505075" y="2860675"/>
            <a:ext cx="0" cy="398463"/>
          </a:xfrm>
          <a:prstGeom prst="line">
            <a:avLst/>
          </a:prstGeom>
          <a:noFill/>
          <a:ln w="9525">
            <a:solidFill>
              <a:srgbClr val="080042"/>
            </a:solidFill>
            <a:round/>
            <a:headEnd/>
            <a:tailEnd type="triangle" w="med" len="med"/>
          </a:ln>
        </p:spPr>
        <p:txBody>
          <a:bodyPr>
            <a:prstTxWarp prst="textNoShape">
              <a:avLst/>
            </a:prstTxWarp>
          </a:bodyPr>
          <a:lstStyle/>
          <a:p>
            <a:endParaRPr lang="en-US"/>
          </a:p>
        </p:txBody>
      </p:sp>
      <p:sp>
        <p:nvSpPr>
          <p:cNvPr id="32795" name="Line 27"/>
          <p:cNvSpPr>
            <a:spLocks noChangeShapeType="1"/>
          </p:cNvSpPr>
          <p:nvPr/>
        </p:nvSpPr>
        <p:spPr bwMode="auto">
          <a:xfrm flipH="1">
            <a:off x="2505075" y="3722688"/>
            <a:ext cx="0" cy="398462"/>
          </a:xfrm>
          <a:prstGeom prst="line">
            <a:avLst/>
          </a:prstGeom>
          <a:noFill/>
          <a:ln w="9525">
            <a:solidFill>
              <a:srgbClr val="080042"/>
            </a:solidFill>
            <a:round/>
            <a:headEnd/>
            <a:tailEnd type="triangle" w="med" len="med"/>
          </a:ln>
        </p:spPr>
        <p:txBody>
          <a:bodyPr>
            <a:prstTxWarp prst="textNoShape">
              <a:avLst/>
            </a:prstTxWarp>
          </a:bodyPr>
          <a:lstStyle/>
          <a:p>
            <a:endParaRPr lang="en-US"/>
          </a:p>
        </p:txBody>
      </p:sp>
      <p:sp>
        <p:nvSpPr>
          <p:cNvPr id="32796" name="Line 28"/>
          <p:cNvSpPr>
            <a:spLocks noChangeShapeType="1"/>
          </p:cNvSpPr>
          <p:nvPr/>
        </p:nvSpPr>
        <p:spPr bwMode="auto">
          <a:xfrm flipH="1">
            <a:off x="2505075" y="4584700"/>
            <a:ext cx="0" cy="398463"/>
          </a:xfrm>
          <a:prstGeom prst="line">
            <a:avLst/>
          </a:prstGeom>
          <a:noFill/>
          <a:ln w="9525">
            <a:solidFill>
              <a:srgbClr val="080042"/>
            </a:solidFill>
            <a:round/>
            <a:headEnd/>
            <a:tailEnd type="triangle" w="med" len="med"/>
          </a:ln>
        </p:spPr>
        <p:txBody>
          <a:bodyPr>
            <a:prstTxWarp prst="textNoShape">
              <a:avLst/>
            </a:prstTxWarp>
          </a:bodyPr>
          <a:lstStyle/>
          <a:p>
            <a:endParaRPr lang="en-US"/>
          </a:p>
        </p:txBody>
      </p:sp>
      <p:sp>
        <p:nvSpPr>
          <p:cNvPr id="32797" name="Line 29"/>
          <p:cNvSpPr>
            <a:spLocks noChangeShapeType="1"/>
          </p:cNvSpPr>
          <p:nvPr/>
        </p:nvSpPr>
        <p:spPr bwMode="auto">
          <a:xfrm flipH="1">
            <a:off x="2505075" y="5448300"/>
            <a:ext cx="0" cy="396875"/>
          </a:xfrm>
          <a:prstGeom prst="line">
            <a:avLst/>
          </a:prstGeom>
          <a:noFill/>
          <a:ln w="9525">
            <a:solidFill>
              <a:schemeClr val="tx1"/>
            </a:solidFill>
            <a:round/>
            <a:headEnd/>
            <a:tailEnd type="triangle" w="med" len="med"/>
          </a:ln>
        </p:spPr>
        <p:txBody>
          <a:bodyPr>
            <a:prstTxWarp prst="textNoShape">
              <a:avLst/>
            </a:prstTxWarp>
          </a:bodyPr>
          <a:lstStyle/>
          <a:p>
            <a:endParaRPr lang="en-US"/>
          </a:p>
        </p:txBody>
      </p:sp>
      <p:sp>
        <p:nvSpPr>
          <p:cNvPr id="32798" name="Text Box 30"/>
          <p:cNvSpPr txBox="1">
            <a:spLocks noChangeArrowheads="1"/>
          </p:cNvSpPr>
          <p:nvPr/>
        </p:nvSpPr>
        <p:spPr bwMode="auto">
          <a:xfrm>
            <a:off x="5309393" y="6252368"/>
            <a:ext cx="2487613" cy="304800"/>
          </a:xfrm>
          <a:prstGeom prst="rect">
            <a:avLst/>
          </a:prstGeom>
          <a:noFill/>
          <a:ln w="9525">
            <a:noFill/>
            <a:miter lim="800000"/>
            <a:headEnd/>
            <a:tailEnd/>
          </a:ln>
        </p:spPr>
        <p:txBody>
          <a:bodyPr wrap="none">
            <a:prstTxWarp prst="textNoShape">
              <a:avLst/>
            </a:prstTxWarp>
            <a:spAutoFit/>
          </a:bodyPr>
          <a:lstStyle/>
          <a:p>
            <a:pPr eaLnBrk="1" hangingPunct="1"/>
            <a:r>
              <a:rPr lang="pl-PL" sz="1400" i="0" dirty="0">
                <a:latin typeface="Arial" pitchFamily="-107" charset="0"/>
              </a:rPr>
              <a:t>Sugessted diagnosis: </a:t>
            </a:r>
            <a:r>
              <a:rPr lang="en-US" sz="1400" i="0" dirty="0">
                <a:latin typeface="Arial" pitchFamily="-107" charset="0"/>
              </a:rPr>
              <a:t>Ulcer</a:t>
            </a:r>
            <a:r>
              <a:rPr lang="pl-PL" sz="1400" i="0" dirty="0">
                <a:latin typeface="Arial" pitchFamily="-107" charset="0"/>
              </a:rPr>
              <a:t>...</a:t>
            </a:r>
            <a:endParaRPr lang="en-US" sz="1400" i="0" dirty="0">
              <a:latin typeface="Arial" pitchFamily="-107" charset="0"/>
            </a:endParaRPr>
          </a:p>
        </p:txBody>
      </p:sp>
      <p:sp>
        <p:nvSpPr>
          <p:cNvPr id="32799" name="Text Box 31"/>
          <p:cNvSpPr txBox="1">
            <a:spLocks noChangeArrowheads="1"/>
          </p:cNvSpPr>
          <p:nvPr/>
        </p:nvSpPr>
        <p:spPr bwMode="auto">
          <a:xfrm>
            <a:off x="1143000" y="304800"/>
            <a:ext cx="7391400" cy="954107"/>
          </a:xfrm>
          <a:prstGeom prst="rect">
            <a:avLst/>
          </a:prstGeom>
          <a:noFill/>
          <a:ln w="9525">
            <a:noFill/>
            <a:miter lim="800000"/>
            <a:headEnd/>
            <a:tailEnd/>
          </a:ln>
        </p:spPr>
        <p:txBody>
          <a:bodyPr>
            <a:prstTxWarp prst="textNoShape">
              <a:avLst/>
            </a:prstTxWarp>
            <a:spAutoFit/>
          </a:bodyPr>
          <a:lstStyle/>
          <a:p>
            <a:pPr algn="ctr" eaLnBrk="1" hangingPunct="1">
              <a:spcBef>
                <a:spcPct val="50000"/>
              </a:spcBef>
            </a:pPr>
            <a:r>
              <a:rPr lang="en-US" sz="2800" b="1" i="0" dirty="0">
                <a:latin typeface="Arial" pitchFamily="-107" charset="0"/>
              </a:rPr>
              <a:t>Methodology for Image to Diagnosis Through Disease Ontology</a:t>
            </a:r>
          </a:p>
        </p:txBody>
      </p:sp>
      <p:sp>
        <p:nvSpPr>
          <p:cNvPr id="2" name="Slide Number Placeholder 1"/>
          <p:cNvSpPr>
            <a:spLocks noGrp="1"/>
          </p:cNvSpPr>
          <p:nvPr>
            <p:ph type="sldNum" sz="quarter" idx="12"/>
          </p:nvPr>
        </p:nvSpPr>
        <p:spPr/>
        <p:txBody>
          <a:bodyPr/>
          <a:lstStyle/>
          <a:p>
            <a:fld id="{29AB1D92-2ADB-9E4C-A96B-B84F7DA8EA28}" type="slidenum">
              <a:rPr lang="en-US" smtClean="0"/>
              <a:pPr/>
              <a:t>39</a:t>
            </a:fld>
            <a:endParaRPr lang="en-US"/>
          </a:p>
        </p:txBody>
      </p:sp>
      <p:sp>
        <p:nvSpPr>
          <p:cNvPr id="33" name="TextBox 32">
            <a:extLst>
              <a:ext uri="{FF2B5EF4-FFF2-40B4-BE49-F238E27FC236}">
                <a16:creationId xmlns:a16="http://schemas.microsoft.com/office/drawing/2014/main" id="{8A11952E-DE01-1C44-8DD3-37EA80DBD1A3}"/>
              </a:ext>
            </a:extLst>
          </p:cNvPr>
          <p:cNvSpPr txBox="1"/>
          <p:nvPr/>
        </p:nvSpPr>
        <p:spPr>
          <a:xfrm>
            <a:off x="4835494" y="6546850"/>
            <a:ext cx="3751540" cy="276999"/>
          </a:xfrm>
          <a:prstGeom prst="rect">
            <a:avLst/>
          </a:prstGeom>
          <a:noFill/>
        </p:spPr>
        <p:txBody>
          <a:bodyPr wrap="none" rtlCol="0">
            <a:spAutoFit/>
          </a:bodyPr>
          <a:lstStyle/>
          <a:p>
            <a:r>
              <a:rPr lang="en-US" sz="1200" i="1" dirty="0"/>
              <a:t>Courtesy: Sub, Mala Ramaiah, DN Reddy, Marcin </a:t>
            </a:r>
            <a:r>
              <a:rPr lang="en-US" sz="1200" i="1" dirty="0" err="1"/>
              <a:t>Kociolek</a:t>
            </a:r>
            <a:endParaRPr lang="en-US" sz="1200" i="1" dirty="0"/>
          </a:p>
        </p:txBody>
      </p:sp>
      <p:pic>
        <p:nvPicPr>
          <p:cNvPr id="34" name="Picture 55" descr="nrd1385-f1">
            <a:extLst>
              <a:ext uri="{FF2B5EF4-FFF2-40B4-BE49-F238E27FC236}">
                <a16:creationId xmlns:a16="http://schemas.microsoft.com/office/drawing/2014/main" id="{5EC8C87D-0657-F546-8AFD-E8108A41EE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37051" y="720607"/>
            <a:ext cx="1749859" cy="1344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8288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3"/>
          <a:srcRect r="47369" b="17592"/>
          <a:stretch>
            <a:fillRect/>
          </a:stretch>
        </p:blipFill>
        <p:spPr bwMode="auto">
          <a:xfrm>
            <a:off x="304800" y="1295400"/>
            <a:ext cx="8534400" cy="4746625"/>
          </a:xfrm>
          <a:prstGeom prst="rect">
            <a:avLst/>
          </a:prstGeom>
          <a:noFill/>
          <a:ln w="9525">
            <a:noFill/>
            <a:miter lim="800000"/>
            <a:headEnd/>
            <a:tailEnd/>
          </a:ln>
        </p:spPr>
      </p:pic>
      <p:sp>
        <p:nvSpPr>
          <p:cNvPr id="94211" name="Text Box 3"/>
          <p:cNvSpPr txBox="1">
            <a:spLocks noChangeArrowheads="1"/>
          </p:cNvSpPr>
          <p:nvPr/>
        </p:nvSpPr>
        <p:spPr bwMode="auto">
          <a:xfrm>
            <a:off x="228600" y="304800"/>
            <a:ext cx="8699500" cy="519113"/>
          </a:xfrm>
          <a:prstGeom prst="rect">
            <a:avLst/>
          </a:prstGeom>
          <a:noFill/>
          <a:ln w="9525">
            <a:noFill/>
            <a:miter lim="800000"/>
            <a:headEnd/>
            <a:tailEnd/>
          </a:ln>
        </p:spPr>
        <p:txBody>
          <a:bodyPr wrap="none">
            <a:prstTxWarp prst="textNoShape">
              <a:avLst/>
            </a:prstTxWarp>
            <a:spAutoFit/>
          </a:bodyPr>
          <a:lstStyle/>
          <a:p>
            <a:pPr eaLnBrk="1" hangingPunct="1"/>
            <a:r>
              <a:rPr lang="en-US" sz="2800" b="1" i="0">
                <a:solidFill>
                  <a:schemeClr val="tx2"/>
                </a:solidFill>
                <a:latin typeface="Arial" pitchFamily="-107" charset="0"/>
              </a:rPr>
              <a:t>Fragment of Disease Ontology in Protege’-Ontoviz</a:t>
            </a:r>
          </a:p>
        </p:txBody>
      </p:sp>
      <p:sp>
        <p:nvSpPr>
          <p:cNvPr id="2" name="Slide Number Placeholder 1"/>
          <p:cNvSpPr>
            <a:spLocks noGrp="1"/>
          </p:cNvSpPr>
          <p:nvPr>
            <p:ph type="sldNum" sz="quarter" idx="12"/>
          </p:nvPr>
        </p:nvSpPr>
        <p:spPr/>
        <p:txBody>
          <a:bodyPr/>
          <a:lstStyle/>
          <a:p>
            <a:fld id="{29AB1D92-2ADB-9E4C-A96B-B84F7DA8EA28}" type="slidenum">
              <a:rPr lang="en-US" smtClean="0"/>
              <a:pPr/>
              <a:t>40</a:t>
            </a:fld>
            <a:endParaRPr lang="en-US"/>
          </a:p>
        </p:txBody>
      </p:sp>
    </p:spTree>
    <p:extLst>
      <p:ext uri="{BB962C8B-B14F-4D97-AF65-F5344CB8AC3E}">
        <p14:creationId xmlns:p14="http://schemas.microsoft.com/office/powerpoint/2010/main" val="14938672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r>
              <a:rPr lang="en-US" sz="2800">
                <a:ea typeface="ＭＳ Ｐゴシック" pitchFamily="-107" charset="-128"/>
                <a:cs typeface="ＭＳ Ｐゴシック" pitchFamily="-107" charset="-128"/>
              </a:rPr>
              <a:t>UML Representation of </a:t>
            </a:r>
            <a:br>
              <a:rPr lang="en-US" sz="2800">
                <a:ea typeface="ＭＳ Ｐゴシック" pitchFamily="-107" charset="-128"/>
                <a:cs typeface="ＭＳ Ｐゴシック" pitchFamily="-107" charset="-128"/>
              </a:rPr>
            </a:br>
            <a:r>
              <a:rPr lang="en-US" sz="2800">
                <a:ea typeface="ＭＳ Ｐゴシック" pitchFamily="-107" charset="-128"/>
                <a:cs typeface="ＭＳ Ｐゴシック" pitchFamily="-107" charset="-128"/>
              </a:rPr>
              <a:t>Inflammatory Bowel Disease</a:t>
            </a:r>
          </a:p>
        </p:txBody>
      </p:sp>
      <p:grpSp>
        <p:nvGrpSpPr>
          <p:cNvPr id="2" name="Group 204"/>
          <p:cNvGrpSpPr>
            <a:grpSpLocks/>
          </p:cNvGrpSpPr>
          <p:nvPr/>
        </p:nvGrpSpPr>
        <p:grpSpPr bwMode="auto">
          <a:xfrm>
            <a:off x="257175" y="2466975"/>
            <a:ext cx="6773863" cy="2982913"/>
            <a:chOff x="162" y="1554"/>
            <a:chExt cx="4267" cy="1879"/>
          </a:xfrm>
        </p:grpSpPr>
        <p:sp>
          <p:nvSpPr>
            <p:cNvPr id="96434" name="Rectangle 4"/>
            <p:cNvSpPr>
              <a:spLocks noChangeArrowheads="1"/>
            </p:cNvSpPr>
            <p:nvPr/>
          </p:nvSpPr>
          <p:spPr bwMode="auto">
            <a:xfrm>
              <a:off x="895" y="1994"/>
              <a:ext cx="3534" cy="147"/>
            </a:xfrm>
            <a:prstGeom prst="rect">
              <a:avLst/>
            </a:prstGeom>
            <a:solidFill>
              <a:srgbClr val="FFFFFF"/>
            </a:solidFill>
            <a:ln w="9525">
              <a:noFill/>
              <a:miter lim="800000"/>
              <a:headEnd/>
              <a:tailEnd/>
            </a:ln>
          </p:spPr>
          <p:txBody>
            <a:bodyPr>
              <a:prstTxWarp prst="textNoShape">
                <a:avLst/>
              </a:prstTxWarp>
            </a:bodyPr>
            <a:lstStyle/>
            <a:p>
              <a:endParaRPr lang="en-US"/>
            </a:p>
          </p:txBody>
        </p:sp>
        <p:sp>
          <p:nvSpPr>
            <p:cNvPr id="96435" name="Rectangle 5"/>
            <p:cNvSpPr>
              <a:spLocks noChangeArrowheads="1"/>
            </p:cNvSpPr>
            <p:nvPr/>
          </p:nvSpPr>
          <p:spPr bwMode="auto">
            <a:xfrm>
              <a:off x="895" y="1728"/>
              <a:ext cx="3534" cy="266"/>
            </a:xfrm>
            <a:prstGeom prst="rect">
              <a:avLst/>
            </a:prstGeom>
            <a:solidFill>
              <a:srgbClr val="FFFFFF"/>
            </a:solidFill>
            <a:ln w="9525">
              <a:noFill/>
              <a:miter lim="800000"/>
              <a:headEnd/>
              <a:tailEnd/>
            </a:ln>
          </p:spPr>
          <p:txBody>
            <a:bodyPr>
              <a:prstTxWarp prst="textNoShape">
                <a:avLst/>
              </a:prstTxWarp>
            </a:bodyPr>
            <a:lstStyle/>
            <a:p>
              <a:endParaRPr lang="en-US"/>
            </a:p>
          </p:txBody>
        </p:sp>
        <p:sp>
          <p:nvSpPr>
            <p:cNvPr id="96436" name="Freeform 6"/>
            <p:cNvSpPr>
              <a:spLocks/>
            </p:cNvSpPr>
            <p:nvPr/>
          </p:nvSpPr>
          <p:spPr bwMode="auto">
            <a:xfrm>
              <a:off x="895" y="1985"/>
              <a:ext cx="3534" cy="156"/>
            </a:xfrm>
            <a:custGeom>
              <a:avLst/>
              <a:gdLst>
                <a:gd name="T0" fmla="*/ 0 w 3534"/>
                <a:gd name="T1" fmla="*/ 156 h 156"/>
                <a:gd name="T2" fmla="*/ 3534 w 3534"/>
                <a:gd name="T3" fmla="*/ 156 h 156"/>
                <a:gd name="T4" fmla="*/ 3534 w 3534"/>
                <a:gd name="T5" fmla="*/ 0 h 156"/>
                <a:gd name="T6" fmla="*/ 0 w 3534"/>
                <a:gd name="T7" fmla="*/ 0 h 156"/>
                <a:gd name="T8" fmla="*/ 0 w 3534"/>
                <a:gd name="T9" fmla="*/ 156 h 156"/>
                <a:gd name="T10" fmla="*/ 0 w 3534"/>
                <a:gd name="T11" fmla="*/ 156 h 156"/>
                <a:gd name="T12" fmla="*/ 0 60000 65536"/>
                <a:gd name="T13" fmla="*/ 0 60000 65536"/>
                <a:gd name="T14" fmla="*/ 0 60000 65536"/>
                <a:gd name="T15" fmla="*/ 0 60000 65536"/>
                <a:gd name="T16" fmla="*/ 0 60000 65536"/>
                <a:gd name="T17" fmla="*/ 0 60000 65536"/>
                <a:gd name="T18" fmla="*/ 0 w 3534"/>
                <a:gd name="T19" fmla="*/ 0 h 156"/>
                <a:gd name="T20" fmla="*/ 3534 w 353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3534" h="156">
                  <a:moveTo>
                    <a:pt x="0" y="156"/>
                  </a:moveTo>
                  <a:lnTo>
                    <a:pt x="3534" y="156"/>
                  </a:lnTo>
                  <a:lnTo>
                    <a:pt x="3534" y="0"/>
                  </a:lnTo>
                  <a:lnTo>
                    <a:pt x="0" y="0"/>
                  </a:lnTo>
                  <a:lnTo>
                    <a:pt x="0" y="156"/>
                  </a:lnTo>
                  <a:close/>
                </a:path>
              </a:pathLst>
            </a:custGeom>
            <a:noFill/>
            <a:ln w="14288">
              <a:solidFill>
                <a:srgbClr val="000000"/>
              </a:solidFill>
              <a:round/>
              <a:headEnd/>
              <a:tailEnd/>
            </a:ln>
          </p:spPr>
          <p:txBody>
            <a:bodyPr>
              <a:prstTxWarp prst="textNoShape">
                <a:avLst/>
              </a:prstTxWarp>
            </a:bodyPr>
            <a:lstStyle/>
            <a:p>
              <a:endParaRPr lang="en-US"/>
            </a:p>
          </p:txBody>
        </p:sp>
        <p:sp>
          <p:nvSpPr>
            <p:cNvPr id="96437" name="Freeform 7"/>
            <p:cNvSpPr>
              <a:spLocks/>
            </p:cNvSpPr>
            <p:nvPr/>
          </p:nvSpPr>
          <p:spPr bwMode="auto">
            <a:xfrm>
              <a:off x="895" y="1728"/>
              <a:ext cx="3534" cy="257"/>
            </a:xfrm>
            <a:custGeom>
              <a:avLst/>
              <a:gdLst>
                <a:gd name="T0" fmla="*/ 0 w 3534"/>
                <a:gd name="T1" fmla="*/ 257 h 257"/>
                <a:gd name="T2" fmla="*/ 3534 w 3534"/>
                <a:gd name="T3" fmla="*/ 257 h 257"/>
                <a:gd name="T4" fmla="*/ 3534 w 3534"/>
                <a:gd name="T5" fmla="*/ 0 h 257"/>
                <a:gd name="T6" fmla="*/ 0 w 3534"/>
                <a:gd name="T7" fmla="*/ 0 h 257"/>
                <a:gd name="T8" fmla="*/ 0 w 3534"/>
                <a:gd name="T9" fmla="*/ 257 h 257"/>
                <a:gd name="T10" fmla="*/ 0 w 3534"/>
                <a:gd name="T11" fmla="*/ 257 h 257"/>
                <a:gd name="T12" fmla="*/ 0 60000 65536"/>
                <a:gd name="T13" fmla="*/ 0 60000 65536"/>
                <a:gd name="T14" fmla="*/ 0 60000 65536"/>
                <a:gd name="T15" fmla="*/ 0 60000 65536"/>
                <a:gd name="T16" fmla="*/ 0 60000 65536"/>
                <a:gd name="T17" fmla="*/ 0 60000 65536"/>
                <a:gd name="T18" fmla="*/ 0 w 3534"/>
                <a:gd name="T19" fmla="*/ 0 h 257"/>
                <a:gd name="T20" fmla="*/ 3534 w 3534"/>
                <a:gd name="T21" fmla="*/ 257 h 257"/>
              </a:gdLst>
              <a:ahLst/>
              <a:cxnLst>
                <a:cxn ang="T12">
                  <a:pos x="T0" y="T1"/>
                </a:cxn>
                <a:cxn ang="T13">
                  <a:pos x="T2" y="T3"/>
                </a:cxn>
                <a:cxn ang="T14">
                  <a:pos x="T4" y="T5"/>
                </a:cxn>
                <a:cxn ang="T15">
                  <a:pos x="T6" y="T7"/>
                </a:cxn>
                <a:cxn ang="T16">
                  <a:pos x="T8" y="T9"/>
                </a:cxn>
                <a:cxn ang="T17">
                  <a:pos x="T10" y="T11"/>
                </a:cxn>
              </a:cxnLst>
              <a:rect l="T18" t="T19" r="T20" b="T21"/>
              <a:pathLst>
                <a:path w="3534" h="257">
                  <a:moveTo>
                    <a:pt x="0" y="257"/>
                  </a:moveTo>
                  <a:lnTo>
                    <a:pt x="3534" y="257"/>
                  </a:lnTo>
                  <a:lnTo>
                    <a:pt x="3534" y="0"/>
                  </a:lnTo>
                  <a:lnTo>
                    <a:pt x="0" y="0"/>
                  </a:lnTo>
                  <a:lnTo>
                    <a:pt x="0" y="257"/>
                  </a:lnTo>
                  <a:close/>
                </a:path>
              </a:pathLst>
            </a:custGeom>
            <a:noFill/>
            <a:ln w="14288">
              <a:solidFill>
                <a:srgbClr val="000000"/>
              </a:solidFill>
              <a:round/>
              <a:headEnd/>
              <a:tailEnd/>
            </a:ln>
          </p:spPr>
          <p:txBody>
            <a:bodyPr>
              <a:prstTxWarp prst="textNoShape">
                <a:avLst/>
              </a:prstTxWarp>
            </a:bodyPr>
            <a:lstStyle/>
            <a:p>
              <a:endParaRPr lang="en-US"/>
            </a:p>
          </p:txBody>
        </p:sp>
        <p:sp>
          <p:nvSpPr>
            <p:cNvPr id="96438" name="Rectangle 8"/>
            <p:cNvSpPr>
              <a:spLocks noChangeArrowheads="1"/>
            </p:cNvSpPr>
            <p:nvPr/>
          </p:nvSpPr>
          <p:spPr bwMode="auto">
            <a:xfrm>
              <a:off x="908" y="1741"/>
              <a:ext cx="61"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439" name="Rectangle 9"/>
            <p:cNvSpPr>
              <a:spLocks noChangeArrowheads="1"/>
            </p:cNvSpPr>
            <p:nvPr/>
          </p:nvSpPr>
          <p:spPr bwMode="auto">
            <a:xfrm>
              <a:off x="972"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440" name="Rectangle 10"/>
            <p:cNvSpPr>
              <a:spLocks noChangeArrowheads="1"/>
            </p:cNvSpPr>
            <p:nvPr/>
          </p:nvSpPr>
          <p:spPr bwMode="auto">
            <a:xfrm>
              <a:off x="1027"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n</a:t>
              </a:r>
              <a:endParaRPr lang="en-US"/>
            </a:p>
          </p:txBody>
        </p:sp>
        <p:sp>
          <p:nvSpPr>
            <p:cNvPr id="96441" name="Rectangle 11"/>
            <p:cNvSpPr>
              <a:spLocks noChangeArrowheads="1"/>
            </p:cNvSpPr>
            <p:nvPr/>
          </p:nvSpPr>
          <p:spPr bwMode="auto">
            <a:xfrm>
              <a:off x="1082"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d</a:t>
              </a:r>
              <a:endParaRPr lang="en-US"/>
            </a:p>
          </p:txBody>
        </p:sp>
        <p:sp>
          <p:nvSpPr>
            <p:cNvPr id="96442" name="Rectangle 12"/>
            <p:cNvSpPr>
              <a:spLocks noChangeArrowheads="1"/>
            </p:cNvSpPr>
            <p:nvPr/>
          </p:nvSpPr>
          <p:spPr bwMode="auto">
            <a:xfrm>
              <a:off x="1137"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443" name="Rectangle 13"/>
            <p:cNvSpPr>
              <a:spLocks noChangeArrowheads="1"/>
            </p:cNvSpPr>
            <p:nvPr/>
          </p:nvSpPr>
          <p:spPr bwMode="auto">
            <a:xfrm>
              <a:off x="1192" y="1741"/>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444" name="Rectangle 14"/>
            <p:cNvSpPr>
              <a:spLocks noChangeArrowheads="1"/>
            </p:cNvSpPr>
            <p:nvPr/>
          </p:nvSpPr>
          <p:spPr bwMode="auto">
            <a:xfrm>
              <a:off x="1238" y="1741"/>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445" name="Rectangle 15"/>
            <p:cNvSpPr>
              <a:spLocks noChangeArrowheads="1"/>
            </p:cNvSpPr>
            <p:nvPr/>
          </p:nvSpPr>
          <p:spPr bwMode="auto">
            <a:xfrm>
              <a:off x="1283"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446" name="Rectangle 16"/>
            <p:cNvSpPr>
              <a:spLocks noChangeArrowheads="1"/>
            </p:cNvSpPr>
            <p:nvPr/>
          </p:nvSpPr>
          <p:spPr bwMode="auto">
            <a:xfrm>
              <a:off x="1338"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p</a:t>
              </a:r>
              <a:endParaRPr lang="en-US"/>
            </a:p>
          </p:txBody>
        </p:sp>
        <p:sp>
          <p:nvSpPr>
            <p:cNvPr id="96447" name="Rectangle 17"/>
            <p:cNvSpPr>
              <a:spLocks noChangeArrowheads="1"/>
            </p:cNvSpPr>
            <p:nvPr/>
          </p:nvSpPr>
          <p:spPr bwMode="auto">
            <a:xfrm>
              <a:off x="1393" y="1741"/>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448" name="Rectangle 18"/>
            <p:cNvSpPr>
              <a:spLocks noChangeArrowheads="1"/>
            </p:cNvSpPr>
            <p:nvPr/>
          </p:nvSpPr>
          <p:spPr bwMode="auto">
            <a:xfrm>
              <a:off x="1411" y="1741"/>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449" name="Rectangle 19"/>
            <p:cNvSpPr>
              <a:spLocks noChangeArrowheads="1"/>
            </p:cNvSpPr>
            <p:nvPr/>
          </p:nvSpPr>
          <p:spPr bwMode="auto">
            <a:xfrm>
              <a:off x="1457" y="1741"/>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450" name="Rectangle 20"/>
            <p:cNvSpPr>
              <a:spLocks noChangeArrowheads="1"/>
            </p:cNvSpPr>
            <p:nvPr/>
          </p:nvSpPr>
          <p:spPr bwMode="auto">
            <a:xfrm>
              <a:off x="1485" y="1741"/>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f</a:t>
              </a:r>
              <a:endParaRPr lang="en-US"/>
            </a:p>
          </p:txBody>
        </p:sp>
        <p:sp>
          <p:nvSpPr>
            <p:cNvPr id="96451" name="Rectangle 21"/>
            <p:cNvSpPr>
              <a:spLocks noChangeArrowheads="1"/>
            </p:cNvSpPr>
            <p:nvPr/>
          </p:nvSpPr>
          <p:spPr bwMode="auto">
            <a:xfrm>
              <a:off x="1512"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452" name="Rectangle 22"/>
            <p:cNvSpPr>
              <a:spLocks noChangeArrowheads="1"/>
            </p:cNvSpPr>
            <p:nvPr/>
          </p:nvSpPr>
          <p:spPr bwMode="auto">
            <a:xfrm>
              <a:off x="1567"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a:t>
              </a:r>
              <a:endParaRPr lang="en-US"/>
            </a:p>
          </p:txBody>
        </p:sp>
        <p:sp>
          <p:nvSpPr>
            <p:cNvPr id="96453" name="Rectangle 23"/>
            <p:cNvSpPr>
              <a:spLocks noChangeArrowheads="1"/>
            </p:cNvSpPr>
            <p:nvPr/>
          </p:nvSpPr>
          <p:spPr bwMode="auto">
            <a:xfrm>
              <a:off x="1622" y="1741"/>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t</a:t>
              </a:r>
              <a:endParaRPr lang="en-US"/>
            </a:p>
          </p:txBody>
        </p:sp>
        <p:sp>
          <p:nvSpPr>
            <p:cNvPr id="96454" name="Rectangle 24"/>
            <p:cNvSpPr>
              <a:spLocks noChangeArrowheads="1"/>
            </p:cNvSpPr>
            <p:nvPr/>
          </p:nvSpPr>
          <p:spPr bwMode="auto">
            <a:xfrm>
              <a:off x="1649"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u</a:t>
              </a:r>
              <a:endParaRPr lang="en-US"/>
            </a:p>
          </p:txBody>
        </p:sp>
        <p:sp>
          <p:nvSpPr>
            <p:cNvPr id="96455" name="Rectangle 25"/>
            <p:cNvSpPr>
              <a:spLocks noChangeArrowheads="1"/>
            </p:cNvSpPr>
            <p:nvPr/>
          </p:nvSpPr>
          <p:spPr bwMode="auto">
            <a:xfrm>
              <a:off x="1704" y="1741"/>
              <a:ext cx="35"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r</a:t>
              </a:r>
              <a:endParaRPr lang="en-US"/>
            </a:p>
          </p:txBody>
        </p:sp>
        <p:sp>
          <p:nvSpPr>
            <p:cNvPr id="96456" name="Rectangle 26"/>
            <p:cNvSpPr>
              <a:spLocks noChangeArrowheads="1"/>
            </p:cNvSpPr>
            <p:nvPr/>
          </p:nvSpPr>
          <p:spPr bwMode="auto">
            <a:xfrm>
              <a:off x="1741"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457" name="Rectangle 27"/>
            <p:cNvSpPr>
              <a:spLocks noChangeArrowheads="1"/>
            </p:cNvSpPr>
            <p:nvPr/>
          </p:nvSpPr>
          <p:spPr bwMode="auto">
            <a:xfrm>
              <a:off x="1796"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1</a:t>
              </a:r>
              <a:endParaRPr lang="en-US"/>
            </a:p>
          </p:txBody>
        </p:sp>
        <p:sp>
          <p:nvSpPr>
            <p:cNvPr id="96458" name="Rectangle 28"/>
            <p:cNvSpPr>
              <a:spLocks noChangeArrowheads="1"/>
            </p:cNvSpPr>
            <p:nvPr/>
          </p:nvSpPr>
          <p:spPr bwMode="auto">
            <a:xfrm>
              <a:off x="1851" y="1741"/>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459" name="Rectangle 29"/>
            <p:cNvSpPr>
              <a:spLocks noChangeArrowheads="1"/>
            </p:cNvSpPr>
            <p:nvPr/>
          </p:nvSpPr>
          <p:spPr bwMode="auto">
            <a:xfrm>
              <a:off x="1878" y="1741"/>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460" name="Rectangle 30"/>
            <p:cNvSpPr>
              <a:spLocks noChangeArrowheads="1"/>
            </p:cNvSpPr>
            <p:nvPr/>
          </p:nvSpPr>
          <p:spPr bwMode="auto">
            <a:xfrm>
              <a:off x="1906" y="1741"/>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461" name="Rectangle 31"/>
            <p:cNvSpPr>
              <a:spLocks noChangeArrowheads="1"/>
            </p:cNvSpPr>
            <p:nvPr/>
          </p:nvSpPr>
          <p:spPr bwMode="auto">
            <a:xfrm>
              <a:off x="1933" y="1741"/>
              <a:ext cx="61"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&lt;</a:t>
              </a:r>
              <a:endParaRPr lang="en-US"/>
            </a:p>
          </p:txBody>
        </p:sp>
        <p:sp>
          <p:nvSpPr>
            <p:cNvPr id="96462" name="Rectangle 32"/>
            <p:cNvSpPr>
              <a:spLocks noChangeArrowheads="1"/>
            </p:cNvSpPr>
            <p:nvPr/>
          </p:nvSpPr>
          <p:spPr bwMode="auto">
            <a:xfrm>
              <a:off x="1988"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u</a:t>
              </a:r>
              <a:endParaRPr lang="en-US"/>
            </a:p>
          </p:txBody>
        </p:sp>
        <p:sp>
          <p:nvSpPr>
            <p:cNvPr id="96463" name="Rectangle 33"/>
            <p:cNvSpPr>
              <a:spLocks noChangeArrowheads="1"/>
            </p:cNvSpPr>
            <p:nvPr/>
          </p:nvSpPr>
          <p:spPr bwMode="auto">
            <a:xfrm>
              <a:off x="2043"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n</a:t>
              </a:r>
              <a:endParaRPr lang="en-US"/>
            </a:p>
          </p:txBody>
        </p:sp>
        <p:sp>
          <p:nvSpPr>
            <p:cNvPr id="96464" name="Rectangle 34"/>
            <p:cNvSpPr>
              <a:spLocks noChangeArrowheads="1"/>
            </p:cNvSpPr>
            <p:nvPr/>
          </p:nvSpPr>
          <p:spPr bwMode="auto">
            <a:xfrm>
              <a:off x="2098" y="1741"/>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465" name="Rectangle 35"/>
            <p:cNvSpPr>
              <a:spLocks noChangeArrowheads="1"/>
            </p:cNvSpPr>
            <p:nvPr/>
          </p:nvSpPr>
          <p:spPr bwMode="auto">
            <a:xfrm>
              <a:off x="2144"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p</a:t>
              </a:r>
              <a:endParaRPr lang="en-US"/>
            </a:p>
          </p:txBody>
        </p:sp>
        <p:sp>
          <p:nvSpPr>
            <p:cNvPr id="96466" name="Rectangle 36"/>
            <p:cNvSpPr>
              <a:spLocks noChangeArrowheads="1"/>
            </p:cNvSpPr>
            <p:nvPr/>
          </p:nvSpPr>
          <p:spPr bwMode="auto">
            <a:xfrm>
              <a:off x="2199"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467" name="Rectangle 37"/>
            <p:cNvSpPr>
              <a:spLocks noChangeArrowheads="1"/>
            </p:cNvSpPr>
            <p:nvPr/>
          </p:nvSpPr>
          <p:spPr bwMode="auto">
            <a:xfrm>
              <a:off x="2254" y="1741"/>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468" name="Rectangle 38"/>
            <p:cNvSpPr>
              <a:spLocks noChangeArrowheads="1"/>
            </p:cNvSpPr>
            <p:nvPr/>
          </p:nvSpPr>
          <p:spPr bwMode="auto">
            <a:xfrm>
              <a:off x="2300" y="1741"/>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469" name="Rectangle 39"/>
            <p:cNvSpPr>
              <a:spLocks noChangeArrowheads="1"/>
            </p:cNvSpPr>
            <p:nvPr/>
          </p:nvSpPr>
          <p:spPr bwMode="auto">
            <a:xfrm>
              <a:off x="2318" y="1741"/>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f</a:t>
              </a:r>
              <a:endParaRPr lang="en-US"/>
            </a:p>
          </p:txBody>
        </p:sp>
        <p:sp>
          <p:nvSpPr>
            <p:cNvPr id="96470" name="Rectangle 40"/>
            <p:cNvSpPr>
              <a:spLocks noChangeArrowheads="1"/>
            </p:cNvSpPr>
            <p:nvPr/>
          </p:nvSpPr>
          <p:spPr bwMode="auto">
            <a:xfrm>
              <a:off x="2345" y="1741"/>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471" name="Rectangle 41"/>
            <p:cNvSpPr>
              <a:spLocks noChangeArrowheads="1"/>
            </p:cNvSpPr>
            <p:nvPr/>
          </p:nvSpPr>
          <p:spPr bwMode="auto">
            <a:xfrm>
              <a:off x="2364"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472" name="Rectangle 42"/>
            <p:cNvSpPr>
              <a:spLocks noChangeArrowheads="1"/>
            </p:cNvSpPr>
            <p:nvPr/>
          </p:nvSpPr>
          <p:spPr bwMode="auto">
            <a:xfrm>
              <a:off x="2419"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d</a:t>
              </a:r>
              <a:endParaRPr lang="en-US"/>
            </a:p>
          </p:txBody>
        </p:sp>
        <p:sp>
          <p:nvSpPr>
            <p:cNvPr id="96473" name="Rectangle 43"/>
            <p:cNvSpPr>
              <a:spLocks noChangeArrowheads="1"/>
            </p:cNvSpPr>
            <p:nvPr/>
          </p:nvSpPr>
          <p:spPr bwMode="auto">
            <a:xfrm>
              <a:off x="2483" y="1741"/>
              <a:ext cx="61"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&gt;</a:t>
              </a:r>
              <a:endParaRPr lang="en-US"/>
            </a:p>
          </p:txBody>
        </p:sp>
        <p:sp>
          <p:nvSpPr>
            <p:cNvPr id="96474" name="Rectangle 44"/>
            <p:cNvSpPr>
              <a:spLocks noChangeArrowheads="1"/>
            </p:cNvSpPr>
            <p:nvPr/>
          </p:nvSpPr>
          <p:spPr bwMode="auto">
            <a:xfrm>
              <a:off x="2538" y="1741"/>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475" name="Rectangle 45"/>
            <p:cNvSpPr>
              <a:spLocks noChangeArrowheads="1"/>
            </p:cNvSpPr>
            <p:nvPr/>
          </p:nvSpPr>
          <p:spPr bwMode="auto">
            <a:xfrm>
              <a:off x="2565" y="1741"/>
              <a:ext cx="61"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476" name="Rectangle 46"/>
            <p:cNvSpPr>
              <a:spLocks noChangeArrowheads="1"/>
            </p:cNvSpPr>
            <p:nvPr/>
          </p:nvSpPr>
          <p:spPr bwMode="auto">
            <a:xfrm>
              <a:off x="2620" y="1741"/>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477" name="Rectangle 47"/>
            <p:cNvSpPr>
              <a:spLocks noChangeArrowheads="1"/>
            </p:cNvSpPr>
            <p:nvPr/>
          </p:nvSpPr>
          <p:spPr bwMode="auto">
            <a:xfrm>
              <a:off x="2647"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u</a:t>
              </a:r>
              <a:endParaRPr lang="en-US"/>
            </a:p>
          </p:txBody>
        </p:sp>
        <p:sp>
          <p:nvSpPr>
            <p:cNvPr id="96478" name="Rectangle 48"/>
            <p:cNvSpPr>
              <a:spLocks noChangeArrowheads="1"/>
            </p:cNvSpPr>
            <p:nvPr/>
          </p:nvSpPr>
          <p:spPr bwMode="auto">
            <a:xfrm>
              <a:off x="2702" y="1741"/>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l</a:t>
              </a:r>
              <a:endParaRPr lang="en-US"/>
            </a:p>
          </p:txBody>
        </p:sp>
        <p:sp>
          <p:nvSpPr>
            <p:cNvPr id="96479" name="Rectangle 49"/>
            <p:cNvSpPr>
              <a:spLocks noChangeArrowheads="1"/>
            </p:cNvSpPr>
            <p:nvPr/>
          </p:nvSpPr>
          <p:spPr bwMode="auto">
            <a:xfrm>
              <a:off x="2721" y="1741"/>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480" name="Rectangle 50"/>
            <p:cNvSpPr>
              <a:spLocks noChangeArrowheads="1"/>
            </p:cNvSpPr>
            <p:nvPr/>
          </p:nvSpPr>
          <p:spPr bwMode="auto">
            <a:xfrm>
              <a:off x="2766" y="1741"/>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481" name="Rectangle 51"/>
            <p:cNvSpPr>
              <a:spLocks noChangeArrowheads="1"/>
            </p:cNvSpPr>
            <p:nvPr/>
          </p:nvSpPr>
          <p:spPr bwMode="auto">
            <a:xfrm>
              <a:off x="2821" y="1741"/>
              <a:ext cx="35"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r</a:t>
              </a:r>
              <a:endParaRPr lang="en-US"/>
            </a:p>
          </p:txBody>
        </p:sp>
        <p:sp>
          <p:nvSpPr>
            <p:cNvPr id="96482" name="Rectangle 52"/>
            <p:cNvSpPr>
              <a:spLocks noChangeArrowheads="1"/>
            </p:cNvSpPr>
            <p:nvPr/>
          </p:nvSpPr>
          <p:spPr bwMode="auto">
            <a:xfrm>
              <a:off x="2858" y="1741"/>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483" name="Rectangle 53"/>
            <p:cNvSpPr>
              <a:spLocks noChangeArrowheads="1"/>
            </p:cNvSpPr>
            <p:nvPr/>
          </p:nvSpPr>
          <p:spPr bwMode="auto">
            <a:xfrm>
              <a:off x="908" y="1860"/>
              <a:ext cx="61"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484" name="Rectangle 54"/>
            <p:cNvSpPr>
              <a:spLocks noChangeArrowheads="1"/>
            </p:cNvSpPr>
            <p:nvPr/>
          </p:nvSpPr>
          <p:spPr bwMode="auto">
            <a:xfrm>
              <a:off x="972" y="1860"/>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l</a:t>
              </a:r>
              <a:endParaRPr lang="en-US"/>
            </a:p>
          </p:txBody>
        </p:sp>
        <p:sp>
          <p:nvSpPr>
            <p:cNvPr id="96485" name="Rectangle 55"/>
            <p:cNvSpPr>
              <a:spLocks noChangeArrowheads="1"/>
            </p:cNvSpPr>
            <p:nvPr/>
          </p:nvSpPr>
          <p:spPr bwMode="auto">
            <a:xfrm>
              <a:off x="990"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486" name="Rectangle 56"/>
            <p:cNvSpPr>
              <a:spLocks noChangeArrowheads="1"/>
            </p:cNvSpPr>
            <p:nvPr/>
          </p:nvSpPr>
          <p:spPr bwMode="auto">
            <a:xfrm>
              <a:off x="1045" y="1860"/>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487" name="Rectangle 57"/>
            <p:cNvSpPr>
              <a:spLocks noChangeArrowheads="1"/>
            </p:cNvSpPr>
            <p:nvPr/>
          </p:nvSpPr>
          <p:spPr bwMode="auto">
            <a:xfrm>
              <a:off x="1091"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a:t>
              </a:r>
              <a:endParaRPr lang="en-US"/>
            </a:p>
          </p:txBody>
        </p:sp>
        <p:sp>
          <p:nvSpPr>
            <p:cNvPr id="96488" name="Rectangle 58"/>
            <p:cNvSpPr>
              <a:spLocks noChangeArrowheads="1"/>
            </p:cNvSpPr>
            <p:nvPr/>
          </p:nvSpPr>
          <p:spPr bwMode="auto">
            <a:xfrm>
              <a:off x="1146"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t</a:t>
              </a:r>
              <a:endParaRPr lang="en-US"/>
            </a:p>
          </p:txBody>
        </p:sp>
        <p:sp>
          <p:nvSpPr>
            <p:cNvPr id="96489" name="Rectangle 59"/>
            <p:cNvSpPr>
              <a:spLocks noChangeArrowheads="1"/>
            </p:cNvSpPr>
            <p:nvPr/>
          </p:nvSpPr>
          <p:spPr bwMode="auto">
            <a:xfrm>
              <a:off x="1173" y="1860"/>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490" name="Rectangle 60"/>
            <p:cNvSpPr>
              <a:spLocks noChangeArrowheads="1"/>
            </p:cNvSpPr>
            <p:nvPr/>
          </p:nvSpPr>
          <p:spPr bwMode="auto">
            <a:xfrm>
              <a:off x="1192"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491" name="Rectangle 61"/>
            <p:cNvSpPr>
              <a:spLocks noChangeArrowheads="1"/>
            </p:cNvSpPr>
            <p:nvPr/>
          </p:nvSpPr>
          <p:spPr bwMode="auto">
            <a:xfrm>
              <a:off x="1247"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n</a:t>
              </a:r>
              <a:endParaRPr lang="en-US"/>
            </a:p>
          </p:txBody>
        </p:sp>
        <p:sp>
          <p:nvSpPr>
            <p:cNvPr id="96492" name="Rectangle 62"/>
            <p:cNvSpPr>
              <a:spLocks noChangeArrowheads="1"/>
            </p:cNvSpPr>
            <p:nvPr/>
          </p:nvSpPr>
          <p:spPr bwMode="auto">
            <a:xfrm>
              <a:off x="1302"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493" name="Rectangle 63"/>
            <p:cNvSpPr>
              <a:spLocks noChangeArrowheads="1"/>
            </p:cNvSpPr>
            <p:nvPr/>
          </p:nvSpPr>
          <p:spPr bwMode="auto">
            <a:xfrm>
              <a:off x="1329"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494" name="Rectangle 64"/>
            <p:cNvSpPr>
              <a:spLocks noChangeArrowheads="1"/>
            </p:cNvSpPr>
            <p:nvPr/>
          </p:nvSpPr>
          <p:spPr bwMode="auto">
            <a:xfrm>
              <a:off x="1357"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495" name="Rectangle 65"/>
            <p:cNvSpPr>
              <a:spLocks noChangeArrowheads="1"/>
            </p:cNvSpPr>
            <p:nvPr/>
          </p:nvSpPr>
          <p:spPr bwMode="auto">
            <a:xfrm>
              <a:off x="1384" y="1860"/>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496" name="Rectangle 66"/>
            <p:cNvSpPr>
              <a:spLocks noChangeArrowheads="1"/>
            </p:cNvSpPr>
            <p:nvPr/>
          </p:nvSpPr>
          <p:spPr bwMode="auto">
            <a:xfrm>
              <a:off x="1430"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t</a:t>
              </a:r>
              <a:endParaRPr lang="en-US"/>
            </a:p>
          </p:txBody>
        </p:sp>
        <p:sp>
          <p:nvSpPr>
            <p:cNvPr id="96497" name="Rectangle 67"/>
            <p:cNvSpPr>
              <a:spLocks noChangeArrowheads="1"/>
            </p:cNvSpPr>
            <p:nvPr/>
          </p:nvSpPr>
          <p:spPr bwMode="auto">
            <a:xfrm>
              <a:off x="1457" y="1860"/>
              <a:ext cx="35"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r</a:t>
              </a:r>
              <a:endParaRPr lang="en-US"/>
            </a:p>
          </p:txBody>
        </p:sp>
        <p:sp>
          <p:nvSpPr>
            <p:cNvPr id="96498" name="Rectangle 68"/>
            <p:cNvSpPr>
              <a:spLocks noChangeArrowheads="1"/>
            </p:cNvSpPr>
            <p:nvPr/>
          </p:nvSpPr>
          <p:spPr bwMode="auto">
            <a:xfrm>
              <a:off x="1494" y="1860"/>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499" name="Rectangle 69"/>
            <p:cNvSpPr>
              <a:spLocks noChangeArrowheads="1"/>
            </p:cNvSpPr>
            <p:nvPr/>
          </p:nvSpPr>
          <p:spPr bwMode="auto">
            <a:xfrm>
              <a:off x="1512"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n</a:t>
              </a:r>
              <a:endParaRPr lang="en-US"/>
            </a:p>
          </p:txBody>
        </p:sp>
        <p:sp>
          <p:nvSpPr>
            <p:cNvPr id="96500" name="Rectangle 70"/>
            <p:cNvSpPr>
              <a:spLocks noChangeArrowheads="1"/>
            </p:cNvSpPr>
            <p:nvPr/>
          </p:nvSpPr>
          <p:spPr bwMode="auto">
            <a:xfrm>
              <a:off x="1567"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g</a:t>
              </a:r>
              <a:endParaRPr lang="en-US"/>
            </a:p>
          </p:txBody>
        </p:sp>
        <p:sp>
          <p:nvSpPr>
            <p:cNvPr id="96501" name="Rectangle 71"/>
            <p:cNvSpPr>
              <a:spLocks noChangeArrowheads="1"/>
            </p:cNvSpPr>
            <p:nvPr/>
          </p:nvSpPr>
          <p:spPr bwMode="auto">
            <a:xfrm>
              <a:off x="1622" y="1860"/>
              <a:ext cx="35"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502" name="Rectangle 72"/>
            <p:cNvSpPr>
              <a:spLocks noChangeArrowheads="1"/>
            </p:cNvSpPr>
            <p:nvPr/>
          </p:nvSpPr>
          <p:spPr bwMode="auto">
            <a:xfrm>
              <a:off x="1659" y="1860"/>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503" name="Rectangle 73"/>
            <p:cNvSpPr>
              <a:spLocks noChangeArrowheads="1"/>
            </p:cNvSpPr>
            <p:nvPr/>
          </p:nvSpPr>
          <p:spPr bwMode="auto">
            <a:xfrm>
              <a:off x="1677"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d</a:t>
              </a:r>
              <a:endParaRPr lang="en-US"/>
            </a:p>
          </p:txBody>
        </p:sp>
        <p:sp>
          <p:nvSpPr>
            <p:cNvPr id="96504" name="Rectangle 74"/>
            <p:cNvSpPr>
              <a:spLocks noChangeArrowheads="1"/>
            </p:cNvSpPr>
            <p:nvPr/>
          </p:nvSpPr>
          <p:spPr bwMode="auto">
            <a:xfrm>
              <a:off x="1732" y="1860"/>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l</a:t>
              </a:r>
              <a:endParaRPr lang="en-US"/>
            </a:p>
          </p:txBody>
        </p:sp>
        <p:sp>
          <p:nvSpPr>
            <p:cNvPr id="96505" name="Rectangle 75"/>
            <p:cNvSpPr>
              <a:spLocks noChangeArrowheads="1"/>
            </p:cNvSpPr>
            <p:nvPr/>
          </p:nvSpPr>
          <p:spPr bwMode="auto">
            <a:xfrm>
              <a:off x="1759" y="1860"/>
              <a:ext cx="35"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506" name="Rectangle 76"/>
            <p:cNvSpPr>
              <a:spLocks noChangeArrowheads="1"/>
            </p:cNvSpPr>
            <p:nvPr/>
          </p:nvSpPr>
          <p:spPr bwMode="auto">
            <a:xfrm>
              <a:off x="1796"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507" name="Rectangle 77"/>
            <p:cNvSpPr>
              <a:spLocks noChangeArrowheads="1"/>
            </p:cNvSpPr>
            <p:nvPr/>
          </p:nvSpPr>
          <p:spPr bwMode="auto">
            <a:xfrm>
              <a:off x="1823" y="1860"/>
              <a:ext cx="61"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508" name="Rectangle 78"/>
            <p:cNvSpPr>
              <a:spLocks noChangeArrowheads="1"/>
            </p:cNvSpPr>
            <p:nvPr/>
          </p:nvSpPr>
          <p:spPr bwMode="auto">
            <a:xfrm>
              <a:off x="1878"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509" name="Rectangle 79"/>
            <p:cNvSpPr>
              <a:spLocks noChangeArrowheads="1"/>
            </p:cNvSpPr>
            <p:nvPr/>
          </p:nvSpPr>
          <p:spPr bwMode="auto">
            <a:xfrm>
              <a:off x="1897"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d</a:t>
              </a:r>
              <a:endParaRPr lang="en-US"/>
            </a:p>
          </p:txBody>
        </p:sp>
        <p:sp>
          <p:nvSpPr>
            <p:cNvPr id="96510" name="Rectangle 80"/>
            <p:cNvSpPr>
              <a:spLocks noChangeArrowheads="1"/>
            </p:cNvSpPr>
            <p:nvPr/>
          </p:nvSpPr>
          <p:spPr bwMode="auto">
            <a:xfrm>
              <a:off x="1952" y="1860"/>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511" name="Rectangle 81"/>
            <p:cNvSpPr>
              <a:spLocks noChangeArrowheads="1"/>
            </p:cNvSpPr>
            <p:nvPr/>
          </p:nvSpPr>
          <p:spPr bwMode="auto">
            <a:xfrm>
              <a:off x="1970" y="1860"/>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512" name="Rectangle 82"/>
            <p:cNvSpPr>
              <a:spLocks noChangeArrowheads="1"/>
            </p:cNvSpPr>
            <p:nvPr/>
          </p:nvSpPr>
          <p:spPr bwMode="auto">
            <a:xfrm>
              <a:off x="2016"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t</a:t>
              </a:r>
              <a:endParaRPr lang="en-US"/>
            </a:p>
          </p:txBody>
        </p:sp>
        <p:sp>
          <p:nvSpPr>
            <p:cNvPr id="96513" name="Rectangle 83"/>
            <p:cNvSpPr>
              <a:spLocks noChangeArrowheads="1"/>
            </p:cNvSpPr>
            <p:nvPr/>
          </p:nvSpPr>
          <p:spPr bwMode="auto">
            <a:xfrm>
              <a:off x="2043"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a:t>
              </a:r>
              <a:endParaRPr lang="en-US"/>
            </a:p>
          </p:txBody>
        </p:sp>
        <p:sp>
          <p:nvSpPr>
            <p:cNvPr id="96514" name="Rectangle 84"/>
            <p:cNvSpPr>
              <a:spLocks noChangeArrowheads="1"/>
            </p:cNvSpPr>
            <p:nvPr/>
          </p:nvSpPr>
          <p:spPr bwMode="auto">
            <a:xfrm>
              <a:off x="2098" y="1860"/>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l</a:t>
              </a:r>
              <a:endParaRPr lang="en-US"/>
            </a:p>
          </p:txBody>
        </p:sp>
        <p:sp>
          <p:nvSpPr>
            <p:cNvPr id="96515" name="Rectangle 85"/>
            <p:cNvSpPr>
              <a:spLocks noChangeArrowheads="1"/>
            </p:cNvSpPr>
            <p:nvPr/>
          </p:nvSpPr>
          <p:spPr bwMode="auto">
            <a:xfrm>
              <a:off x="2116"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516" name="Rectangle 86"/>
            <p:cNvSpPr>
              <a:spLocks noChangeArrowheads="1"/>
            </p:cNvSpPr>
            <p:nvPr/>
          </p:nvSpPr>
          <p:spPr bwMode="auto">
            <a:xfrm>
              <a:off x="2144" y="1860"/>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517" name="Rectangle 87"/>
            <p:cNvSpPr>
              <a:spLocks noChangeArrowheads="1"/>
            </p:cNvSpPr>
            <p:nvPr/>
          </p:nvSpPr>
          <p:spPr bwMode="auto">
            <a:xfrm>
              <a:off x="2190" y="1860"/>
              <a:ext cx="87"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m</a:t>
              </a:r>
              <a:endParaRPr lang="en-US"/>
            </a:p>
          </p:txBody>
        </p:sp>
        <p:sp>
          <p:nvSpPr>
            <p:cNvPr id="96518" name="Rectangle 88"/>
            <p:cNvSpPr>
              <a:spLocks noChangeArrowheads="1"/>
            </p:cNvSpPr>
            <p:nvPr/>
          </p:nvSpPr>
          <p:spPr bwMode="auto">
            <a:xfrm>
              <a:off x="2272"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a:t>
              </a:r>
              <a:endParaRPr lang="en-US"/>
            </a:p>
          </p:txBody>
        </p:sp>
        <p:sp>
          <p:nvSpPr>
            <p:cNvPr id="96519" name="Rectangle 89"/>
            <p:cNvSpPr>
              <a:spLocks noChangeArrowheads="1"/>
            </p:cNvSpPr>
            <p:nvPr/>
          </p:nvSpPr>
          <p:spPr bwMode="auto">
            <a:xfrm>
              <a:off x="2327" y="1860"/>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l</a:t>
              </a:r>
              <a:endParaRPr lang="en-US"/>
            </a:p>
          </p:txBody>
        </p:sp>
        <p:sp>
          <p:nvSpPr>
            <p:cNvPr id="96520" name="Rectangle 90"/>
            <p:cNvSpPr>
              <a:spLocks noChangeArrowheads="1"/>
            </p:cNvSpPr>
            <p:nvPr/>
          </p:nvSpPr>
          <p:spPr bwMode="auto">
            <a:xfrm>
              <a:off x="2345" y="1860"/>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l</a:t>
              </a:r>
              <a:endParaRPr lang="en-US"/>
            </a:p>
          </p:txBody>
        </p:sp>
        <p:sp>
          <p:nvSpPr>
            <p:cNvPr id="96521" name="Rectangle 91"/>
            <p:cNvSpPr>
              <a:spLocks noChangeArrowheads="1"/>
            </p:cNvSpPr>
            <p:nvPr/>
          </p:nvSpPr>
          <p:spPr bwMode="auto">
            <a:xfrm>
              <a:off x="2364"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522" name="Rectangle 92"/>
            <p:cNvSpPr>
              <a:spLocks noChangeArrowheads="1"/>
            </p:cNvSpPr>
            <p:nvPr/>
          </p:nvSpPr>
          <p:spPr bwMode="auto">
            <a:xfrm>
              <a:off x="2391" y="1860"/>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523" name="Rectangle 93"/>
            <p:cNvSpPr>
              <a:spLocks noChangeArrowheads="1"/>
            </p:cNvSpPr>
            <p:nvPr/>
          </p:nvSpPr>
          <p:spPr bwMode="auto">
            <a:xfrm>
              <a:off x="2409"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n</a:t>
              </a:r>
              <a:endParaRPr lang="en-US"/>
            </a:p>
          </p:txBody>
        </p:sp>
        <p:sp>
          <p:nvSpPr>
            <p:cNvPr id="96524" name="Rectangle 94"/>
            <p:cNvSpPr>
              <a:spLocks noChangeArrowheads="1"/>
            </p:cNvSpPr>
            <p:nvPr/>
          </p:nvSpPr>
          <p:spPr bwMode="auto">
            <a:xfrm>
              <a:off x="2464"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t</a:t>
              </a:r>
              <a:endParaRPr lang="en-US"/>
            </a:p>
          </p:txBody>
        </p:sp>
        <p:sp>
          <p:nvSpPr>
            <p:cNvPr id="96525" name="Rectangle 95"/>
            <p:cNvSpPr>
              <a:spLocks noChangeArrowheads="1"/>
            </p:cNvSpPr>
            <p:nvPr/>
          </p:nvSpPr>
          <p:spPr bwMode="auto">
            <a:xfrm>
              <a:off x="2492"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526" name="Rectangle 96"/>
            <p:cNvSpPr>
              <a:spLocks noChangeArrowheads="1"/>
            </p:cNvSpPr>
            <p:nvPr/>
          </p:nvSpPr>
          <p:spPr bwMode="auto">
            <a:xfrm>
              <a:off x="2547" y="1860"/>
              <a:ext cx="35"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r</a:t>
              </a:r>
              <a:endParaRPr lang="en-US"/>
            </a:p>
          </p:txBody>
        </p:sp>
        <p:sp>
          <p:nvSpPr>
            <p:cNvPr id="96527" name="Rectangle 97"/>
            <p:cNvSpPr>
              <a:spLocks noChangeArrowheads="1"/>
            </p:cNvSpPr>
            <p:nvPr/>
          </p:nvSpPr>
          <p:spPr bwMode="auto">
            <a:xfrm>
              <a:off x="2583" y="1860"/>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528" name="Rectangle 98"/>
            <p:cNvSpPr>
              <a:spLocks noChangeArrowheads="1"/>
            </p:cNvSpPr>
            <p:nvPr/>
          </p:nvSpPr>
          <p:spPr bwMode="auto">
            <a:xfrm>
              <a:off x="2629"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t</a:t>
              </a:r>
              <a:endParaRPr lang="en-US"/>
            </a:p>
          </p:txBody>
        </p:sp>
        <p:sp>
          <p:nvSpPr>
            <p:cNvPr id="96529" name="Rectangle 99"/>
            <p:cNvSpPr>
              <a:spLocks noChangeArrowheads="1"/>
            </p:cNvSpPr>
            <p:nvPr/>
          </p:nvSpPr>
          <p:spPr bwMode="auto">
            <a:xfrm>
              <a:off x="2657" y="1860"/>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530" name="Rectangle 100"/>
            <p:cNvSpPr>
              <a:spLocks noChangeArrowheads="1"/>
            </p:cNvSpPr>
            <p:nvPr/>
          </p:nvSpPr>
          <p:spPr bwMode="auto">
            <a:xfrm>
              <a:off x="2675"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n</a:t>
              </a:r>
              <a:endParaRPr lang="en-US"/>
            </a:p>
          </p:txBody>
        </p:sp>
        <p:sp>
          <p:nvSpPr>
            <p:cNvPr id="96531" name="Rectangle 101"/>
            <p:cNvSpPr>
              <a:spLocks noChangeArrowheads="1"/>
            </p:cNvSpPr>
            <p:nvPr/>
          </p:nvSpPr>
          <p:spPr bwMode="auto">
            <a:xfrm>
              <a:off x="2730"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532" name="Rectangle 102"/>
            <p:cNvSpPr>
              <a:spLocks noChangeArrowheads="1"/>
            </p:cNvSpPr>
            <p:nvPr/>
          </p:nvSpPr>
          <p:spPr bwMode="auto">
            <a:xfrm>
              <a:off x="2803"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533" name="Rectangle 103"/>
            <p:cNvSpPr>
              <a:spLocks noChangeArrowheads="1"/>
            </p:cNvSpPr>
            <p:nvPr/>
          </p:nvSpPr>
          <p:spPr bwMode="auto">
            <a:xfrm>
              <a:off x="2830"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534" name="Rectangle 104"/>
            <p:cNvSpPr>
              <a:spLocks noChangeArrowheads="1"/>
            </p:cNvSpPr>
            <p:nvPr/>
          </p:nvSpPr>
          <p:spPr bwMode="auto">
            <a:xfrm>
              <a:off x="2858"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p</a:t>
              </a:r>
              <a:endParaRPr lang="en-US"/>
            </a:p>
          </p:txBody>
        </p:sp>
        <p:sp>
          <p:nvSpPr>
            <p:cNvPr id="96535" name="Rectangle 105"/>
            <p:cNvSpPr>
              <a:spLocks noChangeArrowheads="1"/>
            </p:cNvSpPr>
            <p:nvPr/>
          </p:nvSpPr>
          <p:spPr bwMode="auto">
            <a:xfrm>
              <a:off x="2913" y="1860"/>
              <a:ext cx="35"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r</a:t>
              </a:r>
              <a:endParaRPr lang="en-US"/>
            </a:p>
          </p:txBody>
        </p:sp>
        <p:sp>
          <p:nvSpPr>
            <p:cNvPr id="96536" name="Rectangle 106"/>
            <p:cNvSpPr>
              <a:spLocks noChangeArrowheads="1"/>
            </p:cNvSpPr>
            <p:nvPr/>
          </p:nvSpPr>
          <p:spPr bwMode="auto">
            <a:xfrm>
              <a:off x="2950"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537" name="Rectangle 107"/>
            <p:cNvSpPr>
              <a:spLocks noChangeArrowheads="1"/>
            </p:cNvSpPr>
            <p:nvPr/>
          </p:nvSpPr>
          <p:spPr bwMode="auto">
            <a:xfrm>
              <a:off x="3004" y="1860"/>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x</a:t>
              </a:r>
              <a:endParaRPr lang="en-US"/>
            </a:p>
          </p:txBody>
        </p:sp>
        <p:sp>
          <p:nvSpPr>
            <p:cNvPr id="96538" name="Rectangle 108"/>
            <p:cNvSpPr>
              <a:spLocks noChangeArrowheads="1"/>
            </p:cNvSpPr>
            <p:nvPr/>
          </p:nvSpPr>
          <p:spPr bwMode="auto">
            <a:xfrm>
              <a:off x="3050" y="1860"/>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539" name="Rectangle 109"/>
            <p:cNvSpPr>
              <a:spLocks noChangeArrowheads="1"/>
            </p:cNvSpPr>
            <p:nvPr/>
          </p:nvSpPr>
          <p:spPr bwMode="auto">
            <a:xfrm>
              <a:off x="3069" y="1860"/>
              <a:ext cx="87"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m</a:t>
              </a:r>
              <a:endParaRPr lang="en-US"/>
            </a:p>
          </p:txBody>
        </p:sp>
        <p:sp>
          <p:nvSpPr>
            <p:cNvPr id="96540" name="Rectangle 110"/>
            <p:cNvSpPr>
              <a:spLocks noChangeArrowheads="1"/>
            </p:cNvSpPr>
            <p:nvPr/>
          </p:nvSpPr>
          <p:spPr bwMode="auto">
            <a:xfrm>
              <a:off x="3151"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a:t>
              </a:r>
              <a:endParaRPr lang="en-US"/>
            </a:p>
          </p:txBody>
        </p:sp>
        <p:sp>
          <p:nvSpPr>
            <p:cNvPr id="96541" name="Rectangle 111"/>
            <p:cNvSpPr>
              <a:spLocks noChangeArrowheads="1"/>
            </p:cNvSpPr>
            <p:nvPr/>
          </p:nvSpPr>
          <p:spPr bwMode="auto">
            <a:xfrm>
              <a:off x="3206" y="1860"/>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l</a:t>
              </a:r>
              <a:endParaRPr lang="en-US"/>
            </a:p>
          </p:txBody>
        </p:sp>
        <p:sp>
          <p:nvSpPr>
            <p:cNvPr id="96542" name="Rectangle 112"/>
            <p:cNvSpPr>
              <a:spLocks noChangeArrowheads="1"/>
            </p:cNvSpPr>
            <p:nvPr/>
          </p:nvSpPr>
          <p:spPr bwMode="auto">
            <a:xfrm>
              <a:off x="3224"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543" name="Rectangle 113"/>
            <p:cNvSpPr>
              <a:spLocks noChangeArrowheads="1"/>
            </p:cNvSpPr>
            <p:nvPr/>
          </p:nvSpPr>
          <p:spPr bwMode="auto">
            <a:xfrm>
              <a:off x="3252" y="1860"/>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544" name="Rectangle 114"/>
            <p:cNvSpPr>
              <a:spLocks noChangeArrowheads="1"/>
            </p:cNvSpPr>
            <p:nvPr/>
          </p:nvSpPr>
          <p:spPr bwMode="auto">
            <a:xfrm>
              <a:off x="3297"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545" name="Rectangle 115"/>
            <p:cNvSpPr>
              <a:spLocks noChangeArrowheads="1"/>
            </p:cNvSpPr>
            <p:nvPr/>
          </p:nvSpPr>
          <p:spPr bwMode="auto">
            <a:xfrm>
              <a:off x="3352" y="1860"/>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l</a:t>
              </a:r>
              <a:endParaRPr lang="en-US"/>
            </a:p>
          </p:txBody>
        </p:sp>
        <p:sp>
          <p:nvSpPr>
            <p:cNvPr id="96546" name="Rectangle 116"/>
            <p:cNvSpPr>
              <a:spLocks noChangeArrowheads="1"/>
            </p:cNvSpPr>
            <p:nvPr/>
          </p:nvSpPr>
          <p:spPr bwMode="auto">
            <a:xfrm>
              <a:off x="3371"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547" name="Rectangle 117"/>
            <p:cNvSpPr>
              <a:spLocks noChangeArrowheads="1"/>
            </p:cNvSpPr>
            <p:nvPr/>
          </p:nvSpPr>
          <p:spPr bwMode="auto">
            <a:xfrm>
              <a:off x="3426"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n</a:t>
              </a:r>
              <a:endParaRPr lang="en-US"/>
            </a:p>
          </p:txBody>
        </p:sp>
        <p:sp>
          <p:nvSpPr>
            <p:cNvPr id="96548" name="Rectangle 118"/>
            <p:cNvSpPr>
              <a:spLocks noChangeArrowheads="1"/>
            </p:cNvSpPr>
            <p:nvPr/>
          </p:nvSpPr>
          <p:spPr bwMode="auto">
            <a:xfrm>
              <a:off x="3490"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549" name="Rectangle 119"/>
            <p:cNvSpPr>
              <a:spLocks noChangeArrowheads="1"/>
            </p:cNvSpPr>
            <p:nvPr/>
          </p:nvSpPr>
          <p:spPr bwMode="auto">
            <a:xfrm>
              <a:off x="3517"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550" name="Rectangle 120"/>
            <p:cNvSpPr>
              <a:spLocks noChangeArrowheads="1"/>
            </p:cNvSpPr>
            <p:nvPr/>
          </p:nvSpPr>
          <p:spPr bwMode="auto">
            <a:xfrm>
              <a:off x="3545"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d</a:t>
              </a:r>
              <a:endParaRPr lang="en-US"/>
            </a:p>
          </p:txBody>
        </p:sp>
        <p:sp>
          <p:nvSpPr>
            <p:cNvPr id="96551" name="Rectangle 121"/>
            <p:cNvSpPr>
              <a:spLocks noChangeArrowheads="1"/>
            </p:cNvSpPr>
            <p:nvPr/>
          </p:nvSpPr>
          <p:spPr bwMode="auto">
            <a:xfrm>
              <a:off x="3600" y="1860"/>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552" name="Rectangle 122"/>
            <p:cNvSpPr>
              <a:spLocks noChangeArrowheads="1"/>
            </p:cNvSpPr>
            <p:nvPr/>
          </p:nvSpPr>
          <p:spPr bwMode="auto">
            <a:xfrm>
              <a:off x="3618" y="1860"/>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553" name="Rectangle 123"/>
            <p:cNvSpPr>
              <a:spLocks noChangeArrowheads="1"/>
            </p:cNvSpPr>
            <p:nvPr/>
          </p:nvSpPr>
          <p:spPr bwMode="auto">
            <a:xfrm>
              <a:off x="3664"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t</a:t>
              </a:r>
              <a:endParaRPr lang="en-US"/>
            </a:p>
          </p:txBody>
        </p:sp>
        <p:sp>
          <p:nvSpPr>
            <p:cNvPr id="96554" name="Rectangle 124"/>
            <p:cNvSpPr>
              <a:spLocks noChangeArrowheads="1"/>
            </p:cNvSpPr>
            <p:nvPr/>
          </p:nvSpPr>
          <p:spPr bwMode="auto">
            <a:xfrm>
              <a:off x="3691"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a:t>
              </a:r>
              <a:endParaRPr lang="en-US"/>
            </a:p>
          </p:txBody>
        </p:sp>
        <p:sp>
          <p:nvSpPr>
            <p:cNvPr id="96555" name="Rectangle 125"/>
            <p:cNvSpPr>
              <a:spLocks noChangeArrowheads="1"/>
            </p:cNvSpPr>
            <p:nvPr/>
          </p:nvSpPr>
          <p:spPr bwMode="auto">
            <a:xfrm>
              <a:off x="3746" y="1860"/>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l</a:t>
              </a:r>
              <a:endParaRPr lang="en-US"/>
            </a:p>
          </p:txBody>
        </p:sp>
        <p:sp>
          <p:nvSpPr>
            <p:cNvPr id="96556" name="Rectangle 126"/>
            <p:cNvSpPr>
              <a:spLocks noChangeArrowheads="1"/>
            </p:cNvSpPr>
            <p:nvPr/>
          </p:nvSpPr>
          <p:spPr bwMode="auto">
            <a:xfrm>
              <a:off x="3764"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557" name="Rectangle 127"/>
            <p:cNvSpPr>
              <a:spLocks noChangeArrowheads="1"/>
            </p:cNvSpPr>
            <p:nvPr/>
          </p:nvSpPr>
          <p:spPr bwMode="auto">
            <a:xfrm>
              <a:off x="3792" y="1860"/>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558" name="Rectangle 128"/>
            <p:cNvSpPr>
              <a:spLocks noChangeArrowheads="1"/>
            </p:cNvSpPr>
            <p:nvPr/>
          </p:nvSpPr>
          <p:spPr bwMode="auto">
            <a:xfrm>
              <a:off x="3838"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559" name="Rectangle 129"/>
            <p:cNvSpPr>
              <a:spLocks noChangeArrowheads="1"/>
            </p:cNvSpPr>
            <p:nvPr/>
          </p:nvSpPr>
          <p:spPr bwMode="auto">
            <a:xfrm>
              <a:off x="3892" y="1860"/>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l</a:t>
              </a:r>
              <a:endParaRPr lang="en-US"/>
            </a:p>
          </p:txBody>
        </p:sp>
        <p:sp>
          <p:nvSpPr>
            <p:cNvPr id="96560" name="Rectangle 130"/>
            <p:cNvSpPr>
              <a:spLocks noChangeArrowheads="1"/>
            </p:cNvSpPr>
            <p:nvPr/>
          </p:nvSpPr>
          <p:spPr bwMode="auto">
            <a:xfrm>
              <a:off x="3911"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561" name="Rectangle 131"/>
            <p:cNvSpPr>
              <a:spLocks noChangeArrowheads="1"/>
            </p:cNvSpPr>
            <p:nvPr/>
          </p:nvSpPr>
          <p:spPr bwMode="auto">
            <a:xfrm>
              <a:off x="3966"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n</a:t>
              </a:r>
              <a:endParaRPr lang="en-US"/>
            </a:p>
          </p:txBody>
        </p:sp>
        <p:sp>
          <p:nvSpPr>
            <p:cNvPr id="96562" name="Rectangle 132"/>
            <p:cNvSpPr>
              <a:spLocks noChangeArrowheads="1"/>
            </p:cNvSpPr>
            <p:nvPr/>
          </p:nvSpPr>
          <p:spPr bwMode="auto">
            <a:xfrm>
              <a:off x="4030"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563" name="Rectangle 133"/>
            <p:cNvSpPr>
              <a:spLocks noChangeArrowheads="1"/>
            </p:cNvSpPr>
            <p:nvPr/>
          </p:nvSpPr>
          <p:spPr bwMode="auto">
            <a:xfrm>
              <a:off x="4057"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564" name="Rectangle 134"/>
            <p:cNvSpPr>
              <a:spLocks noChangeArrowheads="1"/>
            </p:cNvSpPr>
            <p:nvPr/>
          </p:nvSpPr>
          <p:spPr bwMode="auto">
            <a:xfrm>
              <a:off x="4085" y="1860"/>
              <a:ext cx="35"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r</a:t>
              </a:r>
              <a:endParaRPr lang="en-US"/>
            </a:p>
          </p:txBody>
        </p:sp>
        <p:sp>
          <p:nvSpPr>
            <p:cNvPr id="96565" name="Rectangle 135"/>
            <p:cNvSpPr>
              <a:spLocks noChangeArrowheads="1"/>
            </p:cNvSpPr>
            <p:nvPr/>
          </p:nvSpPr>
          <p:spPr bwMode="auto">
            <a:xfrm>
              <a:off x="4121"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566" name="Rectangle 136"/>
            <p:cNvSpPr>
              <a:spLocks noChangeArrowheads="1"/>
            </p:cNvSpPr>
            <p:nvPr/>
          </p:nvSpPr>
          <p:spPr bwMode="auto">
            <a:xfrm>
              <a:off x="4176" y="1860"/>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567" name="Rectangle 137"/>
            <p:cNvSpPr>
              <a:spLocks noChangeArrowheads="1"/>
            </p:cNvSpPr>
            <p:nvPr/>
          </p:nvSpPr>
          <p:spPr bwMode="auto">
            <a:xfrm>
              <a:off x="4222" y="1860"/>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t</a:t>
              </a:r>
              <a:endParaRPr lang="en-US"/>
            </a:p>
          </p:txBody>
        </p:sp>
        <p:sp>
          <p:nvSpPr>
            <p:cNvPr id="96568" name="Rectangle 138"/>
            <p:cNvSpPr>
              <a:spLocks noChangeArrowheads="1"/>
            </p:cNvSpPr>
            <p:nvPr/>
          </p:nvSpPr>
          <p:spPr bwMode="auto">
            <a:xfrm>
              <a:off x="4250" y="1860"/>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u</a:t>
              </a:r>
              <a:endParaRPr lang="en-US"/>
            </a:p>
          </p:txBody>
        </p:sp>
        <p:sp>
          <p:nvSpPr>
            <p:cNvPr id="96569" name="Rectangle 139"/>
            <p:cNvSpPr>
              <a:spLocks noChangeArrowheads="1"/>
            </p:cNvSpPr>
            <p:nvPr/>
          </p:nvSpPr>
          <p:spPr bwMode="auto">
            <a:xfrm>
              <a:off x="4304" y="1860"/>
              <a:ext cx="87"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m</a:t>
              </a:r>
              <a:endParaRPr lang="en-US"/>
            </a:p>
          </p:txBody>
        </p:sp>
        <p:sp>
          <p:nvSpPr>
            <p:cNvPr id="96570" name="Rectangle 140"/>
            <p:cNvSpPr>
              <a:spLocks noChangeArrowheads="1"/>
            </p:cNvSpPr>
            <p:nvPr/>
          </p:nvSpPr>
          <p:spPr bwMode="auto">
            <a:xfrm>
              <a:off x="895" y="1554"/>
              <a:ext cx="3534" cy="174"/>
            </a:xfrm>
            <a:prstGeom prst="rect">
              <a:avLst/>
            </a:prstGeom>
            <a:solidFill>
              <a:srgbClr val="FFFFFF"/>
            </a:solidFill>
            <a:ln w="9525">
              <a:noFill/>
              <a:miter lim="800000"/>
              <a:headEnd/>
              <a:tailEnd/>
            </a:ln>
          </p:spPr>
          <p:txBody>
            <a:bodyPr>
              <a:prstTxWarp prst="textNoShape">
                <a:avLst/>
              </a:prstTxWarp>
            </a:bodyPr>
            <a:lstStyle/>
            <a:p>
              <a:endParaRPr lang="en-US"/>
            </a:p>
          </p:txBody>
        </p:sp>
        <p:sp>
          <p:nvSpPr>
            <p:cNvPr id="96571" name="Rectangle 141"/>
            <p:cNvSpPr>
              <a:spLocks noChangeArrowheads="1"/>
            </p:cNvSpPr>
            <p:nvPr/>
          </p:nvSpPr>
          <p:spPr bwMode="auto">
            <a:xfrm>
              <a:off x="895" y="1554"/>
              <a:ext cx="3534" cy="174"/>
            </a:xfrm>
            <a:prstGeom prst="rect">
              <a:avLst/>
            </a:prstGeom>
            <a:noFill/>
            <a:ln w="14288">
              <a:solidFill>
                <a:srgbClr val="000000"/>
              </a:solidFill>
              <a:miter lim="800000"/>
              <a:headEnd/>
              <a:tailEnd/>
            </a:ln>
          </p:spPr>
          <p:txBody>
            <a:bodyPr>
              <a:prstTxWarp prst="textNoShape">
                <a:avLst/>
              </a:prstTxWarp>
            </a:bodyPr>
            <a:lstStyle/>
            <a:p>
              <a:endParaRPr lang="en-US"/>
            </a:p>
          </p:txBody>
        </p:sp>
        <p:sp>
          <p:nvSpPr>
            <p:cNvPr id="96572" name="Rectangle 142"/>
            <p:cNvSpPr>
              <a:spLocks noChangeArrowheads="1"/>
            </p:cNvSpPr>
            <p:nvPr/>
          </p:nvSpPr>
          <p:spPr bwMode="auto">
            <a:xfrm>
              <a:off x="1769" y="1586"/>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I</a:t>
              </a:r>
              <a:endParaRPr lang="en-US"/>
            </a:p>
          </p:txBody>
        </p:sp>
        <p:sp>
          <p:nvSpPr>
            <p:cNvPr id="96573" name="Rectangle 143"/>
            <p:cNvSpPr>
              <a:spLocks noChangeArrowheads="1"/>
            </p:cNvSpPr>
            <p:nvPr/>
          </p:nvSpPr>
          <p:spPr bwMode="auto">
            <a:xfrm>
              <a:off x="1796" y="1586"/>
              <a:ext cx="64"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d</a:t>
              </a:r>
              <a:endParaRPr lang="en-US"/>
            </a:p>
          </p:txBody>
        </p:sp>
        <p:sp>
          <p:nvSpPr>
            <p:cNvPr id="96574" name="Rectangle 144"/>
            <p:cNvSpPr>
              <a:spLocks noChangeArrowheads="1"/>
            </p:cNvSpPr>
            <p:nvPr/>
          </p:nvSpPr>
          <p:spPr bwMode="auto">
            <a:xfrm>
              <a:off x="1860" y="1586"/>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i</a:t>
              </a:r>
              <a:endParaRPr lang="en-US"/>
            </a:p>
          </p:txBody>
        </p:sp>
        <p:sp>
          <p:nvSpPr>
            <p:cNvPr id="96575" name="Rectangle 145"/>
            <p:cNvSpPr>
              <a:spLocks noChangeArrowheads="1"/>
            </p:cNvSpPr>
            <p:nvPr/>
          </p:nvSpPr>
          <p:spPr bwMode="auto">
            <a:xfrm>
              <a:off x="1888" y="1586"/>
              <a:ext cx="64"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o</a:t>
              </a:r>
              <a:endParaRPr lang="en-US"/>
            </a:p>
          </p:txBody>
        </p:sp>
        <p:sp>
          <p:nvSpPr>
            <p:cNvPr id="96576" name="Rectangle 146"/>
            <p:cNvSpPr>
              <a:spLocks noChangeArrowheads="1"/>
            </p:cNvSpPr>
            <p:nvPr/>
          </p:nvSpPr>
          <p:spPr bwMode="auto">
            <a:xfrm>
              <a:off x="1952" y="1586"/>
              <a:ext cx="64"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p</a:t>
              </a:r>
              <a:endParaRPr lang="en-US"/>
            </a:p>
          </p:txBody>
        </p:sp>
        <p:sp>
          <p:nvSpPr>
            <p:cNvPr id="96577" name="Rectangle 147"/>
            <p:cNvSpPr>
              <a:spLocks noChangeArrowheads="1"/>
            </p:cNvSpPr>
            <p:nvPr/>
          </p:nvSpPr>
          <p:spPr bwMode="auto">
            <a:xfrm>
              <a:off x="2016" y="1586"/>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a</a:t>
              </a:r>
              <a:endParaRPr lang="en-US"/>
            </a:p>
          </p:txBody>
        </p:sp>
        <p:sp>
          <p:nvSpPr>
            <p:cNvPr id="96578" name="Rectangle 148"/>
            <p:cNvSpPr>
              <a:spLocks noChangeArrowheads="1"/>
            </p:cNvSpPr>
            <p:nvPr/>
          </p:nvSpPr>
          <p:spPr bwMode="auto">
            <a:xfrm>
              <a:off x="2071" y="1586"/>
              <a:ext cx="35"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t</a:t>
              </a:r>
              <a:endParaRPr lang="en-US"/>
            </a:p>
          </p:txBody>
        </p:sp>
        <p:sp>
          <p:nvSpPr>
            <p:cNvPr id="96579" name="Rectangle 149"/>
            <p:cNvSpPr>
              <a:spLocks noChangeArrowheads="1"/>
            </p:cNvSpPr>
            <p:nvPr/>
          </p:nvSpPr>
          <p:spPr bwMode="auto">
            <a:xfrm>
              <a:off x="2107" y="1586"/>
              <a:ext cx="64"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h</a:t>
              </a:r>
              <a:endParaRPr lang="en-US"/>
            </a:p>
          </p:txBody>
        </p:sp>
        <p:sp>
          <p:nvSpPr>
            <p:cNvPr id="96580" name="Rectangle 150"/>
            <p:cNvSpPr>
              <a:spLocks noChangeArrowheads="1"/>
            </p:cNvSpPr>
            <p:nvPr/>
          </p:nvSpPr>
          <p:spPr bwMode="auto">
            <a:xfrm>
              <a:off x="2171" y="1586"/>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i</a:t>
              </a:r>
              <a:endParaRPr lang="en-US"/>
            </a:p>
          </p:txBody>
        </p:sp>
        <p:sp>
          <p:nvSpPr>
            <p:cNvPr id="96581" name="Rectangle 151"/>
            <p:cNvSpPr>
              <a:spLocks noChangeArrowheads="1"/>
            </p:cNvSpPr>
            <p:nvPr/>
          </p:nvSpPr>
          <p:spPr bwMode="auto">
            <a:xfrm>
              <a:off x="2199" y="1586"/>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c</a:t>
              </a:r>
              <a:endParaRPr lang="en-US"/>
            </a:p>
          </p:txBody>
        </p:sp>
        <p:sp>
          <p:nvSpPr>
            <p:cNvPr id="96582" name="Rectangle 152"/>
            <p:cNvSpPr>
              <a:spLocks noChangeArrowheads="1"/>
            </p:cNvSpPr>
            <p:nvPr/>
          </p:nvSpPr>
          <p:spPr bwMode="auto">
            <a:xfrm>
              <a:off x="2254" y="1586"/>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 </a:t>
              </a:r>
              <a:endParaRPr lang="en-US"/>
            </a:p>
          </p:txBody>
        </p:sp>
        <p:sp>
          <p:nvSpPr>
            <p:cNvPr id="96583" name="Rectangle 153"/>
            <p:cNvSpPr>
              <a:spLocks noChangeArrowheads="1"/>
            </p:cNvSpPr>
            <p:nvPr/>
          </p:nvSpPr>
          <p:spPr bwMode="auto">
            <a:xfrm>
              <a:off x="2281" y="1586"/>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i</a:t>
              </a:r>
              <a:endParaRPr lang="en-US"/>
            </a:p>
          </p:txBody>
        </p:sp>
        <p:sp>
          <p:nvSpPr>
            <p:cNvPr id="96584" name="Rectangle 154"/>
            <p:cNvSpPr>
              <a:spLocks noChangeArrowheads="1"/>
            </p:cNvSpPr>
            <p:nvPr/>
          </p:nvSpPr>
          <p:spPr bwMode="auto">
            <a:xfrm>
              <a:off x="2309" y="1586"/>
              <a:ext cx="64"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n</a:t>
              </a:r>
              <a:endParaRPr lang="en-US"/>
            </a:p>
          </p:txBody>
        </p:sp>
        <p:sp>
          <p:nvSpPr>
            <p:cNvPr id="96585" name="Rectangle 155"/>
            <p:cNvSpPr>
              <a:spLocks noChangeArrowheads="1"/>
            </p:cNvSpPr>
            <p:nvPr/>
          </p:nvSpPr>
          <p:spPr bwMode="auto">
            <a:xfrm>
              <a:off x="2373" y="1586"/>
              <a:ext cx="35"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f</a:t>
              </a:r>
              <a:endParaRPr lang="en-US"/>
            </a:p>
          </p:txBody>
        </p:sp>
        <p:sp>
          <p:nvSpPr>
            <p:cNvPr id="96586" name="Rectangle 156"/>
            <p:cNvSpPr>
              <a:spLocks noChangeArrowheads="1"/>
            </p:cNvSpPr>
            <p:nvPr/>
          </p:nvSpPr>
          <p:spPr bwMode="auto">
            <a:xfrm>
              <a:off x="2409" y="1586"/>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l</a:t>
              </a:r>
              <a:endParaRPr lang="en-US"/>
            </a:p>
          </p:txBody>
        </p:sp>
        <p:sp>
          <p:nvSpPr>
            <p:cNvPr id="96587" name="Rectangle 157"/>
            <p:cNvSpPr>
              <a:spLocks noChangeArrowheads="1"/>
            </p:cNvSpPr>
            <p:nvPr/>
          </p:nvSpPr>
          <p:spPr bwMode="auto">
            <a:xfrm>
              <a:off x="2437" y="1586"/>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a</a:t>
              </a:r>
              <a:endParaRPr lang="en-US"/>
            </a:p>
          </p:txBody>
        </p:sp>
        <p:sp>
          <p:nvSpPr>
            <p:cNvPr id="96588" name="Rectangle 158"/>
            <p:cNvSpPr>
              <a:spLocks noChangeArrowheads="1"/>
            </p:cNvSpPr>
            <p:nvPr/>
          </p:nvSpPr>
          <p:spPr bwMode="auto">
            <a:xfrm>
              <a:off x="2492" y="1586"/>
              <a:ext cx="92"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m</a:t>
              </a:r>
              <a:endParaRPr lang="en-US"/>
            </a:p>
          </p:txBody>
        </p:sp>
        <p:sp>
          <p:nvSpPr>
            <p:cNvPr id="96589" name="Rectangle 159"/>
            <p:cNvSpPr>
              <a:spLocks noChangeArrowheads="1"/>
            </p:cNvSpPr>
            <p:nvPr/>
          </p:nvSpPr>
          <p:spPr bwMode="auto">
            <a:xfrm>
              <a:off x="2574" y="1586"/>
              <a:ext cx="92"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m</a:t>
              </a:r>
              <a:endParaRPr lang="en-US"/>
            </a:p>
          </p:txBody>
        </p:sp>
        <p:sp>
          <p:nvSpPr>
            <p:cNvPr id="96590" name="Rectangle 160"/>
            <p:cNvSpPr>
              <a:spLocks noChangeArrowheads="1"/>
            </p:cNvSpPr>
            <p:nvPr/>
          </p:nvSpPr>
          <p:spPr bwMode="auto">
            <a:xfrm>
              <a:off x="2657" y="1586"/>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a</a:t>
              </a:r>
              <a:endParaRPr lang="en-US"/>
            </a:p>
          </p:txBody>
        </p:sp>
        <p:sp>
          <p:nvSpPr>
            <p:cNvPr id="96591" name="Rectangle 161"/>
            <p:cNvSpPr>
              <a:spLocks noChangeArrowheads="1"/>
            </p:cNvSpPr>
            <p:nvPr/>
          </p:nvSpPr>
          <p:spPr bwMode="auto">
            <a:xfrm>
              <a:off x="2711" y="1586"/>
              <a:ext cx="35"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t</a:t>
              </a:r>
              <a:endParaRPr lang="en-US"/>
            </a:p>
          </p:txBody>
        </p:sp>
        <p:sp>
          <p:nvSpPr>
            <p:cNvPr id="96592" name="Rectangle 162"/>
            <p:cNvSpPr>
              <a:spLocks noChangeArrowheads="1"/>
            </p:cNvSpPr>
            <p:nvPr/>
          </p:nvSpPr>
          <p:spPr bwMode="auto">
            <a:xfrm>
              <a:off x="2748" y="1586"/>
              <a:ext cx="64"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o</a:t>
              </a:r>
              <a:endParaRPr lang="en-US"/>
            </a:p>
          </p:txBody>
        </p:sp>
        <p:sp>
          <p:nvSpPr>
            <p:cNvPr id="96593" name="Rectangle 163"/>
            <p:cNvSpPr>
              <a:spLocks noChangeArrowheads="1"/>
            </p:cNvSpPr>
            <p:nvPr/>
          </p:nvSpPr>
          <p:spPr bwMode="auto">
            <a:xfrm>
              <a:off x="2812" y="1586"/>
              <a:ext cx="40"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r</a:t>
              </a:r>
              <a:endParaRPr lang="en-US"/>
            </a:p>
          </p:txBody>
        </p:sp>
        <p:sp>
          <p:nvSpPr>
            <p:cNvPr id="96594" name="Rectangle 164"/>
            <p:cNvSpPr>
              <a:spLocks noChangeArrowheads="1"/>
            </p:cNvSpPr>
            <p:nvPr/>
          </p:nvSpPr>
          <p:spPr bwMode="auto">
            <a:xfrm>
              <a:off x="2849" y="1586"/>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y</a:t>
              </a:r>
              <a:endParaRPr lang="en-US"/>
            </a:p>
          </p:txBody>
        </p:sp>
        <p:sp>
          <p:nvSpPr>
            <p:cNvPr id="96595" name="Rectangle 165"/>
            <p:cNvSpPr>
              <a:spLocks noChangeArrowheads="1"/>
            </p:cNvSpPr>
            <p:nvPr/>
          </p:nvSpPr>
          <p:spPr bwMode="auto">
            <a:xfrm>
              <a:off x="2904" y="1586"/>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 </a:t>
              </a:r>
              <a:endParaRPr lang="en-US"/>
            </a:p>
          </p:txBody>
        </p:sp>
        <p:sp>
          <p:nvSpPr>
            <p:cNvPr id="96596" name="Rectangle 166"/>
            <p:cNvSpPr>
              <a:spLocks noChangeArrowheads="1"/>
            </p:cNvSpPr>
            <p:nvPr/>
          </p:nvSpPr>
          <p:spPr bwMode="auto">
            <a:xfrm>
              <a:off x="2931" y="1586"/>
              <a:ext cx="64"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b</a:t>
              </a:r>
              <a:endParaRPr lang="en-US"/>
            </a:p>
          </p:txBody>
        </p:sp>
        <p:sp>
          <p:nvSpPr>
            <p:cNvPr id="96597" name="Rectangle 167"/>
            <p:cNvSpPr>
              <a:spLocks noChangeArrowheads="1"/>
            </p:cNvSpPr>
            <p:nvPr/>
          </p:nvSpPr>
          <p:spPr bwMode="auto">
            <a:xfrm>
              <a:off x="2995" y="1586"/>
              <a:ext cx="64"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o</a:t>
              </a:r>
              <a:endParaRPr lang="en-US"/>
            </a:p>
          </p:txBody>
        </p:sp>
        <p:sp>
          <p:nvSpPr>
            <p:cNvPr id="96598" name="Rectangle 168"/>
            <p:cNvSpPr>
              <a:spLocks noChangeArrowheads="1"/>
            </p:cNvSpPr>
            <p:nvPr/>
          </p:nvSpPr>
          <p:spPr bwMode="auto">
            <a:xfrm>
              <a:off x="3059" y="1586"/>
              <a:ext cx="81"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w</a:t>
              </a:r>
              <a:endParaRPr lang="en-US"/>
            </a:p>
          </p:txBody>
        </p:sp>
        <p:sp>
          <p:nvSpPr>
            <p:cNvPr id="96599" name="Rectangle 169"/>
            <p:cNvSpPr>
              <a:spLocks noChangeArrowheads="1"/>
            </p:cNvSpPr>
            <p:nvPr/>
          </p:nvSpPr>
          <p:spPr bwMode="auto">
            <a:xfrm>
              <a:off x="3133" y="1586"/>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e</a:t>
              </a:r>
              <a:endParaRPr lang="en-US"/>
            </a:p>
          </p:txBody>
        </p:sp>
        <p:sp>
          <p:nvSpPr>
            <p:cNvPr id="96600" name="Rectangle 170"/>
            <p:cNvSpPr>
              <a:spLocks noChangeArrowheads="1"/>
            </p:cNvSpPr>
            <p:nvPr/>
          </p:nvSpPr>
          <p:spPr bwMode="auto">
            <a:xfrm>
              <a:off x="3188" y="1586"/>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l</a:t>
              </a:r>
              <a:endParaRPr lang="en-US"/>
            </a:p>
          </p:txBody>
        </p:sp>
        <p:sp>
          <p:nvSpPr>
            <p:cNvPr id="96601" name="Rectangle 171"/>
            <p:cNvSpPr>
              <a:spLocks noChangeArrowheads="1"/>
            </p:cNvSpPr>
            <p:nvPr/>
          </p:nvSpPr>
          <p:spPr bwMode="auto">
            <a:xfrm>
              <a:off x="3215" y="1586"/>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 </a:t>
              </a:r>
              <a:endParaRPr lang="en-US"/>
            </a:p>
          </p:txBody>
        </p:sp>
        <p:sp>
          <p:nvSpPr>
            <p:cNvPr id="96602" name="Rectangle 172"/>
            <p:cNvSpPr>
              <a:spLocks noChangeArrowheads="1"/>
            </p:cNvSpPr>
            <p:nvPr/>
          </p:nvSpPr>
          <p:spPr bwMode="auto">
            <a:xfrm>
              <a:off x="3242" y="1586"/>
              <a:ext cx="64"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d</a:t>
              </a:r>
              <a:endParaRPr lang="en-US"/>
            </a:p>
          </p:txBody>
        </p:sp>
        <p:sp>
          <p:nvSpPr>
            <p:cNvPr id="96603" name="Rectangle 173"/>
            <p:cNvSpPr>
              <a:spLocks noChangeArrowheads="1"/>
            </p:cNvSpPr>
            <p:nvPr/>
          </p:nvSpPr>
          <p:spPr bwMode="auto">
            <a:xfrm>
              <a:off x="3307" y="1586"/>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i</a:t>
              </a:r>
              <a:endParaRPr lang="en-US"/>
            </a:p>
          </p:txBody>
        </p:sp>
        <p:sp>
          <p:nvSpPr>
            <p:cNvPr id="96604" name="Rectangle 174"/>
            <p:cNvSpPr>
              <a:spLocks noChangeArrowheads="1"/>
            </p:cNvSpPr>
            <p:nvPr/>
          </p:nvSpPr>
          <p:spPr bwMode="auto">
            <a:xfrm>
              <a:off x="3334" y="1586"/>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s</a:t>
              </a:r>
              <a:endParaRPr lang="en-US"/>
            </a:p>
          </p:txBody>
        </p:sp>
        <p:sp>
          <p:nvSpPr>
            <p:cNvPr id="96605" name="Rectangle 175"/>
            <p:cNvSpPr>
              <a:spLocks noChangeArrowheads="1"/>
            </p:cNvSpPr>
            <p:nvPr/>
          </p:nvSpPr>
          <p:spPr bwMode="auto">
            <a:xfrm>
              <a:off x="3389" y="1586"/>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e</a:t>
              </a:r>
              <a:endParaRPr lang="en-US"/>
            </a:p>
          </p:txBody>
        </p:sp>
        <p:sp>
          <p:nvSpPr>
            <p:cNvPr id="96606" name="Rectangle 176"/>
            <p:cNvSpPr>
              <a:spLocks noChangeArrowheads="1"/>
            </p:cNvSpPr>
            <p:nvPr/>
          </p:nvSpPr>
          <p:spPr bwMode="auto">
            <a:xfrm>
              <a:off x="3444" y="1586"/>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a</a:t>
              </a:r>
              <a:endParaRPr lang="en-US"/>
            </a:p>
          </p:txBody>
        </p:sp>
        <p:sp>
          <p:nvSpPr>
            <p:cNvPr id="96607" name="Rectangle 177"/>
            <p:cNvSpPr>
              <a:spLocks noChangeArrowheads="1"/>
            </p:cNvSpPr>
            <p:nvPr/>
          </p:nvSpPr>
          <p:spPr bwMode="auto">
            <a:xfrm>
              <a:off x="3499" y="1586"/>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s</a:t>
              </a:r>
              <a:endParaRPr lang="en-US"/>
            </a:p>
          </p:txBody>
        </p:sp>
        <p:sp>
          <p:nvSpPr>
            <p:cNvPr id="96608" name="Rectangle 178"/>
            <p:cNvSpPr>
              <a:spLocks noChangeArrowheads="1"/>
            </p:cNvSpPr>
            <p:nvPr/>
          </p:nvSpPr>
          <p:spPr bwMode="auto">
            <a:xfrm>
              <a:off x="3554" y="1586"/>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e</a:t>
              </a:r>
              <a:endParaRPr lang="en-US"/>
            </a:p>
          </p:txBody>
        </p:sp>
        <p:sp>
          <p:nvSpPr>
            <p:cNvPr id="96609" name="Rectangle 179"/>
            <p:cNvSpPr>
              <a:spLocks noChangeArrowheads="1"/>
            </p:cNvSpPr>
            <p:nvPr/>
          </p:nvSpPr>
          <p:spPr bwMode="auto">
            <a:xfrm>
              <a:off x="162" y="3277"/>
              <a:ext cx="2225" cy="156"/>
            </a:xfrm>
            <a:prstGeom prst="rect">
              <a:avLst/>
            </a:prstGeom>
            <a:solidFill>
              <a:srgbClr val="FFFFFF"/>
            </a:solidFill>
            <a:ln w="9525">
              <a:noFill/>
              <a:miter lim="800000"/>
              <a:headEnd/>
              <a:tailEnd/>
            </a:ln>
          </p:spPr>
          <p:txBody>
            <a:bodyPr>
              <a:prstTxWarp prst="textNoShape">
                <a:avLst/>
              </a:prstTxWarp>
            </a:bodyPr>
            <a:lstStyle/>
            <a:p>
              <a:endParaRPr lang="en-US"/>
            </a:p>
          </p:txBody>
        </p:sp>
        <p:sp>
          <p:nvSpPr>
            <p:cNvPr id="96610" name="Rectangle 180"/>
            <p:cNvSpPr>
              <a:spLocks noChangeArrowheads="1"/>
            </p:cNvSpPr>
            <p:nvPr/>
          </p:nvSpPr>
          <p:spPr bwMode="auto">
            <a:xfrm>
              <a:off x="162" y="3020"/>
              <a:ext cx="2225" cy="257"/>
            </a:xfrm>
            <a:prstGeom prst="rect">
              <a:avLst/>
            </a:prstGeom>
            <a:solidFill>
              <a:srgbClr val="FFFFFF"/>
            </a:solidFill>
            <a:ln w="9525">
              <a:noFill/>
              <a:miter lim="800000"/>
              <a:headEnd/>
              <a:tailEnd/>
            </a:ln>
          </p:spPr>
          <p:txBody>
            <a:bodyPr>
              <a:prstTxWarp prst="textNoShape">
                <a:avLst/>
              </a:prstTxWarp>
            </a:bodyPr>
            <a:lstStyle/>
            <a:p>
              <a:endParaRPr lang="en-US"/>
            </a:p>
          </p:txBody>
        </p:sp>
        <p:sp>
          <p:nvSpPr>
            <p:cNvPr id="96611" name="Freeform 181"/>
            <p:cNvSpPr>
              <a:spLocks/>
            </p:cNvSpPr>
            <p:nvPr/>
          </p:nvSpPr>
          <p:spPr bwMode="auto">
            <a:xfrm>
              <a:off x="162" y="3277"/>
              <a:ext cx="2216" cy="147"/>
            </a:xfrm>
            <a:custGeom>
              <a:avLst/>
              <a:gdLst>
                <a:gd name="T0" fmla="*/ 0 w 2216"/>
                <a:gd name="T1" fmla="*/ 147 h 147"/>
                <a:gd name="T2" fmla="*/ 2216 w 2216"/>
                <a:gd name="T3" fmla="*/ 147 h 147"/>
                <a:gd name="T4" fmla="*/ 2216 w 2216"/>
                <a:gd name="T5" fmla="*/ 0 h 147"/>
                <a:gd name="T6" fmla="*/ 0 w 2216"/>
                <a:gd name="T7" fmla="*/ 0 h 147"/>
                <a:gd name="T8" fmla="*/ 0 w 2216"/>
                <a:gd name="T9" fmla="*/ 147 h 147"/>
                <a:gd name="T10" fmla="*/ 0 w 2216"/>
                <a:gd name="T11" fmla="*/ 147 h 147"/>
                <a:gd name="T12" fmla="*/ 0 60000 65536"/>
                <a:gd name="T13" fmla="*/ 0 60000 65536"/>
                <a:gd name="T14" fmla="*/ 0 60000 65536"/>
                <a:gd name="T15" fmla="*/ 0 60000 65536"/>
                <a:gd name="T16" fmla="*/ 0 60000 65536"/>
                <a:gd name="T17" fmla="*/ 0 60000 65536"/>
                <a:gd name="T18" fmla="*/ 0 w 2216"/>
                <a:gd name="T19" fmla="*/ 0 h 147"/>
                <a:gd name="T20" fmla="*/ 2216 w 2216"/>
                <a:gd name="T21" fmla="*/ 147 h 147"/>
              </a:gdLst>
              <a:ahLst/>
              <a:cxnLst>
                <a:cxn ang="T12">
                  <a:pos x="T0" y="T1"/>
                </a:cxn>
                <a:cxn ang="T13">
                  <a:pos x="T2" y="T3"/>
                </a:cxn>
                <a:cxn ang="T14">
                  <a:pos x="T4" y="T5"/>
                </a:cxn>
                <a:cxn ang="T15">
                  <a:pos x="T6" y="T7"/>
                </a:cxn>
                <a:cxn ang="T16">
                  <a:pos x="T8" y="T9"/>
                </a:cxn>
                <a:cxn ang="T17">
                  <a:pos x="T10" y="T11"/>
                </a:cxn>
              </a:cxnLst>
              <a:rect l="T18" t="T19" r="T20" b="T21"/>
              <a:pathLst>
                <a:path w="2216" h="147">
                  <a:moveTo>
                    <a:pt x="0" y="147"/>
                  </a:moveTo>
                  <a:lnTo>
                    <a:pt x="2216" y="147"/>
                  </a:lnTo>
                  <a:lnTo>
                    <a:pt x="2216" y="0"/>
                  </a:lnTo>
                  <a:lnTo>
                    <a:pt x="0" y="0"/>
                  </a:lnTo>
                  <a:lnTo>
                    <a:pt x="0" y="147"/>
                  </a:lnTo>
                  <a:close/>
                </a:path>
              </a:pathLst>
            </a:custGeom>
            <a:noFill/>
            <a:ln w="14288">
              <a:solidFill>
                <a:srgbClr val="000000"/>
              </a:solidFill>
              <a:round/>
              <a:headEnd/>
              <a:tailEnd/>
            </a:ln>
          </p:spPr>
          <p:txBody>
            <a:bodyPr>
              <a:prstTxWarp prst="textNoShape">
                <a:avLst/>
              </a:prstTxWarp>
            </a:bodyPr>
            <a:lstStyle/>
            <a:p>
              <a:endParaRPr lang="en-US"/>
            </a:p>
          </p:txBody>
        </p:sp>
        <p:sp>
          <p:nvSpPr>
            <p:cNvPr id="96612" name="Freeform 182"/>
            <p:cNvSpPr>
              <a:spLocks/>
            </p:cNvSpPr>
            <p:nvPr/>
          </p:nvSpPr>
          <p:spPr bwMode="auto">
            <a:xfrm>
              <a:off x="162" y="3011"/>
              <a:ext cx="2216" cy="266"/>
            </a:xfrm>
            <a:custGeom>
              <a:avLst/>
              <a:gdLst>
                <a:gd name="T0" fmla="*/ 0 w 2216"/>
                <a:gd name="T1" fmla="*/ 266 h 266"/>
                <a:gd name="T2" fmla="*/ 2216 w 2216"/>
                <a:gd name="T3" fmla="*/ 266 h 266"/>
                <a:gd name="T4" fmla="*/ 2216 w 2216"/>
                <a:gd name="T5" fmla="*/ 0 h 266"/>
                <a:gd name="T6" fmla="*/ 0 w 2216"/>
                <a:gd name="T7" fmla="*/ 0 h 266"/>
                <a:gd name="T8" fmla="*/ 0 w 2216"/>
                <a:gd name="T9" fmla="*/ 266 h 266"/>
                <a:gd name="T10" fmla="*/ 0 w 2216"/>
                <a:gd name="T11" fmla="*/ 266 h 266"/>
                <a:gd name="T12" fmla="*/ 0 60000 65536"/>
                <a:gd name="T13" fmla="*/ 0 60000 65536"/>
                <a:gd name="T14" fmla="*/ 0 60000 65536"/>
                <a:gd name="T15" fmla="*/ 0 60000 65536"/>
                <a:gd name="T16" fmla="*/ 0 60000 65536"/>
                <a:gd name="T17" fmla="*/ 0 60000 65536"/>
                <a:gd name="T18" fmla="*/ 0 w 2216"/>
                <a:gd name="T19" fmla="*/ 0 h 266"/>
                <a:gd name="T20" fmla="*/ 2216 w 2216"/>
                <a:gd name="T21" fmla="*/ 266 h 266"/>
              </a:gdLst>
              <a:ahLst/>
              <a:cxnLst>
                <a:cxn ang="T12">
                  <a:pos x="T0" y="T1"/>
                </a:cxn>
                <a:cxn ang="T13">
                  <a:pos x="T2" y="T3"/>
                </a:cxn>
                <a:cxn ang="T14">
                  <a:pos x="T4" y="T5"/>
                </a:cxn>
                <a:cxn ang="T15">
                  <a:pos x="T6" y="T7"/>
                </a:cxn>
                <a:cxn ang="T16">
                  <a:pos x="T8" y="T9"/>
                </a:cxn>
                <a:cxn ang="T17">
                  <a:pos x="T10" y="T11"/>
                </a:cxn>
              </a:cxnLst>
              <a:rect l="T18" t="T19" r="T20" b="T21"/>
              <a:pathLst>
                <a:path w="2216" h="266">
                  <a:moveTo>
                    <a:pt x="0" y="266"/>
                  </a:moveTo>
                  <a:lnTo>
                    <a:pt x="2216" y="266"/>
                  </a:lnTo>
                  <a:lnTo>
                    <a:pt x="2216" y="0"/>
                  </a:lnTo>
                  <a:lnTo>
                    <a:pt x="0" y="0"/>
                  </a:lnTo>
                  <a:lnTo>
                    <a:pt x="0" y="266"/>
                  </a:lnTo>
                  <a:close/>
                </a:path>
              </a:pathLst>
            </a:custGeom>
            <a:noFill/>
            <a:ln w="14288">
              <a:solidFill>
                <a:srgbClr val="000000"/>
              </a:solidFill>
              <a:round/>
              <a:headEnd/>
              <a:tailEnd/>
            </a:ln>
          </p:spPr>
          <p:txBody>
            <a:bodyPr>
              <a:prstTxWarp prst="textNoShape">
                <a:avLst/>
              </a:prstTxWarp>
            </a:bodyPr>
            <a:lstStyle/>
            <a:p>
              <a:endParaRPr lang="en-US"/>
            </a:p>
          </p:txBody>
        </p:sp>
        <p:sp>
          <p:nvSpPr>
            <p:cNvPr id="96613" name="Rectangle 183"/>
            <p:cNvSpPr>
              <a:spLocks noChangeArrowheads="1"/>
            </p:cNvSpPr>
            <p:nvPr/>
          </p:nvSpPr>
          <p:spPr bwMode="auto">
            <a:xfrm>
              <a:off x="176" y="3033"/>
              <a:ext cx="35"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614" name="Rectangle 184"/>
            <p:cNvSpPr>
              <a:spLocks noChangeArrowheads="1"/>
            </p:cNvSpPr>
            <p:nvPr/>
          </p:nvSpPr>
          <p:spPr bwMode="auto">
            <a:xfrm>
              <a:off x="212" y="3033"/>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615" name="Rectangle 185"/>
            <p:cNvSpPr>
              <a:spLocks noChangeArrowheads="1"/>
            </p:cNvSpPr>
            <p:nvPr/>
          </p:nvSpPr>
          <p:spPr bwMode="auto">
            <a:xfrm>
              <a:off x="267" y="3033"/>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n</a:t>
              </a:r>
              <a:endParaRPr lang="en-US"/>
            </a:p>
          </p:txBody>
        </p:sp>
        <p:sp>
          <p:nvSpPr>
            <p:cNvPr id="96616" name="Rectangle 186"/>
            <p:cNvSpPr>
              <a:spLocks noChangeArrowheads="1"/>
            </p:cNvSpPr>
            <p:nvPr/>
          </p:nvSpPr>
          <p:spPr bwMode="auto">
            <a:xfrm>
              <a:off x="322" y="3033"/>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d</a:t>
              </a:r>
              <a:endParaRPr lang="en-US"/>
            </a:p>
          </p:txBody>
        </p:sp>
        <p:sp>
          <p:nvSpPr>
            <p:cNvPr id="96617" name="Rectangle 187"/>
            <p:cNvSpPr>
              <a:spLocks noChangeArrowheads="1"/>
            </p:cNvSpPr>
            <p:nvPr/>
          </p:nvSpPr>
          <p:spPr bwMode="auto">
            <a:xfrm>
              <a:off x="377" y="3033"/>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618" name="Rectangle 188"/>
            <p:cNvSpPr>
              <a:spLocks noChangeArrowheads="1"/>
            </p:cNvSpPr>
            <p:nvPr/>
          </p:nvSpPr>
          <p:spPr bwMode="auto">
            <a:xfrm>
              <a:off x="432" y="3033"/>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619" name="Rectangle 189"/>
            <p:cNvSpPr>
              <a:spLocks noChangeArrowheads="1"/>
            </p:cNvSpPr>
            <p:nvPr/>
          </p:nvSpPr>
          <p:spPr bwMode="auto">
            <a:xfrm>
              <a:off x="478" y="3033"/>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620" name="Rectangle 190"/>
            <p:cNvSpPr>
              <a:spLocks noChangeArrowheads="1"/>
            </p:cNvSpPr>
            <p:nvPr/>
          </p:nvSpPr>
          <p:spPr bwMode="auto">
            <a:xfrm>
              <a:off x="523" y="3033"/>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621" name="Rectangle 191"/>
            <p:cNvSpPr>
              <a:spLocks noChangeArrowheads="1"/>
            </p:cNvSpPr>
            <p:nvPr/>
          </p:nvSpPr>
          <p:spPr bwMode="auto">
            <a:xfrm>
              <a:off x="578" y="3033"/>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p</a:t>
              </a:r>
              <a:endParaRPr lang="en-US"/>
            </a:p>
          </p:txBody>
        </p:sp>
        <p:sp>
          <p:nvSpPr>
            <p:cNvPr id="96622" name="Rectangle 192"/>
            <p:cNvSpPr>
              <a:spLocks noChangeArrowheads="1"/>
            </p:cNvSpPr>
            <p:nvPr/>
          </p:nvSpPr>
          <p:spPr bwMode="auto">
            <a:xfrm>
              <a:off x="633" y="3033"/>
              <a:ext cx="23"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623" name="Rectangle 193"/>
            <p:cNvSpPr>
              <a:spLocks noChangeArrowheads="1"/>
            </p:cNvSpPr>
            <p:nvPr/>
          </p:nvSpPr>
          <p:spPr bwMode="auto">
            <a:xfrm>
              <a:off x="652" y="3033"/>
              <a:ext cx="52"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624" name="Rectangle 194"/>
            <p:cNvSpPr>
              <a:spLocks noChangeArrowheads="1"/>
            </p:cNvSpPr>
            <p:nvPr/>
          </p:nvSpPr>
          <p:spPr bwMode="auto">
            <a:xfrm>
              <a:off x="697" y="3033"/>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625" name="Rectangle 195"/>
            <p:cNvSpPr>
              <a:spLocks noChangeArrowheads="1"/>
            </p:cNvSpPr>
            <p:nvPr/>
          </p:nvSpPr>
          <p:spPr bwMode="auto">
            <a:xfrm>
              <a:off x="725" y="3033"/>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626" name="Rectangle 196"/>
            <p:cNvSpPr>
              <a:spLocks noChangeArrowheads="1"/>
            </p:cNvSpPr>
            <p:nvPr/>
          </p:nvSpPr>
          <p:spPr bwMode="auto">
            <a:xfrm>
              <a:off x="752" y="3033"/>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f</a:t>
              </a:r>
              <a:endParaRPr lang="en-US"/>
            </a:p>
          </p:txBody>
        </p:sp>
        <p:sp>
          <p:nvSpPr>
            <p:cNvPr id="96627" name="Rectangle 197"/>
            <p:cNvSpPr>
              <a:spLocks noChangeArrowheads="1"/>
            </p:cNvSpPr>
            <p:nvPr/>
          </p:nvSpPr>
          <p:spPr bwMode="auto">
            <a:xfrm>
              <a:off x="780" y="3033"/>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628" name="Rectangle 198"/>
            <p:cNvSpPr>
              <a:spLocks noChangeArrowheads="1"/>
            </p:cNvSpPr>
            <p:nvPr/>
          </p:nvSpPr>
          <p:spPr bwMode="auto">
            <a:xfrm>
              <a:off x="835" y="3033"/>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a:t>
              </a:r>
              <a:endParaRPr lang="en-US"/>
            </a:p>
          </p:txBody>
        </p:sp>
        <p:sp>
          <p:nvSpPr>
            <p:cNvPr id="96629" name="Rectangle 199"/>
            <p:cNvSpPr>
              <a:spLocks noChangeArrowheads="1"/>
            </p:cNvSpPr>
            <p:nvPr/>
          </p:nvSpPr>
          <p:spPr bwMode="auto">
            <a:xfrm>
              <a:off x="890" y="3033"/>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t</a:t>
              </a:r>
              <a:endParaRPr lang="en-US"/>
            </a:p>
          </p:txBody>
        </p:sp>
        <p:sp>
          <p:nvSpPr>
            <p:cNvPr id="96630" name="Rectangle 200"/>
            <p:cNvSpPr>
              <a:spLocks noChangeArrowheads="1"/>
            </p:cNvSpPr>
            <p:nvPr/>
          </p:nvSpPr>
          <p:spPr bwMode="auto">
            <a:xfrm>
              <a:off x="917" y="3033"/>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u</a:t>
              </a:r>
              <a:endParaRPr lang="en-US"/>
            </a:p>
          </p:txBody>
        </p:sp>
        <p:sp>
          <p:nvSpPr>
            <p:cNvPr id="96631" name="Rectangle 201"/>
            <p:cNvSpPr>
              <a:spLocks noChangeArrowheads="1"/>
            </p:cNvSpPr>
            <p:nvPr/>
          </p:nvSpPr>
          <p:spPr bwMode="auto">
            <a:xfrm>
              <a:off x="972" y="3033"/>
              <a:ext cx="35"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r</a:t>
              </a:r>
              <a:endParaRPr lang="en-US"/>
            </a:p>
          </p:txBody>
        </p:sp>
        <p:sp>
          <p:nvSpPr>
            <p:cNvPr id="96632" name="Rectangle 202"/>
            <p:cNvSpPr>
              <a:spLocks noChangeArrowheads="1"/>
            </p:cNvSpPr>
            <p:nvPr/>
          </p:nvSpPr>
          <p:spPr bwMode="auto">
            <a:xfrm>
              <a:off x="1009" y="3033"/>
              <a:ext cx="58"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633" name="Rectangle 203"/>
            <p:cNvSpPr>
              <a:spLocks noChangeArrowheads="1"/>
            </p:cNvSpPr>
            <p:nvPr/>
          </p:nvSpPr>
          <p:spPr bwMode="auto">
            <a:xfrm>
              <a:off x="1064" y="3033"/>
              <a:ext cx="29" cy="125"/>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grpSp>
      <p:sp>
        <p:nvSpPr>
          <p:cNvPr id="96260" name="Rectangle 205"/>
          <p:cNvSpPr>
            <a:spLocks noChangeArrowheads="1"/>
          </p:cNvSpPr>
          <p:nvPr/>
        </p:nvSpPr>
        <p:spPr bwMode="auto">
          <a:xfrm>
            <a:off x="1731963" y="4814888"/>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2</a:t>
            </a:r>
            <a:endParaRPr lang="en-US"/>
          </a:p>
        </p:txBody>
      </p:sp>
      <p:sp>
        <p:nvSpPr>
          <p:cNvPr id="96261" name="Rectangle 206"/>
          <p:cNvSpPr>
            <a:spLocks noChangeArrowheads="1"/>
          </p:cNvSpPr>
          <p:nvPr/>
        </p:nvSpPr>
        <p:spPr bwMode="auto">
          <a:xfrm>
            <a:off x="1819275" y="4814888"/>
            <a:ext cx="46038"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262" name="Rectangle 207"/>
          <p:cNvSpPr>
            <a:spLocks noChangeArrowheads="1"/>
          </p:cNvSpPr>
          <p:nvPr/>
        </p:nvSpPr>
        <p:spPr bwMode="auto">
          <a:xfrm>
            <a:off x="1862138" y="4814888"/>
            <a:ext cx="46037"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263" name="Rectangle 208"/>
          <p:cNvSpPr>
            <a:spLocks noChangeArrowheads="1"/>
          </p:cNvSpPr>
          <p:nvPr/>
        </p:nvSpPr>
        <p:spPr bwMode="auto">
          <a:xfrm>
            <a:off x="1906588" y="4814888"/>
            <a:ext cx="46037"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264" name="Rectangle 209"/>
          <p:cNvSpPr>
            <a:spLocks noChangeArrowheads="1"/>
          </p:cNvSpPr>
          <p:nvPr/>
        </p:nvSpPr>
        <p:spPr bwMode="auto">
          <a:xfrm>
            <a:off x="1949450" y="4814888"/>
            <a:ext cx="96838"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&lt;</a:t>
            </a:r>
            <a:endParaRPr lang="en-US"/>
          </a:p>
        </p:txBody>
      </p:sp>
      <p:sp>
        <p:nvSpPr>
          <p:cNvPr id="96265" name="Rectangle 210"/>
          <p:cNvSpPr>
            <a:spLocks noChangeArrowheads="1"/>
          </p:cNvSpPr>
          <p:nvPr/>
        </p:nvSpPr>
        <p:spPr bwMode="auto">
          <a:xfrm>
            <a:off x="2036763" y="4814888"/>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u</a:t>
            </a:r>
            <a:endParaRPr lang="en-US"/>
          </a:p>
        </p:txBody>
      </p:sp>
      <p:sp>
        <p:nvSpPr>
          <p:cNvPr id="96266" name="Rectangle 211"/>
          <p:cNvSpPr>
            <a:spLocks noChangeArrowheads="1"/>
          </p:cNvSpPr>
          <p:nvPr/>
        </p:nvSpPr>
        <p:spPr bwMode="auto">
          <a:xfrm>
            <a:off x="2124075" y="4814888"/>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n</a:t>
            </a:r>
            <a:endParaRPr lang="en-US"/>
          </a:p>
        </p:txBody>
      </p:sp>
      <p:sp>
        <p:nvSpPr>
          <p:cNvPr id="96267" name="Rectangle 212"/>
          <p:cNvSpPr>
            <a:spLocks noChangeArrowheads="1"/>
          </p:cNvSpPr>
          <p:nvPr/>
        </p:nvSpPr>
        <p:spPr bwMode="auto">
          <a:xfrm>
            <a:off x="2211388" y="4814888"/>
            <a:ext cx="82550"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268" name="Rectangle 213"/>
          <p:cNvSpPr>
            <a:spLocks noChangeArrowheads="1"/>
          </p:cNvSpPr>
          <p:nvPr/>
        </p:nvSpPr>
        <p:spPr bwMode="auto">
          <a:xfrm>
            <a:off x="2284413" y="4814888"/>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p</a:t>
            </a:r>
            <a:endParaRPr lang="en-US"/>
          </a:p>
        </p:txBody>
      </p:sp>
      <p:sp>
        <p:nvSpPr>
          <p:cNvPr id="96269" name="Rectangle 214"/>
          <p:cNvSpPr>
            <a:spLocks noChangeArrowheads="1"/>
          </p:cNvSpPr>
          <p:nvPr/>
        </p:nvSpPr>
        <p:spPr bwMode="auto">
          <a:xfrm>
            <a:off x="2371725" y="4814888"/>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270" name="Rectangle 215"/>
          <p:cNvSpPr>
            <a:spLocks noChangeArrowheads="1"/>
          </p:cNvSpPr>
          <p:nvPr/>
        </p:nvSpPr>
        <p:spPr bwMode="auto">
          <a:xfrm>
            <a:off x="2459038" y="4814888"/>
            <a:ext cx="82550"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271" name="Rectangle 216"/>
          <p:cNvSpPr>
            <a:spLocks noChangeArrowheads="1"/>
          </p:cNvSpPr>
          <p:nvPr/>
        </p:nvSpPr>
        <p:spPr bwMode="auto">
          <a:xfrm>
            <a:off x="2532063" y="4814888"/>
            <a:ext cx="36512"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272" name="Rectangle 217"/>
          <p:cNvSpPr>
            <a:spLocks noChangeArrowheads="1"/>
          </p:cNvSpPr>
          <p:nvPr/>
        </p:nvSpPr>
        <p:spPr bwMode="auto">
          <a:xfrm>
            <a:off x="2560638" y="4814888"/>
            <a:ext cx="46037"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f</a:t>
            </a:r>
            <a:endParaRPr lang="en-US"/>
          </a:p>
        </p:txBody>
      </p:sp>
      <p:sp>
        <p:nvSpPr>
          <p:cNvPr id="96273" name="Rectangle 218"/>
          <p:cNvSpPr>
            <a:spLocks noChangeArrowheads="1"/>
          </p:cNvSpPr>
          <p:nvPr/>
        </p:nvSpPr>
        <p:spPr bwMode="auto">
          <a:xfrm>
            <a:off x="2603500" y="4814888"/>
            <a:ext cx="36513"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274" name="Rectangle 219"/>
          <p:cNvSpPr>
            <a:spLocks noChangeArrowheads="1"/>
          </p:cNvSpPr>
          <p:nvPr/>
        </p:nvSpPr>
        <p:spPr bwMode="auto">
          <a:xfrm>
            <a:off x="2633663" y="4814888"/>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275" name="Rectangle 220"/>
          <p:cNvSpPr>
            <a:spLocks noChangeArrowheads="1"/>
          </p:cNvSpPr>
          <p:nvPr/>
        </p:nvSpPr>
        <p:spPr bwMode="auto">
          <a:xfrm>
            <a:off x="2720975" y="4814888"/>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d</a:t>
            </a:r>
            <a:endParaRPr lang="en-US"/>
          </a:p>
        </p:txBody>
      </p:sp>
      <p:sp>
        <p:nvSpPr>
          <p:cNvPr id="96276" name="Rectangle 221"/>
          <p:cNvSpPr>
            <a:spLocks noChangeArrowheads="1"/>
          </p:cNvSpPr>
          <p:nvPr/>
        </p:nvSpPr>
        <p:spPr bwMode="auto">
          <a:xfrm>
            <a:off x="2822575" y="4814888"/>
            <a:ext cx="96838"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&gt;</a:t>
            </a:r>
            <a:endParaRPr lang="en-US"/>
          </a:p>
        </p:txBody>
      </p:sp>
      <p:sp>
        <p:nvSpPr>
          <p:cNvPr id="96277" name="Rectangle 222"/>
          <p:cNvSpPr>
            <a:spLocks noChangeArrowheads="1"/>
          </p:cNvSpPr>
          <p:nvPr/>
        </p:nvSpPr>
        <p:spPr bwMode="auto">
          <a:xfrm>
            <a:off x="2909888" y="4814888"/>
            <a:ext cx="46037"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278" name="Rectangle 223"/>
          <p:cNvSpPr>
            <a:spLocks noChangeArrowheads="1"/>
          </p:cNvSpPr>
          <p:nvPr/>
        </p:nvSpPr>
        <p:spPr bwMode="auto">
          <a:xfrm>
            <a:off x="2952750" y="4814888"/>
            <a:ext cx="96838"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279" name="Rectangle 224"/>
          <p:cNvSpPr>
            <a:spLocks noChangeArrowheads="1"/>
          </p:cNvSpPr>
          <p:nvPr/>
        </p:nvSpPr>
        <p:spPr bwMode="auto">
          <a:xfrm>
            <a:off x="3040063" y="4814888"/>
            <a:ext cx="46037"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280" name="Rectangle 225"/>
          <p:cNvSpPr>
            <a:spLocks noChangeArrowheads="1"/>
          </p:cNvSpPr>
          <p:nvPr/>
        </p:nvSpPr>
        <p:spPr bwMode="auto">
          <a:xfrm>
            <a:off x="3082925" y="4814888"/>
            <a:ext cx="82550"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281" name="Rectangle 226"/>
          <p:cNvSpPr>
            <a:spLocks noChangeArrowheads="1"/>
          </p:cNvSpPr>
          <p:nvPr/>
        </p:nvSpPr>
        <p:spPr bwMode="auto">
          <a:xfrm>
            <a:off x="3155950" y="4814888"/>
            <a:ext cx="46038"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t</a:t>
            </a:r>
            <a:endParaRPr lang="en-US"/>
          </a:p>
        </p:txBody>
      </p:sp>
      <p:sp>
        <p:nvSpPr>
          <p:cNvPr id="96282" name="Rectangle 227"/>
          <p:cNvSpPr>
            <a:spLocks noChangeArrowheads="1"/>
          </p:cNvSpPr>
          <p:nvPr/>
        </p:nvSpPr>
        <p:spPr bwMode="auto">
          <a:xfrm>
            <a:off x="3200400" y="4814888"/>
            <a:ext cx="55563"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r</a:t>
            </a:r>
            <a:endParaRPr lang="en-US"/>
          </a:p>
        </p:txBody>
      </p:sp>
      <p:sp>
        <p:nvSpPr>
          <p:cNvPr id="96283" name="Rectangle 228"/>
          <p:cNvSpPr>
            <a:spLocks noChangeArrowheads="1"/>
          </p:cNvSpPr>
          <p:nvPr/>
        </p:nvSpPr>
        <p:spPr bwMode="auto">
          <a:xfrm>
            <a:off x="3257550" y="4814888"/>
            <a:ext cx="36513"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284" name="Rectangle 229"/>
          <p:cNvSpPr>
            <a:spLocks noChangeArrowheads="1"/>
          </p:cNvSpPr>
          <p:nvPr/>
        </p:nvSpPr>
        <p:spPr bwMode="auto">
          <a:xfrm>
            <a:off x="3287713" y="4814888"/>
            <a:ext cx="82550"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285" name="Rectangle 230"/>
          <p:cNvSpPr>
            <a:spLocks noChangeArrowheads="1"/>
          </p:cNvSpPr>
          <p:nvPr/>
        </p:nvSpPr>
        <p:spPr bwMode="auto">
          <a:xfrm>
            <a:off x="3359150" y="4814888"/>
            <a:ext cx="46038"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t</a:t>
            </a:r>
            <a:endParaRPr lang="en-US"/>
          </a:p>
        </p:txBody>
      </p:sp>
      <p:sp>
        <p:nvSpPr>
          <p:cNvPr id="96286" name="Rectangle 231"/>
          <p:cNvSpPr>
            <a:spLocks noChangeArrowheads="1"/>
          </p:cNvSpPr>
          <p:nvPr/>
        </p:nvSpPr>
        <p:spPr bwMode="auto">
          <a:xfrm>
            <a:off x="3403600" y="4814888"/>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u</a:t>
            </a:r>
            <a:endParaRPr lang="en-US"/>
          </a:p>
        </p:txBody>
      </p:sp>
      <p:sp>
        <p:nvSpPr>
          <p:cNvPr id="96287" name="Rectangle 232"/>
          <p:cNvSpPr>
            <a:spLocks noChangeArrowheads="1"/>
          </p:cNvSpPr>
          <p:nvPr/>
        </p:nvSpPr>
        <p:spPr bwMode="auto">
          <a:xfrm>
            <a:off x="3490913" y="4814888"/>
            <a:ext cx="55562"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r</a:t>
            </a:r>
            <a:endParaRPr lang="en-US"/>
          </a:p>
        </p:txBody>
      </p:sp>
      <p:sp>
        <p:nvSpPr>
          <p:cNvPr id="96288" name="Rectangle 233"/>
          <p:cNvSpPr>
            <a:spLocks noChangeArrowheads="1"/>
          </p:cNvSpPr>
          <p:nvPr/>
        </p:nvSpPr>
        <p:spPr bwMode="auto">
          <a:xfrm>
            <a:off x="3548063" y="4814888"/>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289" name="Rectangle 234"/>
          <p:cNvSpPr>
            <a:spLocks noChangeArrowheads="1"/>
          </p:cNvSpPr>
          <p:nvPr/>
        </p:nvSpPr>
        <p:spPr bwMode="auto">
          <a:xfrm>
            <a:off x="3635375" y="4814888"/>
            <a:ext cx="82550"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290" name="Rectangle 235"/>
          <p:cNvSpPr>
            <a:spLocks noChangeArrowheads="1"/>
          </p:cNvSpPr>
          <p:nvPr/>
        </p:nvSpPr>
        <p:spPr bwMode="auto">
          <a:xfrm>
            <a:off x="279400" y="5003800"/>
            <a:ext cx="55563"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291" name="Rectangle 236"/>
          <p:cNvSpPr>
            <a:spLocks noChangeArrowheads="1"/>
          </p:cNvSpPr>
          <p:nvPr/>
        </p:nvSpPr>
        <p:spPr bwMode="auto">
          <a:xfrm>
            <a:off x="336550"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292" name="Rectangle 237"/>
          <p:cNvSpPr>
            <a:spLocks noChangeArrowheads="1"/>
          </p:cNvSpPr>
          <p:nvPr/>
        </p:nvSpPr>
        <p:spPr bwMode="auto">
          <a:xfrm>
            <a:off x="423863"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n</a:t>
            </a:r>
            <a:endParaRPr lang="en-US"/>
          </a:p>
        </p:txBody>
      </p:sp>
      <p:sp>
        <p:nvSpPr>
          <p:cNvPr id="96293" name="Rectangle 238"/>
          <p:cNvSpPr>
            <a:spLocks noChangeArrowheads="1"/>
          </p:cNvSpPr>
          <p:nvPr/>
        </p:nvSpPr>
        <p:spPr bwMode="auto">
          <a:xfrm>
            <a:off x="511175"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d</a:t>
            </a:r>
            <a:endParaRPr lang="en-US"/>
          </a:p>
        </p:txBody>
      </p:sp>
      <p:sp>
        <p:nvSpPr>
          <p:cNvPr id="96294" name="Rectangle 239"/>
          <p:cNvSpPr>
            <a:spLocks noChangeArrowheads="1"/>
          </p:cNvSpPr>
          <p:nvPr/>
        </p:nvSpPr>
        <p:spPr bwMode="auto">
          <a:xfrm>
            <a:off x="598488"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295" name="Rectangle 240"/>
          <p:cNvSpPr>
            <a:spLocks noChangeArrowheads="1"/>
          </p:cNvSpPr>
          <p:nvPr/>
        </p:nvSpPr>
        <p:spPr bwMode="auto">
          <a:xfrm>
            <a:off x="685800" y="5003800"/>
            <a:ext cx="82550"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296" name="Rectangle 241"/>
          <p:cNvSpPr>
            <a:spLocks noChangeArrowheads="1"/>
          </p:cNvSpPr>
          <p:nvPr/>
        </p:nvSpPr>
        <p:spPr bwMode="auto">
          <a:xfrm>
            <a:off x="758825" y="5003800"/>
            <a:ext cx="82550"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297" name="Rectangle 242"/>
          <p:cNvSpPr>
            <a:spLocks noChangeArrowheads="1"/>
          </p:cNvSpPr>
          <p:nvPr/>
        </p:nvSpPr>
        <p:spPr bwMode="auto">
          <a:xfrm>
            <a:off x="830263"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298" name="Rectangle 243"/>
          <p:cNvSpPr>
            <a:spLocks noChangeArrowheads="1"/>
          </p:cNvSpPr>
          <p:nvPr/>
        </p:nvSpPr>
        <p:spPr bwMode="auto">
          <a:xfrm>
            <a:off x="917575"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p</a:t>
            </a:r>
            <a:endParaRPr lang="en-US"/>
          </a:p>
        </p:txBody>
      </p:sp>
      <p:sp>
        <p:nvSpPr>
          <p:cNvPr id="96299" name="Rectangle 244"/>
          <p:cNvSpPr>
            <a:spLocks noChangeArrowheads="1"/>
          </p:cNvSpPr>
          <p:nvPr/>
        </p:nvSpPr>
        <p:spPr bwMode="auto">
          <a:xfrm>
            <a:off x="1004888" y="5003800"/>
            <a:ext cx="36512"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300" name="Rectangle 245"/>
          <p:cNvSpPr>
            <a:spLocks noChangeArrowheads="1"/>
          </p:cNvSpPr>
          <p:nvPr/>
        </p:nvSpPr>
        <p:spPr bwMode="auto">
          <a:xfrm>
            <a:off x="1035050" y="5003800"/>
            <a:ext cx="82550"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301" name="Rectangle 246"/>
          <p:cNvSpPr>
            <a:spLocks noChangeArrowheads="1"/>
          </p:cNvSpPr>
          <p:nvPr/>
        </p:nvSpPr>
        <p:spPr bwMode="auto">
          <a:xfrm>
            <a:off x="1106488" y="5003800"/>
            <a:ext cx="46037"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302" name="Rectangle 247"/>
          <p:cNvSpPr>
            <a:spLocks noChangeArrowheads="1"/>
          </p:cNvSpPr>
          <p:nvPr/>
        </p:nvSpPr>
        <p:spPr bwMode="auto">
          <a:xfrm>
            <a:off x="1165225"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3</a:t>
            </a:r>
            <a:endParaRPr lang="en-US"/>
          </a:p>
        </p:txBody>
      </p:sp>
      <p:sp>
        <p:nvSpPr>
          <p:cNvPr id="96303" name="Rectangle 248"/>
          <p:cNvSpPr>
            <a:spLocks noChangeArrowheads="1"/>
          </p:cNvSpPr>
          <p:nvPr/>
        </p:nvSpPr>
        <p:spPr bwMode="auto">
          <a:xfrm>
            <a:off x="1252538" y="5003800"/>
            <a:ext cx="46037"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304" name="Rectangle 249"/>
          <p:cNvSpPr>
            <a:spLocks noChangeArrowheads="1"/>
          </p:cNvSpPr>
          <p:nvPr/>
        </p:nvSpPr>
        <p:spPr bwMode="auto">
          <a:xfrm>
            <a:off x="1295400" y="5003800"/>
            <a:ext cx="46038"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305" name="Rectangle 250"/>
          <p:cNvSpPr>
            <a:spLocks noChangeArrowheads="1"/>
          </p:cNvSpPr>
          <p:nvPr/>
        </p:nvSpPr>
        <p:spPr bwMode="auto">
          <a:xfrm>
            <a:off x="1339850" y="5003800"/>
            <a:ext cx="46038"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306" name="Rectangle 251"/>
          <p:cNvSpPr>
            <a:spLocks noChangeArrowheads="1"/>
          </p:cNvSpPr>
          <p:nvPr/>
        </p:nvSpPr>
        <p:spPr bwMode="auto">
          <a:xfrm>
            <a:off x="1382713" y="5003800"/>
            <a:ext cx="96837"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&lt;</a:t>
            </a:r>
            <a:endParaRPr lang="en-US"/>
          </a:p>
        </p:txBody>
      </p:sp>
      <p:sp>
        <p:nvSpPr>
          <p:cNvPr id="96307" name="Rectangle 252"/>
          <p:cNvSpPr>
            <a:spLocks noChangeArrowheads="1"/>
          </p:cNvSpPr>
          <p:nvPr/>
        </p:nvSpPr>
        <p:spPr bwMode="auto">
          <a:xfrm>
            <a:off x="1470025"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u</a:t>
            </a:r>
            <a:endParaRPr lang="en-US"/>
          </a:p>
        </p:txBody>
      </p:sp>
      <p:sp>
        <p:nvSpPr>
          <p:cNvPr id="96308" name="Rectangle 253"/>
          <p:cNvSpPr>
            <a:spLocks noChangeArrowheads="1"/>
          </p:cNvSpPr>
          <p:nvPr/>
        </p:nvSpPr>
        <p:spPr bwMode="auto">
          <a:xfrm>
            <a:off x="1557338"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n</a:t>
            </a:r>
            <a:endParaRPr lang="en-US"/>
          </a:p>
        </p:txBody>
      </p:sp>
      <p:sp>
        <p:nvSpPr>
          <p:cNvPr id="96309" name="Rectangle 254"/>
          <p:cNvSpPr>
            <a:spLocks noChangeArrowheads="1"/>
          </p:cNvSpPr>
          <p:nvPr/>
        </p:nvSpPr>
        <p:spPr bwMode="auto">
          <a:xfrm>
            <a:off x="1644650" y="5003800"/>
            <a:ext cx="82550"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310" name="Rectangle 255"/>
          <p:cNvSpPr>
            <a:spLocks noChangeArrowheads="1"/>
          </p:cNvSpPr>
          <p:nvPr/>
        </p:nvSpPr>
        <p:spPr bwMode="auto">
          <a:xfrm>
            <a:off x="1717675"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p</a:t>
            </a:r>
            <a:endParaRPr lang="en-US"/>
          </a:p>
        </p:txBody>
      </p:sp>
      <p:sp>
        <p:nvSpPr>
          <p:cNvPr id="96311" name="Rectangle 256"/>
          <p:cNvSpPr>
            <a:spLocks noChangeArrowheads="1"/>
          </p:cNvSpPr>
          <p:nvPr/>
        </p:nvSpPr>
        <p:spPr bwMode="auto">
          <a:xfrm>
            <a:off x="1804988"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312" name="Rectangle 257"/>
          <p:cNvSpPr>
            <a:spLocks noChangeArrowheads="1"/>
          </p:cNvSpPr>
          <p:nvPr/>
        </p:nvSpPr>
        <p:spPr bwMode="auto">
          <a:xfrm>
            <a:off x="1892300" y="5003800"/>
            <a:ext cx="82550"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313" name="Rectangle 258"/>
          <p:cNvSpPr>
            <a:spLocks noChangeArrowheads="1"/>
          </p:cNvSpPr>
          <p:nvPr/>
        </p:nvSpPr>
        <p:spPr bwMode="auto">
          <a:xfrm>
            <a:off x="1965325" y="5003800"/>
            <a:ext cx="36513"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314" name="Rectangle 259"/>
          <p:cNvSpPr>
            <a:spLocks noChangeArrowheads="1"/>
          </p:cNvSpPr>
          <p:nvPr/>
        </p:nvSpPr>
        <p:spPr bwMode="auto">
          <a:xfrm>
            <a:off x="1993900" y="5003800"/>
            <a:ext cx="46038"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f</a:t>
            </a:r>
            <a:endParaRPr lang="en-US"/>
          </a:p>
        </p:txBody>
      </p:sp>
      <p:sp>
        <p:nvSpPr>
          <p:cNvPr id="96315" name="Rectangle 260"/>
          <p:cNvSpPr>
            <a:spLocks noChangeArrowheads="1"/>
          </p:cNvSpPr>
          <p:nvPr/>
        </p:nvSpPr>
        <p:spPr bwMode="auto">
          <a:xfrm>
            <a:off x="2036763" y="5003800"/>
            <a:ext cx="36512"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316" name="Rectangle 261"/>
          <p:cNvSpPr>
            <a:spLocks noChangeArrowheads="1"/>
          </p:cNvSpPr>
          <p:nvPr/>
        </p:nvSpPr>
        <p:spPr bwMode="auto">
          <a:xfrm>
            <a:off x="2066925"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317" name="Rectangle 262"/>
          <p:cNvSpPr>
            <a:spLocks noChangeArrowheads="1"/>
          </p:cNvSpPr>
          <p:nvPr/>
        </p:nvSpPr>
        <p:spPr bwMode="auto">
          <a:xfrm>
            <a:off x="2154238"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d</a:t>
            </a:r>
            <a:endParaRPr lang="en-US"/>
          </a:p>
        </p:txBody>
      </p:sp>
      <p:sp>
        <p:nvSpPr>
          <p:cNvPr id="96318" name="Rectangle 263"/>
          <p:cNvSpPr>
            <a:spLocks noChangeArrowheads="1"/>
          </p:cNvSpPr>
          <p:nvPr/>
        </p:nvSpPr>
        <p:spPr bwMode="auto">
          <a:xfrm>
            <a:off x="2255838" y="5003800"/>
            <a:ext cx="96837"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&gt;</a:t>
            </a:r>
            <a:endParaRPr lang="en-US"/>
          </a:p>
        </p:txBody>
      </p:sp>
      <p:sp>
        <p:nvSpPr>
          <p:cNvPr id="96319" name="Rectangle 264"/>
          <p:cNvSpPr>
            <a:spLocks noChangeArrowheads="1"/>
          </p:cNvSpPr>
          <p:nvPr/>
        </p:nvSpPr>
        <p:spPr bwMode="auto">
          <a:xfrm>
            <a:off x="2343150" y="5003800"/>
            <a:ext cx="46038"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320" name="Rectangle 265"/>
          <p:cNvSpPr>
            <a:spLocks noChangeArrowheads="1"/>
          </p:cNvSpPr>
          <p:nvPr/>
        </p:nvSpPr>
        <p:spPr bwMode="auto">
          <a:xfrm>
            <a:off x="2386013" y="5003800"/>
            <a:ext cx="96837"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321" name="Rectangle 266"/>
          <p:cNvSpPr>
            <a:spLocks noChangeArrowheads="1"/>
          </p:cNvSpPr>
          <p:nvPr/>
        </p:nvSpPr>
        <p:spPr bwMode="auto">
          <a:xfrm>
            <a:off x="2473325" y="5003800"/>
            <a:ext cx="46038"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322" name="Rectangle 267"/>
          <p:cNvSpPr>
            <a:spLocks noChangeArrowheads="1"/>
          </p:cNvSpPr>
          <p:nvPr/>
        </p:nvSpPr>
        <p:spPr bwMode="auto">
          <a:xfrm>
            <a:off x="2516188" y="5003800"/>
            <a:ext cx="82550"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323" name="Rectangle 268"/>
          <p:cNvSpPr>
            <a:spLocks noChangeArrowheads="1"/>
          </p:cNvSpPr>
          <p:nvPr/>
        </p:nvSpPr>
        <p:spPr bwMode="auto">
          <a:xfrm>
            <a:off x="2589213"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324" name="Rectangle 269"/>
          <p:cNvSpPr>
            <a:spLocks noChangeArrowheads="1"/>
          </p:cNvSpPr>
          <p:nvPr/>
        </p:nvSpPr>
        <p:spPr bwMode="auto">
          <a:xfrm>
            <a:off x="2676525"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b</a:t>
            </a:r>
            <a:endParaRPr lang="en-US"/>
          </a:p>
        </p:txBody>
      </p:sp>
      <p:sp>
        <p:nvSpPr>
          <p:cNvPr id="96325" name="Rectangle 270"/>
          <p:cNvSpPr>
            <a:spLocks noChangeArrowheads="1"/>
          </p:cNvSpPr>
          <p:nvPr/>
        </p:nvSpPr>
        <p:spPr bwMode="auto">
          <a:xfrm>
            <a:off x="2763838"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b</a:t>
            </a:r>
            <a:endParaRPr lang="en-US"/>
          </a:p>
        </p:txBody>
      </p:sp>
      <p:sp>
        <p:nvSpPr>
          <p:cNvPr id="96326" name="Rectangle 271"/>
          <p:cNvSpPr>
            <a:spLocks noChangeArrowheads="1"/>
          </p:cNvSpPr>
          <p:nvPr/>
        </p:nvSpPr>
        <p:spPr bwMode="auto">
          <a:xfrm>
            <a:off x="2851150" y="5003800"/>
            <a:ext cx="36513"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l</a:t>
            </a:r>
            <a:endParaRPr lang="en-US"/>
          </a:p>
        </p:txBody>
      </p:sp>
      <p:sp>
        <p:nvSpPr>
          <p:cNvPr id="96327" name="Rectangle 272"/>
          <p:cNvSpPr>
            <a:spLocks noChangeArrowheads="1"/>
          </p:cNvSpPr>
          <p:nvPr/>
        </p:nvSpPr>
        <p:spPr bwMode="auto">
          <a:xfrm>
            <a:off x="2879725"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328" name="Rectangle 273"/>
          <p:cNvSpPr>
            <a:spLocks noChangeArrowheads="1"/>
          </p:cNvSpPr>
          <p:nvPr/>
        </p:nvSpPr>
        <p:spPr bwMode="auto">
          <a:xfrm>
            <a:off x="2967038" y="5003800"/>
            <a:ext cx="82550"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329" name="Rectangle 274"/>
          <p:cNvSpPr>
            <a:spLocks noChangeArrowheads="1"/>
          </p:cNvSpPr>
          <p:nvPr/>
        </p:nvSpPr>
        <p:spPr bwMode="auto">
          <a:xfrm>
            <a:off x="3040063" y="5003800"/>
            <a:ext cx="46037"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t</a:t>
            </a:r>
            <a:endParaRPr lang="en-US"/>
          </a:p>
        </p:txBody>
      </p:sp>
      <p:sp>
        <p:nvSpPr>
          <p:cNvPr id="96330" name="Rectangle 275"/>
          <p:cNvSpPr>
            <a:spLocks noChangeArrowheads="1"/>
          </p:cNvSpPr>
          <p:nvPr/>
        </p:nvSpPr>
        <p:spPr bwMode="auto">
          <a:xfrm>
            <a:off x="3082925"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331" name="Rectangle 276"/>
          <p:cNvSpPr>
            <a:spLocks noChangeArrowheads="1"/>
          </p:cNvSpPr>
          <p:nvPr/>
        </p:nvSpPr>
        <p:spPr bwMode="auto">
          <a:xfrm>
            <a:off x="3170238"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n</a:t>
            </a:r>
            <a:endParaRPr lang="en-US"/>
          </a:p>
        </p:txBody>
      </p:sp>
      <p:sp>
        <p:nvSpPr>
          <p:cNvPr id="96332" name="Rectangle 277"/>
          <p:cNvSpPr>
            <a:spLocks noChangeArrowheads="1"/>
          </p:cNvSpPr>
          <p:nvPr/>
        </p:nvSpPr>
        <p:spPr bwMode="auto">
          <a:xfrm>
            <a:off x="3257550"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n</a:t>
            </a:r>
            <a:endParaRPr lang="en-US"/>
          </a:p>
        </p:txBody>
      </p:sp>
      <p:sp>
        <p:nvSpPr>
          <p:cNvPr id="96333" name="Rectangle 278"/>
          <p:cNvSpPr>
            <a:spLocks noChangeArrowheads="1"/>
          </p:cNvSpPr>
          <p:nvPr/>
        </p:nvSpPr>
        <p:spPr bwMode="auto">
          <a:xfrm>
            <a:off x="3344863" y="5003800"/>
            <a:ext cx="36512"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334" name="Rectangle 279"/>
          <p:cNvSpPr>
            <a:spLocks noChangeArrowheads="1"/>
          </p:cNvSpPr>
          <p:nvPr/>
        </p:nvSpPr>
        <p:spPr bwMode="auto">
          <a:xfrm>
            <a:off x="3375025"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n</a:t>
            </a:r>
            <a:endParaRPr lang="en-US"/>
          </a:p>
        </p:txBody>
      </p:sp>
      <p:sp>
        <p:nvSpPr>
          <p:cNvPr id="96335" name="Rectangle 280"/>
          <p:cNvSpPr>
            <a:spLocks noChangeArrowheads="1"/>
          </p:cNvSpPr>
          <p:nvPr/>
        </p:nvSpPr>
        <p:spPr bwMode="auto">
          <a:xfrm>
            <a:off x="3460750" y="500380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g</a:t>
            </a:r>
            <a:endParaRPr lang="en-US"/>
          </a:p>
        </p:txBody>
      </p:sp>
      <p:sp>
        <p:nvSpPr>
          <p:cNvPr id="96336" name="Rectangle 281"/>
          <p:cNvSpPr>
            <a:spLocks noChangeArrowheads="1"/>
          </p:cNvSpPr>
          <p:nvPr/>
        </p:nvSpPr>
        <p:spPr bwMode="auto">
          <a:xfrm>
            <a:off x="257175" y="4518025"/>
            <a:ext cx="3532188" cy="276225"/>
          </a:xfrm>
          <a:prstGeom prst="rect">
            <a:avLst/>
          </a:prstGeom>
          <a:solidFill>
            <a:srgbClr val="FFFFFF"/>
          </a:solidFill>
          <a:ln w="9525">
            <a:noFill/>
            <a:miter lim="800000"/>
            <a:headEnd/>
            <a:tailEnd/>
          </a:ln>
        </p:spPr>
        <p:txBody>
          <a:bodyPr>
            <a:prstTxWarp prst="textNoShape">
              <a:avLst/>
            </a:prstTxWarp>
          </a:bodyPr>
          <a:lstStyle/>
          <a:p>
            <a:endParaRPr lang="en-US"/>
          </a:p>
        </p:txBody>
      </p:sp>
      <p:sp>
        <p:nvSpPr>
          <p:cNvPr id="96337" name="Rectangle 282"/>
          <p:cNvSpPr>
            <a:spLocks noChangeArrowheads="1"/>
          </p:cNvSpPr>
          <p:nvPr/>
        </p:nvSpPr>
        <p:spPr bwMode="auto">
          <a:xfrm>
            <a:off x="257175" y="4503738"/>
            <a:ext cx="3517900" cy="276225"/>
          </a:xfrm>
          <a:prstGeom prst="rect">
            <a:avLst/>
          </a:prstGeom>
          <a:noFill/>
          <a:ln w="14288">
            <a:solidFill>
              <a:srgbClr val="000000"/>
            </a:solidFill>
            <a:miter lim="800000"/>
            <a:headEnd/>
            <a:tailEnd/>
          </a:ln>
        </p:spPr>
        <p:txBody>
          <a:bodyPr>
            <a:prstTxWarp prst="textNoShape">
              <a:avLst/>
            </a:prstTxWarp>
          </a:bodyPr>
          <a:lstStyle/>
          <a:p>
            <a:endParaRPr lang="en-US"/>
          </a:p>
        </p:txBody>
      </p:sp>
      <p:sp>
        <p:nvSpPr>
          <p:cNvPr id="96338" name="Rectangle 283"/>
          <p:cNvSpPr>
            <a:spLocks noChangeArrowheads="1"/>
          </p:cNvSpPr>
          <p:nvPr/>
        </p:nvSpPr>
        <p:spPr bwMode="auto">
          <a:xfrm>
            <a:off x="1455738" y="4552950"/>
            <a:ext cx="119062" cy="198438"/>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C</a:t>
            </a:r>
            <a:endParaRPr lang="en-US"/>
          </a:p>
        </p:txBody>
      </p:sp>
      <p:sp>
        <p:nvSpPr>
          <p:cNvPr id="96339" name="Rectangle 284"/>
          <p:cNvSpPr>
            <a:spLocks noChangeArrowheads="1"/>
          </p:cNvSpPr>
          <p:nvPr/>
        </p:nvSpPr>
        <p:spPr bwMode="auto">
          <a:xfrm>
            <a:off x="1571625" y="4552950"/>
            <a:ext cx="63500" cy="198438"/>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r</a:t>
            </a:r>
            <a:endParaRPr lang="en-US"/>
          </a:p>
        </p:txBody>
      </p:sp>
      <p:sp>
        <p:nvSpPr>
          <p:cNvPr id="96340" name="Rectangle 285"/>
          <p:cNvSpPr>
            <a:spLocks noChangeArrowheads="1"/>
          </p:cNvSpPr>
          <p:nvPr/>
        </p:nvSpPr>
        <p:spPr bwMode="auto">
          <a:xfrm>
            <a:off x="1630363" y="4552950"/>
            <a:ext cx="101600" cy="198438"/>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o</a:t>
            </a:r>
            <a:endParaRPr lang="en-US"/>
          </a:p>
        </p:txBody>
      </p:sp>
      <p:sp>
        <p:nvSpPr>
          <p:cNvPr id="96341" name="Rectangle 286"/>
          <p:cNvSpPr>
            <a:spLocks noChangeArrowheads="1"/>
          </p:cNvSpPr>
          <p:nvPr/>
        </p:nvSpPr>
        <p:spPr bwMode="auto">
          <a:xfrm>
            <a:off x="1731963" y="4552950"/>
            <a:ext cx="101600" cy="198438"/>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h</a:t>
            </a:r>
            <a:endParaRPr lang="en-US"/>
          </a:p>
        </p:txBody>
      </p:sp>
      <p:sp>
        <p:nvSpPr>
          <p:cNvPr id="96342" name="Rectangle 287"/>
          <p:cNvSpPr>
            <a:spLocks noChangeArrowheads="1"/>
          </p:cNvSpPr>
          <p:nvPr/>
        </p:nvSpPr>
        <p:spPr bwMode="auto">
          <a:xfrm>
            <a:off x="1833563" y="4552950"/>
            <a:ext cx="101600" cy="198438"/>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n</a:t>
            </a:r>
            <a:endParaRPr lang="en-US"/>
          </a:p>
        </p:txBody>
      </p:sp>
      <p:sp>
        <p:nvSpPr>
          <p:cNvPr id="96343" name="Rectangle 288"/>
          <p:cNvSpPr>
            <a:spLocks noChangeArrowheads="1"/>
          </p:cNvSpPr>
          <p:nvPr/>
        </p:nvSpPr>
        <p:spPr bwMode="auto">
          <a:xfrm>
            <a:off x="1935163" y="455295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s</a:t>
            </a:r>
            <a:endParaRPr lang="en-US"/>
          </a:p>
        </p:txBody>
      </p:sp>
      <p:sp>
        <p:nvSpPr>
          <p:cNvPr id="96344" name="Rectangle 289"/>
          <p:cNvSpPr>
            <a:spLocks noChangeArrowheads="1"/>
          </p:cNvSpPr>
          <p:nvPr/>
        </p:nvSpPr>
        <p:spPr bwMode="auto">
          <a:xfrm>
            <a:off x="2022475" y="4552950"/>
            <a:ext cx="46038" cy="198438"/>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 </a:t>
            </a:r>
            <a:endParaRPr lang="en-US"/>
          </a:p>
        </p:txBody>
      </p:sp>
      <p:sp>
        <p:nvSpPr>
          <p:cNvPr id="96345" name="Rectangle 290"/>
          <p:cNvSpPr>
            <a:spLocks noChangeArrowheads="1"/>
          </p:cNvSpPr>
          <p:nvPr/>
        </p:nvSpPr>
        <p:spPr bwMode="auto">
          <a:xfrm>
            <a:off x="2066925" y="4552950"/>
            <a:ext cx="101600" cy="198438"/>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d</a:t>
            </a:r>
            <a:endParaRPr lang="en-US"/>
          </a:p>
        </p:txBody>
      </p:sp>
      <p:sp>
        <p:nvSpPr>
          <p:cNvPr id="96346" name="Rectangle 291"/>
          <p:cNvSpPr>
            <a:spLocks noChangeArrowheads="1"/>
          </p:cNvSpPr>
          <p:nvPr/>
        </p:nvSpPr>
        <p:spPr bwMode="auto">
          <a:xfrm>
            <a:off x="2168525" y="4552950"/>
            <a:ext cx="46038" cy="198438"/>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i</a:t>
            </a:r>
            <a:endParaRPr lang="en-US"/>
          </a:p>
        </p:txBody>
      </p:sp>
      <p:sp>
        <p:nvSpPr>
          <p:cNvPr id="96347" name="Rectangle 292"/>
          <p:cNvSpPr>
            <a:spLocks noChangeArrowheads="1"/>
          </p:cNvSpPr>
          <p:nvPr/>
        </p:nvSpPr>
        <p:spPr bwMode="auto">
          <a:xfrm>
            <a:off x="2211388" y="455295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s</a:t>
            </a:r>
            <a:endParaRPr lang="en-US"/>
          </a:p>
        </p:txBody>
      </p:sp>
      <p:sp>
        <p:nvSpPr>
          <p:cNvPr id="96348" name="Rectangle 293"/>
          <p:cNvSpPr>
            <a:spLocks noChangeArrowheads="1"/>
          </p:cNvSpPr>
          <p:nvPr/>
        </p:nvSpPr>
        <p:spPr bwMode="auto">
          <a:xfrm>
            <a:off x="2298700" y="455295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e</a:t>
            </a:r>
            <a:endParaRPr lang="en-US"/>
          </a:p>
        </p:txBody>
      </p:sp>
      <p:sp>
        <p:nvSpPr>
          <p:cNvPr id="96349" name="Rectangle 294"/>
          <p:cNvSpPr>
            <a:spLocks noChangeArrowheads="1"/>
          </p:cNvSpPr>
          <p:nvPr/>
        </p:nvSpPr>
        <p:spPr bwMode="auto">
          <a:xfrm>
            <a:off x="2386013" y="455295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a</a:t>
            </a:r>
            <a:endParaRPr lang="en-US"/>
          </a:p>
        </p:txBody>
      </p:sp>
      <p:sp>
        <p:nvSpPr>
          <p:cNvPr id="96350" name="Rectangle 295"/>
          <p:cNvSpPr>
            <a:spLocks noChangeArrowheads="1"/>
          </p:cNvSpPr>
          <p:nvPr/>
        </p:nvSpPr>
        <p:spPr bwMode="auto">
          <a:xfrm>
            <a:off x="2473325" y="455295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s</a:t>
            </a:r>
            <a:endParaRPr lang="en-US"/>
          </a:p>
        </p:txBody>
      </p:sp>
      <p:sp>
        <p:nvSpPr>
          <p:cNvPr id="96351" name="Rectangle 296"/>
          <p:cNvSpPr>
            <a:spLocks noChangeArrowheads="1"/>
          </p:cNvSpPr>
          <p:nvPr/>
        </p:nvSpPr>
        <p:spPr bwMode="auto">
          <a:xfrm>
            <a:off x="2560638" y="4552950"/>
            <a:ext cx="92075" cy="198438"/>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e</a:t>
            </a:r>
            <a:endParaRPr lang="en-US"/>
          </a:p>
        </p:txBody>
      </p:sp>
      <p:sp>
        <p:nvSpPr>
          <p:cNvPr id="96352" name="Rectangle 297"/>
          <p:cNvSpPr>
            <a:spLocks noChangeArrowheads="1"/>
          </p:cNvSpPr>
          <p:nvPr/>
        </p:nvSpPr>
        <p:spPr bwMode="auto">
          <a:xfrm>
            <a:off x="5097463" y="5013325"/>
            <a:ext cx="3808412" cy="247650"/>
          </a:xfrm>
          <a:prstGeom prst="rect">
            <a:avLst/>
          </a:prstGeom>
          <a:solidFill>
            <a:srgbClr val="FFFFFF"/>
          </a:solidFill>
          <a:ln w="9525">
            <a:noFill/>
            <a:miter lim="800000"/>
            <a:headEnd/>
            <a:tailEnd/>
          </a:ln>
        </p:spPr>
        <p:txBody>
          <a:bodyPr>
            <a:prstTxWarp prst="textNoShape">
              <a:avLst/>
            </a:prstTxWarp>
          </a:bodyPr>
          <a:lstStyle/>
          <a:p>
            <a:endParaRPr lang="en-US"/>
          </a:p>
        </p:txBody>
      </p:sp>
      <p:sp>
        <p:nvSpPr>
          <p:cNvPr id="96353" name="Rectangle 298"/>
          <p:cNvSpPr>
            <a:spLocks noChangeArrowheads="1"/>
          </p:cNvSpPr>
          <p:nvPr/>
        </p:nvSpPr>
        <p:spPr bwMode="auto">
          <a:xfrm>
            <a:off x="5097463" y="4765675"/>
            <a:ext cx="3808412" cy="247650"/>
          </a:xfrm>
          <a:prstGeom prst="rect">
            <a:avLst/>
          </a:prstGeom>
          <a:solidFill>
            <a:srgbClr val="FFFFFF"/>
          </a:solidFill>
          <a:ln w="9525">
            <a:noFill/>
            <a:miter lim="800000"/>
            <a:headEnd/>
            <a:tailEnd/>
          </a:ln>
        </p:spPr>
        <p:txBody>
          <a:bodyPr>
            <a:prstTxWarp prst="textNoShape">
              <a:avLst/>
            </a:prstTxWarp>
          </a:bodyPr>
          <a:lstStyle/>
          <a:p>
            <a:endParaRPr lang="en-US"/>
          </a:p>
        </p:txBody>
      </p:sp>
      <p:sp>
        <p:nvSpPr>
          <p:cNvPr id="96354" name="Freeform 299"/>
          <p:cNvSpPr>
            <a:spLocks/>
          </p:cNvSpPr>
          <p:nvPr/>
        </p:nvSpPr>
        <p:spPr bwMode="auto">
          <a:xfrm>
            <a:off x="5083175" y="5013325"/>
            <a:ext cx="3822700" cy="247650"/>
          </a:xfrm>
          <a:custGeom>
            <a:avLst/>
            <a:gdLst>
              <a:gd name="T0" fmla="*/ 0 w 2408"/>
              <a:gd name="T1" fmla="*/ 2147483647 h 156"/>
              <a:gd name="T2" fmla="*/ 2147483647 w 2408"/>
              <a:gd name="T3" fmla="*/ 2147483647 h 156"/>
              <a:gd name="T4" fmla="*/ 2147483647 w 2408"/>
              <a:gd name="T5" fmla="*/ 0 h 156"/>
              <a:gd name="T6" fmla="*/ 0 w 2408"/>
              <a:gd name="T7" fmla="*/ 0 h 156"/>
              <a:gd name="T8" fmla="*/ 0 w 2408"/>
              <a:gd name="T9" fmla="*/ 2147483647 h 156"/>
              <a:gd name="T10" fmla="*/ 0 w 2408"/>
              <a:gd name="T11" fmla="*/ 2147483647 h 156"/>
              <a:gd name="T12" fmla="*/ 0 60000 65536"/>
              <a:gd name="T13" fmla="*/ 0 60000 65536"/>
              <a:gd name="T14" fmla="*/ 0 60000 65536"/>
              <a:gd name="T15" fmla="*/ 0 60000 65536"/>
              <a:gd name="T16" fmla="*/ 0 60000 65536"/>
              <a:gd name="T17" fmla="*/ 0 60000 65536"/>
              <a:gd name="T18" fmla="*/ 0 w 2408"/>
              <a:gd name="T19" fmla="*/ 0 h 156"/>
              <a:gd name="T20" fmla="*/ 2408 w 2408"/>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08" h="156">
                <a:moveTo>
                  <a:pt x="0" y="156"/>
                </a:moveTo>
                <a:lnTo>
                  <a:pt x="2408" y="156"/>
                </a:lnTo>
                <a:lnTo>
                  <a:pt x="2408" y="0"/>
                </a:lnTo>
                <a:lnTo>
                  <a:pt x="0" y="0"/>
                </a:lnTo>
                <a:lnTo>
                  <a:pt x="0" y="156"/>
                </a:lnTo>
                <a:close/>
              </a:path>
            </a:pathLst>
          </a:custGeom>
          <a:noFill/>
          <a:ln w="14288">
            <a:solidFill>
              <a:srgbClr val="000000"/>
            </a:solidFill>
            <a:round/>
            <a:headEnd/>
            <a:tailEnd/>
          </a:ln>
        </p:spPr>
        <p:txBody>
          <a:bodyPr>
            <a:prstTxWarp prst="textNoShape">
              <a:avLst/>
            </a:prstTxWarp>
          </a:bodyPr>
          <a:lstStyle/>
          <a:p>
            <a:endParaRPr lang="en-US"/>
          </a:p>
        </p:txBody>
      </p:sp>
      <p:sp>
        <p:nvSpPr>
          <p:cNvPr id="96355" name="Freeform 300"/>
          <p:cNvSpPr>
            <a:spLocks/>
          </p:cNvSpPr>
          <p:nvPr/>
        </p:nvSpPr>
        <p:spPr bwMode="auto">
          <a:xfrm>
            <a:off x="5083175" y="4765675"/>
            <a:ext cx="3822700" cy="247650"/>
          </a:xfrm>
          <a:custGeom>
            <a:avLst/>
            <a:gdLst>
              <a:gd name="T0" fmla="*/ 0 w 2408"/>
              <a:gd name="T1" fmla="*/ 2147483647 h 156"/>
              <a:gd name="T2" fmla="*/ 2147483647 w 2408"/>
              <a:gd name="T3" fmla="*/ 2147483647 h 156"/>
              <a:gd name="T4" fmla="*/ 2147483647 w 2408"/>
              <a:gd name="T5" fmla="*/ 0 h 156"/>
              <a:gd name="T6" fmla="*/ 0 w 2408"/>
              <a:gd name="T7" fmla="*/ 0 h 156"/>
              <a:gd name="T8" fmla="*/ 0 w 2408"/>
              <a:gd name="T9" fmla="*/ 2147483647 h 156"/>
              <a:gd name="T10" fmla="*/ 0 w 2408"/>
              <a:gd name="T11" fmla="*/ 2147483647 h 156"/>
              <a:gd name="T12" fmla="*/ 0 60000 65536"/>
              <a:gd name="T13" fmla="*/ 0 60000 65536"/>
              <a:gd name="T14" fmla="*/ 0 60000 65536"/>
              <a:gd name="T15" fmla="*/ 0 60000 65536"/>
              <a:gd name="T16" fmla="*/ 0 60000 65536"/>
              <a:gd name="T17" fmla="*/ 0 60000 65536"/>
              <a:gd name="T18" fmla="*/ 0 w 2408"/>
              <a:gd name="T19" fmla="*/ 0 h 156"/>
              <a:gd name="T20" fmla="*/ 2408 w 2408"/>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08" h="156">
                <a:moveTo>
                  <a:pt x="0" y="156"/>
                </a:moveTo>
                <a:lnTo>
                  <a:pt x="2408" y="156"/>
                </a:lnTo>
                <a:lnTo>
                  <a:pt x="2408" y="0"/>
                </a:lnTo>
                <a:lnTo>
                  <a:pt x="0" y="0"/>
                </a:lnTo>
                <a:lnTo>
                  <a:pt x="0" y="156"/>
                </a:lnTo>
                <a:close/>
              </a:path>
            </a:pathLst>
          </a:custGeom>
          <a:noFill/>
          <a:ln w="14288">
            <a:solidFill>
              <a:srgbClr val="000000"/>
            </a:solidFill>
            <a:round/>
            <a:headEnd/>
            <a:tailEnd/>
          </a:ln>
        </p:spPr>
        <p:txBody>
          <a:bodyPr>
            <a:prstTxWarp prst="textNoShape">
              <a:avLst/>
            </a:prstTxWarp>
          </a:bodyPr>
          <a:lstStyle/>
          <a:p>
            <a:endParaRPr lang="en-US"/>
          </a:p>
        </p:txBody>
      </p:sp>
      <p:sp>
        <p:nvSpPr>
          <p:cNvPr id="96356" name="Rectangle 301"/>
          <p:cNvSpPr>
            <a:spLocks noChangeArrowheads="1"/>
          </p:cNvSpPr>
          <p:nvPr/>
        </p:nvSpPr>
        <p:spPr bwMode="auto">
          <a:xfrm>
            <a:off x="5118100" y="4786313"/>
            <a:ext cx="55563"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357" name="Rectangle 302"/>
          <p:cNvSpPr>
            <a:spLocks noChangeArrowheads="1"/>
          </p:cNvSpPr>
          <p:nvPr/>
        </p:nvSpPr>
        <p:spPr bwMode="auto">
          <a:xfrm>
            <a:off x="5176838"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358" name="Rectangle 303"/>
          <p:cNvSpPr>
            <a:spLocks noChangeArrowheads="1"/>
          </p:cNvSpPr>
          <p:nvPr/>
        </p:nvSpPr>
        <p:spPr bwMode="auto">
          <a:xfrm>
            <a:off x="5264150"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n</a:t>
            </a:r>
            <a:endParaRPr lang="en-US"/>
          </a:p>
        </p:txBody>
      </p:sp>
      <p:sp>
        <p:nvSpPr>
          <p:cNvPr id="96359" name="Rectangle 304"/>
          <p:cNvSpPr>
            <a:spLocks noChangeArrowheads="1"/>
          </p:cNvSpPr>
          <p:nvPr/>
        </p:nvSpPr>
        <p:spPr bwMode="auto">
          <a:xfrm>
            <a:off x="5351463"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d</a:t>
            </a:r>
            <a:endParaRPr lang="en-US"/>
          </a:p>
        </p:txBody>
      </p:sp>
      <p:sp>
        <p:nvSpPr>
          <p:cNvPr id="96360" name="Rectangle 305"/>
          <p:cNvSpPr>
            <a:spLocks noChangeArrowheads="1"/>
          </p:cNvSpPr>
          <p:nvPr/>
        </p:nvSpPr>
        <p:spPr bwMode="auto">
          <a:xfrm>
            <a:off x="5438775"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361" name="Rectangle 306"/>
          <p:cNvSpPr>
            <a:spLocks noChangeArrowheads="1"/>
          </p:cNvSpPr>
          <p:nvPr/>
        </p:nvSpPr>
        <p:spPr bwMode="auto">
          <a:xfrm>
            <a:off x="5524500" y="4786313"/>
            <a:ext cx="82550"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362" name="Rectangle 307"/>
          <p:cNvSpPr>
            <a:spLocks noChangeArrowheads="1"/>
          </p:cNvSpPr>
          <p:nvPr/>
        </p:nvSpPr>
        <p:spPr bwMode="auto">
          <a:xfrm>
            <a:off x="5597525" y="4786313"/>
            <a:ext cx="82550"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363" name="Rectangle 308"/>
          <p:cNvSpPr>
            <a:spLocks noChangeArrowheads="1"/>
          </p:cNvSpPr>
          <p:nvPr/>
        </p:nvSpPr>
        <p:spPr bwMode="auto">
          <a:xfrm>
            <a:off x="5670550"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364" name="Rectangle 309"/>
          <p:cNvSpPr>
            <a:spLocks noChangeArrowheads="1"/>
          </p:cNvSpPr>
          <p:nvPr/>
        </p:nvSpPr>
        <p:spPr bwMode="auto">
          <a:xfrm>
            <a:off x="5757863"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p</a:t>
            </a:r>
            <a:endParaRPr lang="en-US"/>
          </a:p>
        </p:txBody>
      </p:sp>
      <p:sp>
        <p:nvSpPr>
          <p:cNvPr id="96365" name="Rectangle 310"/>
          <p:cNvSpPr>
            <a:spLocks noChangeArrowheads="1"/>
          </p:cNvSpPr>
          <p:nvPr/>
        </p:nvSpPr>
        <p:spPr bwMode="auto">
          <a:xfrm>
            <a:off x="5845175" y="4786313"/>
            <a:ext cx="36513"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366" name="Rectangle 311"/>
          <p:cNvSpPr>
            <a:spLocks noChangeArrowheads="1"/>
          </p:cNvSpPr>
          <p:nvPr/>
        </p:nvSpPr>
        <p:spPr bwMode="auto">
          <a:xfrm>
            <a:off x="5873750" y="4786313"/>
            <a:ext cx="82550"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367" name="Rectangle 312"/>
          <p:cNvSpPr>
            <a:spLocks noChangeArrowheads="1"/>
          </p:cNvSpPr>
          <p:nvPr/>
        </p:nvSpPr>
        <p:spPr bwMode="auto">
          <a:xfrm>
            <a:off x="5946775" y="4786313"/>
            <a:ext cx="46038"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368" name="Rectangle 313"/>
          <p:cNvSpPr>
            <a:spLocks noChangeArrowheads="1"/>
          </p:cNvSpPr>
          <p:nvPr/>
        </p:nvSpPr>
        <p:spPr bwMode="auto">
          <a:xfrm>
            <a:off x="5989638" y="4786313"/>
            <a:ext cx="46037"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f</a:t>
            </a:r>
            <a:endParaRPr lang="en-US"/>
          </a:p>
        </p:txBody>
      </p:sp>
      <p:sp>
        <p:nvSpPr>
          <p:cNvPr id="96369" name="Rectangle 314"/>
          <p:cNvSpPr>
            <a:spLocks noChangeArrowheads="1"/>
          </p:cNvSpPr>
          <p:nvPr/>
        </p:nvSpPr>
        <p:spPr bwMode="auto">
          <a:xfrm>
            <a:off x="6034088"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370" name="Rectangle 315"/>
          <p:cNvSpPr>
            <a:spLocks noChangeArrowheads="1"/>
          </p:cNvSpPr>
          <p:nvPr/>
        </p:nvSpPr>
        <p:spPr bwMode="auto">
          <a:xfrm>
            <a:off x="6121400"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a:t>
            </a:r>
            <a:endParaRPr lang="en-US"/>
          </a:p>
        </p:txBody>
      </p:sp>
      <p:sp>
        <p:nvSpPr>
          <p:cNvPr id="96371" name="Rectangle 316"/>
          <p:cNvSpPr>
            <a:spLocks noChangeArrowheads="1"/>
          </p:cNvSpPr>
          <p:nvPr/>
        </p:nvSpPr>
        <p:spPr bwMode="auto">
          <a:xfrm>
            <a:off x="6208713" y="4786313"/>
            <a:ext cx="46037"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t</a:t>
            </a:r>
            <a:endParaRPr lang="en-US"/>
          </a:p>
        </p:txBody>
      </p:sp>
      <p:sp>
        <p:nvSpPr>
          <p:cNvPr id="96372" name="Rectangle 317"/>
          <p:cNvSpPr>
            <a:spLocks noChangeArrowheads="1"/>
          </p:cNvSpPr>
          <p:nvPr/>
        </p:nvSpPr>
        <p:spPr bwMode="auto">
          <a:xfrm>
            <a:off x="6251575"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u</a:t>
            </a:r>
            <a:endParaRPr lang="en-US"/>
          </a:p>
        </p:txBody>
      </p:sp>
      <p:sp>
        <p:nvSpPr>
          <p:cNvPr id="96373" name="Rectangle 318"/>
          <p:cNvSpPr>
            <a:spLocks noChangeArrowheads="1"/>
          </p:cNvSpPr>
          <p:nvPr/>
        </p:nvSpPr>
        <p:spPr bwMode="auto">
          <a:xfrm>
            <a:off x="6338888" y="4786313"/>
            <a:ext cx="55562"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r</a:t>
            </a:r>
            <a:endParaRPr lang="en-US"/>
          </a:p>
        </p:txBody>
      </p:sp>
      <p:sp>
        <p:nvSpPr>
          <p:cNvPr id="96374" name="Rectangle 319"/>
          <p:cNvSpPr>
            <a:spLocks noChangeArrowheads="1"/>
          </p:cNvSpPr>
          <p:nvPr/>
        </p:nvSpPr>
        <p:spPr bwMode="auto">
          <a:xfrm>
            <a:off x="6397625"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375" name="Rectangle 320"/>
          <p:cNvSpPr>
            <a:spLocks noChangeArrowheads="1"/>
          </p:cNvSpPr>
          <p:nvPr/>
        </p:nvSpPr>
        <p:spPr bwMode="auto">
          <a:xfrm>
            <a:off x="6484938" y="4786313"/>
            <a:ext cx="46037"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376" name="Rectangle 321"/>
          <p:cNvSpPr>
            <a:spLocks noChangeArrowheads="1"/>
          </p:cNvSpPr>
          <p:nvPr/>
        </p:nvSpPr>
        <p:spPr bwMode="auto">
          <a:xfrm>
            <a:off x="6527800"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2</a:t>
            </a:r>
            <a:endParaRPr lang="en-US"/>
          </a:p>
        </p:txBody>
      </p:sp>
      <p:sp>
        <p:nvSpPr>
          <p:cNvPr id="96377" name="Rectangle 322"/>
          <p:cNvSpPr>
            <a:spLocks noChangeArrowheads="1"/>
          </p:cNvSpPr>
          <p:nvPr/>
        </p:nvSpPr>
        <p:spPr bwMode="auto">
          <a:xfrm>
            <a:off x="6615113" y="4786313"/>
            <a:ext cx="46037"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378" name="Rectangle 323"/>
          <p:cNvSpPr>
            <a:spLocks noChangeArrowheads="1"/>
          </p:cNvSpPr>
          <p:nvPr/>
        </p:nvSpPr>
        <p:spPr bwMode="auto">
          <a:xfrm>
            <a:off x="6659563" y="4786313"/>
            <a:ext cx="46037"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379" name="Rectangle 324"/>
          <p:cNvSpPr>
            <a:spLocks noChangeArrowheads="1"/>
          </p:cNvSpPr>
          <p:nvPr/>
        </p:nvSpPr>
        <p:spPr bwMode="auto">
          <a:xfrm>
            <a:off x="6702425" y="4786313"/>
            <a:ext cx="46038"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380" name="Rectangle 325"/>
          <p:cNvSpPr>
            <a:spLocks noChangeArrowheads="1"/>
          </p:cNvSpPr>
          <p:nvPr/>
        </p:nvSpPr>
        <p:spPr bwMode="auto">
          <a:xfrm>
            <a:off x="6731000" y="4786313"/>
            <a:ext cx="96838"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&lt;</a:t>
            </a:r>
            <a:endParaRPr lang="en-US"/>
          </a:p>
        </p:txBody>
      </p:sp>
      <p:sp>
        <p:nvSpPr>
          <p:cNvPr id="96381" name="Rectangle 326"/>
          <p:cNvSpPr>
            <a:spLocks noChangeArrowheads="1"/>
          </p:cNvSpPr>
          <p:nvPr/>
        </p:nvSpPr>
        <p:spPr bwMode="auto">
          <a:xfrm>
            <a:off x="6832600"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u</a:t>
            </a:r>
            <a:endParaRPr lang="en-US"/>
          </a:p>
        </p:txBody>
      </p:sp>
      <p:sp>
        <p:nvSpPr>
          <p:cNvPr id="96382" name="Rectangle 327"/>
          <p:cNvSpPr>
            <a:spLocks noChangeArrowheads="1"/>
          </p:cNvSpPr>
          <p:nvPr/>
        </p:nvSpPr>
        <p:spPr bwMode="auto">
          <a:xfrm>
            <a:off x="6919913"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n</a:t>
            </a:r>
            <a:endParaRPr lang="en-US"/>
          </a:p>
        </p:txBody>
      </p:sp>
      <p:sp>
        <p:nvSpPr>
          <p:cNvPr id="96383" name="Rectangle 328"/>
          <p:cNvSpPr>
            <a:spLocks noChangeArrowheads="1"/>
          </p:cNvSpPr>
          <p:nvPr/>
        </p:nvSpPr>
        <p:spPr bwMode="auto">
          <a:xfrm>
            <a:off x="7007225" y="4786313"/>
            <a:ext cx="82550"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384" name="Rectangle 329"/>
          <p:cNvSpPr>
            <a:spLocks noChangeArrowheads="1"/>
          </p:cNvSpPr>
          <p:nvPr/>
        </p:nvSpPr>
        <p:spPr bwMode="auto">
          <a:xfrm>
            <a:off x="7080250"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p</a:t>
            </a:r>
            <a:endParaRPr lang="en-US"/>
          </a:p>
        </p:txBody>
      </p:sp>
      <p:sp>
        <p:nvSpPr>
          <p:cNvPr id="96385" name="Rectangle 330"/>
          <p:cNvSpPr>
            <a:spLocks noChangeArrowheads="1"/>
          </p:cNvSpPr>
          <p:nvPr/>
        </p:nvSpPr>
        <p:spPr bwMode="auto">
          <a:xfrm>
            <a:off x="7167563"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386" name="Rectangle 331"/>
          <p:cNvSpPr>
            <a:spLocks noChangeArrowheads="1"/>
          </p:cNvSpPr>
          <p:nvPr/>
        </p:nvSpPr>
        <p:spPr bwMode="auto">
          <a:xfrm>
            <a:off x="7254875" y="4786313"/>
            <a:ext cx="82550"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c</a:t>
            </a:r>
            <a:endParaRPr lang="en-US"/>
          </a:p>
        </p:txBody>
      </p:sp>
      <p:sp>
        <p:nvSpPr>
          <p:cNvPr id="96387" name="Rectangle 332"/>
          <p:cNvSpPr>
            <a:spLocks noChangeArrowheads="1"/>
          </p:cNvSpPr>
          <p:nvPr/>
        </p:nvSpPr>
        <p:spPr bwMode="auto">
          <a:xfrm>
            <a:off x="7327900" y="4786313"/>
            <a:ext cx="36513"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388" name="Rectangle 333"/>
          <p:cNvSpPr>
            <a:spLocks noChangeArrowheads="1"/>
          </p:cNvSpPr>
          <p:nvPr/>
        </p:nvSpPr>
        <p:spPr bwMode="auto">
          <a:xfrm>
            <a:off x="7356475" y="4786313"/>
            <a:ext cx="46038"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f</a:t>
            </a:r>
            <a:endParaRPr lang="en-US"/>
          </a:p>
        </p:txBody>
      </p:sp>
      <p:sp>
        <p:nvSpPr>
          <p:cNvPr id="96389" name="Rectangle 334"/>
          <p:cNvSpPr>
            <a:spLocks noChangeArrowheads="1"/>
          </p:cNvSpPr>
          <p:nvPr/>
        </p:nvSpPr>
        <p:spPr bwMode="auto">
          <a:xfrm>
            <a:off x="7399338" y="4786313"/>
            <a:ext cx="36512"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i</a:t>
            </a:r>
            <a:endParaRPr lang="en-US"/>
          </a:p>
        </p:txBody>
      </p:sp>
      <p:sp>
        <p:nvSpPr>
          <p:cNvPr id="96390" name="Rectangle 335"/>
          <p:cNvSpPr>
            <a:spLocks noChangeArrowheads="1"/>
          </p:cNvSpPr>
          <p:nvPr/>
        </p:nvSpPr>
        <p:spPr bwMode="auto">
          <a:xfrm>
            <a:off x="7429500"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391" name="Rectangle 336"/>
          <p:cNvSpPr>
            <a:spLocks noChangeArrowheads="1"/>
          </p:cNvSpPr>
          <p:nvPr/>
        </p:nvSpPr>
        <p:spPr bwMode="auto">
          <a:xfrm>
            <a:off x="7516813"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d</a:t>
            </a:r>
            <a:endParaRPr lang="en-US"/>
          </a:p>
        </p:txBody>
      </p:sp>
      <p:sp>
        <p:nvSpPr>
          <p:cNvPr id="96392" name="Rectangle 337"/>
          <p:cNvSpPr>
            <a:spLocks noChangeArrowheads="1"/>
          </p:cNvSpPr>
          <p:nvPr/>
        </p:nvSpPr>
        <p:spPr bwMode="auto">
          <a:xfrm>
            <a:off x="7618413" y="4786313"/>
            <a:ext cx="96837"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&gt;</a:t>
            </a:r>
            <a:endParaRPr lang="en-US"/>
          </a:p>
        </p:txBody>
      </p:sp>
      <p:sp>
        <p:nvSpPr>
          <p:cNvPr id="96393" name="Rectangle 338"/>
          <p:cNvSpPr>
            <a:spLocks noChangeArrowheads="1"/>
          </p:cNvSpPr>
          <p:nvPr/>
        </p:nvSpPr>
        <p:spPr bwMode="auto">
          <a:xfrm>
            <a:off x="7705725" y="4786313"/>
            <a:ext cx="46038"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394" name="Rectangle 339"/>
          <p:cNvSpPr>
            <a:spLocks noChangeArrowheads="1"/>
          </p:cNvSpPr>
          <p:nvPr/>
        </p:nvSpPr>
        <p:spPr bwMode="auto">
          <a:xfrm>
            <a:off x="7748588" y="4786313"/>
            <a:ext cx="96837"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a:t>
            </a:r>
            <a:endParaRPr lang="en-US"/>
          </a:p>
        </p:txBody>
      </p:sp>
      <p:sp>
        <p:nvSpPr>
          <p:cNvPr id="96395" name="Rectangle 340"/>
          <p:cNvSpPr>
            <a:spLocks noChangeArrowheads="1"/>
          </p:cNvSpPr>
          <p:nvPr/>
        </p:nvSpPr>
        <p:spPr bwMode="auto">
          <a:xfrm>
            <a:off x="7835900" y="4786313"/>
            <a:ext cx="46038"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 </a:t>
            </a:r>
            <a:endParaRPr lang="en-US"/>
          </a:p>
        </p:txBody>
      </p:sp>
      <p:sp>
        <p:nvSpPr>
          <p:cNvPr id="96396" name="Rectangle 341"/>
          <p:cNvSpPr>
            <a:spLocks noChangeArrowheads="1"/>
          </p:cNvSpPr>
          <p:nvPr/>
        </p:nvSpPr>
        <p:spPr bwMode="auto">
          <a:xfrm>
            <a:off x="7880350"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p</a:t>
            </a:r>
            <a:endParaRPr lang="en-US"/>
          </a:p>
        </p:txBody>
      </p:sp>
      <p:sp>
        <p:nvSpPr>
          <p:cNvPr id="96397" name="Rectangle 342"/>
          <p:cNvSpPr>
            <a:spLocks noChangeArrowheads="1"/>
          </p:cNvSpPr>
          <p:nvPr/>
        </p:nvSpPr>
        <p:spPr bwMode="auto">
          <a:xfrm>
            <a:off x="7967663" y="4786313"/>
            <a:ext cx="82550"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398" name="Rectangle 343"/>
          <p:cNvSpPr>
            <a:spLocks noChangeArrowheads="1"/>
          </p:cNvSpPr>
          <p:nvPr/>
        </p:nvSpPr>
        <p:spPr bwMode="auto">
          <a:xfrm>
            <a:off x="8039100"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e</a:t>
            </a:r>
            <a:endParaRPr lang="en-US"/>
          </a:p>
        </p:txBody>
      </p:sp>
      <p:sp>
        <p:nvSpPr>
          <p:cNvPr id="96399" name="Rectangle 344"/>
          <p:cNvSpPr>
            <a:spLocks noChangeArrowheads="1"/>
          </p:cNvSpPr>
          <p:nvPr/>
        </p:nvSpPr>
        <p:spPr bwMode="auto">
          <a:xfrm>
            <a:off x="8126413"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u</a:t>
            </a:r>
            <a:endParaRPr lang="en-US"/>
          </a:p>
        </p:txBody>
      </p:sp>
      <p:sp>
        <p:nvSpPr>
          <p:cNvPr id="96400" name="Rectangle 345"/>
          <p:cNvSpPr>
            <a:spLocks noChangeArrowheads="1"/>
          </p:cNvSpPr>
          <p:nvPr/>
        </p:nvSpPr>
        <p:spPr bwMode="auto">
          <a:xfrm>
            <a:off x="8213725"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d</a:t>
            </a:r>
            <a:endParaRPr lang="en-US"/>
          </a:p>
        </p:txBody>
      </p:sp>
      <p:sp>
        <p:nvSpPr>
          <p:cNvPr id="96401" name="Rectangle 346"/>
          <p:cNvSpPr>
            <a:spLocks noChangeArrowheads="1"/>
          </p:cNvSpPr>
          <p:nvPr/>
        </p:nvSpPr>
        <p:spPr bwMode="auto">
          <a:xfrm>
            <a:off x="8301038"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402" name="Rectangle 347"/>
          <p:cNvSpPr>
            <a:spLocks noChangeArrowheads="1"/>
          </p:cNvSpPr>
          <p:nvPr/>
        </p:nvSpPr>
        <p:spPr bwMode="auto">
          <a:xfrm>
            <a:off x="8388350"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p</a:t>
            </a:r>
            <a:endParaRPr lang="en-US"/>
          </a:p>
        </p:txBody>
      </p:sp>
      <p:sp>
        <p:nvSpPr>
          <p:cNvPr id="96403" name="Rectangle 348"/>
          <p:cNvSpPr>
            <a:spLocks noChangeArrowheads="1"/>
          </p:cNvSpPr>
          <p:nvPr/>
        </p:nvSpPr>
        <p:spPr bwMode="auto">
          <a:xfrm>
            <a:off x="8475663"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o</a:t>
            </a:r>
            <a:endParaRPr lang="en-US"/>
          </a:p>
        </p:txBody>
      </p:sp>
      <p:sp>
        <p:nvSpPr>
          <p:cNvPr id="96404" name="Rectangle 349"/>
          <p:cNvSpPr>
            <a:spLocks noChangeArrowheads="1"/>
          </p:cNvSpPr>
          <p:nvPr/>
        </p:nvSpPr>
        <p:spPr bwMode="auto">
          <a:xfrm>
            <a:off x="8562975" y="4786313"/>
            <a:ext cx="36513"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l</a:t>
            </a:r>
            <a:endParaRPr lang="en-US"/>
          </a:p>
        </p:txBody>
      </p:sp>
      <p:sp>
        <p:nvSpPr>
          <p:cNvPr id="96405" name="Rectangle 350"/>
          <p:cNvSpPr>
            <a:spLocks noChangeArrowheads="1"/>
          </p:cNvSpPr>
          <p:nvPr/>
        </p:nvSpPr>
        <p:spPr bwMode="auto">
          <a:xfrm>
            <a:off x="8591550" y="4786313"/>
            <a:ext cx="82550"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y</a:t>
            </a:r>
            <a:endParaRPr lang="en-US"/>
          </a:p>
        </p:txBody>
      </p:sp>
      <p:sp>
        <p:nvSpPr>
          <p:cNvPr id="96406" name="Rectangle 351"/>
          <p:cNvSpPr>
            <a:spLocks noChangeArrowheads="1"/>
          </p:cNvSpPr>
          <p:nvPr/>
        </p:nvSpPr>
        <p:spPr bwMode="auto">
          <a:xfrm>
            <a:off x="8664575" y="478631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p</a:t>
            </a:r>
            <a:endParaRPr lang="en-US"/>
          </a:p>
        </p:txBody>
      </p:sp>
      <p:sp>
        <p:nvSpPr>
          <p:cNvPr id="96407" name="Rectangle 352"/>
          <p:cNvSpPr>
            <a:spLocks noChangeArrowheads="1"/>
          </p:cNvSpPr>
          <p:nvPr/>
        </p:nvSpPr>
        <p:spPr bwMode="auto">
          <a:xfrm>
            <a:off x="8751888" y="4786313"/>
            <a:ext cx="82550" cy="198437"/>
          </a:xfrm>
          <a:prstGeom prst="rect">
            <a:avLst/>
          </a:prstGeom>
          <a:noFill/>
          <a:ln w="9525">
            <a:noFill/>
            <a:miter lim="800000"/>
            <a:headEnd/>
            <a:tailEnd/>
          </a:ln>
        </p:spPr>
        <p:txBody>
          <a:bodyPr wrap="none" lIns="0" tIns="0" rIns="0" bIns="0">
            <a:prstTxWarp prst="textNoShape">
              <a:avLst/>
            </a:prstTxWarp>
            <a:spAutoFit/>
          </a:bodyPr>
          <a:lstStyle/>
          <a:p>
            <a:r>
              <a:rPr lang="en-US" sz="1300" i="0">
                <a:solidFill>
                  <a:srgbClr val="000000"/>
                </a:solidFill>
                <a:latin typeface="Arial" pitchFamily="-107" charset="0"/>
              </a:rPr>
              <a:t>s</a:t>
            </a:r>
            <a:endParaRPr lang="en-US"/>
          </a:p>
        </p:txBody>
      </p:sp>
      <p:sp>
        <p:nvSpPr>
          <p:cNvPr id="96408" name="Rectangle 353"/>
          <p:cNvSpPr>
            <a:spLocks noChangeArrowheads="1"/>
          </p:cNvSpPr>
          <p:nvPr/>
        </p:nvSpPr>
        <p:spPr bwMode="auto">
          <a:xfrm>
            <a:off x="5097463" y="4489450"/>
            <a:ext cx="3808412" cy="276225"/>
          </a:xfrm>
          <a:prstGeom prst="rect">
            <a:avLst/>
          </a:prstGeom>
          <a:solidFill>
            <a:srgbClr val="FFFFFF"/>
          </a:solidFill>
          <a:ln w="9525">
            <a:noFill/>
            <a:miter lim="800000"/>
            <a:headEnd/>
            <a:tailEnd/>
          </a:ln>
        </p:spPr>
        <p:txBody>
          <a:bodyPr>
            <a:prstTxWarp prst="textNoShape">
              <a:avLst/>
            </a:prstTxWarp>
          </a:bodyPr>
          <a:lstStyle/>
          <a:p>
            <a:endParaRPr lang="en-US"/>
          </a:p>
        </p:txBody>
      </p:sp>
      <p:sp>
        <p:nvSpPr>
          <p:cNvPr id="96409" name="Rectangle 354"/>
          <p:cNvSpPr>
            <a:spLocks noChangeArrowheads="1"/>
          </p:cNvSpPr>
          <p:nvPr/>
        </p:nvSpPr>
        <p:spPr bwMode="auto">
          <a:xfrm>
            <a:off x="5083175" y="4489450"/>
            <a:ext cx="3822700" cy="276225"/>
          </a:xfrm>
          <a:prstGeom prst="rect">
            <a:avLst/>
          </a:prstGeom>
          <a:noFill/>
          <a:ln w="14288">
            <a:solidFill>
              <a:srgbClr val="000000"/>
            </a:solidFill>
            <a:miter lim="800000"/>
            <a:headEnd/>
            <a:tailEnd/>
          </a:ln>
        </p:spPr>
        <p:txBody>
          <a:bodyPr>
            <a:prstTxWarp prst="textNoShape">
              <a:avLst/>
            </a:prstTxWarp>
          </a:bodyPr>
          <a:lstStyle/>
          <a:p>
            <a:endParaRPr lang="en-US"/>
          </a:p>
        </p:txBody>
      </p:sp>
      <p:sp>
        <p:nvSpPr>
          <p:cNvPr id="96410" name="Rectangle 355"/>
          <p:cNvSpPr>
            <a:spLocks noChangeArrowheads="1"/>
          </p:cNvSpPr>
          <p:nvPr/>
        </p:nvSpPr>
        <p:spPr bwMode="auto">
          <a:xfrm>
            <a:off x="6397625" y="4538663"/>
            <a:ext cx="119063"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U</a:t>
            </a:r>
            <a:endParaRPr lang="en-US"/>
          </a:p>
        </p:txBody>
      </p:sp>
      <p:sp>
        <p:nvSpPr>
          <p:cNvPr id="96411" name="Rectangle 356"/>
          <p:cNvSpPr>
            <a:spLocks noChangeArrowheads="1"/>
          </p:cNvSpPr>
          <p:nvPr/>
        </p:nvSpPr>
        <p:spPr bwMode="auto">
          <a:xfrm>
            <a:off x="6513513" y="4538663"/>
            <a:ext cx="46037"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l</a:t>
            </a:r>
            <a:endParaRPr lang="en-US"/>
          </a:p>
        </p:txBody>
      </p:sp>
      <p:sp>
        <p:nvSpPr>
          <p:cNvPr id="96412" name="Rectangle 357"/>
          <p:cNvSpPr>
            <a:spLocks noChangeArrowheads="1"/>
          </p:cNvSpPr>
          <p:nvPr/>
        </p:nvSpPr>
        <p:spPr bwMode="auto">
          <a:xfrm>
            <a:off x="6557963" y="453866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c</a:t>
            </a:r>
            <a:endParaRPr lang="en-US"/>
          </a:p>
        </p:txBody>
      </p:sp>
      <p:sp>
        <p:nvSpPr>
          <p:cNvPr id="96413" name="Rectangle 358"/>
          <p:cNvSpPr>
            <a:spLocks noChangeArrowheads="1"/>
          </p:cNvSpPr>
          <p:nvPr/>
        </p:nvSpPr>
        <p:spPr bwMode="auto">
          <a:xfrm>
            <a:off x="6643688" y="453866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e</a:t>
            </a:r>
            <a:endParaRPr lang="en-US"/>
          </a:p>
        </p:txBody>
      </p:sp>
      <p:sp>
        <p:nvSpPr>
          <p:cNvPr id="96414" name="Rectangle 359"/>
          <p:cNvSpPr>
            <a:spLocks noChangeArrowheads="1"/>
          </p:cNvSpPr>
          <p:nvPr/>
        </p:nvSpPr>
        <p:spPr bwMode="auto">
          <a:xfrm>
            <a:off x="6731000" y="4538663"/>
            <a:ext cx="63500"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r</a:t>
            </a:r>
            <a:endParaRPr lang="en-US"/>
          </a:p>
        </p:txBody>
      </p:sp>
      <p:sp>
        <p:nvSpPr>
          <p:cNvPr id="96415" name="Rectangle 360"/>
          <p:cNvSpPr>
            <a:spLocks noChangeArrowheads="1"/>
          </p:cNvSpPr>
          <p:nvPr/>
        </p:nvSpPr>
        <p:spPr bwMode="auto">
          <a:xfrm>
            <a:off x="6789738" y="453866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a</a:t>
            </a:r>
            <a:endParaRPr lang="en-US"/>
          </a:p>
        </p:txBody>
      </p:sp>
      <p:sp>
        <p:nvSpPr>
          <p:cNvPr id="96416" name="Rectangle 361"/>
          <p:cNvSpPr>
            <a:spLocks noChangeArrowheads="1"/>
          </p:cNvSpPr>
          <p:nvPr/>
        </p:nvSpPr>
        <p:spPr bwMode="auto">
          <a:xfrm>
            <a:off x="6877050" y="4538663"/>
            <a:ext cx="55563"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t</a:t>
            </a:r>
            <a:endParaRPr lang="en-US"/>
          </a:p>
        </p:txBody>
      </p:sp>
      <p:sp>
        <p:nvSpPr>
          <p:cNvPr id="96417" name="Rectangle 362"/>
          <p:cNvSpPr>
            <a:spLocks noChangeArrowheads="1"/>
          </p:cNvSpPr>
          <p:nvPr/>
        </p:nvSpPr>
        <p:spPr bwMode="auto">
          <a:xfrm>
            <a:off x="6935788" y="4538663"/>
            <a:ext cx="46037"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i</a:t>
            </a:r>
            <a:endParaRPr lang="en-US"/>
          </a:p>
        </p:txBody>
      </p:sp>
      <p:sp>
        <p:nvSpPr>
          <p:cNvPr id="96418" name="Rectangle 363"/>
          <p:cNvSpPr>
            <a:spLocks noChangeArrowheads="1"/>
          </p:cNvSpPr>
          <p:nvPr/>
        </p:nvSpPr>
        <p:spPr bwMode="auto">
          <a:xfrm>
            <a:off x="6978650" y="453866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v</a:t>
            </a:r>
            <a:endParaRPr lang="en-US"/>
          </a:p>
        </p:txBody>
      </p:sp>
      <p:sp>
        <p:nvSpPr>
          <p:cNvPr id="96419" name="Rectangle 364"/>
          <p:cNvSpPr>
            <a:spLocks noChangeArrowheads="1"/>
          </p:cNvSpPr>
          <p:nvPr/>
        </p:nvSpPr>
        <p:spPr bwMode="auto">
          <a:xfrm>
            <a:off x="7065963" y="453866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e</a:t>
            </a:r>
            <a:endParaRPr lang="en-US"/>
          </a:p>
        </p:txBody>
      </p:sp>
      <p:sp>
        <p:nvSpPr>
          <p:cNvPr id="96420" name="Rectangle 365"/>
          <p:cNvSpPr>
            <a:spLocks noChangeArrowheads="1"/>
          </p:cNvSpPr>
          <p:nvPr/>
        </p:nvSpPr>
        <p:spPr bwMode="auto">
          <a:xfrm>
            <a:off x="7153275" y="4538663"/>
            <a:ext cx="46038"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 </a:t>
            </a:r>
            <a:endParaRPr lang="en-US"/>
          </a:p>
        </p:txBody>
      </p:sp>
      <p:sp>
        <p:nvSpPr>
          <p:cNvPr id="96421" name="Rectangle 366"/>
          <p:cNvSpPr>
            <a:spLocks noChangeArrowheads="1"/>
          </p:cNvSpPr>
          <p:nvPr/>
        </p:nvSpPr>
        <p:spPr bwMode="auto">
          <a:xfrm>
            <a:off x="7196138" y="453866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c</a:t>
            </a:r>
            <a:endParaRPr lang="en-US"/>
          </a:p>
        </p:txBody>
      </p:sp>
      <p:sp>
        <p:nvSpPr>
          <p:cNvPr id="96422" name="Rectangle 367"/>
          <p:cNvSpPr>
            <a:spLocks noChangeArrowheads="1"/>
          </p:cNvSpPr>
          <p:nvPr/>
        </p:nvSpPr>
        <p:spPr bwMode="auto">
          <a:xfrm>
            <a:off x="7283450" y="4538663"/>
            <a:ext cx="101600"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o</a:t>
            </a:r>
            <a:endParaRPr lang="en-US"/>
          </a:p>
        </p:txBody>
      </p:sp>
      <p:sp>
        <p:nvSpPr>
          <p:cNvPr id="96423" name="Rectangle 368"/>
          <p:cNvSpPr>
            <a:spLocks noChangeArrowheads="1"/>
          </p:cNvSpPr>
          <p:nvPr/>
        </p:nvSpPr>
        <p:spPr bwMode="auto">
          <a:xfrm>
            <a:off x="7385050" y="4538663"/>
            <a:ext cx="46038"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l</a:t>
            </a:r>
            <a:endParaRPr lang="en-US"/>
          </a:p>
        </p:txBody>
      </p:sp>
      <p:sp>
        <p:nvSpPr>
          <p:cNvPr id="96424" name="Rectangle 369"/>
          <p:cNvSpPr>
            <a:spLocks noChangeArrowheads="1"/>
          </p:cNvSpPr>
          <p:nvPr/>
        </p:nvSpPr>
        <p:spPr bwMode="auto">
          <a:xfrm>
            <a:off x="7429500" y="4538663"/>
            <a:ext cx="46038"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i</a:t>
            </a:r>
            <a:endParaRPr lang="en-US"/>
          </a:p>
        </p:txBody>
      </p:sp>
      <p:sp>
        <p:nvSpPr>
          <p:cNvPr id="96425" name="Rectangle 370"/>
          <p:cNvSpPr>
            <a:spLocks noChangeArrowheads="1"/>
          </p:cNvSpPr>
          <p:nvPr/>
        </p:nvSpPr>
        <p:spPr bwMode="auto">
          <a:xfrm>
            <a:off x="7472363" y="4538663"/>
            <a:ext cx="55562"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t</a:t>
            </a:r>
            <a:endParaRPr lang="en-US"/>
          </a:p>
        </p:txBody>
      </p:sp>
      <p:sp>
        <p:nvSpPr>
          <p:cNvPr id="96426" name="Rectangle 371"/>
          <p:cNvSpPr>
            <a:spLocks noChangeArrowheads="1"/>
          </p:cNvSpPr>
          <p:nvPr/>
        </p:nvSpPr>
        <p:spPr bwMode="auto">
          <a:xfrm>
            <a:off x="7531100" y="4538663"/>
            <a:ext cx="46038"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i</a:t>
            </a:r>
            <a:endParaRPr lang="en-US"/>
          </a:p>
        </p:txBody>
      </p:sp>
      <p:sp>
        <p:nvSpPr>
          <p:cNvPr id="96427" name="Rectangle 372"/>
          <p:cNvSpPr>
            <a:spLocks noChangeArrowheads="1"/>
          </p:cNvSpPr>
          <p:nvPr/>
        </p:nvSpPr>
        <p:spPr bwMode="auto">
          <a:xfrm>
            <a:off x="7573963" y="4538663"/>
            <a:ext cx="92075" cy="198437"/>
          </a:xfrm>
          <a:prstGeom prst="rect">
            <a:avLst/>
          </a:prstGeom>
          <a:noFill/>
          <a:ln w="9525">
            <a:noFill/>
            <a:miter lim="800000"/>
            <a:headEnd/>
            <a:tailEnd/>
          </a:ln>
        </p:spPr>
        <p:txBody>
          <a:bodyPr wrap="none" lIns="0" tIns="0" rIns="0" bIns="0">
            <a:prstTxWarp prst="textNoShape">
              <a:avLst/>
            </a:prstTxWarp>
            <a:spAutoFit/>
          </a:bodyPr>
          <a:lstStyle/>
          <a:p>
            <a:r>
              <a:rPr lang="en-US" sz="1300" b="1" i="0">
                <a:solidFill>
                  <a:srgbClr val="000000"/>
                </a:solidFill>
                <a:latin typeface="Arial" pitchFamily="-107" charset="0"/>
              </a:rPr>
              <a:t>s</a:t>
            </a:r>
            <a:endParaRPr lang="en-US"/>
          </a:p>
        </p:txBody>
      </p:sp>
      <p:sp>
        <p:nvSpPr>
          <p:cNvPr id="96428" name="Line 373"/>
          <p:cNvSpPr>
            <a:spLocks noChangeShapeType="1"/>
          </p:cNvSpPr>
          <p:nvPr/>
        </p:nvSpPr>
        <p:spPr bwMode="auto">
          <a:xfrm flipH="1">
            <a:off x="2016125" y="3543300"/>
            <a:ext cx="698500" cy="960438"/>
          </a:xfrm>
          <a:prstGeom prst="line">
            <a:avLst/>
          </a:prstGeom>
          <a:noFill/>
          <a:ln w="14288">
            <a:solidFill>
              <a:schemeClr val="tx1"/>
            </a:solidFill>
            <a:round/>
            <a:headEnd/>
            <a:tailEnd/>
          </a:ln>
        </p:spPr>
        <p:txBody>
          <a:bodyPr>
            <a:prstTxWarp prst="textNoShape">
              <a:avLst/>
            </a:prstTxWarp>
          </a:bodyPr>
          <a:lstStyle/>
          <a:p>
            <a:endParaRPr lang="en-US"/>
          </a:p>
        </p:txBody>
      </p:sp>
      <p:sp>
        <p:nvSpPr>
          <p:cNvPr id="96429" name="Freeform 374"/>
          <p:cNvSpPr>
            <a:spLocks/>
          </p:cNvSpPr>
          <p:nvPr/>
        </p:nvSpPr>
        <p:spPr bwMode="auto">
          <a:xfrm>
            <a:off x="2641600" y="3398838"/>
            <a:ext cx="188913" cy="203200"/>
          </a:xfrm>
          <a:custGeom>
            <a:avLst/>
            <a:gdLst>
              <a:gd name="T0" fmla="*/ 0 w 119"/>
              <a:gd name="T1" fmla="*/ 2147483647 h 128"/>
              <a:gd name="T2" fmla="*/ 2147483647 w 119"/>
              <a:gd name="T3" fmla="*/ 2147483647 h 128"/>
              <a:gd name="T4" fmla="*/ 2147483647 w 119"/>
              <a:gd name="T5" fmla="*/ 0 h 128"/>
              <a:gd name="T6" fmla="*/ 0 w 119"/>
              <a:gd name="T7" fmla="*/ 2147483647 h 128"/>
              <a:gd name="T8" fmla="*/ 0 60000 65536"/>
              <a:gd name="T9" fmla="*/ 0 60000 65536"/>
              <a:gd name="T10" fmla="*/ 0 60000 65536"/>
              <a:gd name="T11" fmla="*/ 0 60000 65536"/>
              <a:gd name="T12" fmla="*/ 0 w 119"/>
              <a:gd name="T13" fmla="*/ 0 h 128"/>
              <a:gd name="T14" fmla="*/ 119 w 119"/>
              <a:gd name="T15" fmla="*/ 128 h 128"/>
            </a:gdLst>
            <a:ahLst/>
            <a:cxnLst>
              <a:cxn ang="T8">
                <a:pos x="T0" y="T1"/>
              </a:cxn>
              <a:cxn ang="T9">
                <a:pos x="T2" y="T3"/>
              </a:cxn>
              <a:cxn ang="T10">
                <a:pos x="T4" y="T5"/>
              </a:cxn>
              <a:cxn ang="T11">
                <a:pos x="T6" y="T7"/>
              </a:cxn>
            </a:cxnLst>
            <a:rect l="T12" t="T13" r="T14" b="T15"/>
            <a:pathLst>
              <a:path w="119" h="128">
                <a:moveTo>
                  <a:pt x="0" y="55"/>
                </a:moveTo>
                <a:lnTo>
                  <a:pt x="110" y="128"/>
                </a:lnTo>
                <a:lnTo>
                  <a:pt x="119" y="0"/>
                </a:lnTo>
                <a:lnTo>
                  <a:pt x="0" y="55"/>
                </a:lnTo>
                <a:close/>
              </a:path>
            </a:pathLst>
          </a:custGeom>
          <a:solidFill>
            <a:srgbClr val="FFFFFF"/>
          </a:solidFill>
          <a:ln w="9525">
            <a:noFill/>
            <a:round/>
            <a:headEnd/>
            <a:tailEnd/>
          </a:ln>
        </p:spPr>
        <p:txBody>
          <a:bodyPr>
            <a:prstTxWarp prst="textNoShape">
              <a:avLst/>
            </a:prstTxWarp>
          </a:bodyPr>
          <a:lstStyle/>
          <a:p>
            <a:endParaRPr lang="en-US"/>
          </a:p>
        </p:txBody>
      </p:sp>
      <p:sp>
        <p:nvSpPr>
          <p:cNvPr id="96430" name="Freeform 375"/>
          <p:cNvSpPr>
            <a:spLocks/>
          </p:cNvSpPr>
          <p:nvPr/>
        </p:nvSpPr>
        <p:spPr bwMode="auto">
          <a:xfrm>
            <a:off x="2627313" y="3398838"/>
            <a:ext cx="188912" cy="203200"/>
          </a:xfrm>
          <a:custGeom>
            <a:avLst/>
            <a:gdLst>
              <a:gd name="T0" fmla="*/ 0 w 119"/>
              <a:gd name="T1" fmla="*/ 2147483647 h 128"/>
              <a:gd name="T2" fmla="*/ 2147483647 w 119"/>
              <a:gd name="T3" fmla="*/ 2147483647 h 128"/>
              <a:gd name="T4" fmla="*/ 2147483647 w 119"/>
              <a:gd name="T5" fmla="*/ 0 h 128"/>
              <a:gd name="T6" fmla="*/ 0 w 119"/>
              <a:gd name="T7" fmla="*/ 2147483647 h 128"/>
              <a:gd name="T8" fmla="*/ 0 w 119"/>
              <a:gd name="T9" fmla="*/ 2147483647 h 128"/>
              <a:gd name="T10" fmla="*/ 0 60000 65536"/>
              <a:gd name="T11" fmla="*/ 0 60000 65536"/>
              <a:gd name="T12" fmla="*/ 0 60000 65536"/>
              <a:gd name="T13" fmla="*/ 0 60000 65536"/>
              <a:gd name="T14" fmla="*/ 0 60000 65536"/>
              <a:gd name="T15" fmla="*/ 0 w 119"/>
              <a:gd name="T16" fmla="*/ 0 h 128"/>
              <a:gd name="T17" fmla="*/ 119 w 119"/>
              <a:gd name="T18" fmla="*/ 128 h 128"/>
            </a:gdLst>
            <a:ahLst/>
            <a:cxnLst>
              <a:cxn ang="T10">
                <a:pos x="T0" y="T1"/>
              </a:cxn>
              <a:cxn ang="T11">
                <a:pos x="T2" y="T3"/>
              </a:cxn>
              <a:cxn ang="T12">
                <a:pos x="T4" y="T5"/>
              </a:cxn>
              <a:cxn ang="T13">
                <a:pos x="T6" y="T7"/>
              </a:cxn>
              <a:cxn ang="T14">
                <a:pos x="T8" y="T9"/>
              </a:cxn>
            </a:cxnLst>
            <a:rect l="T15" t="T16" r="T17" b="T18"/>
            <a:pathLst>
              <a:path w="119" h="128">
                <a:moveTo>
                  <a:pt x="0" y="46"/>
                </a:moveTo>
                <a:lnTo>
                  <a:pt x="109" y="128"/>
                </a:lnTo>
                <a:lnTo>
                  <a:pt x="119" y="0"/>
                </a:lnTo>
                <a:lnTo>
                  <a:pt x="0" y="46"/>
                </a:lnTo>
                <a:close/>
              </a:path>
            </a:pathLst>
          </a:custGeom>
          <a:noFill/>
          <a:ln w="14288">
            <a:solidFill>
              <a:srgbClr val="000000"/>
            </a:solidFill>
            <a:round/>
            <a:headEnd/>
            <a:tailEnd/>
          </a:ln>
        </p:spPr>
        <p:txBody>
          <a:bodyPr>
            <a:prstTxWarp prst="textNoShape">
              <a:avLst/>
            </a:prstTxWarp>
          </a:bodyPr>
          <a:lstStyle/>
          <a:p>
            <a:endParaRPr lang="en-US"/>
          </a:p>
        </p:txBody>
      </p:sp>
      <p:sp>
        <p:nvSpPr>
          <p:cNvPr id="96431" name="Line 376"/>
          <p:cNvSpPr>
            <a:spLocks noChangeShapeType="1"/>
          </p:cNvSpPr>
          <p:nvPr/>
        </p:nvSpPr>
        <p:spPr bwMode="auto">
          <a:xfrm>
            <a:off x="5765800" y="3500438"/>
            <a:ext cx="1220788" cy="989012"/>
          </a:xfrm>
          <a:prstGeom prst="line">
            <a:avLst/>
          </a:prstGeom>
          <a:noFill/>
          <a:ln w="14288">
            <a:solidFill>
              <a:schemeClr val="tx1"/>
            </a:solidFill>
            <a:round/>
            <a:headEnd/>
            <a:tailEnd/>
          </a:ln>
        </p:spPr>
        <p:txBody>
          <a:bodyPr>
            <a:prstTxWarp prst="textNoShape">
              <a:avLst/>
            </a:prstTxWarp>
          </a:bodyPr>
          <a:lstStyle/>
          <a:p>
            <a:endParaRPr lang="en-US"/>
          </a:p>
        </p:txBody>
      </p:sp>
      <p:sp>
        <p:nvSpPr>
          <p:cNvPr id="96432" name="Freeform 377"/>
          <p:cNvSpPr>
            <a:spLocks/>
          </p:cNvSpPr>
          <p:nvPr/>
        </p:nvSpPr>
        <p:spPr bwMode="auto">
          <a:xfrm>
            <a:off x="5635625" y="3398838"/>
            <a:ext cx="203200" cy="203200"/>
          </a:xfrm>
          <a:custGeom>
            <a:avLst/>
            <a:gdLst>
              <a:gd name="T0" fmla="*/ 2147483647 w 128"/>
              <a:gd name="T1" fmla="*/ 2147483647 h 128"/>
              <a:gd name="T2" fmla="*/ 2147483647 w 128"/>
              <a:gd name="T3" fmla="*/ 2147483647 h 128"/>
              <a:gd name="T4" fmla="*/ 0 w 128"/>
              <a:gd name="T5" fmla="*/ 0 h 128"/>
              <a:gd name="T6" fmla="*/ 2147483647 w 128"/>
              <a:gd name="T7" fmla="*/ 2147483647 h 128"/>
              <a:gd name="T8" fmla="*/ 0 60000 65536"/>
              <a:gd name="T9" fmla="*/ 0 60000 65536"/>
              <a:gd name="T10" fmla="*/ 0 60000 65536"/>
              <a:gd name="T11" fmla="*/ 0 60000 65536"/>
              <a:gd name="T12" fmla="*/ 0 w 128"/>
              <a:gd name="T13" fmla="*/ 0 h 128"/>
              <a:gd name="T14" fmla="*/ 128 w 128"/>
              <a:gd name="T15" fmla="*/ 128 h 128"/>
            </a:gdLst>
            <a:ahLst/>
            <a:cxnLst>
              <a:cxn ang="T8">
                <a:pos x="T0" y="T1"/>
              </a:cxn>
              <a:cxn ang="T9">
                <a:pos x="T2" y="T3"/>
              </a:cxn>
              <a:cxn ang="T10">
                <a:pos x="T4" y="T5"/>
              </a:cxn>
              <a:cxn ang="T11">
                <a:pos x="T6" y="T7"/>
              </a:cxn>
            </a:cxnLst>
            <a:rect l="T12" t="T13" r="T14" b="T15"/>
            <a:pathLst>
              <a:path w="128" h="128">
                <a:moveTo>
                  <a:pt x="36" y="128"/>
                </a:moveTo>
                <a:lnTo>
                  <a:pt x="128" y="18"/>
                </a:lnTo>
                <a:lnTo>
                  <a:pt x="0" y="0"/>
                </a:lnTo>
                <a:lnTo>
                  <a:pt x="36" y="128"/>
                </a:lnTo>
                <a:close/>
              </a:path>
            </a:pathLst>
          </a:custGeom>
          <a:solidFill>
            <a:srgbClr val="FFFFFF"/>
          </a:solidFill>
          <a:ln w="9525">
            <a:noFill/>
            <a:round/>
            <a:headEnd/>
            <a:tailEnd/>
          </a:ln>
        </p:spPr>
        <p:txBody>
          <a:bodyPr>
            <a:prstTxWarp prst="textNoShape">
              <a:avLst/>
            </a:prstTxWarp>
          </a:bodyPr>
          <a:lstStyle/>
          <a:p>
            <a:endParaRPr lang="en-US"/>
          </a:p>
        </p:txBody>
      </p:sp>
      <p:sp>
        <p:nvSpPr>
          <p:cNvPr id="96433" name="Freeform 378"/>
          <p:cNvSpPr>
            <a:spLocks/>
          </p:cNvSpPr>
          <p:nvPr/>
        </p:nvSpPr>
        <p:spPr bwMode="auto">
          <a:xfrm>
            <a:off x="5621338" y="3398838"/>
            <a:ext cx="203200" cy="188912"/>
          </a:xfrm>
          <a:custGeom>
            <a:avLst/>
            <a:gdLst>
              <a:gd name="T0" fmla="*/ 2147483647 w 128"/>
              <a:gd name="T1" fmla="*/ 2147483647 h 119"/>
              <a:gd name="T2" fmla="*/ 2147483647 w 128"/>
              <a:gd name="T3" fmla="*/ 2147483647 h 119"/>
              <a:gd name="T4" fmla="*/ 0 w 128"/>
              <a:gd name="T5" fmla="*/ 0 h 119"/>
              <a:gd name="T6" fmla="*/ 2147483647 w 128"/>
              <a:gd name="T7" fmla="*/ 2147483647 h 119"/>
              <a:gd name="T8" fmla="*/ 2147483647 w 128"/>
              <a:gd name="T9" fmla="*/ 2147483647 h 119"/>
              <a:gd name="T10" fmla="*/ 0 60000 65536"/>
              <a:gd name="T11" fmla="*/ 0 60000 65536"/>
              <a:gd name="T12" fmla="*/ 0 60000 65536"/>
              <a:gd name="T13" fmla="*/ 0 60000 65536"/>
              <a:gd name="T14" fmla="*/ 0 60000 65536"/>
              <a:gd name="T15" fmla="*/ 0 w 128"/>
              <a:gd name="T16" fmla="*/ 0 h 119"/>
              <a:gd name="T17" fmla="*/ 128 w 128"/>
              <a:gd name="T18" fmla="*/ 119 h 119"/>
            </a:gdLst>
            <a:ahLst/>
            <a:cxnLst>
              <a:cxn ang="T10">
                <a:pos x="T0" y="T1"/>
              </a:cxn>
              <a:cxn ang="T11">
                <a:pos x="T2" y="T3"/>
              </a:cxn>
              <a:cxn ang="T12">
                <a:pos x="T4" y="T5"/>
              </a:cxn>
              <a:cxn ang="T13">
                <a:pos x="T6" y="T7"/>
              </a:cxn>
              <a:cxn ang="T14">
                <a:pos x="T8" y="T9"/>
              </a:cxn>
            </a:cxnLst>
            <a:rect l="T15" t="T16" r="T17" b="T18"/>
            <a:pathLst>
              <a:path w="128" h="119">
                <a:moveTo>
                  <a:pt x="45" y="119"/>
                </a:moveTo>
                <a:lnTo>
                  <a:pt x="128" y="9"/>
                </a:lnTo>
                <a:lnTo>
                  <a:pt x="0" y="0"/>
                </a:lnTo>
                <a:lnTo>
                  <a:pt x="45" y="119"/>
                </a:lnTo>
                <a:close/>
              </a:path>
            </a:pathLst>
          </a:custGeom>
          <a:noFill/>
          <a:ln w="14288">
            <a:solidFill>
              <a:srgbClr val="000000"/>
            </a:solidFill>
            <a:round/>
            <a:headEnd/>
            <a:tailEnd/>
          </a:ln>
        </p:spPr>
        <p:txBody>
          <a:bodyPr>
            <a:prstTxWarp prst="textNoShape">
              <a:avLst/>
            </a:prstTxWarp>
          </a:bodyPr>
          <a:lstStyle/>
          <a:p>
            <a:endParaRPr lang="en-US"/>
          </a:p>
        </p:txBody>
      </p:sp>
      <p:sp>
        <p:nvSpPr>
          <p:cNvPr id="3" name="Slide Number Placeholder 2"/>
          <p:cNvSpPr>
            <a:spLocks noGrp="1"/>
          </p:cNvSpPr>
          <p:nvPr>
            <p:ph type="sldNum" sz="quarter" idx="12"/>
          </p:nvPr>
        </p:nvSpPr>
        <p:spPr/>
        <p:txBody>
          <a:bodyPr/>
          <a:lstStyle/>
          <a:p>
            <a:fld id="{29AB1D92-2ADB-9E4C-A96B-B84F7DA8EA28}" type="slidenum">
              <a:rPr lang="en-US" smtClean="0"/>
              <a:pPr/>
              <a:t>41</a:t>
            </a:fld>
            <a:endParaRPr lang="en-US"/>
          </a:p>
        </p:txBody>
      </p:sp>
    </p:spTree>
    <p:extLst>
      <p:ext uri="{BB962C8B-B14F-4D97-AF65-F5344CB8AC3E}">
        <p14:creationId xmlns:p14="http://schemas.microsoft.com/office/powerpoint/2010/main" val="11392853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r>
              <a:rPr lang="en-US" sz="3200">
                <a:ea typeface="ＭＳ Ｐゴシック" pitchFamily="-107" charset="-128"/>
                <a:cs typeface="ＭＳ Ｐゴシック" pitchFamily="-107" charset="-128"/>
              </a:rPr>
              <a:t>Map Feature Vector to Diagnosis</a:t>
            </a:r>
          </a:p>
        </p:txBody>
      </p:sp>
      <p:sp>
        <p:nvSpPr>
          <p:cNvPr id="98307" name="Rectangle 3"/>
          <p:cNvSpPr>
            <a:spLocks noGrp="1" noChangeArrowheads="1"/>
          </p:cNvSpPr>
          <p:nvPr>
            <p:ph type="body" idx="1"/>
          </p:nvPr>
        </p:nvSpPr>
        <p:spPr>
          <a:xfrm>
            <a:off x="1288472" y="1693718"/>
            <a:ext cx="8229600" cy="4525963"/>
          </a:xfrm>
        </p:spPr>
        <p:txBody>
          <a:bodyPr/>
          <a:lstStyle/>
          <a:p>
            <a:pPr eaLnBrk="1" hangingPunct="1"/>
            <a:r>
              <a:rPr lang="en-US" dirty="0">
                <a:ea typeface="ＭＳ Ｐゴシック" pitchFamily="-107" charset="-128"/>
                <a:cs typeface="ＭＳ Ｐゴシック" pitchFamily="-107" charset="-128"/>
              </a:rPr>
              <a:t>Feature vectors are used to query disease ontology.</a:t>
            </a:r>
          </a:p>
          <a:p>
            <a:pPr eaLnBrk="1" hangingPunct="1"/>
            <a:r>
              <a:rPr lang="en-US" dirty="0">
                <a:ea typeface="ＭＳ Ｐゴシック" pitchFamily="-107" charset="-128"/>
                <a:cs typeface="ＭＳ Ｐゴシック" pitchFamily="-107" charset="-128"/>
              </a:rPr>
              <a:t>Lesion features are mapped to the appropriate disease (Ulcer in our example).</a:t>
            </a:r>
          </a:p>
        </p:txBody>
      </p:sp>
      <p:sp>
        <p:nvSpPr>
          <p:cNvPr id="2" name="Slide Number Placeholder 1"/>
          <p:cNvSpPr>
            <a:spLocks noGrp="1"/>
          </p:cNvSpPr>
          <p:nvPr>
            <p:ph type="sldNum" sz="quarter" idx="12"/>
          </p:nvPr>
        </p:nvSpPr>
        <p:spPr/>
        <p:txBody>
          <a:bodyPr/>
          <a:lstStyle/>
          <a:p>
            <a:fld id="{29AB1D92-2ADB-9E4C-A96B-B84F7DA8EA28}" type="slidenum">
              <a:rPr lang="en-US" smtClean="0"/>
              <a:pPr/>
              <a:t>42</a:t>
            </a:fld>
            <a:endParaRPr lang="en-US"/>
          </a:p>
        </p:txBody>
      </p:sp>
    </p:spTree>
    <p:extLst>
      <p:ext uri="{BB962C8B-B14F-4D97-AF65-F5344CB8AC3E}">
        <p14:creationId xmlns:p14="http://schemas.microsoft.com/office/powerpoint/2010/main" val="33377876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A6788-3B05-3D45-9C74-41C26841DA33}"/>
              </a:ext>
            </a:extLst>
          </p:cNvPr>
          <p:cNvSpPr>
            <a:spLocks noGrp="1"/>
          </p:cNvSpPr>
          <p:nvPr>
            <p:ph type="title"/>
          </p:nvPr>
        </p:nvSpPr>
        <p:spPr/>
        <p:txBody>
          <a:bodyPr/>
          <a:lstStyle/>
          <a:p>
            <a:r>
              <a:rPr lang="en-US" dirty="0"/>
              <a:t>Two Case Studies</a:t>
            </a:r>
          </a:p>
        </p:txBody>
      </p:sp>
      <p:sp>
        <p:nvSpPr>
          <p:cNvPr id="3" name="Content Placeholder 2">
            <a:extLst>
              <a:ext uri="{FF2B5EF4-FFF2-40B4-BE49-F238E27FC236}">
                <a16:creationId xmlns:a16="http://schemas.microsoft.com/office/drawing/2014/main" id="{4B9B85ED-81C8-C34A-951A-D34055582097}"/>
              </a:ext>
            </a:extLst>
          </p:cNvPr>
          <p:cNvSpPr>
            <a:spLocks noGrp="1"/>
          </p:cNvSpPr>
          <p:nvPr>
            <p:ph idx="1"/>
          </p:nvPr>
        </p:nvSpPr>
        <p:spPr/>
        <p:txBody>
          <a:bodyPr/>
          <a:lstStyle/>
          <a:p>
            <a:r>
              <a:rPr lang="en-US" dirty="0"/>
              <a:t>From Imaging to Diagnosis in GI</a:t>
            </a:r>
          </a:p>
          <a:p>
            <a:r>
              <a:rPr lang="en-US" dirty="0">
                <a:solidFill>
                  <a:srgbClr val="FFC000"/>
                </a:solidFill>
              </a:rPr>
              <a:t>Accurate and Interpretable Classification of </a:t>
            </a:r>
            <a:r>
              <a:rPr lang="en-US" dirty="0" err="1">
                <a:solidFill>
                  <a:srgbClr val="FFC000"/>
                </a:solidFill>
              </a:rPr>
              <a:t>Microspectroscopy</a:t>
            </a:r>
            <a:r>
              <a:rPr lang="en-US" dirty="0">
                <a:solidFill>
                  <a:srgbClr val="FFC000"/>
                </a:solidFill>
              </a:rPr>
              <a:t> Pixels Using Artificial Neural Networks</a:t>
            </a:r>
          </a:p>
          <a:p>
            <a:endParaRPr lang="en-US" dirty="0"/>
          </a:p>
        </p:txBody>
      </p:sp>
      <p:sp>
        <p:nvSpPr>
          <p:cNvPr id="4" name="Slide Number Placeholder 3">
            <a:extLst>
              <a:ext uri="{FF2B5EF4-FFF2-40B4-BE49-F238E27FC236}">
                <a16:creationId xmlns:a16="http://schemas.microsoft.com/office/drawing/2014/main" id="{0FCD7A76-CF32-724D-930C-7364018FD516}"/>
              </a:ext>
            </a:extLst>
          </p:cNvPr>
          <p:cNvSpPr>
            <a:spLocks noGrp="1"/>
          </p:cNvSpPr>
          <p:nvPr>
            <p:ph type="sldNum" sz="quarter" idx="12"/>
          </p:nvPr>
        </p:nvSpPr>
        <p:spPr/>
        <p:txBody>
          <a:bodyPr/>
          <a:lstStyle/>
          <a:p>
            <a:fld id="{29AB1D92-2ADB-9E4C-A96B-B84F7DA8EA28}" type="slidenum">
              <a:rPr lang="en-US" smtClean="0"/>
              <a:pPr/>
              <a:t>43</a:t>
            </a:fld>
            <a:endParaRPr lang="en-US"/>
          </a:p>
        </p:txBody>
      </p:sp>
    </p:spTree>
    <p:extLst>
      <p:ext uri="{BB962C8B-B14F-4D97-AF65-F5344CB8AC3E}">
        <p14:creationId xmlns:p14="http://schemas.microsoft.com/office/powerpoint/2010/main" val="35703009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976" y="109725"/>
            <a:ext cx="8764121" cy="857250"/>
          </a:xfrm>
          <a:solidFill>
            <a:schemeClr val="bg1"/>
          </a:solidFill>
        </p:spPr>
        <p:txBody>
          <a:bodyPr>
            <a:normAutofit fontScale="90000"/>
          </a:bodyPr>
          <a:lstStyle/>
          <a:p>
            <a:r>
              <a:rPr lang="en-US" dirty="0"/>
              <a:t>Confidence in CS Metrology &amp; Big Data Measurements</a:t>
            </a:r>
          </a:p>
        </p:txBody>
      </p:sp>
      <p:sp>
        <p:nvSpPr>
          <p:cNvPr id="7" name="TextBox 6"/>
          <p:cNvSpPr txBox="1"/>
          <p:nvPr/>
        </p:nvSpPr>
        <p:spPr>
          <a:xfrm>
            <a:off x="1416719" y="1554662"/>
            <a:ext cx="2400300" cy="369332"/>
          </a:xfrm>
          <a:prstGeom prst="rect">
            <a:avLst/>
          </a:prstGeom>
          <a:noFill/>
        </p:spPr>
        <p:txBody>
          <a:bodyPr wrap="square" rtlCol="0">
            <a:spAutoFit/>
          </a:bodyPr>
          <a:lstStyle/>
          <a:p>
            <a:r>
              <a:rPr lang="en-US" b="1" dirty="0">
                <a:solidFill>
                  <a:schemeClr val="tx2"/>
                </a:solidFill>
              </a:rPr>
              <a:t>Biological Metrology</a:t>
            </a:r>
          </a:p>
        </p:txBody>
      </p:sp>
      <p:sp>
        <p:nvSpPr>
          <p:cNvPr id="16" name="TextBox 15"/>
          <p:cNvSpPr txBox="1"/>
          <p:nvPr/>
        </p:nvSpPr>
        <p:spPr>
          <a:xfrm>
            <a:off x="5579657" y="1577296"/>
            <a:ext cx="2364194" cy="369332"/>
          </a:xfrm>
          <a:prstGeom prst="rect">
            <a:avLst/>
          </a:prstGeom>
          <a:noFill/>
        </p:spPr>
        <p:txBody>
          <a:bodyPr wrap="square" rtlCol="0">
            <a:spAutoFit/>
          </a:bodyPr>
          <a:lstStyle/>
          <a:p>
            <a:r>
              <a:rPr lang="en-US" b="1" dirty="0"/>
              <a:t>Computational Science</a:t>
            </a:r>
          </a:p>
        </p:txBody>
      </p:sp>
      <p:pic>
        <p:nvPicPr>
          <p:cNvPr id="4" name="Picture 3"/>
          <p:cNvPicPr>
            <a:picLocks noChangeAspect="1"/>
          </p:cNvPicPr>
          <p:nvPr/>
        </p:nvPicPr>
        <p:blipFill>
          <a:blip r:embed="rId2"/>
          <a:stretch>
            <a:fillRect/>
          </a:stretch>
        </p:blipFill>
        <p:spPr>
          <a:xfrm>
            <a:off x="2090059" y="2151517"/>
            <a:ext cx="4989956" cy="3317830"/>
          </a:xfrm>
          <a:prstGeom prst="rect">
            <a:avLst/>
          </a:prstGeom>
        </p:spPr>
      </p:pic>
      <p:sp>
        <p:nvSpPr>
          <p:cNvPr id="89" name="Rectangle 88"/>
          <p:cNvSpPr/>
          <p:nvPr/>
        </p:nvSpPr>
        <p:spPr>
          <a:xfrm>
            <a:off x="1247446" y="1937385"/>
            <a:ext cx="1486691" cy="3829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-Experimental design</a:t>
            </a:r>
          </a:p>
          <a:p>
            <a:r>
              <a:rPr lang="en-US" sz="1050" dirty="0">
                <a:solidFill>
                  <a:schemeClr val="tx1"/>
                </a:solidFill>
              </a:rPr>
              <a:t>-Specimen preparation</a:t>
            </a:r>
          </a:p>
        </p:txBody>
      </p:sp>
      <p:sp>
        <p:nvSpPr>
          <p:cNvPr id="90" name="Rectangle 89"/>
          <p:cNvSpPr/>
          <p:nvPr/>
        </p:nvSpPr>
        <p:spPr>
          <a:xfrm>
            <a:off x="1143000" y="3417330"/>
            <a:ext cx="1486691" cy="7862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-Visual inspection </a:t>
            </a:r>
          </a:p>
          <a:p>
            <a:r>
              <a:rPr lang="en-US" sz="1050" dirty="0">
                <a:solidFill>
                  <a:schemeClr val="tx1"/>
                </a:solidFill>
              </a:rPr>
              <a:t>-Definition of biologically meaningful objects &amp; features</a:t>
            </a:r>
          </a:p>
        </p:txBody>
      </p:sp>
      <p:cxnSp>
        <p:nvCxnSpPr>
          <p:cNvPr id="14" name="Straight Arrow Connector 13"/>
          <p:cNvCxnSpPr>
            <a:stCxn id="89" idx="2"/>
          </p:cNvCxnSpPr>
          <p:nvPr/>
        </p:nvCxnSpPr>
        <p:spPr>
          <a:xfrm>
            <a:off x="1990792" y="2320379"/>
            <a:ext cx="240780" cy="32212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2" name="Straight Arrow Connector 91"/>
          <p:cNvCxnSpPr>
            <a:stCxn id="90" idx="0"/>
          </p:cNvCxnSpPr>
          <p:nvPr/>
        </p:nvCxnSpPr>
        <p:spPr>
          <a:xfrm flipV="1">
            <a:off x="1886345" y="3197680"/>
            <a:ext cx="345227" cy="2196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4" name="Rectangle 93"/>
          <p:cNvSpPr/>
          <p:nvPr/>
        </p:nvSpPr>
        <p:spPr>
          <a:xfrm>
            <a:off x="6435934" y="1900909"/>
            <a:ext cx="1486691" cy="5336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-Image correction</a:t>
            </a:r>
          </a:p>
          <a:p>
            <a:r>
              <a:rPr lang="en-US" sz="1050" dirty="0">
                <a:solidFill>
                  <a:schemeClr val="tx1"/>
                </a:solidFill>
              </a:rPr>
              <a:t>-Stitching</a:t>
            </a:r>
          </a:p>
          <a:p>
            <a:r>
              <a:rPr lang="en-US" sz="1050" dirty="0">
                <a:solidFill>
                  <a:schemeClr val="tx1"/>
                </a:solidFill>
              </a:rPr>
              <a:t>-Image visualization</a:t>
            </a:r>
          </a:p>
        </p:txBody>
      </p:sp>
      <p:sp>
        <p:nvSpPr>
          <p:cNvPr id="95" name="Rectangle 94"/>
          <p:cNvSpPr/>
          <p:nvPr/>
        </p:nvSpPr>
        <p:spPr>
          <a:xfrm>
            <a:off x="6457159" y="3022232"/>
            <a:ext cx="1486691" cy="75239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-Segmentation &amp; tracking &amp; evaluation</a:t>
            </a:r>
          </a:p>
          <a:p>
            <a:r>
              <a:rPr lang="en-US" sz="1050" dirty="0">
                <a:solidFill>
                  <a:schemeClr val="tx1"/>
                </a:solidFill>
              </a:rPr>
              <a:t>-Feature extraction &amp; visualization</a:t>
            </a:r>
          </a:p>
        </p:txBody>
      </p:sp>
      <p:sp>
        <p:nvSpPr>
          <p:cNvPr id="96" name="Rectangle 95"/>
          <p:cNvSpPr/>
          <p:nvPr/>
        </p:nvSpPr>
        <p:spPr>
          <a:xfrm>
            <a:off x="1247446" y="4306299"/>
            <a:ext cx="1124282" cy="70108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-Data-driven hypotheses</a:t>
            </a:r>
          </a:p>
          <a:p>
            <a:r>
              <a:rPr lang="en-US" sz="1050" dirty="0">
                <a:solidFill>
                  <a:schemeClr val="tx1"/>
                </a:solidFill>
              </a:rPr>
              <a:t>-Manual labeling of samples</a:t>
            </a:r>
          </a:p>
        </p:txBody>
      </p:sp>
      <p:sp>
        <p:nvSpPr>
          <p:cNvPr id="97" name="Rectangle 96"/>
          <p:cNvSpPr/>
          <p:nvPr/>
        </p:nvSpPr>
        <p:spPr>
          <a:xfrm>
            <a:off x="1237107" y="5443741"/>
            <a:ext cx="1169429" cy="5131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050" dirty="0">
                <a:solidFill>
                  <a:prstClr val="black"/>
                </a:solidFill>
              </a:rPr>
              <a:t>-</a:t>
            </a:r>
            <a:r>
              <a:rPr lang="en-US" sz="1050" dirty="0">
                <a:solidFill>
                  <a:schemeClr val="tx1"/>
                </a:solidFill>
              </a:rPr>
              <a:t>Interpretation of measurements</a:t>
            </a:r>
          </a:p>
          <a:p>
            <a:pPr lvl="0"/>
            <a:r>
              <a:rPr lang="en-US" sz="1050" dirty="0">
                <a:solidFill>
                  <a:schemeClr val="tx1"/>
                </a:solidFill>
              </a:rPr>
              <a:t>-Decisions</a:t>
            </a:r>
          </a:p>
        </p:txBody>
      </p:sp>
      <p:sp>
        <p:nvSpPr>
          <p:cNvPr id="98" name="Rectangle 97"/>
          <p:cNvSpPr/>
          <p:nvPr/>
        </p:nvSpPr>
        <p:spPr>
          <a:xfrm>
            <a:off x="6336668" y="4645478"/>
            <a:ext cx="1486691" cy="122269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-Comparisons &amp; classification &amp; cross-validation</a:t>
            </a:r>
          </a:p>
          <a:p>
            <a:r>
              <a:rPr lang="en-US" sz="1050" dirty="0">
                <a:solidFill>
                  <a:srgbClr val="FF0000"/>
                </a:solidFill>
              </a:rPr>
              <a:t>-Confidence in  models due to data variations and computational parameters</a:t>
            </a:r>
          </a:p>
        </p:txBody>
      </p:sp>
      <p:cxnSp>
        <p:nvCxnSpPr>
          <p:cNvPr id="99" name="Straight Arrow Connector 98"/>
          <p:cNvCxnSpPr/>
          <p:nvPr/>
        </p:nvCxnSpPr>
        <p:spPr>
          <a:xfrm flipV="1">
            <a:off x="2371728" y="4831533"/>
            <a:ext cx="372263" cy="1246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a:stCxn id="94" idx="2"/>
          </p:cNvCxnSpPr>
          <p:nvPr/>
        </p:nvCxnSpPr>
        <p:spPr>
          <a:xfrm flipH="1">
            <a:off x="6718955" y="2434546"/>
            <a:ext cx="460325" cy="22797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4" name="Straight Arrow Connector 103"/>
          <p:cNvCxnSpPr/>
          <p:nvPr/>
        </p:nvCxnSpPr>
        <p:spPr>
          <a:xfrm flipH="1">
            <a:off x="7080015" y="3790436"/>
            <a:ext cx="460325" cy="22797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5" name="Straight Arrow Connector 104"/>
          <p:cNvCxnSpPr/>
          <p:nvPr/>
        </p:nvCxnSpPr>
        <p:spPr>
          <a:xfrm flipH="1" flipV="1">
            <a:off x="5855116" y="5443741"/>
            <a:ext cx="481553" cy="22092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9" name="Straight Arrow Connector 108"/>
          <p:cNvCxnSpPr>
            <a:stCxn id="97" idx="3"/>
          </p:cNvCxnSpPr>
          <p:nvPr/>
        </p:nvCxnSpPr>
        <p:spPr>
          <a:xfrm flipV="1">
            <a:off x="2406536" y="5499960"/>
            <a:ext cx="223155" cy="2003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Explosion 2 19"/>
          <p:cNvSpPr/>
          <p:nvPr/>
        </p:nvSpPr>
        <p:spPr>
          <a:xfrm>
            <a:off x="1416719" y="3862912"/>
            <a:ext cx="3711079" cy="1414060"/>
          </a:xfrm>
          <a:prstGeom prst="irregularSeal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AI/MACHINE LEARNING</a:t>
            </a:r>
          </a:p>
        </p:txBody>
      </p:sp>
      <p:sp>
        <p:nvSpPr>
          <p:cNvPr id="21" name="Explosion 2 20"/>
          <p:cNvSpPr/>
          <p:nvPr/>
        </p:nvSpPr>
        <p:spPr>
          <a:xfrm>
            <a:off x="1560562" y="2150384"/>
            <a:ext cx="4241266" cy="1219183"/>
          </a:xfrm>
          <a:prstGeom prst="irregularSeal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INTERACTIVITY</a:t>
            </a:r>
          </a:p>
        </p:txBody>
      </p:sp>
      <p:sp>
        <p:nvSpPr>
          <p:cNvPr id="22" name="Explosion 2 21"/>
          <p:cNvSpPr/>
          <p:nvPr/>
        </p:nvSpPr>
        <p:spPr>
          <a:xfrm>
            <a:off x="4341285" y="2849657"/>
            <a:ext cx="3466706" cy="1590381"/>
          </a:xfrm>
          <a:prstGeom prst="irregularSeal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SW &amp; HW IMPEDANCE</a:t>
            </a:r>
          </a:p>
        </p:txBody>
      </p:sp>
      <p:sp>
        <p:nvSpPr>
          <p:cNvPr id="23" name="TextBox 22">
            <a:extLst>
              <a:ext uri="{FF2B5EF4-FFF2-40B4-BE49-F238E27FC236}">
                <a16:creationId xmlns:a16="http://schemas.microsoft.com/office/drawing/2014/main" id="{9020B75B-D1B5-354B-B1CD-633F9E449DA7}"/>
              </a:ext>
            </a:extLst>
          </p:cNvPr>
          <p:cNvSpPr txBox="1"/>
          <p:nvPr/>
        </p:nvSpPr>
        <p:spPr>
          <a:xfrm>
            <a:off x="6557138" y="6005957"/>
            <a:ext cx="2586862" cy="276999"/>
          </a:xfrm>
          <a:prstGeom prst="rect">
            <a:avLst/>
          </a:prstGeom>
          <a:noFill/>
        </p:spPr>
        <p:txBody>
          <a:bodyPr wrap="none" rtlCol="0">
            <a:spAutoFit/>
          </a:bodyPr>
          <a:lstStyle/>
          <a:p>
            <a:r>
              <a:rPr lang="en-US" sz="1200" i="1" dirty="0"/>
              <a:t>Courtesy: Peter </a:t>
            </a:r>
            <a:r>
              <a:rPr lang="en-US" sz="1200" i="1" dirty="0" err="1"/>
              <a:t>Bajcsy</a:t>
            </a:r>
            <a:r>
              <a:rPr lang="en-US" sz="1200" i="1" dirty="0"/>
              <a:t> and Mary Brady</a:t>
            </a:r>
          </a:p>
        </p:txBody>
      </p:sp>
    </p:spTree>
    <p:extLst>
      <p:ext uri="{BB962C8B-B14F-4D97-AF65-F5344CB8AC3E}">
        <p14:creationId xmlns:p14="http://schemas.microsoft.com/office/powerpoint/2010/main" val="1493341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95C81F1-D329-7644-8FAA-5CA2412892E7}"/>
              </a:ext>
            </a:extLst>
          </p:cNvPr>
          <p:cNvSpPr/>
          <p:nvPr/>
        </p:nvSpPr>
        <p:spPr>
          <a:xfrm>
            <a:off x="0" y="0"/>
            <a:ext cx="9144000"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0" name="Picture 199"/>
          <p:cNvPicPr>
            <a:picLocks noChangeAspect="1"/>
          </p:cNvPicPr>
          <p:nvPr/>
        </p:nvPicPr>
        <p:blipFill>
          <a:blip r:embed="rId2"/>
          <a:stretch>
            <a:fillRect/>
          </a:stretch>
        </p:blipFill>
        <p:spPr>
          <a:xfrm>
            <a:off x="275833" y="3549550"/>
            <a:ext cx="4966946" cy="2044643"/>
          </a:xfrm>
          <a:prstGeom prst="rect">
            <a:avLst/>
          </a:prstGeom>
        </p:spPr>
      </p:pic>
      <p:pic>
        <p:nvPicPr>
          <p:cNvPr id="202" name="Picture 20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7453" y="3469239"/>
            <a:ext cx="1705877" cy="1194765"/>
          </a:xfrm>
          <a:prstGeom prst="rect">
            <a:avLst/>
          </a:prstGeom>
        </p:spPr>
      </p:pic>
      <p:pic>
        <p:nvPicPr>
          <p:cNvPr id="203" name="Picture 20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3330" y="3449873"/>
            <a:ext cx="1780757" cy="2070255"/>
          </a:xfrm>
          <a:prstGeom prst="rect">
            <a:avLst/>
          </a:prstGeom>
        </p:spPr>
      </p:pic>
      <p:pic>
        <p:nvPicPr>
          <p:cNvPr id="205" name="Picture 20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9748" y="4656834"/>
            <a:ext cx="1473793" cy="901582"/>
          </a:xfrm>
          <a:prstGeom prst="rect">
            <a:avLst/>
          </a:prstGeom>
        </p:spPr>
      </p:pic>
      <p:sp>
        <p:nvSpPr>
          <p:cNvPr id="206" name="Rectangle 205"/>
          <p:cNvSpPr/>
          <p:nvPr/>
        </p:nvSpPr>
        <p:spPr>
          <a:xfrm>
            <a:off x="131674" y="3115392"/>
            <a:ext cx="5140414" cy="2532640"/>
          </a:xfrm>
          <a:prstGeom prst="rect">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8" name="Rectangle 207"/>
          <p:cNvSpPr/>
          <p:nvPr/>
        </p:nvSpPr>
        <p:spPr>
          <a:xfrm flipH="1">
            <a:off x="5325130" y="3108283"/>
            <a:ext cx="3678377" cy="2537656"/>
          </a:xfrm>
          <a:prstGeom prst="rect">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9" name="TextBox 18"/>
          <p:cNvSpPr txBox="1">
            <a:spLocks noChangeArrowheads="1"/>
          </p:cNvSpPr>
          <p:nvPr/>
        </p:nvSpPr>
        <p:spPr bwMode="auto">
          <a:xfrm>
            <a:off x="5400142" y="3159089"/>
            <a:ext cx="1034352" cy="300082"/>
          </a:xfrm>
          <a:prstGeom prst="rect">
            <a:avLst/>
          </a:prstGeom>
          <a:solidFill>
            <a:schemeClr val="tx2"/>
          </a:solidFill>
          <a:ln w="9525">
            <a:noFill/>
            <a:miter lim="800000"/>
            <a:headEnd/>
            <a:tailEnd/>
          </a:ln>
        </p:spPr>
        <p:txBody>
          <a:bodyPr wrap="square">
            <a:spAutoFit/>
          </a:bodyPr>
          <a:lstStyle/>
          <a:p>
            <a:r>
              <a:rPr lang="en-US" sz="1350" b="1" dirty="0">
                <a:solidFill>
                  <a:schemeClr val="bg1"/>
                </a:solidFill>
              </a:rPr>
              <a:t>Results</a:t>
            </a:r>
          </a:p>
        </p:txBody>
      </p:sp>
      <p:sp>
        <p:nvSpPr>
          <p:cNvPr id="210" name="Rectangle 209"/>
          <p:cNvSpPr/>
          <p:nvPr/>
        </p:nvSpPr>
        <p:spPr>
          <a:xfrm flipV="1">
            <a:off x="131674" y="1792578"/>
            <a:ext cx="8871833" cy="398837"/>
          </a:xfrm>
          <a:prstGeom prst="rect">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1" name="TextBox 18"/>
          <p:cNvSpPr txBox="1">
            <a:spLocks noChangeArrowheads="1"/>
          </p:cNvSpPr>
          <p:nvPr/>
        </p:nvSpPr>
        <p:spPr bwMode="auto">
          <a:xfrm>
            <a:off x="184716" y="1872103"/>
            <a:ext cx="807050" cy="300082"/>
          </a:xfrm>
          <a:prstGeom prst="rect">
            <a:avLst/>
          </a:prstGeom>
          <a:solidFill>
            <a:schemeClr val="tx2"/>
          </a:solidFill>
          <a:ln w="9525">
            <a:noFill/>
            <a:miter lim="800000"/>
            <a:headEnd/>
            <a:tailEnd/>
          </a:ln>
        </p:spPr>
        <p:txBody>
          <a:bodyPr wrap="square">
            <a:spAutoFit/>
          </a:bodyPr>
          <a:lstStyle/>
          <a:p>
            <a:r>
              <a:rPr lang="en-US" sz="1350" b="1" dirty="0">
                <a:solidFill>
                  <a:schemeClr val="bg1"/>
                </a:solidFill>
              </a:rPr>
              <a:t>Context</a:t>
            </a:r>
          </a:p>
        </p:txBody>
      </p:sp>
      <p:sp>
        <p:nvSpPr>
          <p:cNvPr id="212" name="Rectangle 211"/>
          <p:cNvSpPr/>
          <p:nvPr/>
        </p:nvSpPr>
        <p:spPr>
          <a:xfrm>
            <a:off x="1044808" y="1813840"/>
            <a:ext cx="7797281" cy="415498"/>
          </a:xfrm>
          <a:prstGeom prst="rect">
            <a:avLst/>
          </a:prstGeom>
        </p:spPr>
        <p:txBody>
          <a:bodyPr wrap="square">
            <a:spAutoFit/>
          </a:bodyPr>
          <a:lstStyle/>
          <a:p>
            <a:pPr algn="just"/>
            <a:r>
              <a:rPr lang="en-US" sz="1050" b="1" dirty="0">
                <a:latin typeface="Arial" panose="020B0604020202020204" pitchFamily="34" charset="0"/>
                <a:cs typeface="Arial" panose="020B0604020202020204" pitchFamily="34" charset="0"/>
              </a:rPr>
              <a:t>Raman</a:t>
            </a:r>
            <a:r>
              <a:rPr lang="en-US" sz="1050" dirty="0">
                <a:latin typeface="Arial" panose="020B0604020202020204" pitchFamily="34" charset="0"/>
                <a:cs typeface="Arial" panose="020B0604020202020204" pitchFamily="34" charset="0"/>
              </a:rPr>
              <a:t> </a:t>
            </a:r>
            <a:r>
              <a:rPr lang="en-US" sz="1050" dirty="0" err="1">
                <a:latin typeface="Arial" panose="020B0604020202020204" pitchFamily="34" charset="0"/>
                <a:cs typeface="Arial" panose="020B0604020202020204" pitchFamily="34" charset="0"/>
              </a:rPr>
              <a:t>microspectroscopy</a:t>
            </a:r>
            <a:r>
              <a:rPr lang="en-US" sz="1050" dirty="0">
                <a:latin typeface="Arial" panose="020B0604020202020204" pitchFamily="34" charset="0"/>
                <a:cs typeface="Arial" panose="020B0604020202020204" pitchFamily="34" charset="0"/>
              </a:rPr>
              <a:t> and infrared (</a:t>
            </a:r>
            <a:r>
              <a:rPr lang="en-US" sz="1050" b="1" dirty="0">
                <a:latin typeface="Arial" panose="020B0604020202020204" pitchFamily="34" charset="0"/>
                <a:cs typeface="Arial" panose="020B0604020202020204" pitchFamily="34" charset="0"/>
              </a:rPr>
              <a:t>IR</a:t>
            </a:r>
            <a:r>
              <a:rPr lang="en-US" sz="1050" dirty="0">
                <a:latin typeface="Arial" panose="020B0604020202020204" pitchFamily="34" charset="0"/>
                <a:cs typeface="Arial" panose="020B0604020202020204" pitchFamily="34" charset="0"/>
              </a:rPr>
              <a:t>) absorption </a:t>
            </a:r>
            <a:r>
              <a:rPr lang="en-US" sz="1050" dirty="0" err="1">
                <a:latin typeface="Arial" panose="020B0604020202020204" pitchFamily="34" charset="0"/>
                <a:cs typeface="Arial" panose="020B0604020202020204" pitchFamily="34" charset="0"/>
              </a:rPr>
              <a:t>microspectroscopy</a:t>
            </a:r>
            <a:r>
              <a:rPr lang="en-US" sz="1050" dirty="0">
                <a:latin typeface="Arial" panose="020B0604020202020204" pitchFamily="34" charset="0"/>
                <a:cs typeface="Arial" panose="020B0604020202020204" pitchFamily="34" charset="0"/>
              </a:rPr>
              <a:t> are stain-free imaging techniques able to capture spectral information detailing the biochemical composition of cells and tissues. </a:t>
            </a:r>
          </a:p>
        </p:txBody>
      </p:sp>
      <p:sp>
        <p:nvSpPr>
          <p:cNvPr id="207" name="TextBox 18"/>
          <p:cNvSpPr txBox="1">
            <a:spLocks noChangeArrowheads="1"/>
          </p:cNvSpPr>
          <p:nvPr/>
        </p:nvSpPr>
        <p:spPr bwMode="auto">
          <a:xfrm>
            <a:off x="184715" y="3192240"/>
            <a:ext cx="924649" cy="300082"/>
          </a:xfrm>
          <a:prstGeom prst="rect">
            <a:avLst/>
          </a:prstGeom>
          <a:solidFill>
            <a:schemeClr val="tx2"/>
          </a:solidFill>
          <a:ln w="9525">
            <a:noFill/>
            <a:miter lim="800000"/>
            <a:headEnd/>
            <a:tailEnd/>
          </a:ln>
        </p:spPr>
        <p:txBody>
          <a:bodyPr wrap="square">
            <a:spAutoFit/>
          </a:bodyPr>
          <a:lstStyle/>
          <a:p>
            <a:r>
              <a:rPr lang="en-US" sz="1350" b="1" dirty="0">
                <a:solidFill>
                  <a:schemeClr val="bg1"/>
                </a:solidFill>
              </a:rPr>
              <a:t>Approach</a:t>
            </a:r>
          </a:p>
        </p:txBody>
      </p:sp>
      <p:sp>
        <p:nvSpPr>
          <p:cNvPr id="213" name="TextBox 18"/>
          <p:cNvSpPr txBox="1">
            <a:spLocks noChangeArrowheads="1"/>
          </p:cNvSpPr>
          <p:nvPr/>
        </p:nvSpPr>
        <p:spPr bwMode="auto">
          <a:xfrm>
            <a:off x="179488" y="2437294"/>
            <a:ext cx="807050" cy="300082"/>
          </a:xfrm>
          <a:prstGeom prst="rect">
            <a:avLst/>
          </a:prstGeom>
          <a:solidFill>
            <a:schemeClr val="tx2"/>
          </a:solidFill>
          <a:ln w="9525">
            <a:noFill/>
            <a:miter lim="800000"/>
            <a:headEnd/>
            <a:tailEnd/>
          </a:ln>
        </p:spPr>
        <p:txBody>
          <a:bodyPr wrap="square">
            <a:spAutoFit/>
          </a:bodyPr>
          <a:lstStyle/>
          <a:p>
            <a:r>
              <a:rPr lang="en-US" sz="1350" b="1" dirty="0">
                <a:solidFill>
                  <a:schemeClr val="bg1"/>
                </a:solidFill>
              </a:rPr>
              <a:t>Problem</a:t>
            </a:r>
          </a:p>
        </p:txBody>
      </p:sp>
      <p:sp>
        <p:nvSpPr>
          <p:cNvPr id="217" name="Rectangle 216"/>
          <p:cNvSpPr/>
          <p:nvPr/>
        </p:nvSpPr>
        <p:spPr>
          <a:xfrm>
            <a:off x="1034352" y="2241608"/>
            <a:ext cx="7926568" cy="738664"/>
          </a:xfrm>
          <a:prstGeom prst="rect">
            <a:avLst/>
          </a:prstGeom>
        </p:spPr>
        <p:txBody>
          <a:bodyPr wrap="square">
            <a:spAutoFit/>
          </a:bodyPr>
          <a:lstStyle/>
          <a:p>
            <a:pPr algn="just"/>
            <a:r>
              <a:rPr lang="en-US" sz="1050" dirty="0">
                <a:latin typeface="Arial" panose="020B0604020202020204" pitchFamily="34" charset="0"/>
                <a:cs typeface="Arial" panose="020B0604020202020204" pitchFamily="34" charset="0"/>
              </a:rPr>
              <a:t>The majority of </a:t>
            </a:r>
            <a:r>
              <a:rPr lang="en-US" sz="1050" b="1" dirty="0">
                <a:latin typeface="Arial" panose="020B0604020202020204" pitchFamily="34" charset="0"/>
                <a:cs typeface="Arial" panose="020B0604020202020204" pitchFamily="34" charset="0"/>
              </a:rPr>
              <a:t>chemical identification</a:t>
            </a:r>
            <a:r>
              <a:rPr lang="en-US" sz="1050" dirty="0">
                <a:latin typeface="Arial" panose="020B0604020202020204" pitchFamily="34" charset="0"/>
                <a:cs typeface="Arial" panose="020B0604020202020204" pitchFamily="34" charset="0"/>
              </a:rPr>
              <a:t> is usually performed </a:t>
            </a:r>
            <a:r>
              <a:rPr lang="en-US" sz="1050" b="1" dirty="0">
                <a:latin typeface="Arial" panose="020B0604020202020204" pitchFamily="34" charset="0"/>
                <a:cs typeface="Arial" panose="020B0604020202020204" pitchFamily="34" charset="0"/>
              </a:rPr>
              <a:t>visually</a:t>
            </a:r>
            <a:r>
              <a:rPr lang="en-US" sz="1050" dirty="0">
                <a:latin typeface="Arial" panose="020B0604020202020204" pitchFamily="34" charset="0"/>
                <a:cs typeface="Arial" panose="020B0604020202020204" pitchFamily="34" charset="0"/>
              </a:rPr>
              <a:t> by experts, capable of differentiating unique patterns of multiple peaks within the vibrational spectrum. There is a lack of precise mathematical formulations for the majority of existing expert labeling rules. </a:t>
            </a:r>
            <a:r>
              <a:rPr lang="en-US" sz="1050" b="1" dirty="0">
                <a:latin typeface="Arial" panose="020B0604020202020204" pitchFamily="34" charset="0"/>
                <a:cs typeface="Arial" panose="020B0604020202020204" pitchFamily="34" charset="0"/>
              </a:rPr>
              <a:t>Accurate</a:t>
            </a:r>
            <a:r>
              <a:rPr lang="en-US" sz="1050" dirty="0">
                <a:latin typeface="Arial" panose="020B0604020202020204" pitchFamily="34" charset="0"/>
                <a:cs typeface="Arial" panose="020B0604020202020204" pitchFamily="34" charset="0"/>
              </a:rPr>
              <a:t> </a:t>
            </a:r>
            <a:r>
              <a:rPr lang="en-US" sz="1050" b="1" dirty="0">
                <a:latin typeface="Arial" panose="020B0604020202020204" pitchFamily="34" charset="0"/>
                <a:cs typeface="Arial" panose="020B0604020202020204" pitchFamily="34" charset="0"/>
              </a:rPr>
              <a:t>automated</a:t>
            </a:r>
            <a:r>
              <a:rPr lang="en-US" sz="1050" dirty="0">
                <a:latin typeface="Arial" panose="020B0604020202020204" pitchFamily="34" charset="0"/>
                <a:cs typeface="Arial" panose="020B0604020202020204" pitchFamily="34" charset="0"/>
              </a:rPr>
              <a:t> spectral labeling together with </a:t>
            </a:r>
            <a:r>
              <a:rPr lang="en-US" sz="1050" b="1" dirty="0">
                <a:latin typeface="Arial" panose="020B0604020202020204" pitchFamily="34" charset="0"/>
                <a:cs typeface="Arial" panose="020B0604020202020204" pitchFamily="34" charset="0"/>
              </a:rPr>
              <a:t>discovery</a:t>
            </a:r>
            <a:r>
              <a:rPr lang="en-US" sz="1050" dirty="0">
                <a:latin typeface="Arial" panose="020B0604020202020204" pitchFamily="34" charset="0"/>
                <a:cs typeface="Arial" panose="020B0604020202020204" pitchFamily="34" charset="0"/>
              </a:rPr>
              <a:t> and material exploration are important aspects in the context  of </a:t>
            </a:r>
            <a:r>
              <a:rPr lang="en-US" sz="1050" dirty="0" err="1">
                <a:latin typeface="Arial" panose="020B0604020202020204" pitchFamily="34" charset="0"/>
                <a:cs typeface="Arial" panose="020B0604020202020204" pitchFamily="34" charset="0"/>
              </a:rPr>
              <a:t>microspectroscopy</a:t>
            </a:r>
            <a:r>
              <a:rPr lang="en-US" sz="1050" dirty="0">
                <a:latin typeface="Arial" panose="020B0604020202020204" pitchFamily="34" charset="0"/>
                <a:cs typeface="Arial" panose="020B0604020202020204" pitchFamily="34" charset="0"/>
              </a:rPr>
              <a:t>. </a:t>
            </a:r>
          </a:p>
        </p:txBody>
      </p:sp>
      <p:sp>
        <p:nvSpPr>
          <p:cNvPr id="218" name="Rectangle 217"/>
          <p:cNvSpPr/>
          <p:nvPr/>
        </p:nvSpPr>
        <p:spPr>
          <a:xfrm flipV="1">
            <a:off x="131674" y="2246410"/>
            <a:ext cx="8871833" cy="743171"/>
          </a:xfrm>
          <a:prstGeom prst="rect">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9" name="Title 1"/>
          <p:cNvSpPr>
            <a:spLocks noGrp="1"/>
          </p:cNvSpPr>
          <p:nvPr>
            <p:ph type="ctrTitle"/>
          </p:nvPr>
        </p:nvSpPr>
        <p:spPr>
          <a:xfrm>
            <a:off x="-261585" y="74098"/>
            <a:ext cx="9658349" cy="678683"/>
          </a:xfrm>
        </p:spPr>
        <p:txBody>
          <a:bodyPr>
            <a:normAutofit/>
          </a:bodyPr>
          <a:lstStyle/>
          <a:p>
            <a:pPr eaLnBrk="1" hangingPunct="1"/>
            <a:r>
              <a:rPr lang="en-US" sz="1725" dirty="0"/>
              <a:t>Accurate and Interpretable Classification of </a:t>
            </a:r>
            <a:r>
              <a:rPr lang="en-US" sz="1725" dirty="0" err="1"/>
              <a:t>Microspectroscopy</a:t>
            </a:r>
            <a:r>
              <a:rPr lang="en-US" sz="1725" dirty="0"/>
              <a:t> Pixels Using Artificial Neural Networks</a:t>
            </a:r>
          </a:p>
        </p:txBody>
      </p:sp>
      <p:sp>
        <p:nvSpPr>
          <p:cNvPr id="220" name="Rectangle 219"/>
          <p:cNvSpPr/>
          <p:nvPr/>
        </p:nvSpPr>
        <p:spPr>
          <a:xfrm>
            <a:off x="1964276" y="1171053"/>
            <a:ext cx="7372350" cy="253916"/>
          </a:xfrm>
          <a:prstGeom prst="rect">
            <a:avLst/>
          </a:prstGeom>
        </p:spPr>
        <p:txBody>
          <a:bodyPr wrap="square">
            <a:spAutoFit/>
          </a:bodyPr>
          <a:lstStyle/>
          <a:p>
            <a:r>
              <a:rPr lang="en-US" sz="1050" dirty="0" err="1"/>
              <a:t>Petre</a:t>
            </a:r>
            <a:r>
              <a:rPr lang="en-US" sz="1050" dirty="0"/>
              <a:t> Manescu</a:t>
            </a:r>
            <a:r>
              <a:rPr lang="en-US" sz="1050" baseline="30000" dirty="0"/>
              <a:t>1</a:t>
            </a:r>
            <a:r>
              <a:rPr lang="en-US" sz="1050" dirty="0"/>
              <a:t>, Young Jong Lee</a:t>
            </a:r>
            <a:r>
              <a:rPr lang="en-US" sz="1050" baseline="30000" dirty="0"/>
              <a:t>2</a:t>
            </a:r>
            <a:r>
              <a:rPr lang="en-US" sz="1050" dirty="0"/>
              <a:t>, Charles Camp</a:t>
            </a:r>
            <a:r>
              <a:rPr lang="en-US" sz="1050" baseline="30000" dirty="0"/>
              <a:t>2</a:t>
            </a:r>
            <a:r>
              <a:rPr lang="en-US" sz="1050" dirty="0"/>
              <a:t>, Marcus Cicerone</a:t>
            </a:r>
            <a:r>
              <a:rPr lang="en-US" sz="1050" baseline="30000" dirty="0"/>
              <a:t>2</a:t>
            </a:r>
            <a:r>
              <a:rPr lang="en-US" sz="1050" dirty="0"/>
              <a:t>, Mary C. Brady</a:t>
            </a:r>
            <a:r>
              <a:rPr lang="en-US" sz="1050" baseline="30000" dirty="0"/>
              <a:t>1</a:t>
            </a:r>
            <a:r>
              <a:rPr lang="en-US" sz="1050" dirty="0"/>
              <a:t>, Peter Bajcsy</a:t>
            </a:r>
            <a:r>
              <a:rPr lang="en-US" sz="1050" baseline="30000" dirty="0"/>
              <a:t>1</a:t>
            </a:r>
            <a:endParaRPr lang="en-US" sz="1050" dirty="0"/>
          </a:p>
        </p:txBody>
      </p:sp>
      <p:sp>
        <p:nvSpPr>
          <p:cNvPr id="221" name="Rectangle 220"/>
          <p:cNvSpPr/>
          <p:nvPr/>
        </p:nvSpPr>
        <p:spPr>
          <a:xfrm>
            <a:off x="1757171" y="1353473"/>
            <a:ext cx="8401050" cy="213585"/>
          </a:xfrm>
          <a:prstGeom prst="rect">
            <a:avLst/>
          </a:prstGeom>
        </p:spPr>
        <p:txBody>
          <a:bodyPr wrap="square">
            <a:spAutoFit/>
          </a:bodyPr>
          <a:lstStyle/>
          <a:p>
            <a:r>
              <a:rPr lang="en-US" sz="788" i="1" baseline="30000" dirty="0"/>
              <a:t>1</a:t>
            </a:r>
            <a:r>
              <a:rPr lang="en-US" sz="788" i="1" dirty="0"/>
              <a:t>Software and Systems Division, Information Technology Laboratory</a:t>
            </a:r>
            <a:r>
              <a:rPr lang="en-US" sz="788" dirty="0"/>
              <a:t> </a:t>
            </a:r>
            <a:r>
              <a:rPr lang="en-US" sz="788" i="1" dirty="0"/>
              <a:t>National Institute of Standards and Technology Gaithersburg, MD 20899</a:t>
            </a:r>
            <a:endParaRPr lang="en-US" sz="788" dirty="0"/>
          </a:p>
        </p:txBody>
      </p:sp>
      <p:sp>
        <p:nvSpPr>
          <p:cNvPr id="222" name="Rectangle 221"/>
          <p:cNvSpPr/>
          <p:nvPr/>
        </p:nvSpPr>
        <p:spPr>
          <a:xfrm>
            <a:off x="1757171" y="1502013"/>
            <a:ext cx="7465155" cy="213585"/>
          </a:xfrm>
          <a:prstGeom prst="rect">
            <a:avLst/>
          </a:prstGeom>
        </p:spPr>
        <p:txBody>
          <a:bodyPr wrap="square">
            <a:spAutoFit/>
          </a:bodyPr>
          <a:lstStyle/>
          <a:p>
            <a:r>
              <a:rPr lang="en-US" sz="788" i="1" baseline="30000" dirty="0"/>
              <a:t>2</a:t>
            </a:r>
            <a:r>
              <a:rPr lang="en-US" sz="788" i="1" dirty="0"/>
              <a:t>Biosystems and Biomaterials Division,  Material Measurement Laboratory</a:t>
            </a:r>
            <a:r>
              <a:rPr lang="en-US" sz="788" dirty="0"/>
              <a:t> </a:t>
            </a:r>
            <a:r>
              <a:rPr lang="en-US" sz="788" i="1" dirty="0"/>
              <a:t>National Institute of Standards and Technology, Gaithersburg, MD 20899</a:t>
            </a:r>
            <a:endParaRPr lang="en-US" sz="788" dirty="0"/>
          </a:p>
        </p:txBody>
      </p:sp>
      <p:sp>
        <p:nvSpPr>
          <p:cNvPr id="223" name="Rectangle 222"/>
          <p:cNvSpPr/>
          <p:nvPr/>
        </p:nvSpPr>
        <p:spPr>
          <a:xfrm>
            <a:off x="131674" y="5747858"/>
            <a:ext cx="7302606" cy="213585"/>
          </a:xfrm>
          <a:prstGeom prst="rect">
            <a:avLst/>
          </a:prstGeom>
        </p:spPr>
        <p:txBody>
          <a:bodyPr wrap="square">
            <a:spAutoFit/>
          </a:bodyPr>
          <a:lstStyle/>
          <a:p>
            <a:r>
              <a:rPr lang="en-US" sz="788" dirty="0"/>
              <a:t>Manescu et al. </a:t>
            </a:r>
            <a:r>
              <a:rPr lang="en-US" sz="788" i="1" dirty="0"/>
              <a:t>Accurate and Interpretable Classification of </a:t>
            </a:r>
            <a:r>
              <a:rPr lang="en-US" sz="788" i="1" dirty="0" err="1"/>
              <a:t>Microspectroscopy</a:t>
            </a:r>
            <a:r>
              <a:rPr lang="en-US" sz="788" i="1" dirty="0"/>
              <a:t> Pixels Using Artificial Neural Networks  </a:t>
            </a:r>
            <a:r>
              <a:rPr lang="en-US" sz="788" dirty="0"/>
              <a:t>in</a:t>
            </a:r>
            <a:r>
              <a:rPr lang="en-US" sz="788" i="1" dirty="0"/>
              <a:t> </a:t>
            </a:r>
            <a:r>
              <a:rPr lang="en-US" sz="788" b="1" i="1" dirty="0"/>
              <a:t>Medical Image Analysis</a:t>
            </a:r>
            <a:r>
              <a:rPr lang="en-US" sz="788" i="1" dirty="0"/>
              <a:t>, (2017), Volume 37, pp 37-45 </a:t>
            </a:r>
            <a:endParaRPr lang="en-US" sz="788" dirty="0"/>
          </a:p>
        </p:txBody>
      </p:sp>
      <p:pic>
        <p:nvPicPr>
          <p:cNvPr id="224" name="Picture 54" descr="nistident_flright_300ppi.tif"/>
          <p:cNvPicPr>
            <a:picLocks noChangeAspect="1"/>
          </p:cNvPicPr>
          <p:nvPr/>
        </p:nvPicPr>
        <p:blipFill>
          <a:blip r:embed="rId6" cstate="print">
            <a:clrChange>
              <a:clrFrom>
                <a:srgbClr val="FFFFFF"/>
              </a:clrFrom>
              <a:clrTo>
                <a:srgbClr val="FFFFFF">
                  <a:alpha val="0"/>
                </a:srgbClr>
              </a:clrTo>
            </a:clrChange>
          </a:blip>
          <a:srcRect/>
          <a:stretch>
            <a:fillRect/>
          </a:stretch>
        </p:blipFill>
        <p:spPr bwMode="auto">
          <a:xfrm>
            <a:off x="8283862" y="5677829"/>
            <a:ext cx="719645" cy="330496"/>
          </a:xfrm>
          <a:prstGeom prst="rect">
            <a:avLst/>
          </a:prstGeom>
          <a:noFill/>
          <a:ln w="9525">
            <a:noFill/>
            <a:miter lim="800000"/>
            <a:headEnd/>
            <a:tailEnd/>
          </a:ln>
        </p:spPr>
      </p:pic>
      <p:sp>
        <p:nvSpPr>
          <p:cNvPr id="225" name="Rectangle 224"/>
          <p:cNvSpPr/>
          <p:nvPr/>
        </p:nvSpPr>
        <p:spPr>
          <a:xfrm>
            <a:off x="1109365" y="3143693"/>
            <a:ext cx="3906395" cy="415498"/>
          </a:xfrm>
          <a:prstGeom prst="rect">
            <a:avLst/>
          </a:prstGeom>
        </p:spPr>
        <p:txBody>
          <a:bodyPr wrap="square">
            <a:spAutoFit/>
          </a:bodyPr>
          <a:lstStyle/>
          <a:p>
            <a:r>
              <a:rPr lang="en-US" sz="1050" dirty="0">
                <a:latin typeface="Arial" panose="020B0604020202020204" pitchFamily="34" charset="0"/>
                <a:cs typeface="Arial" panose="020B0604020202020204" pitchFamily="34" charset="0"/>
              </a:rPr>
              <a:t>A new method to derive mathematical </a:t>
            </a:r>
            <a:r>
              <a:rPr lang="en-US" sz="1050" b="1" i="1" dirty="0">
                <a:latin typeface="Arial" panose="020B0604020202020204" pitchFamily="34" charset="0"/>
                <a:cs typeface="Arial" panose="020B0604020202020204" pitchFamily="34" charset="0"/>
              </a:rPr>
              <a:t>if-then</a:t>
            </a:r>
            <a:r>
              <a:rPr lang="en-US" sz="1050" b="1" dirty="0">
                <a:latin typeface="Arial" panose="020B0604020202020204" pitchFamily="34" charset="0"/>
                <a:cs typeface="Arial" panose="020B0604020202020204" pitchFamily="34" charset="0"/>
              </a:rPr>
              <a:t> decision rules</a:t>
            </a:r>
            <a:r>
              <a:rPr lang="en-US" sz="1050" dirty="0">
                <a:latin typeface="Arial" panose="020B0604020202020204" pitchFamily="34" charset="0"/>
                <a:cs typeface="Arial" panose="020B0604020202020204" pitchFamily="34" charset="0"/>
              </a:rPr>
              <a:t> for pixel classification from Artificial Neural Networks (ANN). </a:t>
            </a:r>
          </a:p>
        </p:txBody>
      </p:sp>
      <p:pic>
        <p:nvPicPr>
          <p:cNvPr id="1026" name="Picture 2" descr="Information Technology Laboratory 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67260" y="5677828"/>
            <a:ext cx="648724" cy="286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62208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89162A-CFEC-B84D-AAC1-2B57EA251C8F}"/>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C31C3B0-06E2-4F40-B2C0-E6F224FE8E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497" y="1734927"/>
            <a:ext cx="7453006" cy="3388146"/>
          </a:xfrm>
          <a:prstGeom prst="rect">
            <a:avLst/>
          </a:prstGeom>
        </p:spPr>
      </p:pic>
    </p:spTree>
    <p:extLst>
      <p:ext uri="{BB962C8B-B14F-4D97-AF65-F5344CB8AC3E}">
        <p14:creationId xmlns:p14="http://schemas.microsoft.com/office/powerpoint/2010/main" val="11910474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5BED87-2A11-E440-8C8C-7CA5A8559571}"/>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9185D26-C5C8-4418-946B-070A5D0728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500" y="1650338"/>
            <a:ext cx="8779001" cy="3557324"/>
          </a:xfrm>
          <a:prstGeom prst="rect">
            <a:avLst/>
          </a:prstGeom>
        </p:spPr>
      </p:pic>
    </p:spTree>
    <p:extLst>
      <p:ext uri="{BB962C8B-B14F-4D97-AF65-F5344CB8AC3E}">
        <p14:creationId xmlns:p14="http://schemas.microsoft.com/office/powerpoint/2010/main" val="20010644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019DAB6-9853-8B4C-857C-C0B0C6C7D7D3}"/>
              </a:ext>
            </a:extLst>
          </p:cNvPr>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0E4E225-A774-4AF0-8610-7FC412943E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500" y="1632049"/>
            <a:ext cx="8779001" cy="3593903"/>
          </a:xfrm>
          <a:prstGeom prst="rect">
            <a:avLst/>
          </a:prstGeom>
        </p:spPr>
      </p:pic>
    </p:spTree>
    <p:extLst>
      <p:ext uri="{BB962C8B-B14F-4D97-AF65-F5344CB8AC3E}">
        <p14:creationId xmlns:p14="http://schemas.microsoft.com/office/powerpoint/2010/main" val="28019133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9CAFA-8104-B846-BEDF-4A3A2F2748E1}"/>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4CC4E5A7-BBD8-4E4A-A6AC-4AD142FEC940}"/>
              </a:ext>
            </a:extLst>
          </p:cNvPr>
          <p:cNvSpPr>
            <a:spLocks noGrp="1"/>
          </p:cNvSpPr>
          <p:nvPr>
            <p:ph idx="1"/>
          </p:nvPr>
        </p:nvSpPr>
        <p:spPr>
          <a:xfrm>
            <a:off x="1159566" y="1417638"/>
            <a:ext cx="8229600" cy="4525963"/>
          </a:xfrm>
        </p:spPr>
        <p:txBody>
          <a:bodyPr>
            <a:normAutofit fontScale="92500" lnSpcReduction="10000"/>
          </a:bodyPr>
          <a:lstStyle/>
          <a:p>
            <a:r>
              <a:rPr lang="en-US" dirty="0"/>
              <a:t>AI at NIST</a:t>
            </a:r>
          </a:p>
          <a:p>
            <a:r>
              <a:rPr lang="en-US" dirty="0"/>
              <a:t>AI in Medicine</a:t>
            </a:r>
          </a:p>
          <a:p>
            <a:r>
              <a:rPr lang="en-US" dirty="0"/>
              <a:t>Representative Projects in SSD</a:t>
            </a:r>
          </a:p>
          <a:p>
            <a:r>
              <a:rPr lang="en-US" dirty="0"/>
              <a:t>DARPA’s XAI: A Brief Introduction</a:t>
            </a:r>
          </a:p>
          <a:p>
            <a:r>
              <a:rPr lang="en-US" dirty="0"/>
              <a:t>First Wave: KAS, MYCIN/EMYCIN and Explanations</a:t>
            </a:r>
          </a:p>
          <a:p>
            <a:r>
              <a:rPr lang="en-US" dirty="0"/>
              <a:t>Second Wave: CNNs and Explanation</a:t>
            </a:r>
          </a:p>
          <a:p>
            <a:r>
              <a:rPr lang="en-US" dirty="0">
                <a:solidFill>
                  <a:srgbClr val="FFC000"/>
                </a:solidFill>
              </a:rPr>
              <a:t>Third Wave: OKNs + NNs</a:t>
            </a:r>
          </a:p>
          <a:p>
            <a:r>
              <a:rPr lang="en-US" dirty="0"/>
              <a:t>Summary</a:t>
            </a:r>
          </a:p>
          <a:p>
            <a:pPr marL="0" indent="0">
              <a:buNone/>
            </a:pPr>
            <a:endParaRPr lang="en-US" dirty="0"/>
          </a:p>
        </p:txBody>
      </p:sp>
    </p:spTree>
    <p:extLst>
      <p:ext uri="{BB962C8B-B14F-4D97-AF65-F5344CB8AC3E}">
        <p14:creationId xmlns:p14="http://schemas.microsoft.com/office/powerpoint/2010/main" val="14950681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A6788-3B05-3D45-9C74-41C26841DA33}"/>
              </a:ext>
            </a:extLst>
          </p:cNvPr>
          <p:cNvSpPr>
            <a:spLocks noGrp="1"/>
          </p:cNvSpPr>
          <p:nvPr>
            <p:ph type="title"/>
          </p:nvPr>
        </p:nvSpPr>
        <p:spPr/>
        <p:txBody>
          <a:bodyPr/>
          <a:lstStyle/>
          <a:p>
            <a:r>
              <a:rPr lang="en-US" dirty="0"/>
              <a:t>Meeting in the Middle</a:t>
            </a:r>
          </a:p>
        </p:txBody>
      </p:sp>
      <p:sp>
        <p:nvSpPr>
          <p:cNvPr id="3" name="Content Placeholder 2">
            <a:extLst>
              <a:ext uri="{FF2B5EF4-FFF2-40B4-BE49-F238E27FC236}">
                <a16:creationId xmlns:a16="http://schemas.microsoft.com/office/drawing/2014/main" id="{4B9B85ED-81C8-C34A-951A-D34055582097}"/>
              </a:ext>
            </a:extLst>
          </p:cNvPr>
          <p:cNvSpPr>
            <a:spLocks noGrp="1"/>
          </p:cNvSpPr>
          <p:nvPr>
            <p:ph idx="1"/>
          </p:nvPr>
        </p:nvSpPr>
        <p:spPr/>
        <p:txBody>
          <a:bodyPr/>
          <a:lstStyle/>
          <a:p>
            <a:pPr marL="0" indent="0">
              <a:buNone/>
            </a:pPr>
            <a:r>
              <a:rPr lang="en-US" dirty="0"/>
              <a:t>OKNs’ </a:t>
            </a:r>
            <a:r>
              <a:rPr lang="en-US" dirty="0">
                <a:solidFill>
                  <a:srgbClr val="33B12B"/>
                </a:solidFill>
              </a:rPr>
              <a:t>strengths</a:t>
            </a:r>
            <a:r>
              <a:rPr lang="en-US" dirty="0">
                <a:solidFill>
                  <a:srgbClr val="00B050"/>
                </a:solidFill>
              </a:rPr>
              <a:t> </a:t>
            </a:r>
            <a:r>
              <a:rPr lang="en-US" dirty="0"/>
              <a:t>balance NNs’ </a:t>
            </a:r>
            <a:r>
              <a:rPr lang="en-US" dirty="0">
                <a:solidFill>
                  <a:srgbClr val="FF0000"/>
                </a:solidFill>
              </a:rPr>
              <a:t>weaknesses</a:t>
            </a:r>
            <a:r>
              <a:rPr lang="en-US" dirty="0"/>
              <a:t>, and vice versa:</a:t>
            </a:r>
            <a:endParaRPr lang="en-US" dirty="0">
              <a:solidFill>
                <a:srgbClr val="FF0000"/>
              </a:solidFill>
            </a:endParaRPr>
          </a:p>
        </p:txBody>
      </p:sp>
      <p:graphicFrame>
        <p:nvGraphicFramePr>
          <p:cNvPr id="6" name="Google Shape;55;p13">
            <a:extLst>
              <a:ext uri="{FF2B5EF4-FFF2-40B4-BE49-F238E27FC236}">
                <a16:creationId xmlns:a16="http://schemas.microsoft.com/office/drawing/2014/main" id="{306F20AE-5531-4CA1-9821-DCABF2B84D75}"/>
              </a:ext>
            </a:extLst>
          </p:cNvPr>
          <p:cNvGraphicFramePr/>
          <p:nvPr>
            <p:extLst/>
          </p:nvPr>
        </p:nvGraphicFramePr>
        <p:xfrm>
          <a:off x="457200" y="2911151"/>
          <a:ext cx="8229600" cy="2743050"/>
        </p:xfrm>
        <a:graphic>
          <a:graphicData uri="http://schemas.openxmlformats.org/drawingml/2006/table">
            <a:tbl>
              <a:tblPr>
                <a:noFill/>
              </a:tblPr>
              <a:tblGrid>
                <a:gridCol w="4114800">
                  <a:extLst>
                    <a:ext uri="{9D8B030D-6E8A-4147-A177-3AD203B41FA5}">
                      <a16:colId xmlns:a16="http://schemas.microsoft.com/office/drawing/2014/main" val="20001"/>
                    </a:ext>
                  </a:extLst>
                </a:gridCol>
                <a:gridCol w="4114800">
                  <a:extLst>
                    <a:ext uri="{9D8B030D-6E8A-4147-A177-3AD203B41FA5}">
                      <a16:colId xmlns:a16="http://schemas.microsoft.com/office/drawing/2014/main" val="20002"/>
                    </a:ext>
                  </a:extLst>
                </a:gridCol>
              </a:tblGrid>
              <a:tr h="484961">
                <a:tc>
                  <a:txBody>
                    <a:bodyPr/>
                    <a:lstStyle/>
                    <a:p>
                      <a:pPr marL="0" lvl="0" indent="0" algn="ctr" rtl="0">
                        <a:spcBef>
                          <a:spcPts val="0"/>
                        </a:spcBef>
                        <a:spcAft>
                          <a:spcPts val="0"/>
                        </a:spcAft>
                        <a:buNone/>
                      </a:pPr>
                      <a:r>
                        <a:rPr lang="en-US" sz="2400" dirty="0">
                          <a:solidFill>
                            <a:srgbClr val="FFFFFF"/>
                          </a:solidFill>
                        </a:rPr>
                        <a:t>OKN</a:t>
                      </a:r>
                      <a:endParaRPr sz="2400" dirty="0">
                        <a:solidFill>
                          <a:srgbClr val="FFFFFF"/>
                        </a:solidFill>
                      </a:endParaRPr>
                    </a:p>
                  </a:txBody>
                  <a:tcPr marL="91425" marR="91425" marT="91425" marB="91425">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rtl="0">
                        <a:spcBef>
                          <a:spcPts val="0"/>
                        </a:spcBef>
                        <a:spcAft>
                          <a:spcPts val="0"/>
                        </a:spcAft>
                        <a:buNone/>
                      </a:pPr>
                      <a:r>
                        <a:rPr lang="en-US" sz="2400" dirty="0">
                          <a:solidFill>
                            <a:srgbClr val="FFFFFF"/>
                          </a:solidFill>
                        </a:rPr>
                        <a:t>NN</a:t>
                      </a:r>
                      <a:endParaRPr sz="2400" dirty="0">
                        <a:solidFill>
                          <a:srgbClr val="FFFFFF"/>
                        </a:solidFill>
                      </a:endParaRPr>
                    </a:p>
                  </a:txBody>
                  <a:tcPr marL="91425" marR="91425" marT="91425" marB="91425">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84961">
                <a:tc>
                  <a:txBody>
                    <a:bodyPr/>
                    <a:lstStyle/>
                    <a:p>
                      <a:pPr marL="0" lvl="0" indent="0" algn="ctr" rtl="0">
                        <a:spcBef>
                          <a:spcPts val="0"/>
                        </a:spcBef>
                        <a:spcAft>
                          <a:spcPts val="0"/>
                        </a:spcAft>
                        <a:buNone/>
                      </a:pPr>
                      <a:r>
                        <a:rPr lang="en" sz="2400" dirty="0">
                          <a:solidFill>
                            <a:srgbClr val="C00000"/>
                          </a:solidFill>
                        </a:rPr>
                        <a:t>Unstructured data</a:t>
                      </a:r>
                      <a:endParaRPr sz="2400" dirty="0">
                        <a:solidFill>
                          <a:srgbClr val="C00000"/>
                        </a:solidFill>
                      </a:endParaRPr>
                    </a:p>
                  </a:txBody>
                  <a:tcPr marL="91425" marR="91425" marT="91425" marB="91425">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rtl="0">
                        <a:spcBef>
                          <a:spcPts val="0"/>
                        </a:spcBef>
                        <a:spcAft>
                          <a:spcPts val="0"/>
                        </a:spcAft>
                        <a:buNone/>
                      </a:pPr>
                      <a:r>
                        <a:rPr lang="en" sz="2400" dirty="0">
                          <a:solidFill>
                            <a:srgbClr val="33B12B"/>
                          </a:solidFill>
                        </a:rPr>
                        <a:t>Identifying </a:t>
                      </a:r>
                      <a:r>
                        <a:rPr lang="en-US" sz="2400" dirty="0">
                          <a:solidFill>
                            <a:srgbClr val="33B12B"/>
                          </a:solidFill>
                        </a:rPr>
                        <a:t>patterns</a:t>
                      </a:r>
                      <a:endParaRPr sz="2400" dirty="0">
                        <a:solidFill>
                          <a:srgbClr val="33B12B"/>
                        </a:solidFill>
                      </a:endParaRPr>
                    </a:p>
                  </a:txBody>
                  <a:tcPr marL="91425" marR="91425" marT="91425" marB="91425">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40497148"/>
                  </a:ext>
                </a:extLst>
              </a:tr>
              <a:tr h="484961">
                <a:tc>
                  <a:txBody>
                    <a:bodyPr/>
                    <a:lstStyle/>
                    <a:p>
                      <a:pPr marL="0" lvl="0" indent="0" algn="ctr" rtl="0">
                        <a:spcBef>
                          <a:spcPts val="0"/>
                        </a:spcBef>
                        <a:spcAft>
                          <a:spcPts val="0"/>
                        </a:spcAft>
                        <a:buNone/>
                      </a:pPr>
                      <a:r>
                        <a:rPr lang="en" sz="2400" dirty="0">
                          <a:solidFill>
                            <a:srgbClr val="33B12B"/>
                          </a:solidFill>
                        </a:rPr>
                        <a:t>Background knowledge</a:t>
                      </a:r>
                      <a:endParaRPr sz="2400" dirty="0">
                        <a:solidFill>
                          <a:srgbClr val="33B12B"/>
                        </a:solidFill>
                      </a:endParaRPr>
                    </a:p>
                  </a:txBody>
                  <a:tcPr marL="91425" marR="91425" marT="91425" marB="91425">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C00000"/>
                          </a:solidFill>
                        </a:rPr>
                        <a:t>Training Data</a:t>
                      </a:r>
                    </a:p>
                  </a:txBody>
                  <a:tcPr marL="91425" marR="91425" marT="91425" marB="91425">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84961">
                <a:tc>
                  <a:txBody>
                    <a:bodyPr/>
                    <a:lstStyle/>
                    <a:p>
                      <a:pPr marL="0" lvl="0" indent="0" algn="ctr" rtl="0">
                        <a:spcBef>
                          <a:spcPts val="0"/>
                        </a:spcBef>
                        <a:spcAft>
                          <a:spcPts val="0"/>
                        </a:spcAft>
                        <a:buNone/>
                      </a:pPr>
                      <a:r>
                        <a:rPr lang="en-US" sz="2400" dirty="0">
                          <a:solidFill>
                            <a:srgbClr val="33B12B"/>
                          </a:solidFill>
                        </a:rPr>
                        <a:t>Complex Logic</a:t>
                      </a:r>
                      <a:endParaRPr sz="2400" dirty="0">
                        <a:solidFill>
                          <a:srgbClr val="33B12B"/>
                        </a:solidFill>
                      </a:endParaRPr>
                    </a:p>
                  </a:txBody>
                  <a:tcPr marL="91425" marR="91425" marT="91425" marB="91425">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sm" len="sm"/>
                      <a:tailEnd type="none" w="sm" len="sm"/>
                    </a:lnT>
                    <a:lnB w="9525" cap="flat" cmpd="sng" algn="ctr">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C00000"/>
                          </a:solidFill>
                        </a:rPr>
                        <a:t>Explanation</a:t>
                      </a:r>
                    </a:p>
                  </a:txBody>
                  <a:tcPr marL="91425" marR="91425" marT="91425" marB="91425">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84961">
                <a:tc>
                  <a:txBody>
                    <a:bodyPr/>
                    <a:lstStyle/>
                    <a:p>
                      <a:pPr marL="0" lvl="0" indent="0" algn="ctr" rtl="0">
                        <a:spcBef>
                          <a:spcPts val="0"/>
                        </a:spcBef>
                        <a:spcAft>
                          <a:spcPts val="0"/>
                        </a:spcAft>
                        <a:buNone/>
                      </a:pPr>
                      <a:r>
                        <a:rPr lang="en-US" sz="2400" dirty="0">
                          <a:solidFill>
                            <a:srgbClr val="C00000"/>
                          </a:solidFill>
                        </a:rPr>
                        <a:t>Elicitation</a:t>
                      </a:r>
                      <a:endParaRPr sz="2400" dirty="0">
                        <a:solidFill>
                          <a:srgbClr val="C00000"/>
                        </a:solidFill>
                      </a:endParaRPr>
                    </a:p>
                  </a:txBody>
                  <a:tcPr marL="91425" marR="91425" marT="91425" marB="91425">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sm" len="sm"/>
                      <a:tailEnd type="none" w="sm" len="sm"/>
                    </a:lnT>
                    <a:lnB w="9525" cap="flat" cmpd="sng" algn="ctr">
                      <a:noFill/>
                      <a:prstDash val="solid"/>
                      <a:round/>
                      <a:headEnd type="none" w="sm" len="sm"/>
                      <a:tailEnd type="none" w="sm" len="sm"/>
                    </a:lnB>
                    <a:lnTlToBr w="12700" cmpd="sng">
                      <a:noFill/>
                      <a:prstDash val="solid"/>
                    </a:lnTlToBr>
                    <a:lnBlToTr w="12700" cmpd="sng">
                      <a:noFill/>
                      <a:prstDash val="solid"/>
                    </a:lnBlToTr>
                  </a:tcPr>
                </a:tc>
                <a:tc>
                  <a:txBody>
                    <a:bodyPr/>
                    <a:lstStyle/>
                    <a:p>
                      <a:pPr marL="0" lvl="0" indent="0" algn="ctr" rtl="0">
                        <a:spcBef>
                          <a:spcPts val="0"/>
                        </a:spcBef>
                        <a:spcAft>
                          <a:spcPts val="0"/>
                        </a:spcAft>
                        <a:buNone/>
                      </a:pPr>
                      <a:r>
                        <a:rPr lang="en-US" sz="2400" dirty="0">
                          <a:solidFill>
                            <a:srgbClr val="33B12B"/>
                          </a:solidFill>
                        </a:rPr>
                        <a:t>Online learning</a:t>
                      </a:r>
                    </a:p>
                  </a:txBody>
                  <a:tcPr marL="91425" marR="91425" marT="91425" marB="91425">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7" name="object 59">
            <a:extLst>
              <a:ext uri="{FF2B5EF4-FFF2-40B4-BE49-F238E27FC236}">
                <a16:creationId xmlns:a16="http://schemas.microsoft.com/office/drawing/2014/main" id="{71FF9A94-07D9-46EE-9F41-95B56508E086}"/>
              </a:ext>
            </a:extLst>
          </p:cNvPr>
          <p:cNvSpPr txBox="1">
            <a:spLocks/>
          </p:cNvSpPr>
          <p:nvPr/>
        </p:nvSpPr>
        <p:spPr>
          <a:xfrm>
            <a:off x="6375560" y="6602350"/>
            <a:ext cx="2665803" cy="166712"/>
          </a:xfrm>
          <a:prstGeom prst="rect">
            <a:avLst/>
          </a:prstGeom>
        </p:spPr>
        <p:txBody>
          <a:bodyPr vert="horz" wrap="square" lIns="0" tIns="1270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spcBef>
                <a:spcPts val="100"/>
              </a:spcBef>
            </a:pPr>
            <a:r>
              <a:rPr lang="en-US" sz="1000" i="1" spc="-5" dirty="0"/>
              <a:t>Courtesy: Spencer Breiner, Eswaran Subrahmanian</a:t>
            </a:r>
          </a:p>
        </p:txBody>
      </p:sp>
    </p:spTree>
    <p:extLst>
      <p:ext uri="{BB962C8B-B14F-4D97-AF65-F5344CB8AC3E}">
        <p14:creationId xmlns:p14="http://schemas.microsoft.com/office/powerpoint/2010/main" val="37646616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A6788-3B05-3D45-9C74-41C26841DA33}"/>
              </a:ext>
            </a:extLst>
          </p:cNvPr>
          <p:cNvSpPr>
            <a:spLocks noGrp="1"/>
          </p:cNvSpPr>
          <p:nvPr>
            <p:ph type="title"/>
          </p:nvPr>
        </p:nvSpPr>
        <p:spPr/>
        <p:txBody>
          <a:bodyPr/>
          <a:lstStyle/>
          <a:p>
            <a:r>
              <a:rPr lang="en-US" dirty="0"/>
              <a:t>Predictive Coding (PC)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B9B85ED-81C8-C34A-951A-D34055582097}"/>
                  </a:ext>
                </a:extLst>
              </p:cNvPr>
              <p:cNvSpPr>
                <a:spLocks noGrp="1"/>
              </p:cNvSpPr>
              <p:nvPr>
                <p:ph idx="1"/>
              </p:nvPr>
            </p:nvSpPr>
            <p:spPr/>
            <p:txBody>
              <a:bodyPr>
                <a:normAutofit fontScale="70000" lnSpcReduction="20000"/>
              </a:bodyPr>
              <a:lstStyle/>
              <a:p>
                <a:pPr marL="0" indent="0">
                  <a:spcAft>
                    <a:spcPts val="1600"/>
                  </a:spcAft>
                  <a:buNone/>
                </a:pPr>
                <a:r>
                  <a:rPr lang="en-US" dirty="0"/>
                  <a:t>Predictive coding is an efficient probabilistic strategy to mediate noisy, bottom-up observations with top-down predictions.</a:t>
                </a:r>
              </a:p>
              <a:p>
                <a:pPr marL="457200" lvl="1" indent="0">
                  <a:spcBef>
                    <a:spcPts val="0"/>
                  </a:spcBef>
                  <a:spcAft>
                    <a:spcPts val="1600"/>
                  </a:spcAft>
                  <a:buNone/>
                </a:pPr>
                <a:r>
                  <a:rPr lang="en-US" dirty="0"/>
                  <a:t>Recognition (R-)density – Probabilistic estimate of environmental variables (</a:t>
                </a:r>
                <a14:m>
                  <m:oMath xmlns:m="http://schemas.openxmlformats.org/officeDocument/2006/math">
                    <m:r>
                      <a:rPr lang="en-US" i="1" dirty="0">
                        <a:latin typeface="Cambria Math" panose="02040503050406030204" pitchFamily="18" charset="0"/>
                      </a:rPr>
                      <m:t>𝑒𝑣</m:t>
                    </m:r>
                  </m:oMath>
                </a14:m>
                <a:r>
                  <a:rPr lang="en-US" dirty="0"/>
                  <a:t>).</a:t>
                </a:r>
              </a:p>
              <a:p>
                <a:pPr marL="457200" lvl="1" indent="0">
                  <a:spcBef>
                    <a:spcPts val="0"/>
                  </a:spcBef>
                  <a:spcAft>
                    <a:spcPts val="1600"/>
                  </a:spcAft>
                  <a:buNone/>
                </a:pPr>
                <a:r>
                  <a:rPr lang="en-US" dirty="0"/>
                  <a:t>Generative (G-)density – Joint distribution over EVs and sensory perceptions (</a:t>
                </a:r>
                <a14:m>
                  <m:oMath xmlns:m="http://schemas.openxmlformats.org/officeDocument/2006/math">
                    <m:r>
                      <a:rPr lang="en-US" i="1" dirty="0">
                        <a:latin typeface="Cambria Math" panose="02040503050406030204" pitchFamily="18" charset="0"/>
                      </a:rPr>
                      <m:t>𝑠𝑝</m:t>
                    </m:r>
                  </m:oMath>
                </a14:m>
                <a:r>
                  <a:rPr lang="en-US" dirty="0"/>
                  <a:t>).</a:t>
                </a:r>
              </a:p>
              <a:p>
                <a:pPr marL="0" indent="0">
                  <a:spcAft>
                    <a:spcPts val="1600"/>
                  </a:spcAft>
                  <a:buNone/>
                </a:pPr>
                <a:r>
                  <a:rPr lang="en-US" dirty="0"/>
                  <a:t>Strategy:</a:t>
                </a:r>
              </a:p>
              <a:p>
                <a:pPr marL="0" indent="0">
                  <a:spcAft>
                    <a:spcPts val="1600"/>
                  </a:spcAft>
                  <a:buNone/>
                </a:pPr>
                <a:r>
                  <a:rPr lang="en-US" dirty="0"/>
                  <a:t>Optimize R by conditioning G on </a:t>
                </a:r>
                <a14:m>
                  <m:oMath xmlns:m="http://schemas.openxmlformats.org/officeDocument/2006/math">
                    <m:r>
                      <a:rPr lang="en-US" i="1" dirty="0">
                        <a:latin typeface="Cambria Math" panose="02040503050406030204" pitchFamily="18" charset="0"/>
                      </a:rPr>
                      <m:t>𝑠𝑝</m:t>
                    </m:r>
                  </m:oMath>
                </a14:m>
                <a:r>
                  <a:rPr lang="en-US" dirty="0"/>
                  <a:t> and minimize the </a:t>
                </a:r>
                <a:r>
                  <a:rPr lang="en-US" i="1" dirty="0" err="1"/>
                  <a:t>Kullback-Liebler</a:t>
                </a:r>
                <a:r>
                  <a:rPr lang="en-US" i="1" dirty="0"/>
                  <a:t> divergence</a:t>
                </a:r>
                <a:r>
                  <a:rPr lang="en-US" dirty="0"/>
                  <a:t> (“surprise”):</a:t>
                </a:r>
              </a:p>
              <a:p>
                <a:pPr marL="457200" lvl="1" indent="0" algn="ctr">
                  <a:spcBef>
                    <a:spcPts val="0"/>
                  </a:spcBef>
                  <a:spcAft>
                    <a:spcPts val="1600"/>
                  </a:spcAft>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𝐾𝐿</m:t>
                      </m:r>
                      <m:d>
                        <m:dPr>
                          <m:endChr m:val="|"/>
                          <m:ctrlPr>
                            <a:rPr lang="en-US" i="1">
                              <a:latin typeface="Cambria Math" panose="02040503050406030204" pitchFamily="18" charset="0"/>
                            </a:rPr>
                          </m:ctrlPr>
                        </m:dPr>
                        <m:e>
                          <m:r>
                            <a:rPr lang="en-US" i="1">
                              <a:latin typeface="Cambria Math" panose="02040503050406030204" pitchFamily="18" charset="0"/>
                            </a:rPr>
                            <m:t> </m:t>
                          </m:r>
                          <m:r>
                            <a:rPr lang="en-US" i="1">
                              <a:latin typeface="Cambria Math" panose="02040503050406030204" pitchFamily="18" charset="0"/>
                            </a:rPr>
                            <m:t>𝑅</m:t>
                          </m:r>
                          <m:d>
                            <m:dPr>
                              <m:ctrlPr>
                                <a:rPr lang="en-US" i="1">
                                  <a:latin typeface="Cambria Math" panose="02040503050406030204" pitchFamily="18" charset="0"/>
                                </a:rPr>
                              </m:ctrlPr>
                            </m:dPr>
                            <m:e>
                              <m:r>
                                <a:rPr lang="en-US" i="1">
                                  <a:latin typeface="Cambria Math" panose="02040503050406030204" pitchFamily="18" charset="0"/>
                                </a:rPr>
                                <m:t>𝑒𝑣</m:t>
                              </m:r>
                            </m:e>
                          </m:d>
                          <m:r>
                            <a:rPr lang="en-US" i="1">
                              <a:latin typeface="Cambria Math" panose="02040503050406030204" pitchFamily="18" charset="0"/>
                            </a:rPr>
                            <m:t> </m:t>
                          </m:r>
                        </m:e>
                      </m:d>
                      <m:r>
                        <a:rPr lang="en-US" i="1">
                          <a:latin typeface="Cambria Math" panose="02040503050406030204" pitchFamily="18" charset="0"/>
                        </a:rPr>
                        <m:t> </m:t>
                      </m:r>
                      <m:r>
                        <a:rPr lang="en-US" i="1">
                          <a:latin typeface="Cambria Math" panose="02040503050406030204" pitchFamily="18" charset="0"/>
                        </a:rPr>
                        <m:t>𝐺</m:t>
                      </m:r>
                      <m:d>
                        <m:dPr>
                          <m:ctrlPr>
                            <a:rPr lang="en-US" i="1">
                              <a:latin typeface="Cambria Math" panose="02040503050406030204" pitchFamily="18" charset="0"/>
                            </a:rPr>
                          </m:ctrlPr>
                        </m:dPr>
                        <m:e>
                          <m:r>
                            <a:rPr lang="en-US" i="1">
                              <a:latin typeface="Cambria Math" panose="02040503050406030204" pitchFamily="18" charset="0"/>
                            </a:rPr>
                            <m:t>𝑒𝑣</m:t>
                          </m:r>
                        </m:e>
                        <m:e>
                          <m:r>
                            <a:rPr lang="en-US" i="1">
                              <a:latin typeface="Cambria Math" panose="02040503050406030204" pitchFamily="18" charset="0"/>
                            </a:rPr>
                            <m:t>𝑠𝑝</m:t>
                          </m:r>
                        </m:e>
                      </m:d>
                      <m:r>
                        <a:rPr lang="en-US" i="1">
                          <a:latin typeface="Cambria Math" panose="02040503050406030204" pitchFamily="18" charset="0"/>
                        </a:rPr>
                        <m:t> ) ≔</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𝑒</m:t>
                          </m:r>
                          <m:r>
                            <a:rPr lang="en-US" i="1">
                              <a:latin typeface="Cambria Math" panose="02040503050406030204" pitchFamily="18" charset="0"/>
                            </a:rPr>
                            <m:t>𝑣</m:t>
                          </m:r>
                        </m:sub>
                        <m:sup/>
                        <m:e>
                          <m:r>
                            <a:rPr lang="en-US" i="1">
                              <a:latin typeface="Cambria Math" panose="02040503050406030204" pitchFamily="18" charset="0"/>
                            </a:rPr>
                            <m:t>𝑅</m:t>
                          </m:r>
                          <m:d>
                            <m:dPr>
                              <m:ctrlPr>
                                <a:rPr lang="en-US" i="1">
                                  <a:latin typeface="Cambria Math" panose="02040503050406030204" pitchFamily="18" charset="0"/>
                                </a:rPr>
                              </m:ctrlPr>
                            </m:dPr>
                            <m:e>
                              <m:r>
                                <a:rPr lang="en-US" i="1">
                                  <a:latin typeface="Cambria Math" panose="02040503050406030204" pitchFamily="18" charset="0"/>
                                </a:rPr>
                                <m:t>𝑒𝑣</m:t>
                              </m:r>
                            </m:e>
                          </m:d>
                          <m:r>
                            <a:rPr lang="en-US" i="1">
                              <a:latin typeface="Cambria Math" panose="02040503050406030204" pitchFamily="18" charset="0"/>
                              <a:ea typeface="Cambria Math" panose="02040503050406030204" pitchFamily="18" charset="0"/>
                            </a:rPr>
                            <m:t>∙</m:t>
                          </m:r>
                          <m:r>
                            <m:rPr>
                              <m:nor/>
                            </m:rPr>
                            <a:rPr lang="en-US">
                              <a:latin typeface="Cambria Math" panose="02040503050406030204" pitchFamily="18" charset="0"/>
                              <a:ea typeface="Cambria Math" panose="02040503050406030204" pitchFamily="18" charset="0"/>
                            </a:rPr>
                            <m:t>ln</m:t>
                          </m:r>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𝑅</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𝑒𝑣</m:t>
                                  </m:r>
                                  <m:r>
                                    <a:rPr lang="en-US" i="1">
                                      <a:latin typeface="Cambria Math" panose="02040503050406030204" pitchFamily="18" charset="0"/>
                                      <a:ea typeface="Cambria Math" panose="02040503050406030204" pitchFamily="18" charset="0"/>
                                    </a:rPr>
                                    <m:t>)</m:t>
                                  </m:r>
                                </m:num>
                                <m:den>
                                  <m:r>
                                    <a:rPr lang="en-US" i="1">
                                      <a:latin typeface="Cambria Math" panose="02040503050406030204" pitchFamily="18" charset="0"/>
                                      <a:ea typeface="Cambria Math" panose="02040503050406030204" pitchFamily="18" charset="0"/>
                                    </a:rPr>
                                    <m:t>𝐺</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𝑒𝑣</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𝑠𝑝</m:t>
                                  </m:r>
                                  <m:r>
                                    <a:rPr lang="en-US" i="1">
                                      <a:latin typeface="Cambria Math" panose="02040503050406030204" pitchFamily="18" charset="0"/>
                                      <a:ea typeface="Cambria Math" panose="02040503050406030204" pitchFamily="18" charset="0"/>
                                    </a:rPr>
                                    <m:t>)</m:t>
                                  </m:r>
                                </m:den>
                              </m:f>
                            </m:e>
                          </m:d>
                        </m:e>
                      </m:nary>
                    </m:oMath>
                  </m:oMathPara>
                </a14:m>
                <a:endParaRPr lang="en-US" sz="1600" dirty="0"/>
              </a:p>
            </p:txBody>
          </p:sp>
        </mc:Choice>
        <mc:Fallback xmlns="">
          <p:sp>
            <p:nvSpPr>
              <p:cNvPr id="3" name="Content Placeholder 2">
                <a:extLst>
                  <a:ext uri="{FF2B5EF4-FFF2-40B4-BE49-F238E27FC236}">
                    <a16:creationId xmlns:a16="http://schemas.microsoft.com/office/drawing/2014/main" id="{4B9B85ED-81C8-C34A-951A-D34055582097}"/>
                  </a:ext>
                </a:extLst>
              </p:cNvPr>
              <p:cNvSpPr>
                <a:spLocks noGrp="1" noRot="1" noChangeAspect="1" noMove="1" noResize="1" noEditPoints="1" noAdjustHandles="1" noChangeArrowheads="1" noChangeShapeType="1" noTextEdit="1"/>
              </p:cNvSpPr>
              <p:nvPr>
                <p:ph idx="1"/>
              </p:nvPr>
            </p:nvSpPr>
            <p:spPr>
              <a:blipFill>
                <a:blip r:embed="rId2"/>
                <a:stretch>
                  <a:fillRect l="-963" t="-2291" r="-296"/>
                </a:stretch>
              </a:blipFill>
            </p:spPr>
            <p:txBody>
              <a:bodyPr/>
              <a:lstStyle/>
              <a:p>
                <a:r>
                  <a:rPr lang="en-US">
                    <a:noFill/>
                  </a:rPr>
                  <a:t> </a:t>
                </a:r>
              </a:p>
            </p:txBody>
          </p:sp>
        </mc:Fallback>
      </mc:AlternateContent>
      <p:sp>
        <p:nvSpPr>
          <p:cNvPr id="5" name="object 59">
            <a:extLst>
              <a:ext uri="{FF2B5EF4-FFF2-40B4-BE49-F238E27FC236}">
                <a16:creationId xmlns:a16="http://schemas.microsoft.com/office/drawing/2014/main" id="{660661E2-319B-4D9F-9D6F-9B61185B13A5}"/>
              </a:ext>
            </a:extLst>
          </p:cNvPr>
          <p:cNvSpPr txBox="1">
            <a:spLocks/>
          </p:cNvSpPr>
          <p:nvPr/>
        </p:nvSpPr>
        <p:spPr>
          <a:xfrm>
            <a:off x="6375560" y="6602350"/>
            <a:ext cx="2665803" cy="166712"/>
          </a:xfrm>
          <a:prstGeom prst="rect">
            <a:avLst/>
          </a:prstGeom>
        </p:spPr>
        <p:txBody>
          <a:bodyPr vert="horz" wrap="square" lIns="0" tIns="1270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spcBef>
                <a:spcPts val="100"/>
              </a:spcBef>
            </a:pPr>
            <a:r>
              <a:rPr lang="en-US" sz="1000" i="1" spc="-5" dirty="0"/>
              <a:t>Courtesy: Spencer Breiner, Eswaran Subrahmanian</a:t>
            </a:r>
          </a:p>
        </p:txBody>
      </p:sp>
    </p:spTree>
    <p:extLst>
      <p:ext uri="{BB962C8B-B14F-4D97-AF65-F5344CB8AC3E}">
        <p14:creationId xmlns:p14="http://schemas.microsoft.com/office/powerpoint/2010/main" val="32110248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A6788-3B05-3D45-9C74-41C26841DA33}"/>
              </a:ext>
            </a:extLst>
          </p:cNvPr>
          <p:cNvSpPr>
            <a:spLocks noGrp="1"/>
          </p:cNvSpPr>
          <p:nvPr>
            <p:ph type="title"/>
          </p:nvPr>
        </p:nvSpPr>
        <p:spPr/>
        <p:txBody>
          <a:bodyPr/>
          <a:lstStyle/>
          <a:p>
            <a:r>
              <a:rPr lang="en-US" dirty="0"/>
              <a:t>PC meets OKN meets NN</a:t>
            </a: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F3BCD5A8-0D83-4B14-BF6F-C248388DE93E}"/>
                  </a:ext>
                </a:extLst>
              </p:cNvPr>
              <p:cNvSpPr/>
              <p:nvPr/>
            </p:nvSpPr>
            <p:spPr>
              <a:xfrm>
                <a:off x="2663631" y="3200140"/>
                <a:ext cx="2970763" cy="5232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rPr>
                        <m:t>𝐾𝐿</m:t>
                      </m:r>
                      <m:d>
                        <m:dPr>
                          <m:endChr m:val="|"/>
                          <m:ctrlPr>
                            <a:rPr lang="en-US" sz="2800" i="1">
                              <a:latin typeface="Cambria Math" panose="02040503050406030204" pitchFamily="18" charset="0"/>
                            </a:rPr>
                          </m:ctrlPr>
                        </m:dPr>
                        <m:e>
                          <m:r>
                            <a:rPr lang="en-US" sz="2800" i="1">
                              <a:latin typeface="Cambria Math" panose="02040503050406030204" pitchFamily="18" charset="0"/>
                            </a:rPr>
                            <m:t> </m:t>
                          </m:r>
                          <m:r>
                            <a:rPr lang="en-US" sz="2800" i="1">
                              <a:latin typeface="Cambria Math" panose="02040503050406030204" pitchFamily="18" charset="0"/>
                            </a:rPr>
                            <m:t>𝑅</m:t>
                          </m:r>
                          <m:d>
                            <m:dPr>
                              <m:ctrlPr>
                                <a:rPr lang="en-US" sz="2800" i="1">
                                  <a:latin typeface="Cambria Math" panose="02040503050406030204" pitchFamily="18" charset="0"/>
                                </a:rPr>
                              </m:ctrlPr>
                            </m:dPr>
                            <m:e>
                              <m:r>
                                <a:rPr lang="en-US" sz="2800" i="1">
                                  <a:latin typeface="Cambria Math" panose="02040503050406030204" pitchFamily="18" charset="0"/>
                                </a:rPr>
                                <m:t>𝑒𝑣</m:t>
                              </m:r>
                            </m:e>
                          </m:d>
                          <m:r>
                            <a:rPr lang="en-US" sz="2800" i="1">
                              <a:latin typeface="Cambria Math" panose="02040503050406030204" pitchFamily="18" charset="0"/>
                            </a:rPr>
                            <m:t> </m:t>
                          </m:r>
                        </m:e>
                      </m:d>
                      <m:r>
                        <a:rPr lang="en-US" sz="2800" i="1">
                          <a:latin typeface="Cambria Math" panose="02040503050406030204" pitchFamily="18" charset="0"/>
                        </a:rPr>
                        <m:t> </m:t>
                      </m:r>
                      <m:r>
                        <a:rPr lang="en-US" sz="2800" i="1">
                          <a:latin typeface="Cambria Math" panose="02040503050406030204" pitchFamily="18" charset="0"/>
                        </a:rPr>
                        <m:t>𝐺</m:t>
                      </m:r>
                      <m:d>
                        <m:dPr>
                          <m:ctrlPr>
                            <a:rPr lang="en-US" sz="2800" i="1">
                              <a:latin typeface="Cambria Math" panose="02040503050406030204" pitchFamily="18" charset="0"/>
                            </a:rPr>
                          </m:ctrlPr>
                        </m:dPr>
                        <m:e>
                          <m:r>
                            <a:rPr lang="en-US" sz="2800" i="1">
                              <a:latin typeface="Cambria Math" panose="02040503050406030204" pitchFamily="18" charset="0"/>
                            </a:rPr>
                            <m:t>𝑒𝑣</m:t>
                          </m:r>
                        </m:e>
                        <m:e>
                          <m:r>
                            <a:rPr lang="en-US" sz="2800" i="1">
                              <a:latin typeface="Cambria Math" panose="02040503050406030204" pitchFamily="18" charset="0"/>
                            </a:rPr>
                            <m:t>𝑠𝑝</m:t>
                          </m:r>
                        </m:e>
                      </m:d>
                      <m:r>
                        <a:rPr lang="en-US" sz="2800" i="1">
                          <a:latin typeface="Cambria Math" panose="02040503050406030204" pitchFamily="18" charset="0"/>
                        </a:rPr>
                        <m:t> ) </m:t>
                      </m:r>
                    </m:oMath>
                  </m:oMathPara>
                </a14:m>
                <a:endParaRPr lang="en-US" sz="2800" dirty="0"/>
              </a:p>
            </p:txBody>
          </p:sp>
        </mc:Choice>
        <mc:Fallback xmlns="">
          <p:sp>
            <p:nvSpPr>
              <p:cNvPr id="8" name="Rectangle 7">
                <a:extLst>
                  <a:ext uri="{FF2B5EF4-FFF2-40B4-BE49-F238E27FC236}">
                    <a16:creationId xmlns:a16="http://schemas.microsoft.com/office/drawing/2014/main" id="{F3BCD5A8-0D83-4B14-BF6F-C248388DE93E}"/>
                  </a:ext>
                </a:extLst>
              </p:cNvPr>
              <p:cNvSpPr>
                <a:spLocks noRot="1" noChangeAspect="1" noMove="1" noResize="1" noEditPoints="1" noAdjustHandles="1" noChangeArrowheads="1" noChangeShapeType="1" noTextEdit="1"/>
              </p:cNvSpPr>
              <p:nvPr/>
            </p:nvSpPr>
            <p:spPr>
              <a:xfrm>
                <a:off x="2663631" y="3200140"/>
                <a:ext cx="2970763" cy="523220"/>
              </a:xfrm>
              <a:prstGeom prst="rect">
                <a:avLst/>
              </a:prstGeom>
              <a:blipFill>
                <a:blip r:embed="rId2"/>
                <a:stretch>
                  <a:fillRect r="-18891"/>
                </a:stretch>
              </a:blipFill>
            </p:spPr>
            <p:txBody>
              <a:bodyPr/>
              <a:lstStyle/>
              <a:p>
                <a:r>
                  <a:rPr lang="en-US">
                    <a:noFill/>
                  </a:rPr>
                  <a:t> </a:t>
                </a:r>
              </a:p>
            </p:txBody>
          </p:sp>
        </mc:Fallback>
      </mc:AlternateContent>
      <p:sp>
        <p:nvSpPr>
          <p:cNvPr id="33" name="Content Placeholder 2">
            <a:extLst>
              <a:ext uri="{FF2B5EF4-FFF2-40B4-BE49-F238E27FC236}">
                <a16:creationId xmlns:a16="http://schemas.microsoft.com/office/drawing/2014/main" id="{6EF65BFA-CA80-40AB-B464-072183E9558D}"/>
              </a:ext>
            </a:extLst>
          </p:cNvPr>
          <p:cNvSpPr>
            <a:spLocks noGrp="1"/>
          </p:cNvSpPr>
          <p:nvPr>
            <p:ph idx="1"/>
          </p:nvPr>
        </p:nvSpPr>
        <p:spPr>
          <a:xfrm>
            <a:off x="457200" y="3755048"/>
            <a:ext cx="8229600" cy="2608430"/>
          </a:xfrm>
        </p:spPr>
        <p:txBody>
          <a:bodyPr>
            <a:normAutofit lnSpcReduction="10000"/>
          </a:bodyPr>
          <a:lstStyle/>
          <a:p>
            <a:pPr marL="0" indent="0">
              <a:spcAft>
                <a:spcPts val="1600"/>
              </a:spcAft>
              <a:buNone/>
            </a:pPr>
            <a:r>
              <a:rPr lang="en-US" sz="2400" dirty="0"/>
              <a:t>Ontologies generate probabilistic models in (at least) two ways:</a:t>
            </a:r>
          </a:p>
          <a:p>
            <a:pPr lvl="1">
              <a:spcAft>
                <a:spcPts val="1600"/>
              </a:spcAft>
            </a:pPr>
            <a:r>
              <a:rPr lang="en-US" sz="1800" dirty="0"/>
              <a:t>Elicited and encoded directly (e.g., medical ontologies).</a:t>
            </a:r>
          </a:p>
          <a:p>
            <a:pPr lvl="1">
              <a:spcAft>
                <a:spcPts val="1600"/>
              </a:spcAft>
            </a:pPr>
            <a:r>
              <a:rPr lang="en-US" sz="1800" dirty="0"/>
              <a:t>Calculated from structured data (e.g., manufacturing ontology &amp; database).</a:t>
            </a:r>
          </a:p>
          <a:p>
            <a:pPr marL="57150" indent="0">
              <a:spcAft>
                <a:spcPts val="1600"/>
              </a:spcAft>
              <a:buNone/>
            </a:pPr>
            <a:r>
              <a:rPr lang="en-US" sz="2400" dirty="0"/>
              <a:t>PC learning algorithm updates both models together, linking black-box NN parameters to explainable OKN values.</a:t>
            </a:r>
          </a:p>
          <a:p>
            <a:pPr marL="57150" indent="0">
              <a:spcAft>
                <a:spcPts val="1600"/>
              </a:spcAft>
              <a:buNone/>
            </a:pPr>
            <a:endParaRPr lang="en-US" sz="2400" dirty="0"/>
          </a:p>
        </p:txBody>
      </p:sp>
      <p:pic>
        <p:nvPicPr>
          <p:cNvPr id="46" name="Picture 45">
            <a:extLst>
              <a:ext uri="{FF2B5EF4-FFF2-40B4-BE49-F238E27FC236}">
                <a16:creationId xmlns:a16="http://schemas.microsoft.com/office/drawing/2014/main" id="{E8E533AC-6148-4F97-98D6-C0855D6FE3CD}"/>
              </a:ext>
            </a:extLst>
          </p:cNvPr>
          <p:cNvPicPr>
            <a:picLocks noChangeAspect="1"/>
          </p:cNvPicPr>
          <p:nvPr/>
        </p:nvPicPr>
        <p:blipFill rotWithShape="1">
          <a:blip r:embed="rId3">
            <a:extLst>
              <a:ext uri="{28A0092B-C50C-407E-A947-70E740481C1C}">
                <a14:useLocalDpi xmlns:a14="http://schemas.microsoft.com/office/drawing/2010/main" val="0"/>
              </a:ext>
            </a:extLst>
          </a:blip>
          <a:srcRect l="4467" t="16871" r="3897" b="20001"/>
          <a:stretch/>
        </p:blipFill>
        <p:spPr>
          <a:xfrm>
            <a:off x="829678" y="1655990"/>
            <a:ext cx="1364601" cy="1231857"/>
          </a:xfrm>
          <a:prstGeom prst="rect">
            <a:avLst/>
          </a:prstGeom>
        </p:spPr>
      </p:pic>
      <p:pic>
        <p:nvPicPr>
          <p:cNvPr id="52" name="Picture 51">
            <a:extLst>
              <a:ext uri="{FF2B5EF4-FFF2-40B4-BE49-F238E27FC236}">
                <a16:creationId xmlns:a16="http://schemas.microsoft.com/office/drawing/2014/main" id="{B7AB0134-0507-4CAC-892C-C8BFE8F64254}"/>
              </a:ext>
            </a:extLst>
          </p:cNvPr>
          <p:cNvPicPr>
            <a:picLocks noChangeAspect="1"/>
          </p:cNvPicPr>
          <p:nvPr/>
        </p:nvPicPr>
        <p:blipFill>
          <a:blip r:embed="rId4"/>
          <a:stretch>
            <a:fillRect/>
          </a:stretch>
        </p:blipFill>
        <p:spPr>
          <a:xfrm>
            <a:off x="3608055" y="1691563"/>
            <a:ext cx="1943649" cy="1234103"/>
          </a:xfrm>
          <a:prstGeom prst="rect">
            <a:avLst/>
          </a:prstGeom>
        </p:spPr>
      </p:pic>
      <p:cxnSp>
        <p:nvCxnSpPr>
          <p:cNvPr id="24" name="Connector: Elbow 23">
            <a:extLst>
              <a:ext uri="{FF2B5EF4-FFF2-40B4-BE49-F238E27FC236}">
                <a16:creationId xmlns:a16="http://schemas.microsoft.com/office/drawing/2014/main" id="{3DF5FFB4-423E-49B5-BBF5-5FA8533FCDEA}"/>
              </a:ext>
            </a:extLst>
          </p:cNvPr>
          <p:cNvCxnSpPr>
            <a:cxnSpLocks/>
          </p:cNvCxnSpPr>
          <p:nvPr/>
        </p:nvCxnSpPr>
        <p:spPr>
          <a:xfrm rot="16200000" flipH="1">
            <a:off x="3527119" y="2071541"/>
            <a:ext cx="1421328" cy="1004338"/>
          </a:xfrm>
          <a:prstGeom prst="bentConnector3">
            <a:avLst>
              <a:gd name="adj1" fmla="val 59847"/>
            </a:avLst>
          </a:prstGeom>
          <a:ln>
            <a:tailEnd type="triangle"/>
          </a:ln>
        </p:spPr>
        <p:style>
          <a:lnRef idx="3">
            <a:schemeClr val="accent1"/>
          </a:lnRef>
          <a:fillRef idx="0">
            <a:schemeClr val="accent1"/>
          </a:fillRef>
          <a:effectRef idx="2">
            <a:schemeClr val="accent1"/>
          </a:effectRef>
          <a:fontRef idx="minor">
            <a:schemeClr val="tx1"/>
          </a:fontRef>
        </p:style>
      </p:cxnSp>
      <p:sp>
        <p:nvSpPr>
          <p:cNvPr id="20" name="Rectangle 19">
            <a:extLst>
              <a:ext uri="{FF2B5EF4-FFF2-40B4-BE49-F238E27FC236}">
                <a16:creationId xmlns:a16="http://schemas.microsoft.com/office/drawing/2014/main" id="{726D8603-9A49-4DF9-84BB-F8EEEC648293}"/>
              </a:ext>
            </a:extLst>
          </p:cNvPr>
          <p:cNvSpPr/>
          <p:nvPr/>
        </p:nvSpPr>
        <p:spPr>
          <a:xfrm>
            <a:off x="3163061" y="1415649"/>
            <a:ext cx="979714" cy="5518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NN</a:t>
            </a:r>
          </a:p>
        </p:txBody>
      </p:sp>
      <p:pic>
        <p:nvPicPr>
          <p:cNvPr id="62" name="Picture 61">
            <a:extLst>
              <a:ext uri="{FF2B5EF4-FFF2-40B4-BE49-F238E27FC236}">
                <a16:creationId xmlns:a16="http://schemas.microsoft.com/office/drawing/2014/main" id="{4583AE6A-404F-45A7-8B17-F9B718D24BC2}"/>
              </a:ext>
            </a:extLst>
          </p:cNvPr>
          <p:cNvPicPr>
            <a:picLocks noChangeAspect="1"/>
          </p:cNvPicPr>
          <p:nvPr/>
        </p:nvPicPr>
        <p:blipFill>
          <a:blip r:embed="rId5"/>
          <a:stretch>
            <a:fillRect/>
          </a:stretch>
        </p:blipFill>
        <p:spPr>
          <a:xfrm>
            <a:off x="6488444" y="1653744"/>
            <a:ext cx="1231292" cy="1234103"/>
          </a:xfrm>
          <a:prstGeom prst="rect">
            <a:avLst/>
          </a:prstGeom>
        </p:spPr>
      </p:pic>
      <p:sp>
        <p:nvSpPr>
          <p:cNvPr id="21" name="Rectangle 20">
            <a:extLst>
              <a:ext uri="{FF2B5EF4-FFF2-40B4-BE49-F238E27FC236}">
                <a16:creationId xmlns:a16="http://schemas.microsoft.com/office/drawing/2014/main" id="{BE87C2F6-3AF3-4B1D-B79E-E72F6C2A3B6F}"/>
              </a:ext>
            </a:extLst>
          </p:cNvPr>
          <p:cNvSpPr/>
          <p:nvPr/>
        </p:nvSpPr>
        <p:spPr>
          <a:xfrm>
            <a:off x="6133830" y="1417657"/>
            <a:ext cx="979714" cy="5518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a:t>
            </a:r>
          </a:p>
        </p:txBody>
      </p:sp>
      <p:sp>
        <p:nvSpPr>
          <p:cNvPr id="70" name="object 59">
            <a:extLst>
              <a:ext uri="{FF2B5EF4-FFF2-40B4-BE49-F238E27FC236}">
                <a16:creationId xmlns:a16="http://schemas.microsoft.com/office/drawing/2014/main" id="{7780674C-1A4E-4013-9593-64C6AC195061}"/>
              </a:ext>
            </a:extLst>
          </p:cNvPr>
          <p:cNvSpPr txBox="1">
            <a:spLocks/>
          </p:cNvSpPr>
          <p:nvPr/>
        </p:nvSpPr>
        <p:spPr>
          <a:xfrm>
            <a:off x="6375560" y="6602350"/>
            <a:ext cx="2665803" cy="166712"/>
          </a:xfrm>
          <a:prstGeom prst="rect">
            <a:avLst/>
          </a:prstGeom>
        </p:spPr>
        <p:txBody>
          <a:bodyPr vert="horz" wrap="square" lIns="0" tIns="1270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spcBef>
                <a:spcPts val="100"/>
              </a:spcBef>
            </a:pPr>
            <a:r>
              <a:rPr lang="en-US" sz="1000" i="1" spc="-5" dirty="0"/>
              <a:t>Courtesy: Spencer Breiner, Eswaran Subrahmanian</a:t>
            </a:r>
          </a:p>
        </p:txBody>
      </p:sp>
      <p:cxnSp>
        <p:nvCxnSpPr>
          <p:cNvPr id="25" name="Connector: Elbow 24">
            <a:extLst>
              <a:ext uri="{FF2B5EF4-FFF2-40B4-BE49-F238E27FC236}">
                <a16:creationId xmlns:a16="http://schemas.microsoft.com/office/drawing/2014/main" id="{3512B36A-907F-4863-8C3A-98DB218D5A43}"/>
              </a:ext>
            </a:extLst>
          </p:cNvPr>
          <p:cNvCxnSpPr>
            <a:cxnSpLocks/>
            <a:stCxn id="21" idx="2"/>
          </p:cNvCxnSpPr>
          <p:nvPr/>
        </p:nvCxnSpPr>
        <p:spPr>
          <a:xfrm rot="5400000">
            <a:off x="5470587" y="2238388"/>
            <a:ext cx="1422004" cy="884197"/>
          </a:xfrm>
          <a:prstGeom prst="bentConnector3">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3" name="Connector: Elbow 12">
            <a:extLst>
              <a:ext uri="{FF2B5EF4-FFF2-40B4-BE49-F238E27FC236}">
                <a16:creationId xmlns:a16="http://schemas.microsoft.com/office/drawing/2014/main" id="{359B638E-A645-4028-A737-8C3CE149FF42}"/>
              </a:ext>
            </a:extLst>
          </p:cNvPr>
          <p:cNvCxnSpPr>
            <a:cxnSpLocks/>
          </p:cNvCxnSpPr>
          <p:nvPr/>
        </p:nvCxnSpPr>
        <p:spPr>
          <a:xfrm rot="16200000" flipH="1">
            <a:off x="2018584" y="1800000"/>
            <a:ext cx="1660073" cy="1308679"/>
          </a:xfrm>
          <a:prstGeom prst="bentConnector3">
            <a:avLst>
              <a:gd name="adj1" fmla="val 64614"/>
            </a:avLst>
          </a:prstGeom>
          <a:ln>
            <a:tailEnd type="triangle"/>
          </a:ln>
        </p:spPr>
        <p:style>
          <a:lnRef idx="3">
            <a:schemeClr val="accent1"/>
          </a:lnRef>
          <a:fillRef idx="0">
            <a:schemeClr val="accent1"/>
          </a:fillRef>
          <a:effectRef idx="2">
            <a:schemeClr val="accent1"/>
          </a:effectRef>
          <a:fontRef idx="minor">
            <a:schemeClr val="tx1"/>
          </a:fontRef>
        </p:style>
      </p:cxnSp>
      <p:sp>
        <p:nvSpPr>
          <p:cNvPr id="4" name="Rectangle 3">
            <a:extLst>
              <a:ext uri="{FF2B5EF4-FFF2-40B4-BE49-F238E27FC236}">
                <a16:creationId xmlns:a16="http://schemas.microsoft.com/office/drawing/2014/main" id="{C52BEC2E-BA78-495B-959D-BD8A9D601D15}"/>
              </a:ext>
            </a:extLst>
          </p:cNvPr>
          <p:cNvSpPr/>
          <p:nvPr/>
        </p:nvSpPr>
        <p:spPr>
          <a:xfrm>
            <a:off x="1691601" y="1417638"/>
            <a:ext cx="979714" cy="5518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OKN</a:t>
            </a:r>
          </a:p>
        </p:txBody>
      </p:sp>
    </p:spTree>
    <p:extLst>
      <p:ext uri="{BB962C8B-B14F-4D97-AF65-F5344CB8AC3E}">
        <p14:creationId xmlns:p14="http://schemas.microsoft.com/office/powerpoint/2010/main" val="2260591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9CAFA-8104-B846-BEDF-4A3A2F2748E1}"/>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4CC4E5A7-BBD8-4E4A-A6AC-4AD142FEC940}"/>
              </a:ext>
            </a:extLst>
          </p:cNvPr>
          <p:cNvSpPr>
            <a:spLocks noGrp="1"/>
          </p:cNvSpPr>
          <p:nvPr>
            <p:ph idx="1"/>
          </p:nvPr>
        </p:nvSpPr>
        <p:spPr>
          <a:xfrm>
            <a:off x="1159566" y="1417638"/>
            <a:ext cx="8229600" cy="4525963"/>
          </a:xfrm>
        </p:spPr>
        <p:txBody>
          <a:bodyPr>
            <a:normAutofit fontScale="92500" lnSpcReduction="10000"/>
          </a:bodyPr>
          <a:lstStyle/>
          <a:p>
            <a:r>
              <a:rPr lang="en-US" dirty="0"/>
              <a:t>AI at NIST</a:t>
            </a:r>
          </a:p>
          <a:p>
            <a:r>
              <a:rPr lang="en-US" dirty="0"/>
              <a:t>AI in Medicine</a:t>
            </a:r>
          </a:p>
          <a:p>
            <a:r>
              <a:rPr lang="en-US" dirty="0"/>
              <a:t>Representative Projects in SSD</a:t>
            </a:r>
          </a:p>
          <a:p>
            <a:r>
              <a:rPr lang="en-US" dirty="0"/>
              <a:t>DARPA’s XAI: A Brief Introduction</a:t>
            </a:r>
          </a:p>
          <a:p>
            <a:r>
              <a:rPr lang="en-US" dirty="0"/>
              <a:t>First Wave: KAS, MYCIN/EMYCIN and Explanations</a:t>
            </a:r>
          </a:p>
          <a:p>
            <a:r>
              <a:rPr lang="en-US" dirty="0"/>
              <a:t>Second Wave: CNNs and Explanation</a:t>
            </a:r>
          </a:p>
          <a:p>
            <a:r>
              <a:rPr lang="en-US" dirty="0"/>
              <a:t>Third Wave: OKNs + NNs</a:t>
            </a:r>
          </a:p>
          <a:p>
            <a:r>
              <a:rPr lang="en-US" dirty="0">
                <a:solidFill>
                  <a:srgbClr val="FFC000"/>
                </a:solidFill>
              </a:rPr>
              <a:t>Summary</a:t>
            </a:r>
          </a:p>
          <a:p>
            <a:pPr marL="0" indent="0">
              <a:buNone/>
            </a:pPr>
            <a:endParaRPr lang="en-US" dirty="0"/>
          </a:p>
        </p:txBody>
      </p:sp>
    </p:spTree>
    <p:extLst>
      <p:ext uri="{BB962C8B-B14F-4D97-AF65-F5344CB8AC3E}">
        <p14:creationId xmlns:p14="http://schemas.microsoft.com/office/powerpoint/2010/main" val="39401153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7CDE-DFC7-E544-9DB5-72FC4A77598C}"/>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839ED870-E427-DF43-A443-B08CDA752C23}"/>
              </a:ext>
            </a:extLst>
          </p:cNvPr>
          <p:cNvSpPr>
            <a:spLocks noGrp="1"/>
          </p:cNvSpPr>
          <p:nvPr>
            <p:ph idx="1"/>
          </p:nvPr>
        </p:nvSpPr>
        <p:spPr>
          <a:xfrm>
            <a:off x="164892" y="1417638"/>
            <a:ext cx="8763208" cy="4737100"/>
          </a:xfrm>
        </p:spPr>
        <p:txBody>
          <a:bodyPr>
            <a:normAutofit lnSpcReduction="10000"/>
          </a:bodyPr>
          <a:lstStyle/>
          <a:p>
            <a:r>
              <a:rPr lang="en-US" dirty="0"/>
              <a:t>Metrology for AI and AI for Metrology</a:t>
            </a:r>
          </a:p>
          <a:p>
            <a:r>
              <a:rPr lang="en-US" dirty="0"/>
              <a:t>Medical diagnosis requires multi-modal reasoning</a:t>
            </a:r>
          </a:p>
          <a:p>
            <a:r>
              <a:rPr lang="en-US" dirty="0"/>
              <a:t>Standards introduced at the right time will lead to innovation</a:t>
            </a:r>
          </a:p>
          <a:p>
            <a:r>
              <a:rPr lang="en-US" dirty="0"/>
              <a:t>Testing algorithms will increase trust in AI</a:t>
            </a:r>
          </a:p>
          <a:p>
            <a:r>
              <a:rPr lang="en-US" dirty="0"/>
              <a:t>Learning programs need to explain reasoning</a:t>
            </a:r>
          </a:p>
          <a:p>
            <a:r>
              <a:rPr lang="en-US" dirty="0"/>
              <a:t>Public-Private partnerships may help accelerate progress</a:t>
            </a:r>
          </a:p>
          <a:p>
            <a:r>
              <a:rPr lang="en-US" dirty="0"/>
              <a:t>Challenge problems will improve performance</a:t>
            </a:r>
          </a:p>
          <a:p>
            <a:endParaRPr lang="en-US" dirty="0"/>
          </a:p>
        </p:txBody>
      </p:sp>
    </p:spTree>
    <p:extLst>
      <p:ext uri="{BB962C8B-B14F-4D97-AF65-F5344CB8AC3E}">
        <p14:creationId xmlns:p14="http://schemas.microsoft.com/office/powerpoint/2010/main" val="511067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D5F8B6-E633-BB46-8D4D-31A1D124F32A}"/>
              </a:ext>
            </a:extLst>
          </p:cNvPr>
          <p:cNvSpPr>
            <a:spLocks noGrp="1"/>
          </p:cNvSpPr>
          <p:nvPr>
            <p:ph type="sldNum" sz="quarter" idx="12"/>
          </p:nvPr>
        </p:nvSpPr>
        <p:spPr/>
        <p:txBody>
          <a:bodyPr/>
          <a:lstStyle/>
          <a:p>
            <a:fld id="{29AB1D92-2ADB-9E4C-A96B-B84F7DA8EA28}" type="slidenum">
              <a:rPr lang="en-US" smtClean="0"/>
              <a:pPr/>
              <a:t>55</a:t>
            </a:fld>
            <a:endParaRPr lang="en-US"/>
          </a:p>
        </p:txBody>
      </p:sp>
      <p:sp>
        <p:nvSpPr>
          <p:cNvPr id="5" name="Rectangle 4">
            <a:extLst>
              <a:ext uri="{FF2B5EF4-FFF2-40B4-BE49-F238E27FC236}">
                <a16:creationId xmlns:a16="http://schemas.microsoft.com/office/drawing/2014/main" id="{4447D1B1-0294-0D47-9484-FAEE49CDE31B}"/>
              </a:ext>
            </a:extLst>
          </p:cNvPr>
          <p:cNvSpPr/>
          <p:nvPr/>
        </p:nvSpPr>
        <p:spPr>
          <a:xfrm>
            <a:off x="3977640" y="6582975"/>
            <a:ext cx="4572000" cy="276999"/>
          </a:xfrm>
          <a:prstGeom prst="rect">
            <a:avLst/>
          </a:prstGeom>
        </p:spPr>
        <p:txBody>
          <a:bodyPr>
            <a:spAutoFit/>
          </a:bodyPr>
          <a:lstStyle/>
          <a:p>
            <a:r>
              <a:rPr lang="en-US" sz="1200" i="1" dirty="0"/>
              <a:t>https://</a:t>
            </a:r>
            <a:r>
              <a:rPr lang="en-US" sz="1200" i="1" dirty="0" err="1"/>
              <a:t>www.ncbi.nlm.nih.gov</a:t>
            </a:r>
            <a:r>
              <a:rPr lang="en-US" sz="1200" i="1" dirty="0"/>
              <a:t>/</a:t>
            </a:r>
            <a:r>
              <a:rPr lang="en-US" sz="1200" i="1" dirty="0" err="1"/>
              <a:t>pmc</a:t>
            </a:r>
            <a:r>
              <a:rPr lang="en-US" sz="1200" i="1" dirty="0"/>
              <a:t>/articles/PMC3336915/</a:t>
            </a:r>
          </a:p>
        </p:txBody>
      </p:sp>
      <p:pic>
        <p:nvPicPr>
          <p:cNvPr id="9" name="Picture 8">
            <a:extLst>
              <a:ext uri="{FF2B5EF4-FFF2-40B4-BE49-F238E27FC236}">
                <a16:creationId xmlns:a16="http://schemas.microsoft.com/office/drawing/2014/main" id="{4E0AB222-E089-894D-87B1-945772B52E07}"/>
              </a:ext>
            </a:extLst>
          </p:cNvPr>
          <p:cNvPicPr>
            <a:picLocks noChangeAspect="1"/>
          </p:cNvPicPr>
          <p:nvPr/>
        </p:nvPicPr>
        <p:blipFill>
          <a:blip r:embed="rId2"/>
          <a:stretch>
            <a:fillRect/>
          </a:stretch>
        </p:blipFill>
        <p:spPr>
          <a:xfrm>
            <a:off x="0" y="0"/>
            <a:ext cx="9144000" cy="5262211"/>
          </a:xfrm>
          <a:prstGeom prst="rect">
            <a:avLst/>
          </a:prstGeom>
        </p:spPr>
      </p:pic>
      <p:pic>
        <p:nvPicPr>
          <p:cNvPr id="11" name="Picture 10">
            <a:extLst>
              <a:ext uri="{FF2B5EF4-FFF2-40B4-BE49-F238E27FC236}">
                <a16:creationId xmlns:a16="http://schemas.microsoft.com/office/drawing/2014/main" id="{83C4B619-F9E5-6D4C-ADAB-112D65826140}"/>
              </a:ext>
            </a:extLst>
          </p:cNvPr>
          <p:cNvPicPr>
            <a:picLocks noChangeAspect="1"/>
          </p:cNvPicPr>
          <p:nvPr/>
        </p:nvPicPr>
        <p:blipFill>
          <a:blip r:embed="rId3"/>
          <a:stretch>
            <a:fillRect/>
          </a:stretch>
        </p:blipFill>
        <p:spPr>
          <a:xfrm>
            <a:off x="0" y="5143500"/>
            <a:ext cx="2444750" cy="1714500"/>
          </a:xfrm>
          <a:prstGeom prst="rect">
            <a:avLst/>
          </a:prstGeom>
        </p:spPr>
      </p:pic>
    </p:spTree>
    <p:extLst>
      <p:ext uri="{BB962C8B-B14F-4D97-AF65-F5344CB8AC3E}">
        <p14:creationId xmlns:p14="http://schemas.microsoft.com/office/powerpoint/2010/main" val="41139804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5"/>
          <p:cNvSpPr txBox="1">
            <a:spLocks noChangeArrowheads="1"/>
          </p:cNvSpPr>
          <p:nvPr/>
        </p:nvSpPr>
        <p:spPr bwMode="auto">
          <a:xfrm>
            <a:off x="193675" y="5502276"/>
            <a:ext cx="2362200" cy="1200314"/>
          </a:xfrm>
          <a:prstGeom prst="rect">
            <a:avLst/>
          </a:prstGeom>
          <a:noFill/>
          <a:ln w="9525">
            <a:noFill/>
            <a:miter lim="800000"/>
            <a:headEnd/>
            <a:tailEnd/>
          </a:ln>
        </p:spPr>
        <p:txBody>
          <a:bodyPr lIns="91427" tIns="45713" rIns="91427" bIns="45713">
            <a:spAutoFit/>
          </a:bodyPr>
          <a:lstStyle/>
          <a:p>
            <a:pPr eaLnBrk="0" hangingPunct="0">
              <a:spcBef>
                <a:spcPct val="50000"/>
              </a:spcBef>
            </a:pPr>
            <a:endParaRPr lang="en-US" sz="1200" b="1" dirty="0">
              <a:solidFill>
                <a:srgbClr val="234084"/>
              </a:solidFill>
            </a:endParaRPr>
          </a:p>
          <a:p>
            <a:pPr eaLnBrk="0" hangingPunct="0">
              <a:spcBef>
                <a:spcPct val="50000"/>
              </a:spcBef>
            </a:pPr>
            <a:r>
              <a:rPr lang="en-US" sz="1200" b="1" dirty="0">
                <a:solidFill>
                  <a:srgbClr val="234084"/>
                </a:solidFill>
              </a:rPr>
              <a:t>Courtesy: Fred Hosea, Ph.D.</a:t>
            </a:r>
            <a:br>
              <a:rPr lang="en-US" sz="1200" b="1" dirty="0">
                <a:solidFill>
                  <a:srgbClr val="234084"/>
                </a:solidFill>
              </a:rPr>
            </a:br>
            <a:r>
              <a:rPr lang="en-US" sz="1200" b="1" dirty="0">
                <a:solidFill>
                  <a:srgbClr val="234084"/>
                </a:solidFill>
              </a:rPr>
              <a:t>Program Director</a:t>
            </a:r>
            <a:br>
              <a:rPr lang="en-US" sz="1200" b="1" dirty="0">
                <a:solidFill>
                  <a:srgbClr val="234084"/>
                </a:solidFill>
              </a:rPr>
            </a:br>
            <a:r>
              <a:rPr lang="en-US" sz="1200" b="1" dirty="0">
                <a:solidFill>
                  <a:srgbClr val="234084"/>
                </a:solidFill>
              </a:rPr>
              <a:t>Clinical Technology</a:t>
            </a:r>
          </a:p>
          <a:p>
            <a:pPr eaLnBrk="0" hangingPunct="0">
              <a:spcBef>
                <a:spcPct val="50000"/>
              </a:spcBef>
            </a:pPr>
            <a:r>
              <a:rPr lang="en-US" sz="1200" b="1" dirty="0" err="1">
                <a:solidFill>
                  <a:srgbClr val="234084"/>
                </a:solidFill>
              </a:rPr>
              <a:t>fred.w.hosea@kp.org</a:t>
            </a:r>
            <a:endParaRPr lang="en-US" sz="1600" b="1" dirty="0">
              <a:solidFill>
                <a:srgbClr val="234084"/>
              </a:solidFill>
            </a:endParaRPr>
          </a:p>
        </p:txBody>
      </p:sp>
      <p:pic>
        <p:nvPicPr>
          <p:cNvPr id="67590" name="Picture 6"/>
          <p:cNvPicPr>
            <a:picLocks noChangeAspect="1" noChangeArrowheads="1"/>
          </p:cNvPicPr>
          <p:nvPr/>
        </p:nvPicPr>
        <p:blipFill>
          <a:blip r:embed="rId3" cstate="print"/>
          <a:srcRect/>
          <a:stretch>
            <a:fillRect/>
          </a:stretch>
        </p:blipFill>
        <p:spPr bwMode="auto">
          <a:xfrm>
            <a:off x="998538" y="146051"/>
            <a:ext cx="2016125" cy="1844675"/>
          </a:xfrm>
          <a:prstGeom prst="rect">
            <a:avLst/>
          </a:prstGeom>
          <a:noFill/>
          <a:ln w="9525">
            <a:noFill/>
            <a:miter lim="800000"/>
            <a:headEnd/>
            <a:tailEnd/>
          </a:ln>
          <a:effectLst>
            <a:outerShdw dist="117088" dir="2963922" algn="ctr" rotWithShape="0">
              <a:srgbClr val="99ACD2">
                <a:alpha val="50000"/>
              </a:srgbClr>
            </a:outerShdw>
          </a:effectLst>
        </p:spPr>
      </p:pic>
      <p:graphicFrame>
        <p:nvGraphicFramePr>
          <p:cNvPr id="1026" name="Object 7"/>
          <p:cNvGraphicFramePr>
            <a:graphicFrameLocks noChangeAspect="1"/>
          </p:cNvGraphicFramePr>
          <p:nvPr/>
        </p:nvGraphicFramePr>
        <p:xfrm>
          <a:off x="307975" y="1530350"/>
          <a:ext cx="1103313" cy="1438275"/>
        </p:xfrm>
        <a:graphic>
          <a:graphicData uri="http://schemas.openxmlformats.org/presentationml/2006/ole">
            <mc:AlternateContent xmlns:mc="http://schemas.openxmlformats.org/markup-compatibility/2006">
              <mc:Choice xmlns:v="urn:schemas-microsoft-com:vml" Requires="v">
                <p:oleObj spid="_x0000_s15415" name="Visio" r:id="rId4" imgW="7747000" imgH="10096500" progId="">
                  <p:embed/>
                </p:oleObj>
              </mc:Choice>
              <mc:Fallback>
                <p:oleObj name="Visio" r:id="rId4" imgW="7747000" imgH="10096500" progId="">
                  <p:embed/>
                  <p:pic>
                    <p:nvPicPr>
                      <p:cNvPr id="1026"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975" y="1530350"/>
                        <a:ext cx="1103313" cy="1438275"/>
                      </a:xfrm>
                      <a:prstGeom prst="rect">
                        <a:avLst/>
                      </a:prstGeom>
                      <a:solidFill>
                        <a:srgbClr val="FFF5C9"/>
                      </a:solidFill>
                      <a:effectLst/>
                      <a:extLst>
                        <a:ext uri="{AF507438-7753-43e0-B8FC-AC1667EBCBE1}">
                          <a14:hiddenEffects xmlns="" xmlns:a14="http://schemas.microsoft.com/office/drawing/2010/main">
                            <a:effectLst>
                              <a:outerShdw blurRad="63500" dist="89803" dir="2700000" algn="ctr" rotWithShape="0">
                                <a:srgbClr val="000000">
                                  <a:alpha val="74998"/>
                                </a:srgbClr>
                              </a:outerShdw>
                            </a:effectLst>
                          </a14:hiddenEffects>
                        </a:ext>
                      </a:extLst>
                    </p:spPr>
                  </p:pic>
                </p:oleObj>
              </mc:Fallback>
            </mc:AlternateContent>
          </a:graphicData>
        </a:graphic>
      </p:graphicFrame>
      <p:sp>
        <p:nvSpPr>
          <p:cNvPr id="67592" name="Text Box 8"/>
          <p:cNvSpPr txBox="1">
            <a:spLocks noChangeArrowheads="1"/>
          </p:cNvSpPr>
          <p:nvPr/>
        </p:nvSpPr>
        <p:spPr bwMode="auto">
          <a:xfrm>
            <a:off x="1711521" y="3371790"/>
            <a:ext cx="3802062" cy="2554531"/>
          </a:xfrm>
          <a:prstGeom prst="rect">
            <a:avLst/>
          </a:prstGeom>
          <a:solidFill>
            <a:schemeClr val="accent1">
              <a:lumMod val="20000"/>
              <a:lumOff val="80000"/>
            </a:schemeClr>
          </a:solidFill>
          <a:ln w="9525">
            <a:noFill/>
            <a:miter lim="800000"/>
            <a:headEnd/>
            <a:tailEnd/>
          </a:ln>
          <a:effectLst>
            <a:glow rad="139700">
              <a:schemeClr val="accent4">
                <a:satMod val="175000"/>
                <a:alpha val="40000"/>
              </a:schemeClr>
            </a:glow>
          </a:effectLst>
        </p:spPr>
        <p:txBody>
          <a:bodyPr lIns="91427" tIns="45713" rIns="91427" bIns="45713">
            <a:spAutoFit/>
          </a:bodyPr>
          <a:lstStyle/>
          <a:p>
            <a:pPr eaLnBrk="0" hangingPunct="0">
              <a:defRPr/>
            </a:pPr>
            <a:r>
              <a:rPr lang="en-US" sz="1600" b="1" dirty="0">
                <a:solidFill>
                  <a:srgbClr val="000000"/>
                </a:solidFill>
              </a:rPr>
              <a:t>Smart Healthcare</a:t>
            </a:r>
          </a:p>
          <a:p>
            <a:pPr marL="682527" lvl="1" indent="-225393" eaLnBrk="0" hangingPunct="0">
              <a:buFontTx/>
              <a:buChar char="•"/>
              <a:defRPr/>
            </a:pPr>
            <a:r>
              <a:rPr lang="en-US" sz="1600" dirty="0">
                <a:solidFill>
                  <a:srgbClr val="00B050"/>
                </a:solidFill>
              </a:rPr>
              <a:t>Smart</a:t>
            </a:r>
            <a:r>
              <a:rPr lang="en-US" sz="1600" dirty="0"/>
              <a:t> </a:t>
            </a:r>
            <a:r>
              <a:rPr lang="en-US" sz="1600" dirty="0">
                <a:solidFill>
                  <a:srgbClr val="000000"/>
                </a:solidFill>
              </a:rPr>
              <a:t>Devices</a:t>
            </a:r>
          </a:p>
          <a:p>
            <a:pPr marL="682527" lvl="1" indent="-225393" eaLnBrk="0" hangingPunct="0">
              <a:buFontTx/>
              <a:buChar char="•"/>
              <a:defRPr/>
            </a:pPr>
            <a:r>
              <a:rPr lang="en-US" sz="1600" dirty="0">
                <a:solidFill>
                  <a:srgbClr val="00B050"/>
                </a:solidFill>
              </a:rPr>
              <a:t>Smart</a:t>
            </a:r>
            <a:r>
              <a:rPr lang="en-US" sz="1600" dirty="0"/>
              <a:t> </a:t>
            </a:r>
            <a:r>
              <a:rPr lang="en-US" sz="1600" dirty="0">
                <a:solidFill>
                  <a:srgbClr val="000000"/>
                </a:solidFill>
              </a:rPr>
              <a:t>Networks</a:t>
            </a:r>
          </a:p>
          <a:p>
            <a:pPr marL="682527" lvl="1" indent="-225393" eaLnBrk="0" hangingPunct="0">
              <a:buFontTx/>
              <a:buChar char="•"/>
              <a:defRPr/>
            </a:pPr>
            <a:r>
              <a:rPr lang="en-US" sz="1600" dirty="0">
                <a:solidFill>
                  <a:srgbClr val="00B050"/>
                </a:solidFill>
              </a:rPr>
              <a:t>Smart</a:t>
            </a:r>
            <a:r>
              <a:rPr lang="en-US" sz="1600" dirty="0"/>
              <a:t> </a:t>
            </a:r>
            <a:r>
              <a:rPr lang="en-US" sz="1600" dirty="0">
                <a:solidFill>
                  <a:srgbClr val="000000"/>
                </a:solidFill>
              </a:rPr>
              <a:t>Processes</a:t>
            </a:r>
          </a:p>
          <a:p>
            <a:pPr marL="682527" lvl="1" indent="-225393" eaLnBrk="0" hangingPunct="0">
              <a:buFontTx/>
              <a:buChar char="•"/>
              <a:defRPr/>
            </a:pPr>
            <a:r>
              <a:rPr lang="en-US" sz="1600" dirty="0">
                <a:solidFill>
                  <a:srgbClr val="00B050"/>
                </a:solidFill>
              </a:rPr>
              <a:t>Smart</a:t>
            </a:r>
            <a:r>
              <a:rPr lang="en-US" sz="1600" dirty="0"/>
              <a:t> </a:t>
            </a:r>
            <a:r>
              <a:rPr lang="en-US" sz="1600" dirty="0" err="1">
                <a:solidFill>
                  <a:srgbClr val="000000"/>
                </a:solidFill>
              </a:rPr>
              <a:t>EMRs</a:t>
            </a:r>
            <a:r>
              <a:rPr lang="en-US" sz="1600" dirty="0">
                <a:solidFill>
                  <a:srgbClr val="000000"/>
                </a:solidFill>
              </a:rPr>
              <a:t> </a:t>
            </a:r>
          </a:p>
          <a:p>
            <a:pPr marL="682527" lvl="1" indent="-225393" eaLnBrk="0" hangingPunct="0">
              <a:buFontTx/>
              <a:buChar char="•"/>
              <a:defRPr/>
            </a:pPr>
            <a:r>
              <a:rPr lang="en-US" sz="1600" dirty="0">
                <a:solidFill>
                  <a:srgbClr val="33B12B"/>
                </a:solidFill>
              </a:rPr>
              <a:t>Smart</a:t>
            </a:r>
            <a:r>
              <a:rPr lang="en-US" sz="1600" dirty="0"/>
              <a:t> </a:t>
            </a:r>
            <a:r>
              <a:rPr lang="en-US" sz="1600" dirty="0">
                <a:solidFill>
                  <a:srgbClr val="000000"/>
                </a:solidFill>
              </a:rPr>
              <a:t>Medicine</a:t>
            </a:r>
          </a:p>
          <a:p>
            <a:pPr marL="682527" lvl="1" indent="-225393" eaLnBrk="0" hangingPunct="0">
              <a:buFontTx/>
              <a:buChar char="•"/>
              <a:defRPr/>
            </a:pPr>
            <a:r>
              <a:rPr lang="en-US" sz="1600" dirty="0">
                <a:solidFill>
                  <a:srgbClr val="00B050"/>
                </a:solidFill>
              </a:rPr>
              <a:t>Smart</a:t>
            </a:r>
            <a:r>
              <a:rPr lang="en-US" sz="1600" dirty="0"/>
              <a:t> </a:t>
            </a:r>
            <a:r>
              <a:rPr lang="en-US" sz="1600" dirty="0">
                <a:solidFill>
                  <a:srgbClr val="000000"/>
                </a:solidFill>
              </a:rPr>
              <a:t>Organizations</a:t>
            </a:r>
          </a:p>
          <a:p>
            <a:pPr marL="682527" lvl="1" indent="-225393" eaLnBrk="0" hangingPunct="0">
              <a:buFontTx/>
              <a:buChar char="•"/>
              <a:defRPr/>
            </a:pPr>
            <a:r>
              <a:rPr lang="en-US" sz="1600" dirty="0">
                <a:solidFill>
                  <a:srgbClr val="00B050"/>
                </a:solidFill>
              </a:rPr>
              <a:t>Smart</a:t>
            </a:r>
            <a:r>
              <a:rPr lang="en-US" sz="1600" dirty="0"/>
              <a:t> </a:t>
            </a:r>
            <a:r>
              <a:rPr lang="en-US" sz="1600" dirty="0">
                <a:solidFill>
                  <a:srgbClr val="000000"/>
                </a:solidFill>
              </a:rPr>
              <a:t>Collaborations</a:t>
            </a:r>
          </a:p>
          <a:p>
            <a:pPr marL="682527" lvl="1" indent="-225393" eaLnBrk="0" hangingPunct="0">
              <a:buFontTx/>
              <a:buChar char="•"/>
              <a:defRPr/>
            </a:pPr>
            <a:r>
              <a:rPr lang="en-US" sz="1600" dirty="0">
                <a:solidFill>
                  <a:srgbClr val="00B050"/>
                </a:solidFill>
              </a:rPr>
              <a:t>Smart</a:t>
            </a:r>
            <a:r>
              <a:rPr lang="en-US" sz="1600" dirty="0"/>
              <a:t> </a:t>
            </a:r>
            <a:r>
              <a:rPr lang="en-US" sz="1600" dirty="0">
                <a:solidFill>
                  <a:srgbClr val="000000"/>
                </a:solidFill>
              </a:rPr>
              <a:t>Society</a:t>
            </a:r>
          </a:p>
          <a:p>
            <a:pPr marL="682527" lvl="1" indent="-225393" eaLnBrk="0" hangingPunct="0">
              <a:buFontTx/>
              <a:buChar char="•"/>
              <a:defRPr/>
            </a:pPr>
            <a:r>
              <a:rPr lang="en-US" sz="1600" dirty="0">
                <a:solidFill>
                  <a:srgbClr val="00B050"/>
                </a:solidFill>
              </a:rPr>
              <a:t>Smart</a:t>
            </a:r>
            <a:r>
              <a:rPr lang="en-US" sz="1600" dirty="0"/>
              <a:t> </a:t>
            </a:r>
            <a:r>
              <a:rPr lang="en-US" sz="1600" dirty="0">
                <a:solidFill>
                  <a:srgbClr val="000000"/>
                </a:solidFill>
              </a:rPr>
              <a:t>Planet</a:t>
            </a:r>
          </a:p>
        </p:txBody>
      </p:sp>
      <p:pic>
        <p:nvPicPr>
          <p:cNvPr id="1032" name="Picture 9"/>
          <p:cNvPicPr>
            <a:picLocks noChangeAspect="1" noChangeArrowheads="1"/>
          </p:cNvPicPr>
          <p:nvPr/>
        </p:nvPicPr>
        <p:blipFill>
          <a:blip r:embed="rId6" cstate="print"/>
          <a:srcRect/>
          <a:stretch>
            <a:fillRect/>
          </a:stretch>
        </p:blipFill>
        <p:spPr bwMode="auto">
          <a:xfrm>
            <a:off x="1633538" y="1758951"/>
            <a:ext cx="1958975" cy="1335088"/>
          </a:xfrm>
          <a:prstGeom prst="rect">
            <a:avLst/>
          </a:prstGeom>
          <a:noFill/>
          <a:ln w="28575" algn="ctr">
            <a:noFill/>
            <a:miter lim="800000"/>
            <a:headEnd/>
            <a:tailEnd/>
          </a:ln>
        </p:spPr>
      </p:pic>
    </p:spTree>
    <p:extLst>
      <p:ext uri="{BB962C8B-B14F-4D97-AF65-F5344CB8AC3E}">
        <p14:creationId xmlns:p14="http://schemas.microsoft.com/office/powerpoint/2010/main" val="6697095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419100" y="0"/>
            <a:ext cx="7467600" cy="1143000"/>
          </a:xfrm>
        </p:spPr>
        <p:txBody>
          <a:bodyPr/>
          <a:lstStyle/>
          <a:p>
            <a:pPr eaLnBrk="1" hangingPunct="1"/>
            <a:r>
              <a:rPr lang="en-US" dirty="0">
                <a:ea typeface="ＭＳ Ｐゴシック" pitchFamily="26" charset="-128"/>
                <a:cs typeface="ＭＳ Ｐゴシック" pitchFamily="26" charset="-128"/>
              </a:rPr>
              <a:t>The 21</a:t>
            </a:r>
            <a:r>
              <a:rPr lang="en-US" baseline="30000" dirty="0">
                <a:ea typeface="ＭＳ Ｐゴシック" pitchFamily="26" charset="-128"/>
                <a:cs typeface="ＭＳ Ｐゴシック" pitchFamily="26" charset="-128"/>
              </a:rPr>
              <a:t>st</a:t>
            </a:r>
            <a:r>
              <a:rPr lang="en-US" dirty="0">
                <a:ea typeface="ＭＳ Ｐゴシック" pitchFamily="26" charset="-128"/>
                <a:cs typeface="ＭＳ Ｐゴシック" pitchFamily="26" charset="-128"/>
              </a:rPr>
              <a:t> Century Doc</a:t>
            </a:r>
          </a:p>
        </p:txBody>
      </p:sp>
      <p:pic>
        <p:nvPicPr>
          <p:cNvPr id="718855" name="Picture 7" descr="medical-robotfallenperson"/>
          <p:cNvPicPr>
            <a:picLocks noChangeAspect="1" noChangeArrowheads="1"/>
          </p:cNvPicPr>
          <p:nvPr/>
        </p:nvPicPr>
        <p:blipFill>
          <a:blip r:embed="rId3"/>
          <a:srcRect/>
          <a:stretch>
            <a:fillRect/>
          </a:stretch>
        </p:blipFill>
        <p:spPr bwMode="auto">
          <a:xfrm>
            <a:off x="1871663" y="1142999"/>
            <a:ext cx="5265737" cy="5149689"/>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29AB1D92-2ADB-9E4C-A96B-B84F7DA8EA28}" type="slidenum">
              <a:rPr lang="en-US" smtClean="0"/>
              <a:pPr/>
              <a:t>57</a:t>
            </a:fld>
            <a:endParaRPr lang="en-US"/>
          </a:p>
        </p:txBody>
      </p:sp>
      <p:sp>
        <p:nvSpPr>
          <p:cNvPr id="5" name="TextBox 4"/>
          <p:cNvSpPr txBox="1"/>
          <p:nvPr/>
        </p:nvSpPr>
        <p:spPr>
          <a:xfrm>
            <a:off x="6050816" y="6581001"/>
            <a:ext cx="2821831" cy="276999"/>
          </a:xfrm>
          <a:prstGeom prst="rect">
            <a:avLst/>
          </a:prstGeom>
          <a:noFill/>
        </p:spPr>
        <p:txBody>
          <a:bodyPr wrap="none" rtlCol="0">
            <a:spAutoFit/>
          </a:bodyPr>
          <a:lstStyle/>
          <a:p>
            <a:r>
              <a:rPr lang="en-US" sz="1200" i="1" dirty="0"/>
              <a:t>Courtesy: Rod </a:t>
            </a:r>
            <a:r>
              <a:rPr lang="en-US" sz="1200" i="1" dirty="0" err="1"/>
              <a:t>Grupen</a:t>
            </a:r>
            <a:r>
              <a:rPr lang="en-US" sz="1200" i="1" dirty="0"/>
              <a:t> &amp; </a:t>
            </a:r>
            <a:r>
              <a:rPr lang="en-US" sz="1200" i="1" dirty="0" err="1"/>
              <a:t>Tihomir</a:t>
            </a:r>
            <a:r>
              <a:rPr lang="en-US" sz="1200" i="1" dirty="0"/>
              <a:t> </a:t>
            </a:r>
            <a:r>
              <a:rPr lang="en-US" sz="1200" i="1" dirty="0" err="1"/>
              <a:t>Latinovic</a:t>
            </a:r>
            <a:endParaRPr lang="en-US" sz="1200" i="1" dirty="0"/>
          </a:p>
        </p:txBody>
      </p:sp>
    </p:spTree>
    <p:extLst>
      <p:ext uri="{BB962C8B-B14F-4D97-AF65-F5344CB8AC3E}">
        <p14:creationId xmlns:p14="http://schemas.microsoft.com/office/powerpoint/2010/main" val="38687195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88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p:txBody>
          <a:bodyPr/>
          <a:lstStyle/>
          <a:p>
            <a:r>
              <a:rPr lang="en-US" dirty="0"/>
              <a:t>Acknowledgments and Disclaimer</a:t>
            </a:r>
          </a:p>
        </p:txBody>
      </p:sp>
      <p:sp>
        <p:nvSpPr>
          <p:cNvPr id="239620" name="Rectangle 4"/>
          <p:cNvSpPr>
            <a:spLocks noGrp="1" noChangeArrowheads="1"/>
          </p:cNvSpPr>
          <p:nvPr>
            <p:ph idx="1"/>
          </p:nvPr>
        </p:nvSpPr>
        <p:spPr>
          <a:xfrm>
            <a:off x="685800" y="1267691"/>
            <a:ext cx="8229600" cy="4525963"/>
          </a:xfrm>
          <a:solidFill>
            <a:schemeClr val="bg1"/>
          </a:solidFill>
        </p:spPr>
        <p:txBody>
          <a:bodyPr>
            <a:normAutofit fontScale="85000" lnSpcReduction="10000"/>
          </a:bodyPr>
          <a:lstStyle/>
          <a:p>
            <a:r>
              <a:rPr lang="en-US" dirty="0"/>
              <a:t>This talk is based on the work by several people at NIST. Credit is provided in appropriate slides. My thanks to all those who provided the slides. </a:t>
            </a:r>
          </a:p>
          <a:p>
            <a:r>
              <a:rPr lang="en-US" dirty="0"/>
              <a:t> </a:t>
            </a:r>
            <a:r>
              <a:rPr lang="en-US" dirty="0">
                <a:ea typeface="Times" pitchFamily="33" charset="0"/>
                <a:cs typeface="Times" pitchFamily="33" charset="0"/>
              </a:rPr>
              <a:t>Commercial equipment and software, many of which are either registered or trademarked,  are identified in order to adequately specify certain procedures. In no case does such identification imply recommendation or endorsement by the National Institute of Standards and Technology, nor does it imply that the materials or equipment identified are necessarily the best available for the purpose</a:t>
            </a:r>
            <a:r>
              <a:rPr lang="en-US" dirty="0">
                <a:latin typeface="Times" pitchFamily="33" charset="0"/>
                <a:ea typeface="Times" pitchFamily="33" charset="0"/>
                <a:cs typeface="Times" pitchFamily="33" charset="0"/>
              </a:rPr>
              <a:t>.</a:t>
            </a:r>
          </a:p>
          <a:p>
            <a:endParaRPr lang="en-US" dirty="0"/>
          </a:p>
        </p:txBody>
      </p:sp>
      <p:sp>
        <p:nvSpPr>
          <p:cNvPr id="2" name="Slide Number Placeholder 1"/>
          <p:cNvSpPr>
            <a:spLocks noGrp="1"/>
          </p:cNvSpPr>
          <p:nvPr>
            <p:ph type="sldNum" sz="quarter" idx="12"/>
          </p:nvPr>
        </p:nvSpPr>
        <p:spPr/>
        <p:txBody>
          <a:bodyPr/>
          <a:lstStyle/>
          <a:p>
            <a:fld id="{29AB1D92-2ADB-9E4C-A96B-B84F7DA8EA28}" type="slidenum">
              <a:rPr lang="en-US" smtClean="0"/>
              <a:pPr/>
              <a:t>58</a:t>
            </a:fld>
            <a:endParaRPr lang="en-US"/>
          </a:p>
        </p:txBody>
      </p:sp>
    </p:spTree>
    <p:extLst>
      <p:ext uri="{BB962C8B-B14F-4D97-AF65-F5344CB8AC3E}">
        <p14:creationId xmlns:p14="http://schemas.microsoft.com/office/powerpoint/2010/main" val="3501249686"/>
      </p:ext>
    </p:extLst>
  </p:cSld>
  <p:clrMapOvr>
    <a:masterClrMapping/>
  </p:clrMapOvr>
  <p:transition/>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28183</TotalTime>
  <Words>3350</Words>
  <Application>Microsoft Macintosh PowerPoint</Application>
  <PresentationFormat>On-screen Show (4:3)</PresentationFormat>
  <Paragraphs>967</Paragraphs>
  <Slides>58</Slides>
  <Notes>17</Notes>
  <HiddenSlides>0</HiddenSlides>
  <MMClips>1</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3</vt:i4>
      </vt:variant>
      <vt:variant>
        <vt:lpstr>Slide Titles</vt:lpstr>
      </vt:variant>
      <vt:variant>
        <vt:i4>58</vt:i4>
      </vt:variant>
    </vt:vector>
  </HeadingPairs>
  <TitlesOfParts>
    <vt:vector size="73" baseType="lpstr">
      <vt:lpstr>ＭＳ Ｐゴシック</vt:lpstr>
      <vt:lpstr>Arial</vt:lpstr>
      <vt:lpstr>Calibri</vt:lpstr>
      <vt:lpstr>Cambria Math</vt:lpstr>
      <vt:lpstr>CMR10</vt:lpstr>
      <vt:lpstr>Courier New</vt:lpstr>
      <vt:lpstr>Garamond</vt:lpstr>
      <vt:lpstr>Source Sans Pro</vt:lpstr>
      <vt:lpstr>Tahoma</vt:lpstr>
      <vt:lpstr>Times</vt:lpstr>
      <vt:lpstr>Times New Roman</vt:lpstr>
      <vt:lpstr>Black</vt:lpstr>
      <vt:lpstr>Bitmap Image</vt:lpstr>
      <vt:lpstr>Photo Editor Photo</vt:lpstr>
      <vt:lpstr>Visio</vt:lpstr>
      <vt:lpstr>XAI for Biomedical Applications:  Case Studies</vt:lpstr>
      <vt:lpstr>Outline</vt:lpstr>
      <vt:lpstr>NIST for AI</vt:lpstr>
      <vt:lpstr>AI for NIST</vt:lpstr>
      <vt:lpstr>Measuring AI Trustworthiness (Necessary &amp; Challenging)</vt:lpstr>
      <vt:lpstr>NIST 5-Year Goals in AI</vt:lpstr>
      <vt:lpstr>American AI Initiative: 2019-02-11 President’s Executive Order</vt:lpstr>
      <vt:lpstr>Outline</vt:lpstr>
      <vt:lpstr>Evolution of AI</vt:lpstr>
      <vt:lpstr>Advances Making Future Health Vision Attainable</vt:lpstr>
      <vt:lpstr>Levels of Biological Information</vt:lpstr>
      <vt:lpstr>PowerPoint Presentation</vt:lpstr>
      <vt:lpstr>PowerPoint Presentation</vt:lpstr>
      <vt:lpstr>PowerPoint Presentation</vt:lpstr>
      <vt:lpstr>PowerPoint Presentation</vt:lpstr>
      <vt:lpstr>Outline</vt:lpstr>
      <vt:lpstr>AI For Metrology</vt:lpstr>
      <vt:lpstr>AI/ML For Image Processing</vt:lpstr>
      <vt:lpstr>NLP For Q&amp;A (MGI)</vt:lpstr>
      <vt:lpstr>NLP For Search (R&amp;R)</vt:lpstr>
      <vt:lpstr>PIE: ML for PPI</vt:lpstr>
      <vt:lpstr>AI for Bug Finding</vt:lpstr>
      <vt:lpstr>Outline</vt:lpstr>
      <vt:lpstr>Performance vs. Explainability: DARPA XAI Program</vt:lpstr>
      <vt:lpstr>Performance vs. Explainability: DARPA XAI Program</vt:lpstr>
      <vt:lpstr>What XAI is Trying To Do?</vt:lpstr>
      <vt:lpstr>Outline</vt:lpstr>
      <vt:lpstr>KBeS: A Model &amp; Peoplemover</vt:lpstr>
      <vt:lpstr>PowerPoint Presentation</vt:lpstr>
      <vt:lpstr>PowerPoint Presentation</vt:lpstr>
      <vt:lpstr>PowerPoint Presentation</vt:lpstr>
      <vt:lpstr>PowerPoint Presentation</vt:lpstr>
      <vt:lpstr>PowerPoint Presentation</vt:lpstr>
      <vt:lpstr>Outline</vt:lpstr>
      <vt:lpstr>Two Case Studies</vt:lpstr>
      <vt:lpstr>Gastroenteroscopy, Colonoscopy vs. WCE</vt:lpstr>
      <vt:lpstr>PowerPoint Presentation</vt:lpstr>
      <vt:lpstr>Some Technical Info on WCE</vt:lpstr>
      <vt:lpstr>PowerPoint Presentation</vt:lpstr>
      <vt:lpstr>PowerPoint Presentation</vt:lpstr>
      <vt:lpstr>UML Representation of  Inflammatory Bowel Disease</vt:lpstr>
      <vt:lpstr>Map Feature Vector to Diagnosis</vt:lpstr>
      <vt:lpstr>Two Case Studies</vt:lpstr>
      <vt:lpstr>Confidence in CS Metrology &amp; Big Data Measurements</vt:lpstr>
      <vt:lpstr>Accurate and Interpretable Classification of Microspectroscopy Pixels Using Artificial Neural Networks</vt:lpstr>
      <vt:lpstr>PowerPoint Presentation</vt:lpstr>
      <vt:lpstr>PowerPoint Presentation</vt:lpstr>
      <vt:lpstr>PowerPoint Presentation</vt:lpstr>
      <vt:lpstr>Outline</vt:lpstr>
      <vt:lpstr>Meeting in the Middle</vt:lpstr>
      <vt:lpstr>Predictive Coding (PC)</vt:lpstr>
      <vt:lpstr>PC meets OKN meets NN</vt:lpstr>
      <vt:lpstr>Outline</vt:lpstr>
      <vt:lpstr>Summary</vt:lpstr>
      <vt:lpstr>PowerPoint Presentation</vt:lpstr>
      <vt:lpstr>PowerPoint Presentation</vt:lpstr>
      <vt:lpstr>The 21st Century Doc</vt:lpstr>
      <vt:lpstr>Acknowledgments and Disclaimer</vt:lpstr>
    </vt:vector>
  </TitlesOfParts>
  <Company>National Inst. of Standards and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Ram Sriram</dc:creator>
  <cp:lastModifiedBy>Ram D. Sriram</cp:lastModifiedBy>
  <cp:revision>434</cp:revision>
  <dcterms:created xsi:type="dcterms:W3CDTF">2012-02-06T22:18:36Z</dcterms:created>
  <dcterms:modified xsi:type="dcterms:W3CDTF">2019-02-13T14:59:43Z</dcterms:modified>
</cp:coreProperties>
</file>