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98" r:id="rId1"/>
  </p:sldMasterIdLst>
  <p:notesMasterIdLst>
    <p:notesMasterId r:id="rId37"/>
  </p:notesMasterIdLst>
  <p:sldIdLst>
    <p:sldId id="357" r:id="rId2"/>
    <p:sldId id="581" r:id="rId3"/>
    <p:sldId id="385" r:id="rId4"/>
    <p:sldId id="573" r:id="rId5"/>
    <p:sldId id="352" r:id="rId6"/>
    <p:sldId id="420" r:id="rId7"/>
    <p:sldId id="588" r:id="rId8"/>
    <p:sldId id="620" r:id="rId9"/>
    <p:sldId id="629" r:id="rId10"/>
    <p:sldId id="368" r:id="rId11"/>
    <p:sldId id="386" r:id="rId12"/>
    <p:sldId id="387" r:id="rId13"/>
    <p:sldId id="389" r:id="rId14"/>
    <p:sldId id="369" r:id="rId15"/>
    <p:sldId id="393" r:id="rId16"/>
    <p:sldId id="392" r:id="rId17"/>
    <p:sldId id="359" r:id="rId18"/>
    <p:sldId id="360" r:id="rId19"/>
    <p:sldId id="361" r:id="rId20"/>
    <p:sldId id="630" r:id="rId21"/>
    <p:sldId id="400" r:id="rId22"/>
    <p:sldId id="592" r:id="rId23"/>
    <p:sldId id="377" r:id="rId24"/>
    <p:sldId id="378" r:id="rId25"/>
    <p:sldId id="379" r:id="rId26"/>
    <p:sldId id="380" r:id="rId27"/>
    <p:sldId id="399" r:id="rId28"/>
    <p:sldId id="394" r:id="rId29"/>
    <p:sldId id="594" r:id="rId30"/>
    <p:sldId id="595" r:id="rId31"/>
    <p:sldId id="316" r:id="rId32"/>
    <p:sldId id="631" r:id="rId33"/>
    <p:sldId id="589" r:id="rId34"/>
    <p:sldId id="371" r:id="rId35"/>
    <p:sldId id="317" r:id="rId36"/>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99"/>
    <a:srgbClr val="FFFFCC"/>
    <a:srgbClr val="8B8B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512" autoAdjust="0"/>
    <p:restoredTop sz="83716" autoAdjust="0"/>
  </p:normalViewPr>
  <p:slideViewPr>
    <p:cSldViewPr>
      <p:cViewPr varScale="1">
        <p:scale>
          <a:sx n="93" d="100"/>
          <a:sy n="93" d="100"/>
        </p:scale>
        <p:origin x="1976" y="2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22B7235C-179A-442F-9E54-A8556AF44FC0}" type="datetimeFigureOut">
              <a:rPr lang="en-US" smtClean="0"/>
              <a:t>4/17/19</a:t>
            </a:fld>
            <a:endParaRPr lang="en-US"/>
          </a:p>
        </p:txBody>
      </p:sp>
      <p:sp>
        <p:nvSpPr>
          <p:cNvPr id="4" name="Slide Image Placeholder 3"/>
          <p:cNvSpPr>
            <a:spLocks noGrp="1" noRot="1" noChangeAspect="1"/>
          </p:cNvSpPr>
          <p:nvPr>
            <p:ph type="sldImg" idx="2"/>
          </p:nvPr>
        </p:nvSpPr>
        <p:spPr>
          <a:xfrm>
            <a:off x="1498600" y="1200150"/>
            <a:ext cx="431800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5"/>
            <a:ext cx="3169920" cy="481726"/>
          </a:xfrm>
          <a:prstGeom prst="rect">
            <a:avLst/>
          </a:prstGeom>
        </p:spPr>
        <p:txBody>
          <a:bodyPr vert="horz" lIns="96661" tIns="48331" rIns="96661" bIns="48331" rtlCol="0" anchor="b"/>
          <a:lstStyle>
            <a:lvl1pPr algn="r">
              <a:defRPr sz="1300"/>
            </a:lvl1pPr>
          </a:lstStyle>
          <a:p>
            <a:fld id="{5075775A-4AF1-48F6-813F-B8DC1EB9EF25}" type="slidenum">
              <a:rPr lang="en-US" smtClean="0"/>
              <a:t>‹#›</a:t>
            </a:fld>
            <a:endParaRPr lang="en-US"/>
          </a:p>
        </p:txBody>
      </p:sp>
    </p:spTree>
    <p:extLst>
      <p:ext uri="{BB962C8B-B14F-4D97-AF65-F5344CB8AC3E}">
        <p14:creationId xmlns:p14="http://schemas.microsoft.com/office/powerpoint/2010/main" val="12816713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75775A-4AF1-48F6-813F-B8DC1EB9EF25}" type="slidenum">
              <a:rPr lang="en-US" smtClean="0"/>
              <a:t>1</a:t>
            </a:fld>
            <a:endParaRPr lang="en-US"/>
          </a:p>
        </p:txBody>
      </p:sp>
    </p:spTree>
    <p:extLst>
      <p:ext uri="{BB962C8B-B14F-4D97-AF65-F5344CB8AC3E}">
        <p14:creationId xmlns:p14="http://schemas.microsoft.com/office/powerpoint/2010/main" val="15876402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20725"/>
            <a:ext cx="48006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5D5D2B-4A45-6140-9E09-36A09FA44711}" type="slidenum">
              <a:rPr lang="en-US" smtClean="0"/>
              <a:t>2</a:t>
            </a:fld>
            <a:endParaRPr lang="en-US"/>
          </a:p>
        </p:txBody>
      </p:sp>
    </p:spTree>
    <p:extLst>
      <p:ext uri="{BB962C8B-B14F-4D97-AF65-F5344CB8AC3E}">
        <p14:creationId xmlns:p14="http://schemas.microsoft.com/office/powerpoint/2010/main" val="7372561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75775A-4AF1-48F6-813F-B8DC1EB9EF25}" type="slidenum">
              <a:rPr lang="en-US" smtClean="0"/>
              <a:t>3</a:t>
            </a:fld>
            <a:endParaRPr lang="en-US"/>
          </a:p>
        </p:txBody>
      </p:sp>
    </p:spTree>
    <p:extLst>
      <p:ext uri="{BB962C8B-B14F-4D97-AF65-F5344CB8AC3E}">
        <p14:creationId xmlns:p14="http://schemas.microsoft.com/office/powerpoint/2010/main" val="22401696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20725"/>
            <a:ext cx="48006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6E5C27-77A6-7A4D-A6FB-8FA108B3F19A}" type="slidenum">
              <a:rPr lang="en-US" smtClean="0">
                <a:solidFill>
                  <a:prstClr val="black"/>
                </a:solidFill>
                <a:latin typeface="Calibri"/>
              </a:rPr>
              <a:pPr/>
              <a:t>4</a:t>
            </a:fld>
            <a:endParaRPr lang="en-US">
              <a:solidFill>
                <a:prstClr val="black"/>
              </a:solidFill>
              <a:latin typeface="Calibri"/>
            </a:endParaRPr>
          </a:p>
        </p:txBody>
      </p:sp>
    </p:spTree>
    <p:extLst>
      <p:ext uri="{BB962C8B-B14F-4D97-AF65-F5344CB8AC3E}">
        <p14:creationId xmlns:p14="http://schemas.microsoft.com/office/powerpoint/2010/main" val="15220078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D9EF275-B227-48C9-A43F-6ED2377EC2BF}" type="slidenum">
              <a:rPr lang="en-US" smtClean="0"/>
              <a:t>5</a:t>
            </a:fld>
            <a:endParaRPr lang="en-US"/>
          </a:p>
        </p:txBody>
      </p:sp>
    </p:spTree>
    <p:extLst>
      <p:ext uri="{BB962C8B-B14F-4D97-AF65-F5344CB8AC3E}">
        <p14:creationId xmlns:p14="http://schemas.microsoft.com/office/powerpoint/2010/main" val="38648073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6E5C27-77A6-7A4D-A6FB-8FA108B3F19A}" type="slidenum">
              <a:rPr lang="en-US" smtClean="0"/>
              <a:t>6</a:t>
            </a:fld>
            <a:endParaRPr lang="en-US"/>
          </a:p>
        </p:txBody>
      </p:sp>
    </p:spTree>
    <p:extLst>
      <p:ext uri="{BB962C8B-B14F-4D97-AF65-F5344CB8AC3E}">
        <p14:creationId xmlns:p14="http://schemas.microsoft.com/office/powerpoint/2010/main" val="16357291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75775A-4AF1-48F6-813F-B8DC1EB9EF25}" type="slidenum">
              <a:rPr lang="en-US" smtClean="0"/>
              <a:t>7</a:t>
            </a:fld>
            <a:endParaRPr lang="en-US"/>
          </a:p>
        </p:txBody>
      </p:sp>
    </p:spTree>
    <p:extLst>
      <p:ext uri="{BB962C8B-B14F-4D97-AF65-F5344CB8AC3E}">
        <p14:creationId xmlns:p14="http://schemas.microsoft.com/office/powerpoint/2010/main" val="16196644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75775A-4AF1-48F6-813F-B8DC1EB9EF25}" type="slidenum">
              <a:rPr lang="en-US" smtClean="0"/>
              <a:t>8</a:t>
            </a:fld>
            <a:endParaRPr lang="en-US"/>
          </a:p>
        </p:txBody>
      </p:sp>
    </p:spTree>
    <p:extLst>
      <p:ext uri="{BB962C8B-B14F-4D97-AF65-F5344CB8AC3E}">
        <p14:creationId xmlns:p14="http://schemas.microsoft.com/office/powerpoint/2010/main" val="17298737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75775A-4AF1-48F6-813F-B8DC1EB9EF25}" type="slidenum">
              <a:rPr lang="en-US" smtClean="0"/>
              <a:t>9</a:t>
            </a:fld>
            <a:endParaRPr lang="en-US"/>
          </a:p>
        </p:txBody>
      </p:sp>
    </p:spTree>
    <p:extLst>
      <p:ext uri="{BB962C8B-B14F-4D97-AF65-F5344CB8AC3E}">
        <p14:creationId xmlns:p14="http://schemas.microsoft.com/office/powerpoint/2010/main" val="24549579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075775A-4AF1-48F6-813F-B8DC1EB9EF25}" type="slidenum">
              <a:rPr lang="en-US" smtClean="0"/>
              <a:t>10</a:t>
            </a:fld>
            <a:endParaRPr lang="en-US"/>
          </a:p>
        </p:txBody>
      </p:sp>
    </p:spTree>
    <p:extLst>
      <p:ext uri="{BB962C8B-B14F-4D97-AF65-F5344CB8AC3E}">
        <p14:creationId xmlns:p14="http://schemas.microsoft.com/office/powerpoint/2010/main" val="23062656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075775A-4AF1-48F6-813F-B8DC1EB9EF25}" type="slidenum">
              <a:rPr lang="en-US" smtClean="0"/>
              <a:t>11</a:t>
            </a:fld>
            <a:endParaRPr lang="en-US"/>
          </a:p>
        </p:txBody>
      </p:sp>
    </p:spTree>
    <p:extLst>
      <p:ext uri="{BB962C8B-B14F-4D97-AF65-F5344CB8AC3E}">
        <p14:creationId xmlns:p14="http://schemas.microsoft.com/office/powerpoint/2010/main" val="34424349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3186" name="Rectangle 8">
            <a:extLst>
              <a:ext uri="{FF2B5EF4-FFF2-40B4-BE49-F238E27FC236}">
                <a16:creationId xmlns:a16="http://schemas.microsoft.com/office/drawing/2014/main" id="{7D515A49-6288-4709-A5E6-24CAA5B49D8A}"/>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65235" algn="l"/>
                <a:tab pos="1530469" algn="l"/>
                <a:tab pos="2295704" algn="l"/>
                <a:tab pos="3060939" algn="l"/>
              </a:tabLst>
              <a:defRPr>
                <a:solidFill>
                  <a:schemeClr val="bg1"/>
                </a:solidFill>
                <a:latin typeface="Arial" panose="020B0604020202020204" pitchFamily="34" charset="0"/>
                <a:ea typeface="ＭＳ Ｐゴシック" panose="020B0600070205080204" pitchFamily="34" charset="-128"/>
              </a:defRPr>
            </a:lvl1pPr>
            <a:lvl2pPr eaLnBrk="0" hangingPunct="0">
              <a:tabLst>
                <a:tab pos="765235" algn="l"/>
                <a:tab pos="1530469" algn="l"/>
                <a:tab pos="2295704" algn="l"/>
                <a:tab pos="3060939" algn="l"/>
              </a:tabLst>
              <a:defRPr>
                <a:solidFill>
                  <a:schemeClr val="bg1"/>
                </a:solidFill>
                <a:latin typeface="Arial" panose="020B0604020202020204" pitchFamily="34" charset="0"/>
                <a:ea typeface="ＭＳ Ｐゴシック" panose="020B0600070205080204" pitchFamily="34" charset="-128"/>
              </a:defRPr>
            </a:lvl2pPr>
            <a:lvl3pPr eaLnBrk="0" hangingPunct="0">
              <a:tabLst>
                <a:tab pos="765235" algn="l"/>
                <a:tab pos="1530469" algn="l"/>
                <a:tab pos="2295704" algn="l"/>
                <a:tab pos="3060939" algn="l"/>
              </a:tabLst>
              <a:defRPr>
                <a:solidFill>
                  <a:schemeClr val="bg1"/>
                </a:solidFill>
                <a:latin typeface="Arial" panose="020B0604020202020204" pitchFamily="34" charset="0"/>
                <a:ea typeface="ＭＳ Ｐゴシック" panose="020B0600070205080204" pitchFamily="34" charset="-128"/>
              </a:defRPr>
            </a:lvl3pPr>
            <a:lvl4pPr eaLnBrk="0" hangingPunct="0">
              <a:tabLst>
                <a:tab pos="765235" algn="l"/>
                <a:tab pos="1530469" algn="l"/>
                <a:tab pos="2295704" algn="l"/>
                <a:tab pos="3060939" algn="l"/>
              </a:tabLst>
              <a:defRPr>
                <a:solidFill>
                  <a:schemeClr val="bg1"/>
                </a:solidFill>
                <a:latin typeface="Arial" panose="020B0604020202020204" pitchFamily="34" charset="0"/>
                <a:ea typeface="ＭＳ Ｐゴシック" panose="020B0600070205080204" pitchFamily="34" charset="-128"/>
              </a:defRPr>
            </a:lvl4pPr>
            <a:lvl5pPr eaLnBrk="0" hangingPunct="0">
              <a:tabLst>
                <a:tab pos="765235" algn="l"/>
                <a:tab pos="1530469" algn="l"/>
                <a:tab pos="2295704" algn="l"/>
                <a:tab pos="3060939" algn="l"/>
              </a:tabLst>
              <a:defRPr>
                <a:solidFill>
                  <a:schemeClr val="bg1"/>
                </a:solidFill>
                <a:latin typeface="Arial" panose="020B0604020202020204" pitchFamily="34" charset="0"/>
                <a:ea typeface="ＭＳ Ｐゴシック" panose="020B0600070205080204" pitchFamily="34" charset="-128"/>
              </a:defRPr>
            </a:lvl5pPr>
            <a:lvl6pPr marL="2658184" indent="-241653" defTabSz="483306" eaLnBrk="0" fontAlgn="base" hangingPunct="0">
              <a:spcBef>
                <a:spcPct val="0"/>
              </a:spcBef>
              <a:spcAft>
                <a:spcPct val="0"/>
              </a:spcAft>
              <a:buClr>
                <a:srgbClr val="000000"/>
              </a:buClr>
              <a:buSzPct val="100000"/>
              <a:buFont typeface="Times New Roman" panose="02020603050405020304" pitchFamily="18" charset="0"/>
              <a:tabLst>
                <a:tab pos="765235" algn="l"/>
                <a:tab pos="1530469" algn="l"/>
                <a:tab pos="2295704" algn="l"/>
                <a:tab pos="3060939" algn="l"/>
              </a:tabLst>
              <a:defRPr>
                <a:solidFill>
                  <a:schemeClr val="bg1"/>
                </a:solidFill>
                <a:latin typeface="Arial" panose="020B0604020202020204" pitchFamily="34" charset="0"/>
                <a:ea typeface="ＭＳ Ｐゴシック" panose="020B0600070205080204" pitchFamily="34" charset="-128"/>
              </a:defRPr>
            </a:lvl6pPr>
            <a:lvl7pPr marL="3141490" indent="-241653" defTabSz="483306" eaLnBrk="0" fontAlgn="base" hangingPunct="0">
              <a:spcBef>
                <a:spcPct val="0"/>
              </a:spcBef>
              <a:spcAft>
                <a:spcPct val="0"/>
              </a:spcAft>
              <a:buClr>
                <a:srgbClr val="000000"/>
              </a:buClr>
              <a:buSzPct val="100000"/>
              <a:buFont typeface="Times New Roman" panose="02020603050405020304" pitchFamily="18" charset="0"/>
              <a:tabLst>
                <a:tab pos="765235" algn="l"/>
                <a:tab pos="1530469" algn="l"/>
                <a:tab pos="2295704" algn="l"/>
                <a:tab pos="3060939" algn="l"/>
              </a:tabLst>
              <a:defRPr>
                <a:solidFill>
                  <a:schemeClr val="bg1"/>
                </a:solidFill>
                <a:latin typeface="Arial" panose="020B0604020202020204" pitchFamily="34" charset="0"/>
                <a:ea typeface="ＭＳ Ｐゴシック" panose="020B0600070205080204" pitchFamily="34" charset="-128"/>
              </a:defRPr>
            </a:lvl7pPr>
            <a:lvl8pPr marL="3624796" indent="-241653" defTabSz="483306" eaLnBrk="0" fontAlgn="base" hangingPunct="0">
              <a:spcBef>
                <a:spcPct val="0"/>
              </a:spcBef>
              <a:spcAft>
                <a:spcPct val="0"/>
              </a:spcAft>
              <a:buClr>
                <a:srgbClr val="000000"/>
              </a:buClr>
              <a:buSzPct val="100000"/>
              <a:buFont typeface="Times New Roman" panose="02020603050405020304" pitchFamily="18" charset="0"/>
              <a:tabLst>
                <a:tab pos="765235" algn="l"/>
                <a:tab pos="1530469" algn="l"/>
                <a:tab pos="2295704" algn="l"/>
                <a:tab pos="3060939" algn="l"/>
              </a:tabLst>
              <a:defRPr>
                <a:solidFill>
                  <a:schemeClr val="bg1"/>
                </a:solidFill>
                <a:latin typeface="Arial" panose="020B0604020202020204" pitchFamily="34" charset="0"/>
                <a:ea typeface="ＭＳ Ｐゴシック" panose="020B0600070205080204" pitchFamily="34" charset="-128"/>
              </a:defRPr>
            </a:lvl8pPr>
            <a:lvl9pPr marL="4108102" indent="-241653" defTabSz="483306" eaLnBrk="0" fontAlgn="base" hangingPunct="0">
              <a:spcBef>
                <a:spcPct val="0"/>
              </a:spcBef>
              <a:spcAft>
                <a:spcPct val="0"/>
              </a:spcAft>
              <a:buClr>
                <a:srgbClr val="000000"/>
              </a:buClr>
              <a:buSzPct val="100000"/>
              <a:buFont typeface="Times New Roman" panose="02020603050405020304" pitchFamily="18" charset="0"/>
              <a:tabLst>
                <a:tab pos="765235" algn="l"/>
                <a:tab pos="1530469" algn="l"/>
                <a:tab pos="2295704" algn="l"/>
                <a:tab pos="3060939" algn="l"/>
              </a:tabLst>
              <a:defRPr>
                <a:solidFill>
                  <a:schemeClr val="bg1"/>
                </a:solidFill>
                <a:latin typeface="Arial" panose="020B0604020202020204" pitchFamily="34" charset="0"/>
                <a:ea typeface="ＭＳ Ｐゴシック" panose="020B0600070205080204" pitchFamily="34" charset="-128"/>
              </a:defRPr>
            </a:lvl9pPr>
          </a:lstStyle>
          <a:p>
            <a:pPr eaLnBrk="1" hangingPunct="1"/>
            <a:fld id="{52C3029A-D2C9-49AB-83AD-77B5AD1E85BC}" type="slidenum">
              <a:rPr lang="en-US" altLang="en-US">
                <a:solidFill>
                  <a:srgbClr val="000000"/>
                </a:solidFill>
                <a:latin typeface="Calibri" panose="020F0502020204030204" pitchFamily="34" charset="0"/>
              </a:rPr>
              <a:pPr eaLnBrk="1" hangingPunct="1"/>
              <a:t>12</a:t>
            </a:fld>
            <a:endParaRPr lang="en-US" altLang="en-US">
              <a:solidFill>
                <a:srgbClr val="000000"/>
              </a:solidFill>
              <a:latin typeface="Calibri" panose="020F0502020204030204" pitchFamily="34" charset="0"/>
            </a:endParaRPr>
          </a:p>
        </p:txBody>
      </p:sp>
      <p:sp>
        <p:nvSpPr>
          <p:cNvPr id="93187" name="Rectangle 1">
            <a:extLst>
              <a:ext uri="{FF2B5EF4-FFF2-40B4-BE49-F238E27FC236}">
                <a16:creationId xmlns:a16="http://schemas.microsoft.com/office/drawing/2014/main" id="{5BEAAE49-399C-463F-84AF-12601653ABC2}"/>
              </a:ext>
            </a:extLst>
          </p:cNvPr>
          <p:cNvSpPr>
            <a:spLocks noGrp="1" noRot="1" noChangeAspect="1" noChangeArrowheads="1" noTextEdit="1"/>
          </p:cNvSpPr>
          <p:nvPr>
            <p:ph type="sldImg"/>
          </p:nvPr>
        </p:nvSpPr>
        <p:spPr>
          <a:xfrm>
            <a:off x="1257300" y="720725"/>
            <a:ext cx="4800600" cy="3600450"/>
          </a:xfrm>
          <a:solidFill>
            <a:srgbClr val="FFFFFF"/>
          </a:solidFill>
          <a:ln>
            <a:solidFill>
              <a:srgbClr val="000000"/>
            </a:solidFill>
            <a:miter lim="800000"/>
            <a:headEnd/>
            <a:tailEnd/>
          </a:ln>
        </p:spPr>
      </p:sp>
      <p:sp>
        <p:nvSpPr>
          <p:cNvPr id="93188" name="Text Box 2">
            <a:extLst>
              <a:ext uri="{FF2B5EF4-FFF2-40B4-BE49-F238E27FC236}">
                <a16:creationId xmlns:a16="http://schemas.microsoft.com/office/drawing/2014/main" id="{E38F45C6-AB73-4CBC-A904-A6768FB3CDB4}"/>
              </a:ext>
            </a:extLst>
          </p:cNvPr>
          <p:cNvSpPr>
            <a:spLocks noGrp="1" noChangeArrowheads="1"/>
          </p:cNvSpPr>
          <p:nvPr>
            <p:ph type="body" idx="1"/>
          </p:nvPr>
        </p:nvSpPr>
        <p:spPr>
          <a:xfrm>
            <a:off x="731520" y="4560570"/>
            <a:ext cx="5852160" cy="43205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i="1" dirty="0">
              <a:latin typeface="Calibri" panose="020F0502020204030204" pitchFamily="34" charset="0"/>
              <a:ea typeface="ＭＳ Ｐゴシック" panose="020B0600070205080204" pitchFamily="34" charset="-128"/>
            </a:endParaRPr>
          </a:p>
        </p:txBody>
      </p:sp>
      <p:sp>
        <p:nvSpPr>
          <p:cNvPr id="93189" name="Text Box 3">
            <a:extLst>
              <a:ext uri="{FF2B5EF4-FFF2-40B4-BE49-F238E27FC236}">
                <a16:creationId xmlns:a16="http://schemas.microsoft.com/office/drawing/2014/main" id="{A10F1B91-5CEE-4F65-999F-4C8BA58C8B51}"/>
              </a:ext>
            </a:extLst>
          </p:cNvPr>
          <p:cNvSpPr txBox="1">
            <a:spLocks noChangeArrowheads="1"/>
          </p:cNvSpPr>
          <p:nvPr/>
        </p:nvSpPr>
        <p:spPr bwMode="auto">
          <a:xfrm>
            <a:off x="4143587" y="9119474"/>
            <a:ext cx="3169920" cy="48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5139" tIns="49472" rIns="95139" bIns="49472" anchor="b"/>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9pPr>
          </a:lstStyle>
          <a:p>
            <a:pPr algn="r" eaLnBrk="1" hangingPunct="1">
              <a:buClrTx/>
              <a:buFontTx/>
              <a:buNone/>
            </a:pPr>
            <a:fld id="{B867409D-DC18-4CE8-A585-6295C54266F2}" type="slidenum">
              <a:rPr lang="en-US" altLang="en-US" sz="1300">
                <a:solidFill>
                  <a:srgbClr val="000000"/>
                </a:solidFill>
                <a:latin typeface="Calibri" panose="020F0502020204030204" pitchFamily="34" charset="0"/>
              </a:rPr>
              <a:pPr algn="r" eaLnBrk="1" hangingPunct="1">
                <a:buClrTx/>
                <a:buFontTx/>
                <a:buNone/>
              </a:pPr>
              <a:t>12</a:t>
            </a:fld>
            <a:endParaRPr lang="en-US" altLang="en-US" sz="1300">
              <a:solidFill>
                <a:srgbClr val="000000"/>
              </a:solidFill>
              <a:latin typeface="Calibri" panose="020F0502020204030204" pitchFamily="34" charset="0"/>
            </a:endParaRPr>
          </a:p>
        </p:txBody>
      </p:sp>
    </p:spTree>
    <p:extLst>
      <p:ext uri="{BB962C8B-B14F-4D97-AF65-F5344CB8AC3E}">
        <p14:creationId xmlns:p14="http://schemas.microsoft.com/office/powerpoint/2010/main" val="11208314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8306" name="Rectangle 8">
            <a:extLst>
              <a:ext uri="{FF2B5EF4-FFF2-40B4-BE49-F238E27FC236}">
                <a16:creationId xmlns:a16="http://schemas.microsoft.com/office/drawing/2014/main" id="{6BAE4A96-20F8-46A5-90E2-71B309E02515}"/>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65235" algn="l"/>
                <a:tab pos="1530469" algn="l"/>
                <a:tab pos="2295704" algn="l"/>
                <a:tab pos="3060939" algn="l"/>
              </a:tabLst>
              <a:defRPr>
                <a:solidFill>
                  <a:schemeClr val="bg1"/>
                </a:solidFill>
                <a:latin typeface="Arial" panose="020B0604020202020204" pitchFamily="34" charset="0"/>
                <a:ea typeface="ＭＳ Ｐゴシック" panose="020B0600070205080204" pitchFamily="34" charset="-128"/>
              </a:defRPr>
            </a:lvl1pPr>
            <a:lvl2pPr eaLnBrk="0" hangingPunct="0">
              <a:tabLst>
                <a:tab pos="765235" algn="l"/>
                <a:tab pos="1530469" algn="l"/>
                <a:tab pos="2295704" algn="l"/>
                <a:tab pos="3060939" algn="l"/>
              </a:tabLst>
              <a:defRPr>
                <a:solidFill>
                  <a:schemeClr val="bg1"/>
                </a:solidFill>
                <a:latin typeface="Arial" panose="020B0604020202020204" pitchFamily="34" charset="0"/>
                <a:ea typeface="ＭＳ Ｐゴシック" panose="020B0600070205080204" pitchFamily="34" charset="-128"/>
              </a:defRPr>
            </a:lvl2pPr>
            <a:lvl3pPr eaLnBrk="0" hangingPunct="0">
              <a:tabLst>
                <a:tab pos="765235" algn="l"/>
                <a:tab pos="1530469" algn="l"/>
                <a:tab pos="2295704" algn="l"/>
                <a:tab pos="3060939" algn="l"/>
              </a:tabLst>
              <a:defRPr>
                <a:solidFill>
                  <a:schemeClr val="bg1"/>
                </a:solidFill>
                <a:latin typeface="Arial" panose="020B0604020202020204" pitchFamily="34" charset="0"/>
                <a:ea typeface="ＭＳ Ｐゴシック" panose="020B0600070205080204" pitchFamily="34" charset="-128"/>
              </a:defRPr>
            </a:lvl3pPr>
            <a:lvl4pPr eaLnBrk="0" hangingPunct="0">
              <a:tabLst>
                <a:tab pos="765235" algn="l"/>
                <a:tab pos="1530469" algn="l"/>
                <a:tab pos="2295704" algn="l"/>
                <a:tab pos="3060939" algn="l"/>
              </a:tabLst>
              <a:defRPr>
                <a:solidFill>
                  <a:schemeClr val="bg1"/>
                </a:solidFill>
                <a:latin typeface="Arial" panose="020B0604020202020204" pitchFamily="34" charset="0"/>
                <a:ea typeface="ＭＳ Ｐゴシック" panose="020B0600070205080204" pitchFamily="34" charset="-128"/>
              </a:defRPr>
            </a:lvl4pPr>
            <a:lvl5pPr eaLnBrk="0" hangingPunct="0">
              <a:tabLst>
                <a:tab pos="765235" algn="l"/>
                <a:tab pos="1530469" algn="l"/>
                <a:tab pos="2295704" algn="l"/>
                <a:tab pos="3060939" algn="l"/>
              </a:tabLst>
              <a:defRPr>
                <a:solidFill>
                  <a:schemeClr val="bg1"/>
                </a:solidFill>
                <a:latin typeface="Arial" panose="020B0604020202020204" pitchFamily="34" charset="0"/>
                <a:ea typeface="ＭＳ Ｐゴシック" panose="020B0600070205080204" pitchFamily="34" charset="-128"/>
              </a:defRPr>
            </a:lvl5pPr>
            <a:lvl6pPr marL="2658184" indent="-241653" defTabSz="483306" eaLnBrk="0" fontAlgn="base" hangingPunct="0">
              <a:spcBef>
                <a:spcPct val="0"/>
              </a:spcBef>
              <a:spcAft>
                <a:spcPct val="0"/>
              </a:spcAft>
              <a:buClr>
                <a:srgbClr val="000000"/>
              </a:buClr>
              <a:buSzPct val="100000"/>
              <a:buFont typeface="Times New Roman" panose="02020603050405020304" pitchFamily="18" charset="0"/>
              <a:tabLst>
                <a:tab pos="765235" algn="l"/>
                <a:tab pos="1530469" algn="l"/>
                <a:tab pos="2295704" algn="l"/>
                <a:tab pos="3060939" algn="l"/>
              </a:tabLst>
              <a:defRPr>
                <a:solidFill>
                  <a:schemeClr val="bg1"/>
                </a:solidFill>
                <a:latin typeface="Arial" panose="020B0604020202020204" pitchFamily="34" charset="0"/>
                <a:ea typeface="ＭＳ Ｐゴシック" panose="020B0600070205080204" pitchFamily="34" charset="-128"/>
              </a:defRPr>
            </a:lvl6pPr>
            <a:lvl7pPr marL="3141490" indent="-241653" defTabSz="483306" eaLnBrk="0" fontAlgn="base" hangingPunct="0">
              <a:spcBef>
                <a:spcPct val="0"/>
              </a:spcBef>
              <a:spcAft>
                <a:spcPct val="0"/>
              </a:spcAft>
              <a:buClr>
                <a:srgbClr val="000000"/>
              </a:buClr>
              <a:buSzPct val="100000"/>
              <a:buFont typeface="Times New Roman" panose="02020603050405020304" pitchFamily="18" charset="0"/>
              <a:tabLst>
                <a:tab pos="765235" algn="l"/>
                <a:tab pos="1530469" algn="l"/>
                <a:tab pos="2295704" algn="l"/>
                <a:tab pos="3060939" algn="l"/>
              </a:tabLst>
              <a:defRPr>
                <a:solidFill>
                  <a:schemeClr val="bg1"/>
                </a:solidFill>
                <a:latin typeface="Arial" panose="020B0604020202020204" pitchFamily="34" charset="0"/>
                <a:ea typeface="ＭＳ Ｐゴシック" panose="020B0600070205080204" pitchFamily="34" charset="-128"/>
              </a:defRPr>
            </a:lvl7pPr>
            <a:lvl8pPr marL="3624796" indent="-241653" defTabSz="483306" eaLnBrk="0" fontAlgn="base" hangingPunct="0">
              <a:spcBef>
                <a:spcPct val="0"/>
              </a:spcBef>
              <a:spcAft>
                <a:spcPct val="0"/>
              </a:spcAft>
              <a:buClr>
                <a:srgbClr val="000000"/>
              </a:buClr>
              <a:buSzPct val="100000"/>
              <a:buFont typeface="Times New Roman" panose="02020603050405020304" pitchFamily="18" charset="0"/>
              <a:tabLst>
                <a:tab pos="765235" algn="l"/>
                <a:tab pos="1530469" algn="l"/>
                <a:tab pos="2295704" algn="l"/>
                <a:tab pos="3060939" algn="l"/>
              </a:tabLst>
              <a:defRPr>
                <a:solidFill>
                  <a:schemeClr val="bg1"/>
                </a:solidFill>
                <a:latin typeface="Arial" panose="020B0604020202020204" pitchFamily="34" charset="0"/>
                <a:ea typeface="ＭＳ Ｐゴシック" panose="020B0600070205080204" pitchFamily="34" charset="-128"/>
              </a:defRPr>
            </a:lvl8pPr>
            <a:lvl9pPr marL="4108102" indent="-241653" defTabSz="483306" eaLnBrk="0" fontAlgn="base" hangingPunct="0">
              <a:spcBef>
                <a:spcPct val="0"/>
              </a:spcBef>
              <a:spcAft>
                <a:spcPct val="0"/>
              </a:spcAft>
              <a:buClr>
                <a:srgbClr val="000000"/>
              </a:buClr>
              <a:buSzPct val="100000"/>
              <a:buFont typeface="Times New Roman" panose="02020603050405020304" pitchFamily="18" charset="0"/>
              <a:tabLst>
                <a:tab pos="765235" algn="l"/>
                <a:tab pos="1530469" algn="l"/>
                <a:tab pos="2295704" algn="l"/>
                <a:tab pos="3060939" algn="l"/>
              </a:tabLst>
              <a:defRPr>
                <a:solidFill>
                  <a:schemeClr val="bg1"/>
                </a:solidFill>
                <a:latin typeface="Arial" panose="020B0604020202020204" pitchFamily="34" charset="0"/>
                <a:ea typeface="ＭＳ Ｐゴシック" panose="020B0600070205080204" pitchFamily="34" charset="-128"/>
              </a:defRPr>
            </a:lvl9pPr>
          </a:lstStyle>
          <a:p>
            <a:pPr eaLnBrk="1" hangingPunct="1"/>
            <a:fld id="{44BAAAD1-3118-4F3A-8D95-18C1028E4294}" type="slidenum">
              <a:rPr lang="en-US" altLang="en-US">
                <a:solidFill>
                  <a:srgbClr val="000000"/>
                </a:solidFill>
                <a:latin typeface="Calibri" panose="020F0502020204030204" pitchFamily="34" charset="0"/>
              </a:rPr>
              <a:pPr eaLnBrk="1" hangingPunct="1"/>
              <a:t>13</a:t>
            </a:fld>
            <a:endParaRPr lang="en-US" altLang="en-US">
              <a:solidFill>
                <a:srgbClr val="000000"/>
              </a:solidFill>
              <a:latin typeface="Calibri" panose="020F0502020204030204" pitchFamily="34" charset="0"/>
            </a:endParaRPr>
          </a:p>
        </p:txBody>
      </p:sp>
      <p:sp>
        <p:nvSpPr>
          <p:cNvPr id="98307" name="Text Box 1">
            <a:extLst>
              <a:ext uri="{FF2B5EF4-FFF2-40B4-BE49-F238E27FC236}">
                <a16:creationId xmlns:a16="http://schemas.microsoft.com/office/drawing/2014/main" id="{06142F2E-AB19-4B01-AF4E-77C0BF2853CC}"/>
              </a:ext>
            </a:extLst>
          </p:cNvPr>
          <p:cNvSpPr txBox="1">
            <a:spLocks noChangeArrowheads="1"/>
          </p:cNvSpPr>
          <p:nvPr/>
        </p:nvSpPr>
        <p:spPr bwMode="auto">
          <a:xfrm>
            <a:off x="4143587" y="9119474"/>
            <a:ext cx="3169920" cy="48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5139" tIns="49472" rIns="95139" bIns="49472" anchor="b"/>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9pPr>
          </a:lstStyle>
          <a:p>
            <a:pPr algn="r" eaLnBrk="1" hangingPunct="1">
              <a:buClrTx/>
              <a:buFontTx/>
              <a:buNone/>
            </a:pPr>
            <a:fld id="{A92C5202-D0BA-402F-A778-5F36A70CED0A}" type="slidenum">
              <a:rPr lang="en-US" altLang="en-US" sz="1300">
                <a:solidFill>
                  <a:srgbClr val="000000"/>
                </a:solidFill>
              </a:rPr>
              <a:pPr algn="r" eaLnBrk="1" hangingPunct="1">
                <a:buClrTx/>
                <a:buFontTx/>
                <a:buNone/>
              </a:pPr>
              <a:t>13</a:t>
            </a:fld>
            <a:endParaRPr lang="en-US" altLang="en-US" sz="1300">
              <a:solidFill>
                <a:srgbClr val="000000"/>
              </a:solidFill>
            </a:endParaRPr>
          </a:p>
        </p:txBody>
      </p:sp>
      <p:sp>
        <p:nvSpPr>
          <p:cNvPr id="98308" name="Rectangle 2">
            <a:extLst>
              <a:ext uri="{FF2B5EF4-FFF2-40B4-BE49-F238E27FC236}">
                <a16:creationId xmlns:a16="http://schemas.microsoft.com/office/drawing/2014/main" id="{6CA12FDD-DB2B-49C4-8E4A-37D1D499E4E1}"/>
              </a:ext>
            </a:extLst>
          </p:cNvPr>
          <p:cNvSpPr>
            <a:spLocks noGrp="1" noRot="1" noChangeAspect="1" noChangeArrowheads="1" noTextEdit="1"/>
          </p:cNvSpPr>
          <p:nvPr>
            <p:ph type="sldImg"/>
          </p:nvPr>
        </p:nvSpPr>
        <p:spPr>
          <a:xfrm>
            <a:off x="1257300" y="720725"/>
            <a:ext cx="4800600" cy="3600450"/>
          </a:xfrm>
          <a:solidFill>
            <a:srgbClr val="FFFFFF"/>
          </a:solidFill>
          <a:ln>
            <a:solidFill>
              <a:srgbClr val="000000"/>
            </a:solidFill>
            <a:miter lim="800000"/>
            <a:headEnd/>
            <a:tailEnd/>
          </a:ln>
        </p:spPr>
      </p:sp>
      <p:sp>
        <p:nvSpPr>
          <p:cNvPr id="98309" name="Text Box 3">
            <a:extLst>
              <a:ext uri="{FF2B5EF4-FFF2-40B4-BE49-F238E27FC236}">
                <a16:creationId xmlns:a16="http://schemas.microsoft.com/office/drawing/2014/main" id="{0A7F4631-3458-427A-8DC6-34D7464F21E1}"/>
              </a:ext>
            </a:extLst>
          </p:cNvPr>
          <p:cNvSpPr>
            <a:spLocks noGrp="1" noChangeArrowheads="1"/>
          </p:cNvSpPr>
          <p:nvPr>
            <p:ph type="body" idx="1"/>
          </p:nvPr>
        </p:nvSpPr>
        <p:spPr>
          <a:xfrm>
            <a:off x="731520" y="4560570"/>
            <a:ext cx="5852160" cy="43205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tabLst>
                <a:tab pos="0" algn="l"/>
                <a:tab pos="483306" algn="l"/>
                <a:tab pos="966612" algn="l"/>
                <a:tab pos="1449918" algn="l"/>
                <a:tab pos="1933224" algn="l"/>
                <a:tab pos="2416531" algn="l"/>
                <a:tab pos="2899837" algn="l"/>
                <a:tab pos="3383143" algn="l"/>
                <a:tab pos="3866449" algn="l"/>
                <a:tab pos="4349755" algn="l"/>
                <a:tab pos="4833061" algn="l"/>
                <a:tab pos="5316367" algn="l"/>
                <a:tab pos="5799673" algn="l"/>
                <a:tab pos="6282980" algn="l"/>
                <a:tab pos="6766286" algn="l"/>
                <a:tab pos="7249592" algn="l"/>
                <a:tab pos="7732898" algn="l"/>
                <a:tab pos="8216204" algn="l"/>
                <a:tab pos="8699510" algn="l"/>
                <a:tab pos="9182816" algn="l"/>
                <a:tab pos="9666122" algn="l"/>
              </a:tabLst>
            </a:pPr>
            <a:endParaRPr lang="en-US" altLang="en-US" dirty="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5404643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075775A-4AF1-48F6-813F-B8DC1EB9EF25}" type="slidenum">
              <a:rPr lang="en-US" smtClean="0"/>
              <a:t>14</a:t>
            </a:fld>
            <a:endParaRPr lang="en-US"/>
          </a:p>
        </p:txBody>
      </p:sp>
    </p:spTree>
    <p:extLst>
      <p:ext uri="{BB962C8B-B14F-4D97-AF65-F5344CB8AC3E}">
        <p14:creationId xmlns:p14="http://schemas.microsoft.com/office/powerpoint/2010/main" val="22278347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075775A-4AF1-48F6-813F-B8DC1EB9EF25}" type="slidenum">
              <a:rPr lang="en-US" smtClean="0"/>
              <a:t>15</a:t>
            </a:fld>
            <a:endParaRPr lang="en-US"/>
          </a:p>
        </p:txBody>
      </p:sp>
    </p:spTree>
    <p:extLst>
      <p:ext uri="{BB962C8B-B14F-4D97-AF65-F5344CB8AC3E}">
        <p14:creationId xmlns:p14="http://schemas.microsoft.com/office/powerpoint/2010/main" val="12177899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075775A-4AF1-48F6-813F-B8DC1EB9EF25}" type="slidenum">
              <a:rPr lang="en-US" smtClean="0"/>
              <a:t>16</a:t>
            </a:fld>
            <a:endParaRPr lang="en-US"/>
          </a:p>
        </p:txBody>
      </p:sp>
    </p:spTree>
    <p:extLst>
      <p:ext uri="{BB962C8B-B14F-4D97-AF65-F5344CB8AC3E}">
        <p14:creationId xmlns:p14="http://schemas.microsoft.com/office/powerpoint/2010/main" val="828454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75775A-4AF1-48F6-813F-B8DC1EB9EF25}" type="slidenum">
              <a:rPr lang="en-US" smtClean="0"/>
              <a:t>17</a:t>
            </a:fld>
            <a:endParaRPr lang="en-US"/>
          </a:p>
        </p:txBody>
      </p:sp>
    </p:spTree>
    <p:extLst>
      <p:ext uri="{BB962C8B-B14F-4D97-AF65-F5344CB8AC3E}">
        <p14:creationId xmlns:p14="http://schemas.microsoft.com/office/powerpoint/2010/main" val="32365389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75775A-4AF1-48F6-813F-B8DC1EB9EF25}" type="slidenum">
              <a:rPr lang="en-US" smtClean="0"/>
              <a:t>18</a:t>
            </a:fld>
            <a:endParaRPr lang="en-US"/>
          </a:p>
        </p:txBody>
      </p:sp>
    </p:spTree>
    <p:extLst>
      <p:ext uri="{BB962C8B-B14F-4D97-AF65-F5344CB8AC3E}">
        <p14:creationId xmlns:p14="http://schemas.microsoft.com/office/powerpoint/2010/main" val="21674631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75775A-4AF1-48F6-813F-B8DC1EB9EF25}" type="slidenum">
              <a:rPr lang="en-US" smtClean="0"/>
              <a:t>19</a:t>
            </a:fld>
            <a:endParaRPr lang="en-US"/>
          </a:p>
        </p:txBody>
      </p:sp>
    </p:spTree>
    <p:extLst>
      <p:ext uri="{BB962C8B-B14F-4D97-AF65-F5344CB8AC3E}">
        <p14:creationId xmlns:p14="http://schemas.microsoft.com/office/powerpoint/2010/main" val="20940917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75775A-4AF1-48F6-813F-B8DC1EB9EF25}" type="slidenum">
              <a:rPr lang="en-US" smtClean="0"/>
              <a:t>20</a:t>
            </a:fld>
            <a:endParaRPr lang="en-US"/>
          </a:p>
        </p:txBody>
      </p:sp>
    </p:spTree>
    <p:extLst>
      <p:ext uri="{BB962C8B-B14F-4D97-AF65-F5344CB8AC3E}">
        <p14:creationId xmlns:p14="http://schemas.microsoft.com/office/powerpoint/2010/main" val="3738546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75775A-4AF1-48F6-813F-B8DC1EB9EF25}" type="slidenum">
              <a:rPr lang="en-US" smtClean="0"/>
              <a:t>21</a:t>
            </a:fld>
            <a:endParaRPr lang="en-US"/>
          </a:p>
        </p:txBody>
      </p:sp>
    </p:spTree>
    <p:extLst>
      <p:ext uri="{BB962C8B-B14F-4D97-AF65-F5344CB8AC3E}">
        <p14:creationId xmlns:p14="http://schemas.microsoft.com/office/powerpoint/2010/main" val="22559369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75775A-4AF1-48F6-813F-B8DC1EB9EF25}" type="slidenum">
              <a:rPr lang="en-US" smtClean="0"/>
              <a:t>22</a:t>
            </a:fld>
            <a:endParaRPr lang="en-US"/>
          </a:p>
        </p:txBody>
      </p:sp>
    </p:spTree>
    <p:extLst>
      <p:ext uri="{BB962C8B-B14F-4D97-AF65-F5344CB8AC3E}">
        <p14:creationId xmlns:p14="http://schemas.microsoft.com/office/powerpoint/2010/main" val="1674427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endParaRPr lang="en-US" dirty="0"/>
          </a:p>
        </p:txBody>
      </p:sp>
      <p:sp>
        <p:nvSpPr>
          <p:cNvPr id="4" name="Slide Number Placeholder 3"/>
          <p:cNvSpPr>
            <a:spLocks noGrp="1"/>
          </p:cNvSpPr>
          <p:nvPr>
            <p:ph type="sldNum" sz="quarter" idx="10"/>
          </p:nvPr>
        </p:nvSpPr>
        <p:spPr/>
        <p:txBody>
          <a:bodyPr/>
          <a:lstStyle/>
          <a:p>
            <a:fld id="{5075775A-4AF1-48F6-813F-B8DC1EB9EF25}" type="slidenum">
              <a:rPr lang="en-US" smtClean="0"/>
              <a:t>23</a:t>
            </a:fld>
            <a:endParaRPr lang="en-US"/>
          </a:p>
        </p:txBody>
      </p:sp>
    </p:spTree>
    <p:extLst>
      <p:ext uri="{BB962C8B-B14F-4D97-AF65-F5344CB8AC3E}">
        <p14:creationId xmlns:p14="http://schemas.microsoft.com/office/powerpoint/2010/main" val="18677761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endParaRPr lang="en-US" dirty="0"/>
          </a:p>
        </p:txBody>
      </p:sp>
      <p:sp>
        <p:nvSpPr>
          <p:cNvPr id="4" name="Slide Number Placeholder 3"/>
          <p:cNvSpPr>
            <a:spLocks noGrp="1"/>
          </p:cNvSpPr>
          <p:nvPr>
            <p:ph type="sldNum" sz="quarter" idx="5"/>
          </p:nvPr>
        </p:nvSpPr>
        <p:spPr/>
        <p:txBody>
          <a:bodyPr/>
          <a:lstStyle/>
          <a:p>
            <a:fld id="{5075775A-4AF1-48F6-813F-B8DC1EB9EF25}" type="slidenum">
              <a:rPr lang="en-US" smtClean="0"/>
              <a:t>24</a:t>
            </a:fld>
            <a:endParaRPr lang="en-US"/>
          </a:p>
        </p:txBody>
      </p:sp>
    </p:spTree>
    <p:extLst>
      <p:ext uri="{BB962C8B-B14F-4D97-AF65-F5344CB8AC3E}">
        <p14:creationId xmlns:p14="http://schemas.microsoft.com/office/powerpoint/2010/main" val="28067122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75775A-4AF1-48F6-813F-B8DC1EB9EF25}" type="slidenum">
              <a:rPr lang="en-US" smtClean="0"/>
              <a:t>25</a:t>
            </a:fld>
            <a:endParaRPr lang="en-US"/>
          </a:p>
        </p:txBody>
      </p:sp>
    </p:spTree>
    <p:extLst>
      <p:ext uri="{BB962C8B-B14F-4D97-AF65-F5344CB8AC3E}">
        <p14:creationId xmlns:p14="http://schemas.microsoft.com/office/powerpoint/2010/main" val="37597519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5"/>
          </p:nvPr>
        </p:nvSpPr>
        <p:spPr/>
        <p:txBody>
          <a:bodyPr/>
          <a:lstStyle/>
          <a:p>
            <a:fld id="{5075775A-4AF1-48F6-813F-B8DC1EB9EF25}" type="slidenum">
              <a:rPr lang="en-US" smtClean="0"/>
              <a:t>26</a:t>
            </a:fld>
            <a:endParaRPr lang="en-US"/>
          </a:p>
        </p:txBody>
      </p:sp>
    </p:spTree>
    <p:extLst>
      <p:ext uri="{BB962C8B-B14F-4D97-AF65-F5344CB8AC3E}">
        <p14:creationId xmlns:p14="http://schemas.microsoft.com/office/powerpoint/2010/main" val="18246645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75775A-4AF1-48F6-813F-B8DC1EB9EF25}" type="slidenum">
              <a:rPr lang="en-US" smtClean="0"/>
              <a:t>27</a:t>
            </a:fld>
            <a:endParaRPr lang="en-US"/>
          </a:p>
        </p:txBody>
      </p:sp>
    </p:spTree>
    <p:extLst>
      <p:ext uri="{BB962C8B-B14F-4D97-AF65-F5344CB8AC3E}">
        <p14:creationId xmlns:p14="http://schemas.microsoft.com/office/powerpoint/2010/main" val="3658096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75775A-4AF1-48F6-813F-B8DC1EB9EF25}" type="slidenum">
              <a:rPr lang="en-US" smtClean="0"/>
              <a:t>28</a:t>
            </a:fld>
            <a:endParaRPr lang="en-US"/>
          </a:p>
        </p:txBody>
      </p:sp>
    </p:spTree>
    <p:extLst>
      <p:ext uri="{BB962C8B-B14F-4D97-AF65-F5344CB8AC3E}">
        <p14:creationId xmlns:p14="http://schemas.microsoft.com/office/powerpoint/2010/main" val="24725523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75775A-4AF1-48F6-813F-B8DC1EB9EF25}" type="slidenum">
              <a:rPr lang="en-US" smtClean="0"/>
              <a:t>29</a:t>
            </a:fld>
            <a:endParaRPr lang="en-US"/>
          </a:p>
        </p:txBody>
      </p:sp>
    </p:spTree>
    <p:extLst>
      <p:ext uri="{BB962C8B-B14F-4D97-AF65-F5344CB8AC3E}">
        <p14:creationId xmlns:p14="http://schemas.microsoft.com/office/powerpoint/2010/main" val="33805777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75775A-4AF1-48F6-813F-B8DC1EB9EF25}" type="slidenum">
              <a:rPr lang="en-US" smtClean="0"/>
              <a:t>30</a:t>
            </a:fld>
            <a:endParaRPr lang="en-US"/>
          </a:p>
        </p:txBody>
      </p:sp>
    </p:spTree>
    <p:extLst>
      <p:ext uri="{BB962C8B-B14F-4D97-AF65-F5344CB8AC3E}">
        <p14:creationId xmlns:p14="http://schemas.microsoft.com/office/powerpoint/2010/main" val="24970825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75775A-4AF1-48F6-813F-B8DC1EB9EF25}" type="slidenum">
              <a:rPr lang="en-US" smtClean="0"/>
              <a:t>31</a:t>
            </a:fld>
            <a:endParaRPr lang="en-US"/>
          </a:p>
        </p:txBody>
      </p:sp>
    </p:spTree>
    <p:extLst>
      <p:ext uri="{BB962C8B-B14F-4D97-AF65-F5344CB8AC3E}">
        <p14:creationId xmlns:p14="http://schemas.microsoft.com/office/powerpoint/2010/main" val="3581531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75775A-4AF1-48F6-813F-B8DC1EB9EF25}" type="slidenum">
              <a:rPr lang="en-US" smtClean="0"/>
              <a:t>33</a:t>
            </a:fld>
            <a:endParaRPr lang="en-US"/>
          </a:p>
        </p:txBody>
      </p:sp>
    </p:spTree>
    <p:extLst>
      <p:ext uri="{BB962C8B-B14F-4D97-AF65-F5344CB8AC3E}">
        <p14:creationId xmlns:p14="http://schemas.microsoft.com/office/powerpoint/2010/main" val="40864932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75775A-4AF1-48F6-813F-B8DC1EB9EF25}" type="slidenum">
              <a:rPr lang="en-US" smtClean="0"/>
              <a:t>34</a:t>
            </a:fld>
            <a:endParaRPr lang="en-US"/>
          </a:p>
        </p:txBody>
      </p:sp>
    </p:spTree>
    <p:extLst>
      <p:ext uri="{BB962C8B-B14F-4D97-AF65-F5344CB8AC3E}">
        <p14:creationId xmlns:p14="http://schemas.microsoft.com/office/powerpoint/2010/main" val="30133535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75775A-4AF1-48F6-813F-B8DC1EB9EF25}" type="slidenum">
              <a:rPr lang="en-US" smtClean="0"/>
              <a:t>35</a:t>
            </a:fld>
            <a:endParaRPr lang="en-US"/>
          </a:p>
        </p:txBody>
      </p:sp>
    </p:spTree>
    <p:extLst>
      <p:ext uri="{BB962C8B-B14F-4D97-AF65-F5344CB8AC3E}">
        <p14:creationId xmlns:p14="http://schemas.microsoft.com/office/powerpoint/2010/main" val="173931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9EC3EF1-27D9-A049-9167-DF7352E39009}" type="datetime1">
              <a:rPr lang="en-US" smtClean="0"/>
              <a:t>4/17/19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extLst mod="1">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E7B300-70B7-7F45-AAF7-09E88CC0F8DA}" type="datetime1">
              <a:rPr lang="en-US" smtClean="0"/>
              <a:t>4/17/19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848286-B335-1F4B-9C6C-6B7A571064A8}" type="datetime1">
              <a:rPr lang="en-US" smtClean="0"/>
              <a:t>4/17/19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extLst mod="1">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1B8AA4B-7D30-A945-9849-613A5011285E}" type="datetime1">
              <a:rPr lang="en-US" smtClean="0"/>
              <a:t>4/17/19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85CCB70-986F-A142-9716-5FA1B00B7963}" type="datetime1">
              <a:rPr lang="en-US" smtClean="0"/>
              <a:t>4/17/19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DB59056-D5EF-D74C-90A0-F20CFFEA7B7E}" type="datetime1">
              <a:rPr lang="en-US" smtClean="0"/>
              <a:t>4/17/19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9FBA9E3-47BF-664A-8DB1-51AD73FB2B3A}" type="datetime1">
              <a:rPr lang="en-US" smtClean="0"/>
              <a:t>4/17/19</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extLst mod="1">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D6E611E3-212B-7143-B4BF-2936560A5BAE}" type="datetime1">
              <a:rPr lang="en-US" smtClean="0"/>
              <a:t>4/17/19</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6F15528-21DE-4FAA-801E-634DDDAF4B2B}" type="slidenum">
              <a:rPr lang="en-US" smtClean="0"/>
              <a:pPr/>
              <a:t>‹#›</a:t>
            </a:fld>
            <a:endParaRPr lang="en-US"/>
          </a:p>
        </p:txBody>
      </p:sp>
    </p:spTree>
  </p:cSld>
  <p:clrMapOvr>
    <a:masterClrMapping/>
  </p:clrMapOvr>
  <p:extLst mod="1">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accent2"/>
          </a:solid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99845B8-033A-0846-BEA4-D10E4C386D1A}" type="datetime1">
              <a:rPr lang="en-US" smtClean="0"/>
              <a:t>4/17/19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0571BC-DDBE-7C44-9849-467FF9B83566}" type="datetime1">
              <a:rPr lang="en-US" smtClean="0"/>
              <a:t>4/17/19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AE64DC3-7A53-7A48-9490-4E580C36DDE9}" type="datetime1">
              <a:rPr lang="en-US" smtClean="0"/>
              <a:t>4/17/19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extLst mod="1">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D7D478E3-09DE-3949-9050-ADD699EBCDA4}" type="datetime1">
              <a:rPr lang="en-US" smtClean="0"/>
              <a:t>4/17/19</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B6F15528-21DE-4FAA-801E-634DDDAF4B2B}" type="slidenum">
              <a:rPr lang="en-US" smtClean="0"/>
              <a:pPr/>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2032456"/>
      </p:ext>
    </p:extLst>
  </p:cSld>
  <p:clrMap bg1="lt1" tx1="dk1" bg2="lt2" tx2="dk2" accent1="accent1" accent2="accent2" accent3="accent3" accent4="accent4" accent5="accent5" accent6="accent6" hlink="hlink" folHlink="folHlink"/>
  <p:sldLayoutIdLst>
    <p:sldLayoutId id="2147483999" r:id="rId1"/>
    <p:sldLayoutId id="2147484000" r:id="rId2"/>
    <p:sldLayoutId id="2147484001" r:id="rId3"/>
    <p:sldLayoutId id="2147484002" r:id="rId4"/>
    <p:sldLayoutId id="2147484003" r:id="rId5"/>
    <p:sldLayoutId id="2147484004" r:id="rId6"/>
    <p:sldLayoutId id="2147484005" r:id="rId7"/>
    <p:sldLayoutId id="2147484006" r:id="rId8"/>
    <p:sldLayoutId id="2147484007" r:id="rId9"/>
    <p:sldLayoutId id="2147484008" r:id="rId10"/>
    <p:sldLayoutId id="2147484009"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hyperlink" Target="https://webcache.googleusercontent.com/search?q=cache:h4RTPVGkqp8J:https://www.measureevaluation.org/resources/training/capacity-building-resources/m-e-of-malaria-programs-1/session-8-data-sources+&amp;cd=1&amp;hl=en&amp;ct=clnk&amp;gl=us&amp;client=firefox-b-d" TargetMode="Externa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jpg"/></Relationships>
</file>

<file path=ppt/slides/_rels/slide34.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1.png"/><Relationship Id="rId7" Type="http://schemas.openxmlformats.org/officeDocument/2006/relationships/image" Target="../media/image16.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image" Target="../media/image37.png"/></Relationships>
</file>

<file path=ppt/slides/_rels/slide35.xml.rels><?xml version="1.0" encoding="UTF-8" standalone="yes"?>
<Relationships xmlns="http://schemas.openxmlformats.org/package/2006/relationships"><Relationship Id="rId3" Type="http://schemas.openxmlformats.org/officeDocument/2006/relationships/hyperlink" Target="mailto:ashabann@uthsc.edu"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AB212-B9ED-4A52-A665-1F576D8265E5}"/>
              </a:ext>
            </a:extLst>
          </p:cNvPr>
          <p:cNvSpPr>
            <a:spLocks noGrp="1"/>
          </p:cNvSpPr>
          <p:nvPr>
            <p:ph type="ctrTitle"/>
          </p:nvPr>
        </p:nvSpPr>
        <p:spPr>
          <a:xfrm>
            <a:off x="443793" y="2153096"/>
            <a:ext cx="8382000" cy="1353312"/>
          </a:xfrm>
        </p:spPr>
        <p:txBody>
          <a:bodyPr>
            <a:normAutofit/>
          </a:bodyPr>
          <a:lstStyle/>
          <a:p>
            <a:pPr algn="just"/>
            <a:r>
              <a:rPr lang="en-US" sz="4400" dirty="0"/>
              <a:t>Semantic Analytics for Global Health Surveillance</a:t>
            </a:r>
          </a:p>
        </p:txBody>
      </p:sp>
      <p:sp>
        <p:nvSpPr>
          <p:cNvPr id="5" name="TextBox 4"/>
          <p:cNvSpPr txBox="1"/>
          <p:nvPr/>
        </p:nvSpPr>
        <p:spPr>
          <a:xfrm>
            <a:off x="762000" y="3946373"/>
            <a:ext cx="4595361" cy="1569660"/>
          </a:xfrm>
          <a:prstGeom prst="rect">
            <a:avLst/>
          </a:prstGeom>
          <a:noFill/>
        </p:spPr>
        <p:txBody>
          <a:bodyPr wrap="none" rtlCol="0">
            <a:spAutoFit/>
          </a:bodyPr>
          <a:lstStyle/>
          <a:p>
            <a:r>
              <a:rPr lang="en-US" sz="2400" i="1" dirty="0">
                <a:solidFill>
                  <a:srgbClr val="8B8B8B"/>
                </a:solidFill>
              </a:rPr>
              <a:t>Arash SHABAN-NEJAD, PhD, MPH </a:t>
            </a:r>
          </a:p>
          <a:p>
            <a:endParaRPr lang="en-US" dirty="0">
              <a:solidFill>
                <a:srgbClr val="8B8B8B"/>
              </a:solidFill>
            </a:endParaRPr>
          </a:p>
          <a:p>
            <a:r>
              <a:rPr lang="en-US" baseline="30000" dirty="0">
                <a:solidFill>
                  <a:srgbClr val="8B8B8B"/>
                </a:solidFill>
              </a:rPr>
              <a:t>1</a:t>
            </a:r>
            <a:r>
              <a:rPr lang="en-US" dirty="0">
                <a:solidFill>
                  <a:srgbClr val="8B8B8B"/>
                </a:solidFill>
              </a:rPr>
              <a:t>Population Health Intelligence (</a:t>
            </a:r>
            <a:r>
              <a:rPr lang="en-US" dirty="0" err="1">
                <a:solidFill>
                  <a:srgbClr val="8B8B8B"/>
                </a:solidFill>
              </a:rPr>
              <a:t>PopHI</a:t>
            </a:r>
            <a:r>
              <a:rPr lang="en-US" dirty="0">
                <a:solidFill>
                  <a:srgbClr val="8B8B8B"/>
                </a:solidFill>
              </a:rPr>
              <a:t>) Lab </a:t>
            </a:r>
          </a:p>
          <a:p>
            <a:r>
              <a:rPr lang="en-US" dirty="0">
                <a:solidFill>
                  <a:srgbClr val="8B8B8B"/>
                </a:solidFill>
              </a:rPr>
              <a:t>UTHSC- Oak-Ridge National Laboratory (ORNL)</a:t>
            </a:r>
          </a:p>
          <a:p>
            <a:r>
              <a:rPr lang="en-US" dirty="0">
                <a:solidFill>
                  <a:srgbClr val="8B8B8B"/>
                </a:solidFill>
              </a:rPr>
              <a:t>Center for Biomedical Informatics</a:t>
            </a:r>
          </a:p>
        </p:txBody>
      </p:sp>
      <p:pic>
        <p:nvPicPr>
          <p:cNvPr id="7" name="Picture 6">
            <a:extLst>
              <a:ext uri="{FF2B5EF4-FFF2-40B4-BE49-F238E27FC236}">
                <a16:creationId xmlns:a16="http://schemas.microsoft.com/office/drawing/2014/main" id="{CCA074E4-E238-4D40-9FB7-500D050C936B}"/>
              </a:ext>
            </a:extLst>
          </p:cNvPr>
          <p:cNvPicPr>
            <a:picLocks noChangeAspect="1"/>
          </p:cNvPicPr>
          <p:nvPr/>
        </p:nvPicPr>
        <p:blipFill>
          <a:blip r:embed="rId3"/>
          <a:stretch>
            <a:fillRect/>
          </a:stretch>
        </p:blipFill>
        <p:spPr>
          <a:xfrm>
            <a:off x="304800" y="26634"/>
            <a:ext cx="4329993" cy="1040166"/>
          </a:xfrm>
          <a:prstGeom prst="rect">
            <a:avLst/>
          </a:prstGeom>
        </p:spPr>
      </p:pic>
      <p:pic>
        <p:nvPicPr>
          <p:cNvPr id="8" name="Picture 7">
            <a:extLst>
              <a:ext uri="{FF2B5EF4-FFF2-40B4-BE49-F238E27FC236}">
                <a16:creationId xmlns:a16="http://schemas.microsoft.com/office/drawing/2014/main" id="{27DE77FC-396B-434E-81E7-A816B89F3D10}"/>
              </a:ext>
            </a:extLst>
          </p:cNvPr>
          <p:cNvPicPr>
            <a:picLocks noChangeAspect="1"/>
          </p:cNvPicPr>
          <p:nvPr/>
        </p:nvPicPr>
        <p:blipFill>
          <a:blip r:embed="rId4"/>
          <a:stretch>
            <a:fillRect/>
          </a:stretch>
        </p:blipFill>
        <p:spPr>
          <a:xfrm>
            <a:off x="6096000" y="5486400"/>
            <a:ext cx="2767013" cy="746832"/>
          </a:xfrm>
          <a:prstGeom prst="rect">
            <a:avLst/>
          </a:prstGeom>
        </p:spPr>
      </p:pic>
    </p:spTree>
    <p:extLst>
      <p:ext uri="{BB962C8B-B14F-4D97-AF65-F5344CB8AC3E}">
        <p14:creationId xmlns:p14="http://schemas.microsoft.com/office/powerpoint/2010/main" val="1842233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219200" y="2209801"/>
            <a:ext cx="6130325" cy="3657600"/>
          </a:xfrm>
        </p:spPr>
        <p:txBody>
          <a:bodyPr>
            <a:normAutofit/>
          </a:bodyPr>
          <a:lstStyle/>
          <a:p>
            <a:pPr>
              <a:buFont typeface="Wingdings" pitchFamily="2" charset="2"/>
              <a:buChar char="Ø"/>
            </a:pPr>
            <a:r>
              <a:rPr lang="en-US" sz="3200" dirty="0">
                <a:solidFill>
                  <a:schemeClr val="bg1">
                    <a:lumMod val="50000"/>
                  </a:schemeClr>
                </a:solidFill>
              </a:rPr>
              <a:t> The Problem</a:t>
            </a:r>
          </a:p>
          <a:p>
            <a:pPr>
              <a:buFont typeface="Wingdings" pitchFamily="2" charset="2"/>
              <a:buChar char="Ø"/>
            </a:pPr>
            <a:endParaRPr lang="en-US" sz="3200" dirty="0"/>
          </a:p>
          <a:p>
            <a:pPr>
              <a:buFont typeface="Wingdings" pitchFamily="2" charset="2"/>
              <a:buChar char="Ø"/>
            </a:pPr>
            <a:r>
              <a:rPr lang="en-US" sz="3200" dirty="0">
                <a:solidFill>
                  <a:schemeClr val="bg1">
                    <a:lumMod val="50000"/>
                  </a:schemeClr>
                </a:solidFill>
              </a:rPr>
              <a:t> The Framework</a:t>
            </a:r>
          </a:p>
          <a:p>
            <a:pPr>
              <a:buFont typeface="Wingdings" pitchFamily="2" charset="2"/>
              <a:buChar char="Ø"/>
            </a:pPr>
            <a:endParaRPr lang="en-US" sz="3200" dirty="0">
              <a:solidFill>
                <a:schemeClr val="tx1">
                  <a:lumMod val="50000"/>
                  <a:lumOff val="50000"/>
                </a:schemeClr>
              </a:solidFill>
            </a:endParaRPr>
          </a:p>
          <a:p>
            <a:pPr>
              <a:buFont typeface="Wingdings" pitchFamily="2" charset="2"/>
              <a:buChar char="Ø"/>
            </a:pPr>
            <a:r>
              <a:rPr lang="en-US" sz="3200" dirty="0">
                <a:solidFill>
                  <a:schemeClr val="tx1">
                    <a:lumMod val="50000"/>
                    <a:lumOff val="50000"/>
                  </a:schemeClr>
                </a:solidFill>
              </a:rPr>
              <a:t> The System</a:t>
            </a:r>
          </a:p>
        </p:txBody>
      </p:sp>
      <p:pic>
        <p:nvPicPr>
          <p:cNvPr id="3" name="Picture 2">
            <a:extLst>
              <a:ext uri="{FF2B5EF4-FFF2-40B4-BE49-F238E27FC236}">
                <a16:creationId xmlns:a16="http://schemas.microsoft.com/office/drawing/2014/main" id="{0AD7AA0C-4AAE-40E4-8703-912AE3DB5720}"/>
              </a:ext>
            </a:extLst>
          </p:cNvPr>
          <p:cNvPicPr>
            <a:picLocks noChangeAspect="1"/>
          </p:cNvPicPr>
          <p:nvPr/>
        </p:nvPicPr>
        <p:blipFill>
          <a:blip r:embed="rId3"/>
          <a:stretch>
            <a:fillRect/>
          </a:stretch>
        </p:blipFill>
        <p:spPr>
          <a:xfrm>
            <a:off x="0" y="6338724"/>
            <a:ext cx="2438400" cy="585761"/>
          </a:xfrm>
          <a:prstGeom prst="rect">
            <a:avLst/>
          </a:prstGeom>
        </p:spPr>
      </p:pic>
      <p:sp>
        <p:nvSpPr>
          <p:cNvPr id="2" name="TextBox 1">
            <a:extLst>
              <a:ext uri="{FF2B5EF4-FFF2-40B4-BE49-F238E27FC236}">
                <a16:creationId xmlns:a16="http://schemas.microsoft.com/office/drawing/2014/main" id="{8CE2C7A0-3155-E44D-BEB9-4406E72AADEE}"/>
              </a:ext>
            </a:extLst>
          </p:cNvPr>
          <p:cNvSpPr txBox="1"/>
          <p:nvPr/>
        </p:nvSpPr>
        <p:spPr>
          <a:xfrm>
            <a:off x="3276600" y="685800"/>
            <a:ext cx="2514600" cy="938719"/>
          </a:xfrm>
          <a:prstGeom prst="rect">
            <a:avLst/>
          </a:prstGeom>
          <a:noFill/>
        </p:spPr>
        <p:txBody>
          <a:bodyPr wrap="square" rtlCol="0">
            <a:spAutoFit/>
          </a:bodyPr>
          <a:lstStyle/>
          <a:p>
            <a:r>
              <a:rPr lang="en-US" sz="5500" dirty="0"/>
              <a:t>Outline</a:t>
            </a:r>
          </a:p>
        </p:txBody>
      </p:sp>
      <p:sp>
        <p:nvSpPr>
          <p:cNvPr id="4" name="Slide Number Placeholder 3">
            <a:extLst>
              <a:ext uri="{FF2B5EF4-FFF2-40B4-BE49-F238E27FC236}">
                <a16:creationId xmlns:a16="http://schemas.microsoft.com/office/drawing/2014/main" id="{78331551-D8D7-6248-8FE3-E56410AE1461}"/>
              </a:ext>
            </a:extLst>
          </p:cNvPr>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val="16999290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a:solidFill>
                  <a:srgbClr val="2006BA"/>
                </a:solidFill>
              </a:rPr>
              <a:t>PUBLIC/Global HEALTH CYCLE</a:t>
            </a:r>
          </a:p>
        </p:txBody>
      </p:sp>
      <p:sp>
        <p:nvSpPr>
          <p:cNvPr id="4" name="TextBox 3"/>
          <p:cNvSpPr txBox="1"/>
          <p:nvPr/>
        </p:nvSpPr>
        <p:spPr>
          <a:xfrm>
            <a:off x="1522339" y="4693204"/>
            <a:ext cx="1449461" cy="400110"/>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Population</a:t>
            </a:r>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7814" y="2960858"/>
            <a:ext cx="2918986" cy="17744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6258313" y="4901612"/>
            <a:ext cx="2162673" cy="400110"/>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Health System</a:t>
            </a:r>
          </a:p>
        </p:txBody>
      </p:sp>
      <p:sp>
        <p:nvSpPr>
          <p:cNvPr id="5" name="Curved Down Arrow 4"/>
          <p:cNvSpPr/>
          <p:nvPr/>
        </p:nvSpPr>
        <p:spPr>
          <a:xfrm>
            <a:off x="3173993" y="1793399"/>
            <a:ext cx="2796014" cy="1052623"/>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Curved Up Arrow 5"/>
          <p:cNvSpPr/>
          <p:nvPr/>
        </p:nvSpPr>
        <p:spPr>
          <a:xfrm flipH="1">
            <a:off x="2819399" y="4922876"/>
            <a:ext cx="2948413" cy="1116419"/>
          </a:xfrm>
          <a:prstGeom prst="curved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 name="Rectangle 6"/>
          <p:cNvSpPr/>
          <p:nvPr/>
        </p:nvSpPr>
        <p:spPr>
          <a:xfrm>
            <a:off x="3712337" y="2104266"/>
            <a:ext cx="1603196" cy="430887"/>
          </a:xfrm>
          <a:prstGeom prst="rect">
            <a:avLst/>
          </a:prstGeom>
        </p:spPr>
        <p:txBody>
          <a:bodyPr wrap="none">
            <a:spAutoFit/>
          </a:bodyPr>
          <a:lstStyle/>
          <a:p>
            <a:r>
              <a:rPr lang="en-US" sz="2200" b="1" dirty="0">
                <a:solidFill>
                  <a:srgbClr val="2006BA"/>
                </a:solidFill>
              </a:rPr>
              <a:t>Surveillance</a:t>
            </a:r>
          </a:p>
        </p:txBody>
      </p:sp>
      <p:sp>
        <p:nvSpPr>
          <p:cNvPr id="12" name="Rectangle 11"/>
          <p:cNvSpPr/>
          <p:nvPr/>
        </p:nvSpPr>
        <p:spPr>
          <a:xfrm>
            <a:off x="3550126" y="5086278"/>
            <a:ext cx="1639360" cy="430887"/>
          </a:xfrm>
          <a:prstGeom prst="rect">
            <a:avLst/>
          </a:prstGeom>
        </p:spPr>
        <p:txBody>
          <a:bodyPr wrap="none">
            <a:spAutoFit/>
          </a:bodyPr>
          <a:lstStyle/>
          <a:p>
            <a:r>
              <a:rPr lang="en-US" sz="2200" b="1" dirty="0">
                <a:solidFill>
                  <a:srgbClr val="2006BA"/>
                </a:solidFill>
              </a:rPr>
              <a:t>Intervention</a:t>
            </a:r>
          </a:p>
        </p:txBody>
      </p:sp>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248" y="3181437"/>
            <a:ext cx="4028687" cy="1231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Rounded Rectangle 14"/>
          <p:cNvSpPr/>
          <p:nvPr/>
        </p:nvSpPr>
        <p:spPr>
          <a:xfrm>
            <a:off x="58729" y="6039295"/>
            <a:ext cx="2760670" cy="187613"/>
          </a:xfrm>
          <a:prstGeom prst="roundRect">
            <a:avLst/>
          </a:prstGeom>
          <a:gradFill>
            <a:gsLst>
              <a:gs pos="0">
                <a:schemeClr val="bg1">
                  <a:lumMod val="85000"/>
                </a:schemeClr>
              </a:gs>
              <a:gs pos="35000">
                <a:schemeClr val="dk1">
                  <a:tint val="37000"/>
                  <a:satMod val="300000"/>
                </a:schemeClr>
              </a:gs>
              <a:gs pos="100000">
                <a:schemeClr val="dk1">
                  <a:tint val="15000"/>
                  <a:satMod val="350000"/>
                </a:schemeClr>
              </a:gs>
            </a:gsLst>
          </a:gradFill>
          <a:ln>
            <a:noFill/>
          </a:ln>
        </p:spPr>
        <p:style>
          <a:lnRef idx="1">
            <a:schemeClr val="dk1"/>
          </a:lnRef>
          <a:fillRef idx="2">
            <a:schemeClr val="dk1"/>
          </a:fillRef>
          <a:effectRef idx="1">
            <a:schemeClr val="dk1"/>
          </a:effectRef>
          <a:fontRef idx="minor">
            <a:schemeClr val="dk1"/>
          </a:fontRef>
        </p:style>
        <p:txBody>
          <a:bodyPr rtlCol="0" anchor="ctr"/>
          <a:lstStyle/>
          <a:p>
            <a:r>
              <a:rPr lang="en-US" sz="1200" b="1" i="1" dirty="0">
                <a:solidFill>
                  <a:schemeClr val="tx1">
                    <a:lumMod val="50000"/>
                    <a:lumOff val="50000"/>
                  </a:schemeClr>
                </a:solidFill>
              </a:rPr>
              <a:t>Adapted from M. </a:t>
            </a:r>
            <a:r>
              <a:rPr lang="en-US" sz="1200" b="1" i="1" dirty="0" err="1">
                <a:solidFill>
                  <a:schemeClr val="tx1">
                    <a:lumMod val="50000"/>
                    <a:lumOff val="50000"/>
                  </a:schemeClr>
                </a:solidFill>
              </a:rPr>
              <a:t>Dredze</a:t>
            </a:r>
            <a:r>
              <a:rPr lang="en-US" sz="1200" b="1" i="1" dirty="0">
                <a:solidFill>
                  <a:schemeClr val="tx1">
                    <a:lumMod val="50000"/>
                    <a:lumOff val="50000"/>
                  </a:schemeClr>
                </a:solidFill>
              </a:rPr>
              <a:t>, W3PHI 2015</a:t>
            </a:r>
          </a:p>
        </p:txBody>
      </p:sp>
      <p:sp>
        <p:nvSpPr>
          <p:cNvPr id="3" name="Slide Number Placeholder 2"/>
          <p:cNvSpPr>
            <a:spLocks noGrp="1"/>
          </p:cNvSpPr>
          <p:nvPr>
            <p:ph type="sldNum" sz="quarter" idx="12"/>
          </p:nvPr>
        </p:nvSpPr>
        <p:spPr/>
        <p:txBody>
          <a:bodyPr/>
          <a:lstStyle/>
          <a:p>
            <a:fld id="{B6F15528-21DE-4FAA-801E-634DDDAF4B2B}" type="slidenum">
              <a:rPr lang="en-US" smtClean="0"/>
              <a:pPr/>
              <a:t>3</a:t>
            </a:fld>
            <a:endParaRPr lang="en-US"/>
          </a:p>
        </p:txBody>
      </p:sp>
      <p:pic>
        <p:nvPicPr>
          <p:cNvPr id="14" name="Picture 13">
            <a:extLst>
              <a:ext uri="{FF2B5EF4-FFF2-40B4-BE49-F238E27FC236}">
                <a16:creationId xmlns:a16="http://schemas.microsoft.com/office/drawing/2014/main" id="{7118CAFE-B671-4DDE-9235-4ACD82676F5F}"/>
              </a:ext>
            </a:extLst>
          </p:cNvPr>
          <p:cNvPicPr>
            <a:picLocks noChangeAspect="1"/>
          </p:cNvPicPr>
          <p:nvPr/>
        </p:nvPicPr>
        <p:blipFill>
          <a:blip r:embed="rId5"/>
          <a:stretch>
            <a:fillRect/>
          </a:stretch>
        </p:blipFill>
        <p:spPr>
          <a:xfrm>
            <a:off x="0" y="6338724"/>
            <a:ext cx="2438400" cy="585761"/>
          </a:xfrm>
          <a:prstGeom prst="rect">
            <a:avLst/>
          </a:prstGeom>
        </p:spPr>
      </p:pic>
    </p:spTree>
    <p:extLst>
      <p:ext uri="{BB962C8B-B14F-4D97-AF65-F5344CB8AC3E}">
        <p14:creationId xmlns:p14="http://schemas.microsoft.com/office/powerpoint/2010/main" val="1935872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0150" y="412238"/>
            <a:ext cx="6633140" cy="910967"/>
          </a:xfrm>
        </p:spPr>
        <p:txBody>
          <a:bodyPr>
            <a:normAutofit/>
          </a:bodyPr>
          <a:lstStyle/>
          <a:p>
            <a:r>
              <a:rPr lang="en-US" dirty="0">
                <a:solidFill>
                  <a:srgbClr val="0070C0"/>
                </a:solidFill>
              </a:rPr>
              <a:t>Disease Causal Pathways …</a:t>
            </a:r>
          </a:p>
        </p:txBody>
      </p:sp>
      <p:pic>
        <p:nvPicPr>
          <p:cNvPr id="5" name="Picture 4"/>
          <p:cNvPicPr>
            <a:picLocks noChangeAspect="1"/>
          </p:cNvPicPr>
          <p:nvPr/>
        </p:nvPicPr>
        <p:blipFill>
          <a:blip r:embed="rId3"/>
          <a:stretch>
            <a:fillRect/>
          </a:stretch>
        </p:blipFill>
        <p:spPr>
          <a:xfrm>
            <a:off x="1579280" y="1977767"/>
            <a:ext cx="5985440" cy="4012511"/>
          </a:xfrm>
          <a:prstGeom prst="rect">
            <a:avLst/>
          </a:prstGeom>
        </p:spPr>
      </p:pic>
      <p:sp>
        <p:nvSpPr>
          <p:cNvPr id="6" name="Rounded Rectangle 6">
            <a:extLst>
              <a:ext uri="{FF2B5EF4-FFF2-40B4-BE49-F238E27FC236}">
                <a16:creationId xmlns:a16="http://schemas.microsoft.com/office/drawing/2014/main" id="{B1E51F29-6146-4E90-B9D2-E3CC54B009AE}"/>
              </a:ext>
            </a:extLst>
          </p:cNvPr>
          <p:cNvSpPr/>
          <p:nvPr/>
        </p:nvSpPr>
        <p:spPr>
          <a:xfrm>
            <a:off x="1066800" y="6095999"/>
            <a:ext cx="6899840" cy="228601"/>
          </a:xfrm>
          <a:prstGeom prst="roundRect">
            <a:avLst/>
          </a:prstGeom>
          <a:gradFill>
            <a:gsLst>
              <a:gs pos="0">
                <a:schemeClr val="bg1">
                  <a:lumMod val="85000"/>
                </a:schemeClr>
              </a:gs>
              <a:gs pos="35000">
                <a:schemeClr val="dk1">
                  <a:tint val="37000"/>
                  <a:satMod val="300000"/>
                </a:schemeClr>
              </a:gs>
              <a:gs pos="100000">
                <a:schemeClr val="dk1">
                  <a:tint val="15000"/>
                  <a:satMod val="350000"/>
                </a:schemeClr>
              </a:gs>
            </a:gsLst>
          </a:gradFill>
          <a:ln>
            <a:noFill/>
          </a:ln>
        </p:spPr>
        <p:style>
          <a:lnRef idx="1">
            <a:schemeClr val="dk1"/>
          </a:lnRef>
          <a:fillRef idx="2">
            <a:schemeClr val="dk1"/>
          </a:fillRef>
          <a:effectRef idx="1">
            <a:schemeClr val="dk1"/>
          </a:effectRef>
          <a:fontRef idx="minor">
            <a:schemeClr val="dk1"/>
          </a:fontRef>
        </p:style>
        <p:txBody>
          <a:bodyPr rtlCol="0" anchor="ctr"/>
          <a:lstStyle>
            <a:lvl1pPr>
              <a:defRPr>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sz="1100" dirty="0">
                <a:solidFill>
                  <a:srgbClr val="5F5F5F"/>
                </a:solidFill>
              </a:rPr>
              <a:t>Evans and G.L. Stoddart, 1990, Producing Health, Consuming Health Care, Social Science and Medicine 31:1347–1363.</a:t>
            </a:r>
          </a:p>
        </p:txBody>
      </p:sp>
      <p:pic>
        <p:nvPicPr>
          <p:cNvPr id="7" name="Picture 6" descr="Picture 11.png">
            <a:extLst>
              <a:ext uri="{FF2B5EF4-FFF2-40B4-BE49-F238E27FC236}">
                <a16:creationId xmlns:a16="http://schemas.microsoft.com/office/drawing/2014/main" id="{68D89697-8A56-45DA-A6CC-0A1C2BEF5311}"/>
              </a:ext>
            </a:extLst>
          </p:cNvPr>
          <p:cNvPicPr>
            <a:picLocks noChangeAspect="1"/>
          </p:cNvPicPr>
          <p:nvPr/>
        </p:nvPicPr>
        <p:blipFill>
          <a:blip r:embed="rId4"/>
          <a:stretch>
            <a:fillRect/>
          </a:stretch>
        </p:blipFill>
        <p:spPr>
          <a:xfrm>
            <a:off x="1447800" y="1298859"/>
            <a:ext cx="5985440" cy="4744279"/>
          </a:xfrm>
          <a:prstGeom prst="rect">
            <a:avLst/>
          </a:prstGeom>
        </p:spPr>
      </p:pic>
      <p:pic>
        <p:nvPicPr>
          <p:cNvPr id="8" name="Picture 7">
            <a:extLst>
              <a:ext uri="{FF2B5EF4-FFF2-40B4-BE49-F238E27FC236}">
                <a16:creationId xmlns:a16="http://schemas.microsoft.com/office/drawing/2014/main" id="{BD43CD4F-6446-496D-92A8-E9B03F1D122F}"/>
              </a:ext>
            </a:extLst>
          </p:cNvPr>
          <p:cNvPicPr>
            <a:picLocks noChangeAspect="1"/>
          </p:cNvPicPr>
          <p:nvPr/>
        </p:nvPicPr>
        <p:blipFill>
          <a:blip r:embed="rId5"/>
          <a:stretch>
            <a:fillRect/>
          </a:stretch>
        </p:blipFill>
        <p:spPr>
          <a:xfrm>
            <a:off x="0" y="6338724"/>
            <a:ext cx="2438400" cy="585761"/>
          </a:xfrm>
          <a:prstGeom prst="rect">
            <a:avLst/>
          </a:prstGeom>
        </p:spPr>
      </p:pic>
    </p:spTree>
    <p:extLst>
      <p:ext uri="{BB962C8B-B14F-4D97-AF65-F5344CB8AC3E}">
        <p14:creationId xmlns:p14="http://schemas.microsoft.com/office/powerpoint/2010/main" val="3496623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5-01-31 at 7.34.04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0088" y="192640"/>
            <a:ext cx="5991183" cy="6556125"/>
          </a:xfrm>
          <a:prstGeom prst="rect">
            <a:avLst/>
          </a:prstGeom>
        </p:spPr>
      </p:pic>
      <p:sp>
        <p:nvSpPr>
          <p:cNvPr id="5" name="Rounded Rectangle 4"/>
          <p:cNvSpPr/>
          <p:nvPr/>
        </p:nvSpPr>
        <p:spPr>
          <a:xfrm>
            <a:off x="19180" y="5486400"/>
            <a:ext cx="3352800" cy="493160"/>
          </a:xfrm>
          <a:prstGeom prst="roundRect">
            <a:avLst/>
          </a:prstGeom>
          <a:gradFill>
            <a:gsLst>
              <a:gs pos="0">
                <a:schemeClr val="bg1">
                  <a:lumMod val="85000"/>
                </a:schemeClr>
              </a:gs>
              <a:gs pos="35000">
                <a:schemeClr val="dk1">
                  <a:tint val="37000"/>
                  <a:satMod val="300000"/>
                </a:schemeClr>
              </a:gs>
              <a:gs pos="100000">
                <a:schemeClr val="dk1">
                  <a:tint val="15000"/>
                  <a:satMod val="350000"/>
                </a:schemeClr>
              </a:gs>
            </a:gsLst>
          </a:gradFill>
          <a:ln>
            <a:noFill/>
          </a:ln>
        </p:spPr>
        <p:style>
          <a:lnRef idx="1">
            <a:schemeClr val="dk1"/>
          </a:lnRef>
          <a:fillRef idx="2">
            <a:schemeClr val="dk1"/>
          </a:fillRef>
          <a:effectRef idx="1">
            <a:schemeClr val="dk1"/>
          </a:effectRef>
          <a:fontRef idx="minor">
            <a:schemeClr val="dk1"/>
          </a:fontRef>
        </p:style>
        <p:txBody>
          <a:bodyPr rtlCol="0" anchor="ctr"/>
          <a:lstStyle>
            <a:lvl1pPr>
              <a:defRPr>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sz="1100" dirty="0">
                <a:solidFill>
                  <a:schemeClr val="tx1">
                    <a:lumMod val="50000"/>
                    <a:lumOff val="50000"/>
                  </a:schemeClr>
                </a:solidFill>
              </a:rPr>
              <a:t>Weber GM, </a:t>
            </a:r>
            <a:r>
              <a:rPr lang="en-US" sz="1100" dirty="0" err="1">
                <a:solidFill>
                  <a:schemeClr val="tx1">
                    <a:lumMod val="50000"/>
                    <a:lumOff val="50000"/>
                  </a:schemeClr>
                </a:solidFill>
              </a:rPr>
              <a:t>Mandl</a:t>
            </a:r>
            <a:r>
              <a:rPr lang="en-US" sz="1100" dirty="0">
                <a:solidFill>
                  <a:schemeClr val="tx1">
                    <a:lumMod val="50000"/>
                    <a:lumOff val="50000"/>
                  </a:schemeClr>
                </a:solidFill>
              </a:rPr>
              <a:t> KD, </a:t>
            </a:r>
            <a:r>
              <a:rPr lang="en-US" sz="1100" dirty="0" err="1">
                <a:solidFill>
                  <a:schemeClr val="tx1">
                    <a:lumMod val="50000"/>
                    <a:lumOff val="50000"/>
                  </a:schemeClr>
                </a:solidFill>
              </a:rPr>
              <a:t>Kohane</a:t>
            </a:r>
            <a:r>
              <a:rPr lang="en-US" sz="1100" dirty="0">
                <a:solidFill>
                  <a:schemeClr val="tx1">
                    <a:lumMod val="50000"/>
                    <a:lumOff val="50000"/>
                  </a:schemeClr>
                </a:solidFill>
              </a:rPr>
              <a:t> IS. Finding the Missing Link for Big Biomedical Data. JAMA. 2014;311(24):2479-2480.</a:t>
            </a:r>
            <a:endParaRPr lang="en-US" sz="1100" kern="1200" dirty="0">
              <a:solidFill>
                <a:schemeClr val="tx1">
                  <a:lumMod val="50000"/>
                  <a:lumOff val="50000"/>
                </a:schemeClr>
              </a:solidFill>
            </a:endParaRPr>
          </a:p>
        </p:txBody>
      </p:sp>
      <p:sp>
        <p:nvSpPr>
          <p:cNvPr id="6" name="Title 5"/>
          <p:cNvSpPr>
            <a:spLocks noGrp="1"/>
          </p:cNvSpPr>
          <p:nvPr>
            <p:ph type="title"/>
          </p:nvPr>
        </p:nvSpPr>
        <p:spPr>
          <a:xfrm>
            <a:off x="303566" y="303496"/>
            <a:ext cx="2267307" cy="3451509"/>
          </a:xfrm>
        </p:spPr>
        <p:txBody>
          <a:bodyPr>
            <a:normAutofit/>
          </a:bodyPr>
          <a:lstStyle/>
          <a:p>
            <a:r>
              <a:rPr lang="en-US" dirty="0">
                <a:solidFill>
                  <a:srgbClr val="0033CC"/>
                </a:solidFill>
              </a:rPr>
              <a:t>Lots of Relevant Data</a:t>
            </a:r>
          </a:p>
        </p:txBody>
      </p:sp>
      <p:sp>
        <p:nvSpPr>
          <p:cNvPr id="2" name="Slide Number Placeholder 1"/>
          <p:cNvSpPr>
            <a:spLocks noGrp="1"/>
          </p:cNvSpPr>
          <p:nvPr>
            <p:ph type="sldNum" sz="quarter" idx="12"/>
          </p:nvPr>
        </p:nvSpPr>
        <p:spPr/>
        <p:txBody>
          <a:bodyPr/>
          <a:lstStyle/>
          <a:p>
            <a:fld id="{B6F15528-21DE-4FAA-801E-634DDDAF4B2B}" type="slidenum">
              <a:rPr lang="en-US" smtClean="0"/>
              <a:pPr/>
              <a:t>5</a:t>
            </a:fld>
            <a:endParaRPr lang="en-US"/>
          </a:p>
        </p:txBody>
      </p:sp>
      <p:pic>
        <p:nvPicPr>
          <p:cNvPr id="7" name="Picture 6">
            <a:extLst>
              <a:ext uri="{FF2B5EF4-FFF2-40B4-BE49-F238E27FC236}">
                <a16:creationId xmlns:a16="http://schemas.microsoft.com/office/drawing/2014/main" id="{6B2BD0B1-1DA8-40D3-ABFD-6335CF491ACF}"/>
              </a:ext>
            </a:extLst>
          </p:cNvPr>
          <p:cNvPicPr>
            <a:picLocks noChangeAspect="1"/>
          </p:cNvPicPr>
          <p:nvPr/>
        </p:nvPicPr>
        <p:blipFill>
          <a:blip r:embed="rId4"/>
          <a:stretch>
            <a:fillRect/>
          </a:stretch>
        </p:blipFill>
        <p:spPr>
          <a:xfrm>
            <a:off x="0" y="6338724"/>
            <a:ext cx="2438400" cy="585761"/>
          </a:xfrm>
          <a:prstGeom prst="rect">
            <a:avLst/>
          </a:prstGeom>
        </p:spPr>
      </p:pic>
    </p:spTree>
    <p:extLst>
      <p:ext uri="{BB962C8B-B14F-4D97-AF65-F5344CB8AC3E}">
        <p14:creationId xmlns:p14="http://schemas.microsoft.com/office/powerpoint/2010/main" val="2777605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4114800" y="1835241"/>
            <a:ext cx="4251960" cy="4336959"/>
            <a:chOff x="5105399" y="1552651"/>
            <a:chExt cx="3657601" cy="3705149"/>
          </a:xfrm>
        </p:grpSpPr>
        <p:pic>
          <p:nvPicPr>
            <p:cNvPr id="5" name="Picture 4"/>
            <p:cNvPicPr>
              <a:picLocks noChangeAspect="1"/>
            </p:cNvPicPr>
            <p:nvPr/>
          </p:nvPicPr>
          <p:blipFill>
            <a:blip r:embed="rId3"/>
            <a:stretch>
              <a:fillRect/>
            </a:stretch>
          </p:blipFill>
          <p:spPr>
            <a:xfrm>
              <a:off x="5105400" y="1552651"/>
              <a:ext cx="3657600" cy="3705149"/>
            </a:xfrm>
            <a:prstGeom prst="rect">
              <a:avLst/>
            </a:prstGeom>
          </p:spPr>
        </p:pic>
        <p:sp>
          <p:nvSpPr>
            <p:cNvPr id="7" name="Rectangle 6"/>
            <p:cNvSpPr/>
            <p:nvPr/>
          </p:nvSpPr>
          <p:spPr>
            <a:xfrm>
              <a:off x="8001000" y="4724400"/>
              <a:ext cx="762000" cy="457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sp>
          <p:nvSpPr>
            <p:cNvPr id="8" name="Rectangle 7"/>
            <p:cNvSpPr/>
            <p:nvPr/>
          </p:nvSpPr>
          <p:spPr>
            <a:xfrm>
              <a:off x="5105399" y="2057400"/>
              <a:ext cx="525929" cy="2667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sp>
          <p:nvSpPr>
            <p:cNvPr id="9" name="Rectangle 8"/>
            <p:cNvSpPr/>
            <p:nvPr/>
          </p:nvSpPr>
          <p:spPr>
            <a:xfrm>
              <a:off x="7993529" y="2132110"/>
              <a:ext cx="525929" cy="2667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grpSp>
      <p:sp>
        <p:nvSpPr>
          <p:cNvPr id="2" name="Title 1"/>
          <p:cNvSpPr>
            <a:spLocks noGrp="1"/>
          </p:cNvSpPr>
          <p:nvPr>
            <p:ph type="title"/>
          </p:nvPr>
        </p:nvSpPr>
        <p:spPr/>
        <p:txBody>
          <a:bodyPr>
            <a:normAutofit/>
          </a:bodyPr>
          <a:lstStyle/>
          <a:p>
            <a:r>
              <a:rPr lang="fr-CA" dirty="0" err="1">
                <a:solidFill>
                  <a:srgbClr val="0033CC"/>
                </a:solidFill>
              </a:rPr>
              <a:t>Evidence</a:t>
            </a:r>
            <a:r>
              <a:rPr lang="fr-CA" dirty="0">
                <a:solidFill>
                  <a:srgbClr val="0033CC"/>
                </a:solidFill>
              </a:rPr>
              <a:t> </a:t>
            </a:r>
            <a:r>
              <a:rPr lang="fr-CA" dirty="0" err="1">
                <a:solidFill>
                  <a:srgbClr val="0033CC"/>
                </a:solidFill>
              </a:rPr>
              <a:t>Based</a:t>
            </a:r>
            <a:r>
              <a:rPr lang="fr-CA" dirty="0">
                <a:solidFill>
                  <a:srgbClr val="0033CC"/>
                </a:solidFill>
              </a:rPr>
              <a:t> Public </a:t>
            </a:r>
            <a:r>
              <a:rPr lang="fr-CA" dirty="0" err="1">
                <a:solidFill>
                  <a:srgbClr val="0033CC"/>
                </a:solidFill>
              </a:rPr>
              <a:t>Health</a:t>
            </a:r>
            <a:endParaRPr lang="fr-CA" dirty="0">
              <a:solidFill>
                <a:srgbClr val="0033CC"/>
              </a:solidFill>
            </a:endParaRPr>
          </a:p>
        </p:txBody>
      </p:sp>
      <p:sp>
        <p:nvSpPr>
          <p:cNvPr id="3" name="Content Placeholder 2"/>
          <p:cNvSpPr>
            <a:spLocks noGrp="1"/>
          </p:cNvSpPr>
          <p:nvPr>
            <p:ph idx="1"/>
          </p:nvPr>
        </p:nvSpPr>
        <p:spPr>
          <a:xfrm>
            <a:off x="457199" y="2514600"/>
            <a:ext cx="4756245" cy="3687763"/>
          </a:xfrm>
        </p:spPr>
        <p:txBody>
          <a:bodyPr>
            <a:normAutofit/>
          </a:bodyPr>
          <a:lstStyle/>
          <a:p>
            <a:r>
              <a:rPr lang="fr-CA" b="1" dirty="0"/>
              <a:t>- Causal </a:t>
            </a:r>
          </a:p>
          <a:p>
            <a:r>
              <a:rPr lang="fr-CA" dirty="0"/>
              <a:t>  (Type I) </a:t>
            </a:r>
            <a:r>
              <a:rPr lang="fr-CA" dirty="0" err="1"/>
              <a:t>Knowledge</a:t>
            </a:r>
            <a:endParaRPr lang="fr-CA" dirty="0"/>
          </a:p>
          <a:p>
            <a:r>
              <a:rPr lang="fr-CA" b="1" dirty="0"/>
              <a:t>- Intervention </a:t>
            </a:r>
            <a:r>
              <a:rPr lang="fr-CA" b="1" dirty="0" err="1"/>
              <a:t>Effectiveness</a:t>
            </a:r>
            <a:r>
              <a:rPr lang="fr-CA" b="1" dirty="0"/>
              <a:t> </a:t>
            </a:r>
          </a:p>
          <a:p>
            <a:r>
              <a:rPr lang="fr-CA" dirty="0"/>
              <a:t>  (Type II) </a:t>
            </a:r>
            <a:r>
              <a:rPr lang="fr-CA" dirty="0" err="1"/>
              <a:t>Knowledge</a:t>
            </a:r>
            <a:endParaRPr lang="fr-CA" dirty="0"/>
          </a:p>
          <a:p>
            <a:r>
              <a:rPr lang="fr-CA" b="1" dirty="0"/>
              <a:t>- Intervention </a:t>
            </a:r>
            <a:r>
              <a:rPr lang="fr-CA" b="1" dirty="0" err="1"/>
              <a:t>Implementation</a:t>
            </a:r>
            <a:r>
              <a:rPr lang="fr-CA" b="1" dirty="0"/>
              <a:t> </a:t>
            </a:r>
          </a:p>
          <a:p>
            <a:r>
              <a:rPr lang="fr-CA" dirty="0"/>
              <a:t>  (Type III) </a:t>
            </a:r>
            <a:r>
              <a:rPr lang="fr-CA" dirty="0" err="1"/>
              <a:t>Knowledge</a:t>
            </a:r>
            <a:endParaRPr lang="fr-CA" dirty="0"/>
          </a:p>
          <a:p>
            <a:endParaRPr lang="fr-CA" dirty="0"/>
          </a:p>
        </p:txBody>
      </p:sp>
      <p:pic>
        <p:nvPicPr>
          <p:cNvPr id="6" name="Picture 5"/>
          <p:cNvPicPr>
            <a:picLocks noChangeAspect="1"/>
          </p:cNvPicPr>
          <p:nvPr/>
        </p:nvPicPr>
        <p:blipFill>
          <a:blip r:embed="rId4"/>
          <a:stretch>
            <a:fillRect/>
          </a:stretch>
        </p:blipFill>
        <p:spPr>
          <a:xfrm>
            <a:off x="7643583" y="5102220"/>
            <a:ext cx="1419063" cy="1130300"/>
          </a:xfrm>
          <a:prstGeom prst="rect">
            <a:avLst/>
          </a:prstGeom>
        </p:spPr>
      </p:pic>
      <p:pic>
        <p:nvPicPr>
          <p:cNvPr id="11" name="Picture 10">
            <a:extLst>
              <a:ext uri="{FF2B5EF4-FFF2-40B4-BE49-F238E27FC236}">
                <a16:creationId xmlns:a16="http://schemas.microsoft.com/office/drawing/2014/main" id="{9B96160F-4116-458A-9EC1-2B7BCA87F63C}"/>
              </a:ext>
            </a:extLst>
          </p:cNvPr>
          <p:cNvPicPr>
            <a:picLocks noChangeAspect="1"/>
          </p:cNvPicPr>
          <p:nvPr/>
        </p:nvPicPr>
        <p:blipFill>
          <a:blip r:embed="rId5"/>
          <a:stretch>
            <a:fillRect/>
          </a:stretch>
        </p:blipFill>
        <p:spPr>
          <a:xfrm>
            <a:off x="0" y="6338724"/>
            <a:ext cx="2438400" cy="585761"/>
          </a:xfrm>
          <a:prstGeom prst="rect">
            <a:avLst/>
          </a:prstGeom>
        </p:spPr>
      </p:pic>
    </p:spTree>
    <p:extLst>
      <p:ext uri="{BB962C8B-B14F-4D97-AF65-F5344CB8AC3E}">
        <p14:creationId xmlns:p14="http://schemas.microsoft.com/office/powerpoint/2010/main" val="849566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449114"/>
            <a:ext cx="8382000" cy="1143000"/>
          </a:xfrm>
        </p:spPr>
        <p:txBody>
          <a:bodyPr>
            <a:normAutofit fontScale="90000"/>
          </a:bodyPr>
          <a:lstStyle/>
          <a:p>
            <a:r>
              <a:rPr lang="en-US" dirty="0"/>
              <a:t>Knowledge-based Health Intelligence:</a:t>
            </a:r>
            <a:br>
              <a:rPr lang="en-US" dirty="0"/>
            </a:br>
            <a:r>
              <a:rPr lang="en-US" sz="3300" dirty="0"/>
              <a:t>From Data to Insight   </a:t>
            </a:r>
            <a:br>
              <a:rPr lang="en-US" dirty="0"/>
            </a:br>
            <a:br>
              <a:rPr lang="en-US" dirty="0"/>
            </a:br>
            <a:endParaRPr lang="en-US" sz="2700"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7</a:t>
            </a:fld>
            <a:endParaRPr lang="en-US"/>
          </a:p>
        </p:txBody>
      </p:sp>
      <p:pic>
        <p:nvPicPr>
          <p:cNvPr id="4" name="Picture 3">
            <a:extLst>
              <a:ext uri="{FF2B5EF4-FFF2-40B4-BE49-F238E27FC236}">
                <a16:creationId xmlns:a16="http://schemas.microsoft.com/office/drawing/2014/main" id="{E02968C4-DB73-4300-B91D-962DE4DE9E36}"/>
              </a:ext>
            </a:extLst>
          </p:cNvPr>
          <p:cNvPicPr>
            <a:picLocks noChangeAspect="1"/>
          </p:cNvPicPr>
          <p:nvPr/>
        </p:nvPicPr>
        <p:blipFill>
          <a:blip r:embed="rId3"/>
          <a:stretch>
            <a:fillRect/>
          </a:stretch>
        </p:blipFill>
        <p:spPr>
          <a:xfrm>
            <a:off x="0" y="6338724"/>
            <a:ext cx="2438400" cy="585761"/>
          </a:xfrm>
          <a:prstGeom prst="rect">
            <a:avLst/>
          </a:prstGeom>
        </p:spPr>
      </p:pic>
      <p:sp>
        <p:nvSpPr>
          <p:cNvPr id="5" name="Rectangle 4">
            <a:extLst>
              <a:ext uri="{FF2B5EF4-FFF2-40B4-BE49-F238E27FC236}">
                <a16:creationId xmlns:a16="http://schemas.microsoft.com/office/drawing/2014/main" id="{0B8178DB-7234-44DE-B565-420F86AE792E}"/>
              </a:ext>
            </a:extLst>
          </p:cNvPr>
          <p:cNvSpPr/>
          <p:nvPr/>
        </p:nvSpPr>
        <p:spPr>
          <a:xfrm>
            <a:off x="685800" y="4633398"/>
            <a:ext cx="7543800" cy="892552"/>
          </a:xfrm>
          <a:prstGeom prst="rect">
            <a:avLst/>
          </a:prstGeom>
        </p:spPr>
        <p:txBody>
          <a:bodyPr wrap="square">
            <a:spAutoFit/>
          </a:bodyPr>
          <a:lstStyle/>
          <a:p>
            <a:pPr algn="just"/>
            <a:r>
              <a:rPr lang="en-US" sz="2600" dirty="0"/>
              <a:t>By using ontologies and knowledge bases to analyze contextual knowledge</a:t>
            </a:r>
          </a:p>
        </p:txBody>
      </p:sp>
    </p:spTree>
    <p:extLst>
      <p:ext uri="{BB962C8B-B14F-4D97-AF65-F5344CB8AC3E}">
        <p14:creationId xmlns:p14="http://schemas.microsoft.com/office/powerpoint/2010/main" val="2297261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798059-021C-4D77-8B3F-7D7F500953FE}"/>
              </a:ext>
            </a:extLst>
          </p:cNvPr>
          <p:cNvPicPr>
            <a:picLocks noChangeAspect="1"/>
          </p:cNvPicPr>
          <p:nvPr/>
        </p:nvPicPr>
        <p:blipFill>
          <a:blip r:embed="rId3"/>
          <a:stretch>
            <a:fillRect/>
          </a:stretch>
        </p:blipFill>
        <p:spPr>
          <a:xfrm>
            <a:off x="0" y="1171993"/>
            <a:ext cx="9144000" cy="4514014"/>
          </a:xfrm>
          <a:prstGeom prst="rect">
            <a:avLst/>
          </a:prstGeom>
        </p:spPr>
      </p:pic>
      <p:sp>
        <p:nvSpPr>
          <p:cNvPr id="2" name="TextBox 1">
            <a:extLst>
              <a:ext uri="{FF2B5EF4-FFF2-40B4-BE49-F238E27FC236}">
                <a16:creationId xmlns:a16="http://schemas.microsoft.com/office/drawing/2014/main" id="{4689559D-CCBF-4BA7-B27E-105F334D415E}"/>
              </a:ext>
            </a:extLst>
          </p:cNvPr>
          <p:cNvSpPr txBox="1"/>
          <p:nvPr/>
        </p:nvSpPr>
        <p:spPr>
          <a:xfrm>
            <a:off x="1752600" y="3581400"/>
            <a:ext cx="5334000" cy="1477328"/>
          </a:xfrm>
          <a:prstGeom prst="rect">
            <a:avLst/>
          </a:prstGeom>
          <a:solidFill>
            <a:srgbClr val="FFFF00"/>
          </a:solidFill>
          <a:ln>
            <a:solidFill>
              <a:srgbClr val="FFFF00"/>
            </a:solidFill>
          </a:ln>
        </p:spPr>
        <p:txBody>
          <a:bodyPr wrap="square" rtlCol="0">
            <a:spAutoFit/>
          </a:bodyPr>
          <a:lstStyle/>
          <a:p>
            <a:pPr algn="ctr"/>
            <a:r>
              <a:rPr lang="en-US" b="1" dirty="0"/>
              <a:t>Health intelligence uses tools and methods from artificial intelligence and data science to provide better insights, reduce waste and wait time, and increase speed, service efficiencies, level of accuracy, and productivity in health care and medicine.</a:t>
            </a:r>
          </a:p>
        </p:txBody>
      </p:sp>
      <p:sp>
        <p:nvSpPr>
          <p:cNvPr id="4" name="TextBox 3">
            <a:extLst>
              <a:ext uri="{FF2B5EF4-FFF2-40B4-BE49-F238E27FC236}">
                <a16:creationId xmlns:a16="http://schemas.microsoft.com/office/drawing/2014/main" id="{FAB73693-F266-4AF6-9C65-95B85CEF8864}"/>
              </a:ext>
            </a:extLst>
          </p:cNvPr>
          <p:cNvSpPr txBox="1"/>
          <p:nvPr/>
        </p:nvSpPr>
        <p:spPr>
          <a:xfrm>
            <a:off x="1257300" y="3581400"/>
            <a:ext cx="6134100" cy="1446550"/>
          </a:xfrm>
          <a:prstGeom prst="rect">
            <a:avLst/>
          </a:prstGeom>
          <a:solidFill>
            <a:srgbClr val="FFFF00"/>
          </a:solidFill>
          <a:ln>
            <a:solidFill>
              <a:srgbClr val="FFFF00"/>
            </a:solidFill>
          </a:ln>
        </p:spPr>
        <p:txBody>
          <a:bodyPr wrap="square" rtlCol="0">
            <a:spAutoFit/>
          </a:bodyPr>
          <a:lstStyle/>
          <a:p>
            <a:r>
              <a:rPr lang="en-US" dirty="0"/>
              <a:t>I ) Integrating (large volume of) data</a:t>
            </a:r>
          </a:p>
          <a:p>
            <a:endParaRPr lang="en-US" sz="800" dirty="0"/>
          </a:p>
          <a:p>
            <a:r>
              <a:rPr lang="en-US" dirty="0"/>
              <a:t>II) Statistical/qualitative Analysis</a:t>
            </a:r>
          </a:p>
          <a:p>
            <a:endParaRPr lang="en-US" sz="400" dirty="0"/>
          </a:p>
          <a:p>
            <a:r>
              <a:rPr lang="en-US" dirty="0"/>
              <a:t>III) Processing structured and unstructured data to find patterns</a:t>
            </a:r>
          </a:p>
          <a:p>
            <a:r>
              <a:rPr lang="en-US" sz="400" dirty="0"/>
              <a:t> </a:t>
            </a:r>
          </a:p>
          <a:p>
            <a:r>
              <a:rPr lang="en-US" dirty="0"/>
              <a:t>IV) Explanatory and Predictive modeling </a:t>
            </a:r>
          </a:p>
        </p:txBody>
      </p:sp>
      <p:pic>
        <p:nvPicPr>
          <p:cNvPr id="3" name="Picture 2">
            <a:extLst>
              <a:ext uri="{FF2B5EF4-FFF2-40B4-BE49-F238E27FC236}">
                <a16:creationId xmlns:a16="http://schemas.microsoft.com/office/drawing/2014/main" id="{1CB5FD05-F79C-4E8A-A3D5-D0DEEE754C78}"/>
              </a:ext>
            </a:extLst>
          </p:cNvPr>
          <p:cNvPicPr>
            <a:picLocks noChangeAspect="1"/>
          </p:cNvPicPr>
          <p:nvPr/>
        </p:nvPicPr>
        <p:blipFill>
          <a:blip r:embed="rId4"/>
          <a:stretch>
            <a:fillRect/>
          </a:stretch>
        </p:blipFill>
        <p:spPr>
          <a:xfrm>
            <a:off x="5410200" y="1247775"/>
            <a:ext cx="1581150" cy="581025"/>
          </a:xfrm>
          <a:prstGeom prst="rect">
            <a:avLst/>
          </a:prstGeom>
        </p:spPr>
      </p:pic>
      <p:pic>
        <p:nvPicPr>
          <p:cNvPr id="6" name="Picture 5">
            <a:extLst>
              <a:ext uri="{FF2B5EF4-FFF2-40B4-BE49-F238E27FC236}">
                <a16:creationId xmlns:a16="http://schemas.microsoft.com/office/drawing/2014/main" id="{A34657E7-0CF2-4F16-BA7B-1FAB3BD0DE88}"/>
              </a:ext>
            </a:extLst>
          </p:cNvPr>
          <p:cNvPicPr>
            <a:picLocks noChangeAspect="1"/>
          </p:cNvPicPr>
          <p:nvPr/>
        </p:nvPicPr>
        <p:blipFill>
          <a:blip r:embed="rId5"/>
          <a:stretch>
            <a:fillRect/>
          </a:stretch>
        </p:blipFill>
        <p:spPr>
          <a:xfrm>
            <a:off x="0" y="6338724"/>
            <a:ext cx="2438400" cy="585761"/>
          </a:xfrm>
          <a:prstGeom prst="rect">
            <a:avLst/>
          </a:prstGeom>
        </p:spPr>
      </p:pic>
    </p:spTree>
    <p:extLst>
      <p:ext uri="{BB962C8B-B14F-4D97-AF65-F5344CB8AC3E}">
        <p14:creationId xmlns:p14="http://schemas.microsoft.com/office/powerpoint/2010/main" val="4088477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113C0-8CEF-4901-9079-942FC0DB95D1}"/>
              </a:ext>
            </a:extLst>
          </p:cNvPr>
          <p:cNvSpPr>
            <a:spLocks noGrp="1"/>
          </p:cNvSpPr>
          <p:nvPr>
            <p:ph type="title"/>
          </p:nvPr>
        </p:nvSpPr>
        <p:spPr>
          <a:xfrm>
            <a:off x="533400" y="533400"/>
            <a:ext cx="7543800" cy="988496"/>
          </a:xfrm>
        </p:spPr>
        <p:txBody>
          <a:bodyPr/>
          <a:lstStyle/>
          <a:p>
            <a:r>
              <a:rPr lang="en-US" dirty="0">
                <a:solidFill>
                  <a:srgbClr val="0070C0"/>
                </a:solidFill>
              </a:rPr>
              <a:t>Health Intelligence</a:t>
            </a:r>
          </a:p>
        </p:txBody>
      </p:sp>
      <p:sp>
        <p:nvSpPr>
          <p:cNvPr id="3" name="Content Placeholder 2">
            <a:extLst>
              <a:ext uri="{FF2B5EF4-FFF2-40B4-BE49-F238E27FC236}">
                <a16:creationId xmlns:a16="http://schemas.microsoft.com/office/drawing/2014/main" id="{EF889373-F43E-422F-ADA2-A21A677394DC}"/>
              </a:ext>
            </a:extLst>
          </p:cNvPr>
          <p:cNvSpPr>
            <a:spLocks noGrp="1"/>
          </p:cNvSpPr>
          <p:nvPr>
            <p:ph idx="1"/>
          </p:nvPr>
        </p:nvSpPr>
        <p:spPr>
          <a:xfrm>
            <a:off x="175261" y="1737361"/>
            <a:ext cx="8740140" cy="4402666"/>
          </a:xfrm>
        </p:spPr>
        <p:txBody>
          <a:bodyPr>
            <a:normAutofit fontScale="92500" lnSpcReduction="10000"/>
          </a:bodyPr>
          <a:lstStyle/>
          <a:p>
            <a:pPr marL="0" indent="0">
              <a:buNone/>
            </a:pPr>
            <a:endParaRPr lang="en-US" dirty="0"/>
          </a:p>
          <a:p>
            <a:pPr>
              <a:buFont typeface="Wingdings" panose="05000000000000000000" pitchFamily="2" charset="2"/>
              <a:buChar char="Ø"/>
            </a:pPr>
            <a:r>
              <a:rPr lang="en-US" sz="2600" dirty="0"/>
              <a:t>  Global Health Intelligence</a:t>
            </a:r>
          </a:p>
          <a:p>
            <a:pPr marL="0" indent="0">
              <a:buNone/>
            </a:pPr>
            <a:r>
              <a:rPr lang="en-US" dirty="0"/>
              <a:t>        e.g.  Data Integration and Interoperability for Malaria Surveillance in Sub- Saharan   	Africa (Gates Foundation)</a:t>
            </a:r>
          </a:p>
          <a:p>
            <a:pPr>
              <a:buFont typeface="Wingdings" panose="05000000000000000000" pitchFamily="2" charset="2"/>
              <a:buChar char="Ø"/>
            </a:pPr>
            <a:r>
              <a:rPr lang="en-US" sz="2600" dirty="0"/>
              <a:t>  Population Health Intelligence</a:t>
            </a:r>
          </a:p>
          <a:p>
            <a:pPr marL="0" indent="0">
              <a:buNone/>
            </a:pPr>
            <a:r>
              <a:rPr lang="en-US" sz="2600" dirty="0"/>
              <a:t>      </a:t>
            </a:r>
            <a:r>
              <a:rPr lang="en-US" dirty="0"/>
              <a:t>e.g. </a:t>
            </a:r>
            <a:r>
              <a:rPr lang="en-US" dirty="0" err="1"/>
              <a:t>PopHR</a:t>
            </a:r>
            <a:r>
              <a:rPr lang="en-US" dirty="0"/>
              <a:t> and Adverse Childhood Experience (ACEs) Surveillance in Memphis </a:t>
            </a:r>
          </a:p>
          <a:p>
            <a:pPr>
              <a:buFont typeface="Wingdings" panose="05000000000000000000" pitchFamily="2" charset="2"/>
              <a:buChar char="Ø"/>
            </a:pPr>
            <a:r>
              <a:rPr lang="en-US" sz="2600" dirty="0"/>
              <a:t>  Urban Health Intelligence</a:t>
            </a:r>
          </a:p>
          <a:p>
            <a:pPr marL="0" indent="0">
              <a:buNone/>
            </a:pPr>
            <a:r>
              <a:rPr lang="en-US" dirty="0"/>
              <a:t>        e.g. Memphis Urban Health Observatory and Housing &amp; Health </a:t>
            </a:r>
          </a:p>
          <a:p>
            <a:pPr>
              <a:buFont typeface="Wingdings" panose="05000000000000000000" pitchFamily="2" charset="2"/>
              <a:buChar char="Ø"/>
            </a:pPr>
            <a:r>
              <a:rPr lang="en-US" sz="2600" dirty="0"/>
              <a:t> Clinical Health Intelligence</a:t>
            </a:r>
          </a:p>
          <a:p>
            <a:pPr marL="0" indent="0">
              <a:buNone/>
            </a:pPr>
            <a:r>
              <a:rPr lang="en-US" dirty="0"/>
              <a:t>       e.g. Early detection of Hospital Acquired Infections (HAIs) and Sepsis </a:t>
            </a:r>
          </a:p>
          <a:p>
            <a:pPr marL="0" indent="0">
              <a:buNone/>
            </a:pPr>
            <a:endParaRPr lang="en-US" dirty="0"/>
          </a:p>
        </p:txBody>
      </p:sp>
      <p:pic>
        <p:nvPicPr>
          <p:cNvPr id="4" name="Picture 3">
            <a:extLst>
              <a:ext uri="{FF2B5EF4-FFF2-40B4-BE49-F238E27FC236}">
                <a16:creationId xmlns:a16="http://schemas.microsoft.com/office/drawing/2014/main" id="{DD0AA2DB-192F-4681-A591-0B0AED7A4F11}"/>
              </a:ext>
            </a:extLst>
          </p:cNvPr>
          <p:cNvPicPr>
            <a:picLocks noChangeAspect="1"/>
          </p:cNvPicPr>
          <p:nvPr/>
        </p:nvPicPr>
        <p:blipFill>
          <a:blip r:embed="rId3"/>
          <a:stretch>
            <a:fillRect/>
          </a:stretch>
        </p:blipFill>
        <p:spPr>
          <a:xfrm>
            <a:off x="0" y="6338724"/>
            <a:ext cx="2438400" cy="585761"/>
          </a:xfrm>
          <a:prstGeom prst="rect">
            <a:avLst/>
          </a:prstGeom>
        </p:spPr>
      </p:pic>
    </p:spTree>
    <p:extLst>
      <p:ext uri="{BB962C8B-B14F-4D97-AF65-F5344CB8AC3E}">
        <p14:creationId xmlns:p14="http://schemas.microsoft.com/office/powerpoint/2010/main" val="2717865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75E24-31FC-453E-B028-BAB5DD397D41}"/>
              </a:ext>
            </a:extLst>
          </p:cNvPr>
          <p:cNvSpPr>
            <a:spLocks noGrp="1"/>
          </p:cNvSpPr>
          <p:nvPr>
            <p:ph type="title"/>
          </p:nvPr>
        </p:nvSpPr>
        <p:spPr/>
        <p:txBody>
          <a:bodyPr/>
          <a:lstStyle/>
          <a:p>
            <a:r>
              <a:rPr lang="en-US" b="1" dirty="0">
                <a:solidFill>
                  <a:srgbClr val="0070C0"/>
                </a:solidFill>
              </a:rPr>
              <a:t>Malaria</a:t>
            </a:r>
          </a:p>
        </p:txBody>
      </p:sp>
      <p:sp>
        <p:nvSpPr>
          <p:cNvPr id="3" name="Content Placeholder 2">
            <a:extLst>
              <a:ext uri="{FF2B5EF4-FFF2-40B4-BE49-F238E27FC236}">
                <a16:creationId xmlns:a16="http://schemas.microsoft.com/office/drawing/2014/main" id="{3E33A9BD-0BDC-4645-B67F-0C26F87A6E79}"/>
              </a:ext>
            </a:extLst>
          </p:cNvPr>
          <p:cNvSpPr>
            <a:spLocks noGrp="1"/>
          </p:cNvSpPr>
          <p:nvPr>
            <p:ph idx="1"/>
          </p:nvPr>
        </p:nvSpPr>
        <p:spPr>
          <a:xfrm>
            <a:off x="609600" y="2286000"/>
            <a:ext cx="8229600" cy="3276600"/>
          </a:xfrm>
        </p:spPr>
        <p:txBody>
          <a:bodyPr>
            <a:normAutofit/>
          </a:bodyPr>
          <a:lstStyle/>
          <a:p>
            <a:pPr>
              <a:buFont typeface="Wingdings" panose="05000000000000000000" pitchFamily="2" charset="2"/>
              <a:buChar char="Ø"/>
            </a:pPr>
            <a:r>
              <a:rPr lang="en-US" sz="2800" dirty="0"/>
              <a:t>  </a:t>
            </a:r>
            <a:r>
              <a:rPr lang="en-US" sz="3000" dirty="0"/>
              <a:t>One of the top causes of death in low-income</a:t>
            </a:r>
          </a:p>
          <a:p>
            <a:pPr marL="0" indent="0">
              <a:buNone/>
            </a:pPr>
            <a:r>
              <a:rPr lang="en-US" sz="3000" dirty="0"/>
              <a:t>      developing countries</a:t>
            </a:r>
          </a:p>
          <a:p>
            <a:pPr>
              <a:buFont typeface="Wingdings" panose="05000000000000000000" pitchFamily="2" charset="2"/>
              <a:buChar char="Ø"/>
            </a:pPr>
            <a:r>
              <a:rPr lang="en-US" sz="3000" dirty="0"/>
              <a:t> </a:t>
            </a:r>
            <a:r>
              <a:rPr lang="en-US" sz="3200" dirty="0"/>
              <a:t>219 million cases and 435</a:t>
            </a:r>
            <a:r>
              <a:rPr lang="en-US" sz="3000" dirty="0"/>
              <a:t>,000 deaths in 2017</a:t>
            </a:r>
          </a:p>
          <a:p>
            <a:pPr>
              <a:buFont typeface="Wingdings" panose="05000000000000000000" pitchFamily="2" charset="2"/>
              <a:buChar char="Ø"/>
            </a:pPr>
            <a:r>
              <a:rPr lang="en-US" sz="3000" dirty="0"/>
              <a:t>  92% of which occurred in Africa</a:t>
            </a:r>
          </a:p>
          <a:p>
            <a:pPr>
              <a:buFont typeface="Wingdings" panose="05000000000000000000" pitchFamily="2" charset="2"/>
              <a:buChar char="Ø"/>
            </a:pPr>
            <a:r>
              <a:rPr lang="en-US" sz="3000" dirty="0"/>
              <a:t>  Mostly young children in Sub-Saharan countries</a:t>
            </a:r>
          </a:p>
        </p:txBody>
      </p:sp>
      <p:pic>
        <p:nvPicPr>
          <p:cNvPr id="4" name="Picture 3">
            <a:extLst>
              <a:ext uri="{FF2B5EF4-FFF2-40B4-BE49-F238E27FC236}">
                <a16:creationId xmlns:a16="http://schemas.microsoft.com/office/drawing/2014/main" id="{3EF8181D-ED03-4B4D-9DD4-B391EE6A896E}"/>
              </a:ext>
            </a:extLst>
          </p:cNvPr>
          <p:cNvPicPr>
            <a:picLocks noChangeAspect="1"/>
          </p:cNvPicPr>
          <p:nvPr/>
        </p:nvPicPr>
        <p:blipFill>
          <a:blip r:embed="rId3"/>
          <a:stretch>
            <a:fillRect/>
          </a:stretch>
        </p:blipFill>
        <p:spPr>
          <a:xfrm>
            <a:off x="0" y="6338724"/>
            <a:ext cx="2438400" cy="585761"/>
          </a:xfrm>
          <a:prstGeom prst="rect">
            <a:avLst/>
          </a:prstGeom>
        </p:spPr>
      </p:pic>
      <p:sp>
        <p:nvSpPr>
          <p:cNvPr id="5" name="Slide Number Placeholder 4">
            <a:extLst>
              <a:ext uri="{FF2B5EF4-FFF2-40B4-BE49-F238E27FC236}">
                <a16:creationId xmlns:a16="http://schemas.microsoft.com/office/drawing/2014/main" id="{7088D0A1-09E6-A245-B8E9-19F74BDF711E}"/>
              </a:ext>
            </a:extLst>
          </p:cNvPr>
          <p:cNvSpPr>
            <a:spLocks noGrp="1"/>
          </p:cNvSpPr>
          <p:nvPr>
            <p:ph type="sldNum" sz="quarter" idx="12"/>
          </p:nvPr>
        </p:nvSpPr>
        <p:spPr/>
        <p:txBody>
          <a:bodyPr/>
          <a:lstStyle/>
          <a:p>
            <a:fld id="{B6F15528-21DE-4FAA-801E-634DDDAF4B2B}" type="slidenum">
              <a:rPr lang="en-US" smtClean="0"/>
              <a:pPr/>
              <a:t>10</a:t>
            </a:fld>
            <a:endParaRPr lang="en-US"/>
          </a:p>
        </p:txBody>
      </p:sp>
    </p:spTree>
    <p:extLst>
      <p:ext uri="{BB962C8B-B14F-4D97-AF65-F5344CB8AC3E}">
        <p14:creationId xmlns:p14="http://schemas.microsoft.com/office/powerpoint/2010/main" val="29143131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47706-89B9-44D3-A37D-7E09DC219D8A}"/>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6562FEA3-6CE4-4DFE-AF35-91F60A8758B5}"/>
              </a:ext>
            </a:extLst>
          </p:cNvPr>
          <p:cNvPicPr>
            <a:picLocks noChangeAspect="1"/>
          </p:cNvPicPr>
          <p:nvPr/>
        </p:nvPicPr>
        <p:blipFill>
          <a:blip r:embed="rId3"/>
          <a:stretch>
            <a:fillRect/>
          </a:stretch>
        </p:blipFill>
        <p:spPr>
          <a:xfrm>
            <a:off x="559820" y="274638"/>
            <a:ext cx="8145737" cy="5235501"/>
          </a:xfrm>
          <a:prstGeom prst="rect">
            <a:avLst/>
          </a:prstGeom>
        </p:spPr>
      </p:pic>
      <p:pic>
        <p:nvPicPr>
          <p:cNvPr id="5" name="Picture 4">
            <a:extLst>
              <a:ext uri="{FF2B5EF4-FFF2-40B4-BE49-F238E27FC236}">
                <a16:creationId xmlns:a16="http://schemas.microsoft.com/office/drawing/2014/main" id="{61198EAC-B475-44CA-80F8-67B92AE633AB}"/>
              </a:ext>
            </a:extLst>
          </p:cNvPr>
          <p:cNvPicPr>
            <a:picLocks noChangeAspect="1"/>
          </p:cNvPicPr>
          <p:nvPr/>
        </p:nvPicPr>
        <p:blipFill>
          <a:blip r:embed="rId4"/>
          <a:stretch>
            <a:fillRect/>
          </a:stretch>
        </p:blipFill>
        <p:spPr>
          <a:xfrm>
            <a:off x="2510654" y="5547505"/>
            <a:ext cx="4042546" cy="777095"/>
          </a:xfrm>
          <a:prstGeom prst="rect">
            <a:avLst/>
          </a:prstGeom>
        </p:spPr>
      </p:pic>
      <p:pic>
        <p:nvPicPr>
          <p:cNvPr id="6" name="Picture 5">
            <a:extLst>
              <a:ext uri="{FF2B5EF4-FFF2-40B4-BE49-F238E27FC236}">
                <a16:creationId xmlns:a16="http://schemas.microsoft.com/office/drawing/2014/main" id="{58272D85-0063-D84F-85C5-DBE4FF5B2C53}"/>
              </a:ext>
            </a:extLst>
          </p:cNvPr>
          <p:cNvPicPr>
            <a:picLocks noChangeAspect="1"/>
          </p:cNvPicPr>
          <p:nvPr/>
        </p:nvPicPr>
        <p:blipFill>
          <a:blip r:embed="rId5"/>
          <a:stretch>
            <a:fillRect/>
          </a:stretch>
        </p:blipFill>
        <p:spPr>
          <a:xfrm>
            <a:off x="0" y="6338724"/>
            <a:ext cx="2438400" cy="585761"/>
          </a:xfrm>
          <a:prstGeom prst="rect">
            <a:avLst/>
          </a:prstGeom>
        </p:spPr>
      </p:pic>
      <p:sp>
        <p:nvSpPr>
          <p:cNvPr id="3" name="Slide Number Placeholder 2">
            <a:extLst>
              <a:ext uri="{FF2B5EF4-FFF2-40B4-BE49-F238E27FC236}">
                <a16:creationId xmlns:a16="http://schemas.microsoft.com/office/drawing/2014/main" id="{AC1BC35E-2FA9-F449-9DBA-2B7FE7A2672E}"/>
              </a:ext>
            </a:extLst>
          </p:cNvPr>
          <p:cNvSpPr>
            <a:spLocks noGrp="1"/>
          </p:cNvSpPr>
          <p:nvPr>
            <p:ph type="sldNum" sz="quarter" idx="12"/>
          </p:nvPr>
        </p:nvSpPr>
        <p:spPr/>
        <p:txBody>
          <a:bodyPr/>
          <a:lstStyle/>
          <a:p>
            <a:fld id="{B6F15528-21DE-4FAA-801E-634DDDAF4B2B}" type="slidenum">
              <a:rPr lang="en-US" smtClean="0"/>
              <a:pPr/>
              <a:t>11</a:t>
            </a:fld>
            <a:endParaRPr lang="en-US"/>
          </a:p>
        </p:txBody>
      </p:sp>
    </p:spTree>
    <p:extLst>
      <p:ext uri="{BB962C8B-B14F-4D97-AF65-F5344CB8AC3E}">
        <p14:creationId xmlns:p14="http://schemas.microsoft.com/office/powerpoint/2010/main" val="21231934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AutoShape 1">
            <a:extLst>
              <a:ext uri="{FF2B5EF4-FFF2-40B4-BE49-F238E27FC236}">
                <a16:creationId xmlns:a16="http://schemas.microsoft.com/office/drawing/2014/main" id="{5BA7542A-ABF1-4B16-A2C6-D8E4B0346A0E}"/>
              </a:ext>
            </a:extLst>
          </p:cNvPr>
          <p:cNvSpPr>
            <a:spLocks noChangeArrowheads="1"/>
          </p:cNvSpPr>
          <p:nvPr/>
        </p:nvSpPr>
        <p:spPr bwMode="auto">
          <a:xfrm rot="-1800000">
            <a:off x="2174875" y="4295775"/>
            <a:ext cx="1714500" cy="309563"/>
          </a:xfrm>
          <a:prstGeom prst="rightArrow">
            <a:avLst>
              <a:gd name="adj1" fmla="val 50000"/>
              <a:gd name="adj2" fmla="val 50000"/>
            </a:avLst>
          </a:prstGeom>
          <a:solidFill>
            <a:srgbClr val="4F81BD"/>
          </a:solidFill>
          <a:ln w="25560">
            <a:solidFill>
              <a:srgbClr val="385D8A"/>
            </a:solidFill>
            <a:miter lim="800000"/>
            <a:headEnd/>
            <a:tailEnd/>
          </a:ln>
        </p:spPr>
        <p:txBody>
          <a:bodyPr wrap="none" anchor="ctr"/>
          <a:lstStyle/>
          <a:p>
            <a:endParaRPr lang="en-US" altLang="en-US"/>
          </a:p>
        </p:txBody>
      </p:sp>
      <p:sp>
        <p:nvSpPr>
          <p:cNvPr id="9218" name="AutoShape 2">
            <a:extLst>
              <a:ext uri="{FF2B5EF4-FFF2-40B4-BE49-F238E27FC236}">
                <a16:creationId xmlns:a16="http://schemas.microsoft.com/office/drawing/2014/main" id="{79408200-B206-463F-8761-202F9946ACE0}"/>
              </a:ext>
            </a:extLst>
          </p:cNvPr>
          <p:cNvSpPr>
            <a:spLocks noChangeArrowheads="1"/>
          </p:cNvSpPr>
          <p:nvPr/>
        </p:nvSpPr>
        <p:spPr bwMode="auto">
          <a:xfrm rot="660000">
            <a:off x="2144713" y="3078163"/>
            <a:ext cx="1293812" cy="354012"/>
          </a:xfrm>
          <a:prstGeom prst="rightArrow">
            <a:avLst>
              <a:gd name="adj1" fmla="val 50000"/>
              <a:gd name="adj2" fmla="val 49998"/>
            </a:avLst>
          </a:prstGeom>
          <a:solidFill>
            <a:srgbClr val="4F81BD"/>
          </a:solidFill>
          <a:ln w="25560">
            <a:solidFill>
              <a:srgbClr val="385D8A"/>
            </a:solidFill>
            <a:miter lim="800000"/>
            <a:headEnd/>
            <a:tailEnd/>
          </a:ln>
        </p:spPr>
        <p:txBody>
          <a:bodyPr wrap="none" anchor="ctr"/>
          <a:lstStyle/>
          <a:p>
            <a:endParaRPr lang="en-US" altLang="en-US"/>
          </a:p>
        </p:txBody>
      </p:sp>
      <p:sp>
        <p:nvSpPr>
          <p:cNvPr id="9219" name="AutoShape 3">
            <a:extLst>
              <a:ext uri="{FF2B5EF4-FFF2-40B4-BE49-F238E27FC236}">
                <a16:creationId xmlns:a16="http://schemas.microsoft.com/office/drawing/2014/main" id="{F806C0EA-F46C-439F-9FE7-944D017756AC}"/>
              </a:ext>
            </a:extLst>
          </p:cNvPr>
          <p:cNvSpPr>
            <a:spLocks noChangeArrowheads="1"/>
          </p:cNvSpPr>
          <p:nvPr/>
        </p:nvSpPr>
        <p:spPr bwMode="auto">
          <a:xfrm rot="5400000">
            <a:off x="4063207" y="1848643"/>
            <a:ext cx="1123950" cy="322263"/>
          </a:xfrm>
          <a:prstGeom prst="rightArrow">
            <a:avLst>
              <a:gd name="adj1" fmla="val 50000"/>
              <a:gd name="adj2" fmla="val 50006"/>
            </a:avLst>
          </a:prstGeom>
          <a:solidFill>
            <a:srgbClr val="4F81BD"/>
          </a:solidFill>
          <a:ln w="25560">
            <a:solidFill>
              <a:srgbClr val="385D8A"/>
            </a:solidFill>
            <a:miter lim="800000"/>
            <a:headEnd/>
            <a:tailEnd/>
          </a:ln>
        </p:spPr>
        <p:txBody>
          <a:bodyPr wrap="none" anchor="ctr"/>
          <a:lstStyle/>
          <a:p>
            <a:endParaRPr lang="en-US" altLang="en-US"/>
          </a:p>
        </p:txBody>
      </p:sp>
      <p:sp>
        <p:nvSpPr>
          <p:cNvPr id="9220" name="AutoShape 4">
            <a:extLst>
              <a:ext uri="{FF2B5EF4-FFF2-40B4-BE49-F238E27FC236}">
                <a16:creationId xmlns:a16="http://schemas.microsoft.com/office/drawing/2014/main" id="{D434F480-42B5-4866-8DDA-678987838385}"/>
              </a:ext>
            </a:extLst>
          </p:cNvPr>
          <p:cNvSpPr>
            <a:spLocks noChangeArrowheads="1"/>
          </p:cNvSpPr>
          <p:nvPr/>
        </p:nvSpPr>
        <p:spPr bwMode="auto">
          <a:xfrm rot="8160000">
            <a:off x="5022850" y="1746250"/>
            <a:ext cx="2530475" cy="322263"/>
          </a:xfrm>
          <a:prstGeom prst="rightArrow">
            <a:avLst>
              <a:gd name="adj1" fmla="val 50000"/>
              <a:gd name="adj2" fmla="val 49985"/>
            </a:avLst>
          </a:prstGeom>
          <a:solidFill>
            <a:srgbClr val="4F81BD"/>
          </a:solidFill>
          <a:ln w="25560">
            <a:solidFill>
              <a:srgbClr val="385D8A"/>
            </a:solidFill>
            <a:miter lim="800000"/>
            <a:headEnd/>
            <a:tailEnd/>
          </a:ln>
        </p:spPr>
        <p:txBody>
          <a:bodyPr wrap="none" anchor="ctr"/>
          <a:lstStyle/>
          <a:p>
            <a:endParaRPr lang="en-US" altLang="en-US"/>
          </a:p>
        </p:txBody>
      </p:sp>
      <p:sp>
        <p:nvSpPr>
          <p:cNvPr id="9221" name="AutoShape 5">
            <a:extLst>
              <a:ext uri="{FF2B5EF4-FFF2-40B4-BE49-F238E27FC236}">
                <a16:creationId xmlns:a16="http://schemas.microsoft.com/office/drawing/2014/main" id="{6984D756-3CAE-4B1D-AFFE-2681DFC596DE}"/>
              </a:ext>
            </a:extLst>
          </p:cNvPr>
          <p:cNvSpPr>
            <a:spLocks noChangeArrowheads="1"/>
          </p:cNvSpPr>
          <p:nvPr/>
        </p:nvSpPr>
        <p:spPr bwMode="auto">
          <a:xfrm rot="-9720000">
            <a:off x="5602288" y="3805238"/>
            <a:ext cx="1397000" cy="306387"/>
          </a:xfrm>
          <a:prstGeom prst="rightArrow">
            <a:avLst>
              <a:gd name="adj1" fmla="val 50000"/>
              <a:gd name="adj2" fmla="val 50008"/>
            </a:avLst>
          </a:prstGeom>
          <a:solidFill>
            <a:srgbClr val="4F81BD"/>
          </a:solidFill>
          <a:ln w="25560">
            <a:solidFill>
              <a:srgbClr val="385D8A"/>
            </a:solidFill>
            <a:miter lim="800000"/>
            <a:headEnd/>
            <a:tailEnd/>
          </a:ln>
        </p:spPr>
        <p:txBody>
          <a:bodyPr wrap="none" anchor="ctr"/>
          <a:lstStyle/>
          <a:p>
            <a:endParaRPr lang="en-US" altLang="en-US"/>
          </a:p>
        </p:txBody>
      </p:sp>
      <p:sp>
        <p:nvSpPr>
          <p:cNvPr id="9222" name="AutoShape 6">
            <a:extLst>
              <a:ext uri="{FF2B5EF4-FFF2-40B4-BE49-F238E27FC236}">
                <a16:creationId xmlns:a16="http://schemas.microsoft.com/office/drawing/2014/main" id="{1F7AD331-6F73-4217-877E-934504D55AC7}"/>
              </a:ext>
            </a:extLst>
          </p:cNvPr>
          <p:cNvSpPr>
            <a:spLocks noChangeArrowheads="1"/>
          </p:cNvSpPr>
          <p:nvPr/>
        </p:nvSpPr>
        <p:spPr bwMode="auto">
          <a:xfrm rot="-8220000">
            <a:off x="5156200" y="4654550"/>
            <a:ext cx="2146300" cy="323850"/>
          </a:xfrm>
          <a:prstGeom prst="rightArrow">
            <a:avLst>
              <a:gd name="adj1" fmla="val 50000"/>
              <a:gd name="adj2" fmla="val 50013"/>
            </a:avLst>
          </a:prstGeom>
          <a:solidFill>
            <a:srgbClr val="4F81BD"/>
          </a:solidFill>
          <a:ln w="25560">
            <a:solidFill>
              <a:srgbClr val="385D8A"/>
            </a:solidFill>
            <a:miter lim="800000"/>
            <a:headEnd/>
            <a:tailEnd/>
          </a:ln>
        </p:spPr>
        <p:txBody>
          <a:bodyPr wrap="none" anchor="ctr"/>
          <a:lstStyle/>
          <a:p>
            <a:endParaRPr lang="en-US" altLang="en-US"/>
          </a:p>
        </p:txBody>
      </p:sp>
      <p:sp>
        <p:nvSpPr>
          <p:cNvPr id="9223" name="AutoShape 7">
            <a:extLst>
              <a:ext uri="{FF2B5EF4-FFF2-40B4-BE49-F238E27FC236}">
                <a16:creationId xmlns:a16="http://schemas.microsoft.com/office/drawing/2014/main" id="{E8E70A51-C0C5-42CD-B79A-C40B83683051}"/>
              </a:ext>
            </a:extLst>
          </p:cNvPr>
          <p:cNvSpPr>
            <a:spLocks noChangeArrowheads="1"/>
          </p:cNvSpPr>
          <p:nvPr/>
        </p:nvSpPr>
        <p:spPr bwMode="auto">
          <a:xfrm rot="-5400000">
            <a:off x="3980657" y="4775993"/>
            <a:ext cx="1250950" cy="322263"/>
          </a:xfrm>
          <a:prstGeom prst="rightArrow">
            <a:avLst>
              <a:gd name="adj1" fmla="val 50000"/>
              <a:gd name="adj2" fmla="val 49996"/>
            </a:avLst>
          </a:prstGeom>
          <a:solidFill>
            <a:srgbClr val="4F81BD"/>
          </a:solidFill>
          <a:ln w="25560">
            <a:solidFill>
              <a:srgbClr val="385D8A"/>
            </a:solidFill>
            <a:miter lim="800000"/>
            <a:headEnd/>
            <a:tailEnd/>
          </a:ln>
        </p:spPr>
        <p:txBody>
          <a:bodyPr wrap="none" anchor="ctr"/>
          <a:lstStyle/>
          <a:p>
            <a:endParaRPr lang="en-US" altLang="en-US"/>
          </a:p>
        </p:txBody>
      </p:sp>
      <p:sp>
        <p:nvSpPr>
          <p:cNvPr id="8201" name="Text Box 8">
            <a:extLst>
              <a:ext uri="{FF2B5EF4-FFF2-40B4-BE49-F238E27FC236}">
                <a16:creationId xmlns:a16="http://schemas.microsoft.com/office/drawing/2014/main" id="{19200098-A8FB-4449-ABFD-6C4140D797C1}"/>
              </a:ext>
            </a:extLst>
          </p:cNvPr>
          <p:cNvSpPr txBox="1">
            <a:spLocks noChangeArrowheads="1"/>
          </p:cNvSpPr>
          <p:nvPr/>
        </p:nvSpPr>
        <p:spPr bwMode="auto">
          <a:xfrm>
            <a:off x="268288" y="-12700"/>
            <a:ext cx="8839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9pPr>
          </a:lstStyle>
          <a:p>
            <a:pPr algn="ctr" eaLnBrk="1" hangingPunct="1">
              <a:buClrTx/>
              <a:buFontTx/>
              <a:buNone/>
            </a:pPr>
            <a:r>
              <a:rPr lang="en-US" altLang="en-US" sz="4000" dirty="0">
                <a:solidFill>
                  <a:srgbClr val="1F497D"/>
                </a:solidFill>
                <a:latin typeface="Calibri" panose="020F0502020204030204" pitchFamily="34" charset="0"/>
              </a:rPr>
              <a:t>Potential Data Sources</a:t>
            </a:r>
          </a:p>
        </p:txBody>
      </p:sp>
      <p:grpSp>
        <p:nvGrpSpPr>
          <p:cNvPr id="8202" name="Group 9">
            <a:extLst>
              <a:ext uri="{FF2B5EF4-FFF2-40B4-BE49-F238E27FC236}">
                <a16:creationId xmlns:a16="http://schemas.microsoft.com/office/drawing/2014/main" id="{47A9FD42-4CB9-495C-9A31-392959F36F78}"/>
              </a:ext>
            </a:extLst>
          </p:cNvPr>
          <p:cNvGrpSpPr>
            <a:grpSpLocks/>
          </p:cNvGrpSpPr>
          <p:nvPr/>
        </p:nvGrpSpPr>
        <p:grpSpPr bwMode="auto">
          <a:xfrm>
            <a:off x="3413125" y="2478088"/>
            <a:ext cx="2381250" cy="1922462"/>
            <a:chOff x="2150" y="1801"/>
            <a:chExt cx="1500" cy="1211"/>
          </a:xfrm>
        </p:grpSpPr>
        <p:pic>
          <p:nvPicPr>
            <p:cNvPr id="8223" name="Picture 10">
              <a:extLst>
                <a:ext uri="{FF2B5EF4-FFF2-40B4-BE49-F238E27FC236}">
                  <a16:creationId xmlns:a16="http://schemas.microsoft.com/office/drawing/2014/main" id="{E28E3C9D-4E8F-4771-B588-57AEFFFB46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0" y="1801"/>
              <a:ext cx="1500" cy="1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8224" name="Text Box 11">
              <a:extLst>
                <a:ext uri="{FF2B5EF4-FFF2-40B4-BE49-F238E27FC236}">
                  <a16:creationId xmlns:a16="http://schemas.microsoft.com/office/drawing/2014/main" id="{DE678E77-664C-4298-8CC9-8D43C6F1B4A2}"/>
                </a:ext>
              </a:extLst>
            </p:cNvPr>
            <p:cNvSpPr txBox="1">
              <a:spLocks noChangeArrowheads="1"/>
            </p:cNvSpPr>
            <p:nvPr/>
          </p:nvSpPr>
          <p:spPr bwMode="auto">
            <a:xfrm>
              <a:off x="2429" y="2027"/>
              <a:ext cx="948"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a:p>
          </p:txBody>
        </p:sp>
      </p:grpSp>
      <p:sp>
        <p:nvSpPr>
          <p:cNvPr id="8203" name="Text Box 12">
            <a:extLst>
              <a:ext uri="{FF2B5EF4-FFF2-40B4-BE49-F238E27FC236}">
                <a16:creationId xmlns:a16="http://schemas.microsoft.com/office/drawing/2014/main" id="{25893782-CC49-4513-8C52-DED8AD2FBEFC}"/>
              </a:ext>
            </a:extLst>
          </p:cNvPr>
          <p:cNvSpPr txBox="1">
            <a:spLocks noChangeArrowheads="1"/>
          </p:cNvSpPr>
          <p:nvPr/>
        </p:nvSpPr>
        <p:spPr bwMode="auto">
          <a:xfrm>
            <a:off x="3448050" y="3200400"/>
            <a:ext cx="23463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9pPr>
          </a:lstStyle>
          <a:p>
            <a:pPr algn="ctr" eaLnBrk="1" hangingPunct="1">
              <a:buClrTx/>
              <a:buFontTx/>
              <a:buNone/>
            </a:pPr>
            <a:r>
              <a:rPr lang="en-US" altLang="en-US" sz="2400" b="1">
                <a:solidFill>
                  <a:srgbClr val="000000"/>
                </a:solidFill>
                <a:latin typeface="Calibri" panose="020F0502020204030204" pitchFamily="34" charset="0"/>
              </a:rPr>
              <a:t>Malaria M&amp;E</a:t>
            </a:r>
          </a:p>
        </p:txBody>
      </p:sp>
      <p:sp>
        <p:nvSpPr>
          <p:cNvPr id="9229" name="AutoShape 13">
            <a:extLst>
              <a:ext uri="{FF2B5EF4-FFF2-40B4-BE49-F238E27FC236}">
                <a16:creationId xmlns:a16="http://schemas.microsoft.com/office/drawing/2014/main" id="{30134494-CEF6-4C98-AA37-4A8700415B3B}"/>
              </a:ext>
            </a:extLst>
          </p:cNvPr>
          <p:cNvSpPr>
            <a:spLocks noChangeArrowheads="1"/>
          </p:cNvSpPr>
          <p:nvPr/>
        </p:nvSpPr>
        <p:spPr bwMode="auto">
          <a:xfrm>
            <a:off x="6858000" y="762000"/>
            <a:ext cx="2057400" cy="762000"/>
          </a:xfrm>
          <a:prstGeom prst="roundRect">
            <a:avLst>
              <a:gd name="adj" fmla="val 16667"/>
            </a:avLst>
          </a:prstGeom>
          <a:solidFill>
            <a:srgbClr val="F2F2F2"/>
          </a:solidFill>
          <a:ln w="25560">
            <a:solidFill>
              <a:srgbClr val="385D8A"/>
            </a:solidFill>
            <a:miter lim="800000"/>
            <a:headEnd/>
            <a:tailEnd/>
          </a:ln>
        </p:spPr>
        <p:txBody>
          <a:bodyPr lIns="90000" tIns="46800" rIns="90000" bIns="46800" anchor="ct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9pPr>
          </a:lstStyle>
          <a:p>
            <a:pPr algn="ctr" eaLnBrk="1" hangingPunct="1">
              <a:buClrTx/>
              <a:buFontTx/>
              <a:buNone/>
            </a:pPr>
            <a:r>
              <a:rPr lang="en-US" altLang="en-US" sz="1400" b="1">
                <a:solidFill>
                  <a:srgbClr val="000000"/>
                </a:solidFill>
              </a:rPr>
              <a:t>Verbal Autopsy  Data</a:t>
            </a:r>
          </a:p>
        </p:txBody>
      </p:sp>
      <p:sp>
        <p:nvSpPr>
          <p:cNvPr id="9230" name="AutoShape 14">
            <a:extLst>
              <a:ext uri="{FF2B5EF4-FFF2-40B4-BE49-F238E27FC236}">
                <a16:creationId xmlns:a16="http://schemas.microsoft.com/office/drawing/2014/main" id="{D1B86305-0185-4A6B-B1D1-CCE309DF9CC3}"/>
              </a:ext>
            </a:extLst>
          </p:cNvPr>
          <p:cNvSpPr>
            <a:spLocks noChangeArrowheads="1"/>
          </p:cNvSpPr>
          <p:nvPr/>
        </p:nvSpPr>
        <p:spPr bwMode="auto">
          <a:xfrm>
            <a:off x="6858000" y="5391150"/>
            <a:ext cx="2057400" cy="762000"/>
          </a:xfrm>
          <a:prstGeom prst="roundRect">
            <a:avLst>
              <a:gd name="adj" fmla="val 16667"/>
            </a:avLst>
          </a:prstGeom>
          <a:solidFill>
            <a:srgbClr val="F2F2F2"/>
          </a:solidFill>
          <a:ln w="25560">
            <a:solidFill>
              <a:srgbClr val="385D8A"/>
            </a:solidFill>
            <a:miter lim="800000"/>
            <a:headEnd/>
            <a:tailEnd/>
          </a:ln>
        </p:spPr>
        <p:txBody>
          <a:bodyPr lIns="90000" tIns="46800" rIns="90000" bIns="46800" anchor="ct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9pPr>
          </a:lstStyle>
          <a:p>
            <a:pPr algn="ctr" eaLnBrk="1" hangingPunct="1">
              <a:buClrTx/>
              <a:buFontTx/>
              <a:buNone/>
            </a:pPr>
            <a:r>
              <a:rPr lang="en-US" altLang="en-US" sz="1400" b="1">
                <a:solidFill>
                  <a:srgbClr val="000000"/>
                </a:solidFill>
              </a:rPr>
              <a:t>Routine Monitoring at the Community Level Data</a:t>
            </a:r>
          </a:p>
        </p:txBody>
      </p:sp>
      <p:sp>
        <p:nvSpPr>
          <p:cNvPr id="9231" name="AutoShape 15">
            <a:extLst>
              <a:ext uri="{FF2B5EF4-FFF2-40B4-BE49-F238E27FC236}">
                <a16:creationId xmlns:a16="http://schemas.microsoft.com/office/drawing/2014/main" id="{1F4D1FE3-F558-4A53-9AF0-F9E3F9C1FB4F}"/>
              </a:ext>
            </a:extLst>
          </p:cNvPr>
          <p:cNvSpPr>
            <a:spLocks noChangeArrowheads="1"/>
          </p:cNvSpPr>
          <p:nvPr/>
        </p:nvSpPr>
        <p:spPr bwMode="auto">
          <a:xfrm>
            <a:off x="3581400" y="762000"/>
            <a:ext cx="2057400" cy="762000"/>
          </a:xfrm>
          <a:prstGeom prst="roundRect">
            <a:avLst>
              <a:gd name="adj" fmla="val 16667"/>
            </a:avLst>
          </a:prstGeom>
          <a:solidFill>
            <a:srgbClr val="F2F2F2"/>
          </a:solidFill>
          <a:ln w="25560">
            <a:solidFill>
              <a:srgbClr val="385D8A"/>
            </a:solidFill>
            <a:miter lim="800000"/>
            <a:headEnd/>
            <a:tailEnd/>
          </a:ln>
        </p:spPr>
        <p:txBody>
          <a:bodyPr lIns="90000" tIns="46800" rIns="90000" bIns="46800" anchor="ct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9pPr>
          </a:lstStyle>
          <a:p>
            <a:pPr algn="ctr" eaLnBrk="1" hangingPunct="1">
              <a:buClrTx/>
              <a:buFontTx/>
              <a:buNone/>
            </a:pPr>
            <a:r>
              <a:rPr lang="en-US" altLang="en-US" sz="1400" b="1">
                <a:solidFill>
                  <a:srgbClr val="000000"/>
                </a:solidFill>
              </a:rPr>
              <a:t>Routine Data (HMIS)</a:t>
            </a:r>
          </a:p>
        </p:txBody>
      </p:sp>
      <p:sp>
        <p:nvSpPr>
          <p:cNvPr id="9232" name="AutoShape 16">
            <a:extLst>
              <a:ext uri="{FF2B5EF4-FFF2-40B4-BE49-F238E27FC236}">
                <a16:creationId xmlns:a16="http://schemas.microsoft.com/office/drawing/2014/main" id="{BA421353-9552-4615-B80A-5BADC8B23AB6}"/>
              </a:ext>
            </a:extLst>
          </p:cNvPr>
          <p:cNvSpPr>
            <a:spLocks noChangeArrowheads="1"/>
          </p:cNvSpPr>
          <p:nvPr/>
        </p:nvSpPr>
        <p:spPr bwMode="auto">
          <a:xfrm>
            <a:off x="6845300" y="3962400"/>
            <a:ext cx="2057400" cy="762000"/>
          </a:xfrm>
          <a:prstGeom prst="roundRect">
            <a:avLst>
              <a:gd name="adj" fmla="val 16667"/>
            </a:avLst>
          </a:prstGeom>
          <a:solidFill>
            <a:srgbClr val="F2F2F2"/>
          </a:solidFill>
          <a:ln w="25560">
            <a:solidFill>
              <a:srgbClr val="385D8A"/>
            </a:solidFill>
            <a:miter lim="800000"/>
            <a:headEnd/>
            <a:tailEnd/>
          </a:ln>
        </p:spPr>
        <p:txBody>
          <a:bodyPr lIns="90000" tIns="46800" rIns="90000" bIns="46800" anchor="ct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9pPr>
          </a:lstStyle>
          <a:p>
            <a:pPr algn="ctr" eaLnBrk="1" hangingPunct="1">
              <a:buClrTx/>
              <a:buFontTx/>
              <a:buNone/>
            </a:pPr>
            <a:r>
              <a:rPr lang="en-US" altLang="en-US" sz="1400" b="1">
                <a:solidFill>
                  <a:srgbClr val="000000"/>
                </a:solidFill>
              </a:rPr>
              <a:t>Sentinel Surveillance</a:t>
            </a:r>
          </a:p>
        </p:txBody>
      </p:sp>
      <p:sp>
        <p:nvSpPr>
          <p:cNvPr id="9233" name="AutoShape 17">
            <a:extLst>
              <a:ext uri="{FF2B5EF4-FFF2-40B4-BE49-F238E27FC236}">
                <a16:creationId xmlns:a16="http://schemas.microsoft.com/office/drawing/2014/main" id="{E0147C1C-3577-4B9E-8CFC-682B27F9994F}"/>
              </a:ext>
            </a:extLst>
          </p:cNvPr>
          <p:cNvSpPr>
            <a:spLocks noChangeArrowheads="1"/>
          </p:cNvSpPr>
          <p:nvPr/>
        </p:nvSpPr>
        <p:spPr bwMode="auto">
          <a:xfrm>
            <a:off x="3352800" y="5410200"/>
            <a:ext cx="2438400" cy="762000"/>
          </a:xfrm>
          <a:prstGeom prst="roundRect">
            <a:avLst>
              <a:gd name="adj" fmla="val 16667"/>
            </a:avLst>
          </a:prstGeom>
          <a:solidFill>
            <a:srgbClr val="F2F2F2"/>
          </a:solidFill>
          <a:ln w="25560">
            <a:solidFill>
              <a:srgbClr val="385D8A"/>
            </a:solidFill>
            <a:miter lim="800000"/>
            <a:headEnd/>
            <a:tailEnd/>
          </a:ln>
        </p:spPr>
        <p:txBody>
          <a:bodyPr lIns="90000" tIns="46800" rIns="90000" bIns="46800" anchor="ct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9pPr>
          </a:lstStyle>
          <a:p>
            <a:pPr algn="ctr" eaLnBrk="1" hangingPunct="1">
              <a:buClrTx/>
              <a:buFontTx/>
              <a:buNone/>
            </a:pPr>
            <a:r>
              <a:rPr lang="en-US" altLang="en-US" sz="1400" b="1">
                <a:solidFill>
                  <a:srgbClr val="000000"/>
                </a:solidFill>
              </a:rPr>
              <a:t>Health &amp; Demongraphic surveillance system data</a:t>
            </a:r>
          </a:p>
        </p:txBody>
      </p:sp>
      <p:sp>
        <p:nvSpPr>
          <p:cNvPr id="9234" name="AutoShape 18">
            <a:extLst>
              <a:ext uri="{FF2B5EF4-FFF2-40B4-BE49-F238E27FC236}">
                <a16:creationId xmlns:a16="http://schemas.microsoft.com/office/drawing/2014/main" id="{F25123BA-47DA-41CC-BC3E-C6FE7C5C6E80}"/>
              </a:ext>
            </a:extLst>
          </p:cNvPr>
          <p:cNvSpPr>
            <a:spLocks noChangeArrowheads="1"/>
          </p:cNvSpPr>
          <p:nvPr/>
        </p:nvSpPr>
        <p:spPr bwMode="auto">
          <a:xfrm rot="2520000">
            <a:off x="2017713" y="1825625"/>
            <a:ext cx="2192337" cy="323850"/>
          </a:xfrm>
          <a:prstGeom prst="rightArrow">
            <a:avLst>
              <a:gd name="adj1" fmla="val 50000"/>
              <a:gd name="adj2" fmla="val 49989"/>
            </a:avLst>
          </a:prstGeom>
          <a:solidFill>
            <a:srgbClr val="4F81BD"/>
          </a:solidFill>
          <a:ln w="25560">
            <a:solidFill>
              <a:srgbClr val="385D8A"/>
            </a:solidFill>
            <a:miter lim="800000"/>
            <a:headEnd/>
            <a:tailEnd/>
          </a:ln>
        </p:spPr>
        <p:txBody>
          <a:bodyPr wrap="none" anchor="ctr"/>
          <a:lstStyle/>
          <a:p>
            <a:endParaRPr lang="en-US" altLang="en-US"/>
          </a:p>
        </p:txBody>
      </p:sp>
      <p:sp>
        <p:nvSpPr>
          <p:cNvPr id="9235" name="AutoShape 19">
            <a:extLst>
              <a:ext uri="{FF2B5EF4-FFF2-40B4-BE49-F238E27FC236}">
                <a16:creationId xmlns:a16="http://schemas.microsoft.com/office/drawing/2014/main" id="{724C5C4E-86CA-4CFA-ACA2-8C418A0E30DA}"/>
              </a:ext>
            </a:extLst>
          </p:cNvPr>
          <p:cNvSpPr>
            <a:spLocks noChangeArrowheads="1"/>
          </p:cNvSpPr>
          <p:nvPr/>
        </p:nvSpPr>
        <p:spPr bwMode="auto">
          <a:xfrm rot="-2640000">
            <a:off x="1987550" y="4881563"/>
            <a:ext cx="2406650" cy="323850"/>
          </a:xfrm>
          <a:prstGeom prst="rightArrow">
            <a:avLst>
              <a:gd name="adj1" fmla="val 50000"/>
              <a:gd name="adj2" fmla="val 49990"/>
            </a:avLst>
          </a:prstGeom>
          <a:solidFill>
            <a:srgbClr val="4F81BD"/>
          </a:solidFill>
          <a:ln w="25560">
            <a:solidFill>
              <a:srgbClr val="385D8A"/>
            </a:solidFill>
            <a:miter lim="800000"/>
            <a:headEnd/>
            <a:tailEnd/>
          </a:ln>
        </p:spPr>
        <p:txBody>
          <a:bodyPr wrap="none" anchor="ctr"/>
          <a:lstStyle/>
          <a:p>
            <a:endParaRPr lang="en-US" altLang="en-US"/>
          </a:p>
        </p:txBody>
      </p:sp>
      <p:sp>
        <p:nvSpPr>
          <p:cNvPr id="9236" name="AutoShape 20">
            <a:extLst>
              <a:ext uri="{FF2B5EF4-FFF2-40B4-BE49-F238E27FC236}">
                <a16:creationId xmlns:a16="http://schemas.microsoft.com/office/drawing/2014/main" id="{D7D7995D-C49E-48F2-AB4E-09B7AE7B063F}"/>
              </a:ext>
            </a:extLst>
          </p:cNvPr>
          <p:cNvSpPr>
            <a:spLocks noChangeArrowheads="1"/>
          </p:cNvSpPr>
          <p:nvPr/>
        </p:nvSpPr>
        <p:spPr bwMode="auto">
          <a:xfrm rot="9180000">
            <a:off x="5526088" y="2562225"/>
            <a:ext cx="1511300" cy="369888"/>
          </a:xfrm>
          <a:prstGeom prst="rightArrow">
            <a:avLst>
              <a:gd name="adj1" fmla="val 50000"/>
              <a:gd name="adj2" fmla="val 49995"/>
            </a:avLst>
          </a:prstGeom>
          <a:solidFill>
            <a:srgbClr val="4F81BD"/>
          </a:solidFill>
          <a:ln w="25560">
            <a:solidFill>
              <a:srgbClr val="385D8A"/>
            </a:solidFill>
            <a:miter lim="800000"/>
            <a:headEnd/>
            <a:tailEnd/>
          </a:ln>
        </p:spPr>
        <p:txBody>
          <a:bodyPr wrap="none" anchor="ctr"/>
          <a:lstStyle/>
          <a:p>
            <a:endParaRPr lang="en-US" altLang="en-US"/>
          </a:p>
        </p:txBody>
      </p:sp>
      <p:sp>
        <p:nvSpPr>
          <p:cNvPr id="9237" name="AutoShape 21">
            <a:extLst>
              <a:ext uri="{FF2B5EF4-FFF2-40B4-BE49-F238E27FC236}">
                <a16:creationId xmlns:a16="http://schemas.microsoft.com/office/drawing/2014/main" id="{52594540-25EB-4A13-8EBC-514DF79AA326}"/>
              </a:ext>
            </a:extLst>
          </p:cNvPr>
          <p:cNvSpPr>
            <a:spLocks noChangeArrowheads="1"/>
          </p:cNvSpPr>
          <p:nvPr/>
        </p:nvSpPr>
        <p:spPr bwMode="auto">
          <a:xfrm rot="1620000">
            <a:off x="2081213" y="2487613"/>
            <a:ext cx="1611312" cy="330200"/>
          </a:xfrm>
          <a:prstGeom prst="rightArrow">
            <a:avLst>
              <a:gd name="adj1" fmla="val 50000"/>
              <a:gd name="adj2" fmla="val 49995"/>
            </a:avLst>
          </a:prstGeom>
          <a:solidFill>
            <a:srgbClr val="4F81BD"/>
          </a:solidFill>
          <a:ln w="25560">
            <a:solidFill>
              <a:srgbClr val="385D8A"/>
            </a:solidFill>
            <a:miter lim="800000"/>
            <a:headEnd/>
            <a:tailEnd/>
          </a:ln>
        </p:spPr>
        <p:txBody>
          <a:bodyPr wrap="none" anchor="ctr"/>
          <a:lstStyle/>
          <a:p>
            <a:endParaRPr lang="en-US" altLang="en-US"/>
          </a:p>
        </p:txBody>
      </p:sp>
      <p:sp>
        <p:nvSpPr>
          <p:cNvPr id="9238" name="AutoShape 22">
            <a:extLst>
              <a:ext uri="{FF2B5EF4-FFF2-40B4-BE49-F238E27FC236}">
                <a16:creationId xmlns:a16="http://schemas.microsoft.com/office/drawing/2014/main" id="{059C92C3-B234-42C5-B587-D5B07892BAC3}"/>
              </a:ext>
            </a:extLst>
          </p:cNvPr>
          <p:cNvSpPr>
            <a:spLocks noChangeArrowheads="1"/>
          </p:cNvSpPr>
          <p:nvPr/>
        </p:nvSpPr>
        <p:spPr bwMode="auto">
          <a:xfrm>
            <a:off x="328613" y="1676400"/>
            <a:ext cx="2057400" cy="762000"/>
          </a:xfrm>
          <a:prstGeom prst="roundRect">
            <a:avLst>
              <a:gd name="adj" fmla="val 16667"/>
            </a:avLst>
          </a:prstGeom>
          <a:solidFill>
            <a:srgbClr val="F2F2F2"/>
          </a:solidFill>
          <a:ln w="25560">
            <a:solidFill>
              <a:srgbClr val="385D8A"/>
            </a:solidFill>
            <a:miter lim="800000"/>
            <a:headEnd/>
            <a:tailEnd/>
          </a:ln>
        </p:spPr>
        <p:txBody>
          <a:bodyPr lIns="90000" tIns="46800" rIns="90000" bIns="46800" anchor="ct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9pPr>
          </a:lstStyle>
          <a:p>
            <a:pPr algn="ctr" eaLnBrk="1" hangingPunct="1">
              <a:buClrTx/>
              <a:buFontTx/>
              <a:buNone/>
            </a:pPr>
            <a:r>
              <a:rPr lang="en-US" altLang="en-US" sz="1400" b="1">
                <a:solidFill>
                  <a:srgbClr val="000000"/>
                </a:solidFill>
              </a:rPr>
              <a:t>Focus Group discussion, Key informant interview</a:t>
            </a:r>
          </a:p>
        </p:txBody>
      </p:sp>
      <p:sp>
        <p:nvSpPr>
          <p:cNvPr id="9239" name="AutoShape 23">
            <a:extLst>
              <a:ext uri="{FF2B5EF4-FFF2-40B4-BE49-F238E27FC236}">
                <a16:creationId xmlns:a16="http://schemas.microsoft.com/office/drawing/2014/main" id="{E3A50BC5-0A43-4C25-8860-D99647916EF6}"/>
              </a:ext>
            </a:extLst>
          </p:cNvPr>
          <p:cNvSpPr>
            <a:spLocks noChangeArrowheads="1"/>
          </p:cNvSpPr>
          <p:nvPr/>
        </p:nvSpPr>
        <p:spPr bwMode="auto">
          <a:xfrm>
            <a:off x="6858000" y="1905000"/>
            <a:ext cx="2057400" cy="762000"/>
          </a:xfrm>
          <a:prstGeom prst="roundRect">
            <a:avLst>
              <a:gd name="adj" fmla="val 16667"/>
            </a:avLst>
          </a:prstGeom>
          <a:solidFill>
            <a:srgbClr val="F2F2F2"/>
          </a:solidFill>
          <a:ln w="25560">
            <a:solidFill>
              <a:srgbClr val="385D8A"/>
            </a:solidFill>
            <a:miter lim="800000"/>
            <a:headEnd/>
            <a:tailEnd/>
          </a:ln>
        </p:spPr>
        <p:txBody>
          <a:bodyPr lIns="90000" tIns="46800" rIns="90000" bIns="46800" anchor="ct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9pPr>
          </a:lstStyle>
          <a:p>
            <a:pPr algn="ctr" eaLnBrk="1" hangingPunct="1">
              <a:buClrTx/>
              <a:buFontTx/>
              <a:buNone/>
            </a:pPr>
            <a:r>
              <a:rPr lang="en-US" altLang="en-US" sz="1400" b="1">
                <a:solidFill>
                  <a:srgbClr val="000000"/>
                </a:solidFill>
              </a:rPr>
              <a:t>Household Surveys</a:t>
            </a:r>
          </a:p>
        </p:txBody>
      </p:sp>
      <p:sp>
        <p:nvSpPr>
          <p:cNvPr id="9240" name="AutoShape 24">
            <a:extLst>
              <a:ext uri="{FF2B5EF4-FFF2-40B4-BE49-F238E27FC236}">
                <a16:creationId xmlns:a16="http://schemas.microsoft.com/office/drawing/2014/main" id="{98247ABD-F3B6-4CCC-95FA-EA778651A7A8}"/>
              </a:ext>
            </a:extLst>
          </p:cNvPr>
          <p:cNvSpPr>
            <a:spLocks noChangeArrowheads="1"/>
          </p:cNvSpPr>
          <p:nvPr/>
        </p:nvSpPr>
        <p:spPr bwMode="auto">
          <a:xfrm>
            <a:off x="342900" y="762000"/>
            <a:ext cx="2057400" cy="762000"/>
          </a:xfrm>
          <a:prstGeom prst="roundRect">
            <a:avLst>
              <a:gd name="adj" fmla="val 16667"/>
            </a:avLst>
          </a:prstGeom>
          <a:solidFill>
            <a:srgbClr val="F2F2F2"/>
          </a:solidFill>
          <a:ln w="25560">
            <a:solidFill>
              <a:srgbClr val="385D8A"/>
            </a:solidFill>
            <a:miter lim="800000"/>
            <a:headEnd/>
            <a:tailEnd/>
          </a:ln>
        </p:spPr>
        <p:txBody>
          <a:bodyPr lIns="90000" tIns="46800" rIns="90000" bIns="46800" anchor="ct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9pPr>
          </a:lstStyle>
          <a:p>
            <a:pPr algn="ctr" eaLnBrk="1" hangingPunct="1">
              <a:buClrTx/>
              <a:buFontTx/>
              <a:buNone/>
            </a:pPr>
            <a:r>
              <a:rPr lang="en-US" altLang="en-US" sz="1400" b="1">
                <a:solidFill>
                  <a:srgbClr val="000000"/>
                </a:solidFill>
              </a:rPr>
              <a:t>Health Facility Survey Data</a:t>
            </a:r>
          </a:p>
        </p:txBody>
      </p:sp>
      <p:sp>
        <p:nvSpPr>
          <p:cNvPr id="9241" name="AutoShape 25">
            <a:extLst>
              <a:ext uri="{FF2B5EF4-FFF2-40B4-BE49-F238E27FC236}">
                <a16:creationId xmlns:a16="http://schemas.microsoft.com/office/drawing/2014/main" id="{1A50AF1F-E749-471E-B97A-A80C18FAE36D}"/>
              </a:ext>
            </a:extLst>
          </p:cNvPr>
          <p:cNvSpPr>
            <a:spLocks noChangeArrowheads="1"/>
          </p:cNvSpPr>
          <p:nvPr/>
        </p:nvSpPr>
        <p:spPr bwMode="auto">
          <a:xfrm>
            <a:off x="304800" y="5351463"/>
            <a:ext cx="2057400" cy="762000"/>
          </a:xfrm>
          <a:prstGeom prst="roundRect">
            <a:avLst>
              <a:gd name="adj" fmla="val 16667"/>
            </a:avLst>
          </a:prstGeom>
          <a:solidFill>
            <a:srgbClr val="F2F2F2"/>
          </a:solidFill>
          <a:ln w="25560">
            <a:solidFill>
              <a:srgbClr val="385D8A"/>
            </a:solidFill>
            <a:miter lim="800000"/>
            <a:headEnd/>
            <a:tailEnd/>
          </a:ln>
        </p:spPr>
        <p:txBody>
          <a:bodyPr lIns="90000" tIns="46800" rIns="90000" bIns="46800" anchor="ct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9pPr>
          </a:lstStyle>
          <a:p>
            <a:pPr algn="ctr" eaLnBrk="1" hangingPunct="1">
              <a:buClrTx/>
              <a:buFontTx/>
              <a:buNone/>
            </a:pPr>
            <a:r>
              <a:rPr lang="en-US" altLang="en-US" sz="1400" b="1">
                <a:solidFill>
                  <a:srgbClr val="000000"/>
                </a:solidFill>
              </a:rPr>
              <a:t>Activity Monitoring System</a:t>
            </a:r>
          </a:p>
        </p:txBody>
      </p:sp>
      <p:sp>
        <p:nvSpPr>
          <p:cNvPr id="9242" name="AutoShape 26">
            <a:extLst>
              <a:ext uri="{FF2B5EF4-FFF2-40B4-BE49-F238E27FC236}">
                <a16:creationId xmlns:a16="http://schemas.microsoft.com/office/drawing/2014/main" id="{76DC0675-0C7F-4861-A744-4FACC41F8F9A}"/>
              </a:ext>
            </a:extLst>
          </p:cNvPr>
          <p:cNvSpPr>
            <a:spLocks noChangeArrowheads="1"/>
          </p:cNvSpPr>
          <p:nvPr/>
        </p:nvSpPr>
        <p:spPr bwMode="auto">
          <a:xfrm rot="-780000">
            <a:off x="2147888" y="3679825"/>
            <a:ext cx="1395412" cy="290513"/>
          </a:xfrm>
          <a:prstGeom prst="rightArrow">
            <a:avLst>
              <a:gd name="adj1" fmla="val 50000"/>
              <a:gd name="adj2" fmla="val 49990"/>
            </a:avLst>
          </a:prstGeom>
          <a:solidFill>
            <a:srgbClr val="4F81BD"/>
          </a:solidFill>
          <a:ln w="25560">
            <a:solidFill>
              <a:srgbClr val="385D8A"/>
            </a:solidFill>
            <a:miter lim="800000"/>
            <a:headEnd/>
            <a:tailEnd/>
          </a:ln>
        </p:spPr>
        <p:txBody>
          <a:bodyPr wrap="none" anchor="ctr"/>
          <a:lstStyle/>
          <a:p>
            <a:endParaRPr lang="en-US" altLang="en-US"/>
          </a:p>
        </p:txBody>
      </p:sp>
      <p:sp>
        <p:nvSpPr>
          <p:cNvPr id="9243" name="AutoShape 27">
            <a:extLst>
              <a:ext uri="{FF2B5EF4-FFF2-40B4-BE49-F238E27FC236}">
                <a16:creationId xmlns:a16="http://schemas.microsoft.com/office/drawing/2014/main" id="{A80D3513-501E-4CE8-9CA0-39EEF31DC869}"/>
              </a:ext>
            </a:extLst>
          </p:cNvPr>
          <p:cNvSpPr>
            <a:spLocks noChangeArrowheads="1"/>
          </p:cNvSpPr>
          <p:nvPr/>
        </p:nvSpPr>
        <p:spPr bwMode="auto">
          <a:xfrm>
            <a:off x="280988" y="4419600"/>
            <a:ext cx="2057400" cy="762000"/>
          </a:xfrm>
          <a:prstGeom prst="roundRect">
            <a:avLst>
              <a:gd name="adj" fmla="val 16667"/>
            </a:avLst>
          </a:prstGeom>
          <a:solidFill>
            <a:srgbClr val="F2F2F2"/>
          </a:solidFill>
          <a:ln w="25560">
            <a:solidFill>
              <a:srgbClr val="385D8A"/>
            </a:solidFill>
            <a:miter lim="800000"/>
            <a:headEnd/>
            <a:tailEnd/>
          </a:ln>
        </p:spPr>
        <p:txBody>
          <a:bodyPr lIns="90000" tIns="46800" rIns="90000" bIns="46800" anchor="ct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9pPr>
          </a:lstStyle>
          <a:p>
            <a:pPr algn="ctr" eaLnBrk="1" hangingPunct="1">
              <a:buClrTx/>
              <a:buFontTx/>
              <a:buNone/>
            </a:pPr>
            <a:r>
              <a:rPr lang="en-US" altLang="en-US" sz="1400" b="1">
                <a:solidFill>
                  <a:srgbClr val="000000"/>
                </a:solidFill>
              </a:rPr>
              <a:t>Census Data</a:t>
            </a:r>
          </a:p>
        </p:txBody>
      </p:sp>
      <p:sp>
        <p:nvSpPr>
          <p:cNvPr id="9244" name="AutoShape 28">
            <a:extLst>
              <a:ext uri="{FF2B5EF4-FFF2-40B4-BE49-F238E27FC236}">
                <a16:creationId xmlns:a16="http://schemas.microsoft.com/office/drawing/2014/main" id="{FA55C3CF-46E3-491C-9703-776678645DDF}"/>
              </a:ext>
            </a:extLst>
          </p:cNvPr>
          <p:cNvSpPr>
            <a:spLocks noChangeArrowheads="1"/>
          </p:cNvSpPr>
          <p:nvPr/>
        </p:nvSpPr>
        <p:spPr bwMode="auto">
          <a:xfrm rot="10800000">
            <a:off x="5741988" y="3203575"/>
            <a:ext cx="1347787" cy="349250"/>
          </a:xfrm>
          <a:prstGeom prst="rightArrow">
            <a:avLst>
              <a:gd name="adj1" fmla="val 50000"/>
              <a:gd name="adj2" fmla="val 50007"/>
            </a:avLst>
          </a:prstGeom>
          <a:solidFill>
            <a:srgbClr val="4F81BD"/>
          </a:solidFill>
          <a:ln w="25560">
            <a:solidFill>
              <a:srgbClr val="385D8A"/>
            </a:solidFill>
            <a:miter lim="800000"/>
            <a:headEnd/>
            <a:tailEnd/>
          </a:ln>
        </p:spPr>
        <p:txBody>
          <a:bodyPr wrap="none" anchor="ctr"/>
          <a:lstStyle/>
          <a:p>
            <a:endParaRPr lang="en-US" altLang="en-US"/>
          </a:p>
        </p:txBody>
      </p:sp>
      <p:sp>
        <p:nvSpPr>
          <p:cNvPr id="9245" name="AutoShape 29">
            <a:extLst>
              <a:ext uri="{FF2B5EF4-FFF2-40B4-BE49-F238E27FC236}">
                <a16:creationId xmlns:a16="http://schemas.microsoft.com/office/drawing/2014/main" id="{B458FF32-A6B0-4AA4-BC10-6A05C45906B0}"/>
              </a:ext>
            </a:extLst>
          </p:cNvPr>
          <p:cNvSpPr>
            <a:spLocks noChangeArrowheads="1"/>
          </p:cNvSpPr>
          <p:nvPr/>
        </p:nvSpPr>
        <p:spPr bwMode="auto">
          <a:xfrm>
            <a:off x="6858000" y="2971800"/>
            <a:ext cx="2057400" cy="762000"/>
          </a:xfrm>
          <a:prstGeom prst="roundRect">
            <a:avLst>
              <a:gd name="adj" fmla="val 16667"/>
            </a:avLst>
          </a:prstGeom>
          <a:solidFill>
            <a:srgbClr val="F2F2F2"/>
          </a:solidFill>
          <a:ln w="25560">
            <a:solidFill>
              <a:srgbClr val="385D8A"/>
            </a:solidFill>
            <a:miter lim="800000"/>
            <a:headEnd/>
            <a:tailEnd/>
          </a:ln>
        </p:spPr>
        <p:txBody>
          <a:bodyPr lIns="90000" tIns="46800" rIns="90000" bIns="46800" anchor="ct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9pPr>
          </a:lstStyle>
          <a:p>
            <a:pPr algn="ctr" eaLnBrk="1" hangingPunct="1">
              <a:buClrTx/>
              <a:buFontTx/>
              <a:buNone/>
            </a:pPr>
            <a:r>
              <a:rPr lang="en-US" altLang="en-US" sz="1400" b="1">
                <a:solidFill>
                  <a:srgbClr val="000000"/>
                </a:solidFill>
              </a:rPr>
              <a:t>GIS, Satellite Data</a:t>
            </a:r>
          </a:p>
        </p:txBody>
      </p:sp>
      <p:sp>
        <p:nvSpPr>
          <p:cNvPr id="9246" name="AutoShape 30">
            <a:extLst>
              <a:ext uri="{FF2B5EF4-FFF2-40B4-BE49-F238E27FC236}">
                <a16:creationId xmlns:a16="http://schemas.microsoft.com/office/drawing/2014/main" id="{8FCF71F7-52FA-45DD-B25E-D450F8D30184}"/>
              </a:ext>
            </a:extLst>
          </p:cNvPr>
          <p:cNvSpPr>
            <a:spLocks noChangeArrowheads="1"/>
          </p:cNvSpPr>
          <p:nvPr/>
        </p:nvSpPr>
        <p:spPr bwMode="auto">
          <a:xfrm>
            <a:off x="304800" y="2590800"/>
            <a:ext cx="2057400" cy="762000"/>
          </a:xfrm>
          <a:prstGeom prst="roundRect">
            <a:avLst>
              <a:gd name="adj" fmla="val 16667"/>
            </a:avLst>
          </a:prstGeom>
          <a:solidFill>
            <a:srgbClr val="F2F2F2"/>
          </a:solidFill>
          <a:ln w="25560">
            <a:solidFill>
              <a:srgbClr val="385D8A"/>
            </a:solidFill>
            <a:miter lim="800000"/>
            <a:headEnd/>
            <a:tailEnd/>
          </a:ln>
        </p:spPr>
        <p:txBody>
          <a:bodyPr lIns="90000" tIns="46800" rIns="90000" bIns="46800" anchor="ct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9pPr>
          </a:lstStyle>
          <a:p>
            <a:pPr algn="ctr" eaLnBrk="1" hangingPunct="1">
              <a:buClrTx/>
              <a:buFontTx/>
              <a:buNone/>
            </a:pPr>
            <a:r>
              <a:rPr lang="en-US" altLang="en-US" sz="1400" b="1" dirty="0">
                <a:solidFill>
                  <a:srgbClr val="000000"/>
                </a:solidFill>
              </a:rPr>
              <a:t>Meteorological Data</a:t>
            </a:r>
          </a:p>
        </p:txBody>
      </p:sp>
      <p:sp>
        <p:nvSpPr>
          <p:cNvPr id="9247" name="AutoShape 31">
            <a:extLst>
              <a:ext uri="{FF2B5EF4-FFF2-40B4-BE49-F238E27FC236}">
                <a16:creationId xmlns:a16="http://schemas.microsoft.com/office/drawing/2014/main" id="{49F38FDA-8B84-49C3-984A-161FF0BC5AAC}"/>
              </a:ext>
            </a:extLst>
          </p:cNvPr>
          <p:cNvSpPr>
            <a:spLocks noChangeArrowheads="1"/>
          </p:cNvSpPr>
          <p:nvPr/>
        </p:nvSpPr>
        <p:spPr bwMode="auto">
          <a:xfrm>
            <a:off x="304800" y="3505200"/>
            <a:ext cx="2057400" cy="762000"/>
          </a:xfrm>
          <a:prstGeom prst="roundRect">
            <a:avLst>
              <a:gd name="adj" fmla="val 16667"/>
            </a:avLst>
          </a:prstGeom>
          <a:solidFill>
            <a:srgbClr val="F2F2F2"/>
          </a:solidFill>
          <a:ln w="25560">
            <a:solidFill>
              <a:srgbClr val="385D8A"/>
            </a:solidFill>
            <a:miter lim="800000"/>
            <a:headEnd/>
            <a:tailEnd/>
          </a:ln>
        </p:spPr>
        <p:txBody>
          <a:bodyPr lIns="90000" tIns="46800" rIns="90000" bIns="46800" anchor="ct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9pPr>
          </a:lstStyle>
          <a:p>
            <a:pPr algn="ctr" eaLnBrk="1" hangingPunct="1">
              <a:buClrTx/>
              <a:buFontTx/>
              <a:buNone/>
            </a:pPr>
            <a:r>
              <a:rPr lang="en-US" altLang="en-US" sz="1400" b="1" dirty="0">
                <a:solidFill>
                  <a:srgbClr val="000000"/>
                </a:solidFill>
              </a:rPr>
              <a:t>Rapid Assessment Data</a:t>
            </a:r>
          </a:p>
        </p:txBody>
      </p:sp>
      <p:pic>
        <p:nvPicPr>
          <p:cNvPr id="33" name="Picture 32">
            <a:extLst>
              <a:ext uri="{FF2B5EF4-FFF2-40B4-BE49-F238E27FC236}">
                <a16:creationId xmlns:a16="http://schemas.microsoft.com/office/drawing/2014/main" id="{DDE25B12-95D7-4E49-8989-2BF573BBF886}"/>
              </a:ext>
            </a:extLst>
          </p:cNvPr>
          <p:cNvPicPr>
            <a:picLocks noChangeAspect="1"/>
          </p:cNvPicPr>
          <p:nvPr/>
        </p:nvPicPr>
        <p:blipFill>
          <a:blip r:embed="rId4"/>
          <a:stretch>
            <a:fillRect/>
          </a:stretch>
        </p:blipFill>
        <p:spPr>
          <a:xfrm>
            <a:off x="0" y="6338724"/>
            <a:ext cx="2438400" cy="585761"/>
          </a:xfrm>
          <a:prstGeom prst="rect">
            <a:avLst/>
          </a:prstGeom>
        </p:spPr>
      </p:pic>
      <p:sp>
        <p:nvSpPr>
          <p:cNvPr id="2" name="Slide Number Placeholder 1">
            <a:extLst>
              <a:ext uri="{FF2B5EF4-FFF2-40B4-BE49-F238E27FC236}">
                <a16:creationId xmlns:a16="http://schemas.microsoft.com/office/drawing/2014/main" id="{95BC6776-8586-9D40-AC6B-2737CBD33DD0}"/>
              </a:ext>
            </a:extLst>
          </p:cNvPr>
          <p:cNvSpPr>
            <a:spLocks noGrp="1"/>
          </p:cNvSpPr>
          <p:nvPr>
            <p:ph type="sldNum" sz="quarter" idx="12"/>
          </p:nvPr>
        </p:nvSpPr>
        <p:spPr/>
        <p:txBody>
          <a:bodyPr/>
          <a:lstStyle/>
          <a:p>
            <a:fld id="{B6F15528-21DE-4FAA-801E-634DDDAF4B2B}" type="slidenum">
              <a:rPr lang="en-US" smtClean="0"/>
              <a:pPr/>
              <a:t>12</a:t>
            </a:fld>
            <a:endParaRPr lang="en-US"/>
          </a:p>
        </p:txBody>
      </p:sp>
      <p:sp>
        <p:nvSpPr>
          <p:cNvPr id="3" name="Rectangle 2">
            <a:extLst>
              <a:ext uri="{FF2B5EF4-FFF2-40B4-BE49-F238E27FC236}">
                <a16:creationId xmlns:a16="http://schemas.microsoft.com/office/drawing/2014/main" id="{58A48CF4-5A82-4CDD-AB22-789CD53DC13F}"/>
              </a:ext>
            </a:extLst>
          </p:cNvPr>
          <p:cNvSpPr/>
          <p:nvPr/>
        </p:nvSpPr>
        <p:spPr>
          <a:xfrm>
            <a:off x="2774366" y="6289553"/>
            <a:ext cx="4572000" cy="646331"/>
          </a:xfrm>
          <a:prstGeom prst="rect">
            <a:avLst/>
          </a:prstGeom>
        </p:spPr>
        <p:txBody>
          <a:bodyPr>
            <a:spAutoFit/>
          </a:bodyPr>
          <a:lstStyle/>
          <a:p>
            <a:pPr>
              <a:spcBef>
                <a:spcPts val="45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z="900" i="1" dirty="0">
                <a:solidFill>
                  <a:schemeClr val="bg1"/>
                </a:solidFill>
                <a:latin typeface="Calibri" panose="020F0502020204030204" pitchFamily="34" charset="0"/>
                <a:ea typeface="ＭＳ Ｐゴシック" panose="020B0600070205080204" pitchFamily="34" charset="-128"/>
              </a:rPr>
              <a:t>Malaria M &amp; E Data Sources  </a:t>
            </a:r>
            <a:r>
              <a:rPr lang="en-US" altLang="en-US" sz="900" i="1" dirty="0">
                <a:latin typeface="Calibri" panose="020F0502020204030204" pitchFamily="34" charset="0"/>
                <a:ea typeface="ＭＳ Ｐゴシック" panose="020B0600070205080204" pitchFamily="34" charset="-128"/>
                <a:hlinkClick r:id="rId5"/>
              </a:rPr>
              <a:t>https://webcache.googleusercontent.com/search?q=cache:h4RTPVGkqp8J:https://www.measureevaluation.org/resources/training/capacity-building-resources/m-e-of-malaria-programs-1/session-8-data-sources+&amp;cd=1&amp;hl=en&amp;ct=clnk&amp;gl=us&amp;client=firefox-b-d</a:t>
            </a:r>
            <a:r>
              <a:rPr lang="en-US" altLang="en-US" sz="900" i="1" dirty="0">
                <a:latin typeface="Calibri" panose="020F0502020204030204" pitchFamily="34" charset="0"/>
                <a:ea typeface="ＭＳ Ｐゴシック" panose="020B0600070205080204" pitchFamily="34" charset="-128"/>
              </a:rPr>
              <a:t> </a:t>
            </a:r>
          </a:p>
        </p:txBody>
      </p:sp>
    </p:spTree>
    <p:extLst>
      <p:ext uri="{BB962C8B-B14F-4D97-AF65-F5344CB8AC3E}">
        <p14:creationId xmlns:p14="http://schemas.microsoft.com/office/powerpoint/2010/main" val="2231134172"/>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1">
            <a:extLst>
              <a:ext uri="{FF2B5EF4-FFF2-40B4-BE49-F238E27FC236}">
                <a16:creationId xmlns:a16="http://schemas.microsoft.com/office/drawing/2014/main" id="{2DE99D0C-6326-435A-A2D0-A12F81EFDC78}"/>
              </a:ext>
            </a:extLst>
          </p:cNvPr>
          <p:cNvSpPr txBox="1">
            <a:spLocks noChangeArrowheads="1"/>
          </p:cNvSpPr>
          <p:nvPr/>
        </p:nvSpPr>
        <p:spPr bwMode="auto">
          <a:xfrm>
            <a:off x="-38100" y="457282"/>
            <a:ext cx="8709025" cy="7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ＭＳ Ｐゴシック" panose="020B0600070205080204" pitchFamily="34" charset="-128"/>
              </a:defRPr>
            </a:lvl9pPr>
          </a:lstStyle>
          <a:p>
            <a:pPr algn="ctr" eaLnBrk="1" hangingPunct="1">
              <a:buClrTx/>
              <a:buFontTx/>
              <a:buNone/>
            </a:pPr>
            <a:r>
              <a:rPr lang="en-US" altLang="en-US" sz="4400" dirty="0">
                <a:solidFill>
                  <a:srgbClr val="1F497D"/>
                </a:solidFill>
                <a:latin typeface="Calibri" panose="020F0502020204030204" pitchFamily="34" charset="0"/>
              </a:rPr>
              <a:t>Malaria Data</a:t>
            </a:r>
          </a:p>
        </p:txBody>
      </p:sp>
      <p:sp>
        <p:nvSpPr>
          <p:cNvPr id="13315" name="Text Box 2">
            <a:extLst>
              <a:ext uri="{FF2B5EF4-FFF2-40B4-BE49-F238E27FC236}">
                <a16:creationId xmlns:a16="http://schemas.microsoft.com/office/drawing/2014/main" id="{85643C40-8C8F-4D9B-BC5D-E24B579EDAFA}"/>
              </a:ext>
            </a:extLst>
          </p:cNvPr>
          <p:cNvSpPr txBox="1">
            <a:spLocks noChangeArrowheads="1"/>
          </p:cNvSpPr>
          <p:nvPr/>
        </p:nvSpPr>
        <p:spPr bwMode="auto">
          <a:xfrm>
            <a:off x="533400" y="1524000"/>
            <a:ext cx="80010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marL="342900" indent="-339725" eaLnBrk="0" hangingPunc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chemeClr val="bg1"/>
                </a:solidFill>
                <a:latin typeface="Arial" panose="020B0604020202020204" pitchFamily="34" charset="0"/>
                <a:ea typeface="ＭＳ Ｐゴシック" panose="020B0600070205080204" pitchFamily="34" charset="-128"/>
              </a:defRPr>
            </a:lvl1pPr>
            <a:lvl2pPr eaLnBrk="0" hangingPunc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chemeClr val="bg1"/>
                </a:solidFill>
                <a:latin typeface="Arial" panose="020B0604020202020204" pitchFamily="34" charset="0"/>
                <a:ea typeface="ＭＳ Ｐゴシック" panose="020B0600070205080204" pitchFamily="34" charset="-128"/>
              </a:defRPr>
            </a:lvl2pPr>
            <a:lvl3pPr eaLnBrk="0" hangingPunc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chemeClr val="bg1"/>
                </a:solidFill>
                <a:latin typeface="Arial" panose="020B0604020202020204" pitchFamily="34" charset="0"/>
                <a:ea typeface="ＭＳ Ｐゴシック" panose="020B0600070205080204" pitchFamily="34" charset="-128"/>
              </a:defRPr>
            </a:lvl3pPr>
            <a:lvl4pPr eaLnBrk="0" hangingPunc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chemeClr val="bg1"/>
                </a:solidFill>
                <a:latin typeface="Arial" panose="020B0604020202020204" pitchFamily="34" charset="0"/>
                <a:ea typeface="ＭＳ Ｐゴシック" panose="020B0600070205080204" pitchFamily="34" charset="-128"/>
              </a:defRPr>
            </a:lvl4pPr>
            <a:lvl5pPr eaLnBrk="0" hangingPunc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chemeClr val="bg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chemeClr val="bg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chemeClr val="bg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chemeClr val="bg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chemeClr val="bg1"/>
                </a:solidFill>
                <a:latin typeface="Arial" panose="020B0604020202020204" pitchFamily="34" charset="0"/>
                <a:ea typeface="ＭＳ Ｐゴシック" panose="020B0600070205080204" pitchFamily="34" charset="-128"/>
              </a:defRPr>
            </a:lvl9pPr>
          </a:lstStyle>
          <a:p>
            <a:pPr eaLnBrk="1" hangingPunct="1">
              <a:spcBef>
                <a:spcPts val="700"/>
              </a:spcBef>
              <a:buClrTx/>
              <a:buFontTx/>
              <a:buNone/>
            </a:pPr>
            <a:r>
              <a:rPr lang="en-US" altLang="en-US" sz="2800" b="1" dirty="0">
                <a:solidFill>
                  <a:srgbClr val="000000"/>
                </a:solidFill>
                <a:latin typeface="Calibri" panose="020F0502020204030204" pitchFamily="34" charset="0"/>
              </a:rPr>
              <a:t>Qualitative</a:t>
            </a:r>
          </a:p>
          <a:p>
            <a:pPr eaLnBrk="1" hangingPunct="1">
              <a:spcBef>
                <a:spcPts val="700"/>
              </a:spcBef>
            </a:pPr>
            <a:r>
              <a:rPr lang="en-US" altLang="en-US" sz="2800" b="1" dirty="0">
                <a:solidFill>
                  <a:srgbClr val="000000"/>
                </a:solidFill>
                <a:latin typeface="Calibri" panose="020F0502020204030204" pitchFamily="34" charset="0"/>
              </a:rPr>
              <a:t>Quantitative</a:t>
            </a:r>
          </a:p>
          <a:p>
            <a:pPr eaLnBrk="1" hangingPunct="1">
              <a:spcBef>
                <a:spcPts val="700"/>
              </a:spcBef>
              <a:buClrTx/>
              <a:buFontTx/>
              <a:buNone/>
            </a:pPr>
            <a:r>
              <a:rPr lang="en-US" altLang="en-US" sz="2800" b="1" dirty="0">
                <a:solidFill>
                  <a:srgbClr val="000000"/>
                </a:solidFill>
                <a:latin typeface="Calibri" panose="020F0502020204030204" pitchFamily="34" charset="0"/>
              </a:rPr>
              <a:t>Collected Routinely</a:t>
            </a:r>
          </a:p>
          <a:p>
            <a:pPr eaLnBrk="1" hangingPunct="1">
              <a:spcBef>
                <a:spcPts val="700"/>
              </a:spcBef>
              <a:buClrTx/>
              <a:buFontTx/>
              <a:buNone/>
            </a:pPr>
            <a:r>
              <a:rPr lang="en-US" altLang="en-US" sz="2800" b="1" dirty="0">
                <a:solidFill>
                  <a:srgbClr val="000000"/>
                </a:solidFill>
                <a:latin typeface="Calibri" panose="020F0502020204030204" pitchFamily="34" charset="0"/>
              </a:rPr>
              <a:t>Collected Non-Routinely</a:t>
            </a:r>
          </a:p>
          <a:p>
            <a:pPr eaLnBrk="1" hangingPunct="1">
              <a:spcBef>
                <a:spcPts val="700"/>
              </a:spcBef>
              <a:buClrTx/>
              <a:buFontTx/>
              <a:buNone/>
            </a:pPr>
            <a:r>
              <a:rPr lang="en-US" altLang="en-US" sz="2800" b="1" dirty="0">
                <a:solidFill>
                  <a:srgbClr val="000000"/>
                </a:solidFill>
                <a:latin typeface="Calibri" panose="020F0502020204030204" pitchFamily="34" charset="0"/>
              </a:rPr>
              <a:t>Temporal</a:t>
            </a:r>
          </a:p>
          <a:p>
            <a:pPr eaLnBrk="1" hangingPunct="1">
              <a:spcBef>
                <a:spcPts val="700"/>
              </a:spcBef>
              <a:buClrTx/>
              <a:buFontTx/>
              <a:buNone/>
            </a:pPr>
            <a:r>
              <a:rPr lang="en-US" altLang="en-US" sz="2800" b="1" dirty="0">
                <a:solidFill>
                  <a:srgbClr val="000000"/>
                </a:solidFill>
                <a:latin typeface="Calibri" panose="020F0502020204030204" pitchFamily="34" charset="0"/>
              </a:rPr>
              <a:t>Non-temporal</a:t>
            </a:r>
          </a:p>
          <a:p>
            <a:pPr eaLnBrk="1" hangingPunct="1">
              <a:spcBef>
                <a:spcPts val="700"/>
              </a:spcBef>
              <a:buClrTx/>
              <a:buFontTx/>
              <a:buNone/>
            </a:pPr>
            <a:r>
              <a:rPr lang="en-US" altLang="en-US" sz="2800" b="1" dirty="0">
                <a:solidFill>
                  <a:srgbClr val="000000"/>
                </a:solidFill>
                <a:latin typeface="Calibri" panose="020F0502020204030204" pitchFamily="34" charset="0"/>
              </a:rPr>
              <a:t>Various Geographic Types and Granularities</a:t>
            </a:r>
          </a:p>
          <a:p>
            <a:pPr eaLnBrk="1" hangingPunct="1">
              <a:spcBef>
                <a:spcPts val="700"/>
              </a:spcBef>
              <a:buClrTx/>
              <a:buFontTx/>
              <a:buNone/>
            </a:pPr>
            <a:r>
              <a:rPr lang="en-US" altLang="en-US" sz="2800" b="1" dirty="0">
                <a:solidFill>
                  <a:srgbClr val="000000"/>
                </a:solidFill>
                <a:latin typeface="Calibri" panose="020F0502020204030204" pitchFamily="34" charset="0"/>
              </a:rPr>
              <a:t>Individual Vs population level  </a:t>
            </a:r>
          </a:p>
          <a:p>
            <a:pPr eaLnBrk="1" hangingPunct="1">
              <a:spcBef>
                <a:spcPts val="700"/>
              </a:spcBef>
              <a:buClrTx/>
              <a:buFontTx/>
              <a:buNone/>
            </a:pPr>
            <a:endParaRPr lang="en-US" altLang="en-US" sz="2800" b="1" dirty="0">
              <a:solidFill>
                <a:srgbClr val="000000"/>
              </a:solidFill>
              <a:latin typeface="Calibri" panose="020F0502020204030204" pitchFamily="34" charset="0"/>
            </a:endParaRPr>
          </a:p>
          <a:p>
            <a:pPr eaLnBrk="1" hangingPunct="1">
              <a:spcBef>
                <a:spcPts val="700"/>
              </a:spcBef>
              <a:buClrTx/>
              <a:buFontTx/>
              <a:buNone/>
            </a:pPr>
            <a:endParaRPr lang="en-US" altLang="en-US" sz="2800" b="1" dirty="0">
              <a:solidFill>
                <a:srgbClr val="000000"/>
              </a:solidFill>
              <a:latin typeface="Calibri" panose="020F0502020204030204" pitchFamily="34" charset="0"/>
            </a:endParaRPr>
          </a:p>
          <a:p>
            <a:pPr algn="ctr" eaLnBrk="1" hangingPunct="1">
              <a:spcBef>
                <a:spcPts val="700"/>
              </a:spcBef>
              <a:buClrTx/>
              <a:buFontTx/>
              <a:buNone/>
            </a:pPr>
            <a:endParaRPr lang="en-US" altLang="en-US" sz="2800" b="1" dirty="0">
              <a:solidFill>
                <a:srgbClr val="000000"/>
              </a:solidFill>
              <a:latin typeface="Calibri" panose="020F0502020204030204" pitchFamily="34" charset="0"/>
            </a:endParaRPr>
          </a:p>
        </p:txBody>
      </p:sp>
      <p:pic>
        <p:nvPicPr>
          <p:cNvPr id="7" name="Picture 6">
            <a:extLst>
              <a:ext uri="{FF2B5EF4-FFF2-40B4-BE49-F238E27FC236}">
                <a16:creationId xmlns:a16="http://schemas.microsoft.com/office/drawing/2014/main" id="{B6355162-DED5-1149-A66D-3CB0C82DD55B}"/>
              </a:ext>
            </a:extLst>
          </p:cNvPr>
          <p:cNvPicPr>
            <a:picLocks noChangeAspect="1"/>
          </p:cNvPicPr>
          <p:nvPr/>
        </p:nvPicPr>
        <p:blipFill>
          <a:blip r:embed="rId3"/>
          <a:stretch>
            <a:fillRect/>
          </a:stretch>
        </p:blipFill>
        <p:spPr>
          <a:xfrm>
            <a:off x="0" y="6338724"/>
            <a:ext cx="2438400" cy="585761"/>
          </a:xfrm>
          <a:prstGeom prst="rect">
            <a:avLst/>
          </a:prstGeom>
        </p:spPr>
      </p:pic>
      <p:sp>
        <p:nvSpPr>
          <p:cNvPr id="2" name="Slide Number Placeholder 1">
            <a:extLst>
              <a:ext uri="{FF2B5EF4-FFF2-40B4-BE49-F238E27FC236}">
                <a16:creationId xmlns:a16="http://schemas.microsoft.com/office/drawing/2014/main" id="{4FC7A547-4242-2B42-80E8-ECF162D411D6}"/>
              </a:ext>
            </a:extLst>
          </p:cNvPr>
          <p:cNvSpPr>
            <a:spLocks noGrp="1"/>
          </p:cNvSpPr>
          <p:nvPr>
            <p:ph type="sldNum" sz="quarter" idx="12"/>
          </p:nvPr>
        </p:nvSpPr>
        <p:spPr/>
        <p:txBody>
          <a:bodyPr/>
          <a:lstStyle/>
          <a:p>
            <a:fld id="{B6F15528-21DE-4FAA-801E-634DDDAF4B2B}" type="slidenum">
              <a:rPr lang="en-US" smtClean="0"/>
              <a:pPr/>
              <a:t>13</a:t>
            </a:fld>
            <a:endParaRPr lang="en-US"/>
          </a:p>
        </p:txBody>
      </p:sp>
    </p:spTree>
    <p:extLst>
      <p:ext uri="{BB962C8B-B14F-4D97-AF65-F5344CB8AC3E}">
        <p14:creationId xmlns:p14="http://schemas.microsoft.com/office/powerpoint/2010/main" val="2643976664"/>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A7A1D-A8FD-4AEC-9903-69CDA0A689B2}"/>
              </a:ext>
            </a:extLst>
          </p:cNvPr>
          <p:cNvSpPr>
            <a:spLocks noGrp="1"/>
          </p:cNvSpPr>
          <p:nvPr>
            <p:ph type="title"/>
          </p:nvPr>
        </p:nvSpPr>
        <p:spPr/>
        <p:txBody>
          <a:bodyPr/>
          <a:lstStyle/>
          <a:p>
            <a:r>
              <a:rPr lang="en-US" dirty="0">
                <a:solidFill>
                  <a:srgbClr val="0070C0"/>
                </a:solidFill>
                <a:latin typeface="CMSS10"/>
              </a:rPr>
              <a:t>Challenges</a:t>
            </a:r>
          </a:p>
        </p:txBody>
      </p:sp>
      <p:sp>
        <p:nvSpPr>
          <p:cNvPr id="3" name="Content Placeholder 2">
            <a:extLst>
              <a:ext uri="{FF2B5EF4-FFF2-40B4-BE49-F238E27FC236}">
                <a16:creationId xmlns:a16="http://schemas.microsoft.com/office/drawing/2014/main" id="{EF10F01E-3820-4CC9-BD1A-96D75AE5645A}"/>
              </a:ext>
            </a:extLst>
          </p:cNvPr>
          <p:cNvSpPr>
            <a:spLocks noGrp="1"/>
          </p:cNvSpPr>
          <p:nvPr>
            <p:ph idx="1"/>
          </p:nvPr>
        </p:nvSpPr>
        <p:spPr>
          <a:xfrm>
            <a:off x="472439" y="1905000"/>
            <a:ext cx="8595361" cy="4023360"/>
          </a:xfrm>
        </p:spPr>
        <p:txBody>
          <a:bodyPr/>
          <a:lstStyle/>
          <a:p>
            <a:endParaRPr lang="en-US" dirty="0"/>
          </a:p>
          <a:p>
            <a:pPr>
              <a:buFont typeface="Wingdings" panose="05000000000000000000" pitchFamily="2" charset="2"/>
              <a:buChar char="Ø"/>
            </a:pPr>
            <a:r>
              <a:rPr lang="en-US" sz="3000" dirty="0"/>
              <a:t>Malaria data contains information relevant to various specialists.</a:t>
            </a:r>
          </a:p>
          <a:p>
            <a:pPr>
              <a:buFont typeface="Wingdings" panose="05000000000000000000" pitchFamily="2" charset="2"/>
              <a:buChar char="Ø"/>
            </a:pPr>
            <a:r>
              <a:rPr lang="en-US" sz="3000" dirty="0"/>
              <a:t>It is spread around the world.</a:t>
            </a:r>
          </a:p>
          <a:p>
            <a:pPr>
              <a:buFont typeface="Wingdings" panose="05000000000000000000" pitchFamily="2" charset="2"/>
              <a:buChar char="Ø"/>
            </a:pPr>
            <a:r>
              <a:rPr lang="en-US" sz="3000" dirty="0"/>
              <a:t>It is expressed in non-mutually intelligible formats.</a:t>
            </a:r>
          </a:p>
          <a:p>
            <a:pPr>
              <a:buFont typeface="Wingdings" panose="05000000000000000000" pitchFamily="2" charset="2"/>
              <a:buChar char="Ø"/>
            </a:pPr>
            <a:r>
              <a:rPr lang="en-US" sz="3000" dirty="0"/>
              <a:t>It uses different granularities, languages, ...</a:t>
            </a:r>
          </a:p>
        </p:txBody>
      </p:sp>
      <p:pic>
        <p:nvPicPr>
          <p:cNvPr id="4" name="Picture 3">
            <a:extLst>
              <a:ext uri="{FF2B5EF4-FFF2-40B4-BE49-F238E27FC236}">
                <a16:creationId xmlns:a16="http://schemas.microsoft.com/office/drawing/2014/main" id="{3E467A85-E034-9545-9724-85EF9ECAAFB1}"/>
              </a:ext>
            </a:extLst>
          </p:cNvPr>
          <p:cNvPicPr>
            <a:picLocks noChangeAspect="1"/>
          </p:cNvPicPr>
          <p:nvPr/>
        </p:nvPicPr>
        <p:blipFill>
          <a:blip r:embed="rId3"/>
          <a:stretch>
            <a:fillRect/>
          </a:stretch>
        </p:blipFill>
        <p:spPr>
          <a:xfrm>
            <a:off x="0" y="6338724"/>
            <a:ext cx="2438400" cy="585761"/>
          </a:xfrm>
          <a:prstGeom prst="rect">
            <a:avLst/>
          </a:prstGeom>
        </p:spPr>
      </p:pic>
      <p:sp>
        <p:nvSpPr>
          <p:cNvPr id="5" name="Slide Number Placeholder 4">
            <a:extLst>
              <a:ext uri="{FF2B5EF4-FFF2-40B4-BE49-F238E27FC236}">
                <a16:creationId xmlns:a16="http://schemas.microsoft.com/office/drawing/2014/main" id="{3F3E0E1D-6AB9-E542-8815-18414705235E}"/>
              </a:ext>
            </a:extLst>
          </p:cNvPr>
          <p:cNvSpPr>
            <a:spLocks noGrp="1"/>
          </p:cNvSpPr>
          <p:nvPr>
            <p:ph type="sldNum" sz="quarter" idx="12"/>
          </p:nvPr>
        </p:nvSpPr>
        <p:spPr/>
        <p:txBody>
          <a:bodyPr/>
          <a:lstStyle/>
          <a:p>
            <a:fld id="{B6F15528-21DE-4FAA-801E-634DDDAF4B2B}" type="slidenum">
              <a:rPr lang="en-US" smtClean="0"/>
              <a:pPr/>
              <a:t>14</a:t>
            </a:fld>
            <a:endParaRPr lang="en-US"/>
          </a:p>
        </p:txBody>
      </p:sp>
    </p:spTree>
    <p:extLst>
      <p:ext uri="{BB962C8B-B14F-4D97-AF65-F5344CB8AC3E}">
        <p14:creationId xmlns:p14="http://schemas.microsoft.com/office/powerpoint/2010/main" val="1736330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071AF-6EB4-468D-9F3F-FE2BE23B1A42}"/>
              </a:ext>
            </a:extLst>
          </p:cNvPr>
          <p:cNvSpPr>
            <a:spLocks noGrp="1"/>
          </p:cNvSpPr>
          <p:nvPr>
            <p:ph type="title"/>
          </p:nvPr>
        </p:nvSpPr>
        <p:spPr/>
        <p:txBody>
          <a:bodyPr/>
          <a:lstStyle/>
          <a:p>
            <a:r>
              <a:rPr lang="en-US" dirty="0">
                <a:solidFill>
                  <a:srgbClr val="0070C0"/>
                </a:solidFill>
                <a:latin typeface="CMSS10"/>
              </a:rPr>
              <a:t>Challenges</a:t>
            </a:r>
          </a:p>
        </p:txBody>
      </p:sp>
      <p:sp>
        <p:nvSpPr>
          <p:cNvPr id="3" name="Content Placeholder 2">
            <a:extLst>
              <a:ext uri="{FF2B5EF4-FFF2-40B4-BE49-F238E27FC236}">
                <a16:creationId xmlns:a16="http://schemas.microsoft.com/office/drawing/2014/main" id="{C2AEE7BE-B6A2-4F41-A965-E5D5A52943CE}"/>
              </a:ext>
            </a:extLst>
          </p:cNvPr>
          <p:cNvSpPr>
            <a:spLocks noGrp="1"/>
          </p:cNvSpPr>
          <p:nvPr>
            <p:ph idx="1"/>
          </p:nvPr>
        </p:nvSpPr>
        <p:spPr>
          <a:xfrm>
            <a:off x="822960" y="1905000"/>
            <a:ext cx="7543801" cy="4267200"/>
          </a:xfrm>
        </p:spPr>
        <p:txBody>
          <a:bodyPr>
            <a:normAutofit fontScale="62500" lnSpcReduction="20000"/>
          </a:bodyPr>
          <a:lstStyle/>
          <a:p>
            <a:pPr>
              <a:buFont typeface="Wingdings" panose="05000000000000000000" pitchFamily="2" charset="2"/>
              <a:buChar char="Ø"/>
            </a:pPr>
            <a:r>
              <a:rPr lang="en-US" sz="4100" dirty="0"/>
              <a:t>  Components running on different: </a:t>
            </a:r>
          </a:p>
          <a:p>
            <a:pPr marL="0" indent="0">
              <a:buNone/>
            </a:pPr>
            <a:r>
              <a:rPr lang="en-US" sz="3400" dirty="0"/>
              <a:t>                   - Hardware platforms</a:t>
            </a:r>
          </a:p>
          <a:p>
            <a:pPr marL="0" indent="0">
              <a:buNone/>
            </a:pPr>
            <a:r>
              <a:rPr lang="en-US" sz="3400" dirty="0"/>
              <a:t>	      - Operating systems</a:t>
            </a:r>
          </a:p>
          <a:p>
            <a:pPr marL="0" indent="0">
              <a:buNone/>
            </a:pPr>
            <a:r>
              <a:rPr lang="en-US" sz="3400" dirty="0"/>
              <a:t>                    - Network infrastructure</a:t>
            </a:r>
          </a:p>
          <a:p>
            <a:pPr marL="0" indent="0">
              <a:buNone/>
            </a:pPr>
            <a:r>
              <a:rPr lang="en-US" sz="3400" dirty="0"/>
              <a:t>                    - Communication protocols</a:t>
            </a:r>
          </a:p>
          <a:p>
            <a:pPr marL="0" indent="0">
              <a:buNone/>
            </a:pPr>
            <a:endParaRPr lang="en-US" sz="2200" dirty="0"/>
          </a:p>
          <a:p>
            <a:pPr>
              <a:buFont typeface="Wingdings" panose="05000000000000000000" pitchFamily="2" charset="2"/>
              <a:buChar char="Ø"/>
            </a:pPr>
            <a:r>
              <a:rPr lang="en-US" sz="4100" dirty="0"/>
              <a:t>   Components using different </a:t>
            </a:r>
          </a:p>
          <a:p>
            <a:pPr marL="0" indent="0">
              <a:buNone/>
            </a:pPr>
            <a:r>
              <a:rPr lang="en-US" sz="2200" dirty="0"/>
              <a:t>                   </a:t>
            </a:r>
            <a:r>
              <a:rPr lang="en-US" sz="3400" dirty="0"/>
              <a:t>- Data representation</a:t>
            </a:r>
          </a:p>
          <a:p>
            <a:pPr marL="0" indent="0">
              <a:buNone/>
            </a:pPr>
            <a:r>
              <a:rPr lang="en-US" sz="3400" dirty="0"/>
              <a:t>                    - Control model (REST, SOA, API, etc.)</a:t>
            </a:r>
          </a:p>
          <a:p>
            <a:pPr marL="0" indent="0">
              <a:buNone/>
            </a:pPr>
            <a:r>
              <a:rPr lang="en-US" sz="3400" dirty="0"/>
              <a:t>                    - Semantic interpretation</a:t>
            </a:r>
          </a:p>
        </p:txBody>
      </p:sp>
      <p:pic>
        <p:nvPicPr>
          <p:cNvPr id="4" name="Picture 3">
            <a:extLst>
              <a:ext uri="{FF2B5EF4-FFF2-40B4-BE49-F238E27FC236}">
                <a16:creationId xmlns:a16="http://schemas.microsoft.com/office/drawing/2014/main" id="{A2A4DA1C-780A-4140-92DA-1CFDE17D1E1C}"/>
              </a:ext>
            </a:extLst>
          </p:cNvPr>
          <p:cNvPicPr>
            <a:picLocks noChangeAspect="1"/>
          </p:cNvPicPr>
          <p:nvPr/>
        </p:nvPicPr>
        <p:blipFill>
          <a:blip r:embed="rId3"/>
          <a:stretch>
            <a:fillRect/>
          </a:stretch>
        </p:blipFill>
        <p:spPr>
          <a:xfrm>
            <a:off x="0" y="6338724"/>
            <a:ext cx="2438400" cy="585761"/>
          </a:xfrm>
          <a:prstGeom prst="rect">
            <a:avLst/>
          </a:prstGeom>
        </p:spPr>
      </p:pic>
      <p:sp>
        <p:nvSpPr>
          <p:cNvPr id="5" name="Slide Number Placeholder 4">
            <a:extLst>
              <a:ext uri="{FF2B5EF4-FFF2-40B4-BE49-F238E27FC236}">
                <a16:creationId xmlns:a16="http://schemas.microsoft.com/office/drawing/2014/main" id="{7DE2BAD8-689A-3449-9140-5B90D7212D00}"/>
              </a:ext>
            </a:extLst>
          </p:cNvPr>
          <p:cNvSpPr>
            <a:spLocks noGrp="1"/>
          </p:cNvSpPr>
          <p:nvPr>
            <p:ph type="sldNum" sz="quarter" idx="12"/>
          </p:nvPr>
        </p:nvSpPr>
        <p:spPr/>
        <p:txBody>
          <a:bodyPr/>
          <a:lstStyle/>
          <a:p>
            <a:fld id="{B6F15528-21DE-4FAA-801E-634DDDAF4B2B}" type="slidenum">
              <a:rPr lang="en-US" smtClean="0"/>
              <a:pPr/>
              <a:t>15</a:t>
            </a:fld>
            <a:endParaRPr lang="en-US"/>
          </a:p>
        </p:txBody>
      </p:sp>
    </p:spTree>
    <p:extLst>
      <p:ext uri="{BB962C8B-B14F-4D97-AF65-F5344CB8AC3E}">
        <p14:creationId xmlns:p14="http://schemas.microsoft.com/office/powerpoint/2010/main" val="30268370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07989-AE38-44BF-BCE1-C696889E7D5D}"/>
              </a:ext>
            </a:extLst>
          </p:cNvPr>
          <p:cNvSpPr>
            <a:spLocks noGrp="1"/>
          </p:cNvSpPr>
          <p:nvPr>
            <p:ph type="title"/>
          </p:nvPr>
        </p:nvSpPr>
        <p:spPr>
          <a:xfrm>
            <a:off x="762000" y="151138"/>
            <a:ext cx="7543800" cy="1450757"/>
          </a:xfrm>
        </p:spPr>
        <p:txBody>
          <a:bodyPr/>
          <a:lstStyle/>
          <a:p>
            <a:r>
              <a:rPr lang="en-US" dirty="0">
                <a:solidFill>
                  <a:srgbClr val="0070C0"/>
                </a:solidFill>
                <a:latin typeface="CMSS10"/>
              </a:rPr>
              <a:t>Global Health Interoperability</a:t>
            </a:r>
          </a:p>
        </p:txBody>
      </p:sp>
      <p:pic>
        <p:nvPicPr>
          <p:cNvPr id="4" name="Picture 3">
            <a:extLst>
              <a:ext uri="{FF2B5EF4-FFF2-40B4-BE49-F238E27FC236}">
                <a16:creationId xmlns:a16="http://schemas.microsoft.com/office/drawing/2014/main" id="{F73E2FA9-B73A-489C-A44B-A827ADE12934}"/>
              </a:ext>
            </a:extLst>
          </p:cNvPr>
          <p:cNvPicPr>
            <a:picLocks noChangeAspect="1"/>
          </p:cNvPicPr>
          <p:nvPr/>
        </p:nvPicPr>
        <p:blipFill>
          <a:blip r:embed="rId3"/>
          <a:stretch>
            <a:fillRect/>
          </a:stretch>
        </p:blipFill>
        <p:spPr>
          <a:xfrm>
            <a:off x="2057400" y="2057400"/>
            <a:ext cx="4943475" cy="3984423"/>
          </a:xfrm>
          <a:prstGeom prst="rect">
            <a:avLst/>
          </a:prstGeom>
        </p:spPr>
      </p:pic>
      <p:sp>
        <p:nvSpPr>
          <p:cNvPr id="5" name="Rectangle 4">
            <a:extLst>
              <a:ext uri="{FF2B5EF4-FFF2-40B4-BE49-F238E27FC236}">
                <a16:creationId xmlns:a16="http://schemas.microsoft.com/office/drawing/2014/main" id="{2219325B-14C3-4BCA-ADBE-F573C997673A}"/>
              </a:ext>
            </a:extLst>
          </p:cNvPr>
          <p:cNvSpPr/>
          <p:nvPr/>
        </p:nvSpPr>
        <p:spPr>
          <a:xfrm>
            <a:off x="1981200" y="6036743"/>
            <a:ext cx="4572000" cy="230832"/>
          </a:xfrm>
          <a:prstGeom prst="rect">
            <a:avLst/>
          </a:prstGeom>
        </p:spPr>
        <p:txBody>
          <a:bodyPr>
            <a:spAutoFit/>
          </a:bodyPr>
          <a:lstStyle/>
          <a:p>
            <a:r>
              <a:rPr lang="en-US" sz="900" dirty="0"/>
              <a:t>https://medcitynews.com/2017/01/redox-9m-series-b/ </a:t>
            </a:r>
          </a:p>
        </p:txBody>
      </p:sp>
      <p:pic>
        <p:nvPicPr>
          <p:cNvPr id="6" name="Picture 5">
            <a:extLst>
              <a:ext uri="{FF2B5EF4-FFF2-40B4-BE49-F238E27FC236}">
                <a16:creationId xmlns:a16="http://schemas.microsoft.com/office/drawing/2014/main" id="{C8D77E6B-7A16-F644-BB91-ECDF8F9C9E6B}"/>
              </a:ext>
            </a:extLst>
          </p:cNvPr>
          <p:cNvPicPr>
            <a:picLocks noChangeAspect="1"/>
          </p:cNvPicPr>
          <p:nvPr/>
        </p:nvPicPr>
        <p:blipFill>
          <a:blip r:embed="rId4"/>
          <a:stretch>
            <a:fillRect/>
          </a:stretch>
        </p:blipFill>
        <p:spPr>
          <a:xfrm>
            <a:off x="0" y="6338724"/>
            <a:ext cx="2438400" cy="585761"/>
          </a:xfrm>
          <a:prstGeom prst="rect">
            <a:avLst/>
          </a:prstGeom>
        </p:spPr>
      </p:pic>
      <p:sp>
        <p:nvSpPr>
          <p:cNvPr id="3" name="Slide Number Placeholder 2">
            <a:extLst>
              <a:ext uri="{FF2B5EF4-FFF2-40B4-BE49-F238E27FC236}">
                <a16:creationId xmlns:a16="http://schemas.microsoft.com/office/drawing/2014/main" id="{DE0F899B-63EF-B647-841B-B67F1E286DCE}"/>
              </a:ext>
            </a:extLst>
          </p:cNvPr>
          <p:cNvSpPr>
            <a:spLocks noGrp="1"/>
          </p:cNvSpPr>
          <p:nvPr>
            <p:ph type="sldNum" sz="quarter" idx="12"/>
          </p:nvPr>
        </p:nvSpPr>
        <p:spPr/>
        <p:txBody>
          <a:bodyPr/>
          <a:lstStyle/>
          <a:p>
            <a:fld id="{B6F15528-21DE-4FAA-801E-634DDDAF4B2B}" type="slidenum">
              <a:rPr lang="en-US" smtClean="0"/>
              <a:pPr/>
              <a:t>16</a:t>
            </a:fld>
            <a:endParaRPr lang="en-US"/>
          </a:p>
        </p:txBody>
      </p:sp>
    </p:spTree>
    <p:extLst>
      <p:ext uri="{BB962C8B-B14F-4D97-AF65-F5344CB8AC3E}">
        <p14:creationId xmlns:p14="http://schemas.microsoft.com/office/powerpoint/2010/main" val="17362931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SIEMA</a:t>
            </a:r>
          </a:p>
        </p:txBody>
      </p:sp>
      <p:pic>
        <p:nvPicPr>
          <p:cNvPr id="3" name="Picture 2">
            <a:extLst>
              <a:ext uri="{FF2B5EF4-FFF2-40B4-BE49-F238E27FC236}">
                <a16:creationId xmlns:a16="http://schemas.microsoft.com/office/drawing/2014/main" id="{47E52F17-A6D4-4007-8128-DFCA0B500C7A}"/>
              </a:ext>
            </a:extLst>
          </p:cNvPr>
          <p:cNvPicPr>
            <a:picLocks noChangeAspect="1"/>
          </p:cNvPicPr>
          <p:nvPr/>
        </p:nvPicPr>
        <p:blipFill>
          <a:blip r:embed="rId3"/>
          <a:stretch>
            <a:fillRect/>
          </a:stretch>
        </p:blipFill>
        <p:spPr>
          <a:xfrm>
            <a:off x="5562600" y="4747932"/>
            <a:ext cx="3071297" cy="1167093"/>
          </a:xfrm>
          <a:prstGeom prst="rect">
            <a:avLst/>
          </a:prstGeom>
        </p:spPr>
      </p:pic>
      <p:pic>
        <p:nvPicPr>
          <p:cNvPr id="4" name="Picture 3">
            <a:extLst>
              <a:ext uri="{FF2B5EF4-FFF2-40B4-BE49-F238E27FC236}">
                <a16:creationId xmlns:a16="http://schemas.microsoft.com/office/drawing/2014/main" id="{E8D732E0-6659-45BF-B8EA-EC65E8615F53}"/>
              </a:ext>
            </a:extLst>
          </p:cNvPr>
          <p:cNvPicPr>
            <a:picLocks noChangeAspect="1"/>
          </p:cNvPicPr>
          <p:nvPr/>
        </p:nvPicPr>
        <p:blipFill>
          <a:blip r:embed="rId4"/>
          <a:stretch>
            <a:fillRect/>
          </a:stretch>
        </p:blipFill>
        <p:spPr>
          <a:xfrm>
            <a:off x="832757" y="4747932"/>
            <a:ext cx="3586844" cy="1243293"/>
          </a:xfrm>
          <a:prstGeom prst="rect">
            <a:avLst/>
          </a:prstGeom>
        </p:spPr>
      </p:pic>
      <p:sp>
        <p:nvSpPr>
          <p:cNvPr id="5" name="Rectangle 4">
            <a:extLst>
              <a:ext uri="{FF2B5EF4-FFF2-40B4-BE49-F238E27FC236}">
                <a16:creationId xmlns:a16="http://schemas.microsoft.com/office/drawing/2014/main" id="{1113448B-6498-4440-B47F-96DE2339D5F7}"/>
              </a:ext>
            </a:extLst>
          </p:cNvPr>
          <p:cNvSpPr/>
          <p:nvPr/>
        </p:nvSpPr>
        <p:spPr>
          <a:xfrm>
            <a:off x="775825" y="2286000"/>
            <a:ext cx="7940041" cy="1323439"/>
          </a:xfrm>
          <a:prstGeom prst="rect">
            <a:avLst/>
          </a:prstGeom>
        </p:spPr>
        <p:txBody>
          <a:bodyPr wrap="square">
            <a:spAutoFit/>
          </a:bodyPr>
          <a:lstStyle/>
          <a:p>
            <a:r>
              <a:rPr lang="en-US" sz="4000" u="sng" dirty="0"/>
              <a:t>S</a:t>
            </a:r>
            <a:r>
              <a:rPr lang="en-US" sz="4000" dirty="0"/>
              <a:t>emantics, </a:t>
            </a:r>
            <a:r>
              <a:rPr lang="en-US" sz="4000" u="sng" dirty="0"/>
              <a:t>I</a:t>
            </a:r>
            <a:r>
              <a:rPr lang="en-US" sz="4000" dirty="0"/>
              <a:t>nteroperability &amp; </a:t>
            </a:r>
            <a:r>
              <a:rPr lang="en-US" sz="4000" u="sng" dirty="0"/>
              <a:t>E</a:t>
            </a:r>
            <a:r>
              <a:rPr lang="en-US" sz="4000" dirty="0"/>
              <a:t>volution for </a:t>
            </a:r>
            <a:r>
              <a:rPr lang="en-US" sz="4000" u="sng" dirty="0"/>
              <a:t>M</a:t>
            </a:r>
            <a:r>
              <a:rPr lang="en-US" sz="4000" dirty="0"/>
              <a:t>alaria </a:t>
            </a:r>
            <a:r>
              <a:rPr lang="en-US" sz="4000" u="sng" dirty="0"/>
              <a:t>A</a:t>
            </a:r>
            <a:r>
              <a:rPr lang="en-US" sz="4000" dirty="0"/>
              <a:t>nalytics</a:t>
            </a:r>
            <a:endParaRPr lang="en-US" sz="4000" dirty="0">
              <a:latin typeface="Times New Roman" panose="02020603050405020304" pitchFamily="18" charset="0"/>
              <a:ea typeface="MS Mincho" panose="02020609040205080304" pitchFamily="49" charset="-128"/>
            </a:endParaRPr>
          </a:p>
        </p:txBody>
      </p:sp>
      <p:pic>
        <p:nvPicPr>
          <p:cNvPr id="6" name="Picture 5">
            <a:extLst>
              <a:ext uri="{FF2B5EF4-FFF2-40B4-BE49-F238E27FC236}">
                <a16:creationId xmlns:a16="http://schemas.microsoft.com/office/drawing/2014/main" id="{746A01BB-2969-2145-A91D-BC3E5EED934B}"/>
              </a:ext>
            </a:extLst>
          </p:cNvPr>
          <p:cNvPicPr>
            <a:picLocks noChangeAspect="1"/>
          </p:cNvPicPr>
          <p:nvPr/>
        </p:nvPicPr>
        <p:blipFill>
          <a:blip r:embed="rId5"/>
          <a:stretch>
            <a:fillRect/>
          </a:stretch>
        </p:blipFill>
        <p:spPr>
          <a:xfrm>
            <a:off x="0" y="6338724"/>
            <a:ext cx="2438400" cy="585761"/>
          </a:xfrm>
          <a:prstGeom prst="rect">
            <a:avLst/>
          </a:prstGeom>
        </p:spPr>
      </p:pic>
      <p:sp>
        <p:nvSpPr>
          <p:cNvPr id="7" name="Slide Number Placeholder 6">
            <a:extLst>
              <a:ext uri="{FF2B5EF4-FFF2-40B4-BE49-F238E27FC236}">
                <a16:creationId xmlns:a16="http://schemas.microsoft.com/office/drawing/2014/main" id="{2785DE2A-8102-8E41-A974-81D5917D35DF}"/>
              </a:ext>
            </a:extLst>
          </p:cNvPr>
          <p:cNvSpPr>
            <a:spLocks noGrp="1"/>
          </p:cNvSpPr>
          <p:nvPr>
            <p:ph type="sldNum" sz="quarter" idx="12"/>
          </p:nvPr>
        </p:nvSpPr>
        <p:spPr/>
        <p:txBody>
          <a:bodyPr/>
          <a:lstStyle/>
          <a:p>
            <a:fld id="{B6F15528-21DE-4FAA-801E-634DDDAF4B2B}" type="slidenum">
              <a:rPr lang="en-US" smtClean="0"/>
              <a:pPr/>
              <a:t>17</a:t>
            </a:fld>
            <a:endParaRPr lang="en-US"/>
          </a:p>
        </p:txBody>
      </p:sp>
    </p:spTree>
    <p:extLst>
      <p:ext uri="{BB962C8B-B14F-4D97-AF65-F5344CB8AC3E}">
        <p14:creationId xmlns:p14="http://schemas.microsoft.com/office/powerpoint/2010/main" val="24333427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067AA37-3056-44F2-BB72-C0619ED380E9}"/>
              </a:ext>
            </a:extLst>
          </p:cNvPr>
          <p:cNvPicPr>
            <a:picLocks noChangeAspect="1"/>
          </p:cNvPicPr>
          <p:nvPr/>
        </p:nvPicPr>
        <p:blipFill>
          <a:blip r:embed="rId3"/>
          <a:stretch>
            <a:fillRect/>
          </a:stretch>
        </p:blipFill>
        <p:spPr>
          <a:xfrm>
            <a:off x="0" y="381000"/>
            <a:ext cx="8695426" cy="4800600"/>
          </a:xfrm>
          <a:prstGeom prst="rect">
            <a:avLst/>
          </a:prstGeom>
        </p:spPr>
      </p:pic>
      <p:pic>
        <p:nvPicPr>
          <p:cNvPr id="3" name="Picture 2">
            <a:extLst>
              <a:ext uri="{FF2B5EF4-FFF2-40B4-BE49-F238E27FC236}">
                <a16:creationId xmlns:a16="http://schemas.microsoft.com/office/drawing/2014/main" id="{D2950828-5AA6-FE4D-B95D-0AB2B1E73505}"/>
              </a:ext>
            </a:extLst>
          </p:cNvPr>
          <p:cNvPicPr>
            <a:picLocks noChangeAspect="1"/>
          </p:cNvPicPr>
          <p:nvPr/>
        </p:nvPicPr>
        <p:blipFill>
          <a:blip r:embed="rId4"/>
          <a:stretch>
            <a:fillRect/>
          </a:stretch>
        </p:blipFill>
        <p:spPr>
          <a:xfrm>
            <a:off x="0" y="6338724"/>
            <a:ext cx="2438400" cy="585761"/>
          </a:xfrm>
          <a:prstGeom prst="rect">
            <a:avLst/>
          </a:prstGeom>
        </p:spPr>
      </p:pic>
      <p:sp>
        <p:nvSpPr>
          <p:cNvPr id="2" name="Slide Number Placeholder 1">
            <a:extLst>
              <a:ext uri="{FF2B5EF4-FFF2-40B4-BE49-F238E27FC236}">
                <a16:creationId xmlns:a16="http://schemas.microsoft.com/office/drawing/2014/main" id="{D9347149-A6F8-4145-AB87-4417DF6CA84B}"/>
              </a:ext>
            </a:extLst>
          </p:cNvPr>
          <p:cNvSpPr>
            <a:spLocks noGrp="1"/>
          </p:cNvSpPr>
          <p:nvPr>
            <p:ph type="sldNum" sz="quarter" idx="12"/>
          </p:nvPr>
        </p:nvSpPr>
        <p:spPr/>
        <p:txBody>
          <a:bodyPr/>
          <a:lstStyle/>
          <a:p>
            <a:fld id="{B6F15528-21DE-4FAA-801E-634DDDAF4B2B}" type="slidenum">
              <a:rPr lang="en-US" smtClean="0"/>
              <a:pPr/>
              <a:t>18</a:t>
            </a:fld>
            <a:endParaRPr lang="en-US"/>
          </a:p>
        </p:txBody>
      </p:sp>
      <p:sp>
        <p:nvSpPr>
          <p:cNvPr id="5" name="Rectangle 4">
            <a:extLst>
              <a:ext uri="{FF2B5EF4-FFF2-40B4-BE49-F238E27FC236}">
                <a16:creationId xmlns:a16="http://schemas.microsoft.com/office/drawing/2014/main" id="{D659B353-27CC-4592-838B-5083A694FE6A}"/>
              </a:ext>
            </a:extLst>
          </p:cNvPr>
          <p:cNvSpPr/>
          <p:nvPr/>
        </p:nvSpPr>
        <p:spPr>
          <a:xfrm>
            <a:off x="218127" y="5873101"/>
            <a:ext cx="7202924" cy="369332"/>
          </a:xfrm>
          <a:prstGeom prst="rect">
            <a:avLst/>
          </a:prstGeom>
        </p:spPr>
        <p:txBody>
          <a:bodyPr wrap="square">
            <a:spAutoFit/>
          </a:bodyPr>
          <a:lstStyle/>
          <a:p>
            <a:r>
              <a:rPr lang="en-US" b="1" dirty="0">
                <a:solidFill>
                  <a:srgbClr val="0033CC"/>
                </a:solidFill>
              </a:rPr>
              <a:t>2019, 1</a:t>
            </a:r>
            <a:r>
              <a:rPr lang="en-US" b="1" baseline="30000" dirty="0">
                <a:solidFill>
                  <a:srgbClr val="0033CC"/>
                </a:solidFill>
              </a:rPr>
              <a:t>st</a:t>
            </a:r>
            <a:r>
              <a:rPr lang="en-US" b="1" dirty="0">
                <a:solidFill>
                  <a:srgbClr val="0033CC"/>
                </a:solidFill>
              </a:rPr>
              <a:t> Prize for Outstanding Article (Impact on Field of </a:t>
            </a:r>
            <a:r>
              <a:rPr lang="en-US" b="1" dirty="0" err="1">
                <a:solidFill>
                  <a:srgbClr val="0033CC"/>
                </a:solidFill>
              </a:rPr>
              <a:t>Biosurveillance</a:t>
            </a:r>
            <a:r>
              <a:rPr lang="en-US" b="1" dirty="0">
                <a:solidFill>
                  <a:srgbClr val="0033CC"/>
                </a:solidFill>
              </a:rPr>
              <a:t>)</a:t>
            </a:r>
          </a:p>
        </p:txBody>
      </p:sp>
      <p:pic>
        <p:nvPicPr>
          <p:cNvPr id="6" name="Picture 5">
            <a:extLst>
              <a:ext uri="{FF2B5EF4-FFF2-40B4-BE49-F238E27FC236}">
                <a16:creationId xmlns:a16="http://schemas.microsoft.com/office/drawing/2014/main" id="{59987213-E203-4A88-99C9-1C1D375BB782}"/>
              </a:ext>
            </a:extLst>
          </p:cNvPr>
          <p:cNvPicPr>
            <a:picLocks noChangeAspect="1"/>
          </p:cNvPicPr>
          <p:nvPr/>
        </p:nvPicPr>
        <p:blipFill>
          <a:blip r:embed="rId5"/>
          <a:stretch>
            <a:fillRect/>
          </a:stretch>
        </p:blipFill>
        <p:spPr>
          <a:xfrm>
            <a:off x="6190765" y="4962333"/>
            <a:ext cx="2504661" cy="873239"/>
          </a:xfrm>
          <a:prstGeom prst="rect">
            <a:avLst/>
          </a:prstGeom>
        </p:spPr>
      </p:pic>
    </p:spTree>
    <p:extLst>
      <p:ext uri="{BB962C8B-B14F-4D97-AF65-F5344CB8AC3E}">
        <p14:creationId xmlns:p14="http://schemas.microsoft.com/office/powerpoint/2010/main" val="42291807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19E86AC-BC75-4628-B1A0-76AC25C0D078}"/>
              </a:ext>
            </a:extLst>
          </p:cNvPr>
          <p:cNvPicPr>
            <a:picLocks noChangeAspect="1"/>
          </p:cNvPicPr>
          <p:nvPr/>
        </p:nvPicPr>
        <p:blipFill>
          <a:blip r:embed="rId3"/>
          <a:stretch>
            <a:fillRect/>
          </a:stretch>
        </p:blipFill>
        <p:spPr>
          <a:xfrm>
            <a:off x="228600" y="152400"/>
            <a:ext cx="8824784" cy="6096000"/>
          </a:xfrm>
          <a:prstGeom prst="rect">
            <a:avLst/>
          </a:prstGeom>
        </p:spPr>
      </p:pic>
      <p:pic>
        <p:nvPicPr>
          <p:cNvPr id="4" name="Picture 3">
            <a:extLst>
              <a:ext uri="{FF2B5EF4-FFF2-40B4-BE49-F238E27FC236}">
                <a16:creationId xmlns:a16="http://schemas.microsoft.com/office/drawing/2014/main" id="{BDB5DD0F-FE6A-814D-B227-3168755E15B6}"/>
              </a:ext>
            </a:extLst>
          </p:cNvPr>
          <p:cNvPicPr>
            <a:picLocks noChangeAspect="1"/>
          </p:cNvPicPr>
          <p:nvPr/>
        </p:nvPicPr>
        <p:blipFill>
          <a:blip r:embed="rId4"/>
          <a:stretch>
            <a:fillRect/>
          </a:stretch>
        </p:blipFill>
        <p:spPr>
          <a:xfrm>
            <a:off x="0" y="6338724"/>
            <a:ext cx="2438400" cy="585761"/>
          </a:xfrm>
          <a:prstGeom prst="rect">
            <a:avLst/>
          </a:prstGeom>
        </p:spPr>
      </p:pic>
      <p:sp>
        <p:nvSpPr>
          <p:cNvPr id="2" name="Slide Number Placeholder 1">
            <a:extLst>
              <a:ext uri="{FF2B5EF4-FFF2-40B4-BE49-F238E27FC236}">
                <a16:creationId xmlns:a16="http://schemas.microsoft.com/office/drawing/2014/main" id="{D203C786-3161-9048-98EE-623D40418890}"/>
              </a:ext>
            </a:extLst>
          </p:cNvPr>
          <p:cNvSpPr>
            <a:spLocks noGrp="1"/>
          </p:cNvSpPr>
          <p:nvPr>
            <p:ph type="sldNum" sz="quarter" idx="12"/>
          </p:nvPr>
        </p:nvSpPr>
        <p:spPr/>
        <p:txBody>
          <a:bodyPr/>
          <a:lstStyle/>
          <a:p>
            <a:fld id="{B6F15528-21DE-4FAA-801E-634DDDAF4B2B}" type="slidenum">
              <a:rPr lang="en-US" smtClean="0"/>
              <a:pPr/>
              <a:t>19</a:t>
            </a:fld>
            <a:endParaRPr lang="en-US"/>
          </a:p>
        </p:txBody>
      </p:sp>
    </p:spTree>
    <p:extLst>
      <p:ext uri="{BB962C8B-B14F-4D97-AF65-F5344CB8AC3E}">
        <p14:creationId xmlns:p14="http://schemas.microsoft.com/office/powerpoint/2010/main" val="29806353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26E53-E567-4D7E-8F62-B9A8A92A3B9B}"/>
              </a:ext>
            </a:extLst>
          </p:cNvPr>
          <p:cNvSpPr>
            <a:spLocks noGrp="1"/>
          </p:cNvSpPr>
          <p:nvPr>
            <p:ph type="title"/>
          </p:nvPr>
        </p:nvSpPr>
        <p:spPr/>
        <p:txBody>
          <a:bodyPr/>
          <a:lstStyle/>
          <a:p>
            <a:r>
              <a:rPr lang="en-US" dirty="0">
                <a:solidFill>
                  <a:srgbClr val="0070C0"/>
                </a:solidFill>
              </a:rPr>
              <a:t>Method</a:t>
            </a:r>
          </a:p>
        </p:txBody>
      </p:sp>
      <p:sp>
        <p:nvSpPr>
          <p:cNvPr id="3" name="Content Placeholder 2">
            <a:extLst>
              <a:ext uri="{FF2B5EF4-FFF2-40B4-BE49-F238E27FC236}">
                <a16:creationId xmlns:a16="http://schemas.microsoft.com/office/drawing/2014/main" id="{9A2816E9-D50F-450D-BDE2-0AE7DA49D03B}"/>
              </a:ext>
            </a:extLst>
          </p:cNvPr>
          <p:cNvSpPr>
            <a:spLocks noGrp="1"/>
          </p:cNvSpPr>
          <p:nvPr>
            <p:ph idx="1"/>
          </p:nvPr>
        </p:nvSpPr>
        <p:spPr>
          <a:xfrm>
            <a:off x="822959" y="1676400"/>
            <a:ext cx="8168641" cy="4192694"/>
          </a:xfrm>
        </p:spPr>
        <p:txBody>
          <a:bodyPr>
            <a:normAutofit fontScale="92500" lnSpcReduction="10000"/>
          </a:bodyPr>
          <a:lstStyle/>
          <a:p>
            <a:endParaRPr lang="en-US" dirty="0"/>
          </a:p>
          <a:p>
            <a:r>
              <a:rPr lang="en-US" sz="2200" b="1" dirty="0"/>
              <a:t>+ Semantic Automated Discovery and Integration (SADI) </a:t>
            </a:r>
            <a:r>
              <a:rPr lang="en-US" sz="2200" dirty="0"/>
              <a:t>Semantic Web</a:t>
            </a:r>
          </a:p>
          <a:p>
            <a:r>
              <a:rPr lang="en-US" sz="2200" dirty="0"/>
              <a:t>                    Services to enable data access and improve interoperability </a:t>
            </a:r>
          </a:p>
          <a:p>
            <a:r>
              <a:rPr lang="en-US" sz="2200" b="1" dirty="0"/>
              <a:t>+ SHARE:   </a:t>
            </a:r>
            <a:r>
              <a:rPr lang="en-US" sz="2200" dirty="0"/>
              <a:t>an open source query client that enables end users to discover, </a:t>
            </a:r>
          </a:p>
          <a:p>
            <a:r>
              <a:rPr lang="en-US" sz="2200" dirty="0"/>
              <a:t>                    plan, and orchestrate SADI services in a registry and invoke them</a:t>
            </a:r>
          </a:p>
          <a:p>
            <a:r>
              <a:rPr lang="en-US" sz="2200" dirty="0"/>
              <a:t>                    automatically from SPARQL queries.</a:t>
            </a:r>
          </a:p>
          <a:p>
            <a:pPr marL="0" indent="0">
              <a:buNone/>
            </a:pPr>
            <a:r>
              <a:rPr lang="en-US" sz="2200" b="1" dirty="0"/>
              <a:t>  + HYDRA:  </a:t>
            </a:r>
            <a:r>
              <a:rPr lang="en-US" sz="2200" dirty="0"/>
              <a:t>the graphical user interface-enabled semantic query engine</a:t>
            </a:r>
          </a:p>
          <a:p>
            <a:pPr marL="0" indent="0">
              <a:buNone/>
            </a:pPr>
            <a:r>
              <a:rPr lang="en-US" sz="2200" dirty="0"/>
              <a:t>  + </a:t>
            </a:r>
            <a:r>
              <a:rPr lang="en-US" sz="2200" b="1" dirty="0"/>
              <a:t>Algorithms:</a:t>
            </a:r>
            <a:r>
              <a:rPr lang="en-US" sz="2200" dirty="0"/>
              <a:t> to detect changes </a:t>
            </a:r>
          </a:p>
          <a:p>
            <a:pPr marL="0" indent="0">
              <a:buNone/>
            </a:pPr>
            <a:r>
              <a:rPr lang="en-US" sz="2200" dirty="0"/>
              <a:t>  + </a:t>
            </a:r>
            <a:r>
              <a:rPr lang="en-US" sz="2200" b="1" dirty="0"/>
              <a:t>Valet SADI: </a:t>
            </a:r>
            <a:r>
              <a:rPr lang="en-US" sz="2200" dirty="0"/>
              <a:t>is used to mitigate the impact of changes by rebuilding</a:t>
            </a:r>
          </a:p>
          <a:p>
            <a:pPr marL="0" indent="0">
              <a:buNone/>
            </a:pPr>
            <a:r>
              <a:rPr lang="en-US" sz="2200" dirty="0"/>
              <a:t>      affected services.</a:t>
            </a:r>
          </a:p>
        </p:txBody>
      </p:sp>
      <p:sp>
        <p:nvSpPr>
          <p:cNvPr id="4" name="Slide Number Placeholder 3">
            <a:extLst>
              <a:ext uri="{FF2B5EF4-FFF2-40B4-BE49-F238E27FC236}">
                <a16:creationId xmlns:a16="http://schemas.microsoft.com/office/drawing/2014/main" id="{D0724AE0-5A4C-42C4-87E6-091FD33D93A3}"/>
              </a:ext>
            </a:extLst>
          </p:cNvPr>
          <p:cNvSpPr>
            <a:spLocks noGrp="1"/>
          </p:cNvSpPr>
          <p:nvPr>
            <p:ph type="sldNum" sz="quarter" idx="12"/>
          </p:nvPr>
        </p:nvSpPr>
        <p:spPr/>
        <p:txBody>
          <a:bodyPr/>
          <a:lstStyle/>
          <a:p>
            <a:fld id="{B6F15528-21DE-4FAA-801E-634DDDAF4B2B}" type="slidenum">
              <a:rPr lang="en-US" smtClean="0"/>
              <a:pPr/>
              <a:t>20</a:t>
            </a:fld>
            <a:endParaRPr lang="en-US"/>
          </a:p>
        </p:txBody>
      </p:sp>
      <p:pic>
        <p:nvPicPr>
          <p:cNvPr id="5" name="Picture 4">
            <a:extLst>
              <a:ext uri="{FF2B5EF4-FFF2-40B4-BE49-F238E27FC236}">
                <a16:creationId xmlns:a16="http://schemas.microsoft.com/office/drawing/2014/main" id="{4EF0FB2F-917D-484B-9446-1A53EF2D1843}"/>
              </a:ext>
            </a:extLst>
          </p:cNvPr>
          <p:cNvPicPr>
            <a:picLocks noChangeAspect="1"/>
          </p:cNvPicPr>
          <p:nvPr/>
        </p:nvPicPr>
        <p:blipFill>
          <a:blip r:embed="rId3"/>
          <a:stretch>
            <a:fillRect/>
          </a:stretch>
        </p:blipFill>
        <p:spPr>
          <a:xfrm>
            <a:off x="0" y="6338724"/>
            <a:ext cx="2438400" cy="585761"/>
          </a:xfrm>
          <a:prstGeom prst="rect">
            <a:avLst/>
          </a:prstGeom>
        </p:spPr>
      </p:pic>
    </p:spTree>
    <p:extLst>
      <p:ext uri="{BB962C8B-B14F-4D97-AF65-F5344CB8AC3E}">
        <p14:creationId xmlns:p14="http://schemas.microsoft.com/office/powerpoint/2010/main" val="19802359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976661E-EA56-3043-950D-F47604DD3EBC}"/>
              </a:ext>
            </a:extLst>
          </p:cNvPr>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a:xfrm>
            <a:off x="381000" y="304800"/>
            <a:ext cx="8686800" cy="6019800"/>
          </a:xfrm>
          <a:prstGeom prst="rect">
            <a:avLst/>
          </a:prstGeom>
        </p:spPr>
      </p:pic>
      <p:pic>
        <p:nvPicPr>
          <p:cNvPr id="6" name="Picture 5">
            <a:extLst>
              <a:ext uri="{FF2B5EF4-FFF2-40B4-BE49-F238E27FC236}">
                <a16:creationId xmlns:a16="http://schemas.microsoft.com/office/drawing/2014/main" id="{A1D76335-E11A-8548-A5E3-B8DCD01F44DE}"/>
              </a:ext>
            </a:extLst>
          </p:cNvPr>
          <p:cNvPicPr>
            <a:picLocks noChangeAspect="1"/>
          </p:cNvPicPr>
          <p:nvPr/>
        </p:nvPicPr>
        <p:blipFill>
          <a:blip r:embed="rId4"/>
          <a:stretch>
            <a:fillRect/>
          </a:stretch>
        </p:blipFill>
        <p:spPr>
          <a:xfrm>
            <a:off x="0" y="6338724"/>
            <a:ext cx="2438400" cy="585761"/>
          </a:xfrm>
          <a:prstGeom prst="rect">
            <a:avLst/>
          </a:prstGeom>
        </p:spPr>
      </p:pic>
      <p:sp>
        <p:nvSpPr>
          <p:cNvPr id="7" name="Slide Number Placeholder 6">
            <a:extLst>
              <a:ext uri="{FF2B5EF4-FFF2-40B4-BE49-F238E27FC236}">
                <a16:creationId xmlns:a16="http://schemas.microsoft.com/office/drawing/2014/main" id="{77F60DC2-66B1-8A45-B124-B8AC9DA7010B}"/>
              </a:ext>
            </a:extLst>
          </p:cNvPr>
          <p:cNvSpPr>
            <a:spLocks noGrp="1"/>
          </p:cNvSpPr>
          <p:nvPr>
            <p:ph type="sldNum" sz="quarter" idx="12"/>
          </p:nvPr>
        </p:nvSpPr>
        <p:spPr/>
        <p:txBody>
          <a:bodyPr/>
          <a:lstStyle/>
          <a:p>
            <a:fld id="{B6F15528-21DE-4FAA-801E-634DDDAF4B2B}" type="slidenum">
              <a:rPr lang="en-US" smtClean="0"/>
              <a:pPr/>
              <a:t>21</a:t>
            </a:fld>
            <a:endParaRPr lang="en-US"/>
          </a:p>
        </p:txBody>
      </p:sp>
    </p:spTree>
    <p:extLst>
      <p:ext uri="{BB962C8B-B14F-4D97-AF65-F5344CB8AC3E}">
        <p14:creationId xmlns:p14="http://schemas.microsoft.com/office/powerpoint/2010/main" val="1437070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6D2D3-F70E-4E41-8310-906E8E25C6E1}"/>
              </a:ext>
            </a:extLst>
          </p:cNvPr>
          <p:cNvSpPr>
            <a:spLocks noGrp="1"/>
          </p:cNvSpPr>
          <p:nvPr>
            <p:ph type="title"/>
          </p:nvPr>
        </p:nvSpPr>
        <p:spPr>
          <a:xfrm>
            <a:off x="152400" y="286605"/>
            <a:ext cx="8839200" cy="856396"/>
          </a:xfrm>
        </p:spPr>
        <p:txBody>
          <a:bodyPr>
            <a:noAutofit/>
          </a:bodyPr>
          <a:lstStyle/>
          <a:p>
            <a:r>
              <a:rPr lang="en-US" sz="3000" dirty="0">
                <a:solidFill>
                  <a:srgbClr val="0070C0"/>
                </a:solidFill>
                <a:latin typeface="Calibri" panose="020F0502020204030204" pitchFamily="34" charset="0"/>
                <a:cs typeface="Calibri" panose="020F0502020204030204" pitchFamily="34" charset="0"/>
              </a:rPr>
              <a:t>Snapshot of source data schema and domain ontologies</a:t>
            </a:r>
            <a:br>
              <a:rPr lang="en-US" sz="3000" dirty="0">
                <a:solidFill>
                  <a:srgbClr val="0070C0"/>
                </a:solidFill>
                <a:latin typeface="Calibri" panose="020F0502020204030204" pitchFamily="34" charset="0"/>
                <a:cs typeface="Calibri" panose="020F0502020204030204" pitchFamily="34" charset="0"/>
              </a:rPr>
            </a:br>
            <a:endParaRPr lang="en-US" sz="3000" dirty="0">
              <a:solidFill>
                <a:srgbClr val="0070C0"/>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FF23599C-8385-1E4F-898A-C5AB4565B158}"/>
              </a:ext>
            </a:extLst>
          </p:cNvPr>
          <p:cNvPicPr/>
          <p:nvPr/>
        </p:nvPicPr>
        <p:blipFill>
          <a:blip r:embed="rId3">
            <a:extLst>
              <a:ext uri="{28A0092B-C50C-407E-A947-70E740481C1C}">
                <a14:useLocalDpi xmlns:a14="http://schemas.microsoft.com/office/drawing/2010/main" val="0"/>
              </a:ext>
            </a:extLst>
          </a:blip>
          <a:stretch>
            <a:fillRect/>
          </a:stretch>
        </p:blipFill>
        <p:spPr>
          <a:xfrm>
            <a:off x="609600" y="990600"/>
            <a:ext cx="7757160" cy="5105400"/>
          </a:xfrm>
          <a:prstGeom prst="rect">
            <a:avLst/>
          </a:prstGeom>
        </p:spPr>
      </p:pic>
      <p:sp>
        <p:nvSpPr>
          <p:cNvPr id="3" name="Slide Number Placeholder 2">
            <a:extLst>
              <a:ext uri="{FF2B5EF4-FFF2-40B4-BE49-F238E27FC236}">
                <a16:creationId xmlns:a16="http://schemas.microsoft.com/office/drawing/2014/main" id="{772E1A8B-BF0E-EF4B-B6B8-32B810A0F331}"/>
              </a:ext>
            </a:extLst>
          </p:cNvPr>
          <p:cNvSpPr>
            <a:spLocks noGrp="1"/>
          </p:cNvSpPr>
          <p:nvPr>
            <p:ph type="sldNum" sz="quarter" idx="12"/>
          </p:nvPr>
        </p:nvSpPr>
        <p:spPr/>
        <p:txBody>
          <a:bodyPr/>
          <a:lstStyle/>
          <a:p>
            <a:fld id="{B6F15528-21DE-4FAA-801E-634DDDAF4B2B}" type="slidenum">
              <a:rPr lang="en-US" smtClean="0"/>
              <a:pPr/>
              <a:t>22</a:t>
            </a:fld>
            <a:endParaRPr lang="en-US"/>
          </a:p>
        </p:txBody>
      </p:sp>
      <p:pic>
        <p:nvPicPr>
          <p:cNvPr id="5" name="Picture 4">
            <a:extLst>
              <a:ext uri="{FF2B5EF4-FFF2-40B4-BE49-F238E27FC236}">
                <a16:creationId xmlns:a16="http://schemas.microsoft.com/office/drawing/2014/main" id="{4BBECEC9-072E-2648-83F8-D671A0CED7C5}"/>
              </a:ext>
            </a:extLst>
          </p:cNvPr>
          <p:cNvPicPr>
            <a:picLocks noChangeAspect="1"/>
          </p:cNvPicPr>
          <p:nvPr/>
        </p:nvPicPr>
        <p:blipFill>
          <a:blip r:embed="rId4"/>
          <a:stretch>
            <a:fillRect/>
          </a:stretch>
        </p:blipFill>
        <p:spPr>
          <a:xfrm>
            <a:off x="0" y="6338724"/>
            <a:ext cx="2438400" cy="585761"/>
          </a:xfrm>
          <a:prstGeom prst="rect">
            <a:avLst/>
          </a:prstGeom>
        </p:spPr>
      </p:pic>
    </p:spTree>
    <p:extLst>
      <p:ext uri="{BB962C8B-B14F-4D97-AF65-F5344CB8AC3E}">
        <p14:creationId xmlns:p14="http://schemas.microsoft.com/office/powerpoint/2010/main" val="2947380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19E86AC-BC75-4628-B1A0-76AC25C0D078}"/>
              </a:ext>
            </a:extLst>
          </p:cNvPr>
          <p:cNvPicPr>
            <a:picLocks noChangeAspect="1"/>
          </p:cNvPicPr>
          <p:nvPr/>
        </p:nvPicPr>
        <p:blipFill>
          <a:blip r:embed="rId3"/>
          <a:stretch>
            <a:fillRect/>
          </a:stretch>
        </p:blipFill>
        <p:spPr>
          <a:xfrm>
            <a:off x="304800" y="37012"/>
            <a:ext cx="8077200" cy="6096000"/>
          </a:xfrm>
          <a:prstGeom prst="rect">
            <a:avLst/>
          </a:prstGeom>
        </p:spPr>
      </p:pic>
      <p:sp>
        <p:nvSpPr>
          <p:cNvPr id="4" name="Rectangle 3">
            <a:extLst>
              <a:ext uri="{FF2B5EF4-FFF2-40B4-BE49-F238E27FC236}">
                <a16:creationId xmlns:a16="http://schemas.microsoft.com/office/drawing/2014/main" id="{8012889A-671B-4B6C-A595-BF8F8DD99D35}"/>
              </a:ext>
            </a:extLst>
          </p:cNvPr>
          <p:cNvSpPr/>
          <p:nvPr/>
        </p:nvSpPr>
        <p:spPr>
          <a:xfrm>
            <a:off x="5486400" y="3124200"/>
            <a:ext cx="1524000" cy="1143000"/>
          </a:xfrm>
          <a:prstGeom prst="rect">
            <a:avLst/>
          </a:prstGeom>
          <a:noFill/>
          <a:ln w="57150">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E4FCA29B-834A-45B9-BB80-BCE986B2329D}"/>
              </a:ext>
            </a:extLst>
          </p:cNvPr>
          <p:cNvSpPr/>
          <p:nvPr/>
        </p:nvSpPr>
        <p:spPr>
          <a:xfrm>
            <a:off x="4648200" y="5332495"/>
            <a:ext cx="3657600" cy="954107"/>
          </a:xfrm>
          <a:prstGeom prst="rect">
            <a:avLst/>
          </a:prstGeom>
        </p:spPr>
        <p:txBody>
          <a:bodyPr wrap="square">
            <a:spAutoFit/>
          </a:bodyPr>
          <a:lstStyle/>
          <a:p>
            <a:pPr lvl="0">
              <a:defRPr/>
            </a:pPr>
            <a:r>
              <a:rPr lang="en-US" sz="2800" dirty="0">
                <a:solidFill>
                  <a:srgbClr val="FF0000"/>
                </a:solidFill>
              </a:rPr>
              <a:t>Mapping rules connect databases &amp; ontologies</a:t>
            </a:r>
          </a:p>
        </p:txBody>
      </p:sp>
      <p:sp>
        <p:nvSpPr>
          <p:cNvPr id="5" name="Slide Number Placeholder 4">
            <a:extLst>
              <a:ext uri="{FF2B5EF4-FFF2-40B4-BE49-F238E27FC236}">
                <a16:creationId xmlns:a16="http://schemas.microsoft.com/office/drawing/2014/main" id="{6B3924BE-658A-5349-87C9-F1A599C0D21D}"/>
              </a:ext>
            </a:extLst>
          </p:cNvPr>
          <p:cNvSpPr>
            <a:spLocks noGrp="1"/>
          </p:cNvSpPr>
          <p:nvPr>
            <p:ph type="sldNum" sz="quarter" idx="12"/>
          </p:nvPr>
        </p:nvSpPr>
        <p:spPr/>
        <p:txBody>
          <a:bodyPr/>
          <a:lstStyle/>
          <a:p>
            <a:fld id="{B6F15528-21DE-4FAA-801E-634DDDAF4B2B}" type="slidenum">
              <a:rPr lang="en-US" smtClean="0"/>
              <a:pPr/>
              <a:t>23</a:t>
            </a:fld>
            <a:endParaRPr lang="en-US"/>
          </a:p>
        </p:txBody>
      </p:sp>
      <p:pic>
        <p:nvPicPr>
          <p:cNvPr id="6" name="Picture 5">
            <a:extLst>
              <a:ext uri="{FF2B5EF4-FFF2-40B4-BE49-F238E27FC236}">
                <a16:creationId xmlns:a16="http://schemas.microsoft.com/office/drawing/2014/main" id="{C88F1C58-AE22-AB4A-8D5F-C17C328BD9D6}"/>
              </a:ext>
            </a:extLst>
          </p:cNvPr>
          <p:cNvPicPr>
            <a:picLocks noChangeAspect="1"/>
          </p:cNvPicPr>
          <p:nvPr/>
        </p:nvPicPr>
        <p:blipFill>
          <a:blip r:embed="rId4"/>
          <a:stretch>
            <a:fillRect/>
          </a:stretch>
        </p:blipFill>
        <p:spPr>
          <a:xfrm>
            <a:off x="0" y="6338724"/>
            <a:ext cx="2438400" cy="585761"/>
          </a:xfrm>
          <a:prstGeom prst="rect">
            <a:avLst/>
          </a:prstGeom>
        </p:spPr>
      </p:pic>
    </p:spTree>
    <p:extLst>
      <p:ext uri="{BB962C8B-B14F-4D97-AF65-F5344CB8AC3E}">
        <p14:creationId xmlns:p14="http://schemas.microsoft.com/office/powerpoint/2010/main" val="10349864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3DC7E-8C88-4FCE-866D-D03B07005AB6}"/>
              </a:ext>
            </a:extLst>
          </p:cNvPr>
          <p:cNvSpPr>
            <a:spLocks noGrp="1"/>
          </p:cNvSpPr>
          <p:nvPr>
            <p:ph type="title"/>
          </p:nvPr>
        </p:nvSpPr>
        <p:spPr/>
        <p:txBody>
          <a:bodyPr/>
          <a:lstStyle/>
          <a:p>
            <a:r>
              <a:rPr lang="en-US" dirty="0">
                <a:solidFill>
                  <a:srgbClr val="0070C0"/>
                </a:solidFill>
                <a:latin typeface="CMSS10"/>
              </a:rPr>
              <a:t>Mapping Rules</a:t>
            </a:r>
          </a:p>
        </p:txBody>
      </p:sp>
      <p:pic>
        <p:nvPicPr>
          <p:cNvPr id="5" name="Picture 4">
            <a:extLst>
              <a:ext uri="{FF2B5EF4-FFF2-40B4-BE49-F238E27FC236}">
                <a16:creationId xmlns:a16="http://schemas.microsoft.com/office/drawing/2014/main" id="{C6996A98-FBBB-4241-B3DE-562F16479ED5}"/>
              </a:ext>
            </a:extLst>
          </p:cNvPr>
          <p:cNvPicPr>
            <a:picLocks noChangeAspect="1"/>
          </p:cNvPicPr>
          <p:nvPr/>
        </p:nvPicPr>
        <p:blipFill>
          <a:blip r:embed="rId3"/>
          <a:stretch>
            <a:fillRect/>
          </a:stretch>
        </p:blipFill>
        <p:spPr>
          <a:xfrm>
            <a:off x="187349" y="3625571"/>
            <a:ext cx="8815021" cy="2161335"/>
          </a:xfrm>
          <a:prstGeom prst="rect">
            <a:avLst/>
          </a:prstGeom>
        </p:spPr>
      </p:pic>
      <p:sp>
        <p:nvSpPr>
          <p:cNvPr id="6" name="TextBox 5">
            <a:extLst>
              <a:ext uri="{FF2B5EF4-FFF2-40B4-BE49-F238E27FC236}">
                <a16:creationId xmlns:a16="http://schemas.microsoft.com/office/drawing/2014/main" id="{AA0AD441-B59E-4D4C-952E-8FA12E718EB5}"/>
              </a:ext>
            </a:extLst>
          </p:cNvPr>
          <p:cNvSpPr txBox="1"/>
          <p:nvPr/>
        </p:nvSpPr>
        <p:spPr>
          <a:xfrm>
            <a:off x="609600" y="2209800"/>
            <a:ext cx="4648200" cy="1415772"/>
          </a:xfrm>
          <a:prstGeom prst="rect">
            <a:avLst/>
          </a:prstGeom>
          <a:noFill/>
        </p:spPr>
        <p:txBody>
          <a:bodyPr wrap="square" rtlCol="0">
            <a:spAutoFit/>
          </a:bodyPr>
          <a:lstStyle/>
          <a:p>
            <a:pPr marL="285750" indent="-285750">
              <a:buFont typeface="Wingdings" panose="05000000000000000000" pitchFamily="2" charset="2"/>
              <a:buChar char="Ø"/>
            </a:pPr>
            <a:r>
              <a:rPr lang="en-US" sz="3400" dirty="0"/>
              <a:t> Defined by an expert</a:t>
            </a:r>
          </a:p>
          <a:p>
            <a:pPr marL="285750" indent="-285750">
              <a:buFont typeface="Wingdings" panose="05000000000000000000" pitchFamily="2" charset="2"/>
              <a:buChar char="Ø"/>
            </a:pPr>
            <a:r>
              <a:rPr lang="en-US" sz="3400" dirty="0"/>
              <a:t> Interpret the data</a:t>
            </a:r>
          </a:p>
          <a:p>
            <a:endParaRPr lang="en-US" dirty="0"/>
          </a:p>
        </p:txBody>
      </p:sp>
      <p:sp>
        <p:nvSpPr>
          <p:cNvPr id="3" name="Slide Number Placeholder 2">
            <a:extLst>
              <a:ext uri="{FF2B5EF4-FFF2-40B4-BE49-F238E27FC236}">
                <a16:creationId xmlns:a16="http://schemas.microsoft.com/office/drawing/2014/main" id="{6B2A7245-4A7D-4B4C-8E0E-3727D2B73EF1}"/>
              </a:ext>
            </a:extLst>
          </p:cNvPr>
          <p:cNvSpPr>
            <a:spLocks noGrp="1"/>
          </p:cNvSpPr>
          <p:nvPr>
            <p:ph type="sldNum" sz="quarter" idx="12"/>
          </p:nvPr>
        </p:nvSpPr>
        <p:spPr/>
        <p:txBody>
          <a:bodyPr/>
          <a:lstStyle/>
          <a:p>
            <a:fld id="{B6F15528-21DE-4FAA-801E-634DDDAF4B2B}" type="slidenum">
              <a:rPr lang="en-US" smtClean="0"/>
              <a:pPr/>
              <a:t>24</a:t>
            </a:fld>
            <a:endParaRPr lang="en-US"/>
          </a:p>
        </p:txBody>
      </p:sp>
      <p:pic>
        <p:nvPicPr>
          <p:cNvPr id="7" name="Picture 6">
            <a:extLst>
              <a:ext uri="{FF2B5EF4-FFF2-40B4-BE49-F238E27FC236}">
                <a16:creationId xmlns:a16="http://schemas.microsoft.com/office/drawing/2014/main" id="{BA2783A5-F9F6-AA48-A397-55E4F7589812}"/>
              </a:ext>
            </a:extLst>
          </p:cNvPr>
          <p:cNvPicPr>
            <a:picLocks noChangeAspect="1"/>
          </p:cNvPicPr>
          <p:nvPr/>
        </p:nvPicPr>
        <p:blipFill>
          <a:blip r:embed="rId4"/>
          <a:stretch>
            <a:fillRect/>
          </a:stretch>
        </p:blipFill>
        <p:spPr>
          <a:xfrm>
            <a:off x="0" y="6338724"/>
            <a:ext cx="2438400" cy="585761"/>
          </a:xfrm>
          <a:prstGeom prst="rect">
            <a:avLst/>
          </a:prstGeom>
        </p:spPr>
      </p:pic>
    </p:spTree>
    <p:extLst>
      <p:ext uri="{BB962C8B-B14F-4D97-AF65-F5344CB8AC3E}">
        <p14:creationId xmlns:p14="http://schemas.microsoft.com/office/powerpoint/2010/main" val="9001698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EEAEAE2-27BA-430A-80BD-536D4DB0DDEA}"/>
              </a:ext>
            </a:extLst>
          </p:cNvPr>
          <p:cNvPicPr>
            <a:picLocks noChangeAspect="1"/>
          </p:cNvPicPr>
          <p:nvPr/>
        </p:nvPicPr>
        <p:blipFill>
          <a:blip r:embed="rId3"/>
          <a:stretch>
            <a:fillRect/>
          </a:stretch>
        </p:blipFill>
        <p:spPr>
          <a:xfrm>
            <a:off x="304800" y="152400"/>
            <a:ext cx="8077200" cy="6096000"/>
          </a:xfrm>
          <a:prstGeom prst="rect">
            <a:avLst/>
          </a:prstGeom>
        </p:spPr>
      </p:pic>
      <p:sp>
        <p:nvSpPr>
          <p:cNvPr id="5" name="Rectangle 4">
            <a:extLst>
              <a:ext uri="{FF2B5EF4-FFF2-40B4-BE49-F238E27FC236}">
                <a16:creationId xmlns:a16="http://schemas.microsoft.com/office/drawing/2014/main" id="{904F83C1-9FCA-463D-BAD0-4E08E5755D9C}"/>
              </a:ext>
            </a:extLst>
          </p:cNvPr>
          <p:cNvSpPr/>
          <p:nvPr/>
        </p:nvSpPr>
        <p:spPr>
          <a:xfrm>
            <a:off x="2362200" y="76200"/>
            <a:ext cx="4724400" cy="2743200"/>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54B9C00-35A2-48CE-B55C-3669FB24FA62}"/>
              </a:ext>
            </a:extLst>
          </p:cNvPr>
          <p:cNvSpPr/>
          <p:nvPr/>
        </p:nvSpPr>
        <p:spPr>
          <a:xfrm>
            <a:off x="4648200" y="5332495"/>
            <a:ext cx="4114800" cy="1077218"/>
          </a:xfrm>
          <a:prstGeom prst="rect">
            <a:avLst/>
          </a:prstGeom>
        </p:spPr>
        <p:txBody>
          <a:bodyPr wrap="square">
            <a:spAutoFit/>
          </a:bodyPr>
          <a:lstStyle/>
          <a:p>
            <a:pPr lvl="0" algn="ctr">
              <a:defRPr/>
            </a:pPr>
            <a:r>
              <a:rPr lang="en-US" sz="3200" dirty="0">
                <a:solidFill>
                  <a:srgbClr val="FF0000"/>
                </a:solidFill>
              </a:rPr>
              <a:t>Services connect the user to the data</a:t>
            </a:r>
          </a:p>
        </p:txBody>
      </p:sp>
      <p:sp>
        <p:nvSpPr>
          <p:cNvPr id="2" name="Slide Number Placeholder 1">
            <a:extLst>
              <a:ext uri="{FF2B5EF4-FFF2-40B4-BE49-F238E27FC236}">
                <a16:creationId xmlns:a16="http://schemas.microsoft.com/office/drawing/2014/main" id="{B9F8DDDD-6165-9F49-BBBA-670DE5DC25F7}"/>
              </a:ext>
            </a:extLst>
          </p:cNvPr>
          <p:cNvSpPr>
            <a:spLocks noGrp="1"/>
          </p:cNvSpPr>
          <p:nvPr>
            <p:ph type="sldNum" sz="quarter" idx="12"/>
          </p:nvPr>
        </p:nvSpPr>
        <p:spPr/>
        <p:txBody>
          <a:bodyPr/>
          <a:lstStyle/>
          <a:p>
            <a:fld id="{B6F15528-21DE-4FAA-801E-634DDDAF4B2B}" type="slidenum">
              <a:rPr lang="en-US" smtClean="0"/>
              <a:pPr/>
              <a:t>25</a:t>
            </a:fld>
            <a:endParaRPr lang="en-US"/>
          </a:p>
        </p:txBody>
      </p:sp>
      <p:pic>
        <p:nvPicPr>
          <p:cNvPr id="7" name="Picture 6">
            <a:extLst>
              <a:ext uri="{FF2B5EF4-FFF2-40B4-BE49-F238E27FC236}">
                <a16:creationId xmlns:a16="http://schemas.microsoft.com/office/drawing/2014/main" id="{B1504537-8F84-5E4B-8041-375550C945F5}"/>
              </a:ext>
            </a:extLst>
          </p:cNvPr>
          <p:cNvPicPr>
            <a:picLocks noChangeAspect="1"/>
          </p:cNvPicPr>
          <p:nvPr/>
        </p:nvPicPr>
        <p:blipFill>
          <a:blip r:embed="rId4"/>
          <a:stretch>
            <a:fillRect/>
          </a:stretch>
        </p:blipFill>
        <p:spPr>
          <a:xfrm>
            <a:off x="0" y="6338724"/>
            <a:ext cx="2438400" cy="585761"/>
          </a:xfrm>
          <a:prstGeom prst="rect">
            <a:avLst/>
          </a:prstGeom>
        </p:spPr>
      </p:pic>
    </p:spTree>
    <p:extLst>
      <p:ext uri="{BB962C8B-B14F-4D97-AF65-F5344CB8AC3E}">
        <p14:creationId xmlns:p14="http://schemas.microsoft.com/office/powerpoint/2010/main" val="13839213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2C93B-CF7D-4030-9A59-843A3C4C2AF0}"/>
              </a:ext>
            </a:extLst>
          </p:cNvPr>
          <p:cNvSpPr>
            <a:spLocks noGrp="1"/>
          </p:cNvSpPr>
          <p:nvPr>
            <p:ph type="title"/>
          </p:nvPr>
        </p:nvSpPr>
        <p:spPr/>
        <p:txBody>
          <a:bodyPr/>
          <a:lstStyle/>
          <a:p>
            <a:r>
              <a:rPr lang="en-US" dirty="0">
                <a:solidFill>
                  <a:srgbClr val="0070C0"/>
                </a:solidFill>
                <a:latin typeface="CMSS10"/>
              </a:rPr>
              <a:t>Services</a:t>
            </a:r>
          </a:p>
        </p:txBody>
      </p:sp>
      <p:sp>
        <p:nvSpPr>
          <p:cNvPr id="5" name="Rectangle 4">
            <a:extLst>
              <a:ext uri="{FF2B5EF4-FFF2-40B4-BE49-F238E27FC236}">
                <a16:creationId xmlns:a16="http://schemas.microsoft.com/office/drawing/2014/main" id="{8A5BC9A5-C621-459D-B9F5-FE01A084F550}"/>
              </a:ext>
            </a:extLst>
          </p:cNvPr>
          <p:cNvSpPr/>
          <p:nvPr/>
        </p:nvSpPr>
        <p:spPr>
          <a:xfrm>
            <a:off x="822960" y="2003363"/>
            <a:ext cx="4771563" cy="1015663"/>
          </a:xfrm>
          <a:prstGeom prst="rect">
            <a:avLst/>
          </a:prstGeom>
        </p:spPr>
        <p:txBody>
          <a:bodyPr wrap="none">
            <a:spAutoFit/>
          </a:bodyPr>
          <a:lstStyle/>
          <a:p>
            <a:pPr marL="457200" indent="-457200">
              <a:buFont typeface="Wingdings" panose="05000000000000000000" pitchFamily="2" charset="2"/>
              <a:buChar char="Ø"/>
            </a:pPr>
            <a:r>
              <a:rPr lang="en-US" sz="3000" dirty="0">
                <a:latin typeface="CMSS10"/>
              </a:rPr>
              <a:t>Services take data as input</a:t>
            </a:r>
          </a:p>
          <a:p>
            <a:pPr marL="457200" indent="-457200">
              <a:buFont typeface="Wingdings" panose="05000000000000000000" pitchFamily="2" charset="2"/>
              <a:buChar char="Ø"/>
            </a:pPr>
            <a:r>
              <a:rPr lang="en-US" sz="3000" dirty="0"/>
              <a:t>Services return an output</a:t>
            </a:r>
          </a:p>
        </p:txBody>
      </p:sp>
      <p:sp>
        <p:nvSpPr>
          <p:cNvPr id="3" name="Slide Number Placeholder 2">
            <a:extLst>
              <a:ext uri="{FF2B5EF4-FFF2-40B4-BE49-F238E27FC236}">
                <a16:creationId xmlns:a16="http://schemas.microsoft.com/office/drawing/2014/main" id="{9F631351-8435-8B45-B3B5-EAA8C04908F0}"/>
              </a:ext>
            </a:extLst>
          </p:cNvPr>
          <p:cNvSpPr>
            <a:spLocks noGrp="1"/>
          </p:cNvSpPr>
          <p:nvPr>
            <p:ph type="sldNum" sz="quarter" idx="12"/>
          </p:nvPr>
        </p:nvSpPr>
        <p:spPr/>
        <p:txBody>
          <a:bodyPr/>
          <a:lstStyle/>
          <a:p>
            <a:fld id="{B6F15528-21DE-4FAA-801E-634DDDAF4B2B}" type="slidenum">
              <a:rPr lang="en-US" smtClean="0"/>
              <a:pPr/>
              <a:t>26</a:t>
            </a:fld>
            <a:endParaRPr lang="en-US"/>
          </a:p>
        </p:txBody>
      </p:sp>
      <p:pic>
        <p:nvPicPr>
          <p:cNvPr id="6" name="Picture 5">
            <a:extLst>
              <a:ext uri="{FF2B5EF4-FFF2-40B4-BE49-F238E27FC236}">
                <a16:creationId xmlns:a16="http://schemas.microsoft.com/office/drawing/2014/main" id="{057D9A34-5E9F-DD4C-BF51-C334AAA29472}"/>
              </a:ext>
            </a:extLst>
          </p:cNvPr>
          <p:cNvPicPr>
            <a:picLocks noChangeAspect="1"/>
          </p:cNvPicPr>
          <p:nvPr/>
        </p:nvPicPr>
        <p:blipFill>
          <a:blip r:embed="rId3"/>
          <a:stretch>
            <a:fillRect/>
          </a:stretch>
        </p:blipFill>
        <p:spPr>
          <a:xfrm>
            <a:off x="0" y="6338724"/>
            <a:ext cx="2438400" cy="585761"/>
          </a:xfrm>
          <a:prstGeom prst="rect">
            <a:avLst/>
          </a:prstGeom>
        </p:spPr>
      </p:pic>
      <p:pic>
        <p:nvPicPr>
          <p:cNvPr id="7" name="Picture 6">
            <a:extLst>
              <a:ext uri="{FF2B5EF4-FFF2-40B4-BE49-F238E27FC236}">
                <a16:creationId xmlns:a16="http://schemas.microsoft.com/office/drawing/2014/main" id="{C42A4ECB-AF4E-425A-854C-84462988E8E7}"/>
              </a:ext>
            </a:extLst>
          </p:cNvPr>
          <p:cNvPicPr>
            <a:picLocks noChangeAspect="1"/>
          </p:cNvPicPr>
          <p:nvPr/>
        </p:nvPicPr>
        <p:blipFill>
          <a:blip r:embed="rId4"/>
          <a:stretch>
            <a:fillRect/>
          </a:stretch>
        </p:blipFill>
        <p:spPr>
          <a:xfrm>
            <a:off x="228600" y="3074109"/>
            <a:ext cx="8580545" cy="3209221"/>
          </a:xfrm>
          <a:prstGeom prst="rect">
            <a:avLst/>
          </a:prstGeom>
        </p:spPr>
      </p:pic>
    </p:spTree>
    <p:extLst>
      <p:ext uri="{BB962C8B-B14F-4D97-AF65-F5344CB8AC3E}">
        <p14:creationId xmlns:p14="http://schemas.microsoft.com/office/powerpoint/2010/main" val="20270186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9E724EC5-B286-3D47-B0A7-D814280B496E}"/>
              </a:ext>
            </a:extLst>
          </p:cNvPr>
          <p:cNvSpPr>
            <a:spLocks noChangeArrowheads="1"/>
          </p:cNvSpPr>
          <p:nvPr/>
        </p:nvSpPr>
        <p:spPr bwMode="auto">
          <a:xfrm>
            <a:off x="914400" y="1981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5" name="Picture 5">
            <a:extLst>
              <a:ext uri="{FF2B5EF4-FFF2-40B4-BE49-F238E27FC236}">
                <a16:creationId xmlns:a16="http://schemas.microsoft.com/office/drawing/2014/main" id="{A186601E-FEE9-BD45-B844-6A280F019A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143000"/>
            <a:ext cx="7543800" cy="3998481"/>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70C4203C-C45A-EE41-9AD5-874416BC4F6A}"/>
              </a:ext>
            </a:extLst>
          </p:cNvPr>
          <p:cNvSpPr>
            <a:spLocks noGrp="1"/>
          </p:cNvSpPr>
          <p:nvPr>
            <p:ph type="sldNum" sz="quarter" idx="12"/>
          </p:nvPr>
        </p:nvSpPr>
        <p:spPr/>
        <p:txBody>
          <a:bodyPr/>
          <a:lstStyle/>
          <a:p>
            <a:fld id="{B6F15528-21DE-4FAA-801E-634DDDAF4B2B}" type="slidenum">
              <a:rPr lang="en-US" smtClean="0"/>
              <a:pPr/>
              <a:t>27</a:t>
            </a:fld>
            <a:endParaRPr lang="en-US"/>
          </a:p>
        </p:txBody>
      </p:sp>
    </p:spTree>
    <p:extLst>
      <p:ext uri="{BB962C8B-B14F-4D97-AF65-F5344CB8AC3E}">
        <p14:creationId xmlns:p14="http://schemas.microsoft.com/office/powerpoint/2010/main" val="40404729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D88D04D-7919-42D0-BECE-23E3D7449A75}"/>
              </a:ext>
            </a:extLst>
          </p:cNvPr>
          <p:cNvSpPr/>
          <p:nvPr/>
        </p:nvSpPr>
        <p:spPr>
          <a:xfrm>
            <a:off x="457200" y="838200"/>
            <a:ext cx="8229600" cy="553998"/>
          </a:xfrm>
          <a:prstGeom prst="rect">
            <a:avLst/>
          </a:prstGeom>
        </p:spPr>
        <p:txBody>
          <a:bodyPr wrap="square">
            <a:spAutoFit/>
          </a:bodyPr>
          <a:lstStyle/>
          <a:p>
            <a:r>
              <a:rPr lang="en-US" sz="3000" dirty="0">
                <a:solidFill>
                  <a:srgbClr val="0070C0"/>
                </a:solidFill>
                <a:latin typeface="CMSS10"/>
                <a:ea typeface="MS Mincho" panose="02020609040205080304" pitchFamily="49" charset="-128"/>
              </a:rPr>
              <a:t>Semantic Automated Discovery &amp; Integration (SADI) </a:t>
            </a:r>
            <a:endParaRPr lang="en-US" sz="3000" dirty="0">
              <a:solidFill>
                <a:srgbClr val="0070C0"/>
              </a:solidFill>
              <a:latin typeface="CMSS10"/>
            </a:endParaRPr>
          </a:p>
        </p:txBody>
      </p:sp>
      <p:pic>
        <p:nvPicPr>
          <p:cNvPr id="6" name="Picture 5">
            <a:extLst>
              <a:ext uri="{FF2B5EF4-FFF2-40B4-BE49-F238E27FC236}">
                <a16:creationId xmlns:a16="http://schemas.microsoft.com/office/drawing/2014/main" id="{63CEFE51-8362-420F-9B28-46B44A47B3FC}"/>
              </a:ext>
            </a:extLst>
          </p:cNvPr>
          <p:cNvPicPr/>
          <p:nvPr/>
        </p:nvPicPr>
        <p:blipFill>
          <a:blip r:embed="rId3"/>
          <a:stretch>
            <a:fillRect/>
          </a:stretch>
        </p:blipFill>
        <p:spPr bwMode="auto">
          <a:xfrm>
            <a:off x="342901" y="1790328"/>
            <a:ext cx="8343900" cy="4153272"/>
          </a:xfrm>
          <a:prstGeom prst="rect">
            <a:avLst/>
          </a:prstGeom>
        </p:spPr>
      </p:pic>
      <p:sp>
        <p:nvSpPr>
          <p:cNvPr id="2" name="Slide Number Placeholder 1">
            <a:extLst>
              <a:ext uri="{FF2B5EF4-FFF2-40B4-BE49-F238E27FC236}">
                <a16:creationId xmlns:a16="http://schemas.microsoft.com/office/drawing/2014/main" id="{DD33BB93-8D67-114A-B878-77A17E455E51}"/>
              </a:ext>
            </a:extLst>
          </p:cNvPr>
          <p:cNvSpPr>
            <a:spLocks noGrp="1"/>
          </p:cNvSpPr>
          <p:nvPr>
            <p:ph type="sldNum" sz="quarter" idx="12"/>
          </p:nvPr>
        </p:nvSpPr>
        <p:spPr/>
        <p:txBody>
          <a:bodyPr/>
          <a:lstStyle/>
          <a:p>
            <a:fld id="{B6F15528-21DE-4FAA-801E-634DDDAF4B2B}" type="slidenum">
              <a:rPr lang="en-US" smtClean="0"/>
              <a:pPr/>
              <a:t>28</a:t>
            </a:fld>
            <a:endParaRPr lang="en-US"/>
          </a:p>
        </p:txBody>
      </p:sp>
      <p:sp>
        <p:nvSpPr>
          <p:cNvPr id="3" name="Rectangle 2">
            <a:extLst>
              <a:ext uri="{FF2B5EF4-FFF2-40B4-BE49-F238E27FC236}">
                <a16:creationId xmlns:a16="http://schemas.microsoft.com/office/drawing/2014/main" id="{E4E79DDF-F754-4248-B858-3680186D0DA6}"/>
              </a:ext>
            </a:extLst>
          </p:cNvPr>
          <p:cNvSpPr/>
          <p:nvPr/>
        </p:nvSpPr>
        <p:spPr>
          <a:xfrm>
            <a:off x="333376" y="5943600"/>
            <a:ext cx="8658224" cy="400110"/>
          </a:xfrm>
          <a:prstGeom prst="rect">
            <a:avLst/>
          </a:prstGeom>
        </p:spPr>
        <p:txBody>
          <a:bodyPr wrap="square">
            <a:spAutoFit/>
          </a:bodyPr>
          <a:lstStyle/>
          <a:p>
            <a:r>
              <a:rPr lang="en-US" sz="1000" dirty="0" err="1"/>
              <a:t>Brenas</a:t>
            </a:r>
            <a:r>
              <a:rPr lang="en-US" sz="1000" dirty="0"/>
              <a:t> JH, Al </a:t>
            </a:r>
            <a:r>
              <a:rPr lang="en-US" sz="1000" dirty="0" err="1"/>
              <a:t>Manir</a:t>
            </a:r>
            <a:r>
              <a:rPr lang="en-US" sz="1000" dirty="0"/>
              <a:t> MS, </a:t>
            </a:r>
            <a:r>
              <a:rPr lang="en-US" sz="1000" dirty="0" err="1"/>
              <a:t>Zinszer</a:t>
            </a:r>
            <a:r>
              <a:rPr lang="en-US" sz="1000" dirty="0"/>
              <a:t> K, Baker CJO, Shaban-Nejad A. </a:t>
            </a:r>
            <a:r>
              <a:rPr lang="en-US" sz="1000" i="1" dirty="0"/>
              <a:t>Exploring Semantic Data Federation to Enable Malaria Surveillance Queries.</a:t>
            </a:r>
            <a:r>
              <a:rPr lang="en-US" sz="1000" dirty="0"/>
              <a:t> </a:t>
            </a:r>
          </a:p>
          <a:p>
            <a:r>
              <a:rPr lang="en-US" sz="1000" dirty="0"/>
              <a:t>Stud Health Technol Inform. 2018;247:6-10.</a:t>
            </a:r>
          </a:p>
        </p:txBody>
      </p:sp>
    </p:spTree>
    <p:extLst>
      <p:ext uri="{BB962C8B-B14F-4D97-AF65-F5344CB8AC3E}">
        <p14:creationId xmlns:p14="http://schemas.microsoft.com/office/powerpoint/2010/main" val="36116410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818F4-28E0-BF46-B6E5-8E862644E77C}"/>
              </a:ext>
            </a:extLst>
          </p:cNvPr>
          <p:cNvSpPr>
            <a:spLocks noGrp="1"/>
          </p:cNvSpPr>
          <p:nvPr>
            <p:ph type="title"/>
          </p:nvPr>
        </p:nvSpPr>
        <p:spPr>
          <a:xfrm>
            <a:off x="518160" y="304800"/>
            <a:ext cx="8016240" cy="1450757"/>
          </a:xfrm>
        </p:spPr>
        <p:txBody>
          <a:bodyPr>
            <a:normAutofit/>
          </a:bodyPr>
          <a:lstStyle/>
          <a:p>
            <a:pPr algn="ctr"/>
            <a:r>
              <a:rPr lang="en-US" sz="2600" dirty="0">
                <a:solidFill>
                  <a:srgbClr val="0070C0"/>
                </a:solidFill>
                <a:latin typeface="Calibri" panose="020F0502020204030204" pitchFamily="34" charset="0"/>
                <a:cs typeface="Calibri" panose="020F0502020204030204" pitchFamily="34" charset="0"/>
              </a:rPr>
              <a:t>The graph representation of a query for the question:</a:t>
            </a:r>
            <a:br>
              <a:rPr lang="en-US" sz="2600" dirty="0">
                <a:solidFill>
                  <a:srgbClr val="0070C0"/>
                </a:solidFill>
                <a:latin typeface="Calibri" panose="020F0502020204030204" pitchFamily="34" charset="0"/>
                <a:cs typeface="Calibri" panose="020F0502020204030204" pitchFamily="34" charset="0"/>
              </a:rPr>
            </a:br>
            <a:r>
              <a:rPr lang="en-US" sz="2600" dirty="0">
                <a:solidFill>
                  <a:srgbClr val="0070C0"/>
                </a:solidFill>
                <a:latin typeface="Calibri" panose="020F0502020204030204" pitchFamily="34" charset="0"/>
                <a:cs typeface="Calibri" panose="020F0502020204030204" pitchFamily="34" charset="0"/>
              </a:rPr>
              <a:t>“Which indoor residual sprayings used permethrin as an insecticide?" prepared on the HYDRA GUI</a:t>
            </a:r>
            <a:br>
              <a:rPr lang="en-US" sz="2600" dirty="0">
                <a:solidFill>
                  <a:srgbClr val="0070C0"/>
                </a:solidFill>
                <a:latin typeface="Calibri" panose="020F0502020204030204" pitchFamily="34" charset="0"/>
                <a:cs typeface="Calibri" panose="020F0502020204030204" pitchFamily="34" charset="0"/>
              </a:rPr>
            </a:br>
            <a:endParaRPr lang="en-US" sz="2600" dirty="0">
              <a:solidFill>
                <a:srgbClr val="0070C0"/>
              </a:solidFill>
              <a:latin typeface="Calibri" panose="020F0502020204030204" pitchFamily="34" charset="0"/>
              <a:cs typeface="Calibri" panose="020F0502020204030204" pitchFamily="34" charset="0"/>
            </a:endParaRPr>
          </a:p>
        </p:txBody>
      </p:sp>
      <p:pic>
        <p:nvPicPr>
          <p:cNvPr id="4" name="Picture 3" descr="A screenshot of a cell phone&#10;&#10;Description generated with very high confidence">
            <a:extLst>
              <a:ext uri="{FF2B5EF4-FFF2-40B4-BE49-F238E27FC236}">
                <a16:creationId xmlns:a16="http://schemas.microsoft.com/office/drawing/2014/main" id="{E4E2DE99-B83C-7A4A-A1DC-2F95BF7B2F40}"/>
              </a:ext>
            </a:extLst>
          </p:cNvPr>
          <p:cNvPicPr/>
          <p:nvPr/>
        </p:nvPicPr>
        <p:blipFill>
          <a:blip r:embed="rId3"/>
          <a:stretch>
            <a:fillRect/>
          </a:stretch>
        </p:blipFill>
        <p:spPr>
          <a:xfrm>
            <a:off x="76200" y="1524001"/>
            <a:ext cx="9067800" cy="4648200"/>
          </a:xfrm>
          <a:prstGeom prst="rect">
            <a:avLst/>
          </a:prstGeom>
          <a:ln>
            <a:solidFill>
              <a:schemeClr val="tx1"/>
            </a:solidFill>
          </a:ln>
        </p:spPr>
      </p:pic>
      <p:sp>
        <p:nvSpPr>
          <p:cNvPr id="3" name="Slide Number Placeholder 2">
            <a:extLst>
              <a:ext uri="{FF2B5EF4-FFF2-40B4-BE49-F238E27FC236}">
                <a16:creationId xmlns:a16="http://schemas.microsoft.com/office/drawing/2014/main" id="{5981471E-48B4-4D47-8695-77811EEE886C}"/>
              </a:ext>
            </a:extLst>
          </p:cNvPr>
          <p:cNvSpPr>
            <a:spLocks noGrp="1"/>
          </p:cNvSpPr>
          <p:nvPr>
            <p:ph type="sldNum" sz="quarter" idx="12"/>
          </p:nvPr>
        </p:nvSpPr>
        <p:spPr/>
        <p:txBody>
          <a:bodyPr/>
          <a:lstStyle/>
          <a:p>
            <a:fld id="{B6F15528-21DE-4FAA-801E-634DDDAF4B2B}" type="slidenum">
              <a:rPr lang="en-US" smtClean="0"/>
              <a:pPr/>
              <a:t>29</a:t>
            </a:fld>
            <a:endParaRPr lang="en-US"/>
          </a:p>
        </p:txBody>
      </p:sp>
    </p:spTree>
    <p:extLst>
      <p:ext uri="{BB962C8B-B14F-4D97-AF65-F5344CB8AC3E}">
        <p14:creationId xmlns:p14="http://schemas.microsoft.com/office/powerpoint/2010/main" val="29664216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33151-AFEC-2643-ABD5-7B117D1541D0}"/>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0841A608-3214-8E47-AAF5-4AE750A8D7D2}"/>
              </a:ext>
            </a:extLst>
          </p:cNvPr>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a:xfrm rot="16200000">
            <a:off x="1514904" y="-1228298"/>
            <a:ext cx="5885596" cy="8915400"/>
          </a:xfrm>
          <a:prstGeom prst="rect">
            <a:avLst/>
          </a:prstGeom>
        </p:spPr>
      </p:pic>
      <p:sp>
        <p:nvSpPr>
          <p:cNvPr id="5" name="Rectangle 4">
            <a:extLst>
              <a:ext uri="{FF2B5EF4-FFF2-40B4-BE49-F238E27FC236}">
                <a16:creationId xmlns:a16="http://schemas.microsoft.com/office/drawing/2014/main" id="{3D3FAC3B-3745-7545-83E3-DD9794453F12}"/>
              </a:ext>
            </a:extLst>
          </p:cNvPr>
          <p:cNvSpPr/>
          <p:nvPr/>
        </p:nvSpPr>
        <p:spPr>
          <a:xfrm>
            <a:off x="6248400" y="3588627"/>
            <a:ext cx="2895600" cy="2554545"/>
          </a:xfrm>
          <a:prstGeom prst="rect">
            <a:avLst/>
          </a:prstGeom>
        </p:spPr>
        <p:txBody>
          <a:bodyPr wrap="square">
            <a:spAutoFit/>
          </a:bodyPr>
          <a:lstStyle/>
          <a:p>
            <a:pPr algn="just"/>
            <a:r>
              <a:rPr lang="en-US" sz="1600" dirty="0">
                <a:latin typeface="Arial" panose="020B0604020202020204" pitchFamily="34" charset="0"/>
                <a:ea typeface="MS Mincho" panose="02020609040205080304" pitchFamily="49" charset="-128"/>
                <a:cs typeface="Arial" panose="020B0604020202020204" pitchFamily="34" charset="0"/>
              </a:rPr>
              <a:t>Graph representation of a query: “Which districts of Uganda that used permethrin-based long-lasting insecticide -treated nets in 2015 saw a decrease in anopheles </a:t>
            </a:r>
            <a:r>
              <a:rPr lang="en-US" sz="1600" dirty="0" err="1">
                <a:latin typeface="Arial" panose="020B0604020202020204" pitchFamily="34" charset="0"/>
                <a:ea typeface="MS Mincho" panose="02020609040205080304" pitchFamily="49" charset="-128"/>
                <a:cs typeface="Arial" panose="020B0604020202020204" pitchFamily="34" charset="0"/>
              </a:rPr>
              <a:t>gambiae</a:t>
            </a:r>
            <a:r>
              <a:rPr lang="en-US" sz="1600" dirty="0">
                <a:latin typeface="Arial" panose="020B0604020202020204" pitchFamily="34" charset="0"/>
                <a:ea typeface="MS Mincho" panose="02020609040205080304" pitchFamily="49" charset="-128"/>
                <a:cs typeface="Arial" panose="020B0604020202020204" pitchFamily="34" charset="0"/>
              </a:rPr>
              <a:t> </a:t>
            </a:r>
            <a:r>
              <a:rPr lang="en-US" sz="1600" dirty="0" err="1">
                <a:latin typeface="Arial" panose="020B0604020202020204" pitchFamily="34" charset="0"/>
                <a:ea typeface="MS Mincho" panose="02020609040205080304" pitchFamily="49" charset="-128"/>
                <a:cs typeface="Arial" panose="020B0604020202020204" pitchFamily="34" charset="0"/>
              </a:rPr>
              <a:t>s.s.</a:t>
            </a:r>
            <a:r>
              <a:rPr lang="en-US" sz="1600" dirty="0">
                <a:latin typeface="Arial" panose="020B0604020202020204" pitchFamily="34" charset="0"/>
                <a:ea typeface="MS Mincho" panose="02020609040205080304" pitchFamily="49" charset="-128"/>
                <a:cs typeface="Arial" panose="020B0604020202020204" pitchFamily="34" charset="0"/>
              </a:rPr>
              <a:t> population but no decrease of new malaria cases between 2015 and 2016?”.</a:t>
            </a:r>
            <a:r>
              <a:rPr lang="en-US" sz="1600" dirty="0">
                <a:latin typeface="Arial" panose="020B0604020202020204" pitchFamily="34" charset="0"/>
                <a:cs typeface="Arial" panose="020B0604020202020204" pitchFamily="34" charset="0"/>
              </a:rPr>
              <a:t> </a:t>
            </a:r>
          </a:p>
        </p:txBody>
      </p:sp>
      <p:sp>
        <p:nvSpPr>
          <p:cNvPr id="3" name="Slide Number Placeholder 2">
            <a:extLst>
              <a:ext uri="{FF2B5EF4-FFF2-40B4-BE49-F238E27FC236}">
                <a16:creationId xmlns:a16="http://schemas.microsoft.com/office/drawing/2014/main" id="{1F3072A5-FF4D-EB41-8416-FB44C9C0C9EC}"/>
              </a:ext>
            </a:extLst>
          </p:cNvPr>
          <p:cNvSpPr>
            <a:spLocks noGrp="1"/>
          </p:cNvSpPr>
          <p:nvPr>
            <p:ph type="sldNum" sz="quarter" idx="12"/>
          </p:nvPr>
        </p:nvSpPr>
        <p:spPr/>
        <p:txBody>
          <a:bodyPr/>
          <a:lstStyle/>
          <a:p>
            <a:fld id="{B6F15528-21DE-4FAA-801E-634DDDAF4B2B}" type="slidenum">
              <a:rPr lang="en-US" smtClean="0"/>
              <a:pPr/>
              <a:t>30</a:t>
            </a:fld>
            <a:endParaRPr lang="en-US"/>
          </a:p>
        </p:txBody>
      </p:sp>
    </p:spTree>
    <p:extLst>
      <p:ext uri="{BB962C8B-B14F-4D97-AF65-F5344CB8AC3E}">
        <p14:creationId xmlns:p14="http://schemas.microsoft.com/office/powerpoint/2010/main" val="29685435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70C0"/>
                </a:solidFill>
                <a:latin typeface="CMSS10"/>
              </a:rPr>
              <a:t>Key points</a:t>
            </a:r>
          </a:p>
        </p:txBody>
      </p:sp>
      <p:sp>
        <p:nvSpPr>
          <p:cNvPr id="3" name="Content Placeholder 2"/>
          <p:cNvSpPr>
            <a:spLocks noGrp="1"/>
          </p:cNvSpPr>
          <p:nvPr>
            <p:ph idx="1"/>
          </p:nvPr>
        </p:nvSpPr>
        <p:spPr>
          <a:xfrm>
            <a:off x="381000" y="1905000"/>
            <a:ext cx="8763000" cy="4023360"/>
          </a:xfrm>
        </p:spPr>
        <p:txBody>
          <a:bodyPr>
            <a:normAutofit/>
          </a:bodyPr>
          <a:lstStyle/>
          <a:p>
            <a:pPr>
              <a:buFont typeface="Wingdings" panose="05000000000000000000" pitchFamily="2" charset="2"/>
              <a:buChar char="Ø"/>
            </a:pPr>
            <a:r>
              <a:rPr lang="en-US" sz="2200" dirty="0"/>
              <a:t> </a:t>
            </a:r>
            <a:r>
              <a:rPr lang="en-US" dirty="0"/>
              <a:t>Maintaining Interoperability is an important issue in Surveillance.</a:t>
            </a:r>
          </a:p>
          <a:p>
            <a:pPr>
              <a:buFont typeface="Wingdings" panose="05000000000000000000" pitchFamily="2" charset="2"/>
              <a:buChar char="Ø"/>
            </a:pPr>
            <a:r>
              <a:rPr lang="en-US" dirty="0"/>
              <a:t> The goal of the SIEMA project is to create a platform allowing </a:t>
            </a:r>
          </a:p>
          <a:p>
            <a:pPr marL="0" indent="0">
              <a:buNone/>
            </a:pPr>
            <a:r>
              <a:rPr lang="en-US" dirty="0"/>
              <a:t>     surveillance expert to access malaria data</a:t>
            </a:r>
          </a:p>
          <a:p>
            <a:pPr>
              <a:buFont typeface="Wingdings" panose="05000000000000000000" pitchFamily="2" charset="2"/>
              <a:buChar char="Ø"/>
            </a:pPr>
            <a:r>
              <a:rPr lang="en-US" sz="2200" dirty="0"/>
              <a:t> </a:t>
            </a:r>
            <a:r>
              <a:rPr lang="en-US" dirty="0"/>
              <a:t>This data is distributed, expressed in various languages, granularities, formats</a:t>
            </a:r>
          </a:p>
          <a:p>
            <a:pPr>
              <a:buFont typeface="Wingdings" panose="05000000000000000000" pitchFamily="2" charset="2"/>
              <a:buChar char="Ø"/>
            </a:pPr>
            <a:r>
              <a:rPr lang="en-US" dirty="0"/>
              <a:t> Services and ontologies are used to improve the interoperability</a:t>
            </a:r>
          </a:p>
          <a:p>
            <a:pPr>
              <a:buFont typeface="Wingdings" panose="05000000000000000000" pitchFamily="2" charset="2"/>
              <a:buChar char="Ø"/>
            </a:pPr>
            <a:endParaRPr lang="en-US" sz="2400" dirty="0"/>
          </a:p>
        </p:txBody>
      </p:sp>
      <p:sp>
        <p:nvSpPr>
          <p:cNvPr id="4" name="Slide Number Placeholder 3">
            <a:extLst>
              <a:ext uri="{FF2B5EF4-FFF2-40B4-BE49-F238E27FC236}">
                <a16:creationId xmlns:a16="http://schemas.microsoft.com/office/drawing/2014/main" id="{B4F57892-22FC-7741-90D4-ABDEF91CF3A3}"/>
              </a:ext>
            </a:extLst>
          </p:cNvPr>
          <p:cNvSpPr>
            <a:spLocks noGrp="1"/>
          </p:cNvSpPr>
          <p:nvPr>
            <p:ph type="sldNum" sz="quarter" idx="12"/>
          </p:nvPr>
        </p:nvSpPr>
        <p:spPr/>
        <p:txBody>
          <a:bodyPr/>
          <a:lstStyle/>
          <a:p>
            <a:fld id="{B6F15528-21DE-4FAA-801E-634DDDAF4B2B}" type="slidenum">
              <a:rPr lang="en-US" smtClean="0"/>
              <a:pPr/>
              <a:t>31</a:t>
            </a:fld>
            <a:endParaRPr lang="en-US"/>
          </a:p>
        </p:txBody>
      </p:sp>
    </p:spTree>
    <p:extLst>
      <p:ext uri="{BB962C8B-B14F-4D97-AF65-F5344CB8AC3E}">
        <p14:creationId xmlns:p14="http://schemas.microsoft.com/office/powerpoint/2010/main" val="9117115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A2F82-4009-9044-8499-D5C46C8676BD}"/>
              </a:ext>
            </a:extLst>
          </p:cNvPr>
          <p:cNvSpPr>
            <a:spLocks noGrp="1"/>
          </p:cNvSpPr>
          <p:nvPr>
            <p:ph type="title"/>
          </p:nvPr>
        </p:nvSpPr>
        <p:spPr>
          <a:xfrm>
            <a:off x="865563" y="609600"/>
            <a:ext cx="7543800" cy="746761"/>
          </a:xfrm>
        </p:spPr>
        <p:txBody>
          <a:bodyPr/>
          <a:lstStyle/>
          <a:p>
            <a:r>
              <a:rPr lang="en-US" b="1" dirty="0">
                <a:solidFill>
                  <a:srgbClr val="0070C0"/>
                </a:solidFill>
              </a:rPr>
              <a:t>References</a:t>
            </a:r>
          </a:p>
        </p:txBody>
      </p:sp>
      <p:sp>
        <p:nvSpPr>
          <p:cNvPr id="3" name="Content Placeholder 2">
            <a:extLst>
              <a:ext uri="{FF2B5EF4-FFF2-40B4-BE49-F238E27FC236}">
                <a16:creationId xmlns:a16="http://schemas.microsoft.com/office/drawing/2014/main" id="{8F372172-B8C6-2B4C-AB3E-65E823345527}"/>
              </a:ext>
            </a:extLst>
          </p:cNvPr>
          <p:cNvSpPr>
            <a:spLocks noGrp="1"/>
          </p:cNvSpPr>
          <p:nvPr>
            <p:ph idx="1"/>
          </p:nvPr>
        </p:nvSpPr>
        <p:spPr>
          <a:xfrm>
            <a:off x="533400" y="1845734"/>
            <a:ext cx="8229599" cy="4023360"/>
          </a:xfrm>
        </p:spPr>
        <p:txBody>
          <a:bodyPr>
            <a:normAutofit/>
          </a:bodyPr>
          <a:lstStyle/>
          <a:p>
            <a:pPr marL="342900" indent="-342900">
              <a:buFont typeface="+mj-lt"/>
              <a:buAutoNum type="arabicPeriod"/>
            </a:pPr>
            <a:r>
              <a:rPr lang="en-US" sz="1600" dirty="0" err="1"/>
              <a:t>Brenas</a:t>
            </a:r>
            <a:r>
              <a:rPr lang="en-US" sz="1600" dirty="0"/>
              <a:t> JH, Al-</a:t>
            </a:r>
            <a:r>
              <a:rPr lang="en-US" sz="1600" dirty="0" err="1"/>
              <a:t>Manir</a:t>
            </a:r>
            <a:r>
              <a:rPr lang="en-US" sz="1600" dirty="0"/>
              <a:t> MS, Baker CJO, and Shaban-</a:t>
            </a:r>
            <a:r>
              <a:rPr lang="en-US" sz="1600" dirty="0" err="1"/>
              <a:t>Nejad</a:t>
            </a:r>
            <a:r>
              <a:rPr lang="en-US" sz="1600" dirty="0"/>
              <a:t>, A. A Malaria Analytics Framework to Support Evolution and Interoperability of Global Health Surveillance Systems. IEEE Access, Vol. 5 5: 21605-21619, 2017. </a:t>
            </a:r>
          </a:p>
          <a:p>
            <a:pPr marL="342900" indent="-342900">
              <a:buFont typeface="+mj-lt"/>
              <a:buAutoNum type="arabicPeriod"/>
            </a:pPr>
            <a:r>
              <a:rPr lang="en-US" sz="1600" dirty="0"/>
              <a:t>Al-</a:t>
            </a:r>
            <a:r>
              <a:rPr lang="en-US" sz="1600" dirty="0" err="1"/>
              <a:t>Manir</a:t>
            </a:r>
            <a:r>
              <a:rPr lang="en-US" sz="1600" dirty="0"/>
              <a:t> MS, </a:t>
            </a:r>
            <a:r>
              <a:rPr lang="en-US" sz="1600" dirty="0" err="1"/>
              <a:t>Brenas</a:t>
            </a:r>
            <a:r>
              <a:rPr lang="en-US" sz="1600" dirty="0"/>
              <a:t> JH, Baker CJO, and Shaban-</a:t>
            </a:r>
            <a:r>
              <a:rPr lang="en-US" sz="1600" dirty="0" err="1"/>
              <a:t>Nejad</a:t>
            </a:r>
            <a:r>
              <a:rPr lang="en-US" sz="1600" dirty="0"/>
              <a:t>, A. A Surveillance Infrastructure for Malaria Analytics: Provisioning Data Access and Preservation of Interoperability JMIR Public Health </a:t>
            </a:r>
            <a:r>
              <a:rPr lang="en-US" sz="1600" dirty="0" err="1"/>
              <a:t>Surveill</a:t>
            </a:r>
            <a:r>
              <a:rPr lang="en-US" sz="1600" dirty="0"/>
              <a:t>. 2018 Jun 15;4(2):e10218. </a:t>
            </a:r>
          </a:p>
          <a:p>
            <a:pPr marL="342900" indent="-342900">
              <a:buFont typeface="+mj-lt"/>
              <a:buAutoNum type="arabicPeriod"/>
            </a:pPr>
            <a:r>
              <a:rPr lang="en-US" sz="1600" dirty="0" err="1"/>
              <a:t>Brenas</a:t>
            </a:r>
            <a:r>
              <a:rPr lang="en-US" sz="1600" dirty="0"/>
              <a:t> JH, Strecker M, </a:t>
            </a:r>
            <a:r>
              <a:rPr lang="en-US" sz="1600" dirty="0" err="1"/>
              <a:t>Echahed</a:t>
            </a:r>
            <a:r>
              <a:rPr lang="en-US" sz="1600" dirty="0"/>
              <a:t> R, and Shaban-</a:t>
            </a:r>
            <a:r>
              <a:rPr lang="en-US" sz="1600" dirty="0" err="1"/>
              <a:t>Nejad</a:t>
            </a:r>
            <a:r>
              <a:rPr lang="en-US" sz="1600" dirty="0"/>
              <a:t>, A. Applied Graph Transformation and Verification with Use Cased in Malaria Surveillance. IEEE Access 6: 64728-64741 (2018). </a:t>
            </a:r>
          </a:p>
          <a:p>
            <a:pPr marL="342900" indent="-342900">
              <a:buFont typeface="+mj-lt"/>
              <a:buAutoNum type="arabicPeriod"/>
            </a:pPr>
            <a:r>
              <a:rPr lang="en-US" sz="1600" dirty="0" err="1"/>
              <a:t>Brenas</a:t>
            </a:r>
            <a:r>
              <a:rPr lang="en-US" sz="1600" dirty="0"/>
              <a:t> JH, Al </a:t>
            </a:r>
            <a:r>
              <a:rPr lang="en-US" sz="1600" dirty="0" err="1"/>
              <a:t>Manir</a:t>
            </a:r>
            <a:r>
              <a:rPr lang="en-US" sz="1600" dirty="0"/>
              <a:t> MS, </a:t>
            </a:r>
            <a:r>
              <a:rPr lang="en-US" sz="1600" dirty="0" err="1"/>
              <a:t>Zinszer</a:t>
            </a:r>
            <a:r>
              <a:rPr lang="en-US" sz="1600" dirty="0"/>
              <a:t> K, Baker CJO, Shaban-</a:t>
            </a:r>
            <a:r>
              <a:rPr lang="en-US" sz="1600" dirty="0" err="1"/>
              <a:t>Nejad</a:t>
            </a:r>
            <a:r>
              <a:rPr lang="en-US" sz="1600" dirty="0"/>
              <a:t> A. Exploring Semantic Data Federation to Enable Malaria Surveillance Queries. Stud Health Technol Inform. 2018;247:6-10.</a:t>
            </a:r>
          </a:p>
          <a:p>
            <a:pPr marL="342900" indent="-342900">
              <a:buFont typeface="+mj-lt"/>
              <a:buAutoNum type="arabicPeriod"/>
            </a:pPr>
            <a:r>
              <a:rPr lang="en-US" sz="1600" dirty="0" err="1"/>
              <a:t>Brenas</a:t>
            </a:r>
            <a:r>
              <a:rPr lang="en-US" sz="1600" dirty="0"/>
              <a:t> JH, Al-</a:t>
            </a:r>
            <a:r>
              <a:rPr lang="en-US" sz="1600" dirty="0" err="1"/>
              <a:t>Manir</a:t>
            </a:r>
            <a:r>
              <a:rPr lang="en-US" sz="1600" dirty="0"/>
              <a:t> MS, Baker CJO, and Shaban-</a:t>
            </a:r>
            <a:r>
              <a:rPr lang="en-US" sz="1600" dirty="0" err="1"/>
              <a:t>Nejad</a:t>
            </a:r>
            <a:r>
              <a:rPr lang="en-US" sz="1600" dirty="0"/>
              <a:t>, A. A Change Management Dashboard for the SIEMA Global Malaria Surveillance Infrastructure. International Semantic Web Conference (ISWC), 2017.</a:t>
            </a:r>
          </a:p>
          <a:p>
            <a:pPr marL="457200" indent="-457200">
              <a:buFont typeface="+mj-lt"/>
              <a:buAutoNum type="arabicPeriod"/>
            </a:pPr>
            <a:endParaRPr lang="en-US" dirty="0"/>
          </a:p>
          <a:p>
            <a:pPr marL="457200" indent="-457200">
              <a:buFont typeface="+mj-lt"/>
              <a:buAutoNum type="arabicPeriod"/>
            </a:pPr>
            <a:endParaRPr lang="en-US" dirty="0"/>
          </a:p>
        </p:txBody>
      </p:sp>
      <p:sp>
        <p:nvSpPr>
          <p:cNvPr id="4" name="Slide Number Placeholder 3">
            <a:extLst>
              <a:ext uri="{FF2B5EF4-FFF2-40B4-BE49-F238E27FC236}">
                <a16:creationId xmlns:a16="http://schemas.microsoft.com/office/drawing/2014/main" id="{E381F059-728C-E749-9AD2-541C827AB253}"/>
              </a:ext>
            </a:extLst>
          </p:cNvPr>
          <p:cNvSpPr>
            <a:spLocks noGrp="1"/>
          </p:cNvSpPr>
          <p:nvPr>
            <p:ph type="sldNum" sz="quarter" idx="12"/>
          </p:nvPr>
        </p:nvSpPr>
        <p:spPr/>
        <p:txBody>
          <a:bodyPr/>
          <a:lstStyle/>
          <a:p>
            <a:fld id="{B6F15528-21DE-4FAA-801E-634DDDAF4B2B}" type="slidenum">
              <a:rPr lang="en-US" smtClean="0"/>
              <a:pPr/>
              <a:t>32</a:t>
            </a:fld>
            <a:endParaRPr lang="en-US"/>
          </a:p>
        </p:txBody>
      </p:sp>
    </p:spTree>
    <p:extLst>
      <p:ext uri="{BB962C8B-B14F-4D97-AF65-F5344CB8AC3E}">
        <p14:creationId xmlns:p14="http://schemas.microsoft.com/office/powerpoint/2010/main" val="29290964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2D15B-6400-0947-A347-9F2A81ED252D}"/>
              </a:ext>
            </a:extLst>
          </p:cNvPr>
          <p:cNvSpPr>
            <a:spLocks noGrp="1"/>
          </p:cNvSpPr>
          <p:nvPr>
            <p:ph type="title"/>
          </p:nvPr>
        </p:nvSpPr>
        <p:spPr>
          <a:xfrm>
            <a:off x="822960" y="609600"/>
            <a:ext cx="7543800" cy="899161"/>
          </a:xfrm>
        </p:spPr>
        <p:txBody>
          <a:bodyPr/>
          <a:lstStyle/>
          <a:p>
            <a:r>
              <a:rPr lang="en-US" b="1" dirty="0">
                <a:solidFill>
                  <a:srgbClr val="0070C0"/>
                </a:solidFill>
              </a:rPr>
              <a:t>The SIEMA Team</a:t>
            </a:r>
          </a:p>
        </p:txBody>
      </p:sp>
      <p:pic>
        <p:nvPicPr>
          <p:cNvPr id="5" name="Content Placeholder 4">
            <a:extLst>
              <a:ext uri="{FF2B5EF4-FFF2-40B4-BE49-F238E27FC236}">
                <a16:creationId xmlns:a16="http://schemas.microsoft.com/office/drawing/2014/main" id="{16EC85C2-0FE9-FA44-B405-C10AC0713970}"/>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4307" y="2426716"/>
            <a:ext cx="1537306" cy="2082801"/>
          </a:xfrm>
        </p:spPr>
      </p:pic>
      <p:pic>
        <p:nvPicPr>
          <p:cNvPr id="7" name="Picture 6">
            <a:extLst>
              <a:ext uri="{FF2B5EF4-FFF2-40B4-BE49-F238E27FC236}">
                <a16:creationId xmlns:a16="http://schemas.microsoft.com/office/drawing/2014/main" id="{B1AA66D5-6324-C04E-BEC4-69727CCB04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7683" y="2389314"/>
            <a:ext cx="1688917" cy="2216703"/>
          </a:xfrm>
          <a:prstGeom prst="rect">
            <a:avLst/>
          </a:prstGeom>
        </p:spPr>
      </p:pic>
      <p:pic>
        <p:nvPicPr>
          <p:cNvPr id="9" name="Picture 8">
            <a:extLst>
              <a:ext uri="{FF2B5EF4-FFF2-40B4-BE49-F238E27FC236}">
                <a16:creationId xmlns:a16="http://schemas.microsoft.com/office/drawing/2014/main" id="{9B2C95B9-B81E-974D-9821-25E50E3B96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39000" y="2347579"/>
            <a:ext cx="1765117" cy="2336678"/>
          </a:xfrm>
          <a:prstGeom prst="rect">
            <a:avLst/>
          </a:prstGeom>
        </p:spPr>
      </p:pic>
      <p:pic>
        <p:nvPicPr>
          <p:cNvPr id="11" name="Picture 10">
            <a:extLst>
              <a:ext uri="{FF2B5EF4-FFF2-40B4-BE49-F238E27FC236}">
                <a16:creationId xmlns:a16="http://schemas.microsoft.com/office/drawing/2014/main" id="{7A9B6CFF-AEBD-9C45-9C5A-67150FF78ADB}"/>
              </a:ext>
            </a:extLst>
          </p:cNvPr>
          <p:cNvPicPr>
            <a:picLocks noChangeAspect="1"/>
          </p:cNvPicPr>
          <p:nvPr/>
        </p:nvPicPr>
        <p:blipFill>
          <a:blip r:embed="rId6">
            <a:extLst>
              <a:ext uri="{BEBA8EAE-BF5A-486C-A8C5-ECC9F3942E4B}">
                <a14:imgProps xmlns:a14="http://schemas.microsoft.com/office/drawing/2010/main">
                  <a14:imgLayer>
                    <a14:imgEffect>
                      <a14:artisticGlowDiffused/>
                    </a14:imgEffect>
                  </a14:imgLayer>
                </a14:imgProps>
              </a:ext>
              <a:ext uri="{28A0092B-C50C-407E-A947-70E740481C1C}">
                <a14:useLocalDpi xmlns:a14="http://schemas.microsoft.com/office/drawing/2010/main" val="0"/>
              </a:ext>
            </a:extLst>
          </a:blip>
          <a:stretch>
            <a:fillRect/>
          </a:stretch>
        </p:blipFill>
        <p:spPr>
          <a:xfrm>
            <a:off x="3480432" y="2426716"/>
            <a:ext cx="1701168" cy="2120789"/>
          </a:xfrm>
          <a:prstGeom prst="rect">
            <a:avLst/>
          </a:prstGeom>
          <a:effectLst>
            <a:glow rad="127000">
              <a:schemeClr val="accent1">
                <a:alpha val="88000"/>
              </a:schemeClr>
            </a:glow>
          </a:effectLst>
        </p:spPr>
      </p:pic>
      <p:pic>
        <p:nvPicPr>
          <p:cNvPr id="13" name="Picture 12">
            <a:extLst>
              <a:ext uri="{FF2B5EF4-FFF2-40B4-BE49-F238E27FC236}">
                <a16:creationId xmlns:a16="http://schemas.microsoft.com/office/drawing/2014/main" id="{13AC2EA2-20B0-5E4B-A7C5-D25F873E0D7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67114" y="2401316"/>
            <a:ext cx="1497235" cy="2071241"/>
          </a:xfrm>
          <a:prstGeom prst="rect">
            <a:avLst/>
          </a:prstGeom>
        </p:spPr>
      </p:pic>
      <p:sp>
        <p:nvSpPr>
          <p:cNvPr id="14" name="TextBox 13">
            <a:extLst>
              <a:ext uri="{FF2B5EF4-FFF2-40B4-BE49-F238E27FC236}">
                <a16:creationId xmlns:a16="http://schemas.microsoft.com/office/drawing/2014/main" id="{4C708B67-B93C-4E4B-B019-547BAACEADF9}"/>
              </a:ext>
            </a:extLst>
          </p:cNvPr>
          <p:cNvSpPr txBox="1"/>
          <p:nvPr/>
        </p:nvSpPr>
        <p:spPr>
          <a:xfrm>
            <a:off x="130507" y="4800600"/>
            <a:ext cx="1317293" cy="369332"/>
          </a:xfrm>
          <a:prstGeom prst="rect">
            <a:avLst/>
          </a:prstGeom>
          <a:noFill/>
        </p:spPr>
        <p:txBody>
          <a:bodyPr wrap="square" rtlCol="0">
            <a:spAutoFit/>
          </a:bodyPr>
          <a:lstStyle/>
          <a:p>
            <a:r>
              <a:rPr lang="en-US" dirty="0"/>
              <a:t>Jon </a:t>
            </a:r>
            <a:r>
              <a:rPr lang="en-US" dirty="0" err="1"/>
              <a:t>Brenas</a:t>
            </a:r>
            <a:endParaRPr lang="en-US" dirty="0"/>
          </a:p>
        </p:txBody>
      </p:sp>
      <p:sp>
        <p:nvSpPr>
          <p:cNvPr id="15" name="TextBox 14">
            <a:extLst>
              <a:ext uri="{FF2B5EF4-FFF2-40B4-BE49-F238E27FC236}">
                <a16:creationId xmlns:a16="http://schemas.microsoft.com/office/drawing/2014/main" id="{5C09A0FA-AAF5-F042-814E-DA7AEF36DBBC}"/>
              </a:ext>
            </a:extLst>
          </p:cNvPr>
          <p:cNvSpPr txBox="1"/>
          <p:nvPr/>
        </p:nvSpPr>
        <p:spPr>
          <a:xfrm>
            <a:off x="1767114" y="4800600"/>
            <a:ext cx="1317293" cy="369332"/>
          </a:xfrm>
          <a:prstGeom prst="rect">
            <a:avLst/>
          </a:prstGeom>
          <a:noFill/>
        </p:spPr>
        <p:txBody>
          <a:bodyPr wrap="square" rtlCol="0">
            <a:spAutoFit/>
          </a:bodyPr>
          <a:lstStyle/>
          <a:p>
            <a:r>
              <a:rPr lang="en-US" dirty="0"/>
              <a:t>Kate </a:t>
            </a:r>
            <a:r>
              <a:rPr lang="en-US" dirty="0" err="1"/>
              <a:t>Zinszer</a:t>
            </a:r>
            <a:endParaRPr lang="en-US" dirty="0"/>
          </a:p>
        </p:txBody>
      </p:sp>
      <p:sp>
        <p:nvSpPr>
          <p:cNvPr id="16" name="TextBox 15">
            <a:extLst>
              <a:ext uri="{FF2B5EF4-FFF2-40B4-BE49-F238E27FC236}">
                <a16:creationId xmlns:a16="http://schemas.microsoft.com/office/drawing/2014/main" id="{88365091-0CF1-F74B-A62D-493DBE04964A}"/>
              </a:ext>
            </a:extLst>
          </p:cNvPr>
          <p:cNvSpPr txBox="1"/>
          <p:nvPr/>
        </p:nvSpPr>
        <p:spPr>
          <a:xfrm>
            <a:off x="3352800" y="4800600"/>
            <a:ext cx="1852326" cy="369332"/>
          </a:xfrm>
          <a:prstGeom prst="rect">
            <a:avLst/>
          </a:prstGeom>
          <a:noFill/>
        </p:spPr>
        <p:txBody>
          <a:bodyPr wrap="square" rtlCol="0">
            <a:spAutoFit/>
          </a:bodyPr>
          <a:lstStyle/>
          <a:p>
            <a:r>
              <a:rPr lang="en-US" dirty="0" err="1"/>
              <a:t>Sadnan</a:t>
            </a:r>
            <a:r>
              <a:rPr lang="en-US" dirty="0"/>
              <a:t> Al-</a:t>
            </a:r>
            <a:r>
              <a:rPr lang="en-US" dirty="0" err="1"/>
              <a:t>Manir</a:t>
            </a:r>
            <a:endParaRPr lang="en-US" dirty="0"/>
          </a:p>
        </p:txBody>
      </p:sp>
      <p:sp>
        <p:nvSpPr>
          <p:cNvPr id="17" name="TextBox 16">
            <a:extLst>
              <a:ext uri="{FF2B5EF4-FFF2-40B4-BE49-F238E27FC236}">
                <a16:creationId xmlns:a16="http://schemas.microsoft.com/office/drawing/2014/main" id="{BA6E10E5-0370-4A42-A6C9-B745284222EB}"/>
              </a:ext>
            </a:extLst>
          </p:cNvPr>
          <p:cNvSpPr txBox="1"/>
          <p:nvPr/>
        </p:nvSpPr>
        <p:spPr>
          <a:xfrm>
            <a:off x="5562600" y="4800600"/>
            <a:ext cx="1295400" cy="369332"/>
          </a:xfrm>
          <a:prstGeom prst="rect">
            <a:avLst/>
          </a:prstGeom>
          <a:noFill/>
        </p:spPr>
        <p:txBody>
          <a:bodyPr wrap="square" rtlCol="0">
            <a:spAutoFit/>
          </a:bodyPr>
          <a:lstStyle/>
          <a:p>
            <a:r>
              <a:rPr lang="en-US" dirty="0"/>
              <a:t>Chris Baker</a:t>
            </a:r>
          </a:p>
        </p:txBody>
      </p:sp>
      <p:sp>
        <p:nvSpPr>
          <p:cNvPr id="18" name="TextBox 17">
            <a:extLst>
              <a:ext uri="{FF2B5EF4-FFF2-40B4-BE49-F238E27FC236}">
                <a16:creationId xmlns:a16="http://schemas.microsoft.com/office/drawing/2014/main" id="{D0FCEFE1-FD70-2843-AB38-CB6D122AA866}"/>
              </a:ext>
            </a:extLst>
          </p:cNvPr>
          <p:cNvSpPr txBox="1"/>
          <p:nvPr/>
        </p:nvSpPr>
        <p:spPr>
          <a:xfrm>
            <a:off x="7064464" y="4800600"/>
            <a:ext cx="2114188" cy="369332"/>
          </a:xfrm>
          <a:prstGeom prst="rect">
            <a:avLst/>
          </a:prstGeom>
          <a:noFill/>
        </p:spPr>
        <p:txBody>
          <a:bodyPr wrap="square" rtlCol="0">
            <a:spAutoFit/>
          </a:bodyPr>
          <a:lstStyle/>
          <a:p>
            <a:r>
              <a:rPr lang="en-US" dirty="0" err="1"/>
              <a:t>Arash</a:t>
            </a:r>
            <a:r>
              <a:rPr lang="en-US" dirty="0"/>
              <a:t> Shaban-</a:t>
            </a:r>
            <a:r>
              <a:rPr lang="en-US" dirty="0" err="1"/>
              <a:t>Nejad</a:t>
            </a:r>
            <a:endParaRPr lang="en-US" dirty="0"/>
          </a:p>
        </p:txBody>
      </p:sp>
      <p:sp>
        <p:nvSpPr>
          <p:cNvPr id="19" name="Slide Number Placeholder 18">
            <a:extLst>
              <a:ext uri="{FF2B5EF4-FFF2-40B4-BE49-F238E27FC236}">
                <a16:creationId xmlns:a16="http://schemas.microsoft.com/office/drawing/2014/main" id="{8A5F12A4-7653-3543-8591-8A09547D8326}"/>
              </a:ext>
            </a:extLst>
          </p:cNvPr>
          <p:cNvSpPr>
            <a:spLocks noGrp="1"/>
          </p:cNvSpPr>
          <p:nvPr>
            <p:ph type="sldNum" sz="quarter" idx="12"/>
          </p:nvPr>
        </p:nvSpPr>
        <p:spPr/>
        <p:txBody>
          <a:bodyPr/>
          <a:lstStyle/>
          <a:p>
            <a:fld id="{B6F15528-21DE-4FAA-801E-634DDDAF4B2B}" type="slidenum">
              <a:rPr lang="en-US" smtClean="0"/>
              <a:pPr/>
              <a:t>33</a:t>
            </a:fld>
            <a:endParaRPr lang="en-US"/>
          </a:p>
        </p:txBody>
      </p:sp>
    </p:spTree>
    <p:extLst>
      <p:ext uri="{BB962C8B-B14F-4D97-AF65-F5344CB8AC3E}">
        <p14:creationId xmlns:p14="http://schemas.microsoft.com/office/powerpoint/2010/main" val="14504985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2450" y="256675"/>
            <a:ext cx="8156181" cy="1143000"/>
          </a:xfrm>
        </p:spPr>
        <p:txBody>
          <a:bodyPr>
            <a:normAutofit/>
          </a:bodyPr>
          <a:lstStyle/>
          <a:p>
            <a:r>
              <a:rPr lang="en-US" sz="4000" b="1" dirty="0">
                <a:solidFill>
                  <a:srgbClr val="0070C0"/>
                </a:solidFill>
              </a:rPr>
              <a:t>Acknowledgements</a:t>
            </a:r>
          </a:p>
        </p:txBody>
      </p:sp>
      <p:sp>
        <p:nvSpPr>
          <p:cNvPr id="6" name="Slide Number Placeholder 5"/>
          <p:cNvSpPr>
            <a:spLocks noGrp="1"/>
          </p:cNvSpPr>
          <p:nvPr>
            <p:ph type="sldNum" sz="quarter" idx="12"/>
          </p:nvPr>
        </p:nvSpPr>
        <p:spPr>
          <a:xfrm>
            <a:off x="6553200" y="5940006"/>
            <a:ext cx="2133600" cy="365125"/>
          </a:xfrm>
        </p:spPr>
        <p:txBody>
          <a:bodyPr/>
          <a:lstStyle/>
          <a:p>
            <a:fld id="{B6F15528-21DE-4FAA-801E-634DDDAF4B2B}" type="slidenum">
              <a:rPr lang="en-US" smtClean="0"/>
              <a:pPr/>
              <a:t>34</a:t>
            </a:fld>
            <a:endParaRPr lang="en-US"/>
          </a:p>
        </p:txBody>
      </p:sp>
      <p:pic>
        <p:nvPicPr>
          <p:cNvPr id="19" name="Picture 18"/>
          <p:cNvPicPr>
            <a:picLocks noChangeAspect="1"/>
          </p:cNvPicPr>
          <p:nvPr/>
        </p:nvPicPr>
        <p:blipFill>
          <a:blip r:embed="rId3"/>
          <a:stretch>
            <a:fillRect/>
          </a:stretch>
        </p:blipFill>
        <p:spPr>
          <a:xfrm>
            <a:off x="161339" y="3128366"/>
            <a:ext cx="3775999" cy="907084"/>
          </a:xfrm>
          <a:prstGeom prst="rect">
            <a:avLst/>
          </a:prstGeom>
        </p:spPr>
      </p:pic>
      <p:pic>
        <p:nvPicPr>
          <p:cNvPr id="20" name="Picture 19"/>
          <p:cNvPicPr>
            <a:picLocks noChangeAspect="1"/>
          </p:cNvPicPr>
          <p:nvPr/>
        </p:nvPicPr>
        <p:blipFill>
          <a:blip r:embed="rId4"/>
          <a:stretch>
            <a:fillRect/>
          </a:stretch>
        </p:blipFill>
        <p:spPr>
          <a:xfrm>
            <a:off x="572963" y="5332460"/>
            <a:ext cx="2952750" cy="972671"/>
          </a:xfrm>
          <a:prstGeom prst="rect">
            <a:avLst/>
          </a:prstGeom>
        </p:spPr>
      </p:pic>
      <p:pic>
        <p:nvPicPr>
          <p:cNvPr id="3" name="Picture 2"/>
          <p:cNvPicPr>
            <a:picLocks noChangeAspect="1"/>
          </p:cNvPicPr>
          <p:nvPr/>
        </p:nvPicPr>
        <p:blipFill>
          <a:blip r:embed="rId5"/>
          <a:stretch>
            <a:fillRect/>
          </a:stretch>
        </p:blipFill>
        <p:spPr>
          <a:xfrm>
            <a:off x="228601" y="1828800"/>
            <a:ext cx="4038600" cy="1197994"/>
          </a:xfrm>
          <a:prstGeom prst="rect">
            <a:avLst/>
          </a:prstGeom>
        </p:spPr>
      </p:pic>
      <p:pic>
        <p:nvPicPr>
          <p:cNvPr id="15" name="Picture 14">
            <a:extLst>
              <a:ext uri="{FF2B5EF4-FFF2-40B4-BE49-F238E27FC236}">
                <a16:creationId xmlns:a16="http://schemas.microsoft.com/office/drawing/2014/main" id="{57C2DCFD-6AE7-4B6A-B4D1-B25910DBC9F2}"/>
              </a:ext>
            </a:extLst>
          </p:cNvPr>
          <p:cNvPicPr>
            <a:picLocks noChangeAspect="1"/>
          </p:cNvPicPr>
          <p:nvPr/>
        </p:nvPicPr>
        <p:blipFill>
          <a:blip r:embed="rId6"/>
          <a:stretch>
            <a:fillRect/>
          </a:stretch>
        </p:blipFill>
        <p:spPr>
          <a:xfrm>
            <a:off x="296377" y="4267200"/>
            <a:ext cx="3437423" cy="927779"/>
          </a:xfrm>
          <a:prstGeom prst="rect">
            <a:avLst/>
          </a:prstGeom>
        </p:spPr>
      </p:pic>
      <p:pic>
        <p:nvPicPr>
          <p:cNvPr id="18" name="Picture 17">
            <a:extLst>
              <a:ext uri="{FF2B5EF4-FFF2-40B4-BE49-F238E27FC236}">
                <a16:creationId xmlns:a16="http://schemas.microsoft.com/office/drawing/2014/main" id="{23AA39AD-ABCC-468C-AF04-E518082DFF79}"/>
              </a:ext>
            </a:extLst>
          </p:cNvPr>
          <p:cNvPicPr>
            <a:picLocks noChangeAspect="1"/>
          </p:cNvPicPr>
          <p:nvPr/>
        </p:nvPicPr>
        <p:blipFill>
          <a:blip r:embed="rId7"/>
          <a:stretch>
            <a:fillRect/>
          </a:stretch>
        </p:blipFill>
        <p:spPr>
          <a:xfrm>
            <a:off x="5486400" y="2161771"/>
            <a:ext cx="2690297" cy="1022313"/>
          </a:xfrm>
          <a:prstGeom prst="rect">
            <a:avLst/>
          </a:prstGeom>
        </p:spPr>
      </p:pic>
      <p:pic>
        <p:nvPicPr>
          <p:cNvPr id="7" name="Picture 6">
            <a:extLst>
              <a:ext uri="{FF2B5EF4-FFF2-40B4-BE49-F238E27FC236}">
                <a16:creationId xmlns:a16="http://schemas.microsoft.com/office/drawing/2014/main" id="{23DA2419-C6B8-4183-AC3D-BC370CCF8A35}"/>
              </a:ext>
            </a:extLst>
          </p:cNvPr>
          <p:cNvPicPr>
            <a:picLocks noChangeAspect="1"/>
          </p:cNvPicPr>
          <p:nvPr/>
        </p:nvPicPr>
        <p:blipFill>
          <a:blip r:embed="rId8"/>
          <a:stretch>
            <a:fillRect/>
          </a:stretch>
        </p:blipFill>
        <p:spPr>
          <a:xfrm>
            <a:off x="5396832" y="3581079"/>
            <a:ext cx="2779865" cy="1088203"/>
          </a:xfrm>
          <a:prstGeom prst="rect">
            <a:avLst/>
          </a:prstGeom>
        </p:spPr>
      </p:pic>
      <p:pic>
        <p:nvPicPr>
          <p:cNvPr id="8" name="Picture 7">
            <a:extLst>
              <a:ext uri="{FF2B5EF4-FFF2-40B4-BE49-F238E27FC236}">
                <a16:creationId xmlns:a16="http://schemas.microsoft.com/office/drawing/2014/main" id="{A0F8A61C-E054-4FC6-82A2-2D9A8B415A92}"/>
              </a:ext>
            </a:extLst>
          </p:cNvPr>
          <p:cNvPicPr>
            <a:picLocks noChangeAspect="1"/>
          </p:cNvPicPr>
          <p:nvPr/>
        </p:nvPicPr>
        <p:blipFill>
          <a:blip r:embed="rId9"/>
          <a:stretch>
            <a:fillRect/>
          </a:stretch>
        </p:blipFill>
        <p:spPr>
          <a:xfrm>
            <a:off x="5657852" y="4881261"/>
            <a:ext cx="2646863" cy="1058745"/>
          </a:xfrm>
          <a:prstGeom prst="rect">
            <a:avLst/>
          </a:prstGeom>
        </p:spPr>
      </p:pic>
    </p:spTree>
    <p:extLst>
      <p:ext uri="{BB962C8B-B14F-4D97-AF65-F5344CB8AC3E}">
        <p14:creationId xmlns:p14="http://schemas.microsoft.com/office/powerpoint/2010/main" val="2284581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049780" y="2667000"/>
            <a:ext cx="5090160" cy="2668694"/>
          </a:xfrm>
        </p:spPr>
        <p:txBody>
          <a:bodyPr>
            <a:normAutofit/>
          </a:bodyPr>
          <a:lstStyle/>
          <a:p>
            <a:r>
              <a:rPr lang="en-US" sz="8000" dirty="0"/>
              <a:t>Questions?</a:t>
            </a:r>
          </a:p>
        </p:txBody>
      </p:sp>
      <p:sp>
        <p:nvSpPr>
          <p:cNvPr id="6" name="TextBox 5"/>
          <p:cNvSpPr txBox="1"/>
          <p:nvPr/>
        </p:nvSpPr>
        <p:spPr>
          <a:xfrm>
            <a:off x="3200400" y="1371600"/>
            <a:ext cx="3048000" cy="369332"/>
          </a:xfrm>
          <a:prstGeom prst="rect">
            <a:avLst/>
          </a:prstGeom>
          <a:noFill/>
        </p:spPr>
        <p:txBody>
          <a:bodyPr wrap="square" rtlCol="0">
            <a:spAutoFit/>
          </a:bodyPr>
          <a:lstStyle/>
          <a:p>
            <a:r>
              <a:rPr lang="en-US" dirty="0">
                <a:hlinkClick r:id="rId3"/>
              </a:rPr>
              <a:t>ashabann@uthsc.edu</a:t>
            </a:r>
            <a:r>
              <a:rPr lang="en-US" dirty="0"/>
              <a:t> </a:t>
            </a:r>
          </a:p>
        </p:txBody>
      </p:sp>
      <p:sp>
        <p:nvSpPr>
          <p:cNvPr id="2" name="Slide Number Placeholder 1">
            <a:extLst>
              <a:ext uri="{FF2B5EF4-FFF2-40B4-BE49-F238E27FC236}">
                <a16:creationId xmlns:a16="http://schemas.microsoft.com/office/drawing/2014/main" id="{03FD2F45-CC2C-F044-829F-510D369C3828}"/>
              </a:ext>
            </a:extLst>
          </p:cNvPr>
          <p:cNvSpPr>
            <a:spLocks noGrp="1"/>
          </p:cNvSpPr>
          <p:nvPr>
            <p:ph type="sldNum" sz="quarter" idx="12"/>
          </p:nvPr>
        </p:nvSpPr>
        <p:spPr/>
        <p:txBody>
          <a:bodyPr/>
          <a:lstStyle/>
          <a:p>
            <a:fld id="{B6F15528-21DE-4FAA-801E-634DDDAF4B2B}" type="slidenum">
              <a:rPr lang="en-US" smtClean="0"/>
              <a:pPr/>
              <a:t>35</a:t>
            </a:fld>
            <a:endParaRPr lang="en-US"/>
          </a:p>
        </p:txBody>
      </p:sp>
    </p:spTree>
    <p:extLst>
      <p:ext uri="{BB962C8B-B14F-4D97-AF65-F5344CB8AC3E}">
        <p14:creationId xmlns:p14="http://schemas.microsoft.com/office/powerpoint/2010/main" val="1854158651"/>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4257</TotalTime>
  <Words>1060</Words>
  <Application>Microsoft Macintosh PowerPoint</Application>
  <PresentationFormat>On-screen Show (4:3)</PresentationFormat>
  <Paragraphs>215</Paragraphs>
  <Slides>35</Slides>
  <Notes>34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35</vt:i4>
      </vt:variant>
    </vt:vector>
  </HeadingPairs>
  <TitlesOfParts>
    <vt:vector size="44" baseType="lpstr">
      <vt:lpstr>MS Mincho</vt:lpstr>
      <vt:lpstr>ＭＳ Ｐゴシック</vt:lpstr>
      <vt:lpstr>Arial</vt:lpstr>
      <vt:lpstr>Calibri</vt:lpstr>
      <vt:lpstr>Calibri Light</vt:lpstr>
      <vt:lpstr>CMSS10</vt:lpstr>
      <vt:lpstr>Times New Roman</vt:lpstr>
      <vt:lpstr>Wingdings</vt:lpstr>
      <vt:lpstr>Retrospect</vt:lpstr>
      <vt:lpstr>Semantic Analytics for Global Health Surveillance</vt:lpstr>
      <vt:lpstr>PowerPoint Presentation</vt:lpstr>
      <vt:lpstr>PUBLIC/Global HEALTH CYCLE</vt:lpstr>
      <vt:lpstr>Disease Causal Pathways …</vt:lpstr>
      <vt:lpstr>Lots of Relevant Data</vt:lpstr>
      <vt:lpstr>Evidence Based Public Health</vt:lpstr>
      <vt:lpstr>Knowledge-based Health Intelligence: From Data to Insight     </vt:lpstr>
      <vt:lpstr>PowerPoint Presentation</vt:lpstr>
      <vt:lpstr>Health Intelligence</vt:lpstr>
      <vt:lpstr>Malaria</vt:lpstr>
      <vt:lpstr>PowerPoint Presentation</vt:lpstr>
      <vt:lpstr>PowerPoint Presentation</vt:lpstr>
      <vt:lpstr>PowerPoint Presentation</vt:lpstr>
      <vt:lpstr>Challenges</vt:lpstr>
      <vt:lpstr>Challenges</vt:lpstr>
      <vt:lpstr>Global Health Interoperability</vt:lpstr>
      <vt:lpstr>SIEMA</vt:lpstr>
      <vt:lpstr>PowerPoint Presentation</vt:lpstr>
      <vt:lpstr>PowerPoint Presentation</vt:lpstr>
      <vt:lpstr>Method</vt:lpstr>
      <vt:lpstr>PowerPoint Presentation</vt:lpstr>
      <vt:lpstr>Snapshot of source data schema and domain ontologies </vt:lpstr>
      <vt:lpstr>PowerPoint Presentation</vt:lpstr>
      <vt:lpstr>Mapping Rules</vt:lpstr>
      <vt:lpstr>PowerPoint Presentation</vt:lpstr>
      <vt:lpstr>Services</vt:lpstr>
      <vt:lpstr>PowerPoint Presentation</vt:lpstr>
      <vt:lpstr>PowerPoint Presentation</vt:lpstr>
      <vt:lpstr>The graph representation of a query for the question: “Which indoor residual sprayings used permethrin as an insecticide?" prepared on the HYDRA GUI </vt:lpstr>
      <vt:lpstr>PowerPoint Presentation</vt:lpstr>
      <vt:lpstr>Key points</vt:lpstr>
      <vt:lpstr>References</vt:lpstr>
      <vt:lpstr>The SIEMA Team</vt:lpstr>
      <vt:lpstr>Acknowledgements</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Arash Shaban-Nejad</dc:creator>
  <cp:lastModifiedBy>Microsoft Office User</cp:lastModifiedBy>
  <cp:revision>151</cp:revision>
  <cp:lastPrinted>2019-04-17T03:36:21Z</cp:lastPrinted>
  <dcterms:created xsi:type="dcterms:W3CDTF">2006-08-16T00:00:00Z</dcterms:created>
  <dcterms:modified xsi:type="dcterms:W3CDTF">2019-04-17T17:36:24Z</dcterms:modified>
</cp:coreProperties>
</file>