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4"/>
  </p:sldMasterIdLst>
  <p:notesMasterIdLst>
    <p:notesMasterId r:id="rId33"/>
  </p:notesMasterIdLst>
  <p:handoutMasterIdLst>
    <p:handoutMasterId r:id="rId34"/>
  </p:handoutMasterIdLst>
  <p:sldIdLst>
    <p:sldId id="530" r:id="rId5"/>
    <p:sldId id="544" r:id="rId6"/>
    <p:sldId id="279" r:id="rId7"/>
    <p:sldId id="266" r:id="rId8"/>
    <p:sldId id="543" r:id="rId9"/>
    <p:sldId id="545" r:id="rId10"/>
    <p:sldId id="438" r:id="rId11"/>
    <p:sldId id="267" r:id="rId12"/>
    <p:sldId id="260" r:id="rId13"/>
    <p:sldId id="418" r:id="rId14"/>
    <p:sldId id="419" r:id="rId15"/>
    <p:sldId id="420" r:id="rId16"/>
    <p:sldId id="536" r:id="rId17"/>
    <p:sldId id="542" r:id="rId18"/>
    <p:sldId id="540" r:id="rId19"/>
    <p:sldId id="535" r:id="rId20"/>
    <p:sldId id="538" r:id="rId21"/>
    <p:sldId id="539" r:id="rId22"/>
    <p:sldId id="277" r:id="rId23"/>
    <p:sldId id="262" r:id="rId24"/>
    <p:sldId id="263" r:id="rId25"/>
    <p:sldId id="264" r:id="rId26"/>
    <p:sldId id="274" r:id="rId27"/>
    <p:sldId id="265" r:id="rId28"/>
    <p:sldId id="541" r:id="rId29"/>
    <p:sldId id="257" r:id="rId30"/>
    <p:sldId id="534" r:id="rId31"/>
    <p:sldId id="2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0"/>
    <a:srgbClr val="006937"/>
    <a:srgbClr val="FFE600"/>
    <a:srgbClr val="04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2809" autoAdjust="0"/>
  </p:normalViewPr>
  <p:slideViewPr>
    <p:cSldViewPr snapToGrid="0">
      <p:cViewPr varScale="1">
        <p:scale>
          <a:sx n="52" d="100"/>
          <a:sy n="52" d="100"/>
        </p:scale>
        <p:origin x="10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4B436-3B17-433A-882B-4F142F56F7E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B2A414-FE0F-4B9A-A0C1-0246F2A41065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What is Extreme Cold?</a:t>
          </a:r>
        </a:p>
      </dgm:t>
    </dgm:pt>
    <dgm:pt modelId="{D1F07555-7BE0-4BA6-8FB9-3355EA081C04}" type="parTrans" cxnId="{EC817228-5222-4600-9BE2-8BCC704FFBC5}">
      <dgm:prSet/>
      <dgm:spPr/>
      <dgm:t>
        <a:bodyPr/>
        <a:lstStyle/>
        <a:p>
          <a:endParaRPr lang="en-US"/>
        </a:p>
      </dgm:t>
    </dgm:pt>
    <dgm:pt modelId="{32615440-C6D3-4F70-95CE-D2BA0C3B0416}" type="sibTrans" cxnId="{EC817228-5222-4600-9BE2-8BCC704FFBC5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29A2280C-C931-4E33-AD25-3866C51D5CBE}">
      <dgm:prSet/>
      <dgm:spPr>
        <a:solidFill>
          <a:srgbClr val="002060"/>
        </a:solidFill>
      </dgm:spPr>
      <dgm:t>
        <a:bodyPr/>
        <a:lstStyle/>
        <a:p>
          <a:r>
            <a:rPr lang="en-US"/>
            <a:t>How to Prepare?</a:t>
          </a:r>
        </a:p>
      </dgm:t>
    </dgm:pt>
    <dgm:pt modelId="{3A2E80CC-B553-4DDE-8545-8AD31A6330C6}" type="parTrans" cxnId="{97FA4F02-4D5C-42ED-8E4C-836AD35DB69C}">
      <dgm:prSet/>
      <dgm:spPr/>
      <dgm:t>
        <a:bodyPr/>
        <a:lstStyle/>
        <a:p>
          <a:endParaRPr lang="en-US"/>
        </a:p>
      </dgm:t>
    </dgm:pt>
    <dgm:pt modelId="{01751ACF-94C1-4157-BF80-5C77CD803E4A}" type="sibTrans" cxnId="{97FA4F02-4D5C-42ED-8E4C-836AD35DB69C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DA4AB331-77FA-4DDB-B5D7-6C5917E2ECDF}">
      <dgm:prSet/>
      <dgm:spPr>
        <a:solidFill>
          <a:srgbClr val="002060"/>
        </a:solidFill>
      </dgm:spPr>
      <dgm:t>
        <a:bodyPr/>
        <a:lstStyle/>
        <a:p>
          <a:r>
            <a:rPr lang="en-US"/>
            <a:t>Extreme Cold Scenarios </a:t>
          </a:r>
        </a:p>
      </dgm:t>
    </dgm:pt>
    <dgm:pt modelId="{9F2C977D-0D61-43D1-AA6E-DCF35AC9E942}" type="parTrans" cxnId="{8EA9D54E-3B0B-4A99-AFB4-E98E4C1CDE19}">
      <dgm:prSet/>
      <dgm:spPr/>
      <dgm:t>
        <a:bodyPr/>
        <a:lstStyle/>
        <a:p>
          <a:endParaRPr lang="en-US"/>
        </a:p>
      </dgm:t>
    </dgm:pt>
    <dgm:pt modelId="{C139AA99-6A66-4C98-B303-5CF47989937E}" type="sibTrans" cxnId="{8EA9D54E-3B0B-4A99-AFB4-E98E4C1CDE19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10B45E6A-C7A7-420F-B2D2-2B7D5BFDD1CA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Cold-Related Illness and First Aid</a:t>
          </a:r>
        </a:p>
      </dgm:t>
    </dgm:pt>
    <dgm:pt modelId="{B6CF5D8A-DFC6-4427-9A19-6547728AE962}" type="parTrans" cxnId="{7A706F7D-0BC7-44F7-AA38-9EBF2FA6115B}">
      <dgm:prSet/>
      <dgm:spPr/>
      <dgm:t>
        <a:bodyPr/>
        <a:lstStyle/>
        <a:p>
          <a:endParaRPr lang="en-US"/>
        </a:p>
      </dgm:t>
    </dgm:pt>
    <dgm:pt modelId="{FC8EA114-9B1C-4920-94D5-3717C11ECA58}" type="sibTrans" cxnId="{7A706F7D-0BC7-44F7-AA38-9EBF2FA6115B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34F5E603-10D1-4C3E-995E-5A229FB0600B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Winterize Your Home and Vehicle </a:t>
          </a:r>
        </a:p>
      </dgm:t>
    </dgm:pt>
    <dgm:pt modelId="{D4B9EF8C-E68A-41CF-ADAC-E1E0B3CB1018}" type="parTrans" cxnId="{47E2533C-6286-4C26-94D5-5D159E73264C}">
      <dgm:prSet/>
      <dgm:spPr/>
      <dgm:t>
        <a:bodyPr/>
        <a:lstStyle/>
        <a:p>
          <a:endParaRPr lang="en-US"/>
        </a:p>
      </dgm:t>
    </dgm:pt>
    <dgm:pt modelId="{926F6BAC-5A14-40BA-BBA9-C633CBFF4B84}" type="sibTrans" cxnId="{47E2533C-6286-4C26-94D5-5D159E73264C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E00FCF54-A0D4-4BD6-AF10-331BCD721F38}">
      <dgm:prSet/>
      <dgm:spPr>
        <a:solidFill>
          <a:srgbClr val="002060"/>
        </a:solidFill>
      </dgm:spPr>
      <dgm:t>
        <a:bodyPr/>
        <a:lstStyle/>
        <a:p>
          <a:r>
            <a:rPr lang="en-US"/>
            <a:t>Resources </a:t>
          </a:r>
        </a:p>
      </dgm:t>
    </dgm:pt>
    <dgm:pt modelId="{89177B59-2412-4609-A605-7B82A37AAFB2}" type="parTrans" cxnId="{AC84688B-4D1E-4D09-9350-729C81F84F58}">
      <dgm:prSet/>
      <dgm:spPr/>
      <dgm:t>
        <a:bodyPr/>
        <a:lstStyle/>
        <a:p>
          <a:endParaRPr lang="en-US"/>
        </a:p>
      </dgm:t>
    </dgm:pt>
    <dgm:pt modelId="{18389B44-21C5-431C-BF17-821E2044EC33}" type="sibTrans" cxnId="{AC84688B-4D1E-4D09-9350-729C81F84F58}">
      <dgm:prSet/>
      <dgm:spPr>
        <a:solidFill>
          <a:srgbClr val="FFD100"/>
        </a:solidFill>
      </dgm:spPr>
      <dgm:t>
        <a:bodyPr/>
        <a:lstStyle/>
        <a:p>
          <a:endParaRPr lang="en-US"/>
        </a:p>
      </dgm:t>
    </dgm:pt>
    <dgm:pt modelId="{E3E02CE5-465D-4193-B153-6932D67EA9F2}">
      <dgm:prSet/>
      <dgm:spPr>
        <a:solidFill>
          <a:srgbClr val="002060"/>
        </a:solidFill>
      </dgm:spPr>
      <dgm:t>
        <a:bodyPr/>
        <a:lstStyle/>
        <a:p>
          <a:r>
            <a:rPr lang="en-US"/>
            <a:t>Start Today</a:t>
          </a:r>
        </a:p>
      </dgm:t>
    </dgm:pt>
    <dgm:pt modelId="{1C40034E-B742-4545-A5CE-3A6573B3FCA4}" type="parTrans" cxnId="{3936BD99-2BB3-4404-99F9-D46D61E45F15}">
      <dgm:prSet/>
      <dgm:spPr/>
      <dgm:t>
        <a:bodyPr/>
        <a:lstStyle/>
        <a:p>
          <a:endParaRPr lang="en-US"/>
        </a:p>
      </dgm:t>
    </dgm:pt>
    <dgm:pt modelId="{E6787D58-D117-4907-88B9-8A3B92F17EF4}" type="sibTrans" cxnId="{3936BD99-2BB3-4404-99F9-D46D61E45F15}">
      <dgm:prSet/>
      <dgm:spPr/>
      <dgm:t>
        <a:bodyPr/>
        <a:lstStyle/>
        <a:p>
          <a:endParaRPr lang="en-US"/>
        </a:p>
      </dgm:t>
    </dgm:pt>
    <dgm:pt modelId="{31AA12BA-A5F5-4FC9-B11F-31A78047C670}" type="pres">
      <dgm:prSet presAssocID="{C614B436-3B17-433A-882B-4F142F56F7E4}" presName="Name0" presStyleCnt="0">
        <dgm:presLayoutVars>
          <dgm:dir/>
          <dgm:resizeHandles val="exact"/>
        </dgm:presLayoutVars>
      </dgm:prSet>
      <dgm:spPr/>
    </dgm:pt>
    <dgm:pt modelId="{F224D7B7-4011-491B-B334-641DC912FEB1}" type="pres">
      <dgm:prSet presAssocID="{54B2A414-FE0F-4B9A-A0C1-0246F2A41065}" presName="node" presStyleLbl="node1" presStyleIdx="0" presStyleCnt="7">
        <dgm:presLayoutVars>
          <dgm:bulletEnabled val="1"/>
        </dgm:presLayoutVars>
      </dgm:prSet>
      <dgm:spPr/>
    </dgm:pt>
    <dgm:pt modelId="{640EAED4-AA4C-4CEF-8C5B-7D4F7F8A7414}" type="pres">
      <dgm:prSet presAssocID="{32615440-C6D3-4F70-95CE-D2BA0C3B0416}" presName="sibTrans" presStyleLbl="sibTrans1D1" presStyleIdx="0" presStyleCnt="6"/>
      <dgm:spPr/>
    </dgm:pt>
    <dgm:pt modelId="{02E1A3FD-AE76-45B5-9368-859923160355}" type="pres">
      <dgm:prSet presAssocID="{32615440-C6D3-4F70-95CE-D2BA0C3B0416}" presName="connectorText" presStyleLbl="sibTrans1D1" presStyleIdx="0" presStyleCnt="6"/>
      <dgm:spPr/>
    </dgm:pt>
    <dgm:pt modelId="{E7210669-DD7D-41FF-A9AD-1B811F3F8879}" type="pres">
      <dgm:prSet presAssocID="{29A2280C-C931-4E33-AD25-3866C51D5CBE}" presName="node" presStyleLbl="node1" presStyleIdx="1" presStyleCnt="7">
        <dgm:presLayoutVars>
          <dgm:bulletEnabled val="1"/>
        </dgm:presLayoutVars>
      </dgm:prSet>
      <dgm:spPr/>
    </dgm:pt>
    <dgm:pt modelId="{DE92A430-20D4-4CEA-87A8-571F13A214C0}" type="pres">
      <dgm:prSet presAssocID="{01751ACF-94C1-4157-BF80-5C77CD803E4A}" presName="sibTrans" presStyleLbl="sibTrans1D1" presStyleIdx="1" presStyleCnt="6"/>
      <dgm:spPr/>
    </dgm:pt>
    <dgm:pt modelId="{0435D6CD-70A8-4F20-9720-492405C23048}" type="pres">
      <dgm:prSet presAssocID="{01751ACF-94C1-4157-BF80-5C77CD803E4A}" presName="connectorText" presStyleLbl="sibTrans1D1" presStyleIdx="1" presStyleCnt="6"/>
      <dgm:spPr/>
    </dgm:pt>
    <dgm:pt modelId="{9530EA77-DE1B-4C8F-A957-26C602CE3140}" type="pres">
      <dgm:prSet presAssocID="{DA4AB331-77FA-4DDB-B5D7-6C5917E2ECDF}" presName="node" presStyleLbl="node1" presStyleIdx="2" presStyleCnt="7">
        <dgm:presLayoutVars>
          <dgm:bulletEnabled val="1"/>
        </dgm:presLayoutVars>
      </dgm:prSet>
      <dgm:spPr/>
    </dgm:pt>
    <dgm:pt modelId="{33304CD5-89A7-4D4E-B176-C9C5141C3595}" type="pres">
      <dgm:prSet presAssocID="{C139AA99-6A66-4C98-B303-5CF47989937E}" presName="sibTrans" presStyleLbl="sibTrans1D1" presStyleIdx="2" presStyleCnt="6"/>
      <dgm:spPr/>
    </dgm:pt>
    <dgm:pt modelId="{E03BE5D5-5B7B-44A7-8232-E74524CF3AC1}" type="pres">
      <dgm:prSet presAssocID="{C139AA99-6A66-4C98-B303-5CF47989937E}" presName="connectorText" presStyleLbl="sibTrans1D1" presStyleIdx="2" presStyleCnt="6"/>
      <dgm:spPr/>
    </dgm:pt>
    <dgm:pt modelId="{09C63313-A342-4813-97AF-BD40E6ED619C}" type="pres">
      <dgm:prSet presAssocID="{10B45E6A-C7A7-420F-B2D2-2B7D5BFDD1CA}" presName="node" presStyleLbl="node1" presStyleIdx="3" presStyleCnt="7">
        <dgm:presLayoutVars>
          <dgm:bulletEnabled val="1"/>
        </dgm:presLayoutVars>
      </dgm:prSet>
      <dgm:spPr/>
    </dgm:pt>
    <dgm:pt modelId="{BE226A8A-C1F5-4C8D-841B-37860E0E8708}" type="pres">
      <dgm:prSet presAssocID="{FC8EA114-9B1C-4920-94D5-3717C11ECA58}" presName="sibTrans" presStyleLbl="sibTrans1D1" presStyleIdx="3" presStyleCnt="6"/>
      <dgm:spPr/>
    </dgm:pt>
    <dgm:pt modelId="{E40AA0A2-1C84-4E1D-A10E-301BE62E720D}" type="pres">
      <dgm:prSet presAssocID="{FC8EA114-9B1C-4920-94D5-3717C11ECA58}" presName="connectorText" presStyleLbl="sibTrans1D1" presStyleIdx="3" presStyleCnt="6"/>
      <dgm:spPr/>
    </dgm:pt>
    <dgm:pt modelId="{2616C3E1-F3CC-4514-A150-6869EE195E13}" type="pres">
      <dgm:prSet presAssocID="{34F5E603-10D1-4C3E-995E-5A229FB0600B}" presName="node" presStyleLbl="node1" presStyleIdx="4" presStyleCnt="7">
        <dgm:presLayoutVars>
          <dgm:bulletEnabled val="1"/>
        </dgm:presLayoutVars>
      </dgm:prSet>
      <dgm:spPr/>
    </dgm:pt>
    <dgm:pt modelId="{F343275D-818D-4F7D-942D-4290579F06BC}" type="pres">
      <dgm:prSet presAssocID="{926F6BAC-5A14-40BA-BBA9-C633CBFF4B84}" presName="sibTrans" presStyleLbl="sibTrans1D1" presStyleIdx="4" presStyleCnt="6"/>
      <dgm:spPr/>
    </dgm:pt>
    <dgm:pt modelId="{CC64F6DC-FE78-4C0A-B1A4-A6D56D77BB23}" type="pres">
      <dgm:prSet presAssocID="{926F6BAC-5A14-40BA-BBA9-C633CBFF4B84}" presName="connectorText" presStyleLbl="sibTrans1D1" presStyleIdx="4" presStyleCnt="6"/>
      <dgm:spPr/>
    </dgm:pt>
    <dgm:pt modelId="{51B39BB3-3BC3-4367-8087-BACD13DDB111}" type="pres">
      <dgm:prSet presAssocID="{E00FCF54-A0D4-4BD6-AF10-331BCD721F38}" presName="node" presStyleLbl="node1" presStyleIdx="5" presStyleCnt="7">
        <dgm:presLayoutVars>
          <dgm:bulletEnabled val="1"/>
        </dgm:presLayoutVars>
      </dgm:prSet>
      <dgm:spPr/>
    </dgm:pt>
    <dgm:pt modelId="{B038D973-7EEF-49DE-A876-C6A516D97904}" type="pres">
      <dgm:prSet presAssocID="{18389B44-21C5-431C-BF17-821E2044EC33}" presName="sibTrans" presStyleLbl="sibTrans1D1" presStyleIdx="5" presStyleCnt="6"/>
      <dgm:spPr/>
    </dgm:pt>
    <dgm:pt modelId="{E92DD646-2B3F-4E2F-B821-F29D89AE4D5A}" type="pres">
      <dgm:prSet presAssocID="{18389B44-21C5-431C-BF17-821E2044EC33}" presName="connectorText" presStyleLbl="sibTrans1D1" presStyleIdx="5" presStyleCnt="6"/>
      <dgm:spPr/>
    </dgm:pt>
    <dgm:pt modelId="{882C24E5-92F4-4F66-A624-BA472431899E}" type="pres">
      <dgm:prSet presAssocID="{E3E02CE5-465D-4193-B153-6932D67EA9F2}" presName="node" presStyleLbl="node1" presStyleIdx="6" presStyleCnt="7">
        <dgm:presLayoutVars>
          <dgm:bulletEnabled val="1"/>
        </dgm:presLayoutVars>
      </dgm:prSet>
      <dgm:spPr/>
    </dgm:pt>
  </dgm:ptLst>
  <dgm:cxnLst>
    <dgm:cxn modelId="{97FA4F02-4D5C-42ED-8E4C-836AD35DB69C}" srcId="{C614B436-3B17-433A-882B-4F142F56F7E4}" destId="{29A2280C-C931-4E33-AD25-3866C51D5CBE}" srcOrd="1" destOrd="0" parTransId="{3A2E80CC-B553-4DDE-8545-8AD31A6330C6}" sibTransId="{01751ACF-94C1-4157-BF80-5C77CD803E4A}"/>
    <dgm:cxn modelId="{0337E215-9241-4BF2-A9DA-93591E752E36}" type="presOf" srcId="{926F6BAC-5A14-40BA-BBA9-C633CBFF4B84}" destId="{F343275D-818D-4F7D-942D-4290579F06BC}" srcOrd="0" destOrd="0" presId="urn:microsoft.com/office/officeart/2005/8/layout/bProcess3"/>
    <dgm:cxn modelId="{F4AEAE1D-E187-4110-9A9A-7A1B2CF59EB4}" type="presOf" srcId="{01751ACF-94C1-4157-BF80-5C77CD803E4A}" destId="{0435D6CD-70A8-4F20-9720-492405C23048}" srcOrd="1" destOrd="0" presId="urn:microsoft.com/office/officeart/2005/8/layout/bProcess3"/>
    <dgm:cxn modelId="{EC817228-5222-4600-9BE2-8BCC704FFBC5}" srcId="{C614B436-3B17-433A-882B-4F142F56F7E4}" destId="{54B2A414-FE0F-4B9A-A0C1-0246F2A41065}" srcOrd="0" destOrd="0" parTransId="{D1F07555-7BE0-4BA6-8FB9-3355EA081C04}" sibTransId="{32615440-C6D3-4F70-95CE-D2BA0C3B0416}"/>
    <dgm:cxn modelId="{9558852B-4285-4D12-A16D-4898DF04B9CD}" type="presOf" srcId="{18389B44-21C5-431C-BF17-821E2044EC33}" destId="{B038D973-7EEF-49DE-A876-C6A516D97904}" srcOrd="0" destOrd="0" presId="urn:microsoft.com/office/officeart/2005/8/layout/bProcess3"/>
    <dgm:cxn modelId="{C8E8E632-3FC8-41F9-BE0C-A64178B34973}" type="presOf" srcId="{54B2A414-FE0F-4B9A-A0C1-0246F2A41065}" destId="{F224D7B7-4011-491B-B334-641DC912FEB1}" srcOrd="0" destOrd="0" presId="urn:microsoft.com/office/officeart/2005/8/layout/bProcess3"/>
    <dgm:cxn modelId="{47E2533C-6286-4C26-94D5-5D159E73264C}" srcId="{C614B436-3B17-433A-882B-4F142F56F7E4}" destId="{34F5E603-10D1-4C3E-995E-5A229FB0600B}" srcOrd="4" destOrd="0" parTransId="{D4B9EF8C-E68A-41CF-ADAC-E1E0B3CB1018}" sibTransId="{926F6BAC-5A14-40BA-BBA9-C633CBFF4B84}"/>
    <dgm:cxn modelId="{AE94FC3C-032F-4714-AD62-35442AFDB006}" type="presOf" srcId="{FC8EA114-9B1C-4920-94D5-3717C11ECA58}" destId="{E40AA0A2-1C84-4E1D-A10E-301BE62E720D}" srcOrd="1" destOrd="0" presId="urn:microsoft.com/office/officeart/2005/8/layout/bProcess3"/>
    <dgm:cxn modelId="{874F0D3D-3895-47ED-8AF7-F3E829BBF48A}" type="presOf" srcId="{32615440-C6D3-4F70-95CE-D2BA0C3B0416}" destId="{02E1A3FD-AE76-45B5-9368-859923160355}" srcOrd="1" destOrd="0" presId="urn:microsoft.com/office/officeart/2005/8/layout/bProcess3"/>
    <dgm:cxn modelId="{DFBA783D-B7B3-4031-9ADA-13F37C569CD9}" type="presOf" srcId="{DA4AB331-77FA-4DDB-B5D7-6C5917E2ECDF}" destId="{9530EA77-DE1B-4C8F-A957-26C602CE3140}" srcOrd="0" destOrd="0" presId="urn:microsoft.com/office/officeart/2005/8/layout/bProcess3"/>
    <dgm:cxn modelId="{8F8AFF47-B529-406B-B8A3-C562466D5D4A}" type="presOf" srcId="{01751ACF-94C1-4157-BF80-5C77CD803E4A}" destId="{DE92A430-20D4-4CEA-87A8-571F13A214C0}" srcOrd="0" destOrd="0" presId="urn:microsoft.com/office/officeart/2005/8/layout/bProcess3"/>
    <dgm:cxn modelId="{F2D87B68-D15D-4C2E-8785-33B171C9CEE7}" type="presOf" srcId="{E00FCF54-A0D4-4BD6-AF10-331BCD721F38}" destId="{51B39BB3-3BC3-4367-8087-BACD13DDB111}" srcOrd="0" destOrd="0" presId="urn:microsoft.com/office/officeart/2005/8/layout/bProcess3"/>
    <dgm:cxn modelId="{DE3DE04B-6972-47DC-A333-83CD4145F978}" type="presOf" srcId="{E3E02CE5-465D-4193-B153-6932D67EA9F2}" destId="{882C24E5-92F4-4F66-A624-BA472431899E}" srcOrd="0" destOrd="0" presId="urn:microsoft.com/office/officeart/2005/8/layout/bProcess3"/>
    <dgm:cxn modelId="{8EA9D54E-3B0B-4A99-AFB4-E98E4C1CDE19}" srcId="{C614B436-3B17-433A-882B-4F142F56F7E4}" destId="{DA4AB331-77FA-4DDB-B5D7-6C5917E2ECDF}" srcOrd="2" destOrd="0" parTransId="{9F2C977D-0D61-43D1-AA6E-DCF35AC9E942}" sibTransId="{C139AA99-6A66-4C98-B303-5CF47989937E}"/>
    <dgm:cxn modelId="{3F247571-3662-46E0-B839-31F6402C6298}" type="presOf" srcId="{C139AA99-6A66-4C98-B303-5CF47989937E}" destId="{E03BE5D5-5B7B-44A7-8232-E74524CF3AC1}" srcOrd="1" destOrd="0" presId="urn:microsoft.com/office/officeart/2005/8/layout/bProcess3"/>
    <dgm:cxn modelId="{83A8A152-B5B1-4FCF-854B-40625799263E}" type="presOf" srcId="{29A2280C-C931-4E33-AD25-3866C51D5CBE}" destId="{E7210669-DD7D-41FF-A9AD-1B811F3F8879}" srcOrd="0" destOrd="0" presId="urn:microsoft.com/office/officeart/2005/8/layout/bProcess3"/>
    <dgm:cxn modelId="{CD11345A-D85E-444B-9611-6A66E3AB1AB6}" type="presOf" srcId="{C139AA99-6A66-4C98-B303-5CF47989937E}" destId="{33304CD5-89A7-4D4E-B176-C9C5141C3595}" srcOrd="0" destOrd="0" presId="urn:microsoft.com/office/officeart/2005/8/layout/bProcess3"/>
    <dgm:cxn modelId="{7A706F7D-0BC7-44F7-AA38-9EBF2FA6115B}" srcId="{C614B436-3B17-433A-882B-4F142F56F7E4}" destId="{10B45E6A-C7A7-420F-B2D2-2B7D5BFDD1CA}" srcOrd="3" destOrd="0" parTransId="{B6CF5D8A-DFC6-4427-9A19-6547728AE962}" sibTransId="{FC8EA114-9B1C-4920-94D5-3717C11ECA58}"/>
    <dgm:cxn modelId="{AC84688B-4D1E-4D09-9350-729C81F84F58}" srcId="{C614B436-3B17-433A-882B-4F142F56F7E4}" destId="{E00FCF54-A0D4-4BD6-AF10-331BCD721F38}" srcOrd="5" destOrd="0" parTransId="{89177B59-2412-4609-A605-7B82A37AAFB2}" sibTransId="{18389B44-21C5-431C-BF17-821E2044EC33}"/>
    <dgm:cxn modelId="{ABD9E690-2AEA-4C92-A0CD-D104A889694D}" type="presOf" srcId="{32615440-C6D3-4F70-95CE-D2BA0C3B0416}" destId="{640EAED4-AA4C-4CEF-8C5B-7D4F7F8A7414}" srcOrd="0" destOrd="0" presId="urn:microsoft.com/office/officeart/2005/8/layout/bProcess3"/>
    <dgm:cxn modelId="{3936BD99-2BB3-4404-99F9-D46D61E45F15}" srcId="{C614B436-3B17-433A-882B-4F142F56F7E4}" destId="{E3E02CE5-465D-4193-B153-6932D67EA9F2}" srcOrd="6" destOrd="0" parTransId="{1C40034E-B742-4545-A5CE-3A6573B3FCA4}" sibTransId="{E6787D58-D117-4907-88B9-8A3B92F17EF4}"/>
    <dgm:cxn modelId="{761F379D-8273-40B6-A3BB-115DC99EB45C}" type="presOf" srcId="{34F5E603-10D1-4C3E-995E-5A229FB0600B}" destId="{2616C3E1-F3CC-4514-A150-6869EE195E13}" srcOrd="0" destOrd="0" presId="urn:microsoft.com/office/officeart/2005/8/layout/bProcess3"/>
    <dgm:cxn modelId="{B7A336BB-7427-4C45-BF95-984E2AD2BEDD}" type="presOf" srcId="{C614B436-3B17-433A-882B-4F142F56F7E4}" destId="{31AA12BA-A5F5-4FC9-B11F-31A78047C670}" srcOrd="0" destOrd="0" presId="urn:microsoft.com/office/officeart/2005/8/layout/bProcess3"/>
    <dgm:cxn modelId="{5D0D1BDE-9BE0-4104-A1D7-B5A118EAD47B}" type="presOf" srcId="{18389B44-21C5-431C-BF17-821E2044EC33}" destId="{E92DD646-2B3F-4E2F-B821-F29D89AE4D5A}" srcOrd="1" destOrd="0" presId="urn:microsoft.com/office/officeart/2005/8/layout/bProcess3"/>
    <dgm:cxn modelId="{E5F612E0-B2D2-489E-A071-EB7D34FDBCCA}" type="presOf" srcId="{FC8EA114-9B1C-4920-94D5-3717C11ECA58}" destId="{BE226A8A-C1F5-4C8D-841B-37860E0E8708}" srcOrd="0" destOrd="0" presId="urn:microsoft.com/office/officeart/2005/8/layout/bProcess3"/>
    <dgm:cxn modelId="{561401E9-91BD-44DD-B023-EF8BB3081526}" type="presOf" srcId="{10B45E6A-C7A7-420F-B2D2-2B7D5BFDD1CA}" destId="{09C63313-A342-4813-97AF-BD40E6ED619C}" srcOrd="0" destOrd="0" presId="urn:microsoft.com/office/officeart/2005/8/layout/bProcess3"/>
    <dgm:cxn modelId="{30886EFD-1BAF-4078-BAB5-1C2781B67ED5}" type="presOf" srcId="{926F6BAC-5A14-40BA-BBA9-C633CBFF4B84}" destId="{CC64F6DC-FE78-4C0A-B1A4-A6D56D77BB23}" srcOrd="1" destOrd="0" presId="urn:microsoft.com/office/officeart/2005/8/layout/bProcess3"/>
    <dgm:cxn modelId="{217E357E-25E3-413E-8A15-80A8216D5A74}" type="presParOf" srcId="{31AA12BA-A5F5-4FC9-B11F-31A78047C670}" destId="{F224D7B7-4011-491B-B334-641DC912FEB1}" srcOrd="0" destOrd="0" presId="urn:microsoft.com/office/officeart/2005/8/layout/bProcess3"/>
    <dgm:cxn modelId="{C561C470-5ABD-4D02-BD79-601511B5CD0E}" type="presParOf" srcId="{31AA12BA-A5F5-4FC9-B11F-31A78047C670}" destId="{640EAED4-AA4C-4CEF-8C5B-7D4F7F8A7414}" srcOrd="1" destOrd="0" presId="urn:microsoft.com/office/officeart/2005/8/layout/bProcess3"/>
    <dgm:cxn modelId="{3CB0580C-486B-49EF-B732-58E4A2A0D356}" type="presParOf" srcId="{640EAED4-AA4C-4CEF-8C5B-7D4F7F8A7414}" destId="{02E1A3FD-AE76-45B5-9368-859923160355}" srcOrd="0" destOrd="0" presId="urn:microsoft.com/office/officeart/2005/8/layout/bProcess3"/>
    <dgm:cxn modelId="{88907A27-7F99-4895-A88E-445CF5A35413}" type="presParOf" srcId="{31AA12BA-A5F5-4FC9-B11F-31A78047C670}" destId="{E7210669-DD7D-41FF-A9AD-1B811F3F8879}" srcOrd="2" destOrd="0" presId="urn:microsoft.com/office/officeart/2005/8/layout/bProcess3"/>
    <dgm:cxn modelId="{5151C3BF-B0E0-4D3A-99B7-93154A08EC67}" type="presParOf" srcId="{31AA12BA-A5F5-4FC9-B11F-31A78047C670}" destId="{DE92A430-20D4-4CEA-87A8-571F13A214C0}" srcOrd="3" destOrd="0" presId="urn:microsoft.com/office/officeart/2005/8/layout/bProcess3"/>
    <dgm:cxn modelId="{42459E19-7932-4D93-B474-ADC363733666}" type="presParOf" srcId="{DE92A430-20D4-4CEA-87A8-571F13A214C0}" destId="{0435D6CD-70A8-4F20-9720-492405C23048}" srcOrd="0" destOrd="0" presId="urn:microsoft.com/office/officeart/2005/8/layout/bProcess3"/>
    <dgm:cxn modelId="{5FE2C45B-762C-4B94-9DAA-3DCCBEC595AD}" type="presParOf" srcId="{31AA12BA-A5F5-4FC9-B11F-31A78047C670}" destId="{9530EA77-DE1B-4C8F-A957-26C602CE3140}" srcOrd="4" destOrd="0" presId="urn:microsoft.com/office/officeart/2005/8/layout/bProcess3"/>
    <dgm:cxn modelId="{98FAA6F9-8A9D-46DE-96AA-D1B6B02D1A82}" type="presParOf" srcId="{31AA12BA-A5F5-4FC9-B11F-31A78047C670}" destId="{33304CD5-89A7-4D4E-B176-C9C5141C3595}" srcOrd="5" destOrd="0" presId="urn:microsoft.com/office/officeart/2005/8/layout/bProcess3"/>
    <dgm:cxn modelId="{C0DC39FD-B861-44D4-964C-716C40E1710C}" type="presParOf" srcId="{33304CD5-89A7-4D4E-B176-C9C5141C3595}" destId="{E03BE5D5-5B7B-44A7-8232-E74524CF3AC1}" srcOrd="0" destOrd="0" presId="urn:microsoft.com/office/officeart/2005/8/layout/bProcess3"/>
    <dgm:cxn modelId="{5D7666BF-7E63-49E8-BF37-3164B6CDF500}" type="presParOf" srcId="{31AA12BA-A5F5-4FC9-B11F-31A78047C670}" destId="{09C63313-A342-4813-97AF-BD40E6ED619C}" srcOrd="6" destOrd="0" presId="urn:microsoft.com/office/officeart/2005/8/layout/bProcess3"/>
    <dgm:cxn modelId="{42FD2CBA-363A-4217-B925-5A99B704FFCB}" type="presParOf" srcId="{31AA12BA-A5F5-4FC9-B11F-31A78047C670}" destId="{BE226A8A-C1F5-4C8D-841B-37860E0E8708}" srcOrd="7" destOrd="0" presId="urn:microsoft.com/office/officeart/2005/8/layout/bProcess3"/>
    <dgm:cxn modelId="{A8223EDD-3D95-40A1-91BF-85F4CAE31A7E}" type="presParOf" srcId="{BE226A8A-C1F5-4C8D-841B-37860E0E8708}" destId="{E40AA0A2-1C84-4E1D-A10E-301BE62E720D}" srcOrd="0" destOrd="0" presId="urn:microsoft.com/office/officeart/2005/8/layout/bProcess3"/>
    <dgm:cxn modelId="{45FB1D9F-32F5-4B91-BCE6-9277246CAB61}" type="presParOf" srcId="{31AA12BA-A5F5-4FC9-B11F-31A78047C670}" destId="{2616C3E1-F3CC-4514-A150-6869EE195E13}" srcOrd="8" destOrd="0" presId="urn:microsoft.com/office/officeart/2005/8/layout/bProcess3"/>
    <dgm:cxn modelId="{A139C759-1D53-430A-B984-FFA8619F6CD6}" type="presParOf" srcId="{31AA12BA-A5F5-4FC9-B11F-31A78047C670}" destId="{F343275D-818D-4F7D-942D-4290579F06BC}" srcOrd="9" destOrd="0" presId="urn:microsoft.com/office/officeart/2005/8/layout/bProcess3"/>
    <dgm:cxn modelId="{B6E74013-FAE9-4A8E-94C8-CFAF23B6CD0E}" type="presParOf" srcId="{F343275D-818D-4F7D-942D-4290579F06BC}" destId="{CC64F6DC-FE78-4C0A-B1A4-A6D56D77BB23}" srcOrd="0" destOrd="0" presId="urn:microsoft.com/office/officeart/2005/8/layout/bProcess3"/>
    <dgm:cxn modelId="{56BB83E5-CD1F-4DA8-9F53-884FDE66ADC5}" type="presParOf" srcId="{31AA12BA-A5F5-4FC9-B11F-31A78047C670}" destId="{51B39BB3-3BC3-4367-8087-BACD13DDB111}" srcOrd="10" destOrd="0" presId="urn:microsoft.com/office/officeart/2005/8/layout/bProcess3"/>
    <dgm:cxn modelId="{3E27EFBC-8F27-43A1-A22A-D6F5A4C1035D}" type="presParOf" srcId="{31AA12BA-A5F5-4FC9-B11F-31A78047C670}" destId="{B038D973-7EEF-49DE-A876-C6A516D97904}" srcOrd="11" destOrd="0" presId="urn:microsoft.com/office/officeart/2005/8/layout/bProcess3"/>
    <dgm:cxn modelId="{DBE445E2-C141-452B-8BD3-6068CF554265}" type="presParOf" srcId="{B038D973-7EEF-49DE-A876-C6A516D97904}" destId="{E92DD646-2B3F-4E2F-B821-F29D89AE4D5A}" srcOrd="0" destOrd="0" presId="urn:microsoft.com/office/officeart/2005/8/layout/bProcess3"/>
    <dgm:cxn modelId="{BB1C80FA-4195-4CF9-9D8E-C4C4741D2FA5}" type="presParOf" srcId="{31AA12BA-A5F5-4FC9-B11F-31A78047C670}" destId="{882C24E5-92F4-4F66-A624-BA472431899E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EAED4-AA4C-4CEF-8C5B-7D4F7F8A7414}">
      <dsp:nvSpPr>
        <dsp:cNvPr id="0" name=""/>
        <dsp:cNvSpPr/>
      </dsp:nvSpPr>
      <dsp:spPr>
        <a:xfrm>
          <a:off x="224153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1242976"/>
        <a:ext cx="25774" cy="5154"/>
      </dsp:txXfrm>
    </dsp:sp>
    <dsp:sp modelId="{F224D7B7-4011-491B-B334-641DC912FEB1}">
      <dsp:nvSpPr>
        <dsp:cNvPr id="0" name=""/>
        <dsp:cNvSpPr/>
      </dsp:nvSpPr>
      <dsp:spPr>
        <a:xfrm>
          <a:off x="2092" y="573182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What is Extreme Cold?</a:t>
          </a:r>
        </a:p>
      </dsp:txBody>
      <dsp:txXfrm>
        <a:off x="2092" y="573182"/>
        <a:ext cx="2241239" cy="1344743"/>
      </dsp:txXfrm>
    </dsp:sp>
    <dsp:sp modelId="{DE92A430-20D4-4CEA-87A8-571F13A214C0}">
      <dsp:nvSpPr>
        <dsp:cNvPr id="0" name=""/>
        <dsp:cNvSpPr/>
      </dsp:nvSpPr>
      <dsp:spPr>
        <a:xfrm>
          <a:off x="4998257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1242976"/>
        <a:ext cx="25774" cy="5154"/>
      </dsp:txXfrm>
    </dsp:sp>
    <dsp:sp modelId="{E7210669-DD7D-41FF-A9AD-1B811F3F8879}">
      <dsp:nvSpPr>
        <dsp:cNvPr id="0" name=""/>
        <dsp:cNvSpPr/>
      </dsp:nvSpPr>
      <dsp:spPr>
        <a:xfrm>
          <a:off x="2758817" y="573182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 to Prepare?</a:t>
          </a:r>
        </a:p>
      </dsp:txBody>
      <dsp:txXfrm>
        <a:off x="2758817" y="573182"/>
        <a:ext cx="2241239" cy="1344743"/>
      </dsp:txXfrm>
    </dsp:sp>
    <dsp:sp modelId="{33304CD5-89A7-4D4E-B176-C9C5141C3595}">
      <dsp:nvSpPr>
        <dsp:cNvPr id="0" name=""/>
        <dsp:cNvSpPr/>
      </dsp:nvSpPr>
      <dsp:spPr>
        <a:xfrm>
          <a:off x="775498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84537" y="1242976"/>
        <a:ext cx="25774" cy="5154"/>
      </dsp:txXfrm>
    </dsp:sp>
    <dsp:sp modelId="{9530EA77-DE1B-4C8F-A957-26C602CE3140}">
      <dsp:nvSpPr>
        <dsp:cNvPr id="0" name=""/>
        <dsp:cNvSpPr/>
      </dsp:nvSpPr>
      <dsp:spPr>
        <a:xfrm>
          <a:off x="5515542" y="573182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Extreme Cold Scenarios </a:t>
          </a:r>
        </a:p>
      </dsp:txBody>
      <dsp:txXfrm>
        <a:off x="5515542" y="573182"/>
        <a:ext cx="2241239" cy="1344743"/>
      </dsp:txXfrm>
    </dsp:sp>
    <dsp:sp modelId="{BE226A8A-C1F5-4C8D-841B-37860E0E8708}">
      <dsp:nvSpPr>
        <dsp:cNvPr id="0" name=""/>
        <dsp:cNvSpPr/>
      </dsp:nvSpPr>
      <dsp:spPr>
        <a:xfrm>
          <a:off x="1122712" y="1916126"/>
          <a:ext cx="8270175" cy="484885"/>
        </a:xfrm>
        <a:custGeom>
          <a:avLst/>
          <a:gdLst/>
          <a:ahLst/>
          <a:cxnLst/>
          <a:rect l="0" t="0" r="0" b="0"/>
          <a:pathLst>
            <a:path>
              <a:moveTo>
                <a:pt x="8270175" y="0"/>
              </a:moveTo>
              <a:lnTo>
                <a:pt x="8270175" y="259542"/>
              </a:lnTo>
              <a:lnTo>
                <a:pt x="0" y="259542"/>
              </a:lnTo>
              <a:lnTo>
                <a:pt x="0" y="48488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0644" y="2155991"/>
        <a:ext cx="414311" cy="5154"/>
      </dsp:txXfrm>
    </dsp:sp>
    <dsp:sp modelId="{09C63313-A342-4813-97AF-BD40E6ED619C}">
      <dsp:nvSpPr>
        <dsp:cNvPr id="0" name=""/>
        <dsp:cNvSpPr/>
      </dsp:nvSpPr>
      <dsp:spPr>
        <a:xfrm>
          <a:off x="8272267" y="573182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Cold-Related Illness and First Aid</a:t>
          </a:r>
        </a:p>
      </dsp:txBody>
      <dsp:txXfrm>
        <a:off x="8272267" y="573182"/>
        <a:ext cx="2241239" cy="1344743"/>
      </dsp:txXfrm>
    </dsp:sp>
    <dsp:sp modelId="{F343275D-818D-4F7D-942D-4290579F06BC}">
      <dsp:nvSpPr>
        <dsp:cNvPr id="0" name=""/>
        <dsp:cNvSpPr/>
      </dsp:nvSpPr>
      <dsp:spPr>
        <a:xfrm>
          <a:off x="2241532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3103206"/>
        <a:ext cx="25774" cy="5154"/>
      </dsp:txXfrm>
    </dsp:sp>
    <dsp:sp modelId="{2616C3E1-F3CC-4514-A150-6869EE195E13}">
      <dsp:nvSpPr>
        <dsp:cNvPr id="0" name=""/>
        <dsp:cNvSpPr/>
      </dsp:nvSpPr>
      <dsp:spPr>
        <a:xfrm>
          <a:off x="2092" y="2433411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Winterize Your Home and Vehicle </a:t>
          </a:r>
        </a:p>
      </dsp:txBody>
      <dsp:txXfrm>
        <a:off x="2092" y="2433411"/>
        <a:ext cx="2241239" cy="1344743"/>
      </dsp:txXfrm>
    </dsp:sp>
    <dsp:sp modelId="{B038D973-7EEF-49DE-A876-C6A516D97904}">
      <dsp:nvSpPr>
        <dsp:cNvPr id="0" name=""/>
        <dsp:cNvSpPr/>
      </dsp:nvSpPr>
      <dsp:spPr>
        <a:xfrm>
          <a:off x="4998257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3103206"/>
        <a:ext cx="25774" cy="5154"/>
      </dsp:txXfrm>
    </dsp:sp>
    <dsp:sp modelId="{51B39BB3-3BC3-4367-8087-BACD13DDB111}">
      <dsp:nvSpPr>
        <dsp:cNvPr id="0" name=""/>
        <dsp:cNvSpPr/>
      </dsp:nvSpPr>
      <dsp:spPr>
        <a:xfrm>
          <a:off x="2758817" y="2433411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Resources </a:t>
          </a:r>
        </a:p>
      </dsp:txBody>
      <dsp:txXfrm>
        <a:off x="2758817" y="2433411"/>
        <a:ext cx="2241239" cy="1344743"/>
      </dsp:txXfrm>
    </dsp:sp>
    <dsp:sp modelId="{882C24E5-92F4-4F66-A624-BA472431899E}">
      <dsp:nvSpPr>
        <dsp:cNvPr id="0" name=""/>
        <dsp:cNvSpPr/>
      </dsp:nvSpPr>
      <dsp:spPr>
        <a:xfrm>
          <a:off x="5515542" y="2433411"/>
          <a:ext cx="2241239" cy="134474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Start Today</a:t>
          </a:r>
        </a:p>
      </dsp:txBody>
      <dsp:txXfrm>
        <a:off x="5515542" y="2433411"/>
        <a:ext cx="2241239" cy="134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E11B71-3984-3B93-0E66-FA1944FF89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2B76B-E4F4-B221-4863-2A75C80E84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36CBB-723B-C0A1-BA19-2896205A43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E9CBC-53DB-A14C-A410-EA0E149C4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86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D5C9-5AA3-400D-BE6A-324D894CFC4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63D81-C85B-44FF-82A1-D4533C8F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3B5C-3D28-327A-AA50-4DE541425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E6EF9-7F09-21BE-4211-D9164E1B5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1B27F-5136-5380-3775-9DB09F7E3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396A3-7D4B-DA77-E3F2-B0155DE80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2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9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06322-3D03-1D12-2269-69D17783A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2C11D6-8DCA-4AB9-12C6-7A3A7058F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6B229-35BC-8B35-80BC-B074A42BB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45CC9-0F6E-F391-C9AB-8CE2D7B33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963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C1B0-0E43-A5B1-1553-3ECFF398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6EB23-DF13-E55F-502C-DD852735C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EDFC5-6E36-F050-1D28-028D55EE7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16C15-0CB5-FCD9-CE6C-9BCB92F1B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90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C0FB-DE7F-0E05-6D95-829E3AAB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9B762-F42C-37A7-0931-151555506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6100D-F769-A7B0-B27D-9EBA28E00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E69FD-0172-A550-C67B-7A002CA85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89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DABC3-5FD2-B454-BDBA-3E99C5D8B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A7A2DC-91A2-4301-59A2-FE69366FB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BD22B-0EBD-E990-02FE-75520E1BF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C9C86-C61F-A548-71AC-41D236106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09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1B494-E6FA-E809-04DB-CBF7D9180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4EDD0-031B-64AA-498C-AE66B5993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69BB4-F047-9487-CC95-D73577EE4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D27AE-4631-81C2-03F4-E81644675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005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B70E4-5A9E-6536-64C7-BECB2867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5072E-CC22-E00D-1E9B-6D221DE77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CD72E6-E5EE-DC28-018C-421EC39C1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33B63-0BFC-197A-A7A8-88ACFD9BA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67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516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69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58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This is an example of the guide to alerts and warnings. It outlines the difference between a Tornado Watch and a Tornado Warning as well as the steps to take.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93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9FAE2-019E-99C3-B1F1-0B6270696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C1515-4C7C-5779-8311-B9427874F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E08BC-5300-F18C-114A-C6E9A4B99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84B25-0F89-BF2A-E45B-CE3C2685E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56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4A731-C2B4-41D0-9C42-D11C89F4A2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7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A4105-6A96-8F17-80E1-630CD5DEF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7CE45-6D45-C37E-6C31-86C8C81C4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AD559-F6E0-B992-339F-5CF208BE7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E4F5D-3186-5001-9001-E853635A6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90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4A731-C2B4-41D0-9C42-D11C89F4A2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4A731-C2B4-41D0-9C42-D11C89F4A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7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FF138-C454-66C0-432A-BE5293B6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C85EB-297E-F5FC-1EA5-A0EF45274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4D732-46B0-DDE3-FC0C-49458B706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25A1D-37AB-B737-A4D8-187905C39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9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63D81-C85B-44FF-82A1-D4533C8F9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7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Preparedness: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Covid/flu tests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N95 or disposable masks 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aid kit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Medications (write them down)</a:t>
            </a:r>
          </a:p>
          <a:p>
            <a:pPr marL="171450" indent="-171450">
              <a:buFontTx/>
              <a:buChar char="-"/>
            </a:pPr>
            <a:r>
              <a:rPr lang="en-US" dirty="0"/>
              <a:t>Hand sanitizer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Soap (liquid, sheets, bar)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Disposable gloves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Disinfecting wipes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Water purification tablets or filter 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Personal hygiene kit – toothbrush, paste, menstrual products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Waste disposal bags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Copies of prescriptions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Flash drive with immunization records, medical history, insurance documents, ID copies, medical history, pet records </a:t>
            </a:r>
          </a:p>
          <a:p>
            <a:pPr marL="171450" indent="-171450">
              <a:buFontTx/>
              <a:buChar char="-"/>
            </a:pPr>
            <a:r>
              <a:rPr lang="en-US" dirty="0"/>
              <a:t>Backup glasses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4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2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4A731-C2B4-41D0-9C42-D11C89F4A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8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E9A4-0940-5EC7-7512-D63C45D5D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9CB93-30EF-58BB-CC60-9CC6812DA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833F-08B8-74D1-8322-C8C0EDF3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0226B-C467-5E62-BF30-65D7FC16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BD18-E93E-AFB2-7335-8F5EDCA7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6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D6A9-1446-1CB8-0880-15D51264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52F60-82BE-AE0E-BAC4-87DDF5195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05DDC-7022-91E9-4ED1-67B9E92E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43CF4-F623-33C2-9B34-8D494F43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1447-0D09-1886-C508-C2DE540C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7BB22-E4CA-F3CF-4EC2-EE2CBDF3D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53D84-E535-B747-0DBB-253E23731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C66F-3B66-F0C7-F64F-99F23820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6EDD-F197-8A0F-B8FF-337B5F31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E94B7-6054-0112-B9FD-0B4BBEE3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7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60B6-4D1E-EBDF-7C96-0F637B81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3A0D8-151C-6104-39CE-3D3C6D64C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A731-E1F0-C4BB-7742-FC6108D7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99FB7-373E-B24A-FCF7-8DF90186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D067A-FBAD-0B39-6AAE-A3D991CE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B837-83A6-705A-5C37-F71E21CF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E9B02-9698-13DA-12C3-6F28510F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F1BD-5151-8541-C398-8317CF58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0077-C877-CBA1-2C68-070C4B40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404-AC0C-7608-EF4A-F0DF7534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A59F-2C08-C796-6906-E0669B35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013B5-1782-93D6-1655-9EA0361A7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382EB-CF61-A014-33F0-425B1D64D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DEC5C-FE03-AA6D-FD6C-4586D29A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8239E-AD0B-0FB2-75E1-93440572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2237E-F8C8-2E41-FC0E-65DECD0E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7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983D-25B7-4A7B-6AF9-7AD311E1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F7FDB-EACA-B279-CDE5-55019E915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7A5F3-9547-BC95-6EA1-C9D83CAD6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EE253-5888-C086-71D7-09B4628B0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C78E4-123D-16EA-CE6A-755699211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0E224-83AD-EDD4-51AB-163A0D19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93CF3C-A7A8-4C45-D717-88A843EB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5176D-7B23-813B-4BDA-2C6CAE06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EF82-2C86-8E13-BF19-B67FFA5A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A9AA1-00DC-F08A-063B-C07487F6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8B6AE-59C2-753B-8955-A93748E0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D7CA3-6106-CE3E-A3B0-BF3754CA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80780-92C1-AF21-FFDC-88ED873E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FD1B8-88DD-6C6D-A2A7-D2848D4A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913E0-CF39-0281-DFDC-B54C6BA9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D830-022B-7BC6-3A52-F459DB74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DB147-AA85-E437-03C0-20A65B29D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8F591-B6AB-343C-CD18-495034520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ED609-C919-43E5-11DC-B9E9CF7C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464E3-4D3B-0BCB-9189-A8379694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F4AE3-AE09-D200-338A-624D56C4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4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AD08-79E6-9DC8-D805-44E6E0BE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B031D-D1A8-7766-B99B-0F22DCDE6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E6AAD-83D1-4AFC-1E4F-2838F4AA8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0E703-442E-733B-21FB-52730339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677E5-CD0C-260C-1BB2-3B533A02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665E6-FBA9-1288-9830-DC1188A9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BBC67-771F-0AB8-50A1-058597F1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DCA42-E2F4-897E-2313-B48EB1D3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A58F4-2BA4-F0DF-957A-94970479D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90E2F-CB6E-E74D-B4BC-966FB9C8DFA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FE99-70A4-C855-67C3-ED0AC93B8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A6ED8-C9CF-A761-4405-77004298C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A3A3-8B39-514C-BC1A-E5A81F4FE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hyperlink" Target="https://stacks.cdc.gov/view/cdc/32725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2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3.png"/><Relationship Id="rId5" Type="http://schemas.openxmlformats.org/officeDocument/2006/relationships/hyperlink" Target="chrome-extension://efaidnbmnnnibpcajpcglclefindmkaj/https:/www.cdc.gov/foodsafety/pdfs/eat_safe-r5-infographic2-h.pdf" TargetMode="Externa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4.png"/><Relationship Id="rId5" Type="http://schemas.openxmlformats.org/officeDocument/2006/relationships/hyperlink" Target="https://www.weather.gov/lwx/winter_car-pr" TargetMode="Externa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winter-weather/safety/index.html#cdc_preparedness_how_it-get-your-home-ready" TargetMode="External"/><Relationship Id="rId13" Type="http://schemas.openxmlformats.org/officeDocument/2006/relationships/hyperlink" Target="https://www.cdc.gov/niosh/cold-stress/about/related-illness.html" TargetMode="External"/><Relationship Id="rId18" Type="http://schemas.openxmlformats.org/officeDocument/2006/relationships/hyperlink" Target="chrome-extension://efaidnbmnnnibpcajpcglclefindmkaj/https:/www.weather.gov/media/arx/winter/WinterPrepare.pdf" TargetMode="External"/><Relationship Id="rId3" Type="http://schemas.openxmlformats.org/officeDocument/2006/relationships/notesSlide" Target="../notesSlides/notesSlide23.xml"/><Relationship Id="rId7" Type="http://schemas.openxmlformats.org/officeDocument/2006/relationships/hyperlink" Target="https://www.cdc.gov/winter-weather/about/?CDC_AAref_Val=https://www.cdc.gov/disasters/winter/index.html" TargetMode="External"/><Relationship Id="rId12" Type="http://schemas.openxmlformats.org/officeDocument/2006/relationships/hyperlink" Target="https://www.cdc.gov/niosh/cold-stress/about/index.html" TargetMode="External"/><Relationship Id="rId17" Type="http://schemas.openxmlformats.org/officeDocument/2006/relationships/hyperlink" Target="https://www.weather.gov/safety/cold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louisvilleky.gov/government/health-wellness/emergency-public-health-preparedness" TargetMode="External"/><Relationship Id="rId20" Type="http://schemas.openxmlformats.org/officeDocument/2006/relationships/hyperlink" Target="https://www.ready.gov/winter-weather" TargetMode="External"/><Relationship Id="rId1" Type="http://schemas.openxmlformats.org/officeDocument/2006/relationships/themeOverride" Target="../theme/themeOverride26.xml"/><Relationship Id="rId6" Type="http://schemas.openxmlformats.org/officeDocument/2006/relationships/hyperlink" Target="https://www.redcross.org/cruz-roja/obtener-ayuda/tipos-de-emergencias/tormenta-invernal.html" TargetMode="External"/><Relationship Id="rId11" Type="http://schemas.openxmlformats.org/officeDocument/2006/relationships/hyperlink" Target="https://www.cdc.gov/winter-weather/prevention/preventing-frostbite.html" TargetMode="External"/><Relationship Id="rId5" Type="http://schemas.openxmlformats.org/officeDocument/2006/relationships/hyperlink" Target="https://www.redcross.org/get-help/how-to-prepare-for-emergencies/types-of-emergencies/winter-storm.html" TargetMode="External"/><Relationship Id="rId15" Type="http://schemas.openxmlformats.org/officeDocument/2006/relationships/hyperlink" Target="https://files.constantcontact.com/a5caf2c5001/f720479e-030b-4566-ada9-a7577677a206.pdf" TargetMode="External"/><Relationship Id="rId10" Type="http://schemas.openxmlformats.org/officeDocument/2006/relationships/hyperlink" Target="https://www.cdc.gov/winter-weather/prevention/index.html" TargetMode="External"/><Relationship Id="rId19" Type="http://schemas.openxmlformats.org/officeDocument/2006/relationships/hyperlink" Target="https://www.osha.gov/emergency-preparedness/guides/cold-stress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stacks.cdc.gov/view/cdc/23940" TargetMode="External"/><Relationship Id="rId14" Type="http://schemas.openxmlformats.org/officeDocument/2006/relationships/hyperlink" Target="https://www.cdc.gov/carbon-monoxide/factsheets/co-poisoning-fact-sheet.html?CDC_AAref_Val=https://www.cdc.gov/co/copoisoningfactsheet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hyperlink" Target="http://www.louisvilleky.gov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weather.gov/lmk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sv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4.sv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4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CCD6C-0163-E306-EE11-D989D54E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8D8724-2638-757C-0E95-911E8E5A5F9B}"/>
              </a:ext>
            </a:extLst>
          </p:cNvPr>
          <p:cNvCxnSpPr>
            <a:cxnSpLocks/>
          </p:cNvCxnSpPr>
          <p:nvPr/>
        </p:nvCxnSpPr>
        <p:spPr>
          <a:xfrm>
            <a:off x="921644" y="4088452"/>
            <a:ext cx="59436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78CA7BC-0791-A9B4-3D01-EC3E1073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976" y="1573855"/>
            <a:ext cx="1976102" cy="5109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7FDF9F-80C2-D74D-D8CB-EBC7AD909114}"/>
              </a:ext>
            </a:extLst>
          </p:cNvPr>
          <p:cNvSpPr/>
          <p:nvPr/>
        </p:nvSpPr>
        <p:spPr>
          <a:xfrm>
            <a:off x="863574" y="2117150"/>
            <a:ext cx="873245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Health Preparedness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/>
              </a:rPr>
              <a:t>Winter Emergency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white circle with blue text&#10;&#10;Description automatically generated">
            <a:extLst>
              <a:ext uri="{FF2B5EF4-FFF2-40B4-BE49-F238E27FC236}">
                <a16:creationId xmlns:a16="http://schemas.microsoft.com/office/drawing/2014/main" id="{B4E37A04-1728-C11A-ABEE-AA17568DD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74" y="1510527"/>
            <a:ext cx="648879" cy="63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10D239-3632-237F-01B0-451317EB8D6E}"/>
              </a:ext>
            </a:extLst>
          </p:cNvPr>
          <p:cNvSpPr txBox="1"/>
          <p:nvPr/>
        </p:nvSpPr>
        <p:spPr>
          <a:xfrm>
            <a:off x="863574" y="4285156"/>
            <a:ext cx="7366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Kern, MBA, MS-SSEM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Public Health Preparedness Administrator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Dana Novario, MSSW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Preparedness Coordinator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3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CBD8-AC1B-30B4-35E3-6643D8C5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Extreme Cold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B26F-7E1E-E5BA-EE11-2A6926581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800"/>
            <a:ext cx="10515600" cy="4351338"/>
          </a:xfrm>
        </p:spPr>
        <p:txBody>
          <a:bodyPr/>
          <a:lstStyle/>
          <a:p>
            <a:r>
              <a:rPr lang="en-US" dirty="0"/>
              <a:t>National weather predicts a Winter Storm Warning</a:t>
            </a:r>
          </a:p>
          <a:p>
            <a:r>
              <a:rPr lang="en-US" dirty="0"/>
              <a:t>Governor declares a state of emergency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Activity </a:t>
            </a:r>
          </a:p>
          <a:p>
            <a:r>
              <a:rPr lang="en-US" dirty="0"/>
              <a:t>Read the scenario</a:t>
            </a:r>
          </a:p>
          <a:p>
            <a:r>
              <a:rPr lang="en-US" dirty="0"/>
              <a:t>Identify what actions you might take with only the supplies listed</a:t>
            </a:r>
          </a:p>
          <a:p>
            <a:r>
              <a:rPr lang="en-US" dirty="0"/>
              <a:t>Make a list of supplies that you would add to your preparedness kit for a future event </a:t>
            </a:r>
          </a:p>
        </p:txBody>
      </p:sp>
    </p:spTree>
    <p:extLst>
      <p:ext uri="{BB962C8B-B14F-4D97-AF65-F5344CB8AC3E}">
        <p14:creationId xmlns:p14="http://schemas.microsoft.com/office/powerpoint/2010/main" val="2474725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CBD8-AC1B-30B4-35E3-6643D8C5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Extreme Cold Scenario #1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B26F-7E1E-E5BA-EE11-2A6926581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510"/>
            <a:ext cx="98994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Scenario: </a:t>
            </a:r>
            <a:r>
              <a:rPr lang="en-US" sz="2000" dirty="0"/>
              <a:t>It is 8 p.m. and you have lost power during the winter storm. You and your family prepared an emergency preparedness plan and kit to be safe prior to the storm.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Items: </a:t>
            </a:r>
            <a:r>
              <a:rPr lang="en-US" sz="2000" dirty="0"/>
              <a:t>Shovel, flashlights, blankets, hand warmers, radio, batteries, glow stick, fully charged power block, coloring books with crayons, non-perishable food supplies, first aid kit, family members contact list, list of nearby warming centers, low charge phone.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Symptoms: </a:t>
            </a:r>
            <a:r>
              <a:rPr lang="en-US" sz="2000" dirty="0"/>
              <a:t>None.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Actions: </a:t>
            </a:r>
            <a:r>
              <a:rPr lang="en-US" sz="2000" dirty="0"/>
              <a:t>It’s getting extremely cold in your home; what actions may you take with the supplies you have on hand?</a:t>
            </a:r>
          </a:p>
        </p:txBody>
      </p:sp>
      <p:pic>
        <p:nvPicPr>
          <p:cNvPr id="4" name="Graphic 3" descr="Water Bottle outline">
            <a:extLst>
              <a:ext uri="{FF2B5EF4-FFF2-40B4-BE49-F238E27FC236}">
                <a16:creationId xmlns:a16="http://schemas.microsoft.com/office/drawing/2014/main" id="{E942E857-0882-D8E5-910C-CBD3D184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8815" y="149354"/>
            <a:ext cx="1650146" cy="1650146"/>
          </a:xfrm>
          <a:prstGeom prst="rect">
            <a:avLst/>
          </a:prstGeom>
        </p:spPr>
      </p:pic>
      <p:pic>
        <p:nvPicPr>
          <p:cNvPr id="5" name="Graphic 4" descr="Map with pin outline">
            <a:extLst>
              <a:ext uri="{FF2B5EF4-FFF2-40B4-BE49-F238E27FC236}">
                <a16:creationId xmlns:a16="http://schemas.microsoft.com/office/drawing/2014/main" id="{D55A0700-4564-F02D-612E-D3C981440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21604" y="-35762"/>
            <a:ext cx="1835262" cy="1835262"/>
          </a:xfrm>
          <a:prstGeom prst="rect">
            <a:avLst/>
          </a:prstGeom>
        </p:spPr>
      </p:pic>
      <p:pic>
        <p:nvPicPr>
          <p:cNvPr id="6" name="Graphic 5" descr="Phone Vibration outline">
            <a:extLst>
              <a:ext uri="{FF2B5EF4-FFF2-40B4-BE49-F238E27FC236}">
                <a16:creationId xmlns:a16="http://schemas.microsoft.com/office/drawing/2014/main" id="{3BAD265D-5A27-4592-DB9F-C26DEFC4E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43946" y="286469"/>
            <a:ext cx="1404219" cy="14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7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CBD8-AC1B-30B4-35E3-6643D8C5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Extreme Cold Scenario #2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B26F-7E1E-E5BA-EE11-2A6926581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510"/>
            <a:ext cx="98994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Scenario: </a:t>
            </a:r>
            <a:r>
              <a:rPr lang="en-US" sz="2000" dirty="0"/>
              <a:t>It is 8 p.m. and you have lost power during the winter storm. You are unable to leave your home due to mobility issues. Your neighbors are not home to help you; you do not live near a warming center that can support you.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Items: </a:t>
            </a:r>
            <a:r>
              <a:rPr lang="en-US" sz="2000" dirty="0"/>
              <a:t>A few water bottles, a few non-perishable snacks, candles, one flashlight, low charge phone.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Symptoms: </a:t>
            </a:r>
            <a:r>
              <a:rPr lang="en-US" sz="2000" dirty="0"/>
              <a:t>Slurred speech, pale skin, hallucinations.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Actions: </a:t>
            </a:r>
            <a:r>
              <a:rPr lang="en-US" sz="2000" dirty="0"/>
              <a:t>It’s getting extremely cold in your home; what actions may you take with the supplies you have on hand?</a:t>
            </a:r>
          </a:p>
        </p:txBody>
      </p:sp>
      <p:pic>
        <p:nvPicPr>
          <p:cNvPr id="4" name="Graphic 3" descr="Water Bottle outline">
            <a:extLst>
              <a:ext uri="{FF2B5EF4-FFF2-40B4-BE49-F238E27FC236}">
                <a16:creationId xmlns:a16="http://schemas.microsoft.com/office/drawing/2014/main" id="{E942E857-0882-D8E5-910C-CBD3D184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8815" y="149354"/>
            <a:ext cx="1650146" cy="1650146"/>
          </a:xfrm>
          <a:prstGeom prst="rect">
            <a:avLst/>
          </a:prstGeom>
        </p:spPr>
      </p:pic>
      <p:pic>
        <p:nvPicPr>
          <p:cNvPr id="5" name="Graphic 4" descr="Map with pin outline">
            <a:extLst>
              <a:ext uri="{FF2B5EF4-FFF2-40B4-BE49-F238E27FC236}">
                <a16:creationId xmlns:a16="http://schemas.microsoft.com/office/drawing/2014/main" id="{D55A0700-4564-F02D-612E-D3C981440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21604" y="-35762"/>
            <a:ext cx="1835262" cy="1835262"/>
          </a:xfrm>
          <a:prstGeom prst="rect">
            <a:avLst/>
          </a:prstGeom>
        </p:spPr>
      </p:pic>
      <p:pic>
        <p:nvPicPr>
          <p:cNvPr id="6" name="Graphic 5" descr="Phone Vibration outline">
            <a:extLst>
              <a:ext uri="{FF2B5EF4-FFF2-40B4-BE49-F238E27FC236}">
                <a16:creationId xmlns:a16="http://schemas.microsoft.com/office/drawing/2014/main" id="{3BAD265D-5A27-4592-DB9F-C26DEFC4E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43946" y="286469"/>
            <a:ext cx="1404219" cy="140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8DFE7-6212-C2D5-FDE2-EEFED0A7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64973-82C8-7823-A1D2-7BE98B17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80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862E2-FFA1-6E60-771F-165EDD593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3" y="0"/>
            <a:ext cx="80666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04A665B-C1F5-467F-6E3F-6234C395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Cold-related 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Illnesses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45C53F-7788-4954-3750-194F816E0E6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86778" cy="3920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Know the signs </a:t>
            </a:r>
          </a:p>
          <a:p>
            <a:r>
              <a:rPr lang="en-US" dirty="0"/>
              <a:t>Know the response </a:t>
            </a:r>
          </a:p>
          <a:p>
            <a:r>
              <a:rPr lang="en-US" dirty="0"/>
              <a:t>Have supplies ready</a:t>
            </a:r>
          </a:p>
          <a:p>
            <a:r>
              <a:rPr lang="en-US" dirty="0">
                <a:hlinkClick r:id="rId6"/>
              </a:rPr>
              <a:t>Resource link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53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075768-B174-0EB5-9BEA-EB25C134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A2589-659A-6429-4745-338893B6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A8DE82-AD53-9DB8-ECAA-98BB7356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wrapped in a blanket&#10;&#10;AI-generated content may be incorrect.">
            <a:extLst>
              <a:ext uri="{FF2B5EF4-FFF2-40B4-BE49-F238E27FC236}">
                <a16:creationId xmlns:a16="http://schemas.microsoft.com/office/drawing/2014/main" id="{FF9A464C-FBA4-3A75-44D6-636F82AAC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56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A2353-1C4D-FC54-AA67-4EB16A25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580A-9A3E-855E-C6B9-9817DD58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Prepare Your Home for Winter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40CDD-3613-B12E-8A32-CFED2D652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A house with text and words&#10;&#10;AI-generated content may be incorrect.">
            <a:extLst>
              <a:ext uri="{FF2B5EF4-FFF2-40B4-BE49-F238E27FC236}">
                <a16:creationId xmlns:a16="http://schemas.microsoft.com/office/drawing/2014/main" id="{3DCE0295-D4F6-C2D3-55E4-FF558217F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48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98EDC-DF55-F8B3-E983-C0F7ED1D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2C0D-43B7-6DC3-1D98-283DEC8E8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Power Outages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AEC47-58E5-9C1C-EA42-ED56386BC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3669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Do not use a gas stove or oven to heat your home. </a:t>
            </a:r>
          </a:p>
          <a:p>
            <a:r>
              <a:rPr lang="en-US" dirty="0"/>
              <a:t>Do not use a generator inside a home or garage or outside near an open window.</a:t>
            </a:r>
          </a:p>
          <a:p>
            <a:r>
              <a:rPr lang="en-US" dirty="0"/>
              <a:t>Do not leave any vehicle running inside a garage, even if the garage doors are open.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4996D-1CCA-C796-1A9C-19001EE78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309" y="286950"/>
            <a:ext cx="6269794" cy="62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8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76AC3-2738-AA54-63A0-4D907AFD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D913-184C-4915-DA1F-634CAAA2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Power Outages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1BC5B-B2FC-8AA1-F90E-E98A1322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6778" cy="39205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refrigerator and freezer doors closed.</a:t>
            </a:r>
          </a:p>
          <a:p>
            <a:r>
              <a:rPr lang="en-US" dirty="0"/>
              <a:t>Prepare for emergencies by freezing ice/gel packs and have a cooler handy.</a:t>
            </a:r>
          </a:p>
          <a:p>
            <a:r>
              <a:rPr lang="en-US" dirty="0"/>
              <a:t>Use a cooler and ice packs to keep meds cold.</a:t>
            </a:r>
          </a:p>
          <a:p>
            <a:r>
              <a:rPr lang="en-US" dirty="0"/>
              <a:t>When in doubt, throw it out.</a:t>
            </a:r>
          </a:p>
          <a:p>
            <a:r>
              <a:rPr lang="en-US" dirty="0">
                <a:hlinkClick r:id="rId5"/>
              </a:rPr>
              <a:t>Resource link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CBB10-59CC-C59D-6550-CEA4D3639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014" y="0"/>
            <a:ext cx="530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5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8EBD3-D82F-EADA-D2E2-18D79C226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5207-8BEB-BDC8-B31F-C9D947EC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99844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Prepare Your Car for Winter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17BE0-F9E6-ED13-1193-4A88FF76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5144" cy="39205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Have your battery, antifreeze, oil, and tires checked.</a:t>
            </a:r>
          </a:p>
          <a:p>
            <a:r>
              <a:rPr lang="en-US" dirty="0"/>
              <a:t>Store a preparedness kit. </a:t>
            </a:r>
          </a:p>
          <a:p>
            <a:r>
              <a:rPr lang="en-US" dirty="0"/>
              <a:t>Plan your trip and let someone know the route.</a:t>
            </a:r>
          </a:p>
          <a:p>
            <a:r>
              <a:rPr lang="en-US" dirty="0"/>
              <a:t>Keep your gas tank full. </a:t>
            </a:r>
          </a:p>
          <a:p>
            <a:r>
              <a:rPr lang="en-US" dirty="0"/>
              <a:t>Stay tuned to the latest weather information.</a:t>
            </a:r>
          </a:p>
          <a:p>
            <a:r>
              <a:rPr lang="en-US" dirty="0">
                <a:hlinkClick r:id="rId5"/>
              </a:rPr>
              <a:t>Resource Link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84ECC-F3E7-BD11-D47B-139A5ADC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344" y="0"/>
            <a:ext cx="6848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3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AEDCAE-325D-41C6-BE56-813D472159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14" t="16739" r="21576" b="31488"/>
          <a:stretch/>
        </p:blipFill>
        <p:spPr>
          <a:xfrm>
            <a:off x="1198518" y="136525"/>
            <a:ext cx="979496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5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59FD-202A-4BD7-ACE4-BCAF32D7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Agenda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3765FE-ACE3-4ABF-2092-2171A8FAD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110228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089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Preparedness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BA06B-B0BC-B09A-C185-E81EC375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Emergency Supply List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074F-93A3-20C3-704D-CA74B2A733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Recommended Items to Include in a Basic Emergency Supply Kit.</a:t>
            </a:r>
          </a:p>
          <a:p>
            <a:r>
              <a:rPr lang="en-US">
                <a:cs typeface="Calibri" panose="020F0502020204030204"/>
              </a:rPr>
              <a:t>Document includes a checklist for go-bags.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87EA-47E5-5623-F2EB-386F30F7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Preparing Makes Sense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B86A-D1BE-72EF-B35F-BFCAEE3CB9F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How well you and your family prepare for a disaster before it happens impacts how quickly you recover. </a:t>
            </a:r>
          </a:p>
          <a:p>
            <a:r>
              <a:rPr lang="en-US">
                <a:cs typeface="Calibri"/>
              </a:rPr>
              <a:t>Know risks, make a plan, take action</a:t>
            </a:r>
          </a:p>
        </p:txBody>
      </p:sp>
    </p:spTree>
    <p:extLst>
      <p:ext uri="{BB962C8B-B14F-4D97-AF65-F5344CB8AC3E}">
        <p14:creationId xmlns:p14="http://schemas.microsoft.com/office/powerpoint/2010/main" val="2580583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Preparedness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BA06B-B0BC-B09A-C185-E81EC375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Safeguard Critical Documents and Valuables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074F-93A3-20C3-704D-CA74B2A733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Think about the priceless personal items you would want to protect from damage or take with you if you had to suddenly evacuate your home.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87EA-47E5-5623-F2EB-386F30F7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Prepare your pets for disasters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B86A-D1BE-72EF-B35F-BFCAEE3CB9F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If you have a plan in place for you and your pets, you will likely encounter less difficulty, stress and worry when you need to make a decision during an emergency.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5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Preparedness Resources</a:t>
            </a:r>
            <a:endParaRPr lang="en-US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BA06B-B0BC-B09A-C185-E81EC375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A guide for alerts and warnings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074F-93A3-20C3-704D-CA74B2A7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073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ea typeface="+mn-lt"/>
                <a:cs typeface="+mn-lt"/>
              </a:rPr>
              <a:t>Some hazards may not have an advisory, watch, or warning. This document helps you prepare for the unknown.</a:t>
            </a:r>
          </a:p>
          <a:p>
            <a:r>
              <a:rPr lang="en-US">
                <a:ea typeface="+mn-lt"/>
                <a:cs typeface="+mn-lt"/>
              </a:rPr>
              <a:t>This document provides images and steps to take given an emergency alert (tornado, hurricane, storms, weather, etc..)</a:t>
            </a:r>
            <a:endParaRPr lang="en-US"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87EA-47E5-5623-F2EB-386F30F7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Know your alerts and warnings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B86A-D1BE-72EF-B35F-BFCAEE3CB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98847" cy="308073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>
                <a:ea typeface="+mn-lt"/>
                <a:cs typeface="+mn-lt"/>
              </a:rPr>
              <a:t>Receiving  timely  information  about weather  conditions  or  other  emergency  events  can  make  all  the  difference  in knowing when to take action.</a:t>
            </a:r>
          </a:p>
          <a:p>
            <a:r>
              <a:rPr lang="en-US" sz="2400">
                <a:ea typeface="+mn-lt"/>
                <a:cs typeface="+mn-lt"/>
              </a:rPr>
              <a:t>For those with access and functional needs, many messages are Teletypewriters (TTY) and Telecommunications Device for the Deaf (TDD) and many devices have accessible accommodation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236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182" y="365125"/>
            <a:ext cx="5673174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Know Your Alerts and Warnings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110667-9C10-CF03-38B0-44C154BAC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57" y="450481"/>
            <a:ext cx="3057525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B87277-2FB7-E16E-0242-F840CDACE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749" y="2263994"/>
            <a:ext cx="3057525" cy="3190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AE074F-B822-4067-D527-EE2529A7D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356" y="427996"/>
            <a:ext cx="3057525" cy="3209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2E6A56-A945-D252-B612-D7F49308E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148" y="2263993"/>
            <a:ext cx="30670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Preparedness Resources</a:t>
            </a:r>
            <a:endParaRPr lang="en-US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BA06B-B0BC-B09A-C185-E81EC375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LMPHW Preparedness 101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074F-93A3-20C3-704D-CA74B2A733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Great resource for community members for a quick 101 on preparedness.</a:t>
            </a:r>
            <a:endParaRPr lang="en-US"/>
          </a:p>
          <a:p>
            <a:r>
              <a:rPr lang="en-US">
                <a:cs typeface="Calibri"/>
              </a:rPr>
              <a:t>How to be informed</a:t>
            </a:r>
          </a:p>
          <a:p>
            <a:r>
              <a:rPr lang="en-US">
                <a:cs typeface="Calibri"/>
              </a:rPr>
              <a:t>Training resources</a:t>
            </a:r>
          </a:p>
          <a:p>
            <a:r>
              <a:rPr lang="en-US">
                <a:cs typeface="Calibri"/>
              </a:rPr>
              <a:t>Our social media and contact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787EA-47E5-5623-F2EB-386F30F7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cs typeface="Calibri"/>
              </a:rPr>
              <a:t>Preparedness for Individuals with Disabilities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B86A-D1BE-72EF-B35F-BFCAEE3CB9F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In addition to having your basic survival supplies, an emergency kit should have items to meet your individual needs in various emergencies.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026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269A5-3B6C-ACD1-AD83-6F3274851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B2D0-FCD5-8B50-3554-75AFF92C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Cold-Related Illnesses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FCCB4-0460-E0AC-4109-6C161693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A screenshot of a timeline&#10;&#10;AI-generated content may be incorrect.">
            <a:extLst>
              <a:ext uri="{FF2B5EF4-FFF2-40B4-BE49-F238E27FC236}">
                <a16:creationId xmlns:a16="http://schemas.microsoft.com/office/drawing/2014/main" id="{3598B5C4-B1AB-4751-E3CE-79905ECF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1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F4621-B437-8973-5524-B040FA46B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03" y="41933"/>
            <a:ext cx="4560323" cy="35010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15471E5C-AD18-877B-4263-C84EAF806239}"/>
              </a:ext>
            </a:extLst>
          </p:cNvPr>
          <p:cNvSpPr/>
          <p:nvPr/>
        </p:nvSpPr>
        <p:spPr>
          <a:xfrm>
            <a:off x="6519980" y="1792436"/>
            <a:ext cx="3357154" cy="1613263"/>
          </a:xfrm>
          <a:prstGeom prst="lef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48C39-4A55-B2BF-CD8F-E41BF67F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245" y="316773"/>
            <a:ext cx="3357155" cy="1613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noProof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Start today!</a:t>
            </a:r>
          </a:p>
        </p:txBody>
      </p:sp>
      <p:pic>
        <p:nvPicPr>
          <p:cNvPr id="3" name="Picture 2" descr="LENSAlert">
            <a:extLst>
              <a:ext uri="{FF2B5EF4-FFF2-40B4-BE49-F238E27FC236}">
                <a16:creationId xmlns:a16="http://schemas.microsoft.com/office/drawing/2014/main" id="{A2256DF8-1D33-3E2C-599F-445E9B8E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3" y="4131127"/>
            <a:ext cx="4721138" cy="13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A4B41E1-CF8A-C8CC-AB9F-16DB5F4CF802}"/>
              </a:ext>
            </a:extLst>
          </p:cNvPr>
          <p:cNvSpPr txBox="1">
            <a:spLocks/>
          </p:cNvSpPr>
          <p:nvPr/>
        </p:nvSpPr>
        <p:spPr>
          <a:xfrm>
            <a:off x="4981183" y="4213769"/>
            <a:ext cx="6172239" cy="152082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212529"/>
                </a:solidFill>
              </a:rPr>
              <a:t>Opt-in for </a:t>
            </a:r>
            <a:r>
              <a:rPr lang="en-US" dirty="0" err="1">
                <a:solidFill>
                  <a:srgbClr val="212529"/>
                </a:solidFill>
              </a:rPr>
              <a:t>LENSAlert</a:t>
            </a:r>
            <a:r>
              <a:rPr lang="en-US" dirty="0">
                <a:solidFill>
                  <a:srgbClr val="212529"/>
                </a:solidFill>
              </a:rPr>
              <a:t> with your cell phone.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212529"/>
                </a:solidFill>
              </a:rPr>
              <a:t>Text "</a:t>
            </a:r>
            <a:r>
              <a:rPr lang="en-US" dirty="0" err="1">
                <a:solidFill>
                  <a:srgbClr val="212529"/>
                </a:solidFill>
              </a:rPr>
              <a:t>LENSAlert</a:t>
            </a:r>
            <a:r>
              <a:rPr lang="en-US" dirty="0">
                <a:solidFill>
                  <a:srgbClr val="212529"/>
                </a:solidFill>
              </a:rPr>
              <a:t>" to 67283 to start receiving emergency notifications.</a:t>
            </a:r>
          </a:p>
        </p:txBody>
      </p:sp>
    </p:spTree>
    <p:extLst>
      <p:ext uri="{BB962C8B-B14F-4D97-AF65-F5344CB8AC3E}">
        <p14:creationId xmlns:p14="http://schemas.microsoft.com/office/powerpoint/2010/main" val="247377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16F10-E995-61C4-D3C0-C85953617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825C-2D3C-E536-3FFB-4064ED8E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solidFill>
                  <a:srgbClr val="002060"/>
                </a:solidFill>
              </a:rPr>
              <a:t>Additional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98DCC-A6A6-4F09-6474-AD385C35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392"/>
            <a:ext cx="10515600" cy="428151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noProof="0" dirty="0"/>
              <a:t>American Red Cross – </a:t>
            </a:r>
            <a:r>
              <a:rPr lang="en-US" u="sng" noProof="0" dirty="0">
                <a:hlinkClick r:id="rId5"/>
              </a:rPr>
              <a:t>Winter Storm Safety</a:t>
            </a:r>
            <a:r>
              <a:rPr lang="en-US" noProof="0" dirty="0"/>
              <a:t>, </a:t>
            </a:r>
            <a:r>
              <a:rPr lang="en-US" u="sng" noProof="0" dirty="0">
                <a:hlinkClick r:id="rId6"/>
              </a:rPr>
              <a:t>Tormenta </a:t>
            </a:r>
            <a:r>
              <a:rPr lang="en-US" u="sng" noProof="0" dirty="0" err="1">
                <a:hlinkClick r:id="rId6"/>
              </a:rPr>
              <a:t>Invernal</a:t>
            </a:r>
            <a:r>
              <a:rPr lang="en-US" noProof="0" dirty="0"/>
              <a:t> (Español) </a:t>
            </a:r>
          </a:p>
          <a:p>
            <a:pPr lvl="0"/>
            <a:r>
              <a:rPr lang="en-US" noProof="0" dirty="0"/>
              <a:t>Centers for Disease Control and Prevention</a:t>
            </a:r>
          </a:p>
          <a:p>
            <a:pPr lvl="1"/>
            <a:r>
              <a:rPr lang="en-US" u="sng" noProof="0" dirty="0">
                <a:hlinkClick r:id="rId7"/>
              </a:rPr>
              <a:t>Winter Weather: Before, During, and After</a:t>
            </a:r>
            <a:endParaRPr lang="en-US" noProof="0" dirty="0"/>
          </a:p>
          <a:p>
            <a:pPr lvl="1"/>
            <a:r>
              <a:rPr lang="en-US" u="sng" noProof="0" dirty="0">
                <a:hlinkClick r:id="rId8"/>
              </a:rPr>
              <a:t>Preparing for a Winter Storm</a:t>
            </a:r>
            <a:r>
              <a:rPr lang="en-US" noProof="0" dirty="0"/>
              <a:t>, </a:t>
            </a:r>
            <a:r>
              <a:rPr lang="en-US" noProof="0" dirty="0" err="1">
                <a:hlinkClick r:id="rId9"/>
              </a:rPr>
              <a:t>Prepárese</a:t>
            </a:r>
            <a:r>
              <a:rPr lang="en-US" noProof="0" dirty="0">
                <a:hlinkClick r:id="rId9"/>
              </a:rPr>
              <a:t>, Tiempo </a:t>
            </a:r>
            <a:r>
              <a:rPr lang="en-US" noProof="0" dirty="0" err="1">
                <a:hlinkClick r:id="rId9"/>
              </a:rPr>
              <a:t>Invernal</a:t>
            </a:r>
            <a:r>
              <a:rPr lang="en-US" noProof="0" dirty="0">
                <a:hlinkClick r:id="rId9"/>
              </a:rPr>
              <a:t> </a:t>
            </a:r>
            <a:r>
              <a:rPr lang="en-US" noProof="0" dirty="0"/>
              <a:t>(Español) </a:t>
            </a:r>
          </a:p>
          <a:p>
            <a:pPr lvl="1"/>
            <a:r>
              <a:rPr lang="en-US" u="sng" noProof="0" dirty="0">
                <a:hlinkClick r:id="rId10"/>
              </a:rPr>
              <a:t>Preventing Hypothermia</a:t>
            </a:r>
            <a:r>
              <a:rPr lang="en-US" noProof="0" dirty="0"/>
              <a:t>, </a:t>
            </a:r>
            <a:r>
              <a:rPr lang="en-US" u="sng" noProof="0" dirty="0">
                <a:hlinkClick r:id="rId11"/>
              </a:rPr>
              <a:t>Preventing Frostbite </a:t>
            </a:r>
            <a:endParaRPr lang="en-US" noProof="0" dirty="0"/>
          </a:p>
          <a:p>
            <a:pPr lvl="1"/>
            <a:r>
              <a:rPr lang="en-US" u="sng" noProof="0" dirty="0">
                <a:hlinkClick r:id="rId12"/>
              </a:rPr>
              <a:t>Working in the Cold</a:t>
            </a:r>
            <a:r>
              <a:rPr lang="en-US" noProof="0" dirty="0"/>
              <a:t>, </a:t>
            </a:r>
            <a:r>
              <a:rPr lang="en-US" u="sng" noProof="0" dirty="0">
                <a:hlinkClick r:id="rId13"/>
              </a:rPr>
              <a:t>Cold-Related Illnesses in Workers</a:t>
            </a:r>
            <a:endParaRPr lang="en-US" noProof="0" dirty="0"/>
          </a:p>
          <a:p>
            <a:pPr lvl="1"/>
            <a:r>
              <a:rPr lang="en-US" u="sng" noProof="0" dirty="0">
                <a:hlinkClick r:id="rId14"/>
              </a:rPr>
              <a:t>Carbon Monoxide (CO) Poisoning Fact Sheet</a:t>
            </a:r>
            <a:r>
              <a:rPr lang="en-US" noProof="0" dirty="0"/>
              <a:t> (multilingual)</a:t>
            </a:r>
          </a:p>
          <a:p>
            <a:pPr lvl="0"/>
            <a:r>
              <a:rPr lang="en-US" noProof="0" dirty="0"/>
              <a:t>Center for Applied Environmental Health – </a:t>
            </a:r>
            <a:r>
              <a:rPr lang="en-US" noProof="0" dirty="0">
                <a:hlinkClick r:id="rId15"/>
              </a:rPr>
              <a:t>Emergency Planning Guide</a:t>
            </a:r>
            <a:endParaRPr lang="en-US" noProof="0" dirty="0"/>
          </a:p>
          <a:p>
            <a:pPr lvl="0"/>
            <a:r>
              <a:rPr lang="en-US" noProof="0" dirty="0"/>
              <a:t>Louisville Metro Public Health and Wellness – </a:t>
            </a:r>
            <a:r>
              <a:rPr lang="en-US" u="sng" dirty="0">
                <a:hlinkClick r:id="rId16"/>
              </a:rPr>
              <a:t>Multilingual Digital Library</a:t>
            </a:r>
            <a:r>
              <a:rPr lang="en-US" dirty="0">
                <a:hlinkClick r:id="rId16"/>
              </a:rPr>
              <a:t> </a:t>
            </a:r>
            <a:r>
              <a:rPr lang="en-US" dirty="0"/>
              <a:t>(multilingual)</a:t>
            </a:r>
            <a:endParaRPr lang="en-US" noProof="0" dirty="0"/>
          </a:p>
          <a:p>
            <a:pPr lvl="0"/>
            <a:r>
              <a:rPr lang="en-US" noProof="0" dirty="0"/>
              <a:t>National Weather Service – </a:t>
            </a:r>
            <a:r>
              <a:rPr lang="en-US" u="sng" noProof="0" dirty="0">
                <a:hlinkClick r:id="rId17"/>
              </a:rPr>
              <a:t>Cold Weather Safety</a:t>
            </a:r>
            <a:r>
              <a:rPr lang="en-US" noProof="0" dirty="0"/>
              <a:t>, </a:t>
            </a:r>
            <a:r>
              <a:rPr lang="en-US" u="sng" noProof="0" dirty="0">
                <a:hlinkClick r:id="rId18"/>
              </a:rPr>
              <a:t>Winter Preparedness Checklist </a:t>
            </a:r>
            <a:endParaRPr lang="en-US" noProof="0" dirty="0"/>
          </a:p>
          <a:p>
            <a:pPr lvl="0"/>
            <a:r>
              <a:rPr lang="en-US" noProof="0" dirty="0"/>
              <a:t>Occupational Safety and Health Administration – </a:t>
            </a:r>
            <a:r>
              <a:rPr lang="en-US" u="sng" noProof="0" dirty="0">
                <a:hlinkClick r:id="rId19"/>
              </a:rPr>
              <a:t>Cold Stress Guide</a:t>
            </a:r>
            <a:endParaRPr lang="en-US" noProof="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err="1"/>
              <a:t>Ready.Gov</a:t>
            </a:r>
            <a:r>
              <a:rPr lang="en-US" dirty="0"/>
              <a:t> – </a:t>
            </a:r>
            <a:r>
              <a:rPr lang="en-US" u="sng" dirty="0">
                <a:hlinkClick r:id="rId20"/>
              </a:rPr>
              <a:t>Winter Weather</a:t>
            </a:r>
            <a:r>
              <a:rPr lang="en-US" dirty="0"/>
              <a:t> (multilingual)</a:t>
            </a:r>
            <a:endParaRPr lang="en-US" sz="2800" noProof="0" dirty="0"/>
          </a:p>
        </p:txBody>
      </p:sp>
    </p:spTree>
    <p:extLst>
      <p:ext uri="{BB962C8B-B14F-4D97-AF65-F5344CB8AC3E}">
        <p14:creationId xmlns:p14="http://schemas.microsoft.com/office/powerpoint/2010/main" val="304028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DEFDF-6215-3932-D45D-F371CE513841}"/>
              </a:ext>
            </a:extLst>
          </p:cNvPr>
          <p:cNvSpPr txBox="1"/>
          <p:nvPr/>
        </p:nvSpPr>
        <p:spPr>
          <a:xfrm>
            <a:off x="2042020" y="358704"/>
            <a:ext cx="8038688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Questions?</a:t>
            </a:r>
          </a:p>
          <a:p>
            <a:pPr algn="ctr"/>
            <a:endParaRPr lang="en-US" sz="5400" dirty="0">
              <a:solidFill>
                <a:srgbClr val="00206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Paul Kern, Public Health Preparedness Administrator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</a:rPr>
              <a:t>Paul.Kern@LouisvilleKY.Gov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Dana Novario, Community Preparedness Coordinator</a:t>
            </a:r>
            <a:endParaRPr lang="en-US" sz="2800" dirty="0">
              <a:solidFill>
                <a:srgbClr val="002060"/>
              </a:solidFill>
              <a:ea typeface="Calibri"/>
              <a:cs typeface="Calibri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ea typeface="Calibri"/>
                <a:cs typeface="Calibri"/>
              </a:rPr>
              <a:t>Dana.Novario@LouisvilleKY.Gov</a:t>
            </a:r>
            <a:endParaRPr lang="en-US" sz="28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4E6E36A-7AD2-21AE-B737-5E85E3D31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537" y="4702492"/>
            <a:ext cx="2255257" cy="583171"/>
          </a:xfrm>
          <a:prstGeom prst="rect">
            <a:avLst/>
          </a:prstGeom>
        </p:spPr>
      </p:pic>
      <p:pic>
        <p:nvPicPr>
          <p:cNvPr id="6" name="Picture 5" descr="A white circle with blue text&#10;&#10;Description automatically generated">
            <a:extLst>
              <a:ext uri="{FF2B5EF4-FFF2-40B4-BE49-F238E27FC236}">
                <a16:creationId xmlns:a16="http://schemas.microsoft.com/office/drawing/2014/main" id="{1F18C032-BF3F-98C7-0586-26D502C5B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15" y="4630217"/>
            <a:ext cx="740543" cy="727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E0442B-2FFD-C01D-06BD-B2FB0AB9FCA4}"/>
              </a:ext>
            </a:extLst>
          </p:cNvPr>
          <p:cNvSpPr txBox="1"/>
          <p:nvPr/>
        </p:nvSpPr>
        <p:spPr>
          <a:xfrm>
            <a:off x="4460779" y="48094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www.louisvilleky.gov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086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What is a Public Health Emergency?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897BB-16C7-3CF0-DEE4-0F2B3401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Release of biological agent or other public health threat</a:t>
            </a:r>
          </a:p>
          <a:p>
            <a:pPr lvl="1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Category A Threat Agents</a:t>
            </a:r>
          </a:p>
          <a:p>
            <a:pPr lvl="3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Smallpox  </a:t>
            </a:r>
          </a:p>
          <a:p>
            <a:pPr lvl="3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Plague</a:t>
            </a:r>
          </a:p>
          <a:p>
            <a:pPr lvl="3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Anthrax</a:t>
            </a:r>
          </a:p>
          <a:p>
            <a:pPr lvl="1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Other Threats</a:t>
            </a:r>
          </a:p>
          <a:p>
            <a:pPr lvl="3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Pandemic Influenza</a:t>
            </a:r>
          </a:p>
          <a:p>
            <a:pPr lvl="3">
              <a:spcBef>
                <a:spcPts val="800"/>
              </a:spcBef>
              <a:spcAft>
                <a:spcPts val="600"/>
              </a:spcAft>
            </a:pPr>
            <a:r>
              <a:rPr lang="en-US" sz="2800" dirty="0"/>
              <a:t>Disease Outbreaks </a:t>
            </a:r>
            <a:r>
              <a:rPr lang="en-US" sz="2800" i="1" dirty="0"/>
              <a:t>(i.e., Hepatitis A)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B35A5-14A0-D217-02C3-2C08B4BB5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75" y="2213263"/>
            <a:ext cx="4043846" cy="269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97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5BA6B145-0450-F747-BE8C-6521584D3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32" t="22479" r="15832" b="18247"/>
          <a:stretch/>
        </p:blipFill>
        <p:spPr bwMode="auto">
          <a:xfrm>
            <a:off x="1052052" y="190059"/>
            <a:ext cx="9196427" cy="5394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133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958F92-F0EB-F3AB-D9E1-89EE8A606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3D50-DDFA-FE73-D226-C6D6375F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What is Extreme Cold?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DEAC0-DF56-9669-91A7-212BC4F2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945"/>
            <a:ext cx="10515600" cy="392054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Extremely lower outdoor temperatures that can rapidly cause the body to lose heat faster than it can produce it.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Wind chill makes temperatures feel colder.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Prolonged exposure to the cold can cause frostbite or hypothermia and can be life threatening.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Poses risks including frozen pipes, power outages, dangerous travel conditions.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Can be very problematic and dangerous for groups that have been marginalized and groups with higher risk.</a:t>
            </a:r>
          </a:p>
        </p:txBody>
      </p:sp>
    </p:spTree>
    <p:extLst>
      <p:ext uri="{BB962C8B-B14F-4D97-AF65-F5344CB8AC3E}">
        <p14:creationId xmlns:p14="http://schemas.microsoft.com/office/powerpoint/2010/main" val="863768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0E5B852-C049-CECE-7C5B-29968F0AD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29" y="145776"/>
            <a:ext cx="9840698" cy="3924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D17E8E-8E9C-077E-5601-FF868E1E0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365" y="4081913"/>
            <a:ext cx="9697803" cy="17718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CA3552-5432-8AE0-99D3-8F23B9B9C634}"/>
              </a:ext>
            </a:extLst>
          </p:cNvPr>
          <p:cNvSpPr txBox="1"/>
          <p:nvPr/>
        </p:nvSpPr>
        <p:spPr>
          <a:xfrm>
            <a:off x="10092589" y="6110892"/>
            <a:ext cx="156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Resource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2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How to Prepare?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897BB-16C7-3CF0-DEE4-0F2B3401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054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Stay up to date on </a:t>
            </a:r>
            <a:r>
              <a:rPr lang="en-US" b="1" dirty="0"/>
              <a:t>prevention and mitigation </a:t>
            </a:r>
            <a:r>
              <a:rPr lang="en-US" dirty="0"/>
              <a:t>techniques.  </a:t>
            </a:r>
            <a:endParaRPr lang="en-US" sz="2800" b="1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Be informed </a:t>
            </a:r>
            <a:r>
              <a:rPr lang="en-US" sz="2800" dirty="0"/>
              <a:t>by receiving alerts, warnings, and public safety information before, during and after emergencies</a:t>
            </a:r>
            <a:r>
              <a:rPr lang="en-US" dirty="0"/>
              <a:t>.</a:t>
            </a:r>
            <a:endParaRPr lang="en-US" sz="28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Assemble a </a:t>
            </a:r>
            <a:r>
              <a:rPr lang="en-US" b="1" dirty="0"/>
              <a:t>Preparedness Kit.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Create</a:t>
            </a:r>
            <a:r>
              <a:rPr lang="en-US" dirty="0"/>
              <a:t>, review, and practice </a:t>
            </a:r>
            <a:r>
              <a:rPr lang="en-US" sz="2800" b="1" dirty="0"/>
              <a:t>family emergency plan.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/>
              <a:t>Monitor trusted media </a:t>
            </a:r>
            <a:r>
              <a:rPr lang="en-US" dirty="0"/>
              <a:t>for emergency information and follow instructions from public safety offices.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Graphic 5" descr="Phone Vibration outline">
            <a:extLst>
              <a:ext uri="{FF2B5EF4-FFF2-40B4-BE49-F238E27FC236}">
                <a16:creationId xmlns:a16="http://schemas.microsoft.com/office/drawing/2014/main" id="{3D3141F6-2900-FA7A-B119-0597D9E66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71013" y="1690688"/>
            <a:ext cx="2643188" cy="264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Whistle outline">
            <a:extLst>
              <a:ext uri="{FF2B5EF4-FFF2-40B4-BE49-F238E27FC236}">
                <a16:creationId xmlns:a16="http://schemas.microsoft.com/office/drawing/2014/main" id="{937678BB-2E0A-9334-B32E-C2D64F469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552" y="535790"/>
            <a:ext cx="2596212" cy="2596212"/>
          </a:xfrm>
          <a:prstGeom prst="rect">
            <a:avLst/>
          </a:prstGeom>
        </p:spPr>
      </p:pic>
      <p:pic>
        <p:nvPicPr>
          <p:cNvPr id="15" name="Graphic 14" descr="Open book outline">
            <a:extLst>
              <a:ext uri="{FF2B5EF4-FFF2-40B4-BE49-F238E27FC236}">
                <a16:creationId xmlns:a16="http://schemas.microsoft.com/office/drawing/2014/main" id="{1055471D-6AC3-485B-4A3D-B9F722065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4455" y="527206"/>
            <a:ext cx="2613376" cy="2613376"/>
          </a:xfrm>
          <a:prstGeom prst="rect">
            <a:avLst/>
          </a:prstGeom>
        </p:spPr>
      </p:pic>
      <p:pic>
        <p:nvPicPr>
          <p:cNvPr id="11" name="Graphic 10" descr="Map with pin outline">
            <a:extLst>
              <a:ext uri="{FF2B5EF4-FFF2-40B4-BE49-F238E27FC236}">
                <a16:creationId xmlns:a16="http://schemas.microsoft.com/office/drawing/2014/main" id="{CD5AB984-47F6-45F6-FC08-9CA435320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9987" y="539304"/>
            <a:ext cx="2589181" cy="2589181"/>
          </a:xfrm>
          <a:prstGeom prst="rect">
            <a:avLst/>
          </a:prstGeom>
        </p:spPr>
      </p:pic>
      <p:pic>
        <p:nvPicPr>
          <p:cNvPr id="9" name="Graphic 8" descr="Toothbrush outline">
            <a:extLst>
              <a:ext uri="{FF2B5EF4-FFF2-40B4-BE49-F238E27FC236}">
                <a16:creationId xmlns:a16="http://schemas.microsoft.com/office/drawing/2014/main" id="{8C07A3B1-CCF6-4A70-040F-5412F2574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9702" y="547444"/>
            <a:ext cx="2572901" cy="2572901"/>
          </a:xfrm>
          <a:prstGeom prst="rect">
            <a:avLst/>
          </a:prstGeom>
        </p:spPr>
      </p:pic>
      <p:pic>
        <p:nvPicPr>
          <p:cNvPr id="7" name="Graphic 6" descr="Water Bottle outline">
            <a:extLst>
              <a:ext uri="{FF2B5EF4-FFF2-40B4-BE49-F238E27FC236}">
                <a16:creationId xmlns:a16="http://schemas.microsoft.com/office/drawing/2014/main" id="{DDEB8F7D-DE09-33F2-2C36-3EC82F3EFA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99072" y="2971860"/>
            <a:ext cx="2648759" cy="2648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367" y="3110438"/>
            <a:ext cx="5193748" cy="637124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002060"/>
                </a:solidFill>
              </a:rPr>
              <a:t>Building a Preparedness Kit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897BB-16C7-3CF0-DEE4-0F2B3401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367" y="4095481"/>
            <a:ext cx="5366610" cy="145261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What may we need?</a:t>
            </a:r>
          </a:p>
          <a:p>
            <a:r>
              <a:rPr lang="en-US" sz="2400" dirty="0">
                <a:solidFill>
                  <a:srgbClr val="002060"/>
                </a:solidFill>
              </a:rPr>
              <a:t>Every preparedness kit is different – it needs to fit the needs of your family! </a:t>
            </a:r>
          </a:p>
        </p:txBody>
      </p:sp>
      <p:pic>
        <p:nvPicPr>
          <p:cNvPr id="5" name="Graphic 4" descr="First aid kit outline">
            <a:extLst>
              <a:ext uri="{FF2B5EF4-FFF2-40B4-BE49-F238E27FC236}">
                <a16:creationId xmlns:a16="http://schemas.microsoft.com/office/drawing/2014/main" id="{BA623A82-D35D-8CB3-71D2-45D20D18AE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3553" y="3194685"/>
            <a:ext cx="2596212" cy="2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5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peaker phone outline">
            <a:extLst>
              <a:ext uri="{FF2B5EF4-FFF2-40B4-BE49-F238E27FC236}">
                <a16:creationId xmlns:a16="http://schemas.microsoft.com/office/drawing/2014/main" id="{1466C75D-093E-4F99-4A40-0A728CA62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938" y="493308"/>
            <a:ext cx="2643188" cy="2643188"/>
          </a:xfrm>
          <a:prstGeom prst="rect">
            <a:avLst/>
          </a:prstGeom>
        </p:spPr>
      </p:pic>
      <p:pic>
        <p:nvPicPr>
          <p:cNvPr id="11" name="Graphic 10" descr="Blueprint outline">
            <a:extLst>
              <a:ext uri="{FF2B5EF4-FFF2-40B4-BE49-F238E27FC236}">
                <a16:creationId xmlns:a16="http://schemas.microsoft.com/office/drawing/2014/main" id="{FA7526C5-42EB-6974-CD6C-B3A7D38B9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1213" y="493308"/>
            <a:ext cx="2643188" cy="2643188"/>
          </a:xfrm>
          <a:prstGeom prst="rect">
            <a:avLst/>
          </a:prstGeom>
        </p:spPr>
      </p:pic>
      <p:pic>
        <p:nvPicPr>
          <p:cNvPr id="9" name="Graphic 8" descr="Chat bubble outline">
            <a:extLst>
              <a:ext uri="{FF2B5EF4-FFF2-40B4-BE49-F238E27FC236}">
                <a16:creationId xmlns:a16="http://schemas.microsoft.com/office/drawing/2014/main" id="{A24A0BEC-F765-CD66-097C-7FA682129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2938" y="3201583"/>
            <a:ext cx="2643188" cy="2643188"/>
          </a:xfrm>
          <a:prstGeom prst="rect">
            <a:avLst/>
          </a:prstGeom>
        </p:spPr>
      </p:pic>
      <p:pic>
        <p:nvPicPr>
          <p:cNvPr id="7" name="Graphic 6" descr="Phone Vibration outline">
            <a:extLst>
              <a:ext uri="{FF2B5EF4-FFF2-40B4-BE49-F238E27FC236}">
                <a16:creationId xmlns:a16="http://schemas.microsoft.com/office/drawing/2014/main" id="{DF8BE389-CA29-E1A6-62A1-1F24C7246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51213" y="2995519"/>
            <a:ext cx="2643188" cy="2643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B46E8-CF66-6899-D4A3-59911E408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684" y="1171942"/>
            <a:ext cx="5204184" cy="36471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Family Communication Plan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0659E9-BC46-F558-3F65-4EE195870CD9}"/>
              </a:ext>
            </a:extLst>
          </p:cNvPr>
          <p:cNvSpPr/>
          <p:nvPr/>
        </p:nvSpPr>
        <p:spPr>
          <a:xfrm>
            <a:off x="8341113" y="356125"/>
            <a:ext cx="3383280" cy="6805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 plan on Ready.Gov</a:t>
            </a:r>
          </a:p>
        </p:txBody>
      </p:sp>
    </p:spTree>
    <p:extLst>
      <p:ext uri="{BB962C8B-B14F-4D97-AF65-F5344CB8AC3E}">
        <p14:creationId xmlns:p14="http://schemas.microsoft.com/office/powerpoint/2010/main" val="3674785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C3D782160587499849AD613872728E" ma:contentTypeVersion="24" ma:contentTypeDescription="Create a new document." ma:contentTypeScope="" ma:versionID="983c45f3ba128ac3ccf656ded1b9154f">
  <xsd:schema xmlns:xsd="http://www.w3.org/2001/XMLSchema" xmlns:xs="http://www.w3.org/2001/XMLSchema" xmlns:p="http://schemas.microsoft.com/office/2006/metadata/properties" xmlns:ns2="802ccc2a-946f-41dd-98ca-c331e70d866c" xmlns:ns3="b995e840-7001-42a7-8ba4-55a09e20ce7b" targetNamespace="http://schemas.microsoft.com/office/2006/metadata/properties" ma:root="true" ma:fieldsID="581f67e232472769e4eafdc01f7fc269" ns2:_="" ns3:_="">
    <xsd:import namespace="802ccc2a-946f-41dd-98ca-c331e70d866c"/>
    <xsd:import namespace="b995e840-7001-42a7-8ba4-55a09e20c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ateTim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ccc2a-946f-41dd-98ca-c331e70d86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DateTime" ma:index="17" nillable="true" ma:displayName="Date &amp; Time" ma:format="DateTime" ma:internalName="DateTime">
      <xsd:simpleType>
        <xsd:restriction base="dms:DateTim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a04c28-2c22-4163-9f91-fa0cd6253f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4" nillable="true" ma:displayName="Date" ma:default="[today]" ma:format="DateOnly" ma:internalName="Dat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5e840-7001-42a7-8ba4-55a09e20c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0cd3fe-992c-4f6f-9f23-7ef683125f27}" ma:internalName="TaxCatchAll" ma:showField="CatchAllData" ma:web="b995e840-7001-42a7-8ba4-55a09e20c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95e840-7001-42a7-8ba4-55a09e20ce7b" xsi:nil="true"/>
    <DateTime xmlns="802ccc2a-946f-41dd-98ca-c331e70d866c" xsi:nil="true"/>
    <Date xmlns="802ccc2a-946f-41dd-98ca-c331e70d866c">2025-10-31T14:05:06+00:00</Date>
    <lcf76f155ced4ddcb4097134ff3c332f xmlns="802ccc2a-946f-41dd-98ca-c331e70d86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C03D5-5748-43E0-81E1-AE4707D39E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2ccc2a-946f-41dd-98ca-c331e70d866c"/>
    <ds:schemaRef ds:uri="b995e840-7001-42a7-8ba4-55a09e20c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55C8F1-A944-4DBD-8150-AA10B9A4C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88041D-50D0-46AF-B9AF-82622F5A993E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802ccc2a-946f-41dd-98ca-c331e70d866c"/>
    <ds:schemaRef ds:uri="b995e840-7001-42a7-8ba4-55a09e20ce7b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1316</Words>
  <Application>Microsoft Office PowerPoint</Application>
  <PresentationFormat>Widescreen</PresentationFormat>
  <Paragraphs>183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1_Office Theme</vt:lpstr>
      <vt:lpstr>PowerPoint Presentation</vt:lpstr>
      <vt:lpstr>Agenda </vt:lpstr>
      <vt:lpstr>What is a Public Health Emergency?</vt:lpstr>
      <vt:lpstr>PowerPoint Presentation</vt:lpstr>
      <vt:lpstr>What is Extreme Cold?</vt:lpstr>
      <vt:lpstr>PowerPoint Presentation</vt:lpstr>
      <vt:lpstr>How to Prepare?</vt:lpstr>
      <vt:lpstr>Building a Preparedness Kit</vt:lpstr>
      <vt:lpstr>Family Communication Plan </vt:lpstr>
      <vt:lpstr>Extreme Cold Scenario</vt:lpstr>
      <vt:lpstr>Extreme Cold Scenario #1 </vt:lpstr>
      <vt:lpstr>Extreme Cold Scenario #2 </vt:lpstr>
      <vt:lpstr>Cold-related  Illnesses </vt:lpstr>
      <vt:lpstr>PowerPoint Presentation</vt:lpstr>
      <vt:lpstr>Prepare Your Home for Winter</vt:lpstr>
      <vt:lpstr>Power Outages</vt:lpstr>
      <vt:lpstr>Power Outages</vt:lpstr>
      <vt:lpstr>Prepare Your Car for Winter</vt:lpstr>
      <vt:lpstr>PowerPoint Presentation</vt:lpstr>
      <vt:lpstr>Preparedness Resources</vt:lpstr>
      <vt:lpstr>Preparedness Resources</vt:lpstr>
      <vt:lpstr>Preparedness Resources</vt:lpstr>
      <vt:lpstr>Know Your Alerts and Warnings</vt:lpstr>
      <vt:lpstr>Preparedness Resources</vt:lpstr>
      <vt:lpstr>Cold-Related Illnesses </vt:lpstr>
      <vt:lpstr>Start today!</vt:lpstr>
      <vt:lpstr>Additional Resources </vt:lpstr>
      <vt:lpstr>PowerPoint Presentation</vt:lpstr>
    </vt:vector>
  </TitlesOfParts>
  <Company>Kentucky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Wyvette</dc:creator>
  <cp:lastModifiedBy>Sherry Chandler</cp:lastModifiedBy>
  <cp:revision>9</cp:revision>
  <dcterms:created xsi:type="dcterms:W3CDTF">2017-05-24T17:58:24Z</dcterms:created>
  <dcterms:modified xsi:type="dcterms:W3CDTF">2025-12-04T19:07:46Z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0x010100A9C3D782160587499849AD613872728E</vt:lpwstr>
  </property>
  <property fmtid="{D5CDD505-2E9C-101B-9397-08002B2CF9AE}" pid="3" name="MediaServiceImageTags">
    <vt:lpwstr/>
  </property>
</Properties>
</file>