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D02_8D9F0FC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8"/>
  </p:notesMasterIdLst>
  <p:handoutMasterIdLst>
    <p:handoutMasterId r:id="rId19"/>
  </p:handoutMasterIdLst>
  <p:sldIdLst>
    <p:sldId id="3401" r:id="rId3"/>
    <p:sldId id="3420" r:id="rId4"/>
    <p:sldId id="3419" r:id="rId5"/>
    <p:sldId id="3417" r:id="rId6"/>
    <p:sldId id="3422" r:id="rId7"/>
    <p:sldId id="3431" r:id="rId8"/>
    <p:sldId id="3424" r:id="rId9"/>
    <p:sldId id="3423" r:id="rId10"/>
    <p:sldId id="3432" r:id="rId11"/>
    <p:sldId id="3425" r:id="rId12"/>
    <p:sldId id="3418" r:id="rId13"/>
    <p:sldId id="3426" r:id="rId14"/>
    <p:sldId id="3433" r:id="rId15"/>
    <p:sldId id="3434" r:id="rId16"/>
    <p:sldId id="3429" r:id="rId17"/>
  </p:sldIdLst>
  <p:sldSz cx="178816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03" autoAdjust="0"/>
  </p:normalViewPr>
  <p:slideViewPr>
    <p:cSldViewPr snapToGrid="0">
      <p:cViewPr varScale="1">
        <p:scale>
          <a:sx n="63" d="100"/>
          <a:sy n="63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modernComment_D02_8D9F0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EA3C05-2F69-4A2C-943A-F5635C6F69B1}" authorId="{6C22BF74-CA76-F706-6C29-746F17B029BD}" created="2024-11-15T14:59:00.465">
    <pc:sldMkLst xmlns:pc="http://schemas.microsoft.com/office/powerpoint/2013/main/command">
      <pc:docMk/>
      <pc:sldMk cId="148500732" sldId="3330"/>
    </pc:sldMkLst>
    <p188:replyLst>
      <p188:reply id="{CC731692-6931-4724-9E0D-3D1930D46F09}" authorId="{A815126C-BC31-917F-9F42-7BCB9E082C17}" created="2024-11-15T18:13:22.055">
        <p188:txBody>
          <a:bodyPr/>
          <a:lstStyle/>
          <a:p>
            <a:r>
              <a:rPr lang="en-US"/>
              <a:t>This might make more sense flow-wise under the slide about job trends. </a:t>
            </a:r>
          </a:p>
        </p188:txBody>
      </p188:reply>
      <p188:reply id="{E7151A87-18FE-4E55-8436-3F83489C7ABF}" authorId="{6C22BF74-CA76-F706-6C29-746F17B029BD}" created="2024-11-15T19:11:24.060">
        <p188:txBody>
          <a:bodyPr/>
          <a:lstStyle/>
          <a:p>
            <a:r>
              <a:rPr lang="en-US"/>
              <a:t>I moved this. I like that better</a:t>
            </a:r>
          </a:p>
        </p188:txBody>
      </p188:reply>
    </p188:replyLst>
    <p188:txBody>
      <a:bodyPr/>
      <a:lstStyle/>
      <a:p>
        <a:r>
          <a:rPr lang="en-US"/>
          <a:t>Should this be moved to the top of the deck or in the current position?</a:t>
        </a:r>
      </a:p>
    </p188:txBody>
  </p188:cm>
  <p188:cm id="{C34119CF-F1FC-4B85-AD61-E04BD24BA2DE}" authorId="{EE247475-EDF2-61E8-428D-DD771DD0DA6F}" created="2024-11-18T15:14:20.069">
    <pc:sldMkLst xmlns:pc="http://schemas.microsoft.com/office/powerpoint/2013/main/command">
      <pc:docMk/>
      <pc:sldMk cId="148500732" sldId="3330"/>
    </pc:sldMkLst>
    <p188:replyLst>
      <p188:reply id="{C1BC3CBC-2CFF-4FF4-B356-88F0D33AD05B}" authorId="{6C22BF74-CA76-F706-6C29-746F17B029BD}" created="2024-11-18T18:02:49.904">
        <p188:txBody>
          <a:bodyPr/>
          <a:lstStyle/>
          <a:p>
            <a:r>
              <a:rPr lang="en-US"/>
              <a:t>Can we do total and RN? 
Total- 2022-107, 2023-76 and 2024-64
RN- 2022-66, 2023-29, and 2024-13</a:t>
            </a:r>
          </a:p>
        </p188:txBody>
      </p188:reply>
      <p188:reply id="{2252324C-275C-494A-8748-5AEFEB1942B5}" authorId="{EE247475-EDF2-61E8-428D-DD771DD0DA6F}" created="2024-11-18T18:19:15.182">
        <p188:txBody>
          <a:bodyPr/>
          <a:lstStyle/>
          <a:p>
            <a:r>
              <a:rPr lang="en-US"/>
              <a:t>Updated. </a:t>
            </a:r>
          </a:p>
        </p188:txBody>
      </p188:reply>
    </p188:replyLst>
    <p188:txBody>
      <a:bodyPr/>
      <a:lstStyle/>
      <a:p>
        <a:r>
          <a:rPr lang="en-US"/>
          <a:t>Updated graph to match FGO – just need BIS numbers to replace. </a:t>
        </a:r>
      </a:p>
    </p188:txBody>
  </p188:cm>
  <p188:cm id="{E5FBA3F2-9856-460A-95DF-35E934E112D2}" authorId="{EE247475-EDF2-61E8-428D-DD771DD0DA6F}" created="2024-11-18T18:19:03.7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8500732" sldId="3330"/>
      <ac:spMk id="18" creationId="{ED8184D7-AA18-E22F-9F4C-876DB2B281C8}"/>
      <ac:txMk cp="0" len="51">
        <ac:context len="52" hash="299178902"/>
      </ac:txMk>
    </ac:txMkLst>
    <p188:pos x="2163366" y="270431"/>
    <p188:txBody>
      <a:bodyPr/>
      <a:lstStyle/>
      <a:p>
        <a:r>
          <a:rPr lang="en-US"/>
          <a:t>Do you want to keep or omit this bullet?</a:t>
        </a:r>
      </a:p>
    </p188:txBody>
  </p188:cm>
  <p188:cm id="{60E87702-5717-4ADB-BF44-162366F026F6}" authorId="{EE247475-EDF2-61E8-428D-DD771DD0DA6F}" created="2024-11-18T18:19:11.1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8500732" sldId="3330"/>
      <ac:spMk id="12" creationId="{5A7731E5-4F2A-4861-3457-F07E7A41D12E}"/>
    </ac:deMkLst>
    <p188:txBody>
      <a:bodyPr/>
      <a:lstStyle/>
      <a:p>
        <a:r>
          <a:rPr lang="en-US"/>
          <a:t>Keep or omit this bullet?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8" cy="4665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70343" y="0"/>
            <a:ext cx="3038478" cy="4665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11DAFA-05D2-4F0E-BE34-FC4F3B99F8A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1/27/2025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821"/>
            <a:ext cx="3038478" cy="4665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70343" y="8829821"/>
            <a:ext cx="3038478" cy="4665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84ED76-BB8A-4B6A-AA72-B490EDA9888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2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322" cy="46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70882" y="0"/>
            <a:ext cx="3038322" cy="46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B46A415-58DC-43B1-B740-D3B558AC52DB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47" y="1162046"/>
            <a:ext cx="5575297" cy="3136904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1518" y="4473894"/>
            <a:ext cx="5607365" cy="3660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428"/>
            <a:ext cx="3038322" cy="46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70882" y="8829428"/>
            <a:ext cx="3038322" cy="46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A30602-C673-49CE-9D38-60CC294D3E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5BD26CC-DE7B-4DB2-9A67-103EC192B8C2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7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EA30602-C673-49CE-9D38-60CC294D3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3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2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7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DB05-990F-495A-8866-B859646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71584"/>
            <a:ext cx="17881604" cy="2200238"/>
          </a:xfrm>
          <a:prstGeom prst="rect">
            <a:avLst/>
          </a:prstGeom>
          <a:gradFill>
            <a:gsLst>
              <a:gs pos="0">
                <a:srgbClr val="A6A6A6"/>
              </a:gs>
              <a:gs pos="100000">
                <a:srgbClr val="D3D3D3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555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1877B48F-1B40-43F1-AB2D-F6A57BA5EDFB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9DC06F51-43CC-47AA-BF52-F2773A09D422}" type="slidenum">
              <a:t>‹#›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35195" y="1806269"/>
            <a:ext cx="13411203" cy="2428454"/>
          </a:xfrm>
        </p:spPr>
        <p:txBody>
          <a:bodyPr anchor="b" anchorCtr="1"/>
          <a:lstStyle>
            <a:lvl1pPr algn="ctr">
              <a:defRPr sz="12148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235195" y="4724128"/>
            <a:ext cx="13411203" cy="3147447"/>
          </a:xfrm>
        </p:spPr>
        <p:txBody>
          <a:bodyPr anchorCtr="1">
            <a:noAutofit/>
          </a:bodyPr>
          <a:lstStyle>
            <a:lvl1pPr marL="0" indent="0" algn="ctr">
              <a:buNone/>
              <a:defRPr sz="6074">
                <a:solidFill>
                  <a:srgbClr val="6BABE5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7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81" y="7579104"/>
            <a:ext cx="5837858" cy="3446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401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C0007-4B25-43D3-B18F-453AFD4C692A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BD54DB-412E-4C57-A6EF-A5AB91AD8DA5}" type="slidenum">
              <a:t>‹#›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35195" y="1806269"/>
            <a:ext cx="13411203" cy="3501813"/>
          </a:xfrm>
        </p:spPr>
        <p:txBody>
          <a:bodyPr anchor="b" anchorCtr="1"/>
          <a:lstStyle>
            <a:lvl1pPr algn="ctr">
              <a:defRPr sz="16703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235195" y="5443121"/>
            <a:ext cx="13411203" cy="2428454"/>
          </a:xfrm>
        </p:spPr>
        <p:txBody>
          <a:bodyPr anchorCtr="1">
            <a:noAutofit/>
          </a:bodyPr>
          <a:lstStyle>
            <a:lvl1pPr marL="0" indent="0" algn="ctr">
              <a:buNone/>
              <a:defRPr sz="8098" cap="all">
                <a:solidFill>
                  <a:srgbClr val="6BABE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3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 Rec One block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17881604" cy="10084011"/>
            <a:chOff x="0" y="0"/>
            <a:chExt cx="17881604" cy="10084011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881604" cy="10058400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4" name="Group 2"/>
            <p:cNvGrpSpPr/>
            <p:nvPr/>
          </p:nvGrpSpPr>
          <p:grpSpPr>
            <a:xfrm>
              <a:off x="0" y="8"/>
              <a:ext cx="17881604" cy="10084003"/>
              <a:chOff x="0" y="8"/>
              <a:chExt cx="17881604" cy="10084003"/>
            </a:xfrm>
          </p:grpSpPr>
          <p:pic>
            <p:nvPicPr>
              <p:cNvPr id="5" name="Picture 3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20000"/>
              </a:blip>
              <a:srcRect t="47574"/>
              <a:stretch>
                <a:fillRect/>
              </a:stretch>
            </p:blipFill>
            <p:spPr>
              <a:xfrm rot="10799991" flipH="1">
                <a:off x="0" y="8"/>
                <a:ext cx="17881604" cy="557702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6" name="Picture 4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5000"/>
              </a:blip>
              <a:srcRect t="14027"/>
              <a:stretch>
                <a:fillRect/>
              </a:stretch>
            </p:blipFill>
            <p:spPr>
              <a:xfrm rot="10799991" flipH="1">
                <a:off x="0" y="2004565"/>
                <a:ext cx="17881604" cy="807944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787453" y="1559783"/>
            <a:ext cx="16306696" cy="818808"/>
          </a:xfrm>
        </p:spPr>
        <p:txBody>
          <a:bodyPr>
            <a:noAutofit/>
          </a:bodyPr>
          <a:lstStyle>
            <a:lvl1pPr>
              <a:defRPr sz="5280" b="1">
                <a:latin typeface="Montserrat" pitchFamily="2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8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786978" y="2740447"/>
            <a:ext cx="16307647" cy="6210065"/>
          </a:xfrm>
        </p:spPr>
        <p:txBody>
          <a:bodyPr/>
          <a:lstStyle>
            <a:lvl1pPr>
              <a:spcBef>
                <a:spcPts val="3520"/>
              </a:spcBef>
              <a:defRPr sz="2640">
                <a:latin typeface="Montserrat" pitchFamily="2"/>
              </a:defRPr>
            </a:lvl1pPr>
            <a:lvl2pPr>
              <a:spcBef>
                <a:spcPts val="2640"/>
              </a:spcBef>
              <a:defRPr sz="2347">
                <a:latin typeface="Montserrat" pitchFamily="2"/>
              </a:defRPr>
            </a:lvl2pPr>
            <a:lvl3pPr>
              <a:spcBef>
                <a:spcPts val="1760"/>
              </a:spcBef>
              <a:defRPr sz="2053">
                <a:latin typeface="Montserrat" pitchFamily="2"/>
              </a:defRPr>
            </a:lvl3pPr>
            <a:lvl4pPr>
              <a:spcBef>
                <a:spcPts val="880"/>
              </a:spcBef>
              <a:defRPr sz="1760">
                <a:latin typeface="Montserrat" pitchFamily="2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text, sign, plate, dishware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199" y="9065489"/>
            <a:ext cx="2131941" cy="5229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ED4D6-C90F-476F-9036-BBFEB42C0257}" type="slidenum">
              <a:t>‹#›</a:t>
            </a:fld>
            <a:endParaRPr lang="en-US"/>
          </a:p>
        </p:txBody>
      </p:sp>
      <p:sp>
        <p:nvSpPr>
          <p:cNvPr id="11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785551" y="254568"/>
            <a:ext cx="16308122" cy="430819"/>
          </a:xfrm>
        </p:spPr>
        <p:txBody>
          <a:bodyPr anchor="ctr"/>
          <a:lstStyle>
            <a:lvl1pPr marL="0" indent="0">
              <a:buNone/>
              <a:defRPr sz="1760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Strategic goal </a:t>
            </a:r>
          </a:p>
        </p:txBody>
      </p:sp>
    </p:spTree>
    <p:extLst>
      <p:ext uri="{BB962C8B-B14F-4D97-AF65-F5344CB8AC3E}">
        <p14:creationId xmlns:p14="http://schemas.microsoft.com/office/powerpoint/2010/main" val="33215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4" y="11512"/>
            <a:ext cx="17872286" cy="100353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51886" y="270086"/>
            <a:ext cx="16777831" cy="1944160"/>
          </a:xfrm>
        </p:spPr>
        <p:txBody>
          <a:bodyPr anchor="b"/>
          <a:lstStyle>
            <a:lvl1pPr>
              <a:defRPr sz="5867">
                <a:solidFill>
                  <a:srgbClr val="6BABE5"/>
                </a:solidFill>
                <a:latin typeface="Montserrat Medium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51886" y="9522881"/>
            <a:ext cx="4023360" cy="442578"/>
          </a:xfrm>
        </p:spPr>
        <p:txBody>
          <a:bodyPr/>
          <a:lstStyle>
            <a:lvl1pPr>
              <a:defRPr sz="1467">
                <a:solidFill>
                  <a:srgbClr val="6BABE5"/>
                </a:solidFill>
                <a:latin typeface="Montserrat" pitchFamily="2"/>
              </a:defRPr>
            </a:lvl1pPr>
          </a:lstStyle>
          <a:p>
            <a:pPr lvl="0"/>
            <a:fld id="{A3E20D68-B298-43B8-9377-9113B56B02D5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923282" y="9522881"/>
            <a:ext cx="6035040" cy="442578"/>
          </a:xfrm>
        </p:spPr>
        <p:txBody>
          <a:bodyPr/>
          <a:lstStyle>
            <a:lvl1pPr>
              <a:defRPr sz="1467">
                <a:solidFill>
                  <a:srgbClr val="6BABE5"/>
                </a:solidFill>
                <a:latin typeface="Montserrat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3306357" y="9522881"/>
            <a:ext cx="4023360" cy="442578"/>
          </a:xfrm>
        </p:spPr>
        <p:txBody>
          <a:bodyPr/>
          <a:lstStyle>
            <a:lvl1pPr>
              <a:defRPr b="1">
                <a:solidFill>
                  <a:srgbClr val="003B71"/>
                </a:solidFill>
                <a:latin typeface="Montserrat SemiBold" pitchFamily="2"/>
              </a:defRPr>
            </a:lvl1pPr>
          </a:lstStyle>
          <a:p>
            <a:pPr lvl="0"/>
            <a:fld id="{53267558-3DCF-4CBA-B574-C482954E6608}" type="slidenum"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4294967295"/>
          </p:nvPr>
        </p:nvSpPr>
        <p:spPr>
          <a:xfrm>
            <a:off x="551886" y="2682236"/>
            <a:ext cx="16777831" cy="63773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6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78EA-AEE3-6E4B-A520-7003D990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46584" y="9691769"/>
            <a:ext cx="977695" cy="366631"/>
          </a:xfrm>
        </p:spPr>
        <p:txBody>
          <a:bodyPr/>
          <a:lstStyle>
            <a:lvl1pPr>
              <a:defRPr sz="1467" b="1" baseline="0"/>
            </a:lvl1pPr>
          </a:lstStyle>
          <a:p>
            <a:fld id="{FF68A690-2F6C-5F4C-B22F-8143B49B6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A99B6-04C7-5F14-C870-CB6BF71C5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273" y="2593675"/>
            <a:ext cx="15641743" cy="597178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670575">
              <a:defRPr sz="2200" spc="0" baseline="0"/>
            </a:lvl1pPr>
            <a:lvl2pPr defTabSz="670575">
              <a:defRPr sz="2200" spc="0" baseline="0"/>
            </a:lvl2pPr>
            <a:lvl3pPr defTabSz="670575">
              <a:defRPr sz="2200" spc="0" baseline="0"/>
            </a:lvl3pPr>
            <a:lvl4pPr defTabSz="670575">
              <a:defRPr sz="2200" spc="0" baseline="0"/>
            </a:lvl4pPr>
            <a:lvl5pPr defTabSz="670575">
              <a:defRPr sz="2200"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C9AE9-FE60-DC4E-FAF7-E4C5C102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4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1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8036" y="289974"/>
            <a:ext cx="16399983" cy="1437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8036" y="2281903"/>
            <a:ext cx="16399983" cy="67776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8036" y="9497004"/>
            <a:ext cx="4023360" cy="535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1C2402ED-86B0-4C57-8CDF-72BF1FE6AEC2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923282" y="9497004"/>
            <a:ext cx="6035040" cy="535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3130198" y="9497004"/>
            <a:ext cx="4023360" cy="5355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E47E8308-BEE7-47F8-8ED3-DDB880FD8EF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2314035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en-US" sz="8098" b="0" i="0" u="none" strike="noStrike" kern="1200" cap="none" spc="-254" baseline="0">
          <a:solidFill>
            <a:srgbClr val="FFFFFF"/>
          </a:solidFill>
          <a:uFillTx/>
          <a:latin typeface="Arial"/>
        </a:defRPr>
      </a:lvl1pPr>
    </p:titleStyle>
    <p:bodyStyle>
      <a:lvl1pPr marL="578513" marR="0" lvl="0" indent="-578513" algn="l" defTabSz="2314035" rtl="0" fontAlgn="auto" hangingPunct="1">
        <a:lnSpc>
          <a:spcPct val="90000"/>
        </a:lnSpc>
        <a:spcBef>
          <a:spcPts val="2530"/>
        </a:spcBef>
        <a:spcAft>
          <a:spcPts val="0"/>
        </a:spcAft>
        <a:buSzPct val="100000"/>
        <a:buFont typeface="Arial" pitchFamily="34"/>
        <a:buChar char="•"/>
        <a:tabLst/>
        <a:defRPr lang="en-US" sz="7087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1735531" marR="0" lvl="1" indent="-578513" algn="l" defTabSz="2314035" rtl="0" fontAlgn="auto" hangingPunct="1">
        <a:lnSpc>
          <a:spcPct val="90000"/>
        </a:lnSpc>
        <a:spcBef>
          <a:spcPts val="1265"/>
        </a:spcBef>
        <a:spcAft>
          <a:spcPts val="0"/>
        </a:spcAft>
        <a:buSzPct val="100000"/>
        <a:buFont typeface="Arial" pitchFamily="34"/>
        <a:buChar char="•"/>
        <a:tabLst/>
        <a:defRPr lang="en-US" sz="6074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2892548" marR="0" lvl="2" indent="-578513" algn="l" defTabSz="2314035" rtl="0" fontAlgn="auto" hangingPunct="1">
        <a:lnSpc>
          <a:spcPct val="90000"/>
        </a:lnSpc>
        <a:spcBef>
          <a:spcPts val="1265"/>
        </a:spcBef>
        <a:spcAft>
          <a:spcPts val="0"/>
        </a:spcAft>
        <a:buSzPct val="100000"/>
        <a:buFont typeface="Arial" pitchFamily="34"/>
        <a:buChar char="•"/>
        <a:tabLst/>
        <a:defRPr lang="en-US" sz="5061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4049566" marR="0" lvl="3" indent="-578513" algn="l" defTabSz="2314035" rtl="0" fontAlgn="auto" hangingPunct="1">
        <a:lnSpc>
          <a:spcPct val="90000"/>
        </a:lnSpc>
        <a:spcBef>
          <a:spcPts val="1265"/>
        </a:spcBef>
        <a:spcAft>
          <a:spcPts val="0"/>
        </a:spcAft>
        <a:buSzPct val="100000"/>
        <a:buFont typeface="Arial" pitchFamily="34"/>
        <a:buChar char="•"/>
        <a:tabLst/>
        <a:defRPr lang="en-US" sz="4555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5206593" marR="0" lvl="4" indent="-578513" algn="l" defTabSz="2314035" rtl="0" fontAlgn="auto" hangingPunct="1">
        <a:lnSpc>
          <a:spcPct val="90000"/>
        </a:lnSpc>
        <a:spcBef>
          <a:spcPts val="1265"/>
        </a:spcBef>
        <a:spcAft>
          <a:spcPts val="0"/>
        </a:spcAft>
        <a:buSzPct val="100000"/>
        <a:buFont typeface="Arial" pitchFamily="34"/>
        <a:buChar char="•"/>
        <a:tabLst/>
        <a:defRPr lang="en-US" sz="4555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0"/>
            <a:ext cx="1013914" cy="1734763"/>
          </a:xfrm>
          <a:custGeom>
            <a:avLst/>
            <a:gdLst>
              <a:gd name="f0" fmla="val w"/>
              <a:gd name="f1" fmla="val h"/>
              <a:gd name="f2" fmla="val 0"/>
              <a:gd name="f3" fmla="val 1036955"/>
              <a:gd name="f4" fmla="val 1774189"/>
              <a:gd name="f5" fmla="val 1036729"/>
              <a:gd name="f6" fmla="val 579753"/>
              <a:gd name="f7" fmla="val 1774119"/>
              <a:gd name="f8" fmla="val 368823"/>
              <a:gd name="f9" fmla="*/ f0 1 1036955"/>
              <a:gd name="f10" fmla="*/ f1 1 1774189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036955"/>
              <a:gd name="f17" fmla="*/ f14 1 1774189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036955" h="1774189">
                <a:moveTo>
                  <a:pt x="f5" y="f6"/>
                </a:moveTo>
                <a:lnTo>
                  <a:pt x="f2" y="f7"/>
                </a:lnTo>
                <a:lnTo>
                  <a:pt x="f2" y="f2"/>
                </a:lnTo>
                <a:lnTo>
                  <a:pt x="f8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D417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/>
          <p:cNvSpPr/>
          <p:nvPr/>
        </p:nvSpPr>
        <p:spPr>
          <a:xfrm>
            <a:off x="16898916" y="0"/>
            <a:ext cx="982870" cy="1778846"/>
          </a:xfrm>
          <a:custGeom>
            <a:avLst/>
            <a:gdLst>
              <a:gd name="f0" fmla="val w"/>
              <a:gd name="f1" fmla="val h"/>
              <a:gd name="f2" fmla="val 0"/>
              <a:gd name="f3" fmla="val 1005205"/>
              <a:gd name="f4" fmla="val 1819275"/>
              <a:gd name="f5" fmla="val 1005011"/>
              <a:gd name="f6" fmla="val 1818814"/>
              <a:gd name="f7" fmla="val 514342"/>
              <a:gd name="f8" fmla="val 667599"/>
              <a:gd name="f9" fmla="*/ f0 1 1005205"/>
              <a:gd name="f10" fmla="*/ f1 1 1819275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005205"/>
              <a:gd name="f17" fmla="*/ f14 1 1819275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005205" h="1819275">
                <a:moveTo>
                  <a:pt x="f5" y="f6"/>
                </a:moveTo>
                <a:lnTo>
                  <a:pt x="f2" y="f7"/>
                </a:lnTo>
                <a:lnTo>
                  <a:pt x="f8" y="f2"/>
                </a:lnTo>
                <a:lnTo>
                  <a:pt x="f5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0D4173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bg object 18"/>
          <p:cNvSpPr/>
          <p:nvPr/>
        </p:nvSpPr>
        <p:spPr>
          <a:xfrm>
            <a:off x="0" y="647989"/>
            <a:ext cx="1431767" cy="1809890"/>
          </a:xfrm>
          <a:custGeom>
            <a:avLst/>
            <a:gdLst>
              <a:gd name="f0" fmla="val w"/>
              <a:gd name="f1" fmla="val h"/>
              <a:gd name="f2" fmla="val 0"/>
              <a:gd name="f3" fmla="val 1464310"/>
              <a:gd name="f4" fmla="val 1851025"/>
              <a:gd name="f5" fmla="val 975606"/>
              <a:gd name="f6" fmla="val 772042"/>
              <a:gd name="f7" fmla="val 1464036"/>
              <a:gd name="f8" fmla="val 546"/>
              <a:gd name="f9" fmla="val 1850604"/>
              <a:gd name="f10" fmla="*/ f0 1 1464310"/>
              <a:gd name="f11" fmla="*/ f1 1 1851025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464310"/>
              <a:gd name="f18" fmla="*/ f15 1 1851025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464310" h="1851025">
                <a:moveTo>
                  <a:pt x="f2" y="f5"/>
                </a:moveTo>
                <a:lnTo>
                  <a:pt x="f6" y="f2"/>
                </a:lnTo>
                <a:lnTo>
                  <a:pt x="f7" y="f8"/>
                </a:lnTo>
                <a:lnTo>
                  <a:pt x="f2" y="f9"/>
                </a:lnTo>
                <a:lnTo>
                  <a:pt x="f2" y="f5"/>
                </a:lnTo>
                <a:close/>
              </a:path>
            </a:pathLst>
          </a:custGeom>
          <a:solidFill>
            <a:srgbClr val="6186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bg object 19"/>
          <p:cNvSpPr/>
          <p:nvPr/>
        </p:nvSpPr>
        <p:spPr>
          <a:xfrm>
            <a:off x="252282" y="0"/>
            <a:ext cx="1172242" cy="649452"/>
          </a:xfrm>
          <a:custGeom>
            <a:avLst/>
            <a:gdLst>
              <a:gd name="f0" fmla="val w"/>
              <a:gd name="f1" fmla="val h"/>
              <a:gd name="f2" fmla="val 0"/>
              <a:gd name="f3" fmla="val 1198880"/>
              <a:gd name="f4" fmla="val 664210"/>
              <a:gd name="f5" fmla="val 697811"/>
              <a:gd name="f6" fmla="val 1198318"/>
              <a:gd name="f7" fmla="val 663900"/>
              <a:gd name="f8" fmla="val 500644"/>
              <a:gd name="f9" fmla="val 664082"/>
              <a:gd name="f10" fmla="*/ f0 1 1198880"/>
              <a:gd name="f11" fmla="*/ f1 1 66421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198880"/>
              <a:gd name="f18" fmla="*/ f15 1 66421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198880" h="66421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2" y="f2"/>
                </a:lnTo>
                <a:lnTo>
                  <a:pt x="f5" y="f2"/>
                </a:lnTo>
                <a:close/>
              </a:path>
            </a:pathLst>
          </a:custGeom>
          <a:solidFill>
            <a:srgbClr val="809DB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bg object 20"/>
          <p:cNvSpPr/>
          <p:nvPr/>
        </p:nvSpPr>
        <p:spPr>
          <a:xfrm>
            <a:off x="16481218" y="615254"/>
            <a:ext cx="1400723" cy="1819820"/>
          </a:xfrm>
          <a:custGeom>
            <a:avLst/>
            <a:gdLst>
              <a:gd name="f0" fmla="val w"/>
              <a:gd name="f1" fmla="val h"/>
              <a:gd name="f2" fmla="val 0"/>
              <a:gd name="f3" fmla="val 1432559"/>
              <a:gd name="f4" fmla="val 1861185"/>
              <a:gd name="f5" fmla="val 16816"/>
              <a:gd name="f6" fmla="val 714712"/>
              <a:gd name="f7" fmla="val 1432203"/>
              <a:gd name="f8" fmla="val 923665"/>
              <a:gd name="f9" fmla="val 1860569"/>
              <a:gd name="f10" fmla="*/ f0 1 1432559"/>
              <a:gd name="f11" fmla="*/ f1 1 1861185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432559"/>
              <a:gd name="f18" fmla="*/ f15 1 1861185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432559" h="1861185">
                <a:moveTo>
                  <a:pt x="f2" y="f5"/>
                </a:moveTo>
                <a:lnTo>
                  <a:pt x="f6" y="f2"/>
                </a:lnTo>
                <a:lnTo>
                  <a:pt x="f7" y="f8"/>
                </a:lnTo>
                <a:lnTo>
                  <a:pt x="f7" y="f9"/>
                </a:lnTo>
                <a:lnTo>
                  <a:pt x="f2" y="f5"/>
                </a:lnTo>
                <a:close/>
              </a:path>
            </a:pathLst>
          </a:custGeom>
          <a:solidFill>
            <a:srgbClr val="6186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bg object 21"/>
          <p:cNvSpPr/>
          <p:nvPr/>
        </p:nvSpPr>
        <p:spPr>
          <a:xfrm>
            <a:off x="16481291" y="0"/>
            <a:ext cx="1152994" cy="634547"/>
          </a:xfrm>
          <a:custGeom>
            <a:avLst/>
            <a:gdLst>
              <a:gd name="f0" fmla="val w"/>
              <a:gd name="f1" fmla="val h"/>
              <a:gd name="f2" fmla="val 0"/>
              <a:gd name="f3" fmla="val 1179194"/>
              <a:gd name="f4" fmla="val 648970"/>
              <a:gd name="f5" fmla="val 1178605"/>
              <a:gd name="f6" fmla="val 716779"/>
              <a:gd name="f7" fmla="val 633008"/>
              <a:gd name="f8" fmla="val 648432"/>
              <a:gd name="f9" fmla="val 473078"/>
              <a:gd name="f10" fmla="*/ f0 1 1179194"/>
              <a:gd name="f11" fmla="*/ f1 1 64897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179194"/>
              <a:gd name="f18" fmla="*/ f15 1 64897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179194" h="648970">
                <a:moveTo>
                  <a:pt x="f5" y="f2"/>
                </a:moveTo>
                <a:lnTo>
                  <a:pt x="f6" y="f7"/>
                </a:lnTo>
                <a:lnTo>
                  <a:pt x="f2" y="f8"/>
                </a:lnTo>
                <a:lnTo>
                  <a:pt x="f9" y="f2"/>
                </a:lnTo>
                <a:lnTo>
                  <a:pt x="f5" y="f2"/>
                </a:lnTo>
                <a:close/>
              </a:path>
            </a:pathLst>
          </a:custGeom>
          <a:solidFill>
            <a:srgbClr val="809DB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6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Holder 2"/>
          <p:cNvSpPr txBox="1">
            <a:spLocks noGrp="1"/>
          </p:cNvSpPr>
          <p:nvPr>
            <p:ph type="title"/>
          </p:nvPr>
        </p:nvSpPr>
        <p:spPr>
          <a:xfrm>
            <a:off x="5380338" y="913796"/>
            <a:ext cx="7075032" cy="692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9" name="Holder 4"/>
          <p:cNvSpPr txBox="1">
            <a:spLocks noGrp="1"/>
          </p:cNvSpPr>
          <p:nvPr>
            <p:ph type="ftr" sz="quarter" idx="3"/>
          </p:nvPr>
        </p:nvSpPr>
        <p:spPr>
          <a:xfrm>
            <a:off x="6079745" y="9354311"/>
            <a:ext cx="5722114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Holder 5"/>
          <p:cNvSpPr txBox="1">
            <a:spLocks noGrp="1"/>
          </p:cNvSpPr>
          <p:nvPr>
            <p:ph type="dt" sz="half" idx="2"/>
          </p:nvPr>
        </p:nvSpPr>
        <p:spPr>
          <a:xfrm>
            <a:off x="894082" y="9354311"/>
            <a:ext cx="411277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FD84A78-BE8E-4FBB-AF43-571AAF90B20B}" type="datetime1">
              <a:rPr lang="en-US"/>
              <a:pPr lvl="0"/>
              <a:t>1/27/2025</a:t>
            </a:fld>
            <a:endParaRPr lang="en-US"/>
          </a:p>
        </p:txBody>
      </p:sp>
      <p:sp>
        <p:nvSpPr>
          <p:cNvPr id="11" name="Holder 6"/>
          <p:cNvSpPr txBox="1">
            <a:spLocks noGrp="1"/>
          </p:cNvSpPr>
          <p:nvPr>
            <p:ph type="sldNum" sz="quarter" idx="4"/>
          </p:nvPr>
        </p:nvSpPr>
        <p:spPr>
          <a:xfrm>
            <a:off x="12874752" y="9354311"/>
            <a:ext cx="411277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144CA01-E002-49E3-8833-D88DC588F18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500" b="0" i="0" u="none" strike="noStrike" kern="0" cap="none" spc="0" baseline="0">
          <a:solidFill>
            <a:srgbClr val="000000"/>
          </a:solidFill>
          <a:uFillTx/>
          <a:latin typeface="Arial Black"/>
          <a:cs typeface="Arial Black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microsoft.com/office/2018/10/relationships/comments" Target="../comments/modernComment_D02_8D9F0FC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18/10/relationships/comments" Target="../comments/modernComment_D02_8D9F0FC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microsoft.com/office/2018/10/relationships/comments" Target="../comments/modernComment_D02_8D9F0FC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18/10/relationships/comments" Target="../comments/modernComment_D02_8D9F0FC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18/10/relationships/comments" Target="../comments/modernComment_D02_8D9F0FC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microsoft.com/office/2018/10/relationships/comments" Target="../comments/modernComment_D02_8D9F0FC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18/10/relationships/comments" Target="../comments/modernComment_D02_8D9F0FC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664095" y="1784963"/>
            <a:ext cx="12553404" cy="3505681"/>
          </a:xfrm>
        </p:spPr>
        <p:txBody>
          <a:bodyPr>
            <a:noAutofit/>
          </a:bodyPr>
          <a:lstStyle/>
          <a:p>
            <a:pPr lvl="0"/>
            <a:r>
              <a:rPr lang="en-US" sz="8800" b="1" dirty="0" smtClean="0"/>
              <a:t>Testifying 101</a:t>
            </a:r>
            <a:endParaRPr lang="en-US" sz="6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Written testimony</a:t>
            </a:r>
            <a:endParaRPr lang="en-US" sz="7200" b="1" spc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81600" cy="1005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Testifying in person</a:t>
            </a:r>
            <a:endParaRPr lang="en-US" sz="7200" b="1" spc="0" dirty="0">
              <a:latin typeface="+mn-lt"/>
            </a:endParaRPr>
          </a:p>
        </p:txBody>
      </p:sp>
      <p:pic>
        <p:nvPicPr>
          <p:cNvPr id="4" name="Picture 2" descr="Legislature plans to increase experience for new lawmakers ahead of  term-limit turnover • North Dakota Moni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b="5221"/>
          <a:stretch/>
        </p:blipFill>
        <p:spPr bwMode="auto">
          <a:xfrm>
            <a:off x="9894455" y="5499847"/>
            <a:ext cx="7885135" cy="44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1"/>
          <p:cNvSpPr txBox="1"/>
          <p:nvPr/>
        </p:nvSpPr>
        <p:spPr>
          <a:xfrm>
            <a:off x="868680" y="2362200"/>
            <a:ext cx="15976885" cy="6484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i="0" u="none" strike="noStrike" kern="1200" cap="none" spc="0" baseline="0" dirty="0" smtClean="0">
                <a:solidFill>
                  <a:srgbClr val="000000"/>
                </a:solidFill>
                <a:uFillTx/>
                <a:latin typeface="Montserrat" pitchFamily="2"/>
              </a:rPr>
              <a:t>Bring printed copie</a:t>
            </a:r>
            <a:r>
              <a:rPr lang="en-US" sz="3400" dirty="0" smtClean="0">
                <a:solidFill>
                  <a:srgbClr val="000000"/>
                </a:solidFill>
                <a:latin typeface="Montserrat" pitchFamily="2"/>
              </a:rPr>
              <a:t>s of your testimony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i="0" u="none" strike="noStrike" kern="1200" cap="none" spc="0" baseline="0" dirty="0" smtClean="0">
                <a:solidFill>
                  <a:srgbClr val="000000"/>
                </a:solidFill>
                <a:uFillTx/>
                <a:latin typeface="Montserrat" pitchFamily="2"/>
              </a:rPr>
              <a:t>Arrive early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 smtClean="0">
                <a:solidFill>
                  <a:srgbClr val="000000"/>
                </a:solidFill>
                <a:latin typeface="Montserrat" pitchFamily="2"/>
              </a:rPr>
              <a:t>Sign in 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 smtClean="0">
                <a:solidFill>
                  <a:srgbClr val="000000"/>
                </a:solidFill>
                <a:latin typeface="Montserrat" pitchFamily="2"/>
              </a:rPr>
              <a:t>Bill hearing format</a:t>
            </a:r>
          </a:p>
          <a:p>
            <a:pPr marL="342900" lvl="0" indent="-342900" defTabSz="231403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 smtClean="0">
                <a:solidFill>
                  <a:srgbClr val="000000"/>
                </a:solidFill>
                <a:latin typeface="Montserrat" pitchFamily="2"/>
              </a:rPr>
              <a:t>Your testimony: read it? </a:t>
            </a:r>
          </a:p>
          <a:p>
            <a:pPr marL="342900" indent="-342900" defTabSz="231403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>
                <a:solidFill>
                  <a:srgbClr val="000000"/>
                </a:solidFill>
                <a:latin typeface="Montserrat" pitchFamily="2"/>
              </a:rPr>
              <a:t>Addressing the committee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Montserrat" pitchFamily="2"/>
              </a:rPr>
              <a:t>Q&amp;A </a:t>
            </a:r>
            <a:endParaRPr lang="en-US" sz="3400" i="1" dirty="0" smtClean="0">
              <a:solidFill>
                <a:srgbClr val="000000"/>
              </a:solidFill>
              <a:latin typeface="Montserrat" pitchFamily="2"/>
            </a:endParaRP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dirty="0" smtClean="0">
                <a:solidFill>
                  <a:srgbClr val="000000"/>
                </a:solidFill>
                <a:latin typeface="Montserrat" pitchFamily="2"/>
              </a:rPr>
              <a:t>Serious room, serious conversations </a:t>
            </a:r>
          </a:p>
          <a:p>
            <a:pPr marL="0" marR="0" lvl="0" indent="0" algn="l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400" b="1" dirty="0" smtClean="0">
              <a:solidFill>
                <a:srgbClr val="000000"/>
              </a:solidFill>
              <a:latin typeface="Montserrat" pitchFamily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5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northdakotamonitor.com/wp-content/uploads/2025/01/IMG_0319edit-1536x1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3" r="9694" b="11715"/>
          <a:stretch/>
        </p:blipFill>
        <p:spPr bwMode="auto">
          <a:xfrm>
            <a:off x="1" y="0"/>
            <a:ext cx="17891484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Miscellaneous tips</a:t>
            </a:r>
            <a:endParaRPr lang="en-US" sz="7200" b="1" spc="0" dirty="0">
              <a:latin typeface="+mn-lt"/>
            </a:endParaRPr>
          </a:p>
        </p:txBody>
      </p:sp>
      <p:sp>
        <p:nvSpPr>
          <p:cNvPr id="4" name="Content Placeholder 1"/>
          <p:cNvSpPr txBox="1"/>
          <p:nvPr/>
        </p:nvSpPr>
        <p:spPr>
          <a:xfrm>
            <a:off x="927278" y="2472745"/>
            <a:ext cx="15918287" cy="6752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Avoid technical jargon and complex terminology</a:t>
            </a: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No acronyms</a:t>
            </a: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" panose="00000500000000000000" pitchFamily="2" charset="0"/>
              </a:rPr>
              <a:t>No guessing  </a:t>
            </a:r>
            <a:endParaRPr lang="en-US" sz="4000" dirty="0">
              <a:latin typeface="Montserrat" panose="00000500000000000000" pitchFamily="2" charset="0"/>
            </a:endParaRP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anose="00000500000000000000" pitchFamily="2" charset="0"/>
              </a:rPr>
              <a:t>Your </a:t>
            </a:r>
            <a:r>
              <a:rPr lang="en-US" sz="4000" dirty="0">
                <a:latin typeface="Montserrat" panose="00000500000000000000" pitchFamily="2" charset="0"/>
              </a:rPr>
              <a:t>written testimony: read it or not? </a:t>
            </a:r>
            <a:r>
              <a:rPr lang="en-US" sz="4000" dirty="0" smtClean="0">
                <a:latin typeface="Montserrat" panose="00000500000000000000" pitchFamily="2" charset="0"/>
              </a:rPr>
              <a:t> </a:t>
            </a:r>
            <a:endParaRPr lang="en-US" sz="4000" dirty="0">
              <a:latin typeface="Montserrat" panose="00000500000000000000" pitchFamily="2" charset="0"/>
            </a:endParaRP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anose="00000500000000000000" pitchFamily="2" charset="0"/>
              </a:rPr>
              <a:t>When to say “Ditto.”</a:t>
            </a:r>
            <a:endParaRPr lang="en-US" sz="4000" dirty="0">
              <a:latin typeface="Montserrat" panose="00000500000000000000" pitchFamily="2" charset="0"/>
            </a:endParaRP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anose="00000500000000000000" pitchFamily="2" charset="0"/>
              </a:rPr>
              <a:t>Personal stories</a:t>
            </a: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Montserrat" panose="00000500000000000000" pitchFamily="2" charset="0"/>
              </a:rPr>
              <a:t>Practice and time yourself</a:t>
            </a:r>
            <a:endParaRPr lang="en-US" sz="4000" dirty="0">
              <a:latin typeface="Montserra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5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Miscellaneous tips</a:t>
            </a:r>
            <a:endParaRPr lang="en-US" sz="7200" b="1" spc="0" dirty="0">
              <a:latin typeface="+mn-lt"/>
            </a:endParaRPr>
          </a:p>
        </p:txBody>
      </p:sp>
      <p:sp>
        <p:nvSpPr>
          <p:cNvPr id="4" name="Content Placeholder 1"/>
          <p:cNvSpPr txBox="1"/>
          <p:nvPr/>
        </p:nvSpPr>
        <p:spPr>
          <a:xfrm>
            <a:off x="927278" y="2472745"/>
            <a:ext cx="15918287" cy="6752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Think about what the opposition is going to say </a:t>
            </a:r>
          </a:p>
          <a:p>
            <a:pPr marL="571500" lvl="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anose="00000500000000000000" pitchFamily="2" charset="0"/>
              </a:rPr>
              <a:t>Watch </a:t>
            </a:r>
            <a:r>
              <a:rPr lang="en-US" sz="4400" dirty="0">
                <a:latin typeface="Montserrat" panose="00000500000000000000" pitchFamily="2" charset="0"/>
              </a:rPr>
              <a:t>the committee in </a:t>
            </a:r>
            <a:r>
              <a:rPr lang="en-US" sz="4400" dirty="0" smtClean="0">
                <a:latin typeface="Montserrat" panose="00000500000000000000" pitchFamily="2" charset="0"/>
              </a:rPr>
              <a:t>advance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" panose="00000500000000000000" pitchFamily="2" charset="0"/>
              </a:rPr>
              <a:t>Research the committee </a:t>
            </a:r>
            <a:r>
              <a:rPr lang="en-US" sz="4400" dirty="0" smtClean="0">
                <a:latin typeface="Montserrat" panose="00000500000000000000" pitchFamily="2" charset="0"/>
              </a:rPr>
              <a:t>members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Montserrat" panose="00000500000000000000" pitchFamily="2" charset="0"/>
              </a:rPr>
              <a:t>Connect with others planning to testify</a:t>
            </a:r>
            <a:endParaRPr lang="en-US" sz="4400" dirty="0">
              <a:latin typeface="Montserra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4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lobalhostingblogs.com/wp-content/uploads/2018/08/political-advocacy-image.jpg?w=672&amp;h=336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816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7797" y="1141286"/>
            <a:ext cx="4477163" cy="11142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en-US" sz="6600" b="0" cap="none" spc="0" dirty="0">
              <a:ln w="0"/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3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Testifying 101</a:t>
            </a:r>
            <a:endParaRPr lang="en-US" sz="7200" b="1" spc="0" dirty="0">
              <a:latin typeface="+mn-lt"/>
            </a:endParaRPr>
          </a:p>
        </p:txBody>
      </p:sp>
      <p:sp>
        <p:nvSpPr>
          <p:cNvPr id="20" name="Content Placeholder 1"/>
          <p:cNvSpPr txBox="1"/>
          <p:nvPr/>
        </p:nvSpPr>
        <p:spPr>
          <a:xfrm>
            <a:off x="927278" y="4061011"/>
            <a:ext cx="15918287" cy="23263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1" i="0" strike="noStrike" kern="1200" cap="none" spc="0" baseline="0" dirty="0" smtClean="0">
                <a:solidFill>
                  <a:srgbClr val="000000"/>
                </a:solidFill>
                <a:uFillTx/>
                <a:latin typeface="Montserrat" pitchFamily="2"/>
              </a:rPr>
              <a:t>Thank you</a:t>
            </a:r>
            <a:endParaRPr lang="en-US" sz="8800" b="0" i="0" strike="noStrike" kern="1200" cap="none" spc="0" baseline="0" dirty="0">
              <a:solidFill>
                <a:srgbClr val="212121"/>
              </a:solidFill>
              <a:uFillTx/>
              <a:latin typeface="Times New Roman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9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Testifying 101</a:t>
            </a:r>
            <a:endParaRPr lang="en-US" sz="7200" b="1" spc="0" dirty="0">
              <a:latin typeface="+mn-lt"/>
            </a:endParaRPr>
          </a:p>
        </p:txBody>
      </p:sp>
      <p:sp>
        <p:nvSpPr>
          <p:cNvPr id="20" name="Content Placeholder 1"/>
          <p:cNvSpPr txBox="1"/>
          <p:nvPr/>
        </p:nvSpPr>
        <p:spPr>
          <a:xfrm>
            <a:off x="927278" y="3886199"/>
            <a:ext cx="15918287" cy="36307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2314035" rtl="0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Montserrat" pitchFamily="2"/>
              </a:rPr>
              <a:t>Why it matters</a:t>
            </a:r>
            <a:endParaRPr lang="en-US" sz="8800" b="0" i="0" u="none" strike="noStrike" kern="1200" cap="none" spc="0" baseline="0" dirty="0">
              <a:solidFill>
                <a:srgbClr val="212121"/>
              </a:solidFill>
              <a:uFillTx/>
              <a:latin typeface="Times New Roman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2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How a bill becomes a law</a:t>
            </a:r>
            <a:endParaRPr lang="en-US" sz="7200" b="1" spc="0" dirty="0">
              <a:latin typeface="+mn-lt"/>
            </a:endParaRPr>
          </a:p>
        </p:txBody>
      </p:sp>
      <p:pic>
        <p:nvPicPr>
          <p:cNvPr id="1026" name="Picture 2" descr="rs=w-2480,h-1240,cg-true-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 b="17742"/>
          <a:stretch/>
        </p:blipFill>
        <p:spPr bwMode="auto">
          <a:xfrm>
            <a:off x="2007833" y="1600200"/>
            <a:ext cx="13958599" cy="8156253"/>
          </a:xfrm>
          <a:prstGeom prst="rect">
            <a:avLst/>
          </a:prstGeom>
          <a:noFill/>
          <a:effectLst>
            <a:outerShdw blurRad="2921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0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Finding a bill hearing</a:t>
            </a:r>
            <a:endParaRPr lang="en-US" sz="7200" b="1" spc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549" t="15701" r="4617" b="15053"/>
          <a:stretch/>
        </p:blipFill>
        <p:spPr>
          <a:xfrm>
            <a:off x="282389" y="1892071"/>
            <a:ext cx="17319812" cy="742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1914094" y="1546412"/>
            <a:ext cx="3375212" cy="196327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5915" y="3678892"/>
            <a:ext cx="44768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NDLegis.gov</a:t>
            </a:r>
            <a:endParaRPr lang="en-US" sz="6600" b="0" cap="none" spc="0" dirty="0">
              <a:ln w="0"/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Finding a bill hearing</a:t>
            </a:r>
            <a:endParaRPr lang="en-US" sz="7200" b="1" spc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178" t="16352" r="13941" b="29749"/>
          <a:stretch/>
        </p:blipFill>
        <p:spPr>
          <a:xfrm>
            <a:off x="295678" y="2066086"/>
            <a:ext cx="17208329" cy="72582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775" y="6658377"/>
            <a:ext cx="3849648" cy="149395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1317" y="3671126"/>
            <a:ext cx="447686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NDLegis.gov</a:t>
            </a:r>
            <a:endParaRPr lang="en-US" sz="6600" b="0" cap="none" spc="0" dirty="0">
              <a:ln w="0"/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8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Written </a:t>
            </a:r>
            <a:r>
              <a:rPr lang="en-US" sz="7200" b="1" spc="0" dirty="0" smtClean="0">
                <a:latin typeface="+mn-lt"/>
              </a:rPr>
              <a:t>testimony: what to include</a:t>
            </a:r>
            <a:endParaRPr lang="en-US" sz="7200" b="1" spc="0" dirty="0">
              <a:latin typeface="+mn-lt"/>
            </a:endParaRPr>
          </a:p>
        </p:txBody>
      </p:sp>
      <p:sp>
        <p:nvSpPr>
          <p:cNvPr id="4" name="Content Placeholder 1"/>
          <p:cNvSpPr txBox="1"/>
          <p:nvPr/>
        </p:nvSpPr>
        <p:spPr>
          <a:xfrm>
            <a:off x="927278" y="2472745"/>
            <a:ext cx="15918287" cy="6752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Bill #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Address testimony to the committee chair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aseline="0" dirty="0" smtClean="0">
                <a:solidFill>
                  <a:srgbClr val="000000"/>
                </a:solidFill>
                <a:latin typeface="Montserrat" pitchFamily="2"/>
              </a:rPr>
              <a:t>Introduce</a:t>
            </a: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 yourself</a:t>
            </a:r>
          </a:p>
          <a:p>
            <a:pPr marL="342900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State y</a:t>
            </a: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our </a:t>
            </a:r>
            <a:r>
              <a:rPr lang="en-US" sz="4000" dirty="0">
                <a:solidFill>
                  <a:srgbClr val="000000"/>
                </a:solidFill>
                <a:latin typeface="Montserrat" pitchFamily="2"/>
              </a:rPr>
              <a:t>position 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Explain why you support/oppose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Summarize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Thank you</a:t>
            </a:r>
          </a:p>
          <a:p>
            <a:pPr marL="342900" marR="0" lvl="0" indent="-342900" algn="l" defTabSz="2314035" rtl="0" fontAlgn="auto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Contact information</a:t>
            </a:r>
            <a:endParaRPr lang="en-US" sz="2400" b="1" i="0" u="none" strike="noStrike" kern="1200" cap="none" spc="0" baseline="0" dirty="0" smtClean="0">
              <a:solidFill>
                <a:srgbClr val="000000"/>
              </a:solidFill>
              <a:uFillTx/>
              <a:latin typeface="Montserrat" pitchFamily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0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sz="7200" b="1" spc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801" t="19765" r="28396" b="6995"/>
          <a:stretch/>
        </p:blipFill>
        <p:spPr>
          <a:xfrm>
            <a:off x="3408565" y="97959"/>
            <a:ext cx="10410465" cy="979119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2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B450E31-9DC2-EDE9-812F-06F995CAE447}"/>
              </a:ext>
            </a:extLst>
          </p:cNvPr>
          <p:cNvSpPr txBox="1">
            <a:spLocks/>
          </p:cNvSpPr>
          <p:nvPr/>
        </p:nvSpPr>
        <p:spPr>
          <a:xfrm>
            <a:off x="748308" y="81643"/>
            <a:ext cx="15422880" cy="16922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3140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98" b="0" i="0" kern="1200" cap="none" spc="-254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7200" b="1" spc="0" dirty="0" smtClean="0">
                <a:latin typeface="+mn-lt"/>
              </a:rPr>
              <a:t>Written </a:t>
            </a:r>
            <a:r>
              <a:rPr lang="en-US" sz="7200" b="1" spc="0" dirty="0" smtClean="0">
                <a:latin typeface="+mn-lt"/>
              </a:rPr>
              <a:t>testimony: preparation</a:t>
            </a:r>
            <a:endParaRPr lang="en-US" sz="7200" b="1" spc="0" dirty="0">
              <a:latin typeface="+mn-lt"/>
            </a:endParaRPr>
          </a:p>
        </p:txBody>
      </p:sp>
      <p:sp>
        <p:nvSpPr>
          <p:cNvPr id="4" name="Content Placeholder 1"/>
          <p:cNvSpPr txBox="1"/>
          <p:nvPr/>
        </p:nvSpPr>
        <p:spPr>
          <a:xfrm>
            <a:off x="927278" y="2472745"/>
            <a:ext cx="15918287" cy="6752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Understand the legislation</a:t>
            </a:r>
            <a:endParaRPr lang="en-US" sz="4000" dirty="0">
              <a:solidFill>
                <a:srgbClr val="000000"/>
              </a:solidFill>
              <a:latin typeface="Montserrat" pitchFamily="2"/>
            </a:endParaRPr>
          </a:p>
          <a:p>
            <a:pPr marL="342900" lvl="0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Be courteous and professional</a:t>
            </a:r>
            <a:endParaRPr lang="en-US" sz="4000" dirty="0">
              <a:solidFill>
                <a:srgbClr val="000000"/>
              </a:solidFill>
              <a:latin typeface="Montserrat" pitchFamily="2"/>
            </a:endParaRPr>
          </a:p>
          <a:p>
            <a:pPr marL="342900" lvl="0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Gather evidence:</a:t>
            </a:r>
          </a:p>
          <a:p>
            <a:pPr marL="800100" lvl="1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Montserrat" pitchFamily="2"/>
              </a:rPr>
              <a:t>Statistics</a:t>
            </a:r>
          </a:p>
          <a:p>
            <a:pPr marL="800100" lvl="1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Montserrat" pitchFamily="2"/>
              </a:rPr>
              <a:t>Case studies</a:t>
            </a:r>
          </a:p>
          <a:p>
            <a:pPr marL="800100" lvl="1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Montserrat" pitchFamily="2"/>
              </a:rPr>
              <a:t>Personal anecdotes to support your arguments</a:t>
            </a:r>
          </a:p>
          <a:p>
            <a:pPr marL="800100" lvl="1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Montserrat" pitchFamily="2"/>
              </a:rPr>
              <a:t>Data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Montserrat" pitchFamily="2"/>
            </a:endParaRPr>
          </a:p>
          <a:p>
            <a:pPr marL="342900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Montserrat" pitchFamily="2"/>
              </a:rPr>
              <a:t>Be concise</a:t>
            </a:r>
          </a:p>
          <a:p>
            <a:pPr marL="800100" lvl="1" indent="-342900" defTabSz="231403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Montserrat" pitchFamily="2"/>
              </a:rPr>
              <a:t>2-3 talking points, 3-4 minutes testimony</a:t>
            </a:r>
            <a:endParaRPr lang="en-US" sz="2400" dirty="0">
              <a:solidFill>
                <a:srgbClr val="000000"/>
              </a:solidFill>
              <a:latin typeface="Montserrat" pitchFamily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nford H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Default%20Theme</Template>
  <TotalTime>8621</TotalTime>
  <Words>197</Words>
  <Application>Microsoft Office PowerPoint</Application>
  <PresentationFormat>Custom</PresentationFormat>
  <Paragraphs>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Montserrat</vt:lpstr>
      <vt:lpstr>Montserrat Medium</vt:lpstr>
      <vt:lpstr>Montserrat SemiBold</vt:lpstr>
      <vt:lpstr>Times New Roman</vt:lpstr>
      <vt:lpstr>Sanford HRI</vt:lpstr>
      <vt:lpstr>1_Office Theme</vt:lpstr>
      <vt:lpstr>Testifying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Sireci,Jonathan</dc:creator>
  <cp:lastModifiedBy>Walth,Marnie</cp:lastModifiedBy>
  <cp:revision>331</cp:revision>
  <cp:lastPrinted>2023-06-19T17:44:28Z</cp:lastPrinted>
  <dcterms:created xsi:type="dcterms:W3CDTF">2019-11-13T23:09:24Z</dcterms:created>
  <dcterms:modified xsi:type="dcterms:W3CDTF">2025-01-29T02:25:36Z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0x010100B54C2E0477B3964785D5C33BC57393B5</vt:lpwstr>
  </property>
</Properties>
</file>