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10.xml" ContentType="application/vnd.openxmlformats-officedocument.presentationml.notesSlide+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2"/>
  </p:notesMasterIdLst>
  <p:sldIdLst>
    <p:sldId id="256" r:id="rId2"/>
    <p:sldId id="257" r:id="rId3"/>
    <p:sldId id="298" r:id="rId4"/>
    <p:sldId id="258" r:id="rId5"/>
    <p:sldId id="268" r:id="rId6"/>
    <p:sldId id="299" r:id="rId7"/>
    <p:sldId id="266" r:id="rId8"/>
    <p:sldId id="270" r:id="rId9"/>
    <p:sldId id="300" r:id="rId10"/>
    <p:sldId id="271" r:id="rId11"/>
    <p:sldId id="272" r:id="rId12"/>
    <p:sldId id="273" r:id="rId13"/>
    <p:sldId id="282" r:id="rId14"/>
    <p:sldId id="259" r:id="rId15"/>
    <p:sldId id="260" r:id="rId16"/>
    <p:sldId id="261" r:id="rId17"/>
    <p:sldId id="267" r:id="rId18"/>
    <p:sldId id="284" r:id="rId19"/>
    <p:sldId id="283" r:id="rId20"/>
    <p:sldId id="265" r:id="rId21"/>
    <p:sldId id="269" r:id="rId22"/>
    <p:sldId id="262" r:id="rId23"/>
    <p:sldId id="275" r:id="rId24"/>
    <p:sldId id="277" r:id="rId25"/>
    <p:sldId id="278" r:id="rId26"/>
    <p:sldId id="301" r:id="rId27"/>
    <p:sldId id="281" r:id="rId28"/>
    <p:sldId id="285" r:id="rId29"/>
    <p:sldId id="287" r:id="rId30"/>
    <p:sldId id="290" r:id="rId31"/>
    <p:sldId id="279" r:id="rId32"/>
    <p:sldId id="280" r:id="rId33"/>
    <p:sldId id="264" r:id="rId34"/>
    <p:sldId id="286" r:id="rId35"/>
    <p:sldId id="302" r:id="rId36"/>
    <p:sldId id="288" r:id="rId37"/>
    <p:sldId id="295" r:id="rId38"/>
    <p:sldId id="306" r:id="rId39"/>
    <p:sldId id="307" r:id="rId40"/>
    <p:sldId id="289" r:id="rId41"/>
    <p:sldId id="291" r:id="rId42"/>
    <p:sldId id="292" r:id="rId43"/>
    <p:sldId id="303" r:id="rId44"/>
    <p:sldId id="304" r:id="rId45"/>
    <p:sldId id="293" r:id="rId46"/>
    <p:sldId id="308" r:id="rId47"/>
    <p:sldId id="263" r:id="rId48"/>
    <p:sldId id="274" r:id="rId49"/>
    <p:sldId id="296" r:id="rId50"/>
    <p:sldId id="297"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1" d="100"/>
          <a:sy n="81" d="100"/>
        </p:scale>
        <p:origin x="-61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notesMaster" Target="notesMasters/notesMaster1.xml"/><Relationship Id="rId53" Type="http://schemas.openxmlformats.org/officeDocument/2006/relationships/printerSettings" Target="printerSettings/printerSettings1.bin"/><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laurawarburton:Documents:Alarm%20Fatigue/Managment%20Project:AF%20Graph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laurawarburton:Documents:Alarm%20Fatigue/Managment%20Project:AF%20Graph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laurawarburton:Documents:Alarm%20Fatigue/Managment%20Project:AF%20Graph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laurawarburton:Documents:Alarm%20Fatigue/Managment%20Project:AF%20Graph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'ICU working data'!$B$18</c:f>
              <c:strCache>
                <c:ptCount val="1"/>
                <c:pt idx="0">
                  <c:v>WEEK 1</c:v>
                </c:pt>
              </c:strCache>
            </c:strRef>
          </c:tx>
          <c:invertIfNegative val="0"/>
          <c:cat>
            <c:strRef>
              <c:f>'ICU working data'!$A$19:$A$24</c:f>
              <c:strCache>
                <c:ptCount val="6"/>
                <c:pt idx="0">
                  <c:v>TOTAL RED</c:v>
                </c:pt>
                <c:pt idx="1">
                  <c:v>TOTAL YELLOW</c:v>
                </c:pt>
                <c:pt idx="2">
                  <c:v>TOTAL DAY</c:v>
                </c:pt>
                <c:pt idx="3">
                  <c:v>TOTAL NIGHT</c:v>
                </c:pt>
                <c:pt idx="4">
                  <c:v>BED ALARMS(INOPS)</c:v>
                </c:pt>
                <c:pt idx="5">
                  <c:v>TOTAL ALARMS (7 DAYS)</c:v>
                </c:pt>
              </c:strCache>
            </c:strRef>
          </c:cat>
          <c:val>
            <c:numRef>
              <c:f>'ICU working data'!$B$19:$B$24</c:f>
              <c:numCache>
                <c:formatCode>General</c:formatCode>
                <c:ptCount val="6"/>
                <c:pt idx="0">
                  <c:v>191.0</c:v>
                </c:pt>
                <c:pt idx="1">
                  <c:v>3649.0</c:v>
                </c:pt>
                <c:pt idx="2">
                  <c:v>7650.0</c:v>
                </c:pt>
                <c:pt idx="3">
                  <c:v>6391.0</c:v>
                </c:pt>
                <c:pt idx="4">
                  <c:v>9218.0</c:v>
                </c:pt>
                <c:pt idx="5">
                  <c:v>14041.0</c:v>
                </c:pt>
              </c:numCache>
            </c:numRef>
          </c:val>
        </c:ser>
        <c:ser>
          <c:idx val="1"/>
          <c:order val="1"/>
          <c:tx>
            <c:strRef>
              <c:f>'ICU working data'!$C$18</c:f>
              <c:strCache>
                <c:ptCount val="1"/>
                <c:pt idx="0">
                  <c:v>WEEK 2</c:v>
                </c:pt>
              </c:strCache>
            </c:strRef>
          </c:tx>
          <c:invertIfNegative val="0"/>
          <c:cat>
            <c:strRef>
              <c:f>'ICU working data'!$A$19:$A$24</c:f>
              <c:strCache>
                <c:ptCount val="6"/>
                <c:pt idx="0">
                  <c:v>TOTAL RED</c:v>
                </c:pt>
                <c:pt idx="1">
                  <c:v>TOTAL YELLOW</c:v>
                </c:pt>
                <c:pt idx="2">
                  <c:v>TOTAL DAY</c:v>
                </c:pt>
                <c:pt idx="3">
                  <c:v>TOTAL NIGHT</c:v>
                </c:pt>
                <c:pt idx="4">
                  <c:v>BED ALARMS(INOPS)</c:v>
                </c:pt>
                <c:pt idx="5">
                  <c:v>TOTAL ALARMS (7 DAYS)</c:v>
                </c:pt>
              </c:strCache>
            </c:strRef>
          </c:cat>
          <c:val>
            <c:numRef>
              <c:f>'ICU working data'!$C$19:$C$24</c:f>
              <c:numCache>
                <c:formatCode>General</c:formatCode>
                <c:ptCount val="6"/>
                <c:pt idx="0">
                  <c:v>274.0</c:v>
                </c:pt>
                <c:pt idx="1">
                  <c:v>3652.0</c:v>
                </c:pt>
                <c:pt idx="2">
                  <c:v>8174.0</c:v>
                </c:pt>
                <c:pt idx="3">
                  <c:v>6462.0</c:v>
                </c:pt>
                <c:pt idx="4">
                  <c:v>9912.0</c:v>
                </c:pt>
                <c:pt idx="5">
                  <c:v>14636.0</c:v>
                </c:pt>
              </c:numCache>
            </c:numRef>
          </c:val>
        </c:ser>
        <c:ser>
          <c:idx val="2"/>
          <c:order val="2"/>
          <c:tx>
            <c:strRef>
              <c:f>'ICU working data'!$D$18</c:f>
              <c:strCache>
                <c:ptCount val="1"/>
                <c:pt idx="0">
                  <c:v>WEEK 3</c:v>
                </c:pt>
              </c:strCache>
            </c:strRef>
          </c:tx>
          <c:invertIfNegative val="0"/>
          <c:cat>
            <c:strRef>
              <c:f>'ICU working data'!$A$19:$A$24</c:f>
              <c:strCache>
                <c:ptCount val="6"/>
                <c:pt idx="0">
                  <c:v>TOTAL RED</c:v>
                </c:pt>
                <c:pt idx="1">
                  <c:v>TOTAL YELLOW</c:v>
                </c:pt>
                <c:pt idx="2">
                  <c:v>TOTAL DAY</c:v>
                </c:pt>
                <c:pt idx="3">
                  <c:v>TOTAL NIGHT</c:v>
                </c:pt>
                <c:pt idx="4">
                  <c:v>BED ALARMS(INOPS)</c:v>
                </c:pt>
                <c:pt idx="5">
                  <c:v>TOTAL ALARMS (7 DAYS)</c:v>
                </c:pt>
              </c:strCache>
            </c:strRef>
          </c:cat>
          <c:val>
            <c:numRef>
              <c:f>'ICU working data'!$D$19:$D$24</c:f>
              <c:numCache>
                <c:formatCode>General</c:formatCode>
                <c:ptCount val="6"/>
                <c:pt idx="0">
                  <c:v>282.0</c:v>
                </c:pt>
                <c:pt idx="1">
                  <c:v>4419.0</c:v>
                </c:pt>
                <c:pt idx="2">
                  <c:v>7658.0</c:v>
                </c:pt>
                <c:pt idx="3">
                  <c:v>4413.0</c:v>
                </c:pt>
                <c:pt idx="4">
                  <c:v>8237.0</c:v>
                </c:pt>
                <c:pt idx="5">
                  <c:v>12071.0</c:v>
                </c:pt>
              </c:numCache>
            </c:numRef>
          </c:val>
        </c:ser>
        <c:ser>
          <c:idx val="3"/>
          <c:order val="3"/>
          <c:tx>
            <c:strRef>
              <c:f>'ICU working data'!$E$18</c:f>
              <c:strCache>
                <c:ptCount val="1"/>
                <c:pt idx="0">
                  <c:v>WEEK 4</c:v>
                </c:pt>
              </c:strCache>
            </c:strRef>
          </c:tx>
          <c:invertIfNegative val="0"/>
          <c:cat>
            <c:strRef>
              <c:f>'ICU working data'!$A$19:$A$24</c:f>
              <c:strCache>
                <c:ptCount val="6"/>
                <c:pt idx="0">
                  <c:v>TOTAL RED</c:v>
                </c:pt>
                <c:pt idx="1">
                  <c:v>TOTAL YELLOW</c:v>
                </c:pt>
                <c:pt idx="2">
                  <c:v>TOTAL DAY</c:v>
                </c:pt>
                <c:pt idx="3">
                  <c:v>TOTAL NIGHT</c:v>
                </c:pt>
                <c:pt idx="4">
                  <c:v>BED ALARMS(INOPS)</c:v>
                </c:pt>
                <c:pt idx="5">
                  <c:v>TOTAL ALARMS (7 DAYS)</c:v>
                </c:pt>
              </c:strCache>
            </c:strRef>
          </c:cat>
          <c:val>
            <c:numRef>
              <c:f>'ICU working data'!$E$19:$E$24</c:f>
              <c:numCache>
                <c:formatCode>General</c:formatCode>
                <c:ptCount val="6"/>
                <c:pt idx="0">
                  <c:v>186.0</c:v>
                </c:pt>
                <c:pt idx="1">
                  <c:v>2703.0</c:v>
                </c:pt>
                <c:pt idx="2">
                  <c:v>4858.0</c:v>
                </c:pt>
                <c:pt idx="3">
                  <c:v>3292.0</c:v>
                </c:pt>
                <c:pt idx="4">
                  <c:v>4734.0</c:v>
                </c:pt>
                <c:pt idx="5">
                  <c:v>8150.0</c:v>
                </c:pt>
              </c:numCache>
            </c:numRef>
          </c:val>
        </c:ser>
        <c:dLbls>
          <c:showLegendKey val="0"/>
          <c:showVal val="0"/>
          <c:showCatName val="0"/>
          <c:showSerName val="0"/>
          <c:showPercent val="0"/>
          <c:showBubbleSize val="0"/>
        </c:dLbls>
        <c:gapWidth val="150"/>
        <c:axId val="2132343016"/>
        <c:axId val="2132346136"/>
      </c:barChart>
      <c:catAx>
        <c:axId val="2132343016"/>
        <c:scaling>
          <c:orientation val="minMax"/>
        </c:scaling>
        <c:delete val="0"/>
        <c:axPos val="b"/>
        <c:majorTickMark val="out"/>
        <c:minorTickMark val="none"/>
        <c:tickLblPos val="nextTo"/>
        <c:crossAx val="2132346136"/>
        <c:crosses val="autoZero"/>
        <c:auto val="1"/>
        <c:lblAlgn val="ctr"/>
        <c:lblOffset val="100"/>
        <c:noMultiLvlLbl val="0"/>
      </c:catAx>
      <c:valAx>
        <c:axId val="2132346136"/>
        <c:scaling>
          <c:orientation val="minMax"/>
        </c:scaling>
        <c:delete val="0"/>
        <c:axPos val="l"/>
        <c:majorGridlines/>
        <c:numFmt formatCode="General" sourceLinked="1"/>
        <c:majorTickMark val="out"/>
        <c:minorTickMark val="none"/>
        <c:tickLblPos val="nextTo"/>
        <c:crossAx val="2132343016"/>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6"/>
    </mc:Choice>
    <mc:Fallback>
      <c:style val="16"/>
    </mc:Fallback>
  </mc:AlternateContent>
  <c:chart>
    <c:title>
      <c:layout/>
      <c:overlay val="0"/>
    </c:title>
    <c:autoTitleDeleted val="0"/>
    <c:plotArea>
      <c:layout/>
      <c:lineChart>
        <c:grouping val="standard"/>
        <c:varyColors val="0"/>
        <c:ser>
          <c:idx val="0"/>
          <c:order val="0"/>
          <c:tx>
            <c:strRef>
              <c:f>'ICU MEAN DATA'!$O$7</c:f>
              <c:strCache>
                <c:ptCount val="1"/>
                <c:pt idx="0">
                  <c:v>MEAN NUMBER OF ALARMS PER BED PER DAY</c:v>
                </c:pt>
              </c:strCache>
            </c:strRef>
          </c:tx>
          <c:marker>
            <c:symbol val="none"/>
          </c:marker>
          <c:cat>
            <c:strRef>
              <c:f>'ICU MEAN DATA'!$N$8:$N$11</c:f>
              <c:strCache>
                <c:ptCount val="4"/>
                <c:pt idx="0">
                  <c:v>WEEK 1</c:v>
                </c:pt>
                <c:pt idx="1">
                  <c:v>WEEK 2</c:v>
                </c:pt>
                <c:pt idx="2">
                  <c:v>WEEK 3</c:v>
                </c:pt>
                <c:pt idx="3">
                  <c:v>WEEK 4</c:v>
                </c:pt>
              </c:strCache>
            </c:strRef>
          </c:cat>
          <c:val>
            <c:numRef>
              <c:f>'ICU MEAN DATA'!$O$8:$O$11</c:f>
              <c:numCache>
                <c:formatCode>General</c:formatCode>
                <c:ptCount val="4"/>
                <c:pt idx="0">
                  <c:v>201.0</c:v>
                </c:pt>
                <c:pt idx="1">
                  <c:v>209.0</c:v>
                </c:pt>
                <c:pt idx="2">
                  <c:v>192.0</c:v>
                </c:pt>
                <c:pt idx="3">
                  <c:v>146.0</c:v>
                </c:pt>
              </c:numCache>
            </c:numRef>
          </c:val>
          <c:smooth val="0"/>
        </c:ser>
        <c:dLbls>
          <c:showLegendKey val="0"/>
          <c:showVal val="0"/>
          <c:showCatName val="0"/>
          <c:showSerName val="0"/>
          <c:showPercent val="0"/>
          <c:showBubbleSize val="0"/>
        </c:dLbls>
        <c:marker val="1"/>
        <c:smooth val="0"/>
        <c:axId val="2132408184"/>
        <c:axId val="2132411128"/>
      </c:lineChart>
      <c:catAx>
        <c:axId val="2132408184"/>
        <c:scaling>
          <c:orientation val="minMax"/>
        </c:scaling>
        <c:delete val="0"/>
        <c:axPos val="b"/>
        <c:majorTickMark val="out"/>
        <c:minorTickMark val="none"/>
        <c:tickLblPos val="nextTo"/>
        <c:crossAx val="2132411128"/>
        <c:crosses val="autoZero"/>
        <c:auto val="1"/>
        <c:lblAlgn val="ctr"/>
        <c:lblOffset val="100"/>
        <c:noMultiLvlLbl val="0"/>
      </c:catAx>
      <c:valAx>
        <c:axId val="2132411128"/>
        <c:scaling>
          <c:orientation val="minMax"/>
        </c:scaling>
        <c:delete val="0"/>
        <c:axPos val="l"/>
        <c:majorGridlines/>
        <c:numFmt formatCode="General" sourceLinked="1"/>
        <c:majorTickMark val="out"/>
        <c:minorTickMark val="none"/>
        <c:tickLblPos val="nextTo"/>
        <c:crossAx val="2132408184"/>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'PCU working data'!$B$19</c:f>
              <c:strCache>
                <c:ptCount val="1"/>
                <c:pt idx="0">
                  <c:v>WEEK 1</c:v>
                </c:pt>
              </c:strCache>
            </c:strRef>
          </c:tx>
          <c:invertIfNegative val="0"/>
          <c:cat>
            <c:strRef>
              <c:f>'PCU working data'!$A$20:$A$25</c:f>
              <c:strCache>
                <c:ptCount val="6"/>
                <c:pt idx="0">
                  <c:v>TOTAL RED</c:v>
                </c:pt>
                <c:pt idx="1">
                  <c:v>TOTAL YELLOW</c:v>
                </c:pt>
                <c:pt idx="2">
                  <c:v>TOTAL DAY</c:v>
                </c:pt>
                <c:pt idx="3">
                  <c:v>TOTAL NIGHT</c:v>
                </c:pt>
                <c:pt idx="4">
                  <c:v>BED ALARMS(INOPS)</c:v>
                </c:pt>
                <c:pt idx="5">
                  <c:v>TOTAL ALARMS (7 DAYS)</c:v>
                </c:pt>
              </c:strCache>
            </c:strRef>
          </c:cat>
          <c:val>
            <c:numRef>
              <c:f>'PCU working data'!$B$20:$B$25</c:f>
              <c:numCache>
                <c:formatCode>General</c:formatCode>
                <c:ptCount val="6"/>
                <c:pt idx="0">
                  <c:v>403.0</c:v>
                </c:pt>
                <c:pt idx="1">
                  <c:v>7926.0</c:v>
                </c:pt>
                <c:pt idx="2">
                  <c:v>5616.0</c:v>
                </c:pt>
                <c:pt idx="3">
                  <c:v>5676.0</c:v>
                </c:pt>
                <c:pt idx="4">
                  <c:v>2007.0</c:v>
                </c:pt>
                <c:pt idx="5">
                  <c:v>11292.0</c:v>
                </c:pt>
              </c:numCache>
            </c:numRef>
          </c:val>
        </c:ser>
        <c:ser>
          <c:idx val="1"/>
          <c:order val="1"/>
          <c:tx>
            <c:strRef>
              <c:f>'PCU working data'!$C$19</c:f>
              <c:strCache>
                <c:ptCount val="1"/>
                <c:pt idx="0">
                  <c:v>WEEK 2</c:v>
                </c:pt>
              </c:strCache>
            </c:strRef>
          </c:tx>
          <c:invertIfNegative val="0"/>
          <c:cat>
            <c:strRef>
              <c:f>'PCU working data'!$A$20:$A$25</c:f>
              <c:strCache>
                <c:ptCount val="6"/>
                <c:pt idx="0">
                  <c:v>TOTAL RED</c:v>
                </c:pt>
                <c:pt idx="1">
                  <c:v>TOTAL YELLOW</c:v>
                </c:pt>
                <c:pt idx="2">
                  <c:v>TOTAL DAY</c:v>
                </c:pt>
                <c:pt idx="3">
                  <c:v>TOTAL NIGHT</c:v>
                </c:pt>
                <c:pt idx="4">
                  <c:v>BED ALARMS(INOPS)</c:v>
                </c:pt>
                <c:pt idx="5">
                  <c:v>TOTAL ALARMS (7 DAYS)</c:v>
                </c:pt>
              </c:strCache>
            </c:strRef>
          </c:cat>
          <c:val>
            <c:numRef>
              <c:f>'PCU working data'!$C$20:$C$25</c:f>
              <c:numCache>
                <c:formatCode>General</c:formatCode>
                <c:ptCount val="6"/>
                <c:pt idx="0">
                  <c:v>231.0</c:v>
                </c:pt>
                <c:pt idx="1">
                  <c:v>3447.0</c:v>
                </c:pt>
                <c:pt idx="2">
                  <c:v>3135.0</c:v>
                </c:pt>
                <c:pt idx="3">
                  <c:v>3019.0</c:v>
                </c:pt>
                <c:pt idx="4">
                  <c:v>1773.0</c:v>
                </c:pt>
                <c:pt idx="5">
                  <c:v>6154.0</c:v>
                </c:pt>
              </c:numCache>
            </c:numRef>
          </c:val>
        </c:ser>
        <c:ser>
          <c:idx val="2"/>
          <c:order val="2"/>
          <c:tx>
            <c:strRef>
              <c:f>'PCU working data'!$D$19</c:f>
              <c:strCache>
                <c:ptCount val="1"/>
                <c:pt idx="0">
                  <c:v>WEEK 3</c:v>
                </c:pt>
              </c:strCache>
            </c:strRef>
          </c:tx>
          <c:invertIfNegative val="0"/>
          <c:cat>
            <c:strRef>
              <c:f>'PCU working data'!$A$20:$A$25</c:f>
              <c:strCache>
                <c:ptCount val="6"/>
                <c:pt idx="0">
                  <c:v>TOTAL RED</c:v>
                </c:pt>
                <c:pt idx="1">
                  <c:v>TOTAL YELLOW</c:v>
                </c:pt>
                <c:pt idx="2">
                  <c:v>TOTAL DAY</c:v>
                </c:pt>
                <c:pt idx="3">
                  <c:v>TOTAL NIGHT</c:v>
                </c:pt>
                <c:pt idx="4">
                  <c:v>BED ALARMS(INOPS)</c:v>
                </c:pt>
                <c:pt idx="5">
                  <c:v>TOTAL ALARMS (7 DAYS)</c:v>
                </c:pt>
              </c:strCache>
            </c:strRef>
          </c:cat>
          <c:val>
            <c:numRef>
              <c:f>'PCU working data'!$D$20:$D$25</c:f>
              <c:numCache>
                <c:formatCode>General</c:formatCode>
                <c:ptCount val="6"/>
                <c:pt idx="0">
                  <c:v>197.0</c:v>
                </c:pt>
                <c:pt idx="1">
                  <c:v>4514.0</c:v>
                </c:pt>
                <c:pt idx="2">
                  <c:v>4912.0</c:v>
                </c:pt>
                <c:pt idx="3">
                  <c:v>3916.0</c:v>
                </c:pt>
                <c:pt idx="4">
                  <c:v>1558.0</c:v>
                </c:pt>
                <c:pt idx="5">
                  <c:v>7829.0</c:v>
                </c:pt>
              </c:numCache>
            </c:numRef>
          </c:val>
        </c:ser>
        <c:ser>
          <c:idx val="3"/>
          <c:order val="3"/>
          <c:tx>
            <c:strRef>
              <c:f>'PCU working data'!$E$19</c:f>
              <c:strCache>
                <c:ptCount val="1"/>
                <c:pt idx="0">
                  <c:v>WEEK 4</c:v>
                </c:pt>
              </c:strCache>
            </c:strRef>
          </c:tx>
          <c:invertIfNegative val="0"/>
          <c:cat>
            <c:strRef>
              <c:f>'PCU working data'!$A$20:$A$25</c:f>
              <c:strCache>
                <c:ptCount val="6"/>
                <c:pt idx="0">
                  <c:v>TOTAL RED</c:v>
                </c:pt>
                <c:pt idx="1">
                  <c:v>TOTAL YELLOW</c:v>
                </c:pt>
                <c:pt idx="2">
                  <c:v>TOTAL DAY</c:v>
                </c:pt>
                <c:pt idx="3">
                  <c:v>TOTAL NIGHT</c:v>
                </c:pt>
                <c:pt idx="4">
                  <c:v>BED ALARMS(INOPS)</c:v>
                </c:pt>
                <c:pt idx="5">
                  <c:v>TOTAL ALARMS (7 DAYS)</c:v>
                </c:pt>
              </c:strCache>
            </c:strRef>
          </c:cat>
          <c:val>
            <c:numRef>
              <c:f>'PCU working data'!$E$20:$E$25</c:f>
              <c:numCache>
                <c:formatCode>General</c:formatCode>
                <c:ptCount val="6"/>
                <c:pt idx="0">
                  <c:v>199.0</c:v>
                </c:pt>
                <c:pt idx="1">
                  <c:v>2896.0</c:v>
                </c:pt>
                <c:pt idx="2">
                  <c:v>2649.0</c:v>
                </c:pt>
                <c:pt idx="3">
                  <c:v>2549.0</c:v>
                </c:pt>
                <c:pt idx="4">
                  <c:v>1515.0</c:v>
                </c:pt>
                <c:pt idx="5">
                  <c:v>5198.0</c:v>
                </c:pt>
              </c:numCache>
            </c:numRef>
          </c:val>
        </c:ser>
        <c:dLbls>
          <c:showLegendKey val="0"/>
          <c:showVal val="0"/>
          <c:showCatName val="0"/>
          <c:showSerName val="0"/>
          <c:showPercent val="0"/>
          <c:showBubbleSize val="0"/>
        </c:dLbls>
        <c:gapWidth val="150"/>
        <c:axId val="2132497112"/>
        <c:axId val="2132500232"/>
      </c:barChart>
      <c:catAx>
        <c:axId val="2132497112"/>
        <c:scaling>
          <c:orientation val="minMax"/>
        </c:scaling>
        <c:delete val="0"/>
        <c:axPos val="b"/>
        <c:majorTickMark val="out"/>
        <c:minorTickMark val="none"/>
        <c:tickLblPos val="nextTo"/>
        <c:crossAx val="2132500232"/>
        <c:crosses val="autoZero"/>
        <c:auto val="1"/>
        <c:lblAlgn val="ctr"/>
        <c:lblOffset val="100"/>
        <c:noMultiLvlLbl val="0"/>
      </c:catAx>
      <c:valAx>
        <c:axId val="2132500232"/>
        <c:scaling>
          <c:orientation val="minMax"/>
        </c:scaling>
        <c:delete val="0"/>
        <c:axPos val="l"/>
        <c:majorGridlines/>
        <c:numFmt formatCode="General" sourceLinked="1"/>
        <c:majorTickMark val="out"/>
        <c:minorTickMark val="none"/>
        <c:tickLblPos val="nextTo"/>
        <c:crossAx val="2132497112"/>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0"/>
    </mc:Choice>
    <mc:Fallback>
      <c:style val="20"/>
    </mc:Fallback>
  </mc:AlternateContent>
  <c:chart>
    <c:title>
      <c:layout/>
      <c:overlay val="0"/>
    </c:title>
    <c:autoTitleDeleted val="0"/>
    <c:plotArea>
      <c:layout/>
      <c:lineChart>
        <c:grouping val="standard"/>
        <c:varyColors val="0"/>
        <c:ser>
          <c:idx val="0"/>
          <c:order val="0"/>
          <c:tx>
            <c:strRef>
              <c:f>'PCU MEAN DATA'!$K$4</c:f>
              <c:strCache>
                <c:ptCount val="1"/>
                <c:pt idx="0">
                  <c:v>MEAN NUMBER OF ALARMS PER BED PER DAY</c:v>
                </c:pt>
              </c:strCache>
            </c:strRef>
          </c:tx>
          <c:marker>
            <c:symbol val="none"/>
          </c:marker>
          <c:cat>
            <c:strRef>
              <c:f>'PCU MEAN DATA'!$J$5:$J$8</c:f>
              <c:strCache>
                <c:ptCount val="4"/>
                <c:pt idx="0">
                  <c:v>WEEK 1</c:v>
                </c:pt>
                <c:pt idx="1">
                  <c:v>WEEK 2</c:v>
                </c:pt>
                <c:pt idx="2">
                  <c:v>WEEK 3</c:v>
                </c:pt>
                <c:pt idx="3">
                  <c:v>WEEK 4</c:v>
                </c:pt>
              </c:strCache>
            </c:strRef>
          </c:cat>
          <c:val>
            <c:numRef>
              <c:f>'PCU MEAN DATA'!$K$5:$K$8</c:f>
              <c:numCache>
                <c:formatCode>General</c:formatCode>
                <c:ptCount val="4"/>
                <c:pt idx="0">
                  <c:v>161.0</c:v>
                </c:pt>
                <c:pt idx="1">
                  <c:v>88.0</c:v>
                </c:pt>
                <c:pt idx="2">
                  <c:v>124.0</c:v>
                </c:pt>
                <c:pt idx="3">
                  <c:v>93.0</c:v>
                </c:pt>
              </c:numCache>
            </c:numRef>
          </c:val>
          <c:smooth val="0"/>
        </c:ser>
        <c:dLbls>
          <c:showLegendKey val="0"/>
          <c:showVal val="0"/>
          <c:showCatName val="0"/>
          <c:showSerName val="0"/>
          <c:showPercent val="0"/>
          <c:showBubbleSize val="0"/>
        </c:dLbls>
        <c:marker val="1"/>
        <c:smooth val="0"/>
        <c:axId val="2078983752"/>
        <c:axId val="2078986696"/>
      </c:lineChart>
      <c:catAx>
        <c:axId val="2078983752"/>
        <c:scaling>
          <c:orientation val="minMax"/>
        </c:scaling>
        <c:delete val="0"/>
        <c:axPos val="b"/>
        <c:majorTickMark val="out"/>
        <c:minorTickMark val="none"/>
        <c:tickLblPos val="nextTo"/>
        <c:crossAx val="2078986696"/>
        <c:crosses val="autoZero"/>
        <c:auto val="1"/>
        <c:lblAlgn val="ctr"/>
        <c:lblOffset val="100"/>
        <c:noMultiLvlLbl val="0"/>
      </c:catAx>
      <c:valAx>
        <c:axId val="2078986696"/>
        <c:scaling>
          <c:orientation val="minMax"/>
        </c:scaling>
        <c:delete val="0"/>
        <c:axPos val="l"/>
        <c:majorGridlines/>
        <c:numFmt formatCode="General" sourceLinked="1"/>
        <c:majorTickMark val="out"/>
        <c:minorTickMark val="none"/>
        <c:tickLblPos val="nextTo"/>
        <c:crossAx val="2078983752"/>
        <c:crosses val="autoZero"/>
        <c:crossBetween val="between"/>
      </c:valAx>
    </c:plotArea>
    <c:legend>
      <c:legendPos val="r"/>
      <c:layout/>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825710-7BD1-B143-966E-A138C3351872}" type="datetimeFigureOut">
              <a:rPr lang="en-US" smtClean="0"/>
              <a:t>1/11/17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27B6D7-7417-FD42-BF14-70929622A89D}" type="slidenum">
              <a:rPr lang="en-US" smtClean="0"/>
              <a:t>‹#›</a:t>
            </a:fld>
            <a:endParaRPr lang="en-US" dirty="0"/>
          </a:p>
        </p:txBody>
      </p:sp>
    </p:spTree>
    <p:extLst>
      <p:ext uri="{BB962C8B-B14F-4D97-AF65-F5344CB8AC3E}">
        <p14:creationId xmlns:p14="http://schemas.microsoft.com/office/powerpoint/2010/main" val="330466073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Their study took place in June 2013 on a telemetry unit at a Veteran Affairs Hospital. The sample size included 15 patients who were chosen using a purposive sampling technique.  Researchers counted the number of alarms both prior to and after the utilization of proper skin preparation. </a:t>
            </a:r>
            <a:endParaRPr lang="en-US" dirty="0"/>
          </a:p>
        </p:txBody>
      </p:sp>
      <p:sp>
        <p:nvSpPr>
          <p:cNvPr id="4" name="Slide Number Placeholder 3"/>
          <p:cNvSpPr>
            <a:spLocks noGrp="1"/>
          </p:cNvSpPr>
          <p:nvPr>
            <p:ph type="sldNum" sz="quarter" idx="10"/>
          </p:nvPr>
        </p:nvSpPr>
        <p:spPr/>
        <p:txBody>
          <a:bodyPr/>
          <a:lstStyle/>
          <a:p>
            <a:fld id="{EC27B6D7-7417-FD42-BF14-70929622A89D}" type="slidenum">
              <a:rPr lang="en-US" smtClean="0"/>
              <a:t>7</a:t>
            </a:fld>
            <a:endParaRPr lang="en-US" dirty="0"/>
          </a:p>
        </p:txBody>
      </p:sp>
    </p:spTree>
    <p:extLst>
      <p:ext uri="{BB962C8B-B14F-4D97-AF65-F5344CB8AC3E}">
        <p14:creationId xmlns:p14="http://schemas.microsoft.com/office/powerpoint/2010/main" val="30313552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MEAN NUMBER OF ALARMS PER BED PER DAY</a:t>
            </a:r>
            <a:r>
              <a:rPr lang="en-US" dirty="0" smtClean="0"/>
              <a:t> </a:t>
            </a:r>
            <a:r>
              <a:rPr lang="en-US" sz="1200" b="1" i="0" u="none" strike="noStrike" kern="1200" dirty="0" smtClean="0">
                <a:solidFill>
                  <a:schemeClr val="tx1"/>
                </a:solidFill>
                <a:effectLst/>
                <a:latin typeface="+mn-lt"/>
                <a:ea typeface="+mn-ea"/>
                <a:cs typeface="+mn-cs"/>
              </a:rPr>
              <a:t>WEEK 1</a:t>
            </a:r>
            <a:r>
              <a:rPr lang="en-US" b="1" dirty="0" smtClean="0"/>
              <a:t> </a:t>
            </a:r>
            <a:r>
              <a:rPr lang="en-US" sz="1200" b="0" i="0" u="none" strike="noStrike" kern="1200" dirty="0" smtClean="0">
                <a:solidFill>
                  <a:schemeClr val="tx1"/>
                </a:solidFill>
                <a:effectLst/>
                <a:latin typeface="+mn-lt"/>
                <a:ea typeface="+mn-ea"/>
                <a:cs typeface="+mn-cs"/>
              </a:rPr>
              <a:t>161</a:t>
            </a:r>
            <a:r>
              <a:rPr lang="en-US" dirty="0" smtClean="0"/>
              <a:t> </a:t>
            </a:r>
            <a:r>
              <a:rPr lang="en-US" sz="1200" b="1" i="0" u="none" strike="noStrike" kern="1200" dirty="0" smtClean="0">
                <a:solidFill>
                  <a:schemeClr val="tx1"/>
                </a:solidFill>
                <a:effectLst/>
                <a:latin typeface="+mn-lt"/>
                <a:ea typeface="+mn-ea"/>
                <a:cs typeface="+mn-cs"/>
              </a:rPr>
              <a:t>WEEK 2</a:t>
            </a:r>
            <a:r>
              <a:rPr lang="en-US" b="1" dirty="0" smtClean="0"/>
              <a:t> </a:t>
            </a:r>
            <a:r>
              <a:rPr lang="en-US" sz="1200" b="0" i="0" u="none" strike="noStrike" kern="1200" dirty="0" smtClean="0">
                <a:solidFill>
                  <a:schemeClr val="tx1"/>
                </a:solidFill>
                <a:effectLst/>
                <a:latin typeface="+mn-lt"/>
                <a:ea typeface="+mn-ea"/>
                <a:cs typeface="+mn-cs"/>
              </a:rPr>
              <a:t>88</a:t>
            </a:r>
            <a:r>
              <a:rPr lang="en-US" dirty="0" smtClean="0"/>
              <a:t> </a:t>
            </a:r>
            <a:r>
              <a:rPr lang="en-US" sz="1200" b="1" i="0" u="none" strike="noStrike" kern="1200" dirty="0" smtClean="0">
                <a:solidFill>
                  <a:schemeClr val="tx1"/>
                </a:solidFill>
                <a:effectLst/>
                <a:latin typeface="+mn-lt"/>
                <a:ea typeface="+mn-ea"/>
                <a:cs typeface="+mn-cs"/>
              </a:rPr>
              <a:t>WEEK 3</a:t>
            </a:r>
            <a:r>
              <a:rPr lang="en-US" b="1" dirty="0" smtClean="0"/>
              <a:t> </a:t>
            </a:r>
            <a:r>
              <a:rPr lang="en-US" sz="1200" b="0" i="0" u="none" strike="noStrike" kern="1200" dirty="0" smtClean="0">
                <a:solidFill>
                  <a:schemeClr val="tx1"/>
                </a:solidFill>
                <a:effectLst/>
                <a:latin typeface="+mn-lt"/>
                <a:ea typeface="+mn-ea"/>
                <a:cs typeface="+mn-cs"/>
              </a:rPr>
              <a:t>124</a:t>
            </a:r>
            <a:r>
              <a:rPr lang="en-US" dirty="0" smtClean="0"/>
              <a:t> </a:t>
            </a:r>
            <a:r>
              <a:rPr lang="en-US" sz="1200" b="1" i="0" u="none" strike="noStrike" kern="1200" dirty="0" smtClean="0">
                <a:solidFill>
                  <a:schemeClr val="tx1"/>
                </a:solidFill>
                <a:effectLst/>
                <a:latin typeface="+mn-lt"/>
                <a:ea typeface="+mn-ea"/>
                <a:cs typeface="+mn-cs"/>
              </a:rPr>
              <a:t>WEEK</a:t>
            </a:r>
            <a:r>
              <a:rPr lang="en-US" sz="1200" b="0" i="0" u="none" strike="noStrike" kern="1200" dirty="0" smtClean="0">
                <a:solidFill>
                  <a:schemeClr val="tx1"/>
                </a:solidFill>
                <a:effectLst/>
                <a:latin typeface="+mn-lt"/>
                <a:ea typeface="+mn-ea"/>
                <a:cs typeface="+mn-cs"/>
              </a:rPr>
              <a:t> 4</a:t>
            </a:r>
            <a:r>
              <a:rPr lang="en-US" dirty="0" smtClean="0"/>
              <a:t> </a:t>
            </a:r>
            <a:r>
              <a:rPr lang="en-US" sz="1200" b="0" i="0" u="none" strike="noStrike" kern="1200" dirty="0" smtClean="0">
                <a:solidFill>
                  <a:schemeClr val="tx1"/>
                </a:solidFill>
                <a:effectLst/>
                <a:latin typeface="+mn-lt"/>
                <a:ea typeface="+mn-ea"/>
                <a:cs typeface="+mn-cs"/>
              </a:rPr>
              <a:t>93</a:t>
            </a:r>
            <a:r>
              <a:rPr lang="en-US" dirty="0" smtClean="0"/>
              <a:t>   58%</a:t>
            </a:r>
            <a:r>
              <a:rPr lang="en-US" baseline="0" dirty="0" smtClean="0"/>
              <a:t> DECREASE</a:t>
            </a:r>
            <a:endParaRPr lang="en-US" dirty="0"/>
          </a:p>
        </p:txBody>
      </p:sp>
      <p:sp>
        <p:nvSpPr>
          <p:cNvPr id="4" name="Slide Number Placeholder 3"/>
          <p:cNvSpPr>
            <a:spLocks noGrp="1"/>
          </p:cNvSpPr>
          <p:nvPr>
            <p:ph type="sldNum" sz="quarter" idx="10"/>
          </p:nvPr>
        </p:nvSpPr>
        <p:spPr/>
        <p:txBody>
          <a:bodyPr/>
          <a:lstStyle/>
          <a:p>
            <a:fld id="{EC27B6D7-7417-FD42-BF14-70929622A89D}" type="slidenum">
              <a:rPr lang="en-US" smtClean="0"/>
              <a:t>42</a:t>
            </a:fld>
            <a:endParaRPr lang="en-US" dirty="0"/>
          </a:p>
        </p:txBody>
      </p:sp>
    </p:spTree>
    <p:extLst>
      <p:ext uri="{BB962C8B-B14F-4D97-AF65-F5344CB8AC3E}">
        <p14:creationId xmlns:p14="http://schemas.microsoft.com/office/powerpoint/2010/main" val="1310252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two units mirror each other forming a large circle and contain 14 beds on the south wing and 16 beds on the north wing.  The 16 beds on the north wing are designated as PCU beds and the14 beds on the south wing are designated as ICU beds. </a:t>
            </a:r>
          </a:p>
          <a:p>
            <a:endParaRPr lang="en-US" dirty="0"/>
          </a:p>
        </p:txBody>
      </p:sp>
      <p:sp>
        <p:nvSpPr>
          <p:cNvPr id="4" name="Slide Number Placeholder 3"/>
          <p:cNvSpPr>
            <a:spLocks noGrp="1"/>
          </p:cNvSpPr>
          <p:nvPr>
            <p:ph type="sldNum" sz="quarter" idx="10"/>
          </p:nvPr>
        </p:nvSpPr>
        <p:spPr/>
        <p:txBody>
          <a:bodyPr/>
          <a:lstStyle/>
          <a:p>
            <a:fld id="{EC27B6D7-7417-FD42-BF14-70929622A89D}" type="slidenum">
              <a:rPr lang="en-US" smtClean="0"/>
              <a:t>14</a:t>
            </a:fld>
            <a:endParaRPr lang="en-US" dirty="0"/>
          </a:p>
        </p:txBody>
      </p:sp>
    </p:spTree>
    <p:extLst>
      <p:ext uri="{BB962C8B-B14F-4D97-AF65-F5344CB8AC3E}">
        <p14:creationId xmlns:p14="http://schemas.microsoft.com/office/powerpoint/2010/main" val="2035081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 home message:  Always get</a:t>
            </a:r>
            <a:r>
              <a:rPr lang="en-US" baseline="0" dirty="0" smtClean="0"/>
              <a:t> formal permission to use any tool or survey in your research.</a:t>
            </a:r>
            <a:endParaRPr lang="en-US" dirty="0"/>
          </a:p>
        </p:txBody>
      </p:sp>
      <p:sp>
        <p:nvSpPr>
          <p:cNvPr id="4" name="Slide Number Placeholder 3"/>
          <p:cNvSpPr>
            <a:spLocks noGrp="1"/>
          </p:cNvSpPr>
          <p:nvPr>
            <p:ph type="sldNum" sz="quarter" idx="10"/>
          </p:nvPr>
        </p:nvSpPr>
        <p:spPr/>
        <p:txBody>
          <a:bodyPr/>
          <a:lstStyle/>
          <a:p>
            <a:fld id="{EC27B6D7-7417-FD42-BF14-70929622A89D}" type="slidenum">
              <a:rPr lang="en-US" smtClean="0"/>
              <a:t>18</a:t>
            </a:fld>
            <a:endParaRPr lang="en-US" dirty="0"/>
          </a:p>
        </p:txBody>
      </p:sp>
    </p:spTree>
    <p:extLst>
      <p:ext uri="{BB962C8B-B14F-4D97-AF65-F5344CB8AC3E}">
        <p14:creationId xmlns:p14="http://schemas.microsoft.com/office/powerpoint/2010/main" val="1406249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27B6D7-7417-FD42-BF14-70929622A89D}" type="slidenum">
              <a:rPr lang="en-US" smtClean="0"/>
              <a:t>19</a:t>
            </a:fld>
            <a:endParaRPr lang="en-US" dirty="0"/>
          </a:p>
        </p:txBody>
      </p:sp>
    </p:spTree>
    <p:extLst>
      <p:ext uri="{BB962C8B-B14F-4D97-AF65-F5344CB8AC3E}">
        <p14:creationId xmlns:p14="http://schemas.microsoft.com/office/powerpoint/2010/main" val="1425777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These results suggest that staff is aware that there are a multitude of unnecessary alarms and that they also feel that these alarms are compromising patient care. </a:t>
            </a:r>
            <a:endParaRPr lang="en-US" dirty="0"/>
          </a:p>
        </p:txBody>
      </p:sp>
      <p:sp>
        <p:nvSpPr>
          <p:cNvPr id="4" name="Slide Number Placeholder 3"/>
          <p:cNvSpPr>
            <a:spLocks noGrp="1"/>
          </p:cNvSpPr>
          <p:nvPr>
            <p:ph type="sldNum" sz="quarter" idx="10"/>
          </p:nvPr>
        </p:nvSpPr>
        <p:spPr/>
        <p:txBody>
          <a:bodyPr/>
          <a:lstStyle/>
          <a:p>
            <a:fld id="{EC27B6D7-7417-FD42-BF14-70929622A89D}" type="slidenum">
              <a:rPr lang="en-US" smtClean="0"/>
              <a:t>22</a:t>
            </a:fld>
            <a:endParaRPr lang="en-US" dirty="0"/>
          </a:p>
        </p:txBody>
      </p:sp>
    </p:spTree>
    <p:extLst>
      <p:ext uri="{BB962C8B-B14F-4D97-AF65-F5344CB8AC3E}">
        <p14:creationId xmlns:p14="http://schemas.microsoft.com/office/powerpoint/2010/main" val="636100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steps for proper skin preparation are listed in the</a:t>
            </a:r>
            <a:r>
              <a:rPr lang="en-US" sz="1200" i="1" kern="1200" dirty="0" smtClean="0">
                <a:solidFill>
                  <a:schemeClr val="tx1"/>
                </a:solidFill>
                <a:effectLst/>
                <a:latin typeface="+mn-lt"/>
                <a:ea typeface="+mn-ea"/>
                <a:cs typeface="+mn-cs"/>
              </a:rPr>
              <a:t> AACN’s Practice Alert on Alarm Management</a:t>
            </a:r>
            <a:r>
              <a:rPr lang="en-US" sz="1200" kern="1200" dirty="0" smtClean="0">
                <a:solidFill>
                  <a:schemeClr val="tx1"/>
                </a:solidFill>
                <a:effectLst/>
                <a:latin typeface="+mn-lt"/>
                <a:ea typeface="+mn-ea"/>
                <a:cs typeface="+mn-cs"/>
              </a:rPr>
              <a:t> (2013) and include washing the isolated electrode area with soap and water, wiping the electrode area with a rough washcloth or gauze, and/or using the sandpaper on the electrode to roughen a small area of the skin. </a:t>
            </a:r>
            <a:endParaRPr lang="en-US" dirty="0"/>
          </a:p>
        </p:txBody>
      </p:sp>
      <p:sp>
        <p:nvSpPr>
          <p:cNvPr id="4" name="Slide Number Placeholder 3"/>
          <p:cNvSpPr>
            <a:spLocks noGrp="1"/>
          </p:cNvSpPr>
          <p:nvPr>
            <p:ph type="sldNum" sz="quarter" idx="10"/>
          </p:nvPr>
        </p:nvSpPr>
        <p:spPr/>
        <p:txBody>
          <a:bodyPr/>
          <a:lstStyle/>
          <a:p>
            <a:fld id="{EC27B6D7-7417-FD42-BF14-70929622A89D}" type="slidenum">
              <a:rPr lang="en-US" smtClean="0"/>
              <a:t>24</a:t>
            </a:fld>
            <a:endParaRPr lang="en-US" dirty="0"/>
          </a:p>
        </p:txBody>
      </p:sp>
    </p:spTree>
    <p:extLst>
      <p:ext uri="{BB962C8B-B14F-4D97-AF65-F5344CB8AC3E}">
        <p14:creationId xmlns:p14="http://schemas.microsoft.com/office/powerpoint/2010/main" val="3616406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Education</a:t>
            </a:r>
            <a:r>
              <a:rPr lang="en-US" baseline="0" dirty="0" smtClean="0"/>
              <a:t> was giving on proper skin prep and changing electrodes daily.  Wash skin with soap and water.  Clip hair if needed.  Dry with a towel or gauze.  No alcohol!</a:t>
            </a:r>
            <a:endParaRPr lang="en-US" dirty="0"/>
          </a:p>
        </p:txBody>
      </p:sp>
      <p:sp>
        <p:nvSpPr>
          <p:cNvPr id="4" name="Slide Number Placeholder 3"/>
          <p:cNvSpPr>
            <a:spLocks noGrp="1"/>
          </p:cNvSpPr>
          <p:nvPr>
            <p:ph type="sldNum" sz="quarter" idx="10"/>
          </p:nvPr>
        </p:nvSpPr>
        <p:spPr/>
        <p:txBody>
          <a:bodyPr/>
          <a:lstStyle/>
          <a:p>
            <a:fld id="{EC27B6D7-7417-FD42-BF14-70929622A89D}" type="slidenum">
              <a:rPr lang="en-US" smtClean="0"/>
              <a:t>27</a:t>
            </a:fld>
            <a:endParaRPr lang="en-US" dirty="0"/>
          </a:p>
        </p:txBody>
      </p:sp>
    </p:spTree>
    <p:extLst>
      <p:ext uri="{BB962C8B-B14F-4D97-AF65-F5344CB8AC3E}">
        <p14:creationId xmlns:p14="http://schemas.microsoft.com/office/powerpoint/2010/main" val="41814169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bulk</a:t>
            </a:r>
            <a:r>
              <a:rPr lang="en-US" baseline="0" dirty="0" smtClean="0"/>
              <a:t> packaging was leaving the electrodes open to air and drying them out.  This Can contribute to false alarms.</a:t>
            </a:r>
            <a:endParaRPr lang="en-US" dirty="0"/>
          </a:p>
        </p:txBody>
      </p:sp>
      <p:sp>
        <p:nvSpPr>
          <p:cNvPr id="4" name="Slide Number Placeholder 3"/>
          <p:cNvSpPr>
            <a:spLocks noGrp="1"/>
          </p:cNvSpPr>
          <p:nvPr>
            <p:ph type="sldNum" sz="quarter" idx="10"/>
          </p:nvPr>
        </p:nvSpPr>
        <p:spPr/>
        <p:txBody>
          <a:bodyPr/>
          <a:lstStyle/>
          <a:p>
            <a:fld id="{EC27B6D7-7417-FD42-BF14-70929622A89D}" type="slidenum">
              <a:rPr lang="en-US" smtClean="0"/>
              <a:t>28</a:t>
            </a:fld>
            <a:endParaRPr lang="en-US" dirty="0"/>
          </a:p>
        </p:txBody>
      </p:sp>
    </p:spTree>
    <p:extLst>
      <p:ext uri="{BB962C8B-B14F-4D97-AF65-F5344CB8AC3E}">
        <p14:creationId xmlns:p14="http://schemas.microsoft.com/office/powerpoint/2010/main" val="932850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MEAN NUMBER OF ALARMS PER BED PER DAY</a:t>
            </a:r>
            <a:r>
              <a:rPr lang="en-US" b="1" dirty="0" smtClean="0"/>
              <a:t> </a:t>
            </a:r>
            <a:r>
              <a:rPr lang="en-US" sz="1200" b="1" i="0" u="none" strike="noStrike" kern="1200" dirty="0" smtClean="0">
                <a:solidFill>
                  <a:schemeClr val="tx1"/>
                </a:solidFill>
                <a:effectLst/>
                <a:latin typeface="+mn-lt"/>
                <a:ea typeface="+mn-ea"/>
                <a:cs typeface="+mn-cs"/>
              </a:rPr>
              <a:t>WEEK 1</a:t>
            </a:r>
            <a:r>
              <a:rPr lang="en-US" b="1" dirty="0" smtClean="0"/>
              <a:t> </a:t>
            </a:r>
            <a:r>
              <a:rPr lang="en-US" sz="1200" b="0" i="0" u="none" strike="noStrike" kern="1200" dirty="0" smtClean="0">
                <a:solidFill>
                  <a:schemeClr val="tx1"/>
                </a:solidFill>
                <a:effectLst/>
                <a:latin typeface="+mn-lt"/>
                <a:ea typeface="+mn-ea"/>
                <a:cs typeface="+mn-cs"/>
              </a:rPr>
              <a:t>201</a:t>
            </a:r>
            <a:r>
              <a:rPr lang="en-US" dirty="0" smtClean="0"/>
              <a:t> </a:t>
            </a:r>
            <a:r>
              <a:rPr lang="en-US" sz="1200" b="1" i="0" u="none" strike="noStrike" kern="1200" dirty="0" smtClean="0">
                <a:solidFill>
                  <a:schemeClr val="tx1"/>
                </a:solidFill>
                <a:effectLst/>
                <a:latin typeface="+mn-lt"/>
                <a:ea typeface="+mn-ea"/>
                <a:cs typeface="+mn-cs"/>
              </a:rPr>
              <a:t>WEEK 2</a:t>
            </a:r>
            <a:r>
              <a:rPr lang="en-US" b="1" dirty="0" smtClean="0"/>
              <a:t> </a:t>
            </a:r>
            <a:r>
              <a:rPr lang="en-US" sz="1200" b="0" i="0" u="none" strike="noStrike" kern="1200" dirty="0" smtClean="0">
                <a:solidFill>
                  <a:schemeClr val="tx1"/>
                </a:solidFill>
                <a:effectLst/>
                <a:latin typeface="+mn-lt"/>
                <a:ea typeface="+mn-ea"/>
                <a:cs typeface="+mn-cs"/>
              </a:rPr>
              <a:t>209</a:t>
            </a:r>
            <a:r>
              <a:rPr lang="en-US" dirty="0" smtClean="0"/>
              <a:t> </a:t>
            </a:r>
            <a:r>
              <a:rPr lang="en-US" sz="1200" b="1" i="0" u="none" strike="noStrike" kern="1200" dirty="0" smtClean="0">
                <a:solidFill>
                  <a:schemeClr val="tx1"/>
                </a:solidFill>
                <a:effectLst/>
                <a:latin typeface="+mn-lt"/>
                <a:ea typeface="+mn-ea"/>
                <a:cs typeface="+mn-cs"/>
              </a:rPr>
              <a:t>WEEK 3</a:t>
            </a:r>
            <a:r>
              <a:rPr lang="en-US" b="1" dirty="0" smtClean="0"/>
              <a:t> </a:t>
            </a:r>
            <a:r>
              <a:rPr lang="en-US" sz="1200" b="0" i="0" u="none" strike="noStrike" kern="1200" dirty="0" smtClean="0">
                <a:solidFill>
                  <a:schemeClr val="tx1"/>
                </a:solidFill>
                <a:effectLst/>
                <a:latin typeface="+mn-lt"/>
                <a:ea typeface="+mn-ea"/>
                <a:cs typeface="+mn-cs"/>
              </a:rPr>
              <a:t>192</a:t>
            </a:r>
            <a:r>
              <a:rPr lang="en-US" dirty="0" smtClean="0"/>
              <a:t> </a:t>
            </a:r>
            <a:r>
              <a:rPr lang="en-US" sz="1200" b="1" i="0" u="none" strike="noStrike" kern="1200" dirty="0" smtClean="0">
                <a:solidFill>
                  <a:schemeClr val="tx1"/>
                </a:solidFill>
                <a:effectLst/>
                <a:latin typeface="+mn-lt"/>
                <a:ea typeface="+mn-ea"/>
                <a:cs typeface="+mn-cs"/>
              </a:rPr>
              <a:t>WEEK 4</a:t>
            </a:r>
            <a:r>
              <a:rPr lang="en-US" b="1" dirty="0" smtClean="0"/>
              <a:t> </a:t>
            </a:r>
            <a:r>
              <a:rPr lang="en-US" sz="1200" b="0" i="0" u="none" strike="noStrike" kern="1200" dirty="0" smtClean="0">
                <a:solidFill>
                  <a:schemeClr val="tx1"/>
                </a:solidFill>
                <a:effectLst/>
                <a:latin typeface="+mn-lt"/>
                <a:ea typeface="+mn-ea"/>
                <a:cs typeface="+mn-cs"/>
              </a:rPr>
              <a:t>146</a:t>
            </a:r>
            <a:r>
              <a:rPr lang="en-US" dirty="0" smtClean="0"/>
              <a:t>  73</a:t>
            </a:r>
            <a:r>
              <a:rPr lang="en-US" baseline="0" dirty="0" smtClean="0"/>
              <a:t> PERCENT DECREASE IN ALARMS PER BED IN ICU</a:t>
            </a:r>
            <a:endParaRPr lang="en-US" dirty="0"/>
          </a:p>
        </p:txBody>
      </p:sp>
      <p:sp>
        <p:nvSpPr>
          <p:cNvPr id="4" name="Slide Number Placeholder 3"/>
          <p:cNvSpPr>
            <a:spLocks noGrp="1"/>
          </p:cNvSpPr>
          <p:nvPr>
            <p:ph type="sldNum" sz="quarter" idx="10"/>
          </p:nvPr>
        </p:nvSpPr>
        <p:spPr/>
        <p:txBody>
          <a:bodyPr/>
          <a:lstStyle/>
          <a:p>
            <a:fld id="{EC27B6D7-7417-FD42-BF14-70929622A89D}" type="slidenum">
              <a:rPr lang="en-US" smtClean="0"/>
              <a:t>37</a:t>
            </a:fld>
            <a:endParaRPr lang="en-US" dirty="0"/>
          </a:p>
        </p:txBody>
      </p:sp>
    </p:spTree>
    <p:extLst>
      <p:ext uri="{BB962C8B-B14F-4D97-AF65-F5344CB8AC3E}">
        <p14:creationId xmlns:p14="http://schemas.microsoft.com/office/powerpoint/2010/main" val="2130214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1/11/17</a:t>
            </a:fld>
            <a:endParaRPr lang="en-US" dirty="0"/>
          </a:p>
        </p:txBody>
      </p:sp>
      <p:sp>
        <p:nvSpPr>
          <p:cNvPr id="17" name="Footer Placeholder 16"/>
          <p:cNvSpPr>
            <a:spLocks noGrp="1"/>
          </p:cNvSpPr>
          <p:nvPr>
            <p:ph type="ftr" sz="quarter" idx="11"/>
          </p:nvPr>
        </p:nvSpPr>
        <p:spPr/>
        <p:txBody>
          <a:bodyPr/>
          <a:lstStyle/>
          <a:p>
            <a:endParaRPr kumimoji="0"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1/11/17</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2C6B1FF6-39B9-40F5-8B67-33C6354A3D4F}" type="slidenum">
              <a:rPr kumimoji="0" lang="en-US" smtClean="0"/>
              <a:pPr eaLnBrk="1" latinLnBrk="0" hangingPunct="1"/>
              <a:t>‹#›</a:t>
            </a:fld>
            <a:endParaRPr kumimoji="0"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1/11/17</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1/11/17</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a:xfrm>
            <a:off x="4361688" y="1026372"/>
            <a:ext cx="457200" cy="441325"/>
          </a:xfrm>
        </p:spPr>
        <p:txBody>
          <a:bodyPr/>
          <a:lstStyle/>
          <a:p>
            <a:fld id="{2C6B1FF6-39B9-40F5-8B67-33C6354A3D4F}" type="slidenum">
              <a:rPr kumimoji="0" lang="en-US" smtClean="0"/>
              <a:pPr eaLnBrk="1" latinLnBrk="0" hangingPunct="1"/>
              <a:t>‹#›</a:t>
            </a:fld>
            <a:endParaRPr kumimoji="0"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kumimoji="0" lang="en-US" dirty="0"/>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1/11/17</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pPr eaLnBrk="1" latinLnBrk="0" hangingPunct="1"/>
            <a:fld id="{9D21D778-B565-4D7E-94D7-64010A445B68}" type="datetimeFigureOut">
              <a:rPr lang="en-US" smtClean="0"/>
              <a:pPr eaLnBrk="1" latinLnBrk="0" hangingPunct="1"/>
              <a:t>1/11/17</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1/11/17</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kumimoji="0"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pPr algn="ctr" eaLnBrk="1" latinLnBrk="0" hangingPunct="1"/>
            <a:fld id="{2C6B1FF6-39B9-40F5-8B67-33C6354A3D4F}" type="slidenum">
              <a:rPr kumimoji="0" lang="en-US" smtClean="0"/>
              <a:pPr algn="ctr" eaLnBrk="1" latinLnBrk="0" hangingPunct="1"/>
              <a:t>‹#›</a:t>
            </a:fld>
            <a:endParaRPr kumimoji="0"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1/11/17</a:t>
            </a:fld>
            <a:endParaRPr lang="en-US" dirty="0"/>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a:xfrm>
            <a:off x="4343400" y="1036020"/>
            <a:ext cx="457200" cy="441325"/>
          </a:xfrm>
        </p:spPr>
        <p:txBody>
          <a:bodyPr/>
          <a:lstStyle/>
          <a:p>
            <a:fld id="{2C6B1FF6-39B9-40F5-8B67-33C6354A3D4F}" type="slidenum">
              <a:rPr kumimoji="0" lang="en-US" smtClean="0"/>
              <a:pPr eaLnBrk="1" latinLnBrk="0" hangingPunct="1"/>
              <a:t>‹#›</a:t>
            </a:fld>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1/11/17</a:t>
            </a:fld>
            <a:endParaRPr lang="en-US" dirty="0"/>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2C6B1FF6-39B9-40F5-8B67-33C6354A3D4F}" type="slidenum">
              <a:rPr kumimoji="0" lang="en-US" smtClean="0"/>
              <a:pPr eaLnBrk="1" latinLnBrk="0" hangingPunct="1"/>
              <a:t>‹#›</a:t>
            </a:fld>
            <a:endParaRPr kumimoji="0" lang="en-US" dirty="0">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1/11/17</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2C6B1FF6-39B9-40F5-8B67-33C6354A3D4F}" type="slidenum">
              <a:rPr kumimoji="0" lang="en-US" smtClean="0"/>
              <a:pPr eaLnBrk="1" latinLnBrk="0" hangingPunct="1"/>
              <a:t>‹#›</a:t>
            </a:fld>
            <a:endParaRPr kumimoji="0"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Drag picture to placeholder or click icon to add</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pPr eaLnBrk="1" latinLnBrk="0" hangingPunct="1"/>
            <a:fld id="{9D21D778-B565-4D7E-94D7-64010A445B68}" type="datetimeFigureOut">
              <a:rPr lang="en-US" smtClean="0"/>
              <a:pPr eaLnBrk="1" latinLnBrk="0" hangingPunct="1"/>
              <a:t>1/11/17</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lgn="r" eaLnBrk="1" latinLnBrk="0" hangingPunct="1"/>
            <a:fld id="{9D21D778-B565-4D7E-94D7-64010A445B68}" type="datetimeFigureOut">
              <a:rPr lang="en-US" smtClean="0"/>
              <a:pPr algn="r" eaLnBrk="1" latinLnBrk="0" hangingPunct="1"/>
              <a:t>1/11/17</a:t>
            </a:fld>
            <a:endParaRPr lang="en-US" sz="1400" dirty="0">
              <a:solidFill>
                <a:srgbClr val="FFFFFF"/>
              </a:solidFill>
            </a:endParaRP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lgn="l" eaLnBrk="1" latinLnBrk="0" hangingPunct="1"/>
            <a:endParaRPr kumimoji="0" lang="en-US" dirty="0">
              <a:solidFill>
                <a:srgbClr val="FFFFFF"/>
              </a:solidFill>
            </a:endParaRP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lgn="ctr" eaLnBrk="1" latinLnBrk="0" hangingPunct="1"/>
            <a:fld id="{2C6B1FF6-39B9-40F5-8B67-33C6354A3D4F}" type="slidenum">
              <a:rPr kumimoji="0" lang="en-US" smtClean="0"/>
              <a:pPr algn="ctr" eaLnBrk="1" latinLnBrk="0" hangingPunct="1"/>
              <a:t>‹#›</a:t>
            </a:fld>
            <a:endParaRPr kumimoji="0" lang="en-US" sz="1600" dirty="0">
              <a:solidFill>
                <a:schemeClr val="accent3">
                  <a:shade val="75000"/>
                </a:scheme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chart" Target="../charts/char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chart" Target="../charts/char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jointcommission.org"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A quantitative Research Study</a:t>
            </a:r>
          </a:p>
          <a:p>
            <a:r>
              <a:rPr lang="en-US" dirty="0" smtClean="0"/>
              <a:t>By Laura Warburton </a:t>
            </a:r>
            <a:r>
              <a:rPr lang="en-US" dirty="0" err="1" smtClean="0"/>
              <a:t>MSN</a:t>
            </a:r>
            <a:r>
              <a:rPr lang="en-US" dirty="0" err="1" smtClean="0"/>
              <a:t>,CNL,ccrn</a:t>
            </a:r>
            <a:endParaRPr lang="en-US" dirty="0" smtClean="0"/>
          </a:p>
        </p:txBody>
      </p:sp>
      <p:sp>
        <p:nvSpPr>
          <p:cNvPr id="3" name="Title 2"/>
          <p:cNvSpPr>
            <a:spLocks noGrp="1"/>
          </p:cNvSpPr>
          <p:nvPr>
            <p:ph type="ctrTitle"/>
          </p:nvPr>
        </p:nvSpPr>
        <p:spPr/>
        <p:txBody>
          <a:bodyPr>
            <a:normAutofit fontScale="90000"/>
          </a:bodyPr>
          <a:lstStyle/>
          <a:p>
            <a:r>
              <a:rPr lang="en-US" dirty="0" smtClean="0"/>
              <a:t>Decreasing Unnecessary EKG and Pulse </a:t>
            </a:r>
            <a:r>
              <a:rPr lang="en-US" dirty="0" err="1" smtClean="0"/>
              <a:t>Oximetry</a:t>
            </a:r>
            <a:r>
              <a:rPr lang="en-US" dirty="0" smtClean="0"/>
              <a:t> Alarms in the ICU</a:t>
            </a:r>
            <a:endParaRPr lang="en-US" dirty="0"/>
          </a:p>
        </p:txBody>
      </p:sp>
      <p:sp>
        <p:nvSpPr>
          <p:cNvPr id="4" name="TextBox 3"/>
          <p:cNvSpPr txBox="1"/>
          <p:nvPr/>
        </p:nvSpPr>
        <p:spPr>
          <a:xfrm>
            <a:off x="5533571" y="3519714"/>
            <a:ext cx="184666" cy="369332"/>
          </a:xfrm>
          <a:prstGeom prst="rect">
            <a:avLst/>
          </a:prstGeom>
          <a:noFill/>
        </p:spPr>
        <p:txBody>
          <a:bodyPr wrap="none" rtlCol="0">
            <a:spAutoFit/>
          </a:bodyPr>
          <a:lstStyle/>
          <a:p>
            <a:endParaRPr lang="en-US" dirty="0"/>
          </a:p>
        </p:txBody>
      </p:sp>
      <p:pic>
        <p:nvPicPr>
          <p:cNvPr id="5" name="Picture 4"/>
          <p:cNvPicPr>
            <a:picLocks noChangeAspect="1"/>
          </p:cNvPicPr>
          <p:nvPr/>
        </p:nvPicPr>
        <p:blipFill>
          <a:blip r:embed="rId2"/>
          <a:stretch>
            <a:fillRect/>
          </a:stretch>
        </p:blipFill>
        <p:spPr>
          <a:xfrm>
            <a:off x="2952169" y="3758278"/>
            <a:ext cx="3089479" cy="2553621"/>
          </a:xfrm>
          <a:prstGeom prst="rect">
            <a:avLst/>
          </a:prstGeom>
        </p:spPr>
      </p:pic>
    </p:spTree>
    <p:extLst>
      <p:ext uri="{BB962C8B-B14F-4D97-AF65-F5344CB8AC3E}">
        <p14:creationId xmlns:p14="http://schemas.microsoft.com/office/powerpoint/2010/main" val="51480934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of the Literature</a:t>
            </a:r>
            <a:endParaRPr lang="en-US" dirty="0"/>
          </a:p>
        </p:txBody>
      </p:sp>
      <p:sp>
        <p:nvSpPr>
          <p:cNvPr id="3" name="Content Placeholder 2"/>
          <p:cNvSpPr>
            <a:spLocks noGrp="1"/>
          </p:cNvSpPr>
          <p:nvPr>
            <p:ph sz="quarter" idx="1"/>
          </p:nvPr>
        </p:nvSpPr>
        <p:spPr/>
        <p:txBody>
          <a:bodyPr>
            <a:normAutofit fontScale="92500" lnSpcReduction="20000"/>
          </a:bodyPr>
          <a:lstStyle/>
          <a:p>
            <a:endParaRPr lang="en-US" dirty="0" smtClean="0"/>
          </a:p>
          <a:p>
            <a:r>
              <a:rPr lang="en-US" dirty="0" smtClean="0"/>
              <a:t>Whalen</a:t>
            </a:r>
            <a:r>
              <a:rPr lang="en-US" dirty="0"/>
              <a:t>, </a:t>
            </a:r>
            <a:r>
              <a:rPr lang="en-US" dirty="0" err="1"/>
              <a:t>Covelle</a:t>
            </a:r>
            <a:r>
              <a:rPr lang="en-US" dirty="0"/>
              <a:t>, </a:t>
            </a:r>
            <a:r>
              <a:rPr lang="en-US" dirty="0" err="1"/>
              <a:t>Piepenbrink</a:t>
            </a:r>
            <a:r>
              <a:rPr lang="en-US" dirty="0"/>
              <a:t>, Villanova, Cuneo, and </a:t>
            </a:r>
            <a:r>
              <a:rPr lang="en-US" dirty="0" err="1"/>
              <a:t>Awtry</a:t>
            </a:r>
            <a:r>
              <a:rPr lang="en-US" dirty="0"/>
              <a:t> (2014)</a:t>
            </a:r>
            <a:r>
              <a:rPr lang="en-US" dirty="0" smtClean="0"/>
              <a:t>,performed a quality improvement study on </a:t>
            </a:r>
            <a:r>
              <a:rPr lang="en-US" dirty="0"/>
              <a:t>a 24-bed </a:t>
            </a:r>
            <a:r>
              <a:rPr lang="en-US" dirty="0" smtClean="0"/>
              <a:t>medical</a:t>
            </a:r>
            <a:r>
              <a:rPr lang="en-US" dirty="0"/>
              <a:t>/surgical floor with remote telemetry. </a:t>
            </a:r>
            <a:endParaRPr lang="en-US" dirty="0" smtClean="0"/>
          </a:p>
          <a:p>
            <a:r>
              <a:rPr lang="en-US" dirty="0" smtClean="0"/>
              <a:t>A </a:t>
            </a:r>
            <a:r>
              <a:rPr lang="en-US" dirty="0"/>
              <a:t>6-week pilot study was done that included changing default heart rate parameters and changing the alarms for tachycardia and bradycardia to crisis mode. </a:t>
            </a:r>
            <a:endParaRPr lang="en-US" dirty="0" smtClean="0"/>
          </a:p>
          <a:p>
            <a:r>
              <a:rPr lang="en-US" dirty="0" smtClean="0"/>
              <a:t> </a:t>
            </a:r>
            <a:r>
              <a:rPr lang="en-US" dirty="0"/>
              <a:t>The low heart rate setting was lowered to 45 </a:t>
            </a:r>
            <a:r>
              <a:rPr lang="en-US" dirty="0" smtClean="0"/>
              <a:t>BPM </a:t>
            </a:r>
            <a:r>
              <a:rPr lang="en-US" dirty="0"/>
              <a:t>and the high heart rate parameter was increased to 130 BPM. </a:t>
            </a:r>
            <a:endParaRPr lang="en-US" dirty="0" smtClean="0"/>
          </a:p>
          <a:p>
            <a:r>
              <a:rPr lang="en-US" dirty="0" smtClean="0"/>
              <a:t>The </a:t>
            </a:r>
            <a:r>
              <a:rPr lang="en-US" dirty="0"/>
              <a:t>number of alarms decreased from a total of 87,823 to 9,967 alarms per week. These findings reflect an 89% decrease in the number of audible alarms per week on this pilot unit.</a:t>
            </a:r>
          </a:p>
          <a:p>
            <a:endParaRPr lang="en-US" dirty="0"/>
          </a:p>
        </p:txBody>
      </p:sp>
    </p:spTree>
    <p:extLst>
      <p:ext uri="{BB962C8B-B14F-4D97-AF65-F5344CB8AC3E}">
        <p14:creationId xmlns:p14="http://schemas.microsoft.com/office/powerpoint/2010/main" val="13965500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of the Literature</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Welch </a:t>
            </a:r>
            <a:r>
              <a:rPr lang="en-US" dirty="0"/>
              <a:t>(2011</a:t>
            </a:r>
            <a:r>
              <a:rPr lang="en-US" dirty="0" smtClean="0"/>
              <a:t>) performed </a:t>
            </a:r>
            <a:r>
              <a:rPr lang="en-US" dirty="0"/>
              <a:t>a retrospective analysis </a:t>
            </a:r>
            <a:r>
              <a:rPr lang="en-US" dirty="0" smtClean="0"/>
              <a:t>on </a:t>
            </a:r>
            <a:r>
              <a:rPr lang="en-US" dirty="0"/>
              <a:t>32 million pulse </a:t>
            </a:r>
            <a:r>
              <a:rPr lang="en-US" dirty="0" err="1"/>
              <a:t>oximetry</a:t>
            </a:r>
            <a:r>
              <a:rPr lang="en-US" dirty="0"/>
              <a:t> data points from post-surgical care areas at ten different hospitals over an 11-month period</a:t>
            </a:r>
            <a:r>
              <a:rPr lang="en-US" dirty="0" smtClean="0"/>
              <a:t>.</a:t>
            </a:r>
          </a:p>
          <a:p>
            <a:r>
              <a:rPr lang="en-US" dirty="0"/>
              <a:t>Researchers found that by decreasing the SpO2 threshold from 90-88 reduced the average number of alarms by 45%</a:t>
            </a:r>
            <a:r>
              <a:rPr lang="en-US" dirty="0" smtClean="0"/>
              <a:t>.</a:t>
            </a:r>
          </a:p>
          <a:p>
            <a:r>
              <a:rPr lang="en-US" dirty="0"/>
              <a:t> </a:t>
            </a:r>
            <a:r>
              <a:rPr lang="en-US" dirty="0" smtClean="0"/>
              <a:t>This study also </a:t>
            </a:r>
            <a:r>
              <a:rPr lang="en-US" dirty="0"/>
              <a:t>showed that adding an alarm delay of 15 seconds reduced the average number of alarms by 70%. </a:t>
            </a:r>
          </a:p>
          <a:p>
            <a:r>
              <a:rPr lang="en-US" dirty="0"/>
              <a:t> </a:t>
            </a:r>
            <a:r>
              <a:rPr lang="en-US" dirty="0" smtClean="0"/>
              <a:t>Many </a:t>
            </a:r>
            <a:r>
              <a:rPr lang="en-US" dirty="0"/>
              <a:t>O2 saturations that fall below 90% are temporary and the saturation goes back up within a short period of time. </a:t>
            </a:r>
            <a:r>
              <a:rPr lang="en-US" dirty="0" smtClean="0"/>
              <a:t>(Welch 2011)</a:t>
            </a:r>
          </a:p>
        </p:txBody>
      </p:sp>
    </p:spTree>
    <p:extLst>
      <p:ext uri="{BB962C8B-B14F-4D97-AF65-F5344CB8AC3E}">
        <p14:creationId xmlns:p14="http://schemas.microsoft.com/office/powerpoint/2010/main" val="281060271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of the Literature</a:t>
            </a:r>
            <a:endParaRPr lang="en-US" dirty="0"/>
          </a:p>
        </p:txBody>
      </p:sp>
      <p:sp>
        <p:nvSpPr>
          <p:cNvPr id="3" name="Content Placeholder 2"/>
          <p:cNvSpPr>
            <a:spLocks noGrp="1"/>
          </p:cNvSpPr>
          <p:nvPr>
            <p:ph sz="quarter" idx="1"/>
          </p:nvPr>
        </p:nvSpPr>
        <p:spPr/>
        <p:txBody>
          <a:bodyPr>
            <a:normAutofit fontScale="85000" lnSpcReduction="10000"/>
          </a:bodyPr>
          <a:lstStyle/>
          <a:p>
            <a:pPr marL="0" indent="0">
              <a:buNone/>
            </a:pPr>
            <a:r>
              <a:rPr lang="en-US" dirty="0" smtClean="0"/>
              <a:t>Qualitative Studies on Alarm Fatigue</a:t>
            </a:r>
          </a:p>
          <a:p>
            <a:pPr>
              <a:buFont typeface="Arial"/>
              <a:buChar char="•"/>
            </a:pPr>
            <a:r>
              <a:rPr lang="en-US" dirty="0"/>
              <a:t>According to Christensen, Dodds, Saur and Watts (2014) a</a:t>
            </a:r>
            <a:r>
              <a:rPr lang="en-US" dirty="0" smtClean="0"/>
              <a:t>n </a:t>
            </a:r>
            <a:r>
              <a:rPr lang="en-US" dirty="0"/>
              <a:t>open-ended questionnaire was used to explore the nurses’ perceptions of alarm fatigue in </a:t>
            </a:r>
            <a:r>
              <a:rPr lang="en-US" dirty="0" smtClean="0"/>
              <a:t>the ICU</a:t>
            </a:r>
            <a:r>
              <a:rPr lang="en-US" dirty="0"/>
              <a:t>.  Results showed that 93% of RN’s felt that alarm fatigue can lead to </a:t>
            </a:r>
            <a:r>
              <a:rPr lang="en-US" dirty="0" smtClean="0"/>
              <a:t>desensitization. </a:t>
            </a:r>
          </a:p>
          <a:p>
            <a:pPr>
              <a:buFont typeface="Arial"/>
              <a:buChar char="•"/>
            </a:pPr>
            <a:r>
              <a:rPr lang="en-US" dirty="0"/>
              <a:t>Honan, Funk, Maynard, Fahs, Clark and David (2015) performed a qualitative study to investigate the nurses’ feelings around clinical alarms.  A national survey was distributed to 406 </a:t>
            </a:r>
            <a:r>
              <a:rPr lang="en-US" dirty="0" smtClean="0"/>
              <a:t>nurses. The </a:t>
            </a:r>
            <a:r>
              <a:rPr lang="en-US" dirty="0"/>
              <a:t>following six themes emerged from this study</a:t>
            </a:r>
            <a:r>
              <a:rPr lang="en-US" i="1" dirty="0"/>
              <a:t>: dissonance and desensitization; pollution, panic, and pathology; calling for accountability; calling for authority of nurses; clinical alarm management is crucial but not a panacea; and hope for the future. </a:t>
            </a:r>
          </a:p>
        </p:txBody>
      </p:sp>
    </p:spTree>
    <p:extLst>
      <p:ext uri="{BB962C8B-B14F-4D97-AF65-F5344CB8AC3E}">
        <p14:creationId xmlns:p14="http://schemas.microsoft.com/office/powerpoint/2010/main" val="384772042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Problem</a:t>
            </a:r>
            <a:endParaRPr lang="en-US" dirty="0"/>
          </a:p>
        </p:txBody>
      </p:sp>
      <p:sp>
        <p:nvSpPr>
          <p:cNvPr id="3" name="Content Placeholder 2"/>
          <p:cNvSpPr>
            <a:spLocks noGrp="1"/>
          </p:cNvSpPr>
          <p:nvPr>
            <p:ph sz="quarter" idx="1"/>
          </p:nvPr>
        </p:nvSpPr>
        <p:spPr/>
        <p:txBody>
          <a:bodyPr/>
          <a:lstStyle/>
          <a:p>
            <a:r>
              <a:rPr lang="en-US" dirty="0"/>
              <a:t>Many nurses in the ICU/PCU at St. Vincent’s </a:t>
            </a:r>
            <a:r>
              <a:rPr lang="en-US" dirty="0" smtClean="0"/>
              <a:t>were </a:t>
            </a:r>
            <a:r>
              <a:rPr lang="en-US" dirty="0"/>
              <a:t>showing signs of alarm fatigue.  A staff nurse at St. Vincent’s ICU/PCU stated “nurses aren’t bothering to respond to alarms if it isn’t their own patient.”  There are so many alarms that go off between the two units that nurses are starting to tune out the noise.  Alarm management needs to be a team approach and the patient must not suffer due to the nurse’s mental exhaustion.</a:t>
            </a:r>
          </a:p>
          <a:p>
            <a:endParaRPr lang="en-US" dirty="0"/>
          </a:p>
        </p:txBody>
      </p:sp>
    </p:spTree>
    <p:extLst>
      <p:ext uri="{BB962C8B-B14F-4D97-AF65-F5344CB8AC3E}">
        <p14:creationId xmlns:p14="http://schemas.microsoft.com/office/powerpoint/2010/main" val="249983891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Microsystem/Setting</a:t>
            </a:r>
            <a:endParaRPr lang="en-US" dirty="0"/>
          </a:p>
        </p:txBody>
      </p:sp>
      <p:sp>
        <p:nvSpPr>
          <p:cNvPr id="3" name="Content Placeholder 2"/>
          <p:cNvSpPr>
            <a:spLocks noGrp="1"/>
          </p:cNvSpPr>
          <p:nvPr>
            <p:ph sz="quarter" idx="1"/>
          </p:nvPr>
        </p:nvSpPr>
        <p:spPr/>
        <p:txBody>
          <a:bodyPr>
            <a:normAutofit fontScale="92500"/>
          </a:bodyPr>
          <a:lstStyle/>
          <a:p>
            <a:r>
              <a:rPr lang="en-US" dirty="0"/>
              <a:t>St. Vincent’s Medical Center located in Bridgeport, Connecticut is a 473-bed community teaching hospital and is part of the Ascension Health network. </a:t>
            </a:r>
            <a:endParaRPr lang="en-US" dirty="0" smtClean="0"/>
          </a:p>
          <a:p>
            <a:r>
              <a:rPr lang="en-US" dirty="0" smtClean="0"/>
              <a:t>There </a:t>
            </a:r>
            <a:r>
              <a:rPr lang="en-US" dirty="0"/>
              <a:t>are </a:t>
            </a:r>
            <a:r>
              <a:rPr lang="en-US" dirty="0" smtClean="0"/>
              <a:t>14 </a:t>
            </a:r>
            <a:r>
              <a:rPr lang="en-US" dirty="0"/>
              <a:t>beds designated to the Intensive Care Unit (ICU) </a:t>
            </a:r>
            <a:r>
              <a:rPr lang="en-US" dirty="0" smtClean="0"/>
              <a:t>and 15 beds in the Progressive </a:t>
            </a:r>
            <a:r>
              <a:rPr lang="en-US" dirty="0"/>
              <a:t>Care Unit (PCU). </a:t>
            </a:r>
            <a:r>
              <a:rPr lang="en-US" dirty="0" smtClean="0"/>
              <a:t>The </a:t>
            </a:r>
            <a:r>
              <a:rPr lang="en-US" dirty="0"/>
              <a:t>acuity of the patients determines the need for PCU beds to be used as temporary ICU beds. </a:t>
            </a:r>
            <a:endParaRPr lang="en-US" dirty="0" smtClean="0"/>
          </a:p>
          <a:p>
            <a:r>
              <a:rPr lang="en-US" dirty="0" smtClean="0"/>
              <a:t> </a:t>
            </a:r>
            <a:r>
              <a:rPr lang="en-US" dirty="0"/>
              <a:t>The nursing staff </a:t>
            </a:r>
            <a:r>
              <a:rPr lang="en-US" dirty="0" smtClean="0"/>
              <a:t>at the time of the study included 76 </a:t>
            </a:r>
            <a:r>
              <a:rPr lang="en-US" dirty="0"/>
              <a:t>RNs including part time, full time and per diem.  The ICU portion of the unit is a 2:1 patient to nurse ratio and the PCU portion of the unit is a 3:1 patient to nurse ratio. </a:t>
            </a:r>
          </a:p>
          <a:p>
            <a:endParaRPr lang="en-US" dirty="0"/>
          </a:p>
        </p:txBody>
      </p:sp>
    </p:spTree>
    <p:extLst>
      <p:ext uri="{BB962C8B-B14F-4D97-AF65-F5344CB8AC3E}">
        <p14:creationId xmlns:p14="http://schemas.microsoft.com/office/powerpoint/2010/main" val="352871676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a:t>
            </a:r>
            <a:endParaRPr lang="en-US" dirty="0"/>
          </a:p>
        </p:txBody>
      </p:sp>
      <p:sp>
        <p:nvSpPr>
          <p:cNvPr id="3" name="Content Placeholder 2"/>
          <p:cNvSpPr>
            <a:spLocks noGrp="1"/>
          </p:cNvSpPr>
          <p:nvPr>
            <p:ph sz="quarter" idx="1"/>
          </p:nvPr>
        </p:nvSpPr>
        <p:spPr/>
        <p:txBody>
          <a:bodyPr/>
          <a:lstStyle/>
          <a:p>
            <a:r>
              <a:rPr lang="en-US" dirty="0"/>
              <a:t>The purpose of this </a:t>
            </a:r>
            <a:r>
              <a:rPr lang="en-US" dirty="0" smtClean="0"/>
              <a:t>study </a:t>
            </a:r>
            <a:r>
              <a:rPr lang="en-US" dirty="0"/>
              <a:t>is to decrease the number of false/unnecessary electrocardiogram (ECG) alarms and pulse oximetry alarms that occur in the </a:t>
            </a:r>
            <a:r>
              <a:rPr lang="en-US" dirty="0" smtClean="0"/>
              <a:t>ICU </a:t>
            </a:r>
            <a:r>
              <a:rPr lang="en-US" dirty="0"/>
              <a:t>and PCU at St. Vincent’s Medical Center.  </a:t>
            </a:r>
          </a:p>
          <a:p>
            <a:endParaRPr lang="en-US" dirty="0"/>
          </a:p>
        </p:txBody>
      </p:sp>
      <p:pic>
        <p:nvPicPr>
          <p:cNvPr id="4" name="Picture 3"/>
          <p:cNvPicPr>
            <a:picLocks noChangeAspect="1"/>
          </p:cNvPicPr>
          <p:nvPr/>
        </p:nvPicPr>
        <p:blipFill>
          <a:blip r:embed="rId2"/>
          <a:stretch>
            <a:fillRect/>
          </a:stretch>
        </p:blipFill>
        <p:spPr>
          <a:xfrm>
            <a:off x="2870187" y="3763877"/>
            <a:ext cx="3632200" cy="2641600"/>
          </a:xfrm>
          <a:prstGeom prst="rect">
            <a:avLst/>
          </a:prstGeom>
        </p:spPr>
      </p:pic>
    </p:spTree>
    <p:extLst>
      <p:ext uri="{BB962C8B-B14F-4D97-AF65-F5344CB8AC3E}">
        <p14:creationId xmlns:p14="http://schemas.microsoft.com/office/powerpoint/2010/main" val="332562436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Aim Statement</a:t>
            </a:r>
            <a:endParaRPr lang="en-US" dirty="0"/>
          </a:p>
        </p:txBody>
      </p:sp>
      <p:sp>
        <p:nvSpPr>
          <p:cNvPr id="3" name="Content Placeholder 2"/>
          <p:cNvSpPr>
            <a:spLocks noGrp="1"/>
          </p:cNvSpPr>
          <p:nvPr>
            <p:ph sz="quarter" idx="1"/>
          </p:nvPr>
        </p:nvSpPr>
        <p:spPr/>
        <p:txBody>
          <a:bodyPr/>
          <a:lstStyle/>
          <a:p>
            <a:r>
              <a:rPr lang="en-US" u="sng" dirty="0" smtClean="0"/>
              <a:t>Global Aim</a:t>
            </a:r>
            <a:r>
              <a:rPr lang="en-US" dirty="0" smtClean="0"/>
              <a:t>= </a:t>
            </a:r>
            <a:r>
              <a:rPr lang="en-US" dirty="0"/>
              <a:t>is to improve alarm management in the ICU and PCU at St. Vincent’s Medical </a:t>
            </a:r>
            <a:r>
              <a:rPr lang="en-US" dirty="0" smtClean="0"/>
              <a:t>Center</a:t>
            </a:r>
            <a:r>
              <a:rPr lang="en-US" dirty="0"/>
              <a:t> </a:t>
            </a:r>
            <a:r>
              <a:rPr lang="en-US" dirty="0" smtClean="0"/>
              <a:t>using a bundled approach.</a:t>
            </a:r>
          </a:p>
          <a:p>
            <a:r>
              <a:rPr lang="en-US" u="sng" dirty="0" smtClean="0"/>
              <a:t>Specific Aim</a:t>
            </a:r>
            <a:r>
              <a:rPr lang="en-US" dirty="0" smtClean="0"/>
              <a:t>=</a:t>
            </a:r>
            <a:r>
              <a:rPr lang="en-US" dirty="0"/>
              <a:t>The specific aim is </a:t>
            </a:r>
            <a:r>
              <a:rPr lang="en-US" dirty="0" smtClean="0"/>
              <a:t>to is to decrease the total number of alarms by 30% in both the ICU and PCU within a six month time frame.</a:t>
            </a:r>
          </a:p>
          <a:p>
            <a:pPr marL="0" indent="0">
              <a:buNone/>
            </a:pPr>
            <a:endParaRPr lang="en-US" u="sng" dirty="0"/>
          </a:p>
        </p:txBody>
      </p:sp>
    </p:spTree>
    <p:extLst>
      <p:ext uri="{BB962C8B-B14F-4D97-AF65-F5344CB8AC3E}">
        <p14:creationId xmlns:p14="http://schemas.microsoft.com/office/powerpoint/2010/main" val="113253069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 for Improvement/Methodology</a:t>
            </a:r>
            <a:endParaRPr lang="en-US" dirty="0"/>
          </a:p>
        </p:txBody>
      </p:sp>
      <p:sp>
        <p:nvSpPr>
          <p:cNvPr id="3" name="Content Placeholder 2"/>
          <p:cNvSpPr>
            <a:spLocks noGrp="1"/>
          </p:cNvSpPr>
          <p:nvPr>
            <p:ph sz="quarter" idx="1"/>
          </p:nvPr>
        </p:nvSpPr>
        <p:spPr/>
        <p:txBody>
          <a:bodyPr/>
          <a:lstStyle/>
          <a:p>
            <a:pPr marL="0" indent="0" algn="ctr">
              <a:buNone/>
            </a:pPr>
            <a:r>
              <a:rPr lang="en-US" dirty="0" smtClean="0"/>
              <a:t>IRB Approval</a:t>
            </a:r>
          </a:p>
          <a:p>
            <a:r>
              <a:rPr lang="en-US" dirty="0" smtClean="0"/>
              <a:t>The </a:t>
            </a:r>
            <a:r>
              <a:rPr lang="en-US" dirty="0"/>
              <a:t>proposal on decreasing the number of false EKG and pulse oximetry alarms was submitted to the IRB for approval in November 2015</a:t>
            </a:r>
            <a:r>
              <a:rPr lang="en-US" dirty="0" smtClean="0"/>
              <a:t>. The </a:t>
            </a:r>
            <a:r>
              <a:rPr lang="en-US" dirty="0"/>
              <a:t>study was granted </a:t>
            </a:r>
            <a:r>
              <a:rPr lang="en-US" dirty="0" smtClean="0"/>
              <a:t>approval Dec 2015. </a:t>
            </a:r>
          </a:p>
          <a:p>
            <a:pPr marL="0" indent="0">
              <a:buNone/>
            </a:pPr>
            <a:r>
              <a:rPr lang="en-US" dirty="0" smtClean="0"/>
              <a:t> </a:t>
            </a:r>
            <a:endParaRPr lang="en-US" dirty="0"/>
          </a:p>
        </p:txBody>
      </p:sp>
    </p:spTree>
    <p:extLst>
      <p:ext uri="{BB962C8B-B14F-4D97-AF65-F5344CB8AC3E}">
        <p14:creationId xmlns:p14="http://schemas.microsoft.com/office/powerpoint/2010/main" val="15553881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Board</a:t>
            </a:r>
            <a:endParaRPr lang="en-US" dirty="0"/>
          </a:p>
        </p:txBody>
      </p:sp>
      <p:sp>
        <p:nvSpPr>
          <p:cNvPr id="3" name="Content Placeholder 2"/>
          <p:cNvSpPr>
            <a:spLocks noGrp="1"/>
          </p:cNvSpPr>
          <p:nvPr>
            <p:ph sz="quarter" idx="1"/>
          </p:nvPr>
        </p:nvSpPr>
        <p:spPr/>
        <p:txBody>
          <a:bodyPr/>
          <a:lstStyle/>
          <a:p>
            <a:r>
              <a:rPr lang="en-US" dirty="0"/>
              <a:t>A survey board was posted on the unit in Jan 2015 to get an idea of how the </a:t>
            </a:r>
            <a:r>
              <a:rPr lang="en-US" dirty="0" smtClean="0"/>
              <a:t>nursing staff </a:t>
            </a:r>
            <a:r>
              <a:rPr lang="en-US" dirty="0"/>
              <a:t>felt about the alarms</a:t>
            </a:r>
            <a:r>
              <a:rPr lang="en-US" dirty="0" smtClean="0"/>
              <a:t>.</a:t>
            </a:r>
          </a:p>
          <a:p>
            <a:r>
              <a:rPr lang="en-US" dirty="0"/>
              <a:t>Permission was granted from the Healthcare Technology Foundation to use their 2011 survey on alarm fatigue.  Select questions were taken from their survey and were posted in the staff break room in survey board format. </a:t>
            </a:r>
          </a:p>
          <a:p>
            <a:endParaRPr lang="en-US" dirty="0"/>
          </a:p>
        </p:txBody>
      </p:sp>
    </p:spTree>
    <p:extLst>
      <p:ext uri="{BB962C8B-B14F-4D97-AF65-F5344CB8AC3E}">
        <p14:creationId xmlns:p14="http://schemas.microsoft.com/office/powerpoint/2010/main" val="203305836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4294967295"/>
          </p:nvPr>
        </p:nvPicPr>
        <p:blipFill>
          <a:blip r:embed="rId3"/>
          <a:srcRect l="-14810" r="-14810"/>
          <a:stretch>
            <a:fillRect/>
          </a:stretch>
        </p:blipFill>
        <p:spPr>
          <a:xfrm>
            <a:off x="932487" y="357188"/>
            <a:ext cx="7074040" cy="6056312"/>
          </a:xfrm>
        </p:spPr>
      </p:pic>
    </p:spTree>
    <p:extLst>
      <p:ext uri="{BB962C8B-B14F-4D97-AF65-F5344CB8AC3E}">
        <p14:creationId xmlns:p14="http://schemas.microsoft.com/office/powerpoint/2010/main" val="290485047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a:t>A large amount of the noise distracting nurses from daily tasks and adding to patient and family anxiety is unnecessary. </a:t>
            </a:r>
            <a:endParaRPr lang="en-US" dirty="0" smtClean="0"/>
          </a:p>
          <a:p>
            <a:r>
              <a:rPr lang="en-US" dirty="0" smtClean="0"/>
              <a:t>Researchers </a:t>
            </a:r>
            <a:r>
              <a:rPr lang="en-US" dirty="0"/>
              <a:t>have found that 80% to 99% of alarms are false or insignificant (Cvach et al., 2015)</a:t>
            </a:r>
            <a:r>
              <a:rPr lang="en-US" dirty="0" smtClean="0"/>
              <a:t>.</a:t>
            </a:r>
          </a:p>
          <a:p>
            <a:r>
              <a:rPr lang="en-US" dirty="0" smtClean="0"/>
              <a:t> </a:t>
            </a:r>
            <a:r>
              <a:rPr lang="en-US" dirty="0"/>
              <a:t>This bombardment of alarms has resulted in what has been labeled </a:t>
            </a:r>
            <a:r>
              <a:rPr lang="en-US" i="1" dirty="0"/>
              <a:t>alarm fatigue</a:t>
            </a:r>
            <a:r>
              <a:rPr lang="en-US" dirty="0"/>
              <a:t> and has contributed to sentinel events. </a:t>
            </a:r>
            <a:endParaRPr lang="en-US" dirty="0" smtClean="0"/>
          </a:p>
          <a:p>
            <a:r>
              <a:rPr lang="en-US" dirty="0" smtClean="0"/>
              <a:t>Whalen </a:t>
            </a:r>
            <a:r>
              <a:rPr lang="en-US" dirty="0"/>
              <a:t>et al (2014) defines alarm fatigue as “the phrase used to describe the phenomenon of medical providers becoming so desensitized to the constant noise emitted from monitors that they fail to notice alarms or react to alarms in a timely manner” (p.E14). </a:t>
            </a:r>
            <a:endParaRPr lang="en-US" dirty="0" smtClean="0"/>
          </a:p>
          <a:p>
            <a:endParaRPr lang="en-US" dirty="0"/>
          </a:p>
        </p:txBody>
      </p:sp>
    </p:spTree>
    <p:extLst>
      <p:ext uri="{BB962C8B-B14F-4D97-AF65-F5344CB8AC3E}">
        <p14:creationId xmlns:p14="http://schemas.microsoft.com/office/powerpoint/2010/main" val="145829994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Board Questions</a:t>
            </a:r>
            <a:endParaRPr lang="en-US" dirty="0"/>
          </a:p>
        </p:txBody>
      </p:sp>
      <p:sp>
        <p:nvSpPr>
          <p:cNvPr id="3" name="Content Placeholder 2"/>
          <p:cNvSpPr>
            <a:spLocks noGrp="1"/>
          </p:cNvSpPr>
          <p:nvPr>
            <p:ph sz="quarter" idx="1"/>
          </p:nvPr>
        </p:nvSpPr>
        <p:spPr/>
        <p:txBody>
          <a:bodyPr>
            <a:normAutofit fontScale="47500" lnSpcReduction="20000"/>
          </a:bodyPr>
          <a:lstStyle/>
          <a:p>
            <a:pPr marL="0" lvl="0" indent="0">
              <a:buNone/>
            </a:pPr>
            <a:r>
              <a:rPr lang="en-US" b="1" dirty="0" smtClean="0"/>
              <a:t>Nuisance </a:t>
            </a:r>
            <a:r>
              <a:rPr lang="en-US" b="1" dirty="0"/>
              <a:t>alarms occur frequently:</a:t>
            </a:r>
          </a:p>
          <a:p>
            <a:pPr marL="0" indent="0">
              <a:buNone/>
            </a:pPr>
            <a:r>
              <a:rPr lang="en-US" dirty="0"/>
              <a:t>Strongly agree</a:t>
            </a:r>
          </a:p>
          <a:p>
            <a:pPr marL="0" indent="0">
              <a:buNone/>
            </a:pPr>
            <a:r>
              <a:rPr lang="en-US" dirty="0"/>
              <a:t>Agree </a:t>
            </a:r>
          </a:p>
          <a:p>
            <a:pPr marL="0" indent="0">
              <a:buNone/>
            </a:pPr>
            <a:r>
              <a:rPr lang="en-US" dirty="0"/>
              <a:t>Neutral</a:t>
            </a:r>
          </a:p>
          <a:p>
            <a:pPr marL="0" indent="0">
              <a:buNone/>
            </a:pPr>
            <a:r>
              <a:rPr lang="en-US" dirty="0"/>
              <a:t>Disagree</a:t>
            </a:r>
          </a:p>
          <a:p>
            <a:pPr marL="0" indent="0">
              <a:buNone/>
            </a:pPr>
            <a:r>
              <a:rPr lang="en-US" dirty="0"/>
              <a:t>Strongly disagree</a:t>
            </a:r>
          </a:p>
          <a:p>
            <a:pPr marL="0" indent="0">
              <a:buNone/>
            </a:pPr>
            <a:r>
              <a:rPr lang="en-US" dirty="0"/>
              <a:t> </a:t>
            </a:r>
          </a:p>
          <a:p>
            <a:pPr marL="0" lvl="0" indent="0">
              <a:buNone/>
            </a:pPr>
            <a:r>
              <a:rPr lang="en-US" b="1" dirty="0"/>
              <a:t>Nuisance alarms disrupt patient care:</a:t>
            </a:r>
          </a:p>
          <a:p>
            <a:pPr marL="0" indent="0">
              <a:buNone/>
            </a:pPr>
            <a:r>
              <a:rPr lang="en-US" dirty="0"/>
              <a:t>Strongly agree</a:t>
            </a:r>
          </a:p>
          <a:p>
            <a:pPr marL="0" indent="0">
              <a:buNone/>
            </a:pPr>
            <a:r>
              <a:rPr lang="en-US" dirty="0"/>
              <a:t>Agree </a:t>
            </a:r>
          </a:p>
          <a:p>
            <a:pPr marL="0" indent="0">
              <a:buNone/>
            </a:pPr>
            <a:r>
              <a:rPr lang="en-US" dirty="0"/>
              <a:t>Neutral</a:t>
            </a:r>
          </a:p>
          <a:p>
            <a:pPr marL="0" indent="0">
              <a:buNone/>
            </a:pPr>
            <a:r>
              <a:rPr lang="en-US" dirty="0"/>
              <a:t>Disagree</a:t>
            </a:r>
          </a:p>
          <a:p>
            <a:pPr marL="0" indent="0">
              <a:buNone/>
            </a:pPr>
            <a:r>
              <a:rPr lang="en-US" dirty="0"/>
              <a:t>Strongly disagree</a:t>
            </a:r>
          </a:p>
          <a:p>
            <a:pPr marL="0" indent="0">
              <a:buNone/>
            </a:pPr>
            <a:r>
              <a:rPr lang="en-US" dirty="0"/>
              <a:t> </a:t>
            </a:r>
            <a:endParaRPr lang="en-US" b="1" dirty="0"/>
          </a:p>
          <a:p>
            <a:pPr marL="0" lvl="0" indent="0">
              <a:buNone/>
            </a:pPr>
            <a:r>
              <a:rPr lang="en-US" b="1" dirty="0"/>
              <a:t>Properly setting alarm parameters and alerts is overly complex in existing devices:</a:t>
            </a:r>
          </a:p>
          <a:p>
            <a:pPr marL="0" indent="0">
              <a:buNone/>
            </a:pPr>
            <a:r>
              <a:rPr lang="en-US" dirty="0"/>
              <a:t>Strongly agree</a:t>
            </a:r>
          </a:p>
          <a:p>
            <a:pPr marL="0" indent="0">
              <a:buNone/>
            </a:pPr>
            <a:r>
              <a:rPr lang="en-US" dirty="0"/>
              <a:t>Agree </a:t>
            </a:r>
          </a:p>
          <a:p>
            <a:pPr marL="0" indent="0">
              <a:buNone/>
            </a:pPr>
            <a:r>
              <a:rPr lang="en-US" dirty="0"/>
              <a:t>Neutral</a:t>
            </a:r>
          </a:p>
          <a:p>
            <a:pPr marL="0" indent="0">
              <a:buNone/>
            </a:pPr>
            <a:r>
              <a:rPr lang="en-US" dirty="0"/>
              <a:t>Disagree</a:t>
            </a:r>
          </a:p>
          <a:p>
            <a:pPr marL="0" indent="0">
              <a:buNone/>
            </a:pPr>
            <a:r>
              <a:rPr lang="en-US" dirty="0"/>
              <a:t>Strongly disagree</a:t>
            </a:r>
          </a:p>
          <a:p>
            <a:pPr marL="0" indent="0">
              <a:buNone/>
            </a:pPr>
            <a:r>
              <a:rPr lang="en-US" dirty="0"/>
              <a:t> </a:t>
            </a:r>
          </a:p>
        </p:txBody>
      </p:sp>
    </p:spTree>
    <p:extLst>
      <p:ext uri="{BB962C8B-B14F-4D97-AF65-F5344CB8AC3E}">
        <p14:creationId xmlns:p14="http://schemas.microsoft.com/office/powerpoint/2010/main" val="152771184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Board Questions</a:t>
            </a:r>
            <a:endParaRPr lang="en-US" dirty="0"/>
          </a:p>
        </p:txBody>
      </p:sp>
      <p:sp>
        <p:nvSpPr>
          <p:cNvPr id="3" name="Content Placeholder 2"/>
          <p:cNvSpPr>
            <a:spLocks noGrp="1"/>
          </p:cNvSpPr>
          <p:nvPr>
            <p:ph sz="quarter" idx="1"/>
          </p:nvPr>
        </p:nvSpPr>
        <p:spPr/>
        <p:txBody>
          <a:bodyPr>
            <a:normAutofit fontScale="47500" lnSpcReduction="20000"/>
          </a:bodyPr>
          <a:lstStyle/>
          <a:p>
            <a:pPr marL="0" indent="0">
              <a:buNone/>
            </a:pPr>
            <a:r>
              <a:rPr lang="en-US" b="1" dirty="0"/>
              <a:t> </a:t>
            </a:r>
          </a:p>
          <a:p>
            <a:pPr marL="0" lvl="0" indent="0">
              <a:buNone/>
            </a:pPr>
            <a:r>
              <a:rPr lang="en-US" b="1" dirty="0"/>
              <a:t>Clinical staff is sensitive to alarms and responds quickly</a:t>
            </a:r>
          </a:p>
          <a:p>
            <a:pPr marL="0" indent="0">
              <a:buNone/>
            </a:pPr>
            <a:r>
              <a:rPr lang="en-US" dirty="0"/>
              <a:t>Strongly agree</a:t>
            </a:r>
          </a:p>
          <a:p>
            <a:pPr marL="0" indent="0">
              <a:buNone/>
            </a:pPr>
            <a:r>
              <a:rPr lang="en-US" dirty="0"/>
              <a:t>Agree </a:t>
            </a:r>
          </a:p>
          <a:p>
            <a:pPr marL="0" indent="0">
              <a:buNone/>
            </a:pPr>
            <a:r>
              <a:rPr lang="en-US" dirty="0"/>
              <a:t>Neutral</a:t>
            </a:r>
          </a:p>
          <a:p>
            <a:pPr marL="0" indent="0">
              <a:buNone/>
            </a:pPr>
            <a:r>
              <a:rPr lang="en-US" dirty="0"/>
              <a:t>Disagree</a:t>
            </a:r>
          </a:p>
          <a:p>
            <a:pPr marL="0" indent="0">
              <a:buNone/>
            </a:pPr>
            <a:r>
              <a:rPr lang="en-US" dirty="0"/>
              <a:t>Strongly disagree</a:t>
            </a:r>
          </a:p>
          <a:p>
            <a:pPr marL="0" lvl="0" indent="0">
              <a:buNone/>
            </a:pPr>
            <a:endParaRPr lang="en-US" dirty="0" smtClean="0"/>
          </a:p>
          <a:p>
            <a:pPr marL="0" lvl="0" indent="0">
              <a:buNone/>
            </a:pPr>
            <a:r>
              <a:rPr lang="en-US" b="1" dirty="0" smtClean="0"/>
              <a:t>Clinical </a:t>
            </a:r>
            <a:r>
              <a:rPr lang="en-US" b="1" dirty="0"/>
              <a:t>policies and procedures regarding alarm management are effectively used in my facility</a:t>
            </a:r>
          </a:p>
          <a:p>
            <a:pPr marL="0" indent="0">
              <a:buNone/>
            </a:pPr>
            <a:r>
              <a:rPr lang="en-US" dirty="0"/>
              <a:t>Strongly agree</a:t>
            </a:r>
          </a:p>
          <a:p>
            <a:pPr marL="0" indent="0">
              <a:buNone/>
            </a:pPr>
            <a:r>
              <a:rPr lang="en-US" dirty="0"/>
              <a:t>Agree </a:t>
            </a:r>
          </a:p>
          <a:p>
            <a:pPr marL="0" indent="0">
              <a:buNone/>
            </a:pPr>
            <a:r>
              <a:rPr lang="en-US" dirty="0"/>
              <a:t>Neutral</a:t>
            </a:r>
          </a:p>
          <a:p>
            <a:pPr marL="0" indent="0">
              <a:buNone/>
            </a:pPr>
            <a:r>
              <a:rPr lang="en-US" dirty="0"/>
              <a:t>Disagree</a:t>
            </a:r>
          </a:p>
          <a:p>
            <a:pPr marL="0" indent="0">
              <a:buNone/>
            </a:pPr>
            <a:r>
              <a:rPr lang="en-US" dirty="0"/>
              <a:t>Strongly </a:t>
            </a:r>
            <a:r>
              <a:rPr lang="en-US" dirty="0" smtClean="0"/>
              <a:t>disagree</a:t>
            </a:r>
            <a:r>
              <a:rPr lang="en-US" dirty="0"/>
              <a:t> </a:t>
            </a:r>
          </a:p>
          <a:p>
            <a:pPr marL="0" indent="0">
              <a:buNone/>
            </a:pPr>
            <a:r>
              <a:rPr lang="en-US" dirty="0"/>
              <a:t> </a:t>
            </a:r>
            <a:endParaRPr lang="en-US" b="1" dirty="0"/>
          </a:p>
          <a:p>
            <a:pPr marL="0" lvl="0" indent="0">
              <a:buNone/>
            </a:pPr>
            <a:r>
              <a:rPr lang="en-US" b="1" dirty="0"/>
              <a:t>There is a lack of training on alarm </a:t>
            </a:r>
            <a:r>
              <a:rPr lang="en-US" b="1" dirty="0" smtClean="0"/>
              <a:t>systems</a:t>
            </a:r>
            <a:endParaRPr lang="en-US" b="1" dirty="0"/>
          </a:p>
          <a:p>
            <a:pPr marL="0" indent="0">
              <a:buNone/>
            </a:pPr>
            <a:r>
              <a:rPr lang="en-US" dirty="0"/>
              <a:t>Strongly agree</a:t>
            </a:r>
          </a:p>
          <a:p>
            <a:pPr marL="0" indent="0">
              <a:buNone/>
            </a:pPr>
            <a:r>
              <a:rPr lang="en-US" dirty="0"/>
              <a:t>Agree </a:t>
            </a:r>
          </a:p>
          <a:p>
            <a:pPr marL="0" indent="0">
              <a:buNone/>
            </a:pPr>
            <a:r>
              <a:rPr lang="en-US" dirty="0"/>
              <a:t>Neutral</a:t>
            </a:r>
          </a:p>
          <a:p>
            <a:pPr marL="0" indent="0">
              <a:buNone/>
            </a:pPr>
            <a:r>
              <a:rPr lang="en-US" dirty="0"/>
              <a:t>Disagree</a:t>
            </a:r>
          </a:p>
          <a:p>
            <a:pPr marL="0" indent="0">
              <a:buNone/>
            </a:pPr>
            <a:r>
              <a:rPr lang="en-US" dirty="0"/>
              <a:t>Strongly disagree</a:t>
            </a:r>
          </a:p>
          <a:p>
            <a:endParaRPr lang="en-US" dirty="0"/>
          </a:p>
          <a:p>
            <a:endParaRPr lang="en-US" dirty="0"/>
          </a:p>
        </p:txBody>
      </p:sp>
    </p:spTree>
    <p:extLst>
      <p:ext uri="{BB962C8B-B14F-4D97-AF65-F5344CB8AC3E}">
        <p14:creationId xmlns:p14="http://schemas.microsoft.com/office/powerpoint/2010/main" val="214492283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Board Results</a:t>
            </a:r>
            <a:endParaRPr lang="en-US" dirty="0"/>
          </a:p>
        </p:txBody>
      </p:sp>
      <p:sp>
        <p:nvSpPr>
          <p:cNvPr id="3" name="Content Placeholder 2"/>
          <p:cNvSpPr>
            <a:spLocks noGrp="1"/>
          </p:cNvSpPr>
          <p:nvPr>
            <p:ph sz="quarter" idx="1"/>
          </p:nvPr>
        </p:nvSpPr>
        <p:spPr/>
        <p:txBody>
          <a:bodyPr>
            <a:normAutofit/>
          </a:bodyPr>
          <a:lstStyle/>
          <a:p>
            <a:r>
              <a:rPr lang="en-US" dirty="0"/>
              <a:t>The pre-intervention survey board results showed that 83% of the participants strongly agreed that nuisance alarms occurred frequently.  </a:t>
            </a:r>
            <a:endParaRPr lang="en-US" dirty="0" smtClean="0"/>
          </a:p>
          <a:p>
            <a:r>
              <a:rPr lang="en-US" dirty="0" smtClean="0"/>
              <a:t>Sixty </a:t>
            </a:r>
            <a:r>
              <a:rPr lang="en-US" dirty="0"/>
              <a:t>six percent of responders also strongly agreed that nuisance alarms disrupt patient </a:t>
            </a:r>
            <a:r>
              <a:rPr lang="en-US" dirty="0" smtClean="0"/>
              <a:t>care.</a:t>
            </a:r>
          </a:p>
          <a:p>
            <a:r>
              <a:rPr lang="en-US" dirty="0" smtClean="0"/>
              <a:t>More </a:t>
            </a:r>
            <a:r>
              <a:rPr lang="en-US" dirty="0"/>
              <a:t>than 50 percent of responders agreed that there is a lack of training on the alarm systems showing that education was needed.</a:t>
            </a:r>
          </a:p>
          <a:p>
            <a:endParaRPr lang="en-US" dirty="0"/>
          </a:p>
        </p:txBody>
      </p:sp>
      <p:pic>
        <p:nvPicPr>
          <p:cNvPr id="4" name="Picture 3"/>
          <p:cNvPicPr>
            <a:picLocks noChangeAspect="1"/>
          </p:cNvPicPr>
          <p:nvPr/>
        </p:nvPicPr>
        <p:blipFill>
          <a:blip r:embed="rId3"/>
          <a:stretch>
            <a:fillRect/>
          </a:stretch>
        </p:blipFill>
        <p:spPr>
          <a:xfrm>
            <a:off x="6372911" y="4726052"/>
            <a:ext cx="2013075" cy="1519872"/>
          </a:xfrm>
          <a:prstGeom prst="rect">
            <a:avLst/>
          </a:prstGeom>
        </p:spPr>
      </p:pic>
    </p:spTree>
    <p:extLst>
      <p:ext uri="{BB962C8B-B14F-4D97-AF65-F5344CB8AC3E}">
        <p14:creationId xmlns:p14="http://schemas.microsoft.com/office/powerpoint/2010/main" val="94398473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 for Improvement/Methodology</a:t>
            </a:r>
          </a:p>
        </p:txBody>
      </p:sp>
      <p:sp>
        <p:nvSpPr>
          <p:cNvPr id="3" name="Content Placeholder 2"/>
          <p:cNvSpPr>
            <a:spLocks noGrp="1"/>
          </p:cNvSpPr>
          <p:nvPr>
            <p:ph sz="quarter" idx="1"/>
          </p:nvPr>
        </p:nvSpPr>
        <p:spPr/>
        <p:txBody>
          <a:bodyPr/>
          <a:lstStyle/>
          <a:p>
            <a:pPr marL="0" indent="0" algn="ctr">
              <a:buNone/>
            </a:pPr>
            <a:r>
              <a:rPr lang="en-US" dirty="0" smtClean="0"/>
              <a:t>Stakeholders</a:t>
            </a:r>
          </a:p>
          <a:p>
            <a:pPr>
              <a:buFont typeface="Arial"/>
              <a:buChar char="•"/>
            </a:pPr>
            <a:r>
              <a:rPr lang="en-US" dirty="0"/>
              <a:t>An Alarm Management team was formed that </a:t>
            </a:r>
            <a:r>
              <a:rPr lang="en-US" dirty="0" smtClean="0"/>
              <a:t>included several </a:t>
            </a:r>
            <a:r>
              <a:rPr lang="en-US" dirty="0"/>
              <a:t>staff RNs from the ICU/PCU, the Nurse Manager of the ICU/PCU, the Clinical Nurse Leader, Nurse Educator, an ICU APRN, a CNA, </a:t>
            </a:r>
            <a:r>
              <a:rPr lang="en-US" dirty="0" smtClean="0"/>
              <a:t>and a </a:t>
            </a:r>
            <a:r>
              <a:rPr lang="en-US" dirty="0"/>
              <a:t>Respiratory </a:t>
            </a:r>
            <a:r>
              <a:rPr lang="en-US" dirty="0" smtClean="0"/>
              <a:t>Therapist.</a:t>
            </a:r>
          </a:p>
          <a:p>
            <a:pPr>
              <a:buFont typeface="Arial"/>
              <a:buChar char="•"/>
            </a:pPr>
            <a:r>
              <a:rPr lang="en-US" dirty="0" smtClean="0"/>
              <a:t>Meeting were held every other month to discuss progress.</a:t>
            </a:r>
          </a:p>
          <a:p>
            <a:pPr marL="0" indent="0">
              <a:buNone/>
            </a:pPr>
            <a:r>
              <a:rPr lang="en-US" dirty="0" smtClean="0"/>
              <a:t> </a:t>
            </a:r>
            <a:endParaRPr lang="en-US" dirty="0"/>
          </a:p>
        </p:txBody>
      </p:sp>
    </p:spTree>
    <p:extLst>
      <p:ext uri="{BB962C8B-B14F-4D97-AF65-F5344CB8AC3E}">
        <p14:creationId xmlns:p14="http://schemas.microsoft.com/office/powerpoint/2010/main" val="380920390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 for Improvement/Methodology</a:t>
            </a:r>
          </a:p>
        </p:txBody>
      </p:sp>
      <p:sp>
        <p:nvSpPr>
          <p:cNvPr id="3" name="Content Placeholder 2"/>
          <p:cNvSpPr>
            <a:spLocks noGrp="1"/>
          </p:cNvSpPr>
          <p:nvPr>
            <p:ph sz="quarter" idx="1"/>
          </p:nvPr>
        </p:nvSpPr>
        <p:spPr/>
        <p:txBody>
          <a:bodyPr/>
          <a:lstStyle/>
          <a:p>
            <a:pPr marL="0" indent="0" algn="ctr">
              <a:buNone/>
            </a:pPr>
            <a:r>
              <a:rPr lang="en-US" dirty="0" smtClean="0"/>
              <a:t>A Bundled Approach </a:t>
            </a:r>
          </a:p>
          <a:p>
            <a:pPr marL="0" indent="0">
              <a:buNone/>
            </a:pPr>
            <a:r>
              <a:rPr lang="en-US" dirty="0"/>
              <a:t>The proposed interventions </a:t>
            </a:r>
            <a:r>
              <a:rPr lang="en-US" dirty="0" smtClean="0"/>
              <a:t>include </a:t>
            </a:r>
          </a:p>
          <a:p>
            <a:pPr marL="514350" indent="-514350">
              <a:buFont typeface="+mj-lt"/>
              <a:buAutoNum type="arabicPeriod"/>
            </a:pPr>
            <a:r>
              <a:rPr lang="en-US" dirty="0" smtClean="0"/>
              <a:t>changing </a:t>
            </a:r>
            <a:r>
              <a:rPr lang="en-US" dirty="0"/>
              <a:t>electrodes every 24 hours using a skin prep </a:t>
            </a:r>
            <a:r>
              <a:rPr lang="en-US" dirty="0" smtClean="0"/>
              <a:t>technique</a:t>
            </a:r>
            <a:endParaRPr lang="en-US" dirty="0"/>
          </a:p>
          <a:p>
            <a:pPr marL="514350" indent="-514350">
              <a:buFont typeface="+mj-lt"/>
              <a:buAutoNum type="arabicPeriod"/>
            </a:pPr>
            <a:r>
              <a:rPr lang="en-US" dirty="0" smtClean="0"/>
              <a:t>educating </a:t>
            </a:r>
            <a:r>
              <a:rPr lang="en-US" dirty="0"/>
              <a:t>staff on tailoring alarm parameters to meet the individual needs of their </a:t>
            </a:r>
            <a:r>
              <a:rPr lang="en-US" dirty="0" smtClean="0"/>
              <a:t>patients.</a:t>
            </a:r>
          </a:p>
          <a:p>
            <a:pPr marL="514350" indent="-514350">
              <a:buFont typeface="+mj-lt"/>
              <a:buAutoNum type="arabicPeriod"/>
            </a:pPr>
            <a:r>
              <a:rPr lang="en-US" dirty="0"/>
              <a:t>changing default settings on the EKG monitors if applicable </a:t>
            </a:r>
          </a:p>
          <a:p>
            <a:pPr marL="514350" indent="-514350">
              <a:buFont typeface="+mj-lt"/>
              <a:buAutoNum type="arabicPeriod"/>
            </a:pPr>
            <a:endParaRPr lang="en-US" dirty="0" smtClean="0"/>
          </a:p>
        </p:txBody>
      </p:sp>
    </p:spTree>
    <p:extLst>
      <p:ext uri="{BB962C8B-B14F-4D97-AF65-F5344CB8AC3E}">
        <p14:creationId xmlns:p14="http://schemas.microsoft.com/office/powerpoint/2010/main" val="293331248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 for Improvement/Methodology</a:t>
            </a:r>
          </a:p>
        </p:txBody>
      </p:sp>
      <p:sp>
        <p:nvSpPr>
          <p:cNvPr id="3" name="Content Placeholder 2"/>
          <p:cNvSpPr>
            <a:spLocks noGrp="1"/>
          </p:cNvSpPr>
          <p:nvPr>
            <p:ph sz="quarter" idx="1"/>
          </p:nvPr>
        </p:nvSpPr>
        <p:spPr/>
        <p:txBody>
          <a:bodyPr/>
          <a:lstStyle/>
          <a:p>
            <a:r>
              <a:rPr lang="en-US" dirty="0"/>
              <a:t>The hypothesis </a:t>
            </a:r>
            <a:r>
              <a:rPr lang="en-US" dirty="0" smtClean="0"/>
              <a:t>was that </a:t>
            </a:r>
            <a:r>
              <a:rPr lang="en-US" dirty="0"/>
              <a:t>the implementation of these three interventions will decrease the total number of EKG and pulse oximetry alarms in the ICU and PCU. </a:t>
            </a:r>
          </a:p>
          <a:p>
            <a:endParaRPr lang="en-US" dirty="0"/>
          </a:p>
        </p:txBody>
      </p:sp>
    </p:spTree>
    <p:extLst>
      <p:ext uri="{BB962C8B-B14F-4D97-AF65-F5344CB8AC3E}">
        <p14:creationId xmlns:p14="http://schemas.microsoft.com/office/powerpoint/2010/main" val="260803099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 Skin Prep</a:t>
            </a:r>
            <a:endParaRPr lang="en-US" dirty="0"/>
          </a:p>
        </p:txBody>
      </p:sp>
      <p:sp>
        <p:nvSpPr>
          <p:cNvPr id="3" name="Content Placeholder 2"/>
          <p:cNvSpPr>
            <a:spLocks noGrp="1"/>
          </p:cNvSpPr>
          <p:nvPr>
            <p:ph sz="quarter" idx="1"/>
          </p:nvPr>
        </p:nvSpPr>
        <p:spPr/>
        <p:txBody>
          <a:bodyPr/>
          <a:lstStyle/>
          <a:p>
            <a:r>
              <a:rPr lang="en-US" sz="2800" dirty="0"/>
              <a:t>The steps for proper skin preparation are listed in the</a:t>
            </a:r>
            <a:r>
              <a:rPr lang="en-US" sz="2800" i="1" dirty="0"/>
              <a:t> AACN’s Practice Alert on Alarm Management</a:t>
            </a:r>
            <a:r>
              <a:rPr lang="en-US" sz="2800" dirty="0"/>
              <a:t> (2013) and include washing the isolated electrode area with soap and water, wiping the electrode area with a rough washcloth or gauze, and/or using the sandpaper on the electrode to roughen a small area of the skin. </a:t>
            </a:r>
            <a:endParaRPr lang="en-US" dirty="0"/>
          </a:p>
          <a:p>
            <a:endParaRPr lang="en-US" dirty="0"/>
          </a:p>
        </p:txBody>
      </p:sp>
    </p:spTree>
    <p:extLst>
      <p:ext uri="{BB962C8B-B14F-4D97-AF65-F5344CB8AC3E}">
        <p14:creationId xmlns:p14="http://schemas.microsoft.com/office/powerpoint/2010/main" val="234032258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 Lead Placement</a:t>
            </a:r>
            <a:endParaRPr lang="en-US" dirty="0"/>
          </a:p>
        </p:txBody>
      </p:sp>
      <p:sp>
        <p:nvSpPr>
          <p:cNvPr id="3" name="Content Placeholder 2"/>
          <p:cNvSpPr>
            <a:spLocks noGrp="1"/>
          </p:cNvSpPr>
          <p:nvPr>
            <p:ph sz="quarter" idx="1"/>
          </p:nvPr>
        </p:nvSpPr>
        <p:spPr/>
        <p:txBody>
          <a:bodyPr/>
          <a:lstStyle/>
          <a:p>
            <a:pPr marL="0" indent="0">
              <a:buNone/>
            </a:pPr>
            <a:r>
              <a:rPr lang="en-US" sz="2800" dirty="0"/>
              <a:t>Remember to prep skin and change electrodes with every bath (q24 </a:t>
            </a:r>
            <a:r>
              <a:rPr lang="en-US" sz="2800" dirty="0" err="1"/>
              <a:t>hr</a:t>
            </a:r>
            <a:r>
              <a:rPr lang="en-US" sz="2800" dirty="0"/>
              <a:t>)</a:t>
            </a:r>
          </a:p>
          <a:p>
            <a:pPr marL="0" indent="0">
              <a:buNone/>
            </a:pPr>
            <a:endParaRPr lang="en-US" dirty="0"/>
          </a:p>
        </p:txBody>
      </p:sp>
      <p:pic>
        <p:nvPicPr>
          <p:cNvPr id="4" name="Picture 3"/>
          <p:cNvPicPr>
            <a:picLocks noChangeAspect="1"/>
          </p:cNvPicPr>
          <p:nvPr/>
        </p:nvPicPr>
        <p:blipFill>
          <a:blip r:embed="rId3"/>
          <a:stretch>
            <a:fillRect/>
          </a:stretch>
        </p:blipFill>
        <p:spPr>
          <a:xfrm>
            <a:off x="2756757" y="2498584"/>
            <a:ext cx="3798768" cy="3828197"/>
          </a:xfrm>
          <a:prstGeom prst="rect">
            <a:avLst/>
          </a:prstGeom>
        </p:spPr>
      </p:pic>
    </p:spTree>
    <p:extLst>
      <p:ext uri="{BB962C8B-B14F-4D97-AF65-F5344CB8AC3E}">
        <p14:creationId xmlns:p14="http://schemas.microsoft.com/office/powerpoint/2010/main" val="408905139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 Storage of Electrodes</a:t>
            </a:r>
            <a:endParaRPr lang="en-US" dirty="0"/>
          </a:p>
        </p:txBody>
      </p:sp>
      <p:sp>
        <p:nvSpPr>
          <p:cNvPr id="3" name="Content Placeholder 2"/>
          <p:cNvSpPr>
            <a:spLocks noGrp="1"/>
          </p:cNvSpPr>
          <p:nvPr>
            <p:ph sz="quarter" idx="1"/>
          </p:nvPr>
        </p:nvSpPr>
        <p:spPr/>
        <p:txBody>
          <a:bodyPr/>
          <a:lstStyle/>
          <a:p>
            <a:r>
              <a:rPr lang="en-US" dirty="0" smtClean="0"/>
              <a:t>After meeting with the Philip’s alarm representative in Jan 2015 it was brought to our attention that we were not storing our electrodes properly. </a:t>
            </a:r>
          </a:p>
          <a:p>
            <a:r>
              <a:rPr lang="en-US" dirty="0" smtClean="0"/>
              <a:t>Solution- ordered electrodes in packs of five instead of bulk packaging. </a:t>
            </a:r>
          </a:p>
          <a:p>
            <a:endParaRPr lang="en-US" dirty="0"/>
          </a:p>
        </p:txBody>
      </p:sp>
      <p:pic>
        <p:nvPicPr>
          <p:cNvPr id="4" name="Picture 3"/>
          <p:cNvPicPr>
            <a:picLocks noChangeAspect="1"/>
          </p:cNvPicPr>
          <p:nvPr/>
        </p:nvPicPr>
        <p:blipFill>
          <a:blip r:embed="rId3"/>
          <a:stretch>
            <a:fillRect/>
          </a:stretch>
        </p:blipFill>
        <p:spPr>
          <a:xfrm>
            <a:off x="3181723" y="3944470"/>
            <a:ext cx="2857500" cy="2154577"/>
          </a:xfrm>
          <a:prstGeom prst="rect">
            <a:avLst/>
          </a:prstGeom>
        </p:spPr>
      </p:pic>
    </p:spTree>
    <p:extLst>
      <p:ext uri="{BB962C8B-B14F-4D97-AF65-F5344CB8AC3E}">
        <p14:creationId xmlns:p14="http://schemas.microsoft.com/office/powerpoint/2010/main" val="215994726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Alarm Parameter Education</a:t>
            </a:r>
            <a:endParaRPr lang="en-US" dirty="0"/>
          </a:p>
        </p:txBody>
      </p:sp>
      <p:sp>
        <p:nvSpPr>
          <p:cNvPr id="3" name="Content Placeholder 2"/>
          <p:cNvSpPr>
            <a:spLocks noGrp="1"/>
          </p:cNvSpPr>
          <p:nvPr>
            <p:ph sz="quarter" idx="1"/>
          </p:nvPr>
        </p:nvSpPr>
        <p:spPr/>
        <p:txBody>
          <a:bodyPr/>
          <a:lstStyle/>
          <a:p>
            <a:r>
              <a:rPr lang="en-US" dirty="0" smtClean="0"/>
              <a:t>All nursing staff was educated on tailoring their EKG alarm parameters to meet the need of their patient. </a:t>
            </a:r>
          </a:p>
          <a:p>
            <a:r>
              <a:rPr lang="en-US" dirty="0" smtClean="0"/>
              <a:t>Alarm management guidelines were created which incorporated the current alarm management policy plus added tips on altering alarms. </a:t>
            </a:r>
          </a:p>
          <a:p>
            <a:r>
              <a:rPr lang="en-US" dirty="0" smtClean="0"/>
              <a:t>Two nurses from the alarm team as well as myself did all the education and handed out a copy of the guidelines for each nurse to keep.</a:t>
            </a:r>
            <a:endParaRPr lang="en-US" dirty="0"/>
          </a:p>
        </p:txBody>
      </p:sp>
    </p:spTree>
    <p:extLst>
      <p:ext uri="{BB962C8B-B14F-4D97-AF65-F5344CB8AC3E}">
        <p14:creationId xmlns:p14="http://schemas.microsoft.com/office/powerpoint/2010/main" val="376034373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sz="quarter" idx="1"/>
          </p:nvPr>
        </p:nvSpPr>
        <p:spPr/>
        <p:txBody>
          <a:bodyPr/>
          <a:lstStyle/>
          <a:p>
            <a:r>
              <a:rPr lang="en-US" dirty="0"/>
              <a:t>Ross (2015) noted that noise levels in ICU’s have reached 80 </a:t>
            </a:r>
            <a:r>
              <a:rPr lang="en-US" dirty="0" err="1"/>
              <a:t>dBA</a:t>
            </a:r>
            <a:r>
              <a:rPr lang="en-US" dirty="0"/>
              <a:t>, a weighted sound in decibels, far exceeding the World Health Organization’s recommendation of 35 or less </a:t>
            </a:r>
            <a:r>
              <a:rPr lang="en-US" dirty="0" err="1"/>
              <a:t>dBA</a:t>
            </a:r>
            <a:r>
              <a:rPr lang="en-US" dirty="0"/>
              <a:t> for a hospital unit. </a:t>
            </a:r>
          </a:p>
        </p:txBody>
      </p:sp>
    </p:spTree>
    <p:extLst>
      <p:ext uri="{BB962C8B-B14F-4D97-AF65-F5344CB8AC3E}">
        <p14:creationId xmlns:p14="http://schemas.microsoft.com/office/powerpoint/2010/main" val="8661326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the Default Settings</a:t>
            </a:r>
            <a:endParaRPr lang="en-US" dirty="0"/>
          </a:p>
        </p:txBody>
      </p:sp>
      <p:sp>
        <p:nvSpPr>
          <p:cNvPr id="3" name="Content Placeholder 2"/>
          <p:cNvSpPr>
            <a:spLocks noGrp="1"/>
          </p:cNvSpPr>
          <p:nvPr>
            <p:ph sz="quarter" idx="1"/>
          </p:nvPr>
        </p:nvSpPr>
        <p:spPr/>
        <p:txBody>
          <a:bodyPr/>
          <a:lstStyle/>
          <a:p>
            <a:r>
              <a:rPr lang="en-US" dirty="0" smtClean="0"/>
              <a:t>Unfortunately making changes to the default settings was unable to be completed.</a:t>
            </a:r>
          </a:p>
          <a:p>
            <a:r>
              <a:rPr lang="en-US" dirty="0" smtClean="0"/>
              <a:t>The hospital is in the process of purchasing new monitors.  The time and effort it would take to have clinical engineering alter the current monitors did not make sense when they are going to be replaced.</a:t>
            </a:r>
          </a:p>
          <a:p>
            <a:r>
              <a:rPr lang="en-US" dirty="0" smtClean="0"/>
              <a:t>For this reason this intervention was not included in my study.</a:t>
            </a:r>
            <a:endParaRPr lang="en-US" dirty="0"/>
          </a:p>
        </p:txBody>
      </p:sp>
    </p:spTree>
    <p:extLst>
      <p:ext uri="{BB962C8B-B14F-4D97-AF65-F5344CB8AC3E}">
        <p14:creationId xmlns:p14="http://schemas.microsoft.com/office/powerpoint/2010/main" val="404976089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Collection</a:t>
            </a:r>
            <a:endParaRPr lang="en-US" dirty="0"/>
          </a:p>
        </p:txBody>
      </p:sp>
      <p:sp>
        <p:nvSpPr>
          <p:cNvPr id="3" name="Content Placeholder 2"/>
          <p:cNvSpPr>
            <a:spLocks noGrp="1"/>
          </p:cNvSpPr>
          <p:nvPr>
            <p:ph sz="quarter" idx="1"/>
          </p:nvPr>
        </p:nvSpPr>
        <p:spPr/>
        <p:txBody>
          <a:bodyPr>
            <a:normAutofit/>
          </a:bodyPr>
          <a:lstStyle/>
          <a:p>
            <a:r>
              <a:rPr lang="en-US" dirty="0"/>
              <a:t>A data collection tool was created </a:t>
            </a:r>
            <a:r>
              <a:rPr lang="en-US" dirty="0" smtClean="0"/>
              <a:t>to </a:t>
            </a:r>
            <a:r>
              <a:rPr lang="en-US" dirty="0"/>
              <a:t>identify the total number of EKG and pulse oximetry alarms and the alarms that occur the most frequently. </a:t>
            </a:r>
            <a:endParaRPr lang="en-US" dirty="0" smtClean="0"/>
          </a:p>
          <a:p>
            <a:r>
              <a:rPr lang="en-US" dirty="0"/>
              <a:t>Data </a:t>
            </a:r>
            <a:r>
              <a:rPr lang="en-US" dirty="0" smtClean="0"/>
              <a:t>was </a:t>
            </a:r>
            <a:r>
              <a:rPr lang="en-US" dirty="0"/>
              <a:t>collected from the Philip’s central monitor where patient alarms are recorded.  Data </a:t>
            </a:r>
            <a:r>
              <a:rPr lang="en-US" dirty="0" smtClean="0"/>
              <a:t>was </a:t>
            </a:r>
            <a:r>
              <a:rPr lang="en-US" dirty="0"/>
              <a:t>collected without any patient information. </a:t>
            </a:r>
            <a:endParaRPr lang="en-US" dirty="0" smtClean="0"/>
          </a:p>
          <a:p>
            <a:endParaRPr lang="en-US" dirty="0"/>
          </a:p>
        </p:txBody>
      </p:sp>
    </p:spTree>
    <p:extLst>
      <p:ext uri="{BB962C8B-B14F-4D97-AF65-F5344CB8AC3E}">
        <p14:creationId xmlns:p14="http://schemas.microsoft.com/office/powerpoint/2010/main" val="343717732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Collection</a:t>
            </a:r>
            <a:endParaRPr lang="en-US" dirty="0"/>
          </a:p>
        </p:txBody>
      </p:sp>
      <p:sp>
        <p:nvSpPr>
          <p:cNvPr id="3" name="Content Placeholder 2"/>
          <p:cNvSpPr>
            <a:spLocks noGrp="1"/>
          </p:cNvSpPr>
          <p:nvPr>
            <p:ph sz="quarter" idx="1"/>
          </p:nvPr>
        </p:nvSpPr>
        <p:spPr/>
        <p:txBody>
          <a:bodyPr/>
          <a:lstStyle/>
          <a:p>
            <a:r>
              <a:rPr lang="en-US" dirty="0"/>
              <a:t>Data </a:t>
            </a:r>
            <a:r>
              <a:rPr lang="en-US" dirty="0" smtClean="0"/>
              <a:t>was </a:t>
            </a:r>
            <a:r>
              <a:rPr lang="en-US" dirty="0"/>
              <a:t>collected during a seven-day time frame. </a:t>
            </a:r>
            <a:r>
              <a:rPr lang="en-US" dirty="0" smtClean="0"/>
              <a:t>The </a:t>
            </a:r>
            <a:r>
              <a:rPr lang="en-US" dirty="0"/>
              <a:t>first set of data </a:t>
            </a:r>
            <a:r>
              <a:rPr lang="en-US" dirty="0" smtClean="0"/>
              <a:t>was </a:t>
            </a:r>
            <a:r>
              <a:rPr lang="en-US" dirty="0"/>
              <a:t>collected prior to any interventions. </a:t>
            </a:r>
            <a:r>
              <a:rPr lang="en-US" dirty="0" smtClean="0"/>
              <a:t>Data was collected after each intervention was implemented. The </a:t>
            </a:r>
            <a:r>
              <a:rPr lang="en-US" dirty="0"/>
              <a:t>last set of data </a:t>
            </a:r>
            <a:r>
              <a:rPr lang="en-US" dirty="0" smtClean="0"/>
              <a:t>was </a:t>
            </a:r>
            <a:r>
              <a:rPr lang="en-US" dirty="0"/>
              <a:t>collected after all the interventions </a:t>
            </a:r>
            <a:r>
              <a:rPr lang="en-US" dirty="0" smtClean="0"/>
              <a:t>were </a:t>
            </a:r>
            <a:r>
              <a:rPr lang="en-US" dirty="0"/>
              <a:t>implemented.</a:t>
            </a:r>
          </a:p>
          <a:p>
            <a:r>
              <a:rPr lang="en-US" dirty="0" smtClean="0"/>
              <a:t>The data was collected </a:t>
            </a:r>
            <a:r>
              <a:rPr lang="en-US" dirty="0"/>
              <a:t>using the attached data collection </a:t>
            </a:r>
            <a:r>
              <a:rPr lang="en-US" dirty="0" smtClean="0"/>
              <a:t>tool and entered </a:t>
            </a:r>
            <a:r>
              <a:rPr lang="en-US" dirty="0"/>
              <a:t>into Excel.  </a:t>
            </a:r>
          </a:p>
        </p:txBody>
      </p:sp>
    </p:spTree>
    <p:extLst>
      <p:ext uri="{BB962C8B-B14F-4D97-AF65-F5344CB8AC3E}">
        <p14:creationId xmlns:p14="http://schemas.microsoft.com/office/powerpoint/2010/main" val="82706577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Collection Tool</a:t>
            </a:r>
            <a:endParaRPr lang="en-US" dirty="0"/>
          </a:p>
        </p:txBody>
      </p:sp>
      <p:pic>
        <p:nvPicPr>
          <p:cNvPr id="4" name="Content Placeholder 3"/>
          <p:cNvPicPr>
            <a:picLocks noGrp="1"/>
          </p:cNvPicPr>
          <p:nvPr>
            <p:ph sz="quarter" idx="1"/>
          </p:nvPr>
        </p:nvPicPr>
        <p:blipFill>
          <a:blip r:embed="rId2"/>
          <a:srcRect t="-37265" b="-37265"/>
          <a:stretch>
            <a:fillRect/>
          </a:stretch>
        </p:blipFill>
        <p:spPr>
          <a:xfrm>
            <a:off x="301752" y="1527048"/>
            <a:ext cx="8534400" cy="4732238"/>
          </a:xfrm>
          <a:prstGeom prst="rect">
            <a:avLst/>
          </a:prstGeom>
        </p:spPr>
      </p:pic>
    </p:spTree>
    <p:extLst>
      <p:ext uri="{BB962C8B-B14F-4D97-AF65-F5344CB8AC3E}">
        <p14:creationId xmlns:p14="http://schemas.microsoft.com/office/powerpoint/2010/main" val="281854754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Alarm Data Results ICU</a:t>
            </a:r>
            <a:endParaRPr lang="en-US" dirty="0"/>
          </a:p>
        </p:txBody>
      </p:sp>
      <p:sp>
        <p:nvSpPr>
          <p:cNvPr id="3" name="Content Placeholder 2"/>
          <p:cNvSpPr>
            <a:spLocks noGrp="1"/>
          </p:cNvSpPr>
          <p:nvPr>
            <p:ph sz="quarter" idx="1"/>
          </p:nvPr>
        </p:nvSpPr>
        <p:spPr/>
        <p:txBody>
          <a:bodyPr/>
          <a:lstStyle/>
          <a:p>
            <a:pPr marL="0" indent="0" algn="ctr">
              <a:buNone/>
            </a:pPr>
            <a:r>
              <a:rPr lang="en-US" dirty="0" smtClean="0"/>
              <a:t>Pre-intervention</a:t>
            </a:r>
          </a:p>
          <a:p>
            <a:r>
              <a:rPr lang="en-US" dirty="0" smtClean="0"/>
              <a:t>The </a:t>
            </a:r>
            <a:r>
              <a:rPr lang="en-US" dirty="0"/>
              <a:t>total number of alarms that occurred in a 7-day time frame in the ICU was 14,041. </a:t>
            </a:r>
            <a:endParaRPr lang="en-US" dirty="0" smtClean="0"/>
          </a:p>
          <a:p>
            <a:r>
              <a:rPr lang="en-US" dirty="0" smtClean="0"/>
              <a:t>Descriptive statistics were used to analyze the results.</a:t>
            </a:r>
          </a:p>
          <a:p>
            <a:r>
              <a:rPr lang="en-US" dirty="0" smtClean="0"/>
              <a:t>After the first two interventions were completely implemented the total alarms in a 7-day time frame decreased to 8150 which is a 42% decrease from the baseline data.</a:t>
            </a:r>
          </a:p>
        </p:txBody>
      </p:sp>
    </p:spTree>
    <p:extLst>
      <p:ext uri="{BB962C8B-B14F-4D97-AF65-F5344CB8AC3E}">
        <p14:creationId xmlns:p14="http://schemas.microsoft.com/office/powerpoint/2010/main" val="313045657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Board Results</a:t>
            </a:r>
            <a:endParaRPr lang="en-US" dirty="0"/>
          </a:p>
        </p:txBody>
      </p:sp>
      <p:sp>
        <p:nvSpPr>
          <p:cNvPr id="3" name="Content Placeholder 2"/>
          <p:cNvSpPr>
            <a:spLocks noGrp="1"/>
          </p:cNvSpPr>
          <p:nvPr>
            <p:ph sz="quarter" idx="1"/>
          </p:nvPr>
        </p:nvSpPr>
        <p:spPr/>
        <p:txBody>
          <a:bodyPr>
            <a:normAutofit lnSpcReduction="10000"/>
          </a:bodyPr>
          <a:lstStyle/>
          <a:p>
            <a:r>
              <a:rPr lang="en-US" dirty="0"/>
              <a:t>The post-intervention survey board showed that 79% of the participants strongly agreed that nuisance alarms occurred frequently.  </a:t>
            </a:r>
            <a:endParaRPr lang="en-US" dirty="0" smtClean="0"/>
          </a:p>
          <a:p>
            <a:r>
              <a:rPr lang="en-US" dirty="0" smtClean="0"/>
              <a:t>Fifty </a:t>
            </a:r>
            <a:r>
              <a:rPr lang="en-US" dirty="0"/>
              <a:t>five percent of the participants in the post survey strongly agreed that nuisance alarms disrupt patient care.  </a:t>
            </a:r>
            <a:endParaRPr lang="en-US" dirty="0" smtClean="0"/>
          </a:p>
          <a:p>
            <a:r>
              <a:rPr lang="en-US" dirty="0" smtClean="0"/>
              <a:t>These </a:t>
            </a:r>
            <a:r>
              <a:rPr lang="en-US" dirty="0"/>
              <a:t>results show a slight decrease in the perceived amount of nuisance alarms that occur and a decrease in the alarms disrupting patient care.  This suggests that the interventions from this study have made a difference in decreasing the overall noise in the unit. </a:t>
            </a:r>
          </a:p>
          <a:p>
            <a:endParaRPr lang="en-US" dirty="0"/>
          </a:p>
        </p:txBody>
      </p:sp>
    </p:spTree>
    <p:extLst>
      <p:ext uri="{BB962C8B-B14F-4D97-AF65-F5344CB8AC3E}">
        <p14:creationId xmlns:p14="http://schemas.microsoft.com/office/powerpoint/2010/main" val="212739625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ICU Alarm Data Results</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766254766"/>
              </p:ext>
            </p:extLst>
          </p:nvPr>
        </p:nvGraphicFramePr>
        <p:xfrm>
          <a:off x="301625" y="1527175"/>
          <a:ext cx="8504238"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1975564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Average Alarms Per Bed Per Day ICU</a:t>
            </a:r>
            <a:endParaRPr lang="en-US" dirty="0"/>
          </a:p>
        </p:txBody>
      </p:sp>
      <p:graphicFrame>
        <p:nvGraphicFramePr>
          <p:cNvPr id="5" name="Content Placeholder 4"/>
          <p:cNvGraphicFramePr>
            <a:graphicFrameLocks noGrp="1"/>
          </p:cNvGraphicFramePr>
          <p:nvPr>
            <p:ph sz="quarter" idx="1"/>
          </p:nvPr>
        </p:nvGraphicFramePr>
        <p:xfrm>
          <a:off x="301625" y="1527175"/>
          <a:ext cx="8504238"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12407986"/>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Pulse </a:t>
            </a:r>
            <a:r>
              <a:rPr lang="en-US" dirty="0" err="1" smtClean="0"/>
              <a:t>Oximetry</a:t>
            </a:r>
            <a:r>
              <a:rPr lang="en-US" dirty="0" smtClean="0"/>
              <a:t> Alarms</a:t>
            </a:r>
            <a:endParaRPr lang="en-US" dirty="0"/>
          </a:p>
        </p:txBody>
      </p:sp>
      <p:sp>
        <p:nvSpPr>
          <p:cNvPr id="3" name="Content Placeholder 2"/>
          <p:cNvSpPr>
            <a:spLocks noGrp="1"/>
          </p:cNvSpPr>
          <p:nvPr>
            <p:ph sz="quarter" idx="1"/>
          </p:nvPr>
        </p:nvSpPr>
        <p:spPr/>
        <p:txBody>
          <a:bodyPr/>
          <a:lstStyle/>
          <a:p>
            <a:r>
              <a:rPr lang="en-US" dirty="0" smtClean="0"/>
              <a:t>There was </a:t>
            </a:r>
            <a:r>
              <a:rPr lang="en-US" dirty="0"/>
              <a:t>a decrease in the pulse </a:t>
            </a:r>
            <a:r>
              <a:rPr lang="en-US" dirty="0" err="1"/>
              <a:t>oximetry</a:t>
            </a:r>
            <a:r>
              <a:rPr lang="en-US" dirty="0"/>
              <a:t> alarms in the ICU.  </a:t>
            </a:r>
            <a:endParaRPr lang="en-US" dirty="0" smtClean="0"/>
          </a:p>
          <a:p>
            <a:r>
              <a:rPr lang="en-US" dirty="0" smtClean="0"/>
              <a:t>The </a:t>
            </a:r>
            <a:r>
              <a:rPr lang="en-US" dirty="0"/>
              <a:t>number of desaturation alarms decreased from 143 to 92 after education was given on individualizing alarm parameters.  </a:t>
            </a:r>
            <a:endParaRPr lang="en-US" dirty="0" smtClean="0"/>
          </a:p>
          <a:p>
            <a:r>
              <a:rPr lang="en-US" dirty="0" smtClean="0"/>
              <a:t>Staff </a:t>
            </a:r>
            <a:r>
              <a:rPr lang="en-US" dirty="0"/>
              <a:t>may be setting individualized Sao2 alarms after receiving the education.  </a:t>
            </a:r>
            <a:endParaRPr lang="en-US" dirty="0" smtClean="0"/>
          </a:p>
          <a:p>
            <a:r>
              <a:rPr lang="en-US" dirty="0" smtClean="0"/>
              <a:t>Staff was also told not to place </a:t>
            </a:r>
            <a:r>
              <a:rPr lang="en-US" dirty="0"/>
              <a:t>the pulse </a:t>
            </a:r>
            <a:r>
              <a:rPr lang="en-US" dirty="0" err="1"/>
              <a:t>oximetry</a:t>
            </a:r>
            <a:r>
              <a:rPr lang="en-US" dirty="0"/>
              <a:t> probe on the same arm that the blood pressure cuff is on. </a:t>
            </a:r>
          </a:p>
        </p:txBody>
      </p:sp>
    </p:spTree>
    <p:extLst>
      <p:ext uri="{BB962C8B-B14F-4D97-AF65-F5344CB8AC3E}">
        <p14:creationId xmlns:p14="http://schemas.microsoft.com/office/powerpoint/2010/main" val="16474418"/>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 Elevation Alarms</a:t>
            </a:r>
            <a:endParaRPr lang="en-US" dirty="0"/>
          </a:p>
        </p:txBody>
      </p:sp>
      <p:sp>
        <p:nvSpPr>
          <p:cNvPr id="3" name="Content Placeholder 2"/>
          <p:cNvSpPr>
            <a:spLocks noGrp="1"/>
          </p:cNvSpPr>
          <p:nvPr>
            <p:ph sz="quarter" idx="1"/>
          </p:nvPr>
        </p:nvSpPr>
        <p:spPr/>
        <p:txBody>
          <a:bodyPr/>
          <a:lstStyle/>
          <a:p>
            <a:r>
              <a:rPr lang="en-US" dirty="0"/>
              <a:t>The total number of ST elevation alarms also decreased in the ICU from 83 to 25 after the interventions were implemented.  Broadening the ST elevation alarm from &gt;1.0 </a:t>
            </a:r>
            <a:r>
              <a:rPr lang="en-US" dirty="0" smtClean="0"/>
              <a:t>mm </a:t>
            </a:r>
            <a:r>
              <a:rPr lang="en-US" dirty="0"/>
              <a:t>to &gt;2.0 </a:t>
            </a:r>
            <a:r>
              <a:rPr lang="en-US" dirty="0" smtClean="0"/>
              <a:t>mm </a:t>
            </a:r>
            <a:r>
              <a:rPr lang="en-US" dirty="0"/>
              <a:t>was explained in the educational handout provided. </a:t>
            </a:r>
          </a:p>
        </p:txBody>
      </p:sp>
    </p:spTree>
    <p:extLst>
      <p:ext uri="{BB962C8B-B14F-4D97-AF65-F5344CB8AC3E}">
        <p14:creationId xmlns:p14="http://schemas.microsoft.com/office/powerpoint/2010/main" val="134146543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Significance of the Problem</a:t>
            </a:r>
            <a:endParaRPr lang="en-US" dirty="0"/>
          </a:p>
        </p:txBody>
      </p:sp>
      <p:sp>
        <p:nvSpPr>
          <p:cNvPr id="3" name="Content Placeholder 2"/>
          <p:cNvSpPr>
            <a:spLocks noGrp="1"/>
          </p:cNvSpPr>
          <p:nvPr>
            <p:ph sz="quarter" idx="1"/>
          </p:nvPr>
        </p:nvSpPr>
        <p:spPr/>
        <p:txBody>
          <a:bodyPr/>
          <a:lstStyle/>
          <a:p>
            <a:r>
              <a:rPr lang="en-US" dirty="0"/>
              <a:t>Between Jan 2009 and June 2012 the Joint Commission has collected 98 reports on alarm related incidents.  Eighty of the 98 patients died as a result (The Joint Commission, 2013, p. 1). </a:t>
            </a:r>
            <a:endParaRPr lang="en-US" dirty="0" smtClean="0"/>
          </a:p>
          <a:p>
            <a:r>
              <a:rPr lang="en-US" dirty="0"/>
              <a:t>Cvach, Frank, Doyle, and Stevens (2014) reported that from 2005 to 2008, the Food and Drug Administration MAUDE: Manufacturer and User Facility Device Experience Database, obtained 566 reports of alarm monitoring incidents that resulted in death. </a:t>
            </a:r>
          </a:p>
        </p:txBody>
      </p:sp>
    </p:spTree>
    <p:extLst>
      <p:ext uri="{BB962C8B-B14F-4D97-AF65-F5344CB8AC3E}">
        <p14:creationId xmlns:p14="http://schemas.microsoft.com/office/powerpoint/2010/main" val="1825748563"/>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Alarm Data Results PCU</a:t>
            </a:r>
            <a:endParaRPr lang="en-US" dirty="0"/>
          </a:p>
        </p:txBody>
      </p:sp>
      <p:sp>
        <p:nvSpPr>
          <p:cNvPr id="3" name="Content Placeholder 2"/>
          <p:cNvSpPr>
            <a:spLocks noGrp="1"/>
          </p:cNvSpPr>
          <p:nvPr>
            <p:ph sz="quarter" idx="1"/>
          </p:nvPr>
        </p:nvSpPr>
        <p:spPr/>
        <p:txBody>
          <a:bodyPr/>
          <a:lstStyle/>
          <a:p>
            <a:r>
              <a:rPr lang="en-US" dirty="0"/>
              <a:t>In the PCU the total number of alarms that occurred in a 7-day time frame was 11,292. </a:t>
            </a:r>
          </a:p>
          <a:p>
            <a:r>
              <a:rPr lang="en-US" dirty="0" smtClean="0"/>
              <a:t>After the two interventions were implemented the total number of alarms in a 7-day time frame was 5198 which is a 54% decrease from baseline.</a:t>
            </a:r>
            <a:endParaRPr lang="en-US" dirty="0"/>
          </a:p>
        </p:txBody>
      </p:sp>
    </p:spTree>
    <p:extLst>
      <p:ext uri="{BB962C8B-B14F-4D97-AF65-F5344CB8AC3E}">
        <p14:creationId xmlns:p14="http://schemas.microsoft.com/office/powerpoint/2010/main" val="3470462294"/>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PCU Alarm Data Results</a:t>
            </a:r>
            <a:endParaRPr lang="en-US" dirty="0"/>
          </a:p>
        </p:txBody>
      </p:sp>
      <p:graphicFrame>
        <p:nvGraphicFramePr>
          <p:cNvPr id="4" name="Content Placeholder 3"/>
          <p:cNvGraphicFramePr>
            <a:graphicFrameLocks noGrp="1"/>
          </p:cNvGraphicFramePr>
          <p:nvPr>
            <p:ph sz="quarter" idx="1"/>
          </p:nvPr>
        </p:nvGraphicFramePr>
        <p:xfrm>
          <a:off x="301625" y="1527175"/>
          <a:ext cx="8504238"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84547363"/>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AVERAGE NUMBER OF ALARMS PER BED PER DAY PCU</a:t>
            </a:r>
            <a:endParaRPr lang="en-US" sz="2800" dirty="0"/>
          </a:p>
        </p:txBody>
      </p:sp>
      <p:graphicFrame>
        <p:nvGraphicFramePr>
          <p:cNvPr id="4" name="Content Placeholder 3"/>
          <p:cNvGraphicFramePr>
            <a:graphicFrameLocks noGrp="1"/>
          </p:cNvGraphicFramePr>
          <p:nvPr>
            <p:ph sz="quarter" idx="1"/>
          </p:nvPr>
        </p:nvGraphicFramePr>
        <p:xfrm>
          <a:off x="301625" y="1527175"/>
          <a:ext cx="8504238"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53344898"/>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Discussion/Limitations</a:t>
            </a:r>
            <a:endParaRPr lang="en-US" dirty="0"/>
          </a:p>
        </p:txBody>
      </p:sp>
      <p:sp>
        <p:nvSpPr>
          <p:cNvPr id="3" name="Content Placeholder 2"/>
          <p:cNvSpPr>
            <a:spLocks noGrp="1"/>
          </p:cNvSpPr>
          <p:nvPr>
            <p:ph sz="quarter" idx="1"/>
          </p:nvPr>
        </p:nvSpPr>
        <p:spPr/>
        <p:txBody>
          <a:bodyPr/>
          <a:lstStyle/>
          <a:p>
            <a:r>
              <a:rPr lang="en-US" dirty="0" smtClean="0"/>
              <a:t>Alarm survey board was anonymous so pre and post survey may not have had the same responders.  </a:t>
            </a:r>
          </a:p>
          <a:p>
            <a:r>
              <a:rPr lang="en-US" dirty="0" smtClean="0"/>
              <a:t>The third intervention-changing the default settings was unable to be completed.</a:t>
            </a:r>
          </a:p>
          <a:p>
            <a:r>
              <a:rPr lang="en-US" dirty="0"/>
              <a:t>This study depended a lot on bedside RN compliancy which can often times be inconsistent</a:t>
            </a:r>
            <a:r>
              <a:rPr lang="en-US" dirty="0" smtClean="0"/>
              <a:t>.</a:t>
            </a:r>
          </a:p>
          <a:p>
            <a:r>
              <a:rPr lang="en-US" dirty="0"/>
              <a:t>Collecting alarm data is a long and tedious process.  Having a larger team collecting the data would have allowed for more data points to be produced.  </a:t>
            </a:r>
          </a:p>
        </p:txBody>
      </p:sp>
    </p:spTree>
    <p:extLst>
      <p:ext uri="{BB962C8B-B14F-4D97-AF65-F5344CB8AC3E}">
        <p14:creationId xmlns:p14="http://schemas.microsoft.com/office/powerpoint/2010/main" val="1108592920"/>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Discussion/Limitations</a:t>
            </a:r>
          </a:p>
        </p:txBody>
      </p:sp>
      <p:sp>
        <p:nvSpPr>
          <p:cNvPr id="3" name="Content Placeholder 2"/>
          <p:cNvSpPr>
            <a:spLocks noGrp="1"/>
          </p:cNvSpPr>
          <p:nvPr>
            <p:ph sz="quarter" idx="1"/>
          </p:nvPr>
        </p:nvSpPr>
        <p:spPr/>
        <p:txBody>
          <a:bodyPr/>
          <a:lstStyle/>
          <a:p>
            <a:r>
              <a:rPr lang="en-US" dirty="0" smtClean="0"/>
              <a:t>Data was collected from the Philip’s Monitor and recorded on excel sheet.  Some of the calculations were made manually and could contain error.</a:t>
            </a:r>
          </a:p>
          <a:p>
            <a:r>
              <a:rPr lang="en-US" dirty="0" smtClean="0"/>
              <a:t>Focusing </a:t>
            </a:r>
            <a:r>
              <a:rPr lang="en-US" dirty="0"/>
              <a:t>on just the ICU or PCU instead of taking on both units at once may have been easier to control the outcomes.  </a:t>
            </a:r>
            <a:endParaRPr lang="en-US" dirty="0" smtClean="0"/>
          </a:p>
          <a:p>
            <a:r>
              <a:rPr lang="en-US" dirty="0" smtClean="0"/>
              <a:t>Doing </a:t>
            </a:r>
            <a:r>
              <a:rPr lang="en-US" dirty="0"/>
              <a:t>a pilot study on a smaller unit with less staff would make the education process easier and it may also lead to greater consistency with the interventions.</a:t>
            </a:r>
          </a:p>
          <a:p>
            <a:endParaRPr lang="en-US" dirty="0"/>
          </a:p>
        </p:txBody>
      </p:sp>
    </p:spTree>
    <p:extLst>
      <p:ext uri="{BB962C8B-B14F-4D97-AF65-F5344CB8AC3E}">
        <p14:creationId xmlns:p14="http://schemas.microsoft.com/office/powerpoint/2010/main" val="1956794995"/>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a:t>
            </a:r>
            <a:endParaRPr lang="en-US" dirty="0"/>
          </a:p>
        </p:txBody>
      </p:sp>
      <p:sp>
        <p:nvSpPr>
          <p:cNvPr id="3" name="Content Placeholder 2"/>
          <p:cNvSpPr>
            <a:spLocks noGrp="1"/>
          </p:cNvSpPr>
          <p:nvPr>
            <p:ph sz="quarter" idx="1"/>
          </p:nvPr>
        </p:nvSpPr>
        <p:spPr/>
        <p:txBody>
          <a:bodyPr/>
          <a:lstStyle/>
          <a:p>
            <a:r>
              <a:rPr lang="en-US" dirty="0" smtClean="0"/>
              <a:t>Using a bundled approach to decrease the number of EKG and pulse </a:t>
            </a:r>
            <a:r>
              <a:rPr lang="en-US" dirty="0" err="1" smtClean="0"/>
              <a:t>oximetry</a:t>
            </a:r>
            <a:r>
              <a:rPr lang="en-US" dirty="0" smtClean="0"/>
              <a:t> alarms is effective and transferrable to other telemetry units.</a:t>
            </a:r>
          </a:p>
          <a:p>
            <a:r>
              <a:rPr lang="en-US" dirty="0" smtClean="0"/>
              <a:t>Forming an alarm management team on your unit will help energize staff and bring about better results.</a:t>
            </a:r>
          </a:p>
          <a:p>
            <a:r>
              <a:rPr lang="en-US" dirty="0" smtClean="0"/>
              <a:t>Make sure electrodes are properly stored on you unit so that they don’t dry out.</a:t>
            </a:r>
          </a:p>
          <a:p>
            <a:r>
              <a:rPr lang="en-US" dirty="0" smtClean="0"/>
              <a:t>Educate staff on skin prep and proper placement of electrodes.</a:t>
            </a:r>
            <a:endParaRPr lang="en-US" dirty="0"/>
          </a:p>
        </p:txBody>
      </p:sp>
    </p:spTree>
    <p:extLst>
      <p:ext uri="{BB962C8B-B14F-4D97-AF65-F5344CB8AC3E}">
        <p14:creationId xmlns:p14="http://schemas.microsoft.com/office/powerpoint/2010/main" val="490893017"/>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Home Points</a:t>
            </a:r>
            <a:endParaRPr lang="en-US" dirty="0"/>
          </a:p>
        </p:txBody>
      </p:sp>
      <p:sp>
        <p:nvSpPr>
          <p:cNvPr id="3" name="Content Placeholder 2"/>
          <p:cNvSpPr>
            <a:spLocks noGrp="1"/>
          </p:cNvSpPr>
          <p:nvPr>
            <p:ph sz="quarter" idx="1"/>
          </p:nvPr>
        </p:nvSpPr>
        <p:spPr/>
        <p:txBody>
          <a:bodyPr/>
          <a:lstStyle/>
          <a:p>
            <a:r>
              <a:rPr lang="en-US" dirty="0" smtClean="0"/>
              <a:t>What can you do on your unit to decrease false alarms?</a:t>
            </a:r>
          </a:p>
          <a:p>
            <a:r>
              <a:rPr lang="en-US" dirty="0" smtClean="0"/>
              <a:t>Remember to use proper skin prep and placement on  telemetry units including when using remote telemetry devices.</a:t>
            </a:r>
          </a:p>
          <a:p>
            <a:r>
              <a:rPr lang="en-US" dirty="0" smtClean="0"/>
              <a:t>Properly store electrodes to prevent them from drying out and contributing to false readings.</a:t>
            </a:r>
          </a:p>
          <a:p>
            <a:r>
              <a:rPr lang="en-US" dirty="0" smtClean="0"/>
              <a:t>If applicable set alarm parameters to the need of the patient.</a:t>
            </a:r>
            <a:endParaRPr lang="en-US" dirty="0"/>
          </a:p>
        </p:txBody>
      </p:sp>
    </p:spTree>
    <p:extLst>
      <p:ext uri="{BB962C8B-B14F-4D97-AF65-F5344CB8AC3E}">
        <p14:creationId xmlns:p14="http://schemas.microsoft.com/office/powerpoint/2010/main" val="918433112"/>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sz="quarter" idx="1"/>
          </p:nvPr>
        </p:nvSpPr>
        <p:spPr/>
        <p:txBody>
          <a:bodyPr>
            <a:normAutofit lnSpcReduction="10000"/>
          </a:bodyPr>
          <a:lstStyle/>
          <a:p>
            <a:pPr marL="0" indent="0">
              <a:buNone/>
            </a:pPr>
            <a:endParaRPr lang="en-US" sz="1600" dirty="0"/>
          </a:p>
          <a:p>
            <a:pPr marL="0" indent="0">
              <a:buNone/>
            </a:pPr>
            <a:r>
              <a:rPr lang="en-US" sz="1600" dirty="0"/>
              <a:t>Christensen, M., Dodds, A., Sauer, J., &amp; Watts, N. (2014) Alarm setting for </a:t>
            </a:r>
            <a:r>
              <a:rPr lang="en-US" sz="1600" dirty="0" smtClean="0"/>
              <a:t>the </a:t>
            </a:r>
            <a:r>
              <a:rPr lang="en-US" sz="1600" dirty="0"/>
              <a:t>critically ill patient: A </a:t>
            </a:r>
            <a:r>
              <a:rPr lang="en-US" sz="1600" dirty="0" smtClean="0"/>
              <a:t>descriptive </a:t>
            </a:r>
            <a:r>
              <a:rPr lang="en-US" sz="1600" dirty="0"/>
              <a:t>pilot survey of nurses’ perceptions of current practice in an Australian regional </a:t>
            </a:r>
            <a:r>
              <a:rPr lang="en-US" sz="1600" dirty="0" smtClean="0"/>
              <a:t>critical </a:t>
            </a:r>
            <a:r>
              <a:rPr lang="en-US" sz="1600" dirty="0"/>
              <a:t>care </a:t>
            </a:r>
            <a:r>
              <a:rPr lang="en-US" sz="1600" dirty="0" smtClean="0"/>
              <a:t>unit</a:t>
            </a:r>
            <a:r>
              <a:rPr lang="en-US" sz="1600" dirty="0"/>
              <a:t>. </a:t>
            </a:r>
            <a:r>
              <a:rPr lang="en-US" sz="1600" i="1" dirty="0"/>
              <a:t>Intensive and Critical Care Nursing, 30, </a:t>
            </a:r>
            <a:r>
              <a:rPr lang="en-US" sz="1600" dirty="0"/>
              <a:t>204-210.  doi:10.1016/j.iccn.2014.02.003</a:t>
            </a:r>
          </a:p>
          <a:p>
            <a:pPr marL="0" indent="0">
              <a:buNone/>
            </a:pPr>
            <a:endParaRPr lang="en-US" sz="1600" dirty="0" smtClean="0"/>
          </a:p>
          <a:p>
            <a:pPr marL="0" indent="0">
              <a:buNone/>
            </a:pPr>
            <a:r>
              <a:rPr lang="en-US" sz="1600" dirty="0" smtClean="0"/>
              <a:t>Cvach</a:t>
            </a:r>
            <a:r>
              <a:rPr lang="en-US" sz="1600" dirty="0"/>
              <a:t>, M., M., Frank, J. F., Doyle, P., &amp; Stevens, K. Z. (2014) Use of pagers with an </a:t>
            </a:r>
            <a:r>
              <a:rPr lang="en-US" sz="1600" dirty="0" smtClean="0"/>
              <a:t>alarm </a:t>
            </a:r>
            <a:r>
              <a:rPr lang="en-US" sz="1600" dirty="0"/>
              <a:t>escalation system to reduce cardiac monitor alarm signals. </a:t>
            </a:r>
            <a:r>
              <a:rPr lang="en-US" sz="1600" i="1" dirty="0"/>
              <a:t>Journal of Nursing Care Quality, 29</a:t>
            </a:r>
            <a:r>
              <a:rPr lang="en-US" sz="1600" dirty="0"/>
              <a:t>(1), 9-18</a:t>
            </a:r>
            <a:r>
              <a:rPr lang="en-US" sz="1600" dirty="0" smtClean="0"/>
              <a:t>.</a:t>
            </a:r>
          </a:p>
          <a:p>
            <a:pPr marL="0" indent="0">
              <a:buNone/>
            </a:pPr>
            <a:endParaRPr lang="en-US" sz="1600" dirty="0" smtClean="0"/>
          </a:p>
          <a:p>
            <a:pPr marL="0" indent="0">
              <a:buNone/>
            </a:pPr>
            <a:r>
              <a:rPr lang="en-US" sz="1400" dirty="0"/>
              <a:t>Funk, M., Clark J. T., Bauld, J. T., Ott, C. J., &amp; Coss, Paul. (2014). Attitudes and </a:t>
            </a:r>
          </a:p>
          <a:p>
            <a:pPr marL="0" indent="0">
              <a:buNone/>
            </a:pPr>
            <a:r>
              <a:rPr lang="en-US" sz="1400" dirty="0"/>
              <a:t>practices related to clinical alarms. </a:t>
            </a:r>
            <a:r>
              <a:rPr lang="en-US" sz="1400" i="1" dirty="0"/>
              <a:t>American Journal of Critical Care, 23</a:t>
            </a:r>
            <a:r>
              <a:rPr lang="en-US" sz="1400" dirty="0"/>
              <a:t>(3), 9-18. doi:  10.4037/ajcc2014315</a:t>
            </a:r>
          </a:p>
          <a:p>
            <a:pPr marL="0" indent="0">
              <a:buNone/>
            </a:pPr>
            <a:endParaRPr lang="en-US" sz="1600" dirty="0" smtClean="0"/>
          </a:p>
          <a:p>
            <a:pPr marL="0" indent="0">
              <a:buNone/>
            </a:pPr>
            <a:endParaRPr lang="en-US" sz="1600" dirty="0" smtClean="0"/>
          </a:p>
          <a:p>
            <a:pPr marL="0" indent="0">
              <a:buNone/>
            </a:pPr>
            <a:r>
              <a:rPr lang="en-US" sz="1600" dirty="0" smtClean="0"/>
              <a:t>Graham</a:t>
            </a:r>
            <a:r>
              <a:rPr lang="en-US" sz="1600" dirty="0"/>
              <a:t>, K., Cvach, M. (2010). Monitor alarm fatigue: standardizing use of</a:t>
            </a:r>
          </a:p>
          <a:p>
            <a:pPr marL="0" indent="0">
              <a:buNone/>
            </a:pPr>
            <a:r>
              <a:rPr lang="en-US" sz="1600" dirty="0"/>
              <a:t>physiological monitors and decreasing nuisance alarms. </a:t>
            </a:r>
            <a:r>
              <a:rPr lang="en-US" sz="1600" i="1" dirty="0"/>
              <a:t>American Journal Of Critical Care</a:t>
            </a:r>
            <a:r>
              <a:rPr lang="en-US" sz="1600" dirty="0"/>
              <a:t>. </a:t>
            </a:r>
            <a:r>
              <a:rPr lang="en-US" sz="1600" i="1" dirty="0"/>
              <a:t>19</a:t>
            </a:r>
            <a:r>
              <a:rPr lang="en-US" sz="1600" dirty="0"/>
              <a:t>(1), 28-35</a:t>
            </a:r>
            <a:r>
              <a:rPr lang="en-US" sz="1600" dirty="0" smtClean="0"/>
              <a:t>.</a:t>
            </a:r>
          </a:p>
          <a:p>
            <a:pPr marL="0" indent="0">
              <a:buNone/>
            </a:pPr>
            <a:endParaRPr lang="en-US" sz="1600" dirty="0" smtClean="0"/>
          </a:p>
          <a:p>
            <a:endParaRPr lang="en-US" sz="1600" dirty="0"/>
          </a:p>
          <a:p>
            <a:endParaRPr lang="en-US" dirty="0"/>
          </a:p>
          <a:p>
            <a:endParaRPr lang="en-US" dirty="0"/>
          </a:p>
        </p:txBody>
      </p:sp>
    </p:spTree>
    <p:extLst>
      <p:ext uri="{BB962C8B-B14F-4D97-AF65-F5344CB8AC3E}">
        <p14:creationId xmlns:p14="http://schemas.microsoft.com/office/powerpoint/2010/main" val="2935840009"/>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sz="quarter" idx="1"/>
          </p:nvPr>
        </p:nvSpPr>
        <p:spPr/>
        <p:txBody>
          <a:bodyPr>
            <a:normAutofit fontScale="55000" lnSpcReduction="20000"/>
          </a:bodyPr>
          <a:lstStyle/>
          <a:p>
            <a:pPr marL="0" indent="0">
              <a:buNone/>
            </a:pPr>
            <a:r>
              <a:rPr lang="en-US" sz="2900" dirty="0"/>
              <a:t>Honan, L., Funk, M., Maynard, M. Fahs, D., Clark, T &amp; Yadin, D. (2015). </a:t>
            </a:r>
          </a:p>
          <a:p>
            <a:pPr marL="0" indent="0">
              <a:buNone/>
            </a:pPr>
            <a:r>
              <a:rPr lang="en-US" sz="2900" dirty="0"/>
              <a:t>Nurses perspectives on clinical alarms. </a:t>
            </a:r>
            <a:r>
              <a:rPr lang="en-US" sz="2900" i="1" dirty="0"/>
              <a:t>American Journal of Critical Care, 24</a:t>
            </a:r>
            <a:r>
              <a:rPr lang="en-US" sz="2900" dirty="0"/>
              <a:t>(5), 387-395.  doi: http://dx.doi.org/10.4037/ajcc2015552</a:t>
            </a:r>
          </a:p>
          <a:p>
            <a:pPr marL="0" indent="0">
              <a:buNone/>
            </a:pPr>
            <a:endParaRPr lang="en-US" sz="2900" dirty="0"/>
          </a:p>
          <a:p>
            <a:pPr marL="0" indent="0">
              <a:buNone/>
            </a:pPr>
            <a:r>
              <a:rPr lang="en-US" sz="2900" dirty="0"/>
              <a:t>Joint Commission.  The Joint Commission sentinel event alert. (2013). </a:t>
            </a:r>
            <a:r>
              <a:rPr lang="en-US" sz="2900" i="1" dirty="0"/>
              <a:t>Medical device </a:t>
            </a:r>
            <a:endParaRPr lang="en-US" sz="2900" dirty="0"/>
          </a:p>
          <a:p>
            <a:pPr marL="0" indent="0">
              <a:buNone/>
            </a:pPr>
            <a:r>
              <a:rPr lang="en-US" sz="2900" i="1" dirty="0"/>
              <a:t>alarm safety in hospitals. </a:t>
            </a:r>
            <a:r>
              <a:rPr lang="en-US" sz="2900" dirty="0"/>
              <a:t>(Issue 50)Retrieved from </a:t>
            </a:r>
            <a:r>
              <a:rPr lang="en-US" sz="2900" dirty="0">
                <a:hlinkClick r:id="rId2"/>
              </a:rPr>
              <a:t>http://</a:t>
            </a:r>
            <a:r>
              <a:rPr lang="en-US" sz="2900" dirty="0" smtClean="0">
                <a:hlinkClick r:id="rId2"/>
              </a:rPr>
              <a:t>www.jointcommission.org</a:t>
            </a:r>
            <a:endParaRPr lang="en-US" sz="2900" dirty="0" smtClean="0"/>
          </a:p>
          <a:p>
            <a:pPr marL="0" indent="0">
              <a:buNone/>
            </a:pPr>
            <a:endParaRPr lang="en-US" sz="2900" dirty="0"/>
          </a:p>
          <a:p>
            <a:pPr marL="0" indent="0">
              <a:buNone/>
            </a:pPr>
            <a:r>
              <a:rPr lang="en-US" sz="2900" dirty="0"/>
              <a:t>Walsh-Irwin, C. &amp; Jurgens, Y.C. (2015). Proper skin preparation and </a:t>
            </a:r>
          </a:p>
          <a:p>
            <a:pPr marL="0" indent="0">
              <a:buNone/>
            </a:pPr>
            <a:r>
              <a:rPr lang="en-US" sz="2900" dirty="0"/>
              <a:t>electrode placement decreases alarms on a telemetry unit. </a:t>
            </a:r>
            <a:r>
              <a:rPr lang="en-US" sz="2900" i="1" dirty="0"/>
              <a:t>Dimensions of Critical Care Nursing.34</a:t>
            </a:r>
            <a:r>
              <a:rPr lang="en-US" sz="2900" dirty="0"/>
              <a:t>(3), 134-139. doi: 10.1097/DCC.0000000000000108</a:t>
            </a:r>
          </a:p>
          <a:p>
            <a:pPr marL="0" indent="0">
              <a:buNone/>
            </a:pPr>
            <a:endParaRPr lang="en-US" sz="2900" dirty="0"/>
          </a:p>
          <a:p>
            <a:pPr marL="0" indent="0">
              <a:buNone/>
            </a:pPr>
            <a:endParaRPr lang="en-US" sz="2900" dirty="0"/>
          </a:p>
          <a:p>
            <a:pPr marL="0" indent="0">
              <a:buNone/>
            </a:pPr>
            <a:r>
              <a:rPr lang="en-US" sz="2900" dirty="0"/>
              <a:t>Whalen, D., Covelle, P. M., Piepenbrink, C. J., Villanova, L. K., Cuneo, L. C. &amp; Awtry, H. E. (2014). Novel approach to cardiac alarm management on telemetry units. </a:t>
            </a:r>
            <a:r>
              <a:rPr lang="en-US" sz="2900" i="1" dirty="0"/>
              <a:t>Journal of Cardiovascular Nursing. 29</a:t>
            </a:r>
            <a:r>
              <a:rPr lang="en-US" sz="2900" dirty="0"/>
              <a:t>(5), E13-E22. doi:10.1097/JCN.0000000000000114</a:t>
            </a:r>
          </a:p>
          <a:p>
            <a:pPr marL="0" indent="0">
              <a:buNone/>
            </a:pPr>
            <a:endParaRPr lang="en-US" sz="2900" dirty="0"/>
          </a:p>
          <a:p>
            <a:pPr marL="0" indent="0">
              <a:buNone/>
            </a:pPr>
            <a:r>
              <a:rPr lang="en-US" sz="2900" dirty="0"/>
              <a:t>Welch, J. (2011). An evidence- based approach to reduce nuisance </a:t>
            </a:r>
          </a:p>
          <a:p>
            <a:pPr marL="0" indent="0">
              <a:buNone/>
            </a:pPr>
            <a:r>
              <a:rPr lang="en-US" sz="2900" dirty="0"/>
              <a:t>alarms and alarm fatigue. </a:t>
            </a:r>
            <a:r>
              <a:rPr lang="en-US" sz="2900" i="1" dirty="0"/>
              <a:t>Horizons. </a:t>
            </a:r>
            <a:r>
              <a:rPr lang="en-US" sz="2900" dirty="0"/>
              <a:t>46-52.</a:t>
            </a:r>
          </a:p>
          <a:p>
            <a:endParaRPr lang="en-US" dirty="0"/>
          </a:p>
        </p:txBody>
      </p:sp>
    </p:spTree>
    <p:extLst>
      <p:ext uri="{BB962C8B-B14F-4D97-AF65-F5344CB8AC3E}">
        <p14:creationId xmlns:p14="http://schemas.microsoft.com/office/powerpoint/2010/main" val="2717648381"/>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Tips for Research</a:t>
            </a:r>
            <a:endParaRPr lang="en-US" dirty="0"/>
          </a:p>
        </p:txBody>
      </p:sp>
      <p:sp>
        <p:nvSpPr>
          <p:cNvPr id="3" name="Content Placeholder 2"/>
          <p:cNvSpPr>
            <a:spLocks noGrp="1"/>
          </p:cNvSpPr>
          <p:nvPr>
            <p:ph sz="quarter" idx="1"/>
          </p:nvPr>
        </p:nvSpPr>
        <p:spPr/>
        <p:txBody>
          <a:bodyPr/>
          <a:lstStyle/>
          <a:p>
            <a:r>
              <a:rPr lang="en-US" dirty="0" smtClean="0"/>
              <a:t>Identify a problem.</a:t>
            </a:r>
          </a:p>
          <a:p>
            <a:r>
              <a:rPr lang="en-US" dirty="0" smtClean="0"/>
              <a:t>Decide whether your project is quality improvement using EBP or a research project.</a:t>
            </a:r>
          </a:p>
          <a:p>
            <a:r>
              <a:rPr lang="en-US" dirty="0" smtClean="0"/>
              <a:t>If you are doing research you need to complete NIH course on Protecting Human Research Participants. </a:t>
            </a:r>
          </a:p>
          <a:p>
            <a:r>
              <a:rPr lang="en-US" dirty="0" smtClean="0"/>
              <a:t>If you are planning on collecting data on patients you most likely will have to submit an application to the IRB for approval or exemption.</a:t>
            </a:r>
          </a:p>
          <a:p>
            <a:endParaRPr lang="en-US" dirty="0"/>
          </a:p>
        </p:txBody>
      </p:sp>
    </p:spTree>
    <p:extLst>
      <p:ext uri="{BB962C8B-B14F-4D97-AF65-F5344CB8AC3E}">
        <p14:creationId xmlns:p14="http://schemas.microsoft.com/office/powerpoint/2010/main" val="152867451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Patient Safety Goal</a:t>
            </a:r>
            <a:endParaRPr lang="en-US" dirty="0"/>
          </a:p>
        </p:txBody>
      </p:sp>
      <p:sp>
        <p:nvSpPr>
          <p:cNvPr id="3" name="Content Placeholder 2"/>
          <p:cNvSpPr>
            <a:spLocks noGrp="1"/>
          </p:cNvSpPr>
          <p:nvPr>
            <p:ph sz="quarter" idx="1"/>
          </p:nvPr>
        </p:nvSpPr>
        <p:spPr/>
        <p:txBody>
          <a:bodyPr/>
          <a:lstStyle/>
          <a:p>
            <a:r>
              <a:rPr lang="en-US" dirty="0"/>
              <a:t>According to Funk, Clark, Bauld, Ott, and Coss (2014), the Joint Commission continues to list alarm safety as one of their top ten national patient safety goals. In fact, it has now required hospitals to make alarm management a top priority. </a:t>
            </a:r>
            <a:endParaRPr lang="en-US" dirty="0" smtClean="0"/>
          </a:p>
          <a:p>
            <a:r>
              <a:rPr lang="en-US" dirty="0" smtClean="0"/>
              <a:t> </a:t>
            </a:r>
            <a:r>
              <a:rPr lang="en-US" dirty="0"/>
              <a:t>Starting 2016 the Joint Commission expects hospitals to implement unit specific policies and guidelines for alarm management that includes staff education (Funk et al., 2014). </a:t>
            </a:r>
          </a:p>
        </p:txBody>
      </p:sp>
    </p:spTree>
    <p:extLst>
      <p:ext uri="{BB962C8B-B14F-4D97-AF65-F5344CB8AC3E}">
        <p14:creationId xmlns:p14="http://schemas.microsoft.com/office/powerpoint/2010/main" val="4005272591"/>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Tips for Research</a:t>
            </a:r>
            <a:endParaRPr lang="en-US" dirty="0"/>
          </a:p>
        </p:txBody>
      </p:sp>
      <p:sp>
        <p:nvSpPr>
          <p:cNvPr id="3" name="Content Placeholder 2"/>
          <p:cNvSpPr>
            <a:spLocks noGrp="1"/>
          </p:cNvSpPr>
          <p:nvPr>
            <p:ph sz="quarter" idx="1"/>
          </p:nvPr>
        </p:nvSpPr>
        <p:spPr/>
        <p:txBody>
          <a:bodyPr/>
          <a:lstStyle/>
          <a:p>
            <a:r>
              <a:rPr lang="en-US" dirty="0"/>
              <a:t>The Research Council meets once a month and is a great resource for starting a </a:t>
            </a:r>
            <a:r>
              <a:rPr lang="en-US" dirty="0" smtClean="0"/>
              <a:t>project.</a:t>
            </a:r>
          </a:p>
          <a:p>
            <a:r>
              <a:rPr lang="en-US" dirty="0" smtClean="0"/>
              <a:t>Streamline your plan as much as possible before beginning data collection.</a:t>
            </a:r>
          </a:p>
          <a:p>
            <a:r>
              <a:rPr lang="en-US" dirty="0" smtClean="0"/>
              <a:t>Don’t take on more than you can handle.  </a:t>
            </a:r>
            <a:endParaRPr lang="en-US" dirty="0"/>
          </a:p>
          <a:p>
            <a:r>
              <a:rPr lang="en-US" dirty="0" smtClean="0"/>
              <a:t>Develop a timeline to help guide you through your project.</a:t>
            </a:r>
          </a:p>
          <a:p>
            <a:r>
              <a:rPr lang="en-US" dirty="0" smtClean="0"/>
              <a:t>Plan for hurdles along the way.</a:t>
            </a:r>
            <a:endParaRPr lang="en-US" dirty="0"/>
          </a:p>
        </p:txBody>
      </p:sp>
    </p:spTree>
    <p:extLst>
      <p:ext uri="{BB962C8B-B14F-4D97-AF65-F5344CB8AC3E}">
        <p14:creationId xmlns:p14="http://schemas.microsoft.com/office/powerpoint/2010/main" val="84796496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of the Literature</a:t>
            </a:r>
            <a:endParaRPr lang="en-US" dirty="0"/>
          </a:p>
        </p:txBody>
      </p:sp>
      <p:sp>
        <p:nvSpPr>
          <p:cNvPr id="3" name="Content Placeholder 2"/>
          <p:cNvSpPr>
            <a:spLocks noGrp="1"/>
          </p:cNvSpPr>
          <p:nvPr>
            <p:ph sz="quarter" idx="1"/>
          </p:nvPr>
        </p:nvSpPr>
        <p:spPr/>
        <p:txBody>
          <a:bodyPr>
            <a:normAutofit lnSpcReduction="10000"/>
          </a:bodyPr>
          <a:lstStyle/>
          <a:p>
            <a:r>
              <a:rPr lang="en-US" dirty="0"/>
              <a:t>A thorough review of the literature was done using CINAHL, COCHRANE, PUBMED, MEDLINE and OVID databases revolving around the topic of alarm management. </a:t>
            </a:r>
            <a:endParaRPr lang="en-US" dirty="0" smtClean="0"/>
          </a:p>
          <a:p>
            <a:r>
              <a:rPr lang="en-US" dirty="0" smtClean="0"/>
              <a:t> </a:t>
            </a:r>
            <a:r>
              <a:rPr lang="en-US" dirty="0"/>
              <a:t>The keywords “alarm fatigue”, “artifact”, “electrocardiogram monitoring”, “ICU” and  “alarm management” were utilized. </a:t>
            </a:r>
            <a:endParaRPr lang="en-US" dirty="0" smtClean="0"/>
          </a:p>
          <a:p>
            <a:r>
              <a:rPr lang="en-US" dirty="0" smtClean="0"/>
              <a:t>The </a:t>
            </a:r>
            <a:r>
              <a:rPr lang="en-US" dirty="0"/>
              <a:t>majority of the literature surrounding alarm management focuses on quality improvement initiatives that yielded great results at reducing alarm fatigue.</a:t>
            </a:r>
          </a:p>
          <a:p>
            <a:endParaRPr lang="en-US" dirty="0"/>
          </a:p>
        </p:txBody>
      </p:sp>
    </p:spTree>
    <p:extLst>
      <p:ext uri="{BB962C8B-B14F-4D97-AF65-F5344CB8AC3E}">
        <p14:creationId xmlns:p14="http://schemas.microsoft.com/office/powerpoint/2010/main" val="180026182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of Literature</a:t>
            </a:r>
            <a:endParaRPr lang="en-US" dirty="0"/>
          </a:p>
        </p:txBody>
      </p:sp>
      <p:sp>
        <p:nvSpPr>
          <p:cNvPr id="3" name="Content Placeholder 2"/>
          <p:cNvSpPr>
            <a:spLocks noGrp="1"/>
          </p:cNvSpPr>
          <p:nvPr>
            <p:ph sz="quarter" idx="1"/>
          </p:nvPr>
        </p:nvSpPr>
        <p:spPr/>
        <p:txBody>
          <a:bodyPr>
            <a:normAutofit lnSpcReduction="10000"/>
          </a:bodyPr>
          <a:lstStyle/>
          <a:p>
            <a:r>
              <a:rPr lang="en-US" dirty="0"/>
              <a:t>Studies suggest that proper skin preparation can improve the adherence of electrodes to the skin thus reducing the number of nuisance alarms. </a:t>
            </a:r>
            <a:endParaRPr lang="en-US" dirty="0" smtClean="0"/>
          </a:p>
          <a:p>
            <a:r>
              <a:rPr lang="en-US" dirty="0"/>
              <a:t>Walsh-Irwin and Jurgens (2015) conducted a prospective study on the impact of proper skin preparation and lead placement on the number of false alarms that occurred over a 24 hour time period. </a:t>
            </a:r>
            <a:endParaRPr lang="en-US" dirty="0" smtClean="0"/>
          </a:p>
          <a:p>
            <a:r>
              <a:rPr lang="en-US" dirty="0"/>
              <a:t> Their findings resulted in a 44% decrease in the number of alarms (P&lt;0.5) after implementing proper skin preparation and lead placement. </a:t>
            </a:r>
          </a:p>
        </p:txBody>
      </p:sp>
    </p:spTree>
    <p:extLst>
      <p:ext uri="{BB962C8B-B14F-4D97-AF65-F5344CB8AC3E}">
        <p14:creationId xmlns:p14="http://schemas.microsoft.com/office/powerpoint/2010/main" val="43631764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of the Literature</a:t>
            </a:r>
            <a:endParaRPr lang="en-US" dirty="0"/>
          </a:p>
        </p:txBody>
      </p:sp>
      <p:sp>
        <p:nvSpPr>
          <p:cNvPr id="3" name="Content Placeholder 2"/>
          <p:cNvSpPr>
            <a:spLocks noGrp="1"/>
          </p:cNvSpPr>
          <p:nvPr>
            <p:ph sz="quarter" idx="1"/>
          </p:nvPr>
        </p:nvSpPr>
        <p:spPr/>
        <p:txBody>
          <a:bodyPr>
            <a:normAutofit fontScale="92500"/>
          </a:bodyPr>
          <a:lstStyle/>
          <a:p>
            <a:r>
              <a:rPr lang="en-US" dirty="0" smtClean="0"/>
              <a:t>A quality </a:t>
            </a:r>
            <a:r>
              <a:rPr lang="en-US" dirty="0"/>
              <a:t>improvement project that incorporated multiple interventions to help decrease the number of monitor alarms was done on a 15-bed Medical Progressive Care Unit (MPCU)</a:t>
            </a:r>
            <a:r>
              <a:rPr lang="en-US" dirty="0" smtClean="0"/>
              <a:t>.</a:t>
            </a:r>
          </a:p>
          <a:p>
            <a:r>
              <a:rPr lang="en-US" dirty="0" smtClean="0"/>
              <a:t> </a:t>
            </a:r>
            <a:r>
              <a:rPr lang="en-US" dirty="0"/>
              <a:t>These interventions included changing default alarm settings on the monitors, staff education, and individualizing alarm parameters. Pre-intervention baseline alarm data was collected over an 18-day period</a:t>
            </a:r>
            <a:r>
              <a:rPr lang="en-US" dirty="0" smtClean="0"/>
              <a:t>.</a:t>
            </a:r>
          </a:p>
          <a:p>
            <a:r>
              <a:rPr lang="en-US" dirty="0" smtClean="0"/>
              <a:t> The </a:t>
            </a:r>
            <a:r>
              <a:rPr lang="en-US" dirty="0"/>
              <a:t>total of alarms in the 18-day period decreased from 16,953 alarms to 9,647, which was a 43% reduction in alarms post intervention. Grahm and Cvach (2010)</a:t>
            </a:r>
          </a:p>
          <a:p>
            <a:endParaRPr lang="en-US" dirty="0"/>
          </a:p>
        </p:txBody>
      </p:sp>
    </p:spTree>
    <p:extLst>
      <p:ext uri="{BB962C8B-B14F-4D97-AF65-F5344CB8AC3E}">
        <p14:creationId xmlns:p14="http://schemas.microsoft.com/office/powerpoint/2010/main" val="78750748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of the Literature</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a:t>In another quality improvement initiative, </a:t>
            </a:r>
            <a:r>
              <a:rPr lang="en-US" dirty="0" err="1"/>
              <a:t>Cvach</a:t>
            </a:r>
            <a:r>
              <a:rPr lang="en-US" dirty="0"/>
              <a:t>, Biggs, </a:t>
            </a:r>
            <a:r>
              <a:rPr lang="en-US" dirty="0" err="1"/>
              <a:t>Rothwell</a:t>
            </a:r>
            <a:r>
              <a:rPr lang="en-US" dirty="0"/>
              <a:t> and Charles-Hudson (2013) found that daily electrode change with skin preparation was effective at reducing the number of EKG alarms in two adult medical units.   </a:t>
            </a:r>
            <a:endParaRPr lang="en-US" dirty="0" smtClean="0"/>
          </a:p>
          <a:p>
            <a:r>
              <a:rPr lang="en-US" dirty="0" smtClean="0"/>
              <a:t>The </a:t>
            </a:r>
            <a:r>
              <a:rPr lang="en-US" dirty="0"/>
              <a:t>two units included a Medical Progressive Care Unit (MPCU) and a Cardiology Care Unit (CCU). Daily electrode change was trialed over an eight-day period between 8am-12pm.  </a:t>
            </a:r>
            <a:endParaRPr lang="en-US" dirty="0" smtClean="0"/>
          </a:p>
          <a:p>
            <a:r>
              <a:rPr lang="en-US" dirty="0" smtClean="0"/>
              <a:t>Alarm </a:t>
            </a:r>
            <a:r>
              <a:rPr lang="en-US" dirty="0"/>
              <a:t>data was collected after the intervention and compared with previous alarm data.  There was a 32% decrease in the total number of electrode-related technical alarms for MPCU and 56% decrease for CCU.  </a:t>
            </a:r>
          </a:p>
          <a:p>
            <a:endParaRPr lang="en-US" dirty="0"/>
          </a:p>
        </p:txBody>
      </p:sp>
    </p:spTree>
    <p:extLst>
      <p:ext uri="{BB962C8B-B14F-4D97-AF65-F5344CB8AC3E}">
        <p14:creationId xmlns:p14="http://schemas.microsoft.com/office/powerpoint/2010/main" val="4076012543"/>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Civic.thmx</Template>
  <TotalTime>1157</TotalTime>
  <Words>3723</Words>
  <Application>Microsoft Macintosh PowerPoint</Application>
  <PresentationFormat>On-screen Show (4:3)</PresentationFormat>
  <Paragraphs>251</Paragraphs>
  <Slides>50</Slides>
  <Notes>10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Civic</vt:lpstr>
      <vt:lpstr>Decreasing Unnecessary EKG and Pulse Oximetry Alarms in the ICU</vt:lpstr>
      <vt:lpstr>Background</vt:lpstr>
      <vt:lpstr>Background</vt:lpstr>
      <vt:lpstr>Significance of the Problem</vt:lpstr>
      <vt:lpstr>National Patient Safety Goal</vt:lpstr>
      <vt:lpstr>Review of the Literature</vt:lpstr>
      <vt:lpstr>Review of Literature</vt:lpstr>
      <vt:lpstr>Review of the Literature</vt:lpstr>
      <vt:lpstr>Review of the Literature</vt:lpstr>
      <vt:lpstr>Review of the Literature</vt:lpstr>
      <vt:lpstr>Review of the Literature</vt:lpstr>
      <vt:lpstr>Review of the Literature</vt:lpstr>
      <vt:lpstr>Local Problem</vt:lpstr>
      <vt:lpstr>Microsystem/Setting</vt:lpstr>
      <vt:lpstr>Purpose</vt:lpstr>
      <vt:lpstr> Aim Statement</vt:lpstr>
      <vt:lpstr>Plan for Improvement/Methodology</vt:lpstr>
      <vt:lpstr>Survey Board</vt:lpstr>
      <vt:lpstr>PowerPoint Presentation</vt:lpstr>
      <vt:lpstr>Survey Board Questions</vt:lpstr>
      <vt:lpstr>Survey Board Questions</vt:lpstr>
      <vt:lpstr>Survey Board Results</vt:lpstr>
      <vt:lpstr>Plan for Improvement/Methodology</vt:lpstr>
      <vt:lpstr>Plan for Improvement/Methodology</vt:lpstr>
      <vt:lpstr>Plan for Improvement/Methodology</vt:lpstr>
      <vt:lpstr>Proper Skin Prep</vt:lpstr>
      <vt:lpstr>Proper Lead Placement</vt:lpstr>
      <vt:lpstr>Proper Storage of Electrodes</vt:lpstr>
      <vt:lpstr>Alarm Parameter Education</vt:lpstr>
      <vt:lpstr>Changing the Default Settings</vt:lpstr>
      <vt:lpstr>Data Collection</vt:lpstr>
      <vt:lpstr>Data Collection</vt:lpstr>
      <vt:lpstr>Data Collection Tool</vt:lpstr>
      <vt:lpstr>Alarm Data Results ICU</vt:lpstr>
      <vt:lpstr>Survey Board Results</vt:lpstr>
      <vt:lpstr>ICU Alarm Data Results</vt:lpstr>
      <vt:lpstr>Average Alarms Per Bed Per Day ICU</vt:lpstr>
      <vt:lpstr>Pulse Oximetry Alarms</vt:lpstr>
      <vt:lpstr>ST Elevation Alarms</vt:lpstr>
      <vt:lpstr>Alarm Data Results PCU</vt:lpstr>
      <vt:lpstr> PCU Alarm Data Results</vt:lpstr>
      <vt:lpstr>AVERAGE NUMBER OF ALARMS PER BED PER DAY PCU</vt:lpstr>
      <vt:lpstr>Discussion/Limitations</vt:lpstr>
      <vt:lpstr>Discussion/Limitations</vt:lpstr>
      <vt:lpstr>Recommendations</vt:lpstr>
      <vt:lpstr>Take Home Points</vt:lpstr>
      <vt:lpstr>References</vt:lpstr>
      <vt:lpstr>References</vt:lpstr>
      <vt:lpstr>Quick Tips for Research</vt:lpstr>
      <vt:lpstr>Quick Tips for Research</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Decreasing Unnessary EKG and Pulse Oximetry Alarms</dc:title>
  <dc:creator>Laura Warburton</dc:creator>
  <cp:lastModifiedBy>Laura Warburton</cp:lastModifiedBy>
  <cp:revision>54</cp:revision>
  <dcterms:created xsi:type="dcterms:W3CDTF">2015-12-06T22:53:09Z</dcterms:created>
  <dcterms:modified xsi:type="dcterms:W3CDTF">2017-01-11T19:16:52Z</dcterms:modified>
</cp:coreProperties>
</file>