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Benefit of Family Presence for Patients’ Family Members During a Code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Rebecca Sanchez, BSN, 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51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51217"/>
          </a:xfrm>
        </p:spPr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402" y="890756"/>
            <a:ext cx="8609999" cy="565795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000" dirty="0"/>
              <a:t>During Resuscitation at a Children’s Hospital Emergency Department. </a:t>
            </a:r>
            <a:r>
              <a:rPr lang="en-US" sz="4000" i="1" dirty="0"/>
              <a:t>Journal of Pediatric Health Care,</a:t>
            </a:r>
            <a:r>
              <a:rPr lang="en-US" sz="4000" dirty="0"/>
              <a:t> </a:t>
            </a:r>
            <a:r>
              <a:rPr lang="en-US" sz="4000" i="1" dirty="0"/>
              <a:t>21</a:t>
            </a:r>
            <a:r>
              <a:rPr lang="en-US" sz="4000" dirty="0"/>
              <a:t>(4), 217-225. Retrieved from http://</a:t>
            </a:r>
            <a:r>
              <a:rPr lang="en-US" sz="4000" dirty="0" err="1"/>
              <a:t>www.sciencedirect.com.proxy.library.georgetown.edu</a:t>
            </a:r>
            <a:r>
              <a:rPr lang="en-US" sz="4000" dirty="0"/>
              <a:t>/science/article/</a:t>
            </a:r>
            <a:r>
              <a:rPr lang="en-US" sz="4000" dirty="0" err="1"/>
              <a:t>pii</a:t>
            </a:r>
            <a:r>
              <a:rPr lang="en-US" sz="4000" dirty="0"/>
              <a:t>/S0099176706000742http://</a:t>
            </a:r>
            <a:r>
              <a:rPr lang="en-US" sz="4000" dirty="0" err="1"/>
              <a:t>www.sciencedirect.com.proxy.library.georgetown.edu</a:t>
            </a:r>
            <a:r>
              <a:rPr lang="en-US" sz="4000" dirty="0"/>
              <a:t>/science/article/</a:t>
            </a:r>
            <a:r>
              <a:rPr lang="en-US" sz="4000" dirty="0" err="1"/>
              <a:t>pii</a:t>
            </a:r>
            <a:r>
              <a:rPr lang="en-US" sz="4000" dirty="0"/>
              <a:t>/S0891524506007310</a:t>
            </a:r>
          </a:p>
          <a:p>
            <a:pPr>
              <a:lnSpc>
                <a:spcPct val="120000"/>
              </a:lnSpc>
            </a:pPr>
            <a:r>
              <a:rPr lang="en-US" sz="4000" dirty="0"/>
              <a:t>Meyers, T., </a:t>
            </a:r>
            <a:r>
              <a:rPr lang="en-US" sz="4000" dirty="0" err="1"/>
              <a:t>Eichorn</a:t>
            </a:r>
            <a:r>
              <a:rPr lang="en-US" sz="4000" dirty="0"/>
              <a:t>. &amp; </a:t>
            </a:r>
            <a:r>
              <a:rPr lang="en-US" sz="4000" dirty="0" err="1"/>
              <a:t>Guzzetta</a:t>
            </a:r>
            <a:r>
              <a:rPr lang="en-US" sz="4000" dirty="0"/>
              <a:t>, C. (1998). Do families want to be present during CPR? A retrospective study. </a:t>
            </a:r>
            <a:r>
              <a:rPr lang="en-US" sz="4000" i="1" dirty="0"/>
              <a:t>Journal of Emergency Nursing. 24</a:t>
            </a:r>
            <a:r>
              <a:rPr lang="en-US" sz="4000" dirty="0"/>
              <a:t> (5), 400-405. Retrieved October 11, 2015, from http://</a:t>
            </a:r>
            <a:r>
              <a:rPr lang="en-US" sz="4000" dirty="0" err="1"/>
              <a:t>www.sciencedirect.com.proxy.library.georgetown.edu</a:t>
            </a:r>
            <a:r>
              <a:rPr lang="en-US" sz="4000" dirty="0"/>
              <a:t>/science/article/</a:t>
            </a:r>
            <a:r>
              <a:rPr lang="en-US" sz="4000" dirty="0" err="1"/>
              <a:t>pii</a:t>
            </a:r>
            <a:r>
              <a:rPr lang="en-US" sz="4000" dirty="0"/>
              <a:t>/S0099176798700054</a:t>
            </a:r>
          </a:p>
          <a:p>
            <a:pPr>
              <a:lnSpc>
                <a:spcPct val="120000"/>
              </a:lnSpc>
            </a:pPr>
            <a:r>
              <a:rPr lang="en-US" sz="4000" dirty="0"/>
              <a:t>Meyers, T., </a:t>
            </a:r>
            <a:r>
              <a:rPr lang="en-US" sz="4000" dirty="0" err="1"/>
              <a:t>Eichorn</a:t>
            </a:r>
            <a:r>
              <a:rPr lang="en-US" sz="4000" dirty="0"/>
              <a:t>, D., </a:t>
            </a:r>
            <a:r>
              <a:rPr lang="en-US" sz="4000" dirty="0" err="1"/>
              <a:t>Guzzetta</a:t>
            </a:r>
            <a:r>
              <a:rPr lang="en-US" sz="4000" dirty="0"/>
              <a:t>, C., Clark, A., Klein, J., Taliaferro, E., &amp; Calvin, A. (2000). Family presence during invasive procedures and resuscitation: the experience of family members, nurses, and physicians. </a:t>
            </a:r>
            <a:r>
              <a:rPr lang="en-US" sz="4000" i="1" dirty="0"/>
              <a:t>American Journal of Nursing.</a:t>
            </a:r>
            <a:r>
              <a:rPr lang="en-US" sz="4000" dirty="0"/>
              <a:t> </a:t>
            </a:r>
            <a:r>
              <a:rPr lang="en-US" sz="4000" i="1" dirty="0"/>
              <a:t>100</a:t>
            </a:r>
            <a:r>
              <a:rPr lang="en-US" sz="4000" dirty="0"/>
              <a:t> (2), 32-43. Retrieved October 11, 2015, from http://</a:t>
            </a:r>
            <a:r>
              <a:rPr lang="en-US" sz="4000" dirty="0" err="1"/>
              <a:t>web.b.ebscohost.com.proxy.library.georgetown.edu</a:t>
            </a:r>
            <a:r>
              <a:rPr lang="en-US" sz="4000" dirty="0"/>
              <a:t>/</a:t>
            </a:r>
            <a:r>
              <a:rPr lang="en-US" sz="4000" dirty="0" err="1"/>
              <a:t>ehost</a:t>
            </a:r>
            <a:r>
              <a:rPr lang="en-US" sz="4000" dirty="0"/>
              <a:t>/command/</a:t>
            </a:r>
            <a:r>
              <a:rPr lang="en-US" sz="4000" dirty="0" err="1"/>
              <a:t>detail?sid</a:t>
            </a:r>
            <a:r>
              <a:rPr lang="en-US" sz="4000" dirty="0"/>
              <a:t>=8d84059d-23d1-41e4-a4af-66162e3375a9%40sessionmgr115&amp;vid=3&amp;hid=118&amp;bdata=JkF1dGhUeXBlPWlwLHVpZCZzaXRlPWVob3N0LWxpdmUmc2NvcGU9c2l0ZQ%3d%3d#AN=2000014853&amp;db=cin20</a:t>
            </a:r>
          </a:p>
          <a:p>
            <a:pPr>
              <a:lnSpc>
                <a:spcPct val="120000"/>
              </a:lnSpc>
            </a:pPr>
            <a:r>
              <a:rPr lang="en-US" sz="4000" dirty="0" err="1"/>
              <a:t>Ong</a:t>
            </a:r>
            <a:r>
              <a:rPr lang="en-US" sz="4000" dirty="0"/>
              <a:t>, M., Chung, W., &amp; Mei, J. (2007). Comparing attitudes of the public and </a:t>
            </a:r>
            <a:r>
              <a:rPr lang="en-US" sz="4000" dirty="0" smtClean="0"/>
              <a:t>medical staff </a:t>
            </a:r>
            <a:r>
              <a:rPr lang="en-US" sz="4000" dirty="0"/>
              <a:t>towards witnessed resuscitation in an Asian population. </a:t>
            </a:r>
            <a:r>
              <a:rPr lang="en-US" sz="4000" i="1" dirty="0"/>
              <a:t>Resuscitation,</a:t>
            </a:r>
            <a:r>
              <a:rPr lang="en-US" sz="4000" dirty="0"/>
              <a:t> </a:t>
            </a:r>
            <a:r>
              <a:rPr lang="en-US" sz="4000" i="1" dirty="0"/>
              <a:t>73</a:t>
            </a:r>
            <a:r>
              <a:rPr lang="en-US" sz="4000" dirty="0"/>
              <a:t>(1), 103-108. http://</a:t>
            </a:r>
            <a:r>
              <a:rPr lang="en-US" sz="4000" dirty="0" err="1"/>
              <a:t>www.sciencedirect.com.proxy.library.georgetown.edu</a:t>
            </a:r>
            <a:r>
              <a:rPr lang="en-US" sz="4000" dirty="0"/>
              <a:t>/science</a:t>
            </a:r>
            <a:r>
              <a:rPr lang="en-US" sz="4000" dirty="0" smtClean="0"/>
              <a:t>/article</a:t>
            </a:r>
            <a:r>
              <a:rPr lang="en-US" sz="4000" dirty="0"/>
              <a:t>/</a:t>
            </a:r>
            <a:r>
              <a:rPr lang="en-US" sz="4000" dirty="0" err="1"/>
              <a:t>pii</a:t>
            </a:r>
            <a:r>
              <a:rPr lang="en-US" sz="4000" dirty="0"/>
              <a:t>/S030095720600520X</a:t>
            </a:r>
          </a:p>
          <a:p>
            <a:pPr>
              <a:lnSpc>
                <a:spcPct val="120000"/>
              </a:lnSpc>
            </a:pPr>
            <a:r>
              <a:rPr lang="en-US" sz="4000" dirty="0"/>
              <a:t>Robinson, S., Mackenzie-Ross, S., </a:t>
            </a:r>
            <a:r>
              <a:rPr lang="en-US" sz="4000" dirty="0" err="1"/>
              <a:t>Hewson</a:t>
            </a:r>
            <a:r>
              <a:rPr lang="en-US" sz="4000" dirty="0"/>
              <a:t>, G., </a:t>
            </a:r>
            <a:r>
              <a:rPr lang="en-US" sz="4000" dirty="0" err="1"/>
              <a:t>Egleston</a:t>
            </a:r>
            <a:r>
              <a:rPr lang="en-US" sz="4000" dirty="0"/>
              <a:t>, C., &amp; Prevost, A. (1998).</a:t>
            </a:r>
          </a:p>
          <a:p>
            <a:pPr>
              <a:lnSpc>
                <a:spcPct val="120000"/>
              </a:lnSpc>
            </a:pPr>
            <a:r>
              <a:rPr lang="en-US" sz="4000" dirty="0"/>
              <a:t>Psychological effect of witnessed resuscitation on bereaved relatives. </a:t>
            </a:r>
            <a:r>
              <a:rPr lang="en-US" sz="4000" i="1" dirty="0"/>
              <a:t>The Lancet,</a:t>
            </a:r>
            <a:r>
              <a:rPr lang="en-US" sz="4000" dirty="0"/>
              <a:t> </a:t>
            </a:r>
            <a:r>
              <a:rPr lang="en-US" sz="4000" i="1" dirty="0"/>
              <a:t>352</a:t>
            </a:r>
            <a:r>
              <a:rPr lang="en-US" sz="4000" dirty="0"/>
              <a:t>(9128), 614-617. Retrieved from http://</a:t>
            </a:r>
            <a:r>
              <a:rPr lang="en-US" sz="4000" dirty="0" err="1"/>
              <a:t>www.sciencedirect.com.proxy.library.georgetown.edu</a:t>
            </a:r>
            <a:r>
              <a:rPr lang="en-US" sz="4000" dirty="0"/>
              <a:t>/science/article/</a:t>
            </a:r>
            <a:r>
              <a:rPr lang="en-US" sz="4000" dirty="0" err="1"/>
              <a:t>pii</a:t>
            </a:r>
            <a:r>
              <a:rPr lang="en-US" sz="4000" dirty="0"/>
              <a:t>/S0140673697121791 </a:t>
            </a:r>
          </a:p>
          <a:p>
            <a:pPr>
              <a:lnSpc>
                <a:spcPct val="120000"/>
              </a:lnSpc>
            </a:pPr>
            <a:r>
              <a:rPr lang="en-US" sz="4000" dirty="0"/>
              <a:t>Tinsley, C., Hill, J., Shah, J., </a:t>
            </a:r>
            <a:r>
              <a:rPr lang="en-US" sz="4000" dirty="0" err="1"/>
              <a:t>Aimmerman</a:t>
            </a:r>
            <a:r>
              <a:rPr lang="en-US" sz="4000" dirty="0"/>
              <a:t>, G., Wilson, M., </a:t>
            </a:r>
            <a:r>
              <a:rPr lang="en-US" sz="4000" dirty="0" err="1"/>
              <a:t>Freier</a:t>
            </a:r>
            <a:r>
              <a:rPr lang="en-US" sz="4000" dirty="0"/>
              <a:t>, K., &amp; </a:t>
            </a:r>
            <a:r>
              <a:rPr lang="en-US" sz="4000" dirty="0" err="1"/>
              <a:t>Abd</a:t>
            </a:r>
            <a:r>
              <a:rPr lang="en-US" sz="4000" dirty="0"/>
              <a:t>-Allah, S</a:t>
            </a:r>
            <a:r>
              <a:rPr lang="en-US" sz="4000" dirty="0" smtClean="0"/>
              <a:t>.(</a:t>
            </a:r>
            <a:r>
              <a:rPr lang="en-US" sz="4000" dirty="0"/>
              <a:t>2008). Experience of families during cardiopulmonary resuscitation in a pediatric intensive care unit. </a:t>
            </a:r>
            <a:r>
              <a:rPr lang="en-US" sz="4000" i="1" dirty="0"/>
              <a:t>Pediatrics</a:t>
            </a:r>
            <a:r>
              <a:rPr lang="en-US" sz="4000" dirty="0"/>
              <a:t>, </a:t>
            </a:r>
            <a:r>
              <a:rPr lang="en-US" sz="4000" i="1" dirty="0"/>
              <a:t>122</a:t>
            </a:r>
            <a:r>
              <a:rPr lang="en-US" sz="4000" dirty="0"/>
              <a:t>(4). ), e799-804 1p. https://</a:t>
            </a:r>
            <a:r>
              <a:rPr lang="en-US" sz="4000" dirty="0" err="1"/>
              <a:t>dml-tdnetdiscover</a:t>
            </a:r>
            <a:r>
              <a:rPr lang="en-US" sz="4000" dirty="0" err="1" smtClean="0"/>
              <a:t>-com.proxy.library.georgetown.edu</a:t>
            </a:r>
            <a:r>
              <a:rPr lang="en-US" sz="4000" dirty="0"/>
              <a:t>/resolver/</a:t>
            </a:r>
            <a:r>
              <a:rPr lang="en-US" sz="4000" dirty="0" err="1"/>
              <a:t>full?output</a:t>
            </a:r>
            <a:r>
              <a:rPr lang="en-US" sz="4000" dirty="0"/>
              <a:t>=</a:t>
            </a:r>
            <a:r>
              <a:rPr lang="en-US" sz="4000" dirty="0" err="1"/>
              <a:t>full&amp;genre</a:t>
            </a:r>
            <a:r>
              <a:rPr lang="en-US" sz="4000" dirty="0"/>
              <a:t>=</a:t>
            </a:r>
            <a:r>
              <a:rPr lang="en-US" sz="4000" dirty="0" err="1"/>
              <a:t>article&amp;atitle</a:t>
            </a:r>
            <a:r>
              <a:rPr lang="en-US" sz="4000" dirty="0"/>
              <a:t>=Experience+of+families+during+cardiopulmonary+resuscitation+in+a+pediatric+intensive+care+unit.&amp;title=</a:t>
            </a:r>
            <a:r>
              <a:rPr lang="en-US" sz="4000" dirty="0" err="1"/>
              <a:t>Pediatrics&amp;issn</a:t>
            </a:r>
            <a:r>
              <a:rPr lang="en-US" sz="4000" dirty="0"/>
              <a:t>=0031-4005&amp;eissn=1098-4275&amp;volume=122&amp;au=</a:t>
            </a:r>
            <a:r>
              <a:rPr lang="en-US" sz="4000" dirty="0" err="1"/>
              <a:t>Tinsley&amp;issue</a:t>
            </a:r>
            <a:r>
              <a:rPr lang="en-US" sz="4000" dirty="0"/>
              <a:t>=4&amp;spage=e799&amp;date=2008</a:t>
            </a:r>
          </a:p>
          <a:p>
            <a:pPr>
              <a:lnSpc>
                <a:spcPct val="120000"/>
              </a:lnSpc>
            </a:pPr>
            <a:r>
              <a:rPr lang="en-US" sz="4000" dirty="0"/>
              <a:t> 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0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families of patients receiving life-saving measures during a code, how does family presence compared to waiting outside the room affect the grief/closure process within one year?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88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of family presence during CPR have been studied for over 15 years</a:t>
            </a:r>
          </a:p>
          <a:p>
            <a:r>
              <a:rPr lang="en-US" dirty="0" smtClean="0"/>
              <a:t>As nurses, the care of family members is just as important as the care of patients</a:t>
            </a:r>
          </a:p>
          <a:p>
            <a:r>
              <a:rPr lang="en-US" dirty="0" smtClean="0"/>
              <a:t>The grief caused by the loss of a family member can be traumatic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61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Databases: CINAHL, Clinical Key, Science Direct</a:t>
            </a:r>
          </a:p>
          <a:p>
            <a:r>
              <a:rPr lang="en-US" dirty="0" smtClean="0"/>
              <a:t>Search terms: Resuscitation, Family, Family presence during CPR, Family presence </a:t>
            </a:r>
          </a:p>
          <a:p>
            <a:r>
              <a:rPr lang="en-US" dirty="0" smtClean="0"/>
              <a:t>Inclusion criteria: Full text, abstract available, 1995-current, English</a:t>
            </a:r>
          </a:p>
          <a:p>
            <a:r>
              <a:rPr lang="en-US" dirty="0" smtClean="0"/>
              <a:t>Exclusion criteria: Guidelines, patient education, first consults, only looking at health care providers prospective, non-English</a:t>
            </a:r>
          </a:p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RCT-5</a:t>
            </a:r>
          </a:p>
          <a:p>
            <a:pPr lvl="1"/>
            <a:r>
              <a:rPr lang="en-US" dirty="0" smtClean="0"/>
              <a:t>Mixed-method-3</a:t>
            </a:r>
          </a:p>
          <a:p>
            <a:pPr lvl="1"/>
            <a:r>
              <a:rPr lang="en-US" dirty="0" smtClean="0"/>
              <a:t>Qualitative- 2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51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590381"/>
              </p:ext>
            </p:extLst>
          </p:nvPr>
        </p:nvGraphicFramePr>
        <p:xfrm>
          <a:off x="-62623" y="676315"/>
          <a:ext cx="9276189" cy="5509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8382000" imgH="4978400" progId="Word.Document.12">
                  <p:embed/>
                </p:oleObj>
              </mc:Choice>
              <mc:Fallback>
                <p:oleObj name="Document" r:id="rId3" imgW="8382000" imgH="4978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62623" y="676315"/>
                        <a:ext cx="9276189" cy="5509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9045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presence is a simple intervention that has been proven to assist in the grieving process</a:t>
            </a:r>
          </a:p>
          <a:p>
            <a:r>
              <a:rPr lang="en-US" dirty="0" smtClean="0"/>
              <a:t>A nurse or a spiritual guide can stay with the family member during this time to explain the interventions being done to their loved one</a:t>
            </a:r>
          </a:p>
          <a:p>
            <a:r>
              <a:rPr lang="en-US" dirty="0" smtClean="0"/>
              <a:t>If family members are unaware of the benefits of family presence, a nurse or spiritual guide can assist in education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63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stakeholders: RN, NP, MD, PA, PCA, social work, and spiritual support staff</a:t>
            </a:r>
          </a:p>
          <a:p>
            <a:r>
              <a:rPr lang="en-US" dirty="0" smtClean="0"/>
              <a:t>Barriers: Provider running the code who believe the family will be a distraction or increase stress, Family members who believe that witnessing will be too traumatic for them</a:t>
            </a:r>
          </a:p>
          <a:p>
            <a:r>
              <a:rPr lang="en-US" dirty="0" smtClean="0"/>
              <a:t>Facilitators of Change: Any stakeholder who promotes the change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6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presence provides psychological benefits</a:t>
            </a:r>
          </a:p>
          <a:p>
            <a:pPr lvl="1"/>
            <a:r>
              <a:rPr lang="en-US" dirty="0" smtClean="0"/>
              <a:t>It assists family members’ grieving process</a:t>
            </a:r>
          </a:p>
          <a:p>
            <a:pPr lvl="1"/>
            <a:r>
              <a:rPr lang="en-US" dirty="0" smtClean="0"/>
              <a:t>It is proven to decrease symptoms of:</a:t>
            </a:r>
          </a:p>
          <a:p>
            <a:pPr lvl="2"/>
            <a:r>
              <a:rPr lang="en-US" dirty="0" smtClean="0"/>
              <a:t>PTSD</a:t>
            </a:r>
          </a:p>
          <a:p>
            <a:pPr lvl="2"/>
            <a:r>
              <a:rPr lang="en-US" dirty="0" smtClean="0"/>
              <a:t>Depression</a:t>
            </a:r>
          </a:p>
          <a:p>
            <a:r>
              <a:rPr lang="en-US" dirty="0" smtClean="0"/>
              <a:t>It does not cause increased stress or distraction for HCP running the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0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67712"/>
          </a:xfrm>
        </p:spPr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48" y="775288"/>
            <a:ext cx="8791436" cy="585589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Ebell</a:t>
            </a:r>
            <a:r>
              <a:rPr lang="en-US" dirty="0"/>
              <a:t>, M. H., </a:t>
            </a:r>
            <a:r>
              <a:rPr lang="en-US" dirty="0" err="1"/>
              <a:t>Siwek</a:t>
            </a:r>
            <a:r>
              <a:rPr lang="en-US" dirty="0"/>
              <a:t>, J., Weiss, B. D., Woolf, S. H., </a:t>
            </a:r>
            <a:r>
              <a:rPr lang="en-US" dirty="0" err="1"/>
              <a:t>Susman</a:t>
            </a:r>
            <a:r>
              <a:rPr lang="en-US" dirty="0"/>
              <a:t>, J., </a:t>
            </a:r>
            <a:r>
              <a:rPr lang="en-US" dirty="0" err="1"/>
              <a:t>Ewigman</a:t>
            </a:r>
            <a:r>
              <a:rPr lang="en-US" dirty="0"/>
              <a:t>, B., </a:t>
            </a:r>
            <a:r>
              <a:rPr lang="en-US" dirty="0" smtClean="0"/>
              <a:t>&amp;Bowman</a:t>
            </a:r>
            <a:r>
              <a:rPr lang="en-US" dirty="0"/>
              <a:t>,  M. (2004). Strength of recommendation taxonomy (SORT): A patient-centered approach to grading evidence in the medical literature. </a:t>
            </a:r>
            <a:r>
              <a:rPr lang="en-US" i="1" dirty="0"/>
              <a:t>Am </a:t>
            </a:r>
            <a:r>
              <a:rPr lang="en-US" i="1" dirty="0" err="1"/>
              <a:t>Fam</a:t>
            </a:r>
            <a:r>
              <a:rPr lang="en-US" i="1" dirty="0"/>
              <a:t> Physician, 69</a:t>
            </a:r>
            <a:r>
              <a:rPr lang="en-US" dirty="0"/>
              <a:t>(3), 548-556.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Holzhauser</a:t>
            </a:r>
            <a:r>
              <a:rPr lang="en-US" dirty="0"/>
              <a:t>, K., </a:t>
            </a:r>
            <a:r>
              <a:rPr lang="en-US" dirty="0" err="1"/>
              <a:t>Finucane</a:t>
            </a:r>
            <a:r>
              <a:rPr lang="en-US" dirty="0"/>
              <a:t>, J., &amp; </a:t>
            </a:r>
            <a:r>
              <a:rPr lang="en-US" dirty="0" err="1"/>
              <a:t>Vries</a:t>
            </a:r>
            <a:r>
              <a:rPr lang="en-US" dirty="0"/>
              <a:t>, S. (2006). Family presence during resuscitation: </a:t>
            </a:r>
            <a:r>
              <a:rPr lang="en-US" dirty="0" smtClean="0"/>
              <a:t>a randomized </a:t>
            </a:r>
            <a:r>
              <a:rPr lang="en-US" dirty="0"/>
              <a:t>controlled trial of the impact of family presence. </a:t>
            </a:r>
            <a:r>
              <a:rPr lang="en-US" i="1" dirty="0"/>
              <a:t>Australasian Emergency Nursing Journal,</a:t>
            </a:r>
            <a:r>
              <a:rPr lang="en-US" dirty="0"/>
              <a:t> </a:t>
            </a:r>
            <a:r>
              <a:rPr lang="en-US" i="1" dirty="0"/>
              <a:t>8</a:t>
            </a:r>
            <a:r>
              <a:rPr lang="en-US" dirty="0"/>
              <a:t>(4), 139-147. Retrieved from http://</a:t>
            </a:r>
            <a:r>
              <a:rPr lang="en-US" dirty="0" err="1"/>
              <a:t>www.sciencedirect.com.proxy.library.georgetown.edu</a:t>
            </a:r>
            <a:r>
              <a:rPr lang="en-US" dirty="0"/>
              <a:t>/science/article/</a:t>
            </a:r>
            <a:r>
              <a:rPr lang="en-US" dirty="0" err="1"/>
              <a:t>pii</a:t>
            </a:r>
            <a:r>
              <a:rPr lang="en-US" dirty="0"/>
              <a:t>/S1574626705000352 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Jabre</a:t>
            </a:r>
            <a:r>
              <a:rPr lang="en-US" dirty="0"/>
              <a:t>, P., </a:t>
            </a:r>
            <a:r>
              <a:rPr lang="en-US" dirty="0" err="1"/>
              <a:t>Tazarourte</a:t>
            </a:r>
            <a:r>
              <a:rPr lang="en-US" dirty="0"/>
              <a:t>, K., </a:t>
            </a:r>
            <a:r>
              <a:rPr lang="en-US" dirty="0" err="1"/>
              <a:t>Azoulay</a:t>
            </a:r>
            <a:r>
              <a:rPr lang="en-US" dirty="0"/>
              <a:t>, E., &amp; </a:t>
            </a:r>
            <a:r>
              <a:rPr lang="en-US" dirty="0" err="1"/>
              <a:t>Borron</a:t>
            </a:r>
            <a:r>
              <a:rPr lang="en-US" dirty="0"/>
              <a:t>, S. (2014). Offering the opportunity </a:t>
            </a:r>
            <a:r>
              <a:rPr lang="en-US" dirty="0" smtClean="0"/>
              <a:t>for family </a:t>
            </a:r>
            <a:r>
              <a:rPr lang="en-US" dirty="0"/>
              <a:t>to be present during cardiopulmonary resuscitation: 1-year </a:t>
            </a:r>
            <a:r>
              <a:rPr lang="en-US" dirty="0" err="1" smtClean="0"/>
              <a:t>assessment.</a:t>
            </a:r>
            <a:r>
              <a:rPr lang="en-US" i="1" dirty="0" err="1" smtClean="0"/>
              <a:t>Intensive</a:t>
            </a:r>
            <a:r>
              <a:rPr lang="en-US" i="1" dirty="0" smtClean="0"/>
              <a:t> </a:t>
            </a:r>
            <a:r>
              <a:rPr lang="en-US" i="1" dirty="0"/>
              <a:t>Care Med,</a:t>
            </a:r>
            <a:r>
              <a:rPr lang="en-US" dirty="0"/>
              <a:t> 981-7. Retrieved from </a:t>
            </a:r>
            <a:r>
              <a:rPr lang="en-US" dirty="0" smtClean="0"/>
              <a:t>https</a:t>
            </a:r>
            <a:r>
              <a:rPr lang="en-US" dirty="0"/>
              <a:t>://www-</a:t>
            </a:r>
            <a:r>
              <a:rPr lang="en-US" dirty="0" err="1"/>
              <a:t>clinicalkey</a:t>
            </a:r>
            <a:r>
              <a:rPr lang="en-US" dirty="0"/>
              <a:t>-</a:t>
            </a:r>
            <a:r>
              <a:rPr lang="en-US" dirty="0" err="1"/>
              <a:t>com.proxy.library.georgetown.edu</a:t>
            </a:r>
            <a:r>
              <a:rPr lang="en-US" dirty="0"/>
              <a:t>/#!/content/</a:t>
            </a:r>
            <a:r>
              <a:rPr lang="en-US" dirty="0" err="1"/>
              <a:t>medline</a:t>
            </a:r>
            <a:r>
              <a:rPr lang="en-US" dirty="0"/>
              <a:t>/</a:t>
            </a:r>
            <a:r>
              <a:rPr lang="en-US" dirty="0" smtClean="0"/>
              <a:t>2s2.0</a:t>
            </a:r>
            <a:r>
              <a:rPr lang="en-US" dirty="0"/>
              <a:t>-24852952 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Jabre</a:t>
            </a:r>
            <a:r>
              <a:rPr lang="en-US" dirty="0"/>
              <a:t>, P., </a:t>
            </a:r>
            <a:r>
              <a:rPr lang="en-US" dirty="0" err="1"/>
              <a:t>Belpomme</a:t>
            </a:r>
            <a:r>
              <a:rPr lang="en-US" dirty="0"/>
              <a:t>, V., Jacob, L., Bertrand, L., Broche, C., </a:t>
            </a:r>
            <a:r>
              <a:rPr lang="en-US" dirty="0" err="1"/>
              <a:t>Pinaud</a:t>
            </a:r>
            <a:r>
              <a:rPr lang="en-US" dirty="0"/>
              <a:t>, V., . . . </a:t>
            </a:r>
            <a:r>
              <a:rPr lang="en-US" dirty="0" err="1"/>
              <a:t>Adnet</a:t>
            </a:r>
            <a:r>
              <a:rPr lang="en-US" dirty="0"/>
              <a:t>, F</a:t>
            </a:r>
            <a:r>
              <a:rPr lang="en-US" dirty="0" smtClean="0"/>
              <a:t>. (</a:t>
            </a:r>
            <a:r>
              <a:rPr lang="en-US" dirty="0"/>
              <a:t>2013). Family presence during cardiopulmonary resuscitation. </a:t>
            </a:r>
            <a:r>
              <a:rPr lang="en-US" i="1" dirty="0"/>
              <a:t>The New England Journal of Medicine.368</a:t>
            </a:r>
            <a:r>
              <a:rPr lang="en-US" dirty="0"/>
              <a:t>(11), 1008-1018. Retrieved from </a:t>
            </a:r>
            <a:r>
              <a:rPr lang="en-US" dirty="0" smtClean="0"/>
              <a:t>https</a:t>
            </a:r>
            <a:r>
              <a:rPr lang="en-US" dirty="0"/>
              <a:t>://www-</a:t>
            </a:r>
            <a:r>
              <a:rPr lang="en-US" dirty="0" err="1"/>
              <a:t>clinicalkey</a:t>
            </a:r>
            <a:r>
              <a:rPr lang="en-US" dirty="0"/>
              <a:t>-</a:t>
            </a:r>
            <a:r>
              <a:rPr lang="en-US" dirty="0" err="1"/>
              <a:t>com.proxy.library.georgetown.edu</a:t>
            </a:r>
            <a:r>
              <a:rPr lang="en-US" dirty="0"/>
              <a:t>/#!/content/journal/1-s2.0-S0196064412008700 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Mangurten</a:t>
            </a:r>
            <a:r>
              <a:rPr lang="en-US" dirty="0"/>
              <a:t>, J., Scott, S., </a:t>
            </a:r>
            <a:r>
              <a:rPr lang="en-US" dirty="0" err="1"/>
              <a:t>Guzzetta</a:t>
            </a:r>
            <a:r>
              <a:rPr lang="en-US" dirty="0"/>
              <a:t>, C., Clark, A., Vinson, L., Sperry, J., Hicks, B., &amp;</a:t>
            </a:r>
            <a:r>
              <a:rPr lang="en-US" dirty="0" err="1"/>
              <a:t>Voelmeck</a:t>
            </a:r>
            <a:r>
              <a:rPr lang="en-US" dirty="0"/>
              <a:t>, W. (2006). Effects of family presence during resuscitation and invasive procedures in a pediatric emergency department. </a:t>
            </a:r>
            <a:r>
              <a:rPr lang="en-US" i="1" dirty="0"/>
              <a:t>Journal of Emergency Nursing. 32</a:t>
            </a:r>
            <a:r>
              <a:rPr lang="en-US" dirty="0"/>
              <a:t>(3) 225-233. Retrieved October 11, 2015, from http://</a:t>
            </a:r>
            <a:r>
              <a:rPr lang="en-US" dirty="0" err="1"/>
              <a:t>www.sciencedirect.com.proxy.library.georgetown.edu</a:t>
            </a:r>
            <a:r>
              <a:rPr lang="en-US" dirty="0"/>
              <a:t>/science/article/</a:t>
            </a:r>
            <a:r>
              <a:rPr lang="en-US" dirty="0" err="1"/>
              <a:t>pii</a:t>
            </a:r>
            <a:r>
              <a:rPr lang="en-US" dirty="0"/>
              <a:t>/S0099176706000742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Mcgahey</a:t>
            </a:r>
            <a:r>
              <a:rPr lang="en-US" dirty="0"/>
              <a:t>-Oakland, P., Lieder, H., Young, A., &amp; Jefferson, L. (2007). Family </a:t>
            </a:r>
            <a:r>
              <a:rPr lang="en-US" dirty="0" smtClean="0"/>
              <a:t>Experiences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91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38</TotalTime>
  <Words>1280</Words>
  <Application>Microsoft Macintosh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Breeze</vt:lpstr>
      <vt:lpstr>Microsoft Word Document</vt:lpstr>
      <vt:lpstr>The Benefit of Family Presence for Patients’ Family Members During a Code </vt:lpstr>
      <vt:lpstr>Clinical Question</vt:lpstr>
      <vt:lpstr>Summary of the Problem</vt:lpstr>
      <vt:lpstr>Search Strategy</vt:lpstr>
      <vt:lpstr>PowerPoint Presentation</vt:lpstr>
      <vt:lpstr>Recommended Changes</vt:lpstr>
      <vt:lpstr>Components of Change</vt:lpstr>
      <vt:lpstr>Practice Implications</vt:lpstr>
      <vt:lpstr>References </vt:lpstr>
      <vt:lpstr>References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Benefit of Family Presence for Patients’ Family Members During a Code </dc:title>
  <dc:creator>Kathy Cordani</dc:creator>
  <cp:lastModifiedBy>Kathy Cordani</cp:lastModifiedBy>
  <cp:revision>4</cp:revision>
  <dcterms:created xsi:type="dcterms:W3CDTF">2017-01-08T20:37:38Z</dcterms:created>
  <dcterms:modified xsi:type="dcterms:W3CDTF">2017-01-08T21:16:35Z</dcterms:modified>
</cp:coreProperties>
</file>