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16"/>
  </p:notesMasterIdLst>
  <p:sldIdLst>
    <p:sldId id="256" r:id="rId3"/>
    <p:sldId id="261" r:id="rId4"/>
    <p:sldId id="262" r:id="rId5"/>
    <p:sldId id="263" r:id="rId6"/>
    <p:sldId id="257" r:id="rId7"/>
    <p:sldId id="259" r:id="rId8"/>
    <p:sldId id="267" r:id="rId9"/>
    <p:sldId id="264" r:id="rId10"/>
    <p:sldId id="260" r:id="rId11"/>
    <p:sldId id="266" r:id="rId12"/>
    <p:sldId id="268" r:id="rId13"/>
    <p:sldId id="258" r:id="rId14"/>
    <p:sldId id="265" r:id="rId1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4BA8"/>
    <a:srgbClr val="FF66FF"/>
    <a:srgbClr val="DD2FD1"/>
    <a:srgbClr val="006600"/>
    <a:srgbClr val="0A6192"/>
    <a:srgbClr val="0C72AA"/>
    <a:srgbClr val="0987CD"/>
    <a:srgbClr val="027FD4"/>
    <a:srgbClr val="19A1FD"/>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4681" autoAdjust="0"/>
  </p:normalViewPr>
  <p:slideViewPr>
    <p:cSldViewPr>
      <p:cViewPr>
        <p:scale>
          <a:sx n="89" d="100"/>
          <a:sy n="89" d="100"/>
        </p:scale>
        <p:origin x="1680" y="5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notesMaster" Target="notesMasters/notesMaster1.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823386-5F76-4E10-A965-BFB59FC7A328}" type="datetimeFigureOut">
              <a:rPr lang="en-US" smtClean="0"/>
              <a:t>1/20/17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A69767-A037-43DD-92C4-160DABAC9549}" type="slidenum">
              <a:rPr lang="en-US" smtClean="0"/>
              <a:t>‹#›</a:t>
            </a:fld>
            <a:endParaRPr lang="en-US"/>
          </a:p>
        </p:txBody>
      </p:sp>
    </p:spTree>
    <p:extLst>
      <p:ext uri="{BB962C8B-B14F-4D97-AF65-F5344CB8AC3E}">
        <p14:creationId xmlns:p14="http://schemas.microsoft.com/office/powerpoint/2010/main" val="1828897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are many steps that precede the decision to withdraw care. However, once the decision is made to focus on comfort care, the next step is to prepare the surroundings. This should be orchestrated with grace and individualized to meet patient and family needs</a:t>
            </a:r>
            <a:r>
              <a:rPr lang="en-US" sz="1200" kern="1200" baseline="30000" dirty="0" smtClean="0">
                <a:solidFill>
                  <a:schemeClr val="tx1"/>
                </a:solidFill>
                <a:effectLst/>
                <a:latin typeface="+mn-lt"/>
                <a:ea typeface="+mn-ea"/>
                <a:cs typeface="+mn-cs"/>
              </a:rPr>
              <a:t>4</a:t>
            </a:r>
            <a:endParaRPr lang="en-US" dirty="0"/>
          </a:p>
        </p:txBody>
      </p:sp>
      <p:sp>
        <p:nvSpPr>
          <p:cNvPr id="4" name="Slide Number Placeholder 3"/>
          <p:cNvSpPr>
            <a:spLocks noGrp="1"/>
          </p:cNvSpPr>
          <p:nvPr>
            <p:ph type="sldNum" sz="quarter" idx="10"/>
          </p:nvPr>
        </p:nvSpPr>
        <p:spPr/>
        <p:txBody>
          <a:bodyPr/>
          <a:lstStyle/>
          <a:p>
            <a:fld id="{DAA69767-A037-43DD-92C4-160DABAC9549}" type="slidenum">
              <a:rPr lang="en-US" smtClean="0"/>
              <a:t>4</a:t>
            </a:fld>
            <a:endParaRPr lang="en-US"/>
          </a:p>
        </p:txBody>
      </p:sp>
    </p:spTree>
    <p:extLst>
      <p:ext uri="{BB962C8B-B14F-4D97-AF65-F5344CB8AC3E}">
        <p14:creationId xmlns:p14="http://schemas.microsoft.com/office/powerpoint/2010/main" val="1461997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1371600" y="3352800"/>
            <a:ext cx="6172200" cy="762000"/>
          </a:xfrm>
        </p:spPr>
        <p:txBody>
          <a:bodyPr/>
          <a:lstStyle>
            <a:lvl1pPr>
              <a:defRPr sz="4400"/>
            </a:lvl1pPr>
          </a:lstStyle>
          <a:p>
            <a:pPr lvl="0"/>
            <a:r>
              <a:rPr lang="en-US" noProof="0" smtClean="0"/>
              <a:t>Click to edit Master title style</a:t>
            </a:r>
            <a:endParaRPr lang="en-US" noProof="0" dirty="0" smtClean="0"/>
          </a:p>
        </p:txBody>
      </p:sp>
      <p:sp>
        <p:nvSpPr>
          <p:cNvPr id="7171" name="Rectangle 3"/>
          <p:cNvSpPr>
            <a:spLocks noGrp="1" noChangeArrowheads="1"/>
          </p:cNvSpPr>
          <p:nvPr>
            <p:ph type="subTitle" idx="1"/>
          </p:nvPr>
        </p:nvSpPr>
        <p:spPr>
          <a:xfrm>
            <a:off x="1905000" y="4279900"/>
            <a:ext cx="5638800" cy="762000"/>
          </a:xfrm>
        </p:spPr>
        <p:txBody>
          <a:bodyPr/>
          <a:lstStyle>
            <a:lvl1pPr marL="0" indent="0">
              <a:buFontTx/>
              <a:buNone/>
              <a:defRPr b="0"/>
            </a:lvl1pPr>
          </a:lstStyle>
          <a:p>
            <a:pPr lvl="0"/>
            <a:r>
              <a:rPr lang="en-US" noProof="0" smtClean="0"/>
              <a:t>Click to edit Master subtitle style</a:t>
            </a:r>
            <a:endParaRPr lang="en-US" noProof="0" dirty="0" smtClean="0"/>
          </a:p>
        </p:txBody>
      </p:sp>
      <p:sp>
        <p:nvSpPr>
          <p:cNvPr id="7172" name="Rectangle 4"/>
          <p:cNvSpPr>
            <a:spLocks noGrp="1" noChangeArrowheads="1"/>
          </p:cNvSpPr>
          <p:nvPr>
            <p:ph type="dt" sz="half" idx="2"/>
          </p:nvPr>
        </p:nvSpPr>
        <p:spPr/>
        <p:txBody>
          <a:bodyPr/>
          <a:lstStyle>
            <a:lvl1pPr>
              <a:defRPr/>
            </a:lvl1pPr>
          </a:lstStyle>
          <a:p>
            <a:endParaRPr lang="en-US"/>
          </a:p>
        </p:txBody>
      </p:sp>
      <p:sp>
        <p:nvSpPr>
          <p:cNvPr id="7173" name="Rectangle 5"/>
          <p:cNvSpPr>
            <a:spLocks noGrp="1" noChangeArrowheads="1"/>
          </p:cNvSpPr>
          <p:nvPr>
            <p:ph type="ftr" sz="quarter" idx="3"/>
          </p:nvPr>
        </p:nvSpPr>
        <p:spPr/>
        <p:txBody>
          <a:bodyPr/>
          <a:lstStyle>
            <a:lvl1pPr>
              <a:defRPr/>
            </a:lvl1pPr>
          </a:lstStyle>
          <a:p>
            <a:endParaRPr lang="en-US"/>
          </a:p>
        </p:txBody>
      </p:sp>
      <p:sp>
        <p:nvSpPr>
          <p:cNvPr id="7174" name="Rectangle 6"/>
          <p:cNvSpPr>
            <a:spLocks noGrp="1" noChangeArrowheads="1"/>
          </p:cNvSpPr>
          <p:nvPr>
            <p:ph type="sldNum" sz="quarter" idx="4"/>
          </p:nvPr>
        </p:nvSpPr>
        <p:spPr/>
        <p:txBody>
          <a:bodyPr/>
          <a:lstStyle>
            <a:lvl1pPr>
              <a:defRPr/>
            </a:lvl1pPr>
          </a:lstStyle>
          <a:p>
            <a:fld id="{4C16C6EF-67C9-48B5-9004-3A438E81BEB6}"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249CC9C-E1D6-4478-B329-6990D9CA09E0}" type="slidenum">
              <a:rPr lang="en-US"/>
              <a:pPr/>
              <a:t>‹#›</a:t>
            </a:fld>
            <a:endParaRPr lang="en-US"/>
          </a:p>
        </p:txBody>
      </p:sp>
    </p:spTree>
    <p:extLst>
      <p:ext uri="{BB962C8B-B14F-4D97-AF65-F5344CB8AC3E}">
        <p14:creationId xmlns:p14="http://schemas.microsoft.com/office/powerpoint/2010/main" val="8712233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838200"/>
            <a:ext cx="2247900" cy="54102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0" y="838200"/>
            <a:ext cx="65913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6D43EE7-8C26-4869-9553-9A73E623CADA}" type="slidenum">
              <a:rPr lang="en-US"/>
              <a:pPr/>
              <a:t>‹#›</a:t>
            </a:fld>
            <a:endParaRPr lang="en-US"/>
          </a:p>
        </p:txBody>
      </p:sp>
    </p:spTree>
    <p:extLst>
      <p:ext uri="{BB962C8B-B14F-4D97-AF65-F5344CB8AC3E}">
        <p14:creationId xmlns:p14="http://schemas.microsoft.com/office/powerpoint/2010/main" val="2146370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2CE016E-A96C-43E6-A21D-E42565AA6E08}" type="slidenum">
              <a:rPr lang="en-US"/>
              <a:pPr/>
              <a:t>‹#›</a:t>
            </a:fld>
            <a:endParaRPr lang="en-US"/>
          </a:p>
        </p:txBody>
      </p:sp>
    </p:spTree>
    <p:extLst>
      <p:ext uri="{BB962C8B-B14F-4D97-AF65-F5344CB8AC3E}">
        <p14:creationId xmlns:p14="http://schemas.microsoft.com/office/powerpoint/2010/main" val="3334052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76400" y="4406900"/>
            <a:ext cx="6818312"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1371600" y="2906713"/>
            <a:ext cx="7123112" cy="12842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104E427-4B3D-4625-B67D-3014D09F394E}" type="slidenum">
              <a:rPr lang="en-US"/>
              <a:pPr/>
              <a:t>‹#›</a:t>
            </a:fld>
            <a:endParaRPr lang="en-US"/>
          </a:p>
        </p:txBody>
      </p:sp>
    </p:spTree>
    <p:extLst>
      <p:ext uri="{BB962C8B-B14F-4D97-AF65-F5344CB8AC3E}">
        <p14:creationId xmlns:p14="http://schemas.microsoft.com/office/powerpoint/2010/main" val="34376063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52600" y="838200"/>
            <a:ext cx="35433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48300" y="838200"/>
            <a:ext cx="35433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9313407-08ED-43D9-BDF3-D93F458101E1}" type="slidenum">
              <a:rPr lang="en-US"/>
              <a:pPr/>
              <a:t>‹#›</a:t>
            </a:fld>
            <a:endParaRPr lang="en-US"/>
          </a:p>
        </p:txBody>
      </p:sp>
    </p:spTree>
    <p:extLst>
      <p:ext uri="{BB962C8B-B14F-4D97-AF65-F5344CB8AC3E}">
        <p14:creationId xmlns:p14="http://schemas.microsoft.com/office/powerpoint/2010/main" val="3407145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CD9DB2BE-1C8B-448A-8A99-C7C40C0DB50E}" type="slidenum">
              <a:rPr lang="en-US"/>
              <a:pPr/>
              <a:t>‹#›</a:t>
            </a:fld>
            <a:endParaRPr lang="en-US"/>
          </a:p>
        </p:txBody>
      </p:sp>
    </p:spTree>
    <p:extLst>
      <p:ext uri="{BB962C8B-B14F-4D97-AF65-F5344CB8AC3E}">
        <p14:creationId xmlns:p14="http://schemas.microsoft.com/office/powerpoint/2010/main" val="253498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C30DF159-41F9-4AD8-A8CA-926B947ED7D7}" type="slidenum">
              <a:rPr lang="en-US"/>
              <a:pPr/>
              <a:t>‹#›</a:t>
            </a:fld>
            <a:endParaRPr lang="en-US"/>
          </a:p>
        </p:txBody>
      </p:sp>
    </p:spTree>
    <p:extLst>
      <p:ext uri="{BB962C8B-B14F-4D97-AF65-F5344CB8AC3E}">
        <p14:creationId xmlns:p14="http://schemas.microsoft.com/office/powerpoint/2010/main" val="2862575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A0E58DD-BBB6-4213-84DB-7D6EBCD9BF33}" type="slidenum">
              <a:rPr lang="en-US"/>
              <a:pPr/>
              <a:t>‹#›</a:t>
            </a:fld>
            <a:endParaRPr lang="en-US"/>
          </a:p>
        </p:txBody>
      </p:sp>
    </p:spTree>
    <p:extLst>
      <p:ext uri="{BB962C8B-B14F-4D97-AF65-F5344CB8AC3E}">
        <p14:creationId xmlns:p14="http://schemas.microsoft.com/office/powerpoint/2010/main" val="29997616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F33FE47-98F7-4EDF-9911-7F9771225AFF}" type="slidenum">
              <a:rPr lang="en-US"/>
              <a:pPr/>
              <a:t>‹#›</a:t>
            </a:fld>
            <a:endParaRPr lang="en-US"/>
          </a:p>
        </p:txBody>
      </p:sp>
    </p:spTree>
    <p:extLst>
      <p:ext uri="{BB962C8B-B14F-4D97-AF65-F5344CB8AC3E}">
        <p14:creationId xmlns:p14="http://schemas.microsoft.com/office/powerpoint/2010/main" val="2463150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9F33B7A-ADB3-4469-B899-907B532FB53D}" type="slidenum">
              <a:rPr lang="en-US"/>
              <a:pPr/>
              <a:t>‹#›</a:t>
            </a:fld>
            <a:endParaRPr lang="en-US"/>
          </a:p>
        </p:txBody>
      </p:sp>
    </p:spTree>
    <p:extLst>
      <p:ext uri="{BB962C8B-B14F-4D97-AF65-F5344CB8AC3E}">
        <p14:creationId xmlns:p14="http://schemas.microsoft.com/office/powerpoint/2010/main" val="15712829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0"/>
            <a:ext cx="7467600"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1752600" y="838200"/>
            <a:ext cx="72390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8" name="Rectangle 4"/>
          <p:cNvSpPr>
            <a:spLocks noGrp="1" noChangeArrowheads="1"/>
          </p:cNvSpPr>
          <p:nvPr>
            <p:ph type="dt" sz="half" idx="2"/>
          </p:nvPr>
        </p:nvSpPr>
        <p:spPr bwMode="auto">
          <a:xfrm>
            <a:off x="0" y="6553200"/>
            <a:ext cx="1905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endParaRPr lang="en-US" dirty="0"/>
          </a:p>
        </p:txBody>
      </p:sp>
      <p:sp>
        <p:nvSpPr>
          <p:cNvPr id="1029" name="Rectangle 5"/>
          <p:cNvSpPr>
            <a:spLocks noGrp="1" noChangeArrowheads="1"/>
          </p:cNvSpPr>
          <p:nvPr>
            <p:ph type="ftr" sz="quarter" idx="3"/>
          </p:nvPr>
        </p:nvSpPr>
        <p:spPr bwMode="auto">
          <a:xfrm>
            <a:off x="3124200" y="6553200"/>
            <a:ext cx="28956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endParaRPr lang="en-US" dirty="0"/>
          </a:p>
        </p:txBody>
      </p:sp>
      <p:sp>
        <p:nvSpPr>
          <p:cNvPr id="1030" name="Rectangle 6"/>
          <p:cNvSpPr>
            <a:spLocks noGrp="1" noChangeArrowheads="1"/>
          </p:cNvSpPr>
          <p:nvPr>
            <p:ph type="sldNum" sz="quarter" idx="4"/>
          </p:nvPr>
        </p:nvSpPr>
        <p:spPr bwMode="auto">
          <a:xfrm>
            <a:off x="7239000" y="6553200"/>
            <a:ext cx="19050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atin typeface="+mn-lt"/>
              </a:defRPr>
            </a:lvl1pPr>
          </a:lstStyle>
          <a:p>
            <a:fld id="{51E3BBD5-A3FB-4C98-BE86-3062A6C3EF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charset="0"/>
        </a:defRPr>
      </a:lvl2pPr>
      <a:lvl3pPr algn="l" rtl="0" eaLnBrk="1" fontAlgn="base" hangingPunct="1">
        <a:spcBef>
          <a:spcPct val="0"/>
        </a:spcBef>
        <a:spcAft>
          <a:spcPct val="0"/>
        </a:spcAft>
        <a:defRPr sz="4000">
          <a:solidFill>
            <a:schemeClr val="tx2"/>
          </a:solidFill>
          <a:latin typeface="Arial" charset="0"/>
        </a:defRPr>
      </a:lvl3pPr>
      <a:lvl4pPr algn="l" rtl="0" eaLnBrk="1" fontAlgn="base" hangingPunct="1">
        <a:spcBef>
          <a:spcPct val="0"/>
        </a:spcBef>
        <a:spcAft>
          <a:spcPct val="0"/>
        </a:spcAft>
        <a:defRPr sz="4000">
          <a:solidFill>
            <a:schemeClr val="tx2"/>
          </a:solidFill>
          <a:latin typeface="Arial" charset="0"/>
        </a:defRPr>
      </a:lvl4pPr>
      <a:lvl5pPr algn="l" rtl="0" eaLnBrk="1" fontAlgn="base" hangingPunct="1">
        <a:spcBef>
          <a:spcPct val="0"/>
        </a:spcBef>
        <a:spcAft>
          <a:spcPct val="0"/>
        </a:spcAft>
        <a:defRPr sz="4000">
          <a:solidFill>
            <a:schemeClr val="tx2"/>
          </a:solidFill>
          <a:latin typeface="Arial" charset="0"/>
        </a:defRPr>
      </a:lvl5pPr>
      <a:lvl6pPr marL="457200" algn="l" rtl="0" eaLnBrk="1" fontAlgn="base" hangingPunct="1">
        <a:spcBef>
          <a:spcPct val="0"/>
        </a:spcBef>
        <a:spcAft>
          <a:spcPct val="0"/>
        </a:spcAft>
        <a:defRPr sz="4000">
          <a:solidFill>
            <a:schemeClr val="tx2"/>
          </a:solidFill>
          <a:latin typeface="Arial" charset="0"/>
        </a:defRPr>
      </a:lvl6pPr>
      <a:lvl7pPr marL="914400" algn="l" rtl="0" eaLnBrk="1" fontAlgn="base" hangingPunct="1">
        <a:spcBef>
          <a:spcPct val="0"/>
        </a:spcBef>
        <a:spcAft>
          <a:spcPct val="0"/>
        </a:spcAft>
        <a:defRPr sz="4000">
          <a:solidFill>
            <a:schemeClr val="tx2"/>
          </a:solidFill>
          <a:latin typeface="Arial" charset="0"/>
        </a:defRPr>
      </a:lvl7pPr>
      <a:lvl8pPr marL="1371600" algn="l" rtl="0" eaLnBrk="1" fontAlgn="base" hangingPunct="1">
        <a:spcBef>
          <a:spcPct val="0"/>
        </a:spcBef>
        <a:spcAft>
          <a:spcPct val="0"/>
        </a:spcAft>
        <a:defRPr sz="4000">
          <a:solidFill>
            <a:schemeClr val="tx2"/>
          </a:solidFill>
          <a:latin typeface="Arial" charset="0"/>
        </a:defRPr>
      </a:lvl8pPr>
      <a:lvl9pPr marL="1828800" algn="l" rtl="0" eaLnBrk="1" fontAlgn="base" hangingPunct="1">
        <a:spcBef>
          <a:spcPct val="0"/>
        </a:spcBef>
        <a:spcAft>
          <a:spcPct val="0"/>
        </a:spcAft>
        <a:defRPr sz="40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b="1">
          <a:solidFill>
            <a:schemeClr val="accent4">
              <a:lumMod val="75000"/>
            </a:schemeClr>
          </a:solidFill>
          <a:latin typeface="+mn-lt"/>
          <a:ea typeface="+mn-ea"/>
          <a:cs typeface="+mn-cs"/>
        </a:defRPr>
      </a:lvl1pPr>
      <a:lvl2pPr marL="742950" indent="-285750" algn="l" rtl="0" eaLnBrk="1" fontAlgn="base" hangingPunct="1">
        <a:spcBef>
          <a:spcPct val="20000"/>
        </a:spcBef>
        <a:spcAft>
          <a:spcPct val="0"/>
        </a:spcAft>
        <a:buChar char="–"/>
        <a:defRPr sz="2800" b="1">
          <a:solidFill>
            <a:schemeClr val="accent4">
              <a:lumMod val="75000"/>
            </a:schemeClr>
          </a:solidFill>
          <a:latin typeface="+mn-lt"/>
        </a:defRPr>
      </a:lvl2pPr>
      <a:lvl3pPr marL="1143000" indent="-228600" algn="l" rtl="0" eaLnBrk="1" fontAlgn="base" hangingPunct="1">
        <a:spcBef>
          <a:spcPct val="20000"/>
        </a:spcBef>
        <a:spcAft>
          <a:spcPct val="0"/>
        </a:spcAft>
        <a:buChar char="•"/>
        <a:defRPr sz="2400" b="1">
          <a:solidFill>
            <a:schemeClr val="accent4">
              <a:lumMod val="75000"/>
            </a:schemeClr>
          </a:solidFill>
          <a:latin typeface="+mn-lt"/>
        </a:defRPr>
      </a:lvl3pPr>
      <a:lvl4pPr marL="1600200" indent="-228600" algn="l" rtl="0" eaLnBrk="1" fontAlgn="base" hangingPunct="1">
        <a:spcBef>
          <a:spcPct val="20000"/>
        </a:spcBef>
        <a:spcAft>
          <a:spcPct val="0"/>
        </a:spcAft>
        <a:buChar char="–"/>
        <a:defRPr sz="2000" b="1">
          <a:solidFill>
            <a:schemeClr val="accent4">
              <a:lumMod val="75000"/>
            </a:schemeClr>
          </a:solidFill>
          <a:latin typeface="+mn-lt"/>
        </a:defRPr>
      </a:lvl4pPr>
      <a:lvl5pPr marL="2057400" indent="-228600" algn="l" rtl="0" eaLnBrk="1" fontAlgn="base" hangingPunct="1">
        <a:spcBef>
          <a:spcPct val="20000"/>
        </a:spcBef>
        <a:spcAft>
          <a:spcPct val="0"/>
        </a:spcAft>
        <a:buChar char="»"/>
        <a:defRPr sz="2000" b="1">
          <a:solidFill>
            <a:schemeClr val="accent4">
              <a:lumMod val="75000"/>
            </a:schemeClr>
          </a:solidFill>
          <a:latin typeface="+mn-lt"/>
        </a:defRPr>
      </a:lvl5pPr>
      <a:lvl6pPr marL="2514600" indent="-228600" algn="l" rtl="0" eaLnBrk="1" fontAlgn="base" hangingPunct="1">
        <a:spcBef>
          <a:spcPct val="20000"/>
        </a:spcBef>
        <a:spcAft>
          <a:spcPct val="0"/>
        </a:spcAft>
        <a:buChar char="»"/>
        <a:defRPr sz="2000" b="1">
          <a:solidFill>
            <a:schemeClr val="tx1"/>
          </a:solidFill>
          <a:latin typeface="+mn-lt"/>
        </a:defRPr>
      </a:lvl6pPr>
      <a:lvl7pPr marL="2971800" indent="-228600" algn="l" rtl="0" eaLnBrk="1" fontAlgn="base" hangingPunct="1">
        <a:spcBef>
          <a:spcPct val="20000"/>
        </a:spcBef>
        <a:spcAft>
          <a:spcPct val="0"/>
        </a:spcAft>
        <a:buChar char="»"/>
        <a:defRPr sz="2000" b="1">
          <a:solidFill>
            <a:schemeClr val="tx1"/>
          </a:solidFill>
          <a:latin typeface="+mn-lt"/>
        </a:defRPr>
      </a:lvl7pPr>
      <a:lvl8pPr marL="3429000" indent="-228600" algn="l" rtl="0" eaLnBrk="1" fontAlgn="base" hangingPunct="1">
        <a:spcBef>
          <a:spcPct val="20000"/>
        </a:spcBef>
        <a:spcAft>
          <a:spcPct val="0"/>
        </a:spcAft>
        <a:buChar char="»"/>
        <a:defRPr sz="2000" b="1">
          <a:solidFill>
            <a:schemeClr val="tx1"/>
          </a:solidFill>
          <a:latin typeface="+mn-lt"/>
        </a:defRPr>
      </a:lvl8pPr>
      <a:lvl9pPr marL="3886200" indent="-228600" algn="l" rtl="0" eaLnBrk="1" fontAlgn="base" hangingPunct="1">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3.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G"/><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49991" y="1066800"/>
            <a:ext cx="6172200" cy="1676400"/>
          </a:xfrm>
        </p:spPr>
        <p:txBody>
          <a:bodyPr/>
          <a:lstStyle/>
          <a:p>
            <a:r>
              <a:rPr lang="en-US" dirty="0" smtClean="0">
                <a:solidFill>
                  <a:srgbClr val="DD2FD1"/>
                </a:solidFill>
                <a:latin typeface="Monotype Corsiva" panose="03010101010201010101" pitchFamily="66" charset="0"/>
              </a:rPr>
              <a:t>All the Comforts of Home</a:t>
            </a:r>
            <a:endParaRPr lang="en-US" dirty="0">
              <a:solidFill>
                <a:srgbClr val="DD2FD1"/>
              </a:solidFill>
              <a:latin typeface="Monotype Corsiva" panose="03010101010201010101" pitchFamily="66" charset="0"/>
            </a:endParaRPr>
          </a:p>
        </p:txBody>
      </p:sp>
      <p:sp>
        <p:nvSpPr>
          <p:cNvPr id="3" name="Subtitle 2"/>
          <p:cNvSpPr>
            <a:spLocks noGrp="1"/>
          </p:cNvSpPr>
          <p:nvPr>
            <p:ph type="subTitle" idx="1"/>
          </p:nvPr>
        </p:nvSpPr>
        <p:spPr>
          <a:xfrm>
            <a:off x="1905000" y="2895600"/>
            <a:ext cx="5638800" cy="2743200"/>
          </a:xfrm>
        </p:spPr>
        <p:txBody>
          <a:bodyPr/>
          <a:lstStyle/>
          <a:p>
            <a:r>
              <a:rPr lang="en-US" dirty="0" smtClean="0">
                <a:solidFill>
                  <a:schemeClr val="accent4">
                    <a:lumMod val="50000"/>
                  </a:schemeClr>
                </a:solidFill>
                <a:latin typeface="Monotype Corsiva" panose="03010101010201010101" pitchFamily="66" charset="0"/>
              </a:rPr>
              <a:t>Transformation to a comfort environment in critical care</a:t>
            </a:r>
          </a:p>
          <a:p>
            <a:endParaRPr lang="en-US" dirty="0">
              <a:latin typeface="Monotype Corsiva" panose="03010101010201010101" pitchFamily="66" charset="0"/>
            </a:endParaRPr>
          </a:p>
          <a:p>
            <a:r>
              <a:rPr lang="en-US" sz="2400" dirty="0" smtClean="0">
                <a:latin typeface="Monotype Corsiva" panose="03010101010201010101" pitchFamily="66" charset="0"/>
              </a:rPr>
              <a:t>Betsey S. Dreher MSN, RN, CCRN</a:t>
            </a:r>
          </a:p>
          <a:p>
            <a:endParaRPr lang="en-US" dirty="0"/>
          </a:p>
          <a:p>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1882423"/>
            <a:ext cx="5410200" cy="2759730"/>
          </a:xfrm>
          <a:prstGeom prst="rect">
            <a:avLst/>
          </a:prstGeom>
        </p:spPr>
        <p:txBody>
          <a:bodyPr wrap="square">
            <a:spAutoFit/>
          </a:bodyPr>
          <a:lstStyle/>
          <a:p>
            <a:pPr marL="0" marR="0">
              <a:lnSpc>
                <a:spcPts val="2600"/>
              </a:lnSpc>
              <a:spcBef>
                <a:spcPts val="0"/>
              </a:spcBef>
              <a:spcAft>
                <a:spcPts val="0"/>
              </a:spcAft>
            </a:pPr>
            <a:r>
              <a:rPr lang="en-US" sz="2000" b="1" kern="0" dirty="0">
                <a:solidFill>
                  <a:schemeClr val="accent5">
                    <a:lumMod val="25000"/>
                  </a:schemeClr>
                </a:solidFill>
                <a:latin typeface="Times New Roman" panose="02020603050405020304" pitchFamily="18" charset="0"/>
                <a:ea typeface="Times New Roman" panose="02020603050405020304" pitchFamily="18" charset="0"/>
              </a:rPr>
              <a:t>ACKNOWLEDGEMENTS</a:t>
            </a:r>
          </a:p>
          <a:p>
            <a:pPr marL="0" marR="0" indent="457200">
              <a:lnSpc>
                <a:spcPts val="2600"/>
              </a:lnSpc>
              <a:spcBef>
                <a:spcPts val="0"/>
              </a:spcBef>
              <a:spcAft>
                <a:spcPts val="0"/>
              </a:spcAft>
            </a:pPr>
            <a:r>
              <a:rPr lang="en-US" sz="2000" dirty="0">
                <a:solidFill>
                  <a:schemeClr val="accent5">
                    <a:lumMod val="25000"/>
                  </a:schemeClr>
                </a:solidFill>
                <a:latin typeface="Times New Roman" panose="02020603050405020304" pitchFamily="18" charset="0"/>
                <a:ea typeface="Calibri" panose="020F0502020204030204" pitchFamily="34" charset="0"/>
              </a:rPr>
              <a:t>The author would like to acknowledge the staff of the Bristol Hospital Intensive Care Unit for their compassion and dedication to honoring both patient and family in this process. It is their commitment to providing the best possible care that makes this comfort transformation possible. </a:t>
            </a:r>
          </a:p>
          <a:p>
            <a:pPr marL="0" marR="0" indent="457200">
              <a:lnSpc>
                <a:spcPts val="2600"/>
              </a:lnSpc>
              <a:spcBef>
                <a:spcPts val="0"/>
              </a:spcBef>
              <a:spcAft>
                <a:spcPts val="0"/>
              </a:spcAft>
            </a:pPr>
            <a:r>
              <a:rPr lang="en-US" sz="2000" dirty="0">
                <a:solidFill>
                  <a:schemeClr val="accent5">
                    <a:lumMod val="25000"/>
                  </a:schemeClr>
                </a:solidFill>
                <a:latin typeface="Times New Roman" panose="02020603050405020304" pitchFamily="18" charset="0"/>
                <a:ea typeface="Calibri" panose="020F0502020204030204" pitchFamily="34" charset="0"/>
              </a:rPr>
              <a:t> </a:t>
            </a:r>
            <a:endParaRPr lang="en-US" sz="2000" dirty="0">
              <a:solidFill>
                <a:schemeClr val="accent5">
                  <a:lumMod val="25000"/>
                </a:schemeClr>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8947057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5">
                    <a:lumMod val="75000"/>
                  </a:schemeClr>
                </a:solidFill>
                <a:latin typeface="Monotype Corsiva" panose="03010101010201010101" pitchFamily="66" charset="0"/>
              </a:rPr>
              <a:t>Implications for practice</a:t>
            </a:r>
            <a:endParaRPr lang="en-US" dirty="0">
              <a:solidFill>
                <a:schemeClr val="accent5">
                  <a:lumMod val="75000"/>
                </a:schemeClr>
              </a:solidFill>
              <a:latin typeface="Monotype Corsiva" panose="03010101010201010101" pitchFamily="66" charset="0"/>
            </a:endParaRPr>
          </a:p>
        </p:txBody>
      </p:sp>
      <p:sp>
        <p:nvSpPr>
          <p:cNvPr id="3" name="Content Placeholder 2"/>
          <p:cNvSpPr>
            <a:spLocks noGrp="1"/>
          </p:cNvSpPr>
          <p:nvPr>
            <p:ph idx="1"/>
          </p:nvPr>
        </p:nvSpPr>
        <p:spPr/>
        <p:txBody>
          <a:bodyPr/>
          <a:lstStyle/>
          <a:p>
            <a:r>
              <a:rPr lang="en-US" dirty="0" smtClean="0">
                <a:solidFill>
                  <a:schemeClr val="accent5">
                    <a:lumMod val="75000"/>
                  </a:schemeClr>
                </a:solidFill>
                <a:latin typeface="Monotype Corsiva" panose="03010101010201010101" pitchFamily="66" charset="0"/>
              </a:rPr>
              <a:t>This is a process  that is relatively easy and inexpensive to implement and can be replicated in other hospitals.</a:t>
            </a:r>
          </a:p>
          <a:p>
            <a:r>
              <a:rPr lang="en-US" dirty="0" smtClean="0">
                <a:solidFill>
                  <a:schemeClr val="accent5">
                    <a:lumMod val="75000"/>
                  </a:schemeClr>
                </a:solidFill>
                <a:latin typeface="Monotype Corsiva" panose="03010101010201010101" pitchFamily="66" charset="0"/>
              </a:rPr>
              <a:t>Expanding to other units within our hospital.</a:t>
            </a:r>
          </a:p>
          <a:p>
            <a:r>
              <a:rPr lang="en-US" dirty="0" smtClean="0">
                <a:solidFill>
                  <a:schemeClr val="accent5">
                    <a:lumMod val="75000"/>
                  </a:schemeClr>
                </a:solidFill>
                <a:latin typeface="Monotype Corsiva" panose="03010101010201010101" pitchFamily="66" charset="0"/>
              </a:rPr>
              <a:t>Increased support from ICU to the hospice </a:t>
            </a:r>
            <a:r>
              <a:rPr lang="en-US" smtClean="0">
                <a:solidFill>
                  <a:schemeClr val="accent5">
                    <a:lumMod val="75000"/>
                  </a:schemeClr>
                </a:solidFill>
                <a:latin typeface="Monotype Corsiva" panose="03010101010201010101" pitchFamily="66" charset="0"/>
              </a:rPr>
              <a:t>nurse by sharing care boxes</a:t>
            </a:r>
            <a:endParaRPr lang="en-US" dirty="0" smtClean="0">
              <a:solidFill>
                <a:schemeClr val="accent5">
                  <a:lumMod val="75000"/>
                </a:schemeClr>
              </a:solidFill>
              <a:latin typeface="Monotype Corsiva" panose="03010101010201010101" pitchFamily="66" charset="0"/>
            </a:endParaRPr>
          </a:p>
          <a:p>
            <a:pPr marL="0" indent="0">
              <a:buNone/>
            </a:pPr>
            <a:endParaRPr lang="en-US" dirty="0" smtClean="0">
              <a:solidFill>
                <a:schemeClr val="accent5">
                  <a:lumMod val="75000"/>
                </a:schemeClr>
              </a:solidFill>
              <a:latin typeface="Monotype Corsiva" panose="03010101010201010101" pitchFamily="66" charset="0"/>
            </a:endParaRPr>
          </a:p>
          <a:p>
            <a:endParaRPr lang="en-US" dirty="0">
              <a:solidFill>
                <a:schemeClr val="accent5">
                  <a:lumMod val="75000"/>
                </a:schemeClr>
              </a:solidFill>
              <a:latin typeface="Monotype Corsiva" panose="03010101010201010101" pitchFamily="66" charset="0"/>
            </a:endParaRPr>
          </a:p>
        </p:txBody>
      </p:sp>
    </p:spTree>
    <p:extLst>
      <p:ext uri="{BB962C8B-B14F-4D97-AF65-F5344CB8AC3E}">
        <p14:creationId xmlns:p14="http://schemas.microsoft.com/office/powerpoint/2010/main" val="1686507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solidFill>
                  <a:srgbClr val="DD2FD1"/>
                </a:solidFill>
                <a:latin typeface="Monotype Corsiva" panose="03010101010201010101" pitchFamily="66" charset="0"/>
              </a:rPr>
              <a:t>It Matters…….</a:t>
            </a:r>
            <a:endParaRPr lang="en-US" sz="6000" dirty="0">
              <a:solidFill>
                <a:srgbClr val="DD2FD1"/>
              </a:solidFill>
              <a:latin typeface="Monotype Corsiva" panose="03010101010201010101" pitchFamily="66" charset="0"/>
            </a:endParaRPr>
          </a:p>
        </p:txBody>
      </p:sp>
      <p:sp>
        <p:nvSpPr>
          <p:cNvPr id="3" name="Content Placeholder 2"/>
          <p:cNvSpPr>
            <a:spLocks noGrp="1"/>
          </p:cNvSpPr>
          <p:nvPr>
            <p:ph idx="1"/>
          </p:nvPr>
        </p:nvSpPr>
        <p:spPr/>
        <p:txBody>
          <a:bodyPr/>
          <a:lstStyle/>
          <a:p>
            <a:pPr marL="0" indent="0">
              <a:buNone/>
            </a:pPr>
            <a:r>
              <a:rPr lang="en-US" dirty="0" smtClean="0">
                <a:solidFill>
                  <a:schemeClr val="tx2">
                    <a:lumMod val="50000"/>
                  </a:schemeClr>
                </a:solidFill>
              </a:rPr>
              <a:t>“</a:t>
            </a:r>
            <a:r>
              <a:rPr lang="en-US" dirty="0" smtClean="0">
                <a:solidFill>
                  <a:srgbClr val="B54BA8"/>
                </a:solidFill>
                <a:latin typeface="Monotype Corsiva" panose="03010101010201010101" pitchFamily="66" charset="0"/>
              </a:rPr>
              <a:t>If anything matters, then everything matters. Because you are important, everything you do is important…. Every time you reach out and touch a heart or a life; with every kindness or service, seen or unseen, the world changes…. And nothing will </a:t>
            </a:r>
            <a:r>
              <a:rPr lang="en-US" dirty="0" smtClean="0">
                <a:solidFill>
                  <a:srgbClr val="B54BA8"/>
                </a:solidFill>
                <a:latin typeface="Monotype Corsiva" panose="03010101010201010101" pitchFamily="66" charset="0"/>
              </a:rPr>
              <a:t>ever </a:t>
            </a:r>
            <a:r>
              <a:rPr lang="en-US" dirty="0" smtClean="0">
                <a:solidFill>
                  <a:srgbClr val="B54BA8"/>
                </a:solidFill>
                <a:latin typeface="Monotype Corsiva" panose="03010101010201010101" pitchFamily="66" charset="0"/>
              </a:rPr>
              <a:t>be the same again”</a:t>
            </a:r>
          </a:p>
          <a:p>
            <a:pPr marL="0" indent="0">
              <a:buNone/>
            </a:pPr>
            <a:r>
              <a:rPr lang="en-US" sz="2000" dirty="0" smtClean="0">
                <a:solidFill>
                  <a:srgbClr val="B54BA8"/>
                </a:solidFill>
                <a:latin typeface="Book Antiqua" panose="02040602050305030304" pitchFamily="18" charset="0"/>
              </a:rPr>
              <a:t>                Wm. Paul Young “</a:t>
            </a:r>
            <a:r>
              <a:rPr lang="en-US" sz="2000" i="1" dirty="0" smtClean="0">
                <a:solidFill>
                  <a:srgbClr val="B54BA8"/>
                </a:solidFill>
                <a:latin typeface="Book Antiqua" panose="02040602050305030304" pitchFamily="18" charset="0"/>
              </a:rPr>
              <a:t>The Shack”</a:t>
            </a:r>
            <a:endParaRPr lang="en-US" sz="2000" dirty="0">
              <a:solidFill>
                <a:srgbClr val="B54BA8"/>
              </a:solidFill>
              <a:latin typeface="Book Antiqua" panose="02040602050305030304" pitchFamily="18" charset="0"/>
            </a:endParaRPr>
          </a:p>
        </p:txBody>
      </p:sp>
    </p:spTree>
    <p:extLst>
      <p:ext uri="{BB962C8B-B14F-4D97-AF65-F5344CB8AC3E}">
        <p14:creationId xmlns:p14="http://schemas.microsoft.com/office/powerpoint/2010/main" val="4254301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905000"/>
            <a:ext cx="7620000" cy="376000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342900" marR="0" lvl="0" indent="-342900">
              <a:lnSpc>
                <a:spcPts val="2600"/>
              </a:lnSpc>
              <a:spcBef>
                <a:spcPts val="0"/>
              </a:spcBef>
              <a:spcAft>
                <a:spcPts val="0"/>
              </a:spcAft>
              <a:buFont typeface="+mj-lt"/>
              <a:buAutoNum type="arabicPeriod"/>
              <a:tabLst>
                <a:tab pos="0" algn="l"/>
              </a:tabLst>
            </a:pPr>
            <a:r>
              <a:rPr lang="en-US" dirty="0">
                <a:solidFill>
                  <a:schemeClr val="bg2">
                    <a:lumMod val="50000"/>
                  </a:schemeClr>
                </a:solidFill>
                <a:latin typeface="Times New Roman" panose="02020603050405020304" pitchFamily="18" charset="0"/>
                <a:ea typeface="Calibri" panose="020F0502020204030204" pitchFamily="34" charset="0"/>
              </a:rPr>
              <a:t>Society of Critical Care Medicine, ed. </a:t>
            </a:r>
            <a:r>
              <a:rPr lang="en-US" i="1" dirty="0">
                <a:solidFill>
                  <a:schemeClr val="bg2">
                    <a:lumMod val="50000"/>
                  </a:schemeClr>
                </a:solidFill>
                <a:latin typeface="Times New Roman" panose="02020603050405020304" pitchFamily="18" charset="0"/>
                <a:ea typeface="Calibri" panose="020F0502020204030204" pitchFamily="34" charset="0"/>
              </a:rPr>
              <a:t>Critical Care Statistics</a:t>
            </a:r>
            <a:r>
              <a:rPr lang="en-US" dirty="0">
                <a:solidFill>
                  <a:schemeClr val="bg2">
                    <a:lumMod val="50000"/>
                  </a:schemeClr>
                </a:solidFill>
                <a:latin typeface="Times New Roman" panose="02020603050405020304" pitchFamily="18" charset="0"/>
                <a:ea typeface="Calibri" panose="020F0502020204030204" pitchFamily="34" charset="0"/>
              </a:rPr>
              <a:t>. 2015 http://www.sccm.org/communications/pages/CriticalCareStats.aspx. Accessed September 20, 2016.</a:t>
            </a:r>
          </a:p>
          <a:p>
            <a:pPr marL="342900" marR="0" lvl="0" indent="-342900">
              <a:lnSpc>
                <a:spcPts val="2600"/>
              </a:lnSpc>
              <a:spcBef>
                <a:spcPts val="0"/>
              </a:spcBef>
              <a:spcAft>
                <a:spcPts val="0"/>
              </a:spcAft>
              <a:buFont typeface="+mj-lt"/>
              <a:buAutoNum type="arabicPeriod"/>
              <a:tabLst>
                <a:tab pos="0" algn="l"/>
              </a:tabLst>
            </a:pPr>
            <a:r>
              <a:rPr lang="en-US" dirty="0">
                <a:solidFill>
                  <a:schemeClr val="bg2">
                    <a:lumMod val="50000"/>
                  </a:schemeClr>
                </a:solidFill>
                <a:latin typeface="Times New Roman" panose="02020603050405020304" pitchFamily="18" charset="0"/>
                <a:ea typeface="Calibri" panose="020F0502020204030204" pitchFamily="34" charset="0"/>
              </a:rPr>
              <a:t>Efstathiou N., Walker, W. Intensive care nurses' experiences of providing end-of-life care after treatment withdrawal: a qualitative study. </a:t>
            </a:r>
            <a:r>
              <a:rPr lang="en-US" i="1" dirty="0">
                <a:solidFill>
                  <a:schemeClr val="bg2">
                    <a:lumMod val="50000"/>
                  </a:schemeClr>
                </a:solidFill>
                <a:latin typeface="Times New Roman" panose="02020603050405020304" pitchFamily="18" charset="0"/>
                <a:ea typeface="Calibri" panose="020F0502020204030204" pitchFamily="34" charset="0"/>
              </a:rPr>
              <a:t>Journal of Clinical Nursing</a:t>
            </a:r>
            <a:r>
              <a:rPr lang="en-US" dirty="0">
                <a:solidFill>
                  <a:schemeClr val="bg2">
                    <a:lumMod val="50000"/>
                  </a:schemeClr>
                </a:solidFill>
                <a:latin typeface="Times New Roman" panose="02020603050405020304" pitchFamily="18" charset="0"/>
                <a:ea typeface="Calibri" panose="020F0502020204030204" pitchFamily="34" charset="0"/>
              </a:rPr>
              <a:t>. 2014;23:3188-3196. doi:10.1111/jocn.12565.</a:t>
            </a:r>
          </a:p>
          <a:p>
            <a:pPr marL="342900" marR="0" lvl="0" indent="-342900">
              <a:lnSpc>
                <a:spcPts val="2600"/>
              </a:lnSpc>
              <a:spcBef>
                <a:spcPts val="0"/>
              </a:spcBef>
              <a:spcAft>
                <a:spcPts val="0"/>
              </a:spcAft>
              <a:buFont typeface="+mj-lt"/>
              <a:buAutoNum type="arabicPeriod"/>
              <a:tabLst>
                <a:tab pos="0" algn="l"/>
              </a:tabLst>
            </a:pPr>
            <a:r>
              <a:rPr lang="en-US" dirty="0">
                <a:solidFill>
                  <a:schemeClr val="bg2">
                    <a:lumMod val="50000"/>
                  </a:schemeClr>
                </a:solidFill>
                <a:latin typeface="Times New Roman" panose="02020603050405020304" pitchFamily="18" charset="0"/>
                <a:ea typeface="Calibri" panose="020F0502020204030204" pitchFamily="34" charset="0"/>
              </a:rPr>
              <a:t>Holmes N., Milligan S., Kydd A. A Study of the lived experiences of registered nurses who have provided end-of-life care within an intensive care unit. </a:t>
            </a:r>
            <a:r>
              <a:rPr lang="en-US" i="1" dirty="0">
                <a:solidFill>
                  <a:schemeClr val="bg2">
                    <a:lumMod val="50000"/>
                  </a:schemeClr>
                </a:solidFill>
                <a:latin typeface="Times New Roman" panose="02020603050405020304" pitchFamily="18" charset="0"/>
                <a:ea typeface="Calibri" panose="020F0502020204030204" pitchFamily="34" charset="0"/>
              </a:rPr>
              <a:t>International Journal of Palliative Nursing</a:t>
            </a:r>
            <a:r>
              <a:rPr lang="en-US" dirty="0">
                <a:solidFill>
                  <a:schemeClr val="bg2">
                    <a:lumMod val="50000"/>
                  </a:schemeClr>
                </a:solidFill>
                <a:latin typeface="Times New Roman" panose="02020603050405020304" pitchFamily="18" charset="0"/>
                <a:ea typeface="Calibri" panose="020F0502020204030204" pitchFamily="34" charset="0"/>
              </a:rPr>
              <a:t>. 2014;20(11):549-556.</a:t>
            </a:r>
          </a:p>
          <a:p>
            <a:pPr marL="342900" marR="0" lvl="0" indent="-342900">
              <a:lnSpc>
                <a:spcPts val="2600"/>
              </a:lnSpc>
              <a:spcBef>
                <a:spcPts val="0"/>
              </a:spcBef>
              <a:spcAft>
                <a:spcPts val="0"/>
              </a:spcAft>
              <a:buFont typeface="+mj-lt"/>
              <a:buAutoNum type="arabicPeriod"/>
              <a:tabLst>
                <a:tab pos="0" algn="l"/>
              </a:tabLst>
            </a:pPr>
            <a:r>
              <a:rPr lang="en-US" dirty="0">
                <a:solidFill>
                  <a:schemeClr val="bg2">
                    <a:lumMod val="50000"/>
                  </a:schemeClr>
                </a:solidFill>
                <a:latin typeface="Times New Roman" panose="02020603050405020304" pitchFamily="18" charset="0"/>
                <a:ea typeface="Calibri" panose="020F0502020204030204" pitchFamily="34" charset="0"/>
              </a:rPr>
              <a:t>Cook D., Rocker, G. Dying with dignity in the intensive care unit. </a:t>
            </a:r>
            <a:r>
              <a:rPr lang="en-US" i="1" dirty="0">
                <a:solidFill>
                  <a:schemeClr val="bg2">
                    <a:lumMod val="50000"/>
                  </a:schemeClr>
                </a:solidFill>
                <a:latin typeface="Times New Roman" panose="02020603050405020304" pitchFamily="18" charset="0"/>
                <a:ea typeface="Calibri" panose="020F0502020204030204" pitchFamily="34" charset="0"/>
              </a:rPr>
              <a:t>New England Journal of Medicine</a:t>
            </a:r>
            <a:r>
              <a:rPr lang="en-US" dirty="0">
                <a:solidFill>
                  <a:schemeClr val="bg2">
                    <a:lumMod val="50000"/>
                  </a:schemeClr>
                </a:solidFill>
                <a:latin typeface="Times New Roman" panose="02020603050405020304" pitchFamily="18" charset="0"/>
                <a:ea typeface="Calibri" panose="020F0502020204030204" pitchFamily="34" charset="0"/>
              </a:rPr>
              <a:t>. June 2014;370(26):2506-2514.</a:t>
            </a:r>
            <a:endParaRPr lang="en-US" dirty="0">
              <a:solidFill>
                <a:schemeClr val="bg2">
                  <a:lumMod val="50000"/>
                </a:schemeClr>
              </a:solidFill>
              <a:effectLst/>
              <a:latin typeface="Times New Roman" panose="02020603050405020304" pitchFamily="18" charset="0"/>
              <a:ea typeface="Calibri" panose="020F0502020204030204" pitchFamily="34" charset="0"/>
            </a:endParaRPr>
          </a:p>
        </p:txBody>
      </p:sp>
      <p:sp>
        <p:nvSpPr>
          <p:cNvPr id="3" name="TextBox 2"/>
          <p:cNvSpPr txBox="1"/>
          <p:nvPr/>
        </p:nvSpPr>
        <p:spPr>
          <a:xfrm>
            <a:off x="3048000" y="1371600"/>
            <a:ext cx="3733800" cy="369332"/>
          </a:xfrm>
          <a:prstGeom prst="rect">
            <a:avLst/>
          </a:prstGeom>
          <a:noFill/>
        </p:spPr>
        <p:txBody>
          <a:bodyPr wrap="square" rtlCol="0">
            <a:spAutoFit/>
          </a:bodyPr>
          <a:lstStyle/>
          <a:p>
            <a:pPr algn="ctr"/>
            <a:r>
              <a:rPr lang="en-US" dirty="0" smtClean="0">
                <a:solidFill>
                  <a:schemeClr val="bg2">
                    <a:lumMod val="50000"/>
                  </a:schemeClr>
                </a:solidFill>
              </a:rPr>
              <a:t>References</a:t>
            </a:r>
            <a:endParaRPr lang="en-US" dirty="0">
              <a:solidFill>
                <a:schemeClr val="bg2">
                  <a:lumMod val="50000"/>
                </a:schemeClr>
              </a:solidFill>
            </a:endParaRPr>
          </a:p>
        </p:txBody>
      </p:sp>
    </p:spTree>
    <p:extLst>
      <p:ext uri="{BB962C8B-B14F-4D97-AF65-F5344CB8AC3E}">
        <p14:creationId xmlns:p14="http://schemas.microsoft.com/office/powerpoint/2010/main" val="117751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solidFill>
                  <a:schemeClr val="accent6">
                    <a:lumMod val="50000"/>
                  </a:schemeClr>
                </a:solidFill>
                <a:latin typeface="Monotype Corsiva" panose="03010101010201010101" pitchFamily="66" charset="0"/>
              </a:rPr>
              <a:t>Background</a:t>
            </a:r>
            <a:r>
              <a:rPr lang="en-US" sz="5400" dirty="0" smtClean="0">
                <a:solidFill>
                  <a:srgbClr val="006600"/>
                </a:solidFill>
                <a:latin typeface="Monotype Corsiva" panose="03010101010201010101" pitchFamily="66" charset="0"/>
              </a:rPr>
              <a:t>……. </a:t>
            </a:r>
            <a:endParaRPr lang="en-US" sz="5400" dirty="0">
              <a:solidFill>
                <a:srgbClr val="006600"/>
              </a:solidFill>
              <a:latin typeface="Monotype Corsiva" panose="03010101010201010101" pitchFamily="66" charset="0"/>
            </a:endParaRPr>
          </a:p>
        </p:txBody>
      </p:sp>
      <p:sp>
        <p:nvSpPr>
          <p:cNvPr id="3" name="Content Placeholder 2"/>
          <p:cNvSpPr>
            <a:spLocks noGrp="1"/>
          </p:cNvSpPr>
          <p:nvPr>
            <p:ph idx="1"/>
          </p:nvPr>
        </p:nvSpPr>
        <p:spPr>
          <a:xfrm>
            <a:off x="1752600" y="838200"/>
            <a:ext cx="7086600" cy="5410200"/>
          </a:xfrm>
        </p:spPr>
        <p:txBody>
          <a:bodyPr/>
          <a:lstStyle/>
          <a:p>
            <a:pPr>
              <a:buFont typeface="Wingdings" panose="05000000000000000000" pitchFamily="2" charset="2"/>
              <a:buChar char="v"/>
            </a:pPr>
            <a:r>
              <a:rPr lang="en-US" sz="2400" dirty="0" smtClean="0">
                <a:solidFill>
                  <a:schemeClr val="accent6">
                    <a:lumMod val="50000"/>
                  </a:schemeClr>
                </a:solidFill>
                <a:latin typeface="Monotype Corsiva" panose="03010101010201010101" pitchFamily="66" charset="0"/>
              </a:rPr>
              <a:t>Despite our best efforts, approximately 20% of adult patients die in a critical care setting </a:t>
            </a:r>
          </a:p>
          <a:p>
            <a:pPr marL="0" indent="0">
              <a:buNone/>
            </a:pPr>
            <a:r>
              <a:rPr lang="en-US" sz="2400" dirty="0">
                <a:solidFill>
                  <a:schemeClr val="accent6">
                    <a:lumMod val="50000"/>
                  </a:schemeClr>
                </a:solidFill>
                <a:latin typeface="Monotype Corsiva" panose="03010101010201010101" pitchFamily="66" charset="0"/>
              </a:rPr>
              <a:t> </a:t>
            </a:r>
            <a:r>
              <a:rPr lang="en-US" sz="2400" dirty="0" smtClean="0">
                <a:solidFill>
                  <a:schemeClr val="accent6">
                    <a:lumMod val="50000"/>
                  </a:schemeClr>
                </a:solidFill>
                <a:latin typeface="Monotype Corsiva" panose="03010101010201010101" pitchFamily="66" charset="0"/>
              </a:rPr>
              <a:t>      (Society of  Critical Care Medicine, 2015) </a:t>
            </a:r>
          </a:p>
          <a:p>
            <a:pPr>
              <a:buFont typeface="Wingdings" panose="05000000000000000000" pitchFamily="2" charset="2"/>
              <a:buChar char="v"/>
            </a:pPr>
            <a:r>
              <a:rPr lang="en-US" sz="2400" dirty="0" smtClean="0">
                <a:solidFill>
                  <a:schemeClr val="accent6">
                    <a:lumMod val="50000"/>
                  </a:schemeClr>
                </a:solidFill>
                <a:latin typeface="Monotype Corsiva" panose="03010101010201010101" pitchFamily="66" charset="0"/>
              </a:rPr>
              <a:t>Suddenly changing from life-sustaining treatment to end-of-life care can be stressful for patients, families, </a:t>
            </a:r>
            <a:r>
              <a:rPr lang="en-US" sz="2400" u="sng" dirty="0" smtClean="0">
                <a:solidFill>
                  <a:schemeClr val="accent6">
                    <a:lumMod val="50000"/>
                  </a:schemeClr>
                </a:solidFill>
                <a:latin typeface="Monotype Corsiva" panose="03010101010201010101" pitchFamily="66" charset="0"/>
              </a:rPr>
              <a:t>and </a:t>
            </a:r>
            <a:r>
              <a:rPr lang="en-US" sz="2400" dirty="0" smtClean="0">
                <a:solidFill>
                  <a:schemeClr val="accent6">
                    <a:lumMod val="50000"/>
                  </a:schemeClr>
                </a:solidFill>
                <a:latin typeface="Monotype Corsiva" panose="03010101010201010101" pitchFamily="66" charset="0"/>
              </a:rPr>
              <a:t>the nursing staff.</a:t>
            </a:r>
          </a:p>
          <a:p>
            <a:pPr>
              <a:buFont typeface="Wingdings" panose="05000000000000000000" pitchFamily="2" charset="2"/>
              <a:buChar char="v"/>
            </a:pPr>
            <a:r>
              <a:rPr lang="en-US" sz="2400" dirty="0" smtClean="0">
                <a:solidFill>
                  <a:schemeClr val="accent6">
                    <a:lumMod val="50000"/>
                  </a:schemeClr>
                </a:solidFill>
                <a:latin typeface="Monotype Corsiva" panose="03010101010201010101" pitchFamily="66" charset="0"/>
              </a:rPr>
              <a:t>The distress comes from the environment in which we work; fast-paced, noisy, even chaotic. Hardly comforting at a time when comfort is the goal.  </a:t>
            </a:r>
          </a:p>
          <a:p>
            <a:pPr>
              <a:buFont typeface="Wingdings" panose="05000000000000000000" pitchFamily="2" charset="2"/>
              <a:buChar char="v"/>
            </a:pPr>
            <a:r>
              <a:rPr lang="en-US" sz="2400" dirty="0" smtClean="0">
                <a:solidFill>
                  <a:schemeClr val="accent6">
                    <a:lumMod val="50000"/>
                  </a:schemeClr>
                </a:solidFill>
                <a:latin typeface="Monotype Corsiva" panose="03010101010201010101" pitchFamily="66" charset="0"/>
              </a:rPr>
              <a:t>Patients and families would want to be home if they could…. Where it is more comfortable</a:t>
            </a:r>
            <a:endParaRPr lang="en-US" sz="2400" dirty="0">
              <a:solidFill>
                <a:schemeClr val="accent6">
                  <a:lumMod val="50000"/>
                </a:schemeClr>
              </a:solidFill>
              <a:latin typeface="Monotype Corsiva" panose="03010101010201010101" pitchFamily="66" charset="0"/>
            </a:endParaRPr>
          </a:p>
          <a:p>
            <a:pPr marL="0" indent="0">
              <a:buNone/>
            </a:pPr>
            <a:endParaRPr lang="en-US" sz="2400" dirty="0" smtClean="0">
              <a:solidFill>
                <a:schemeClr val="accent6">
                  <a:lumMod val="50000"/>
                </a:schemeClr>
              </a:solidFill>
              <a:latin typeface="Monotype Corsiva" panose="03010101010201010101" pitchFamily="66" charset="0"/>
            </a:endParaRPr>
          </a:p>
          <a:p>
            <a:pPr marL="0" indent="0">
              <a:buNone/>
            </a:pPr>
            <a:endParaRPr lang="en-US" dirty="0" smtClean="0">
              <a:solidFill>
                <a:srgbClr val="006600"/>
              </a:solidFill>
              <a:latin typeface="Monotype Corsiva" panose="03010101010201010101" pitchFamily="66" charset="0"/>
            </a:endParaRPr>
          </a:p>
          <a:p>
            <a:pPr marL="0" indent="0">
              <a:buNone/>
            </a:pPr>
            <a:endParaRPr lang="en-US" dirty="0">
              <a:solidFill>
                <a:srgbClr val="006600"/>
              </a:solidFill>
              <a:latin typeface="Monotype Corsiva" panose="03010101010201010101" pitchFamily="66" charset="0"/>
            </a:endParaRPr>
          </a:p>
        </p:txBody>
      </p:sp>
    </p:spTree>
    <p:extLst>
      <p:ext uri="{BB962C8B-B14F-4D97-AF65-F5344CB8AC3E}">
        <p14:creationId xmlns:p14="http://schemas.microsoft.com/office/powerpoint/2010/main" val="4072110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7086600" cy="2209800"/>
          </a:xfrm>
          <a:solidFill>
            <a:schemeClr val="accent6">
              <a:lumMod val="20000"/>
              <a:lumOff val="80000"/>
            </a:schemeClr>
          </a:solidFill>
        </p:spPr>
        <p:style>
          <a:lnRef idx="1">
            <a:schemeClr val="accent6"/>
          </a:lnRef>
          <a:fillRef idx="2">
            <a:schemeClr val="accent6"/>
          </a:fillRef>
          <a:effectRef idx="1">
            <a:schemeClr val="accent6"/>
          </a:effectRef>
          <a:fontRef idx="minor">
            <a:schemeClr val="dk1"/>
          </a:fontRef>
        </p:style>
        <p:txBody>
          <a:bodyPr/>
          <a:lstStyle/>
          <a:p>
            <a:r>
              <a:rPr lang="en-US" sz="2800" dirty="0" smtClean="0">
                <a:solidFill>
                  <a:schemeClr val="accent6">
                    <a:lumMod val="50000"/>
                  </a:schemeClr>
                </a:solidFill>
                <a:latin typeface="Monotype Corsiva" panose="03010101010201010101" pitchFamily="66" charset="0"/>
              </a:rPr>
              <a:t>It started with an idea at a staff meeting….. How to enhance death with dignity….by providing a quiet, calm,  peaceful atmosphere for patient, family </a:t>
            </a:r>
            <a:r>
              <a:rPr lang="en-US" sz="2800" u="sng" dirty="0" smtClean="0">
                <a:solidFill>
                  <a:schemeClr val="accent6">
                    <a:lumMod val="50000"/>
                  </a:schemeClr>
                </a:solidFill>
                <a:latin typeface="Monotype Corsiva" panose="03010101010201010101" pitchFamily="66" charset="0"/>
              </a:rPr>
              <a:t>and caregivers.</a:t>
            </a:r>
            <a:endParaRPr lang="en-US" sz="2800" u="sng" dirty="0">
              <a:solidFill>
                <a:schemeClr val="accent6">
                  <a:lumMod val="50000"/>
                </a:schemeClr>
              </a:solidFill>
              <a:latin typeface="Monotype Corsiva" panose="03010101010201010101" pitchFamily="66" charset="0"/>
            </a:endParaRPr>
          </a:p>
        </p:txBody>
      </p:sp>
      <p:sp>
        <p:nvSpPr>
          <p:cNvPr id="3" name="Content Placeholder 2"/>
          <p:cNvSpPr>
            <a:spLocks noGrp="1"/>
          </p:cNvSpPr>
          <p:nvPr>
            <p:ph sz="half" idx="1"/>
          </p:nvPr>
        </p:nvSpPr>
        <p:spPr>
          <a:xfrm>
            <a:off x="381000" y="2209800"/>
            <a:ext cx="4267201" cy="4648200"/>
          </a:xfrm>
          <a:solidFill>
            <a:schemeClr val="accent6">
              <a:lumMod val="20000"/>
              <a:lumOff val="80000"/>
            </a:schemeClr>
          </a:solidFill>
        </p:spPr>
        <p:style>
          <a:lnRef idx="1">
            <a:schemeClr val="accent3"/>
          </a:lnRef>
          <a:fillRef idx="3">
            <a:schemeClr val="accent3"/>
          </a:fillRef>
          <a:effectRef idx="2">
            <a:schemeClr val="accent3"/>
          </a:effectRef>
          <a:fontRef idx="minor">
            <a:schemeClr val="lt1"/>
          </a:fontRef>
        </p:style>
        <p:txBody>
          <a:bodyPr/>
          <a:lstStyle/>
          <a:p>
            <a:r>
              <a:rPr lang="en-US" dirty="0" smtClean="0">
                <a:solidFill>
                  <a:schemeClr val="accent6">
                    <a:lumMod val="50000"/>
                  </a:schemeClr>
                </a:solidFill>
                <a:latin typeface="Monotype Corsiva" panose="03010101010201010101" pitchFamily="66" charset="0"/>
              </a:rPr>
              <a:t>The unit council  co-chair brought the idea to the staff. She donated the initial quilt, table, and lamp.</a:t>
            </a:r>
          </a:p>
          <a:p>
            <a:r>
              <a:rPr lang="en-US" dirty="0" smtClean="0">
                <a:solidFill>
                  <a:schemeClr val="accent6">
                    <a:lumMod val="50000"/>
                  </a:schemeClr>
                </a:solidFill>
                <a:latin typeface="Monotype Corsiva" panose="03010101010201010101" pitchFamily="66" charset="0"/>
              </a:rPr>
              <a:t>Once the staff saw the room set-up, they immediately embraced the concept… the wheels were in motion</a:t>
            </a:r>
          </a:p>
          <a:p>
            <a:r>
              <a:rPr lang="en-US" dirty="0" smtClean="0">
                <a:solidFill>
                  <a:schemeClr val="accent6">
                    <a:lumMod val="50000"/>
                  </a:schemeClr>
                </a:solidFill>
                <a:latin typeface="Monotype Corsiva" panose="03010101010201010101" pitchFamily="66" charset="0"/>
              </a:rPr>
              <a:t>Quickly items were donated….</a:t>
            </a:r>
            <a:endParaRPr lang="en-US" dirty="0">
              <a:solidFill>
                <a:schemeClr val="accent6">
                  <a:lumMod val="50000"/>
                </a:schemeClr>
              </a:solidFill>
              <a:latin typeface="Monotype Corsiva" panose="03010101010201010101" pitchFamily="66" charset="0"/>
            </a:endParaRPr>
          </a:p>
        </p:txBody>
      </p:sp>
      <p:sp>
        <p:nvSpPr>
          <p:cNvPr id="4" name="Content Placeholder 3"/>
          <p:cNvSpPr>
            <a:spLocks noGrp="1"/>
          </p:cNvSpPr>
          <p:nvPr>
            <p:ph sz="half" idx="2"/>
          </p:nvPr>
        </p:nvSpPr>
        <p:spPr>
          <a:xfrm>
            <a:off x="4648201" y="2209800"/>
            <a:ext cx="4343399" cy="4648200"/>
          </a:xfrm>
          <a:solidFill>
            <a:schemeClr val="accent6">
              <a:lumMod val="20000"/>
              <a:lumOff val="80000"/>
            </a:schemeClr>
          </a:solidFill>
        </p:spPr>
        <p:style>
          <a:lnRef idx="1">
            <a:schemeClr val="accent3"/>
          </a:lnRef>
          <a:fillRef idx="3">
            <a:schemeClr val="accent3"/>
          </a:fillRef>
          <a:effectRef idx="2">
            <a:schemeClr val="accent3"/>
          </a:effectRef>
          <a:fontRef idx="minor">
            <a:schemeClr val="lt1"/>
          </a:fontRef>
        </p:style>
        <p:txBody>
          <a:bodyPr/>
          <a:lstStyle/>
          <a:p>
            <a:r>
              <a:rPr lang="en-US" dirty="0" smtClean="0">
                <a:solidFill>
                  <a:schemeClr val="accent6">
                    <a:lumMod val="50000"/>
                  </a:schemeClr>
                </a:solidFill>
                <a:latin typeface="Monotype Corsiva" panose="03010101010201010101" pitchFamily="66" charset="0"/>
              </a:rPr>
              <a:t>Two more quilts and pillow shams</a:t>
            </a:r>
          </a:p>
          <a:p>
            <a:r>
              <a:rPr lang="en-US" dirty="0" smtClean="0">
                <a:solidFill>
                  <a:schemeClr val="accent6">
                    <a:lumMod val="50000"/>
                  </a:schemeClr>
                </a:solidFill>
                <a:latin typeface="Monotype Corsiva" panose="03010101010201010101" pitchFamily="66" charset="0"/>
              </a:rPr>
              <a:t>CD player and a variety of soft music choices</a:t>
            </a:r>
          </a:p>
          <a:p>
            <a:r>
              <a:rPr lang="en-US" dirty="0" smtClean="0">
                <a:solidFill>
                  <a:schemeClr val="accent6">
                    <a:lumMod val="50000"/>
                  </a:schemeClr>
                </a:solidFill>
                <a:latin typeface="Monotype Corsiva" panose="03010101010201010101" pitchFamily="66" charset="0"/>
              </a:rPr>
              <a:t>6 lightly-scented battery-operated candles</a:t>
            </a:r>
          </a:p>
          <a:p>
            <a:r>
              <a:rPr lang="en-US" dirty="0" smtClean="0">
                <a:solidFill>
                  <a:schemeClr val="accent6">
                    <a:lumMod val="50000"/>
                  </a:schemeClr>
                </a:solidFill>
                <a:latin typeface="Monotype Corsiva" panose="03010101010201010101" pitchFamily="66" charset="0"/>
              </a:rPr>
              <a:t>The door to the room is closed, and curtain drawn to add another layer of privacy</a:t>
            </a:r>
            <a:endParaRPr lang="en-US" dirty="0">
              <a:solidFill>
                <a:schemeClr val="accent6">
                  <a:lumMod val="50000"/>
                </a:schemeClr>
              </a:solidFill>
              <a:latin typeface="Monotype Corsiva" panose="03010101010201010101" pitchFamily="66" charset="0"/>
            </a:endParaRPr>
          </a:p>
        </p:txBody>
      </p:sp>
    </p:spTree>
    <p:extLst>
      <p:ext uri="{BB962C8B-B14F-4D97-AF65-F5344CB8AC3E}">
        <p14:creationId xmlns:p14="http://schemas.microsoft.com/office/powerpoint/2010/main" val="2661591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B54BA8"/>
                </a:solidFill>
                <a:latin typeface="Monotype Corsiva" panose="03010101010201010101" pitchFamily="66" charset="0"/>
              </a:rPr>
              <a:t>The process….. </a:t>
            </a:r>
            <a:endParaRPr lang="en-US" dirty="0">
              <a:solidFill>
                <a:srgbClr val="B54BA8"/>
              </a:solidFill>
              <a:latin typeface="Monotype Corsiva" panose="03010101010201010101" pitchFamily="66" charset="0"/>
            </a:endParaRPr>
          </a:p>
        </p:txBody>
      </p:sp>
      <p:sp>
        <p:nvSpPr>
          <p:cNvPr id="3" name="Content Placeholder 2"/>
          <p:cNvSpPr>
            <a:spLocks noGrp="1"/>
          </p:cNvSpPr>
          <p:nvPr>
            <p:ph idx="1"/>
          </p:nvPr>
        </p:nvSpPr>
        <p:spPr/>
        <p:txBody>
          <a:bodyPr/>
          <a:lstStyle/>
          <a:p>
            <a:r>
              <a:rPr lang="en-US" dirty="0" smtClean="0">
                <a:solidFill>
                  <a:srgbClr val="B54BA8"/>
                </a:solidFill>
                <a:latin typeface="Monotype Corsiva" panose="03010101010201010101" pitchFamily="66" charset="0"/>
              </a:rPr>
              <a:t>The items are kept on a cart. Once the patient’s code status has been changed to “comfort measures only”, the staff asks the family to step out for just a few minutes. In comes the cart, and in a matter of less than 5 minutes, the bedding is changed, lights are dimmed, candles are arranged around the room. CD player is on the counter. </a:t>
            </a:r>
            <a:r>
              <a:rPr lang="en-US" u="sng" dirty="0" smtClean="0">
                <a:solidFill>
                  <a:srgbClr val="B54BA8"/>
                </a:solidFill>
                <a:latin typeface="Monotype Corsiva" panose="03010101010201010101" pitchFamily="66" charset="0"/>
              </a:rPr>
              <a:t>This is a team effort. </a:t>
            </a:r>
            <a:endParaRPr lang="en-US" u="sng" dirty="0">
              <a:solidFill>
                <a:srgbClr val="B54BA8"/>
              </a:solidFill>
              <a:latin typeface="Monotype Corsiva" panose="03010101010201010101" pitchFamily="66" charset="0"/>
            </a:endParaRPr>
          </a:p>
        </p:txBody>
      </p:sp>
    </p:spTree>
    <p:extLst>
      <p:ext uri="{BB962C8B-B14F-4D97-AF65-F5344CB8AC3E}">
        <p14:creationId xmlns:p14="http://schemas.microsoft.com/office/powerpoint/2010/main" val="19101307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l="21875" r="21875"/>
          <a:stretch>
            <a:fillRect/>
          </a:stretch>
        </p:blipFill>
        <p:spPr>
          <a:xfrm rot="5400000">
            <a:off x="2156619" y="-1010443"/>
            <a:ext cx="4754563" cy="8001002"/>
          </a:xfrm>
        </p:spPr>
      </p:pic>
      <p:sp>
        <p:nvSpPr>
          <p:cNvPr id="4" name="Text Placeholder 3"/>
          <p:cNvSpPr>
            <a:spLocks noGrp="1"/>
          </p:cNvSpPr>
          <p:nvPr>
            <p:ph type="body" sz="half" idx="2"/>
          </p:nvPr>
        </p:nvSpPr>
        <p:spPr>
          <a:xfrm>
            <a:off x="1" y="5367338"/>
            <a:ext cx="9067800" cy="1490662"/>
          </a:xfrm>
        </p:spPr>
        <p:style>
          <a:lnRef idx="2">
            <a:schemeClr val="accent5"/>
          </a:lnRef>
          <a:fillRef idx="1">
            <a:schemeClr val="lt1"/>
          </a:fillRef>
          <a:effectRef idx="0">
            <a:schemeClr val="accent5"/>
          </a:effectRef>
          <a:fontRef idx="minor">
            <a:schemeClr val="dk1"/>
          </a:fontRef>
        </p:style>
        <p:txBody>
          <a:bodyPr/>
          <a:lstStyle/>
          <a:p>
            <a:r>
              <a:rPr lang="en-US" sz="2400" dirty="0" smtClean="0">
                <a:latin typeface="Monotype Corsiva" panose="03010101010201010101" pitchFamily="66" charset="0"/>
              </a:rPr>
              <a:t>We now have 4 quilts, with colors suitable for both male and  female patients. Also, </a:t>
            </a:r>
            <a:r>
              <a:rPr lang="en-US" sz="2400" dirty="0">
                <a:latin typeface="Monotype Corsiva" panose="03010101010201010101" pitchFamily="66" charset="0"/>
              </a:rPr>
              <a:t>a</a:t>
            </a:r>
            <a:r>
              <a:rPr lang="en-US" sz="2400" dirty="0" smtClean="0">
                <a:latin typeface="Monotype Corsiva" panose="03010101010201010101" pitchFamily="66" charset="0"/>
              </a:rPr>
              <a:t>  variety of soft music CD’s are available to comfort both patient and family.  Once the patient has died, the quilt is sent to the laundry, and then returned to the unit. </a:t>
            </a:r>
            <a:endParaRPr lang="en-US" sz="2400" dirty="0">
              <a:latin typeface="Monotype Corsiva" panose="03010101010201010101" pitchFamily="66" charset="0"/>
            </a:endParaRPr>
          </a:p>
        </p:txBody>
      </p:sp>
    </p:spTree>
    <p:extLst>
      <p:ext uri="{BB962C8B-B14F-4D97-AF65-F5344CB8AC3E}">
        <p14:creationId xmlns:p14="http://schemas.microsoft.com/office/powerpoint/2010/main" val="3562223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Text Placeholder 3"/>
          <p:cNvSpPr>
            <a:spLocks noGrp="1"/>
          </p:cNvSpPr>
          <p:nvPr>
            <p:ph type="body" sz="half" idx="2"/>
          </p:nvPr>
        </p:nvSpPr>
        <p:spPr>
          <a:xfrm>
            <a:off x="1792288" y="5367338"/>
            <a:ext cx="5486400" cy="1490662"/>
          </a:xfrm>
        </p:spPr>
        <p:txBody>
          <a:bodyPr/>
          <a:lstStyle/>
          <a:p>
            <a:r>
              <a:rPr lang="en-US" sz="2000" dirty="0" smtClean="0">
                <a:latin typeface="Monotype Corsiva" panose="03010101010201010101" pitchFamily="66" charset="0"/>
              </a:rPr>
              <a:t>Each family is given a “memory box” , which contains  an angel pin, tissues, mints, flower seeds, a little silk pouch to put a lock of hair,  blotter paper for finger or thumb prints, pen, lip balm, pen,  and small note pad.</a:t>
            </a:r>
            <a:endParaRPr lang="en-US" sz="2000" dirty="0">
              <a:latin typeface="Monotype Corsiva" panose="03010101010201010101" pitchFamily="66" charset="0"/>
            </a:endParaRPr>
          </a:p>
        </p:txBody>
      </p:sp>
      <p:pic>
        <p:nvPicPr>
          <p:cNvPr id="6" name="Picture Placeholder 6"/>
          <p:cNvPicPr>
            <a:picLocks noGrp="1" noChangeAspect="1"/>
          </p:cNvPicPr>
          <p:nvPr>
            <p:ph type="pic" idx="1"/>
          </p:nvPr>
        </p:nvPicPr>
        <p:blipFill>
          <a:blip r:embed="rId2">
            <a:extLst>
              <a:ext uri="{28A0092B-C50C-407E-A947-70E740481C1C}">
                <a14:useLocalDpi xmlns:a14="http://schemas.microsoft.com/office/drawing/2010/main" val="0"/>
              </a:ext>
            </a:extLst>
          </a:blip>
          <a:srcRect/>
          <a:stretch>
            <a:fillRect/>
          </a:stretch>
        </p:blipFill>
        <p:spPr>
          <a:xfrm rot="5400000">
            <a:off x="2365375" y="188913"/>
            <a:ext cx="4605338" cy="5751512"/>
          </a:xfrm>
        </p:spPr>
      </p:pic>
    </p:spTree>
    <p:extLst>
      <p:ext uri="{BB962C8B-B14F-4D97-AF65-F5344CB8AC3E}">
        <p14:creationId xmlns:p14="http://schemas.microsoft.com/office/powerpoint/2010/main" val="31168662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onotype Corsiva" panose="03010101010201010101" pitchFamily="66" charset="0"/>
              </a:rPr>
              <a:t>Care/ Memory boxes</a:t>
            </a:r>
            <a:endParaRPr lang="en-US" dirty="0">
              <a:latin typeface="Monotype Corsiva" panose="03010101010201010101" pitchFamily="66" charset="0"/>
            </a:endParaRPr>
          </a:p>
        </p:txBody>
      </p:sp>
      <p:sp>
        <p:nvSpPr>
          <p:cNvPr id="3" name="Content Placeholder 2"/>
          <p:cNvSpPr>
            <a:spLocks noGrp="1"/>
          </p:cNvSpPr>
          <p:nvPr>
            <p:ph sz="half" idx="1"/>
          </p:nvPr>
        </p:nvSpPr>
        <p:spPr>
          <a:xfrm>
            <a:off x="1295400" y="838200"/>
            <a:ext cx="4000500" cy="5410200"/>
          </a:xfrm>
        </p:spPr>
        <p:txBody>
          <a:bodyPr/>
          <a:lstStyle/>
          <a:p>
            <a:r>
              <a:rPr lang="en-US" dirty="0" smtClean="0">
                <a:solidFill>
                  <a:schemeClr val="accent5">
                    <a:lumMod val="50000"/>
                  </a:schemeClr>
                </a:solidFill>
                <a:latin typeface="Monotype Corsiva" panose="03010101010201010101" pitchFamily="66" charset="0"/>
              </a:rPr>
              <a:t>An idea that everyone has embraced!! </a:t>
            </a:r>
          </a:p>
          <a:p>
            <a:r>
              <a:rPr lang="en-US" dirty="0" smtClean="0">
                <a:solidFill>
                  <a:schemeClr val="accent5">
                    <a:lumMod val="50000"/>
                  </a:schemeClr>
                </a:solidFill>
                <a:latin typeface="Monotype Corsiva" panose="03010101010201010101" pitchFamily="66" charset="0"/>
              </a:rPr>
              <a:t>Items can be purchased inexpensively at a dollar-type store. The hospital donated pens and lip balm. </a:t>
            </a:r>
          </a:p>
          <a:p>
            <a:r>
              <a:rPr lang="en-US" dirty="0" smtClean="0">
                <a:solidFill>
                  <a:schemeClr val="accent5">
                    <a:lumMod val="50000"/>
                  </a:schemeClr>
                </a:solidFill>
                <a:latin typeface="Monotype Corsiva" panose="03010101010201010101" pitchFamily="66" charset="0"/>
              </a:rPr>
              <a:t>All staff have participated; nurses, aides, secretaries</a:t>
            </a:r>
          </a:p>
        </p:txBody>
      </p:sp>
      <p:sp>
        <p:nvSpPr>
          <p:cNvPr id="4" name="Content Placeholder 3"/>
          <p:cNvSpPr>
            <a:spLocks noGrp="1"/>
          </p:cNvSpPr>
          <p:nvPr>
            <p:ph sz="half" idx="2"/>
          </p:nvPr>
        </p:nvSpPr>
        <p:spPr/>
        <p:txBody>
          <a:bodyPr/>
          <a:lstStyle/>
          <a:p>
            <a:r>
              <a:rPr lang="en-US" dirty="0" smtClean="0">
                <a:solidFill>
                  <a:schemeClr val="accent5">
                    <a:lumMod val="50000"/>
                  </a:schemeClr>
                </a:solidFill>
                <a:latin typeface="Monotype Corsiva" panose="03010101010201010101" pitchFamily="66" charset="0"/>
              </a:rPr>
              <a:t>Contents;</a:t>
            </a:r>
          </a:p>
          <a:p>
            <a:r>
              <a:rPr lang="en-US" dirty="0" smtClean="0">
                <a:solidFill>
                  <a:schemeClr val="accent5">
                    <a:lumMod val="50000"/>
                  </a:schemeClr>
                </a:solidFill>
                <a:latin typeface="Monotype Corsiva" panose="03010101010201010101" pitchFamily="66" charset="0"/>
              </a:rPr>
              <a:t>Angel pin</a:t>
            </a:r>
          </a:p>
          <a:p>
            <a:r>
              <a:rPr lang="en-US" dirty="0" smtClean="0">
                <a:solidFill>
                  <a:schemeClr val="accent5">
                    <a:lumMod val="50000"/>
                  </a:schemeClr>
                </a:solidFill>
                <a:latin typeface="Monotype Corsiva" panose="03010101010201010101" pitchFamily="66" charset="0"/>
              </a:rPr>
              <a:t>Tissues ; mints </a:t>
            </a:r>
          </a:p>
          <a:p>
            <a:r>
              <a:rPr lang="en-US" dirty="0" smtClean="0">
                <a:solidFill>
                  <a:schemeClr val="accent5">
                    <a:lumMod val="50000"/>
                  </a:schemeClr>
                </a:solidFill>
                <a:latin typeface="Monotype Corsiva" panose="03010101010201010101" pitchFamily="66" charset="0"/>
              </a:rPr>
              <a:t>Note pad and pen</a:t>
            </a:r>
          </a:p>
          <a:p>
            <a:r>
              <a:rPr lang="en-US" dirty="0" smtClean="0">
                <a:solidFill>
                  <a:schemeClr val="accent5">
                    <a:lumMod val="50000"/>
                  </a:schemeClr>
                </a:solidFill>
                <a:latin typeface="Monotype Corsiva" panose="03010101010201010101" pitchFamily="66" charset="0"/>
              </a:rPr>
              <a:t>Small drawstring bag for lock of hair.</a:t>
            </a:r>
          </a:p>
          <a:p>
            <a:r>
              <a:rPr lang="en-US" dirty="0" smtClean="0">
                <a:solidFill>
                  <a:schemeClr val="accent5">
                    <a:lumMod val="50000"/>
                  </a:schemeClr>
                </a:solidFill>
                <a:latin typeface="Monotype Corsiva" panose="03010101010201010101" pitchFamily="66" charset="0"/>
              </a:rPr>
              <a:t>Blotter paper for fingerprints</a:t>
            </a:r>
          </a:p>
          <a:p>
            <a:r>
              <a:rPr lang="en-US" dirty="0" smtClean="0">
                <a:solidFill>
                  <a:schemeClr val="accent5">
                    <a:lumMod val="50000"/>
                  </a:schemeClr>
                </a:solidFill>
                <a:latin typeface="Monotype Corsiva" panose="03010101010201010101" pitchFamily="66" charset="0"/>
              </a:rPr>
              <a:t>Poem/ what to expect</a:t>
            </a:r>
          </a:p>
          <a:p>
            <a:r>
              <a:rPr lang="en-US" dirty="0" smtClean="0">
                <a:solidFill>
                  <a:schemeClr val="accent5">
                    <a:lumMod val="50000"/>
                  </a:schemeClr>
                </a:solidFill>
                <a:latin typeface="Monotype Corsiva" panose="03010101010201010101" pitchFamily="66" charset="0"/>
              </a:rPr>
              <a:t>Lip balm, hand cream</a:t>
            </a:r>
          </a:p>
          <a:p>
            <a:endParaRPr lang="en-US" dirty="0">
              <a:solidFill>
                <a:schemeClr val="accent5">
                  <a:lumMod val="50000"/>
                </a:schemeClr>
              </a:solidFill>
              <a:latin typeface="Monotype Corsiva" panose="03010101010201010101" pitchFamily="66" charset="0"/>
            </a:endParaRPr>
          </a:p>
        </p:txBody>
      </p:sp>
    </p:spTree>
    <p:extLst>
      <p:ext uri="{BB962C8B-B14F-4D97-AF65-F5344CB8AC3E}">
        <p14:creationId xmlns:p14="http://schemas.microsoft.com/office/powerpoint/2010/main" val="9120511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B54BA8"/>
                </a:solidFill>
                <a:latin typeface="Monotype Corsiva" panose="03010101010201010101" pitchFamily="66" charset="0"/>
              </a:rPr>
              <a:t>Taking care of the family</a:t>
            </a:r>
            <a:r>
              <a:rPr lang="en-US" dirty="0" smtClean="0">
                <a:latin typeface="Monotype Corsiva" panose="03010101010201010101" pitchFamily="66" charset="0"/>
              </a:rPr>
              <a:t>…</a:t>
            </a:r>
            <a:endParaRPr lang="en-US" dirty="0">
              <a:latin typeface="Monotype Corsiva" panose="03010101010201010101" pitchFamily="66" charset="0"/>
            </a:endParaRPr>
          </a:p>
        </p:txBody>
      </p:sp>
      <p:sp>
        <p:nvSpPr>
          <p:cNvPr id="3" name="Content Placeholder 2"/>
          <p:cNvSpPr>
            <a:spLocks noGrp="1"/>
          </p:cNvSpPr>
          <p:nvPr>
            <p:ph idx="1"/>
          </p:nvPr>
        </p:nvSpPr>
        <p:spPr/>
        <p:txBody>
          <a:bodyPr/>
          <a:lstStyle/>
          <a:p>
            <a:pPr marL="0" indent="0">
              <a:buNone/>
            </a:pPr>
            <a:r>
              <a:rPr lang="en-US" dirty="0" smtClean="0">
                <a:solidFill>
                  <a:srgbClr val="B54BA8"/>
                </a:solidFill>
                <a:latin typeface="Monotype Corsiva" panose="03010101010201010101" pitchFamily="66" charset="0"/>
              </a:rPr>
              <a:t>This is an integral part of our responsibility! We must ensure dignity for the family as well as the patient.</a:t>
            </a:r>
            <a:r>
              <a:rPr lang="en-US" sz="1600" dirty="0" smtClean="0">
                <a:solidFill>
                  <a:srgbClr val="B54BA8"/>
                </a:solidFill>
                <a:latin typeface="Monotype Corsiva" panose="03010101010201010101" pitchFamily="66" charset="0"/>
              </a:rPr>
              <a:t> (Cook &amp; Rocker, 2014)  </a:t>
            </a:r>
          </a:p>
          <a:p>
            <a:pPr marL="0" indent="0">
              <a:buNone/>
            </a:pPr>
            <a:r>
              <a:rPr lang="en-US" dirty="0" smtClean="0">
                <a:solidFill>
                  <a:srgbClr val="B54BA8"/>
                </a:solidFill>
                <a:latin typeface="Monotype Corsiva" panose="03010101010201010101" pitchFamily="66" charset="0"/>
              </a:rPr>
              <a:t>This includes refreshments; our hospital provides a “comfort cart” for the family. Muffins, sandwiches, coffee, soda, snacks.  We also provide a small conference room space for privacy and respite. </a:t>
            </a:r>
            <a:endParaRPr lang="en-US" sz="1600" dirty="0" smtClean="0">
              <a:solidFill>
                <a:srgbClr val="B54BA8"/>
              </a:solidFill>
              <a:latin typeface="Monotype Corsiva" panose="03010101010201010101" pitchFamily="66" charset="0"/>
            </a:endParaRPr>
          </a:p>
          <a:p>
            <a:pPr marL="0" indent="0">
              <a:buNone/>
            </a:pPr>
            <a:endParaRPr lang="en-US" dirty="0" smtClean="0">
              <a:solidFill>
                <a:srgbClr val="B54BA8"/>
              </a:solidFill>
              <a:latin typeface="Monotype Corsiva" panose="03010101010201010101" pitchFamily="66" charset="0"/>
            </a:endParaRPr>
          </a:p>
          <a:p>
            <a:pPr marL="0" indent="0">
              <a:buNone/>
            </a:pPr>
            <a:endParaRPr lang="en-US" dirty="0">
              <a:solidFill>
                <a:srgbClr val="B54BA8"/>
              </a:solidFill>
              <a:latin typeface="Monotype Corsiva" panose="03010101010201010101" pitchFamily="66" charset="0"/>
            </a:endParaRPr>
          </a:p>
        </p:txBody>
      </p:sp>
    </p:spTree>
    <p:extLst>
      <p:ext uri="{BB962C8B-B14F-4D97-AF65-F5344CB8AC3E}">
        <p14:creationId xmlns:p14="http://schemas.microsoft.com/office/powerpoint/2010/main" val="484677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onotype Corsiva" panose="03010101010201010101" pitchFamily="66" charset="0"/>
              </a:rPr>
              <a:t>Community involvement … </a:t>
            </a:r>
            <a:endParaRPr lang="en-US" dirty="0">
              <a:latin typeface="Monotype Corsiva" panose="03010101010201010101" pitchFamily="66" charset="0"/>
            </a:endParaRP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rot="5400000">
            <a:off x="1162050" y="1771650"/>
            <a:ext cx="4724400" cy="3543300"/>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rot="5400000">
            <a:off x="4857750" y="1771650"/>
            <a:ext cx="4724400" cy="3543300"/>
          </a:xfrm>
        </p:spPr>
      </p:pic>
      <p:sp>
        <p:nvSpPr>
          <p:cNvPr id="3" name="TextBox 2"/>
          <p:cNvSpPr txBox="1"/>
          <p:nvPr/>
        </p:nvSpPr>
        <p:spPr>
          <a:xfrm>
            <a:off x="1752600" y="5905500"/>
            <a:ext cx="7239000" cy="1015663"/>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000" dirty="0" smtClean="0">
                <a:solidFill>
                  <a:schemeClr val="accent1">
                    <a:lumMod val="50000"/>
                  </a:schemeClr>
                </a:solidFill>
                <a:latin typeface="Monotype Corsiva" panose="03010101010201010101" pitchFamily="66" charset="0"/>
              </a:rPr>
              <a:t>The confirmation class from a local church recently donated 25 care boxes, all filled, and a handmade quilt. We were able to share some boxes with our hospice nurse for use in other areas of the hospital.</a:t>
            </a:r>
            <a:endParaRPr lang="en-US" sz="2000" dirty="0">
              <a:solidFill>
                <a:schemeClr val="accent1">
                  <a:lumMod val="50000"/>
                </a:schemeClr>
              </a:solidFill>
              <a:latin typeface="Monotype Corsiva" panose="03010101010201010101" pitchFamily="66" charset="0"/>
            </a:endParaRPr>
          </a:p>
        </p:txBody>
      </p:sp>
    </p:spTree>
    <p:extLst>
      <p:ext uri="{BB962C8B-B14F-4D97-AF65-F5344CB8AC3E}">
        <p14:creationId xmlns:p14="http://schemas.microsoft.com/office/powerpoint/2010/main" val="193624866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7">
      <a:dk1>
        <a:srgbClr val="82979A"/>
      </a:dk1>
      <a:lt1>
        <a:srgbClr val="FFFFFF"/>
      </a:lt1>
      <a:dk2>
        <a:srgbClr val="FF5BAD"/>
      </a:dk2>
      <a:lt2>
        <a:srgbClr val="808080"/>
      </a:lt2>
      <a:accent1>
        <a:srgbClr val="3399FF"/>
      </a:accent1>
      <a:accent2>
        <a:srgbClr val="99FFCC"/>
      </a:accent2>
      <a:accent3>
        <a:srgbClr val="FFFFFF"/>
      </a:accent3>
      <a:accent4>
        <a:srgbClr val="6E8083"/>
      </a:accent4>
      <a:accent5>
        <a:srgbClr val="ADCAFF"/>
      </a:accent5>
      <a:accent6>
        <a:srgbClr val="8AE7B9"/>
      </a:accent6>
      <a:hlink>
        <a:srgbClr val="CC00CC"/>
      </a:hlink>
      <a:folHlink>
        <a:srgbClr val="B2B2B2"/>
      </a:folHlink>
    </a:clrScheme>
    <a:fontScheme name="Office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82979A"/>
        </a:dk1>
        <a:lt1>
          <a:srgbClr val="FFFFFF"/>
        </a:lt1>
        <a:dk2>
          <a:srgbClr val="FF5BAD"/>
        </a:dk2>
        <a:lt2>
          <a:srgbClr val="808080"/>
        </a:lt2>
        <a:accent1>
          <a:srgbClr val="3399FF"/>
        </a:accent1>
        <a:accent2>
          <a:srgbClr val="99FFCC"/>
        </a:accent2>
        <a:accent3>
          <a:srgbClr val="FFFFFF"/>
        </a:accent3>
        <a:accent4>
          <a:srgbClr val="6E8083"/>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70F9BA96-AD61-47DA-AE7E-33380B1320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Botanical extract design slides</Template>
  <TotalTime>340</TotalTime>
  <Words>946</Words>
  <Application>Microsoft Macintosh PowerPoint</Application>
  <PresentationFormat>On-screen Show (4:3)</PresentationFormat>
  <Paragraphs>57</Paragraphs>
  <Slides>13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Book Antiqua</vt:lpstr>
      <vt:lpstr>Calibri</vt:lpstr>
      <vt:lpstr>Monotype Corsiva</vt:lpstr>
      <vt:lpstr>Times New Roman</vt:lpstr>
      <vt:lpstr>Wingdings</vt:lpstr>
      <vt:lpstr>Arial</vt:lpstr>
      <vt:lpstr>Office Theme</vt:lpstr>
      <vt:lpstr>All the Comforts of Home</vt:lpstr>
      <vt:lpstr>Background……. </vt:lpstr>
      <vt:lpstr>It started with an idea at a staff meeting….. How to enhance death with dignity….by providing a quiet, calm,  peaceful atmosphere for patient, family and caregivers.</vt:lpstr>
      <vt:lpstr>The process….. </vt:lpstr>
      <vt:lpstr>PowerPoint Presentation</vt:lpstr>
      <vt:lpstr>PowerPoint Presentation</vt:lpstr>
      <vt:lpstr>Care/ Memory boxes</vt:lpstr>
      <vt:lpstr>Taking care of the family…</vt:lpstr>
      <vt:lpstr>Community involvement … </vt:lpstr>
      <vt:lpstr>PowerPoint Presentation</vt:lpstr>
      <vt:lpstr>Implications for practice</vt:lpstr>
      <vt:lpstr>It Matters…….</vt:lpstr>
      <vt:lpstr>PowerPoint Presentation</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betsey dreher</dc:creator>
  <cp:keywords/>
  <cp:lastModifiedBy>Bethany Gleason</cp:lastModifiedBy>
  <cp:revision>58</cp:revision>
  <cp:lastPrinted>1601-01-01T00:00:00Z</cp:lastPrinted>
  <dcterms:created xsi:type="dcterms:W3CDTF">2016-11-24T01:27:55Z</dcterms:created>
  <dcterms:modified xsi:type="dcterms:W3CDTF">2017-01-20T13:34:51Z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TC010900201033</vt:lpwstr>
  </property>
</Properties>
</file>