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61" r:id="rId2"/>
    <p:sldId id="256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99" r:id="rId14"/>
    <p:sldId id="275" r:id="rId15"/>
    <p:sldId id="276" r:id="rId16"/>
    <p:sldId id="273" r:id="rId17"/>
    <p:sldId id="277" r:id="rId18"/>
    <p:sldId id="274" r:id="rId19"/>
    <p:sldId id="296" r:id="rId20"/>
    <p:sldId id="297" r:id="rId21"/>
    <p:sldId id="29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5" r:id="rId30"/>
    <p:sldId id="293" r:id="rId31"/>
    <p:sldId id="294" r:id="rId32"/>
    <p:sldId id="260" r:id="rId33"/>
    <p:sldId id="292" r:id="rId34"/>
    <p:sldId id="300" r:id="rId35"/>
    <p:sldId id="288" r:id="rId36"/>
    <p:sldId id="29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71" autoAdjust="0"/>
  </p:normalViewPr>
  <p:slideViewPr>
    <p:cSldViewPr>
      <p:cViewPr>
        <p:scale>
          <a:sx n="76" d="100"/>
          <a:sy n="76" d="100"/>
        </p:scale>
        <p:origin x="-33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577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A31C6EB-EAE6-4239-8F43-0448494D98F4}" type="datetimeFigureOut">
              <a:rPr lang="en-US"/>
              <a:pPr>
                <a:defRPr/>
              </a:pPr>
              <a:t>8/31/2015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B2B4EA5-7D0A-4A83-ADA7-038586C1C7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13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69B18F9-BDC7-4735-9144-7BBB9DF7F035}" type="slidenum">
              <a:rPr lang="en-US" altLang="en-US"/>
              <a:pPr eaLnBrk="1" hangingPunct="1"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Rectangle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F6EF4A3-0C9B-4920-84E4-244A34F6696E}" type="slidenum">
              <a:rPr lang="en-US" altLang="en-US"/>
              <a:pPr eaLnBrk="1" hangingPunct="1"/>
              <a:t>33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42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7B356-FE35-4A47-AADF-35A08294E4E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4708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AA8D6-E209-4583-A528-9765F857518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786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44208-704C-4215-A3CA-30C410D4C39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601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mple Question &amp;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143000"/>
          </a:xfrm>
        </p:spPr>
        <p:txBody>
          <a:bodyPr rtlCol="0"/>
          <a:lstStyle>
            <a:lvl1pPr algn="l">
              <a:defRPr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>
              <a:buFontTx/>
              <a:buNone/>
              <a:defRPr kumimoji="0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r">
              <a:defRPr smtClean="0"/>
            </a:lvl1pPr>
            <a:extLst/>
          </a:lstStyle>
          <a:p>
            <a:pPr>
              <a:defRPr/>
            </a:pPr>
            <a:fld id="{C0B5B3A2-7A1D-4F30-AA37-17B1A1A46DFF}" type="datetimeFigureOut">
              <a:rPr lang="en-US"/>
              <a:pPr>
                <a:defRPr/>
              </a:pPr>
              <a:t>8/31/2015</a:t>
            </a:fld>
            <a:endParaRPr lang="en-US" dirty="0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A03C14B7-B9E9-48A1-9FD5-87AEA29C45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95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4811F-E4A8-4E99-B29F-D6294E0DE5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439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0959F-1DCB-4583-AAF4-ED55A5CB0F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294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B0E54-E402-422B-8174-36FA94B26AE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01995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44D36-1DD4-4D57-AF0C-0BA45D375E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7760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D613B-E63E-4374-8C0C-F6475C684AE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363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C49AF-33BF-4293-B557-A62F6F91DCD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7591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D844D-829F-4F54-8C41-B162AB8E8C6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771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04FFD-E07B-402A-8D79-46C2498832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026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dirty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BFB1277-3863-4561-8CF2-3F8A2501946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7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4" name="Oval 28"/>
          <p:cNvSpPr/>
          <p:nvPr/>
        </p:nvSpPr>
        <p:spPr>
          <a:xfrm>
            <a:off x="8572500" y="5476875"/>
            <a:ext cx="152400" cy="1524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Oval 28"/>
          <p:cNvSpPr/>
          <p:nvPr/>
        </p:nvSpPr>
        <p:spPr>
          <a:xfrm>
            <a:off x="8572500" y="5753100"/>
            <a:ext cx="152400" cy="1524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2090738" y="4648200"/>
            <a:ext cx="5397500" cy="1181100"/>
          </a:xfrm>
        </p:spPr>
        <p:txBody>
          <a:bodyPr>
            <a:normAutofit fontScale="92500"/>
          </a:bodyPr>
          <a:lstStyle>
            <a:extLst/>
          </a:lstStyle>
          <a:p>
            <a:pPr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A community Stroke education by 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the professional nursing members of NAINA</a:t>
            </a:r>
          </a:p>
          <a:p>
            <a:pPr eaLnBrk="1" hangingPunct="1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www.nainausa.com</a:t>
            </a:r>
            <a:endParaRPr lang="en-US" sz="2000" b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6389688"/>
            <a:ext cx="7505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b="1">
                <a:latin typeface="Century" pitchFamily="18" charset="0"/>
              </a:rPr>
              <a:t>Presentation prepared by   Varsha Singh   </a:t>
            </a:r>
            <a:r>
              <a:rPr lang="en-US" altLang="en-US" sz="1400" b="1">
                <a:latin typeface="Century" pitchFamily="18" charset="0"/>
              </a:rPr>
              <a:t>MSN,APN-C</a:t>
            </a:r>
          </a:p>
        </p:txBody>
      </p:sp>
      <p:pic>
        <p:nvPicPr>
          <p:cNvPr id="4112" name="Picture 2" descr="http://www.nainausa.com/images/NA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662" y="441541"/>
            <a:ext cx="1828799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256754" y="2285999"/>
            <a:ext cx="2516187" cy="2201863"/>
          </a:xfrm>
          <a:prstGeom prst="ellipse">
            <a:avLst/>
          </a:prstGeom>
          <a:solidFill>
            <a:srgbClr val="B7DA4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9236" y="2716954"/>
            <a:ext cx="1631225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L.A.F.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Lets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Act</a:t>
            </a:r>
          </a:p>
          <a:p>
            <a:pPr algn="ctr">
              <a:defRPr/>
            </a:pPr>
            <a:r>
              <a:rPr lang="en-US" sz="2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" panose="02040604050505020304" pitchFamily="18" charset="0"/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Time is BRAIN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467600" cy="47545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altLang="en-US" sz="2400" b="1" dirty="0" smtClean="0">
                <a:solidFill>
                  <a:srgbClr val="92D050"/>
                </a:solidFill>
                <a:latin typeface="Aparajita" pitchFamily="34" charset="0"/>
                <a:cs typeface="Aparajita" pitchFamily="34" charset="0"/>
              </a:rPr>
              <a:t>Think about this!!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400" b="1" dirty="0" smtClean="0">
                <a:latin typeface="Aparajita" pitchFamily="34" charset="0"/>
                <a:cs typeface="Aparajita" pitchFamily="34" charset="0"/>
              </a:rPr>
              <a:t>1.9 million neurons die every minute after Stroke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sz="2400" b="1" dirty="0" smtClean="0">
                <a:latin typeface="Aparajita" pitchFamily="34" charset="0"/>
                <a:cs typeface="Aparajita" pitchFamily="34" charset="0"/>
              </a:rPr>
              <a:t>Someone can  loose all the functions controlled by those neurons every minute</a:t>
            </a:r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179F9-7E45-4E6B-91EF-5870909FA9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5" name="Picture 3" descr="C:\Users\vsingh\AppData\Local\Microsoft\Windows\Temporary Internet Files\Content.IE5\XS5EPX2U\MP90043874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77"/>
          <a:stretch>
            <a:fillRect/>
          </a:stretch>
        </p:blipFill>
        <p:spPr bwMode="auto">
          <a:xfrm>
            <a:off x="3048000" y="3190875"/>
            <a:ext cx="33528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 descr="C:\Users\VSINGH\AppData\Local\Microsoft\Windows\Temporary Internet Files\Content.IE5\MPS9S1SF\7223468526_876a37ac84_z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3" y="2743200"/>
            <a:ext cx="1436687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C:\Users\VSINGH\AppData\Local\Microsoft\Windows\Temporary Internet Files\Content.IE5\MPS9S1SF\7223468526_876a37ac84_z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88" y="274955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08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Some myths about stroke</a:t>
            </a:r>
            <a:endParaRPr lang="en-US" b="1" dirty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315200" cy="5181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Myth: Stroke happens to the heart</a:t>
            </a:r>
          </a:p>
          <a:p>
            <a:pPr lvl="1" eaLnBrk="1" hangingPunct="1">
              <a:defRPr/>
            </a:pPr>
            <a:r>
              <a:rPr lang="en-US" sz="2400" b="1" dirty="0">
                <a:latin typeface="Aparajita" panose="020B0604020202020204" pitchFamily="34" charset="0"/>
                <a:cs typeface="Aparajita" panose="020B0604020202020204" pitchFamily="34" charset="0"/>
              </a:rPr>
              <a:t>Reality: </a:t>
            </a:r>
            <a:r>
              <a:rPr lang="en-US" sz="2400" b="1" dirty="0">
                <a:solidFill>
                  <a:srgbClr val="92D05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Stroke is a "Brain Attack" </a:t>
            </a:r>
          </a:p>
          <a:p>
            <a:pPr lvl="1" eaLnBrk="1" hangingPunct="1">
              <a:defRPr/>
            </a:pPr>
            <a:endParaRPr lang="en-US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Myth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: Stroke cannot be treated. Nothing can be done once someone has stroke.</a:t>
            </a:r>
          </a:p>
          <a:p>
            <a:pPr lvl="1" eaLnBrk="1" hangingPunct="1">
              <a:defRPr/>
            </a:pPr>
            <a:r>
              <a:rPr lang="en-US" sz="2400" b="1" dirty="0">
                <a:latin typeface="Aparajita" panose="020B0604020202020204" pitchFamily="34" charset="0"/>
                <a:cs typeface="Aparajita" panose="020B0604020202020204" pitchFamily="34" charset="0"/>
              </a:rPr>
              <a:t>Reality: </a:t>
            </a:r>
            <a:r>
              <a:rPr lang="en-US" sz="2400" b="1" dirty="0">
                <a:solidFill>
                  <a:srgbClr val="92D05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Stroke requires emergency treatment</a:t>
            </a:r>
          </a:p>
          <a:p>
            <a:pPr lvl="1" eaLnBrk="1" hangingPunct="1">
              <a:defRPr/>
            </a:pPr>
            <a:endParaRPr lang="en-US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Myth: Stroke only strikes the elderly</a:t>
            </a:r>
          </a:p>
          <a:p>
            <a:pPr lvl="1" eaLnBrk="1" hangingPunct="1">
              <a:defRPr/>
            </a:pPr>
            <a:r>
              <a:rPr lang="en-US" sz="2400" b="1" dirty="0">
                <a:latin typeface="Aparajita" panose="020B0604020202020204" pitchFamily="34" charset="0"/>
                <a:cs typeface="Aparajita" panose="020B0604020202020204" pitchFamily="34" charset="0"/>
              </a:rPr>
              <a:t>Reality: </a:t>
            </a:r>
            <a:r>
              <a:rPr lang="en-US" sz="2400" b="1" dirty="0">
                <a:solidFill>
                  <a:srgbClr val="92D05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Stroke can happen to anyone </a:t>
            </a:r>
          </a:p>
          <a:p>
            <a:pPr lvl="1" eaLnBrk="1" hangingPunct="1">
              <a:defRPr/>
            </a:pPr>
            <a:endParaRPr lang="en-US" sz="24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eaLnBrk="1" hangingPunct="1">
              <a:defRPr/>
            </a:pPr>
            <a:r>
              <a:rPr lang="en-US" sz="24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Myth</a:t>
            </a:r>
            <a:r>
              <a:rPr lang="en-US" sz="2400" dirty="0">
                <a:latin typeface="Aparajita" panose="020B0604020202020204" pitchFamily="34" charset="0"/>
                <a:cs typeface="Aparajita" panose="020B0604020202020204" pitchFamily="34" charset="0"/>
              </a:rPr>
              <a:t>: You can’t prevent if someone is going to have a stroke.</a:t>
            </a:r>
          </a:p>
          <a:p>
            <a:pPr lvl="1" eaLnBrk="1" hangingPunct="1">
              <a:defRPr/>
            </a:pPr>
            <a:r>
              <a:rPr lang="en-US" sz="2400" b="1" dirty="0">
                <a:latin typeface="Aparajita" panose="020B0604020202020204" pitchFamily="34" charset="0"/>
                <a:cs typeface="Aparajita" panose="020B0604020202020204" pitchFamily="34" charset="0"/>
              </a:rPr>
              <a:t>Reality: </a:t>
            </a:r>
            <a:r>
              <a:rPr lang="en-US" sz="2400" b="1" dirty="0">
                <a:solidFill>
                  <a:srgbClr val="92D05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Stroke is largely preventable 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6F1DD5-5291-4B1D-8176-FB85ACDA883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What the community members need to know?</a:t>
            </a:r>
            <a:endParaRPr lang="en-US" b="1" dirty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467600" cy="3810000"/>
          </a:xfrm>
        </p:spPr>
        <p:txBody>
          <a:bodyPr/>
          <a:lstStyle/>
          <a:p>
            <a:pPr marL="109538" indent="0" eaLnBrk="1" hangingPunct="1">
              <a:buFontTx/>
              <a:buNone/>
            </a:pPr>
            <a:r>
              <a:rPr lang="en-US" altLang="en-US" sz="3600" dirty="0" smtClean="0">
                <a:latin typeface="Aparajita" pitchFamily="34" charset="0"/>
                <a:cs typeface="Aparajita" pitchFamily="34" charset="0"/>
              </a:rPr>
              <a:t>1. Learn about the </a:t>
            </a:r>
            <a:r>
              <a:rPr lang="en-US" altLang="en-US" sz="3600" b="1" dirty="0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warning signs </a:t>
            </a:r>
            <a:r>
              <a:rPr lang="en-US" altLang="en-US" sz="3600" dirty="0" smtClean="0">
                <a:latin typeface="Aparajita" pitchFamily="34" charset="0"/>
                <a:cs typeface="Aparajita" pitchFamily="34" charset="0"/>
              </a:rPr>
              <a:t>of stroke</a:t>
            </a:r>
          </a:p>
          <a:p>
            <a:pPr marL="109538" indent="0" eaLnBrk="1" hangingPunct="1">
              <a:buFontTx/>
              <a:buNone/>
            </a:pPr>
            <a:r>
              <a:rPr lang="en-US" altLang="en-US" sz="3600" dirty="0" smtClean="0">
                <a:latin typeface="Aparajita" pitchFamily="34" charset="0"/>
                <a:cs typeface="Aparajita" pitchFamily="34" charset="0"/>
              </a:rPr>
              <a:t>2. Learn </a:t>
            </a:r>
            <a:r>
              <a:rPr lang="en-US" altLang="en-US" sz="3600" b="1" dirty="0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what to do </a:t>
            </a:r>
            <a:r>
              <a:rPr lang="en-US" altLang="en-US" sz="3600" dirty="0" smtClean="0">
                <a:latin typeface="Aparajita" pitchFamily="34" charset="0"/>
                <a:cs typeface="Aparajita" pitchFamily="34" charset="0"/>
              </a:rPr>
              <a:t>if someone is exhibiting these signs and symptoms.</a:t>
            </a:r>
          </a:p>
          <a:p>
            <a:pPr marL="109538" indent="0" eaLnBrk="1" hangingPunct="1">
              <a:buFontTx/>
              <a:buNone/>
            </a:pPr>
            <a:r>
              <a:rPr lang="en-US" altLang="en-US" sz="3600" dirty="0" smtClean="0">
                <a:latin typeface="Aparajita" pitchFamily="34" charset="0"/>
                <a:cs typeface="Aparajita" pitchFamily="34" charset="0"/>
              </a:rPr>
              <a:t>3.Understand the </a:t>
            </a:r>
            <a:r>
              <a:rPr lang="en-US" altLang="en-US" sz="3600" b="1" dirty="0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risk factors </a:t>
            </a:r>
            <a:r>
              <a:rPr lang="en-US" altLang="en-US" sz="3600" dirty="0" smtClean="0">
                <a:latin typeface="Aparajita" pitchFamily="34" charset="0"/>
                <a:cs typeface="Aparajita" pitchFamily="34" charset="0"/>
              </a:rPr>
              <a:t>for stroke and practice </a:t>
            </a:r>
            <a:r>
              <a:rPr lang="en-US" altLang="en-US" sz="3600" b="1" dirty="0" smtClean="0">
                <a:solidFill>
                  <a:srgbClr val="FFFF00"/>
                </a:solidFill>
                <a:latin typeface="Aparajita" pitchFamily="34" charset="0"/>
                <a:cs typeface="Aparajita" pitchFamily="34" charset="0"/>
              </a:rPr>
              <a:t>prevention</a:t>
            </a:r>
            <a:r>
              <a:rPr lang="en-US" altLang="en-US" sz="3600" dirty="0" smtClean="0">
                <a:latin typeface="Aparajita" pitchFamily="34" charset="0"/>
                <a:cs typeface="Aparajita" pitchFamily="34" charset="0"/>
              </a:rPr>
              <a:t>.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DFAB2-F5ED-4E11-B048-8D6BF24EDC2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Why it is important to educate the community??</a:t>
            </a:r>
            <a:endParaRPr lang="en-US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495800"/>
          </a:xfrm>
        </p:spPr>
        <p:txBody>
          <a:bodyPr/>
          <a:lstStyle/>
          <a:p>
            <a:r>
              <a:rPr lang="en-US" dirty="0" smtClean="0"/>
              <a:t>Stroke can occur ANYWHERE. Community members must know how to recognize the signs and symptoms of stroke.</a:t>
            </a:r>
          </a:p>
          <a:p>
            <a:r>
              <a:rPr lang="en-US" dirty="0" smtClean="0"/>
              <a:t>To provide critical treatment there is only 3 hour window. </a:t>
            </a:r>
            <a:r>
              <a:rPr lang="en-US" b="1" dirty="0" smtClean="0"/>
              <a:t>Early arrival to hospital is main goal.</a:t>
            </a:r>
          </a:p>
          <a:p>
            <a:r>
              <a:rPr lang="en-US" dirty="0" smtClean="0"/>
              <a:t>If no one is aware in community then we miss the chance to bring someone quickly to emergency room.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3" r="5927"/>
          <a:stretch>
            <a:fillRect/>
          </a:stretch>
        </p:blipFill>
        <p:spPr>
          <a:xfrm>
            <a:off x="533400" y="1447800"/>
            <a:ext cx="8066088" cy="3276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8080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F-A-S-T</a:t>
            </a:r>
            <a:endParaRPr lang="en-US" b="1" dirty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908925" cy="5181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F = Face: ask the person to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smile See if the smile is even or not.</a:t>
            </a: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A = Arm: ask the person to raise both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arms. See  if the arms stay at the same level.</a:t>
            </a: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S = Speech: ask the person to speak a simple </a:t>
            </a: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sentence.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Note is there is any change in speech or the person cannot talk properly.</a:t>
            </a: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eaLnBrk="1" hangingPunct="1">
              <a:defRPr/>
            </a:pPr>
            <a:endParaRPr lang="en-US" sz="2800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If you suspect that the person is showing any of the FAST sign then it is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T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= Time: to </a:t>
            </a:r>
            <a:r>
              <a:rPr lang="en-US" sz="2800" u="sng" dirty="0">
                <a:latin typeface="Aparajita" panose="020B0604020202020204" pitchFamily="34" charset="0"/>
                <a:cs typeface="Aparajita" panose="020B0604020202020204" pitchFamily="34" charset="0"/>
              </a:rPr>
              <a:t>CALL 911</a:t>
            </a:r>
          </a:p>
          <a:p>
            <a:pPr marL="109728" indent="0" algn="ctr" eaLnBrk="1" hangingPunct="1">
              <a:buFontTx/>
              <a:buNone/>
              <a:defRPr/>
            </a:pPr>
            <a:r>
              <a:rPr lang="en-US" sz="2800" dirty="0" smtClean="0">
                <a:latin typeface="Aparajita" panose="020B0604020202020204" pitchFamily="34" charset="0"/>
                <a:cs typeface="Aparajita" panose="020B0604020202020204" pitchFamily="34" charset="0"/>
              </a:rPr>
              <a:t>Every </a:t>
            </a:r>
            <a:r>
              <a:rPr lang="en-US" sz="2800" dirty="0">
                <a:latin typeface="Aparajita" panose="020B0604020202020204" pitchFamily="34" charset="0"/>
                <a:cs typeface="Aparajita" panose="020B0604020202020204" pitchFamily="34" charset="0"/>
              </a:rPr>
              <a:t>minute matters!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FB2F5F-40E5-4E35-8952-D37D03E6A6D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7413" name="Picture 6" descr="C:\Users\vsingh\AppData\Local\Microsoft\Windows\Temporary Internet Files\Content.IE5\XS5EPX2U\MC90044146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1" t="2206" r="5470" b="31117"/>
          <a:stretch>
            <a:fillRect/>
          </a:stretch>
        </p:blipFill>
        <p:spPr bwMode="auto">
          <a:xfrm>
            <a:off x="7721600" y="3716338"/>
            <a:ext cx="128905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120063" y="3778250"/>
            <a:ext cx="1049337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rgbClr val="FF0000"/>
                </a:solidFill>
                <a:latin typeface="+mj-lt"/>
              </a:rPr>
              <a:t>Rose is</a:t>
            </a:r>
          </a:p>
          <a:p>
            <a:pPr algn="ctr">
              <a:defRPr/>
            </a:pPr>
            <a:r>
              <a:rPr lang="en-US" sz="1100" dirty="0">
                <a:solidFill>
                  <a:srgbClr val="FF0000"/>
                </a:solidFill>
                <a:latin typeface="+mj-lt"/>
              </a:rPr>
              <a:t> red</a:t>
            </a:r>
          </a:p>
        </p:txBody>
      </p:sp>
      <p:pic>
        <p:nvPicPr>
          <p:cNvPr id="17415" name="Picture 3" descr="C:\Users\VSINGH\AppData\Local\Microsoft\Windows\Temporary Internet Files\Content.IE5\MPS9S1SF\smile-big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084263"/>
            <a:ext cx="846138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4" descr="C:\Users\VSINGH\AppData\Local\Microsoft\Windows\Temporary Internet Files\Content.IE5\MPS9S1SF\graphics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6858000" y="2438400"/>
            <a:ext cx="904875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Warning Signs indicating stroke</a:t>
            </a:r>
            <a:endParaRPr lang="en-US" b="1" dirty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A6BD91-E105-4EA3-A28B-CDAB0662619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762000" y="1481138"/>
            <a:ext cx="7696200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2"/>
                </a:solidFill>
                <a:latin typeface="+mn-lt"/>
                <a:ea typeface="ヒラギノ角ゴ Pro W3" charset="0"/>
                <a:cs typeface="Geneva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  <a:ea typeface="Geneva" charset="0"/>
                <a:cs typeface="Geneva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defRPr/>
            </a:pPr>
            <a:endParaRPr lang="en-US" sz="2400" b="1" kern="0" dirty="0" smtClean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Uneven </a:t>
            </a:r>
            <a:r>
              <a:rPr lang="en-US" sz="2400" b="1" kern="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face, droop </a:t>
            </a:r>
            <a:r>
              <a:rPr lang="en-US" sz="2400" b="1" kern="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on one side of </a:t>
            </a:r>
            <a:r>
              <a:rPr lang="en-US" sz="2400" b="1" kern="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face or drooling</a:t>
            </a:r>
            <a:endParaRPr lang="en-US" sz="2400" b="1" kern="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>
              <a:defRPr/>
            </a:pPr>
            <a:r>
              <a:rPr lang="en-US" sz="2400" b="1" kern="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Sudden </a:t>
            </a:r>
            <a:r>
              <a:rPr lang="en-US" sz="2400" b="1" kern="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</a:t>
            </a:r>
            <a:r>
              <a:rPr lang="en-US" sz="2400" b="1" kern="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umbness or weakness of the face, arm, or leg</a:t>
            </a:r>
          </a:p>
          <a:p>
            <a:pPr>
              <a:defRPr/>
            </a:pPr>
            <a:r>
              <a:rPr lang="en-US" sz="2400" b="1" kern="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Sudden trouble seeing in one or both eyes</a:t>
            </a:r>
          </a:p>
          <a:p>
            <a:pPr>
              <a:defRPr/>
            </a:pPr>
            <a:r>
              <a:rPr lang="en-US" sz="2400" b="1" kern="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Sudden confusion, trouble speaking or </a:t>
            </a:r>
          </a:p>
          <a:p>
            <a:pPr>
              <a:defRPr/>
            </a:pPr>
            <a:r>
              <a:rPr lang="en-US" sz="2400" b="1" kern="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Sudden trouble walking, dizziness, loss of balance, or coordination</a:t>
            </a:r>
          </a:p>
          <a:p>
            <a:pPr>
              <a:defRPr/>
            </a:pPr>
            <a:r>
              <a:rPr lang="en-US" sz="2400" b="1" kern="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Sudden </a:t>
            </a:r>
            <a:r>
              <a:rPr lang="en-US" sz="2400" b="1" kern="0" dirty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severe headache with no known </a:t>
            </a:r>
            <a:r>
              <a:rPr lang="en-US" sz="2400" b="1" kern="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cause </a:t>
            </a:r>
          </a:p>
          <a:p>
            <a:pPr>
              <a:defRPr/>
            </a:pPr>
            <a:r>
              <a:rPr lang="en-US" sz="2400" b="1" kern="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Sudden trouble with understanding  the speech ,blank look on face</a:t>
            </a:r>
          </a:p>
          <a:p>
            <a:pPr>
              <a:defRPr/>
            </a:pPr>
            <a:r>
              <a:rPr lang="en-US" sz="2400" b="1" kern="0" dirty="0" smtClean="0">
                <a:solidFill>
                  <a:schemeClr val="tx1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Suddenly dropping things due to weakness of hands.</a:t>
            </a:r>
          </a:p>
          <a:p>
            <a:pPr>
              <a:defRPr/>
            </a:pPr>
            <a:endParaRPr lang="en-US" sz="2400" b="1" kern="0" dirty="0">
              <a:solidFill>
                <a:schemeClr val="tx1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TIA/Mini Stroke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Aparajita" panose="020B0604020202020204" pitchFamily="34" charset="0"/>
                <a:cs typeface="Aparajita" panose="020B0604020202020204" pitchFamily="34" charset="0"/>
              </a:rPr>
              <a:t>A possible sign that a stroke is about to occur, is called a transient ischemic attack (TIA</a:t>
            </a:r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)</a:t>
            </a:r>
            <a:endParaRPr lang="en-US" sz="24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109728" indent="0" algn="ctr" eaLnBrk="1" hangingPunct="1">
              <a:buFontTx/>
              <a:buNone/>
              <a:defRPr/>
            </a:pPr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“</a:t>
            </a:r>
            <a:r>
              <a:rPr lang="en-US" sz="2400" b="1" dirty="0">
                <a:latin typeface="Aparajita" panose="020B0604020202020204" pitchFamily="34" charset="0"/>
                <a:cs typeface="Aparajita" panose="020B0604020202020204" pitchFamily="34" charset="0"/>
              </a:rPr>
              <a:t>warning sign” – </a:t>
            </a:r>
          </a:p>
          <a:p>
            <a:pPr marL="109728" indent="0" algn="ctr" eaLnBrk="1" hangingPunct="1">
              <a:buFontTx/>
              <a:buNone/>
              <a:defRPr/>
            </a:pPr>
            <a:r>
              <a:rPr lang="en-US" sz="2400" b="1" dirty="0">
                <a:latin typeface="Aparajita" panose="020B0604020202020204" pitchFamily="34" charset="0"/>
                <a:cs typeface="Aparajita" panose="020B0604020202020204" pitchFamily="34" charset="0"/>
              </a:rPr>
              <a:t>A temporary interruption in blood flow to a part of the </a:t>
            </a:r>
            <a:r>
              <a:rPr lang="en-US" sz="2400" b="1" dirty="0" smtClean="0">
                <a:latin typeface="Aparajita" panose="020B0604020202020204" pitchFamily="34" charset="0"/>
                <a:cs typeface="Aparajita" panose="020B0604020202020204" pitchFamily="34" charset="0"/>
              </a:rPr>
              <a:t>brain</a:t>
            </a:r>
            <a:endParaRPr lang="en-US" sz="2400" b="1" dirty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eaLnBrk="1" hangingPunct="1">
              <a:defRPr/>
            </a:pPr>
            <a:r>
              <a:rPr lang="en-US" sz="2400" b="1" dirty="0">
                <a:latin typeface="Aparajita" panose="020B0604020202020204" pitchFamily="34" charset="0"/>
                <a:cs typeface="Aparajita" panose="020B0604020202020204" pitchFamily="34" charset="0"/>
              </a:rPr>
              <a:t>Symptoms of TIA are similar to a stroke but resolve within 24 hours or less </a:t>
            </a:r>
            <a:endParaRPr lang="en-US" sz="2400" b="1" dirty="0" smtClean="0">
              <a:latin typeface="Aparajita" panose="020B0604020202020204" pitchFamily="34" charset="0"/>
              <a:cs typeface="Aparajita" panose="020B0604020202020204" pitchFamily="34" charset="0"/>
            </a:endParaRPr>
          </a:p>
          <a:p>
            <a:pPr marL="109728" indent="0" algn="ctr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Do </a:t>
            </a:r>
            <a:r>
              <a:rPr lang="en-US" sz="2400" b="1" dirty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Not Ignore any symptoms!</a:t>
            </a:r>
          </a:p>
          <a:p>
            <a:pPr marL="109728" indent="0" algn="ctr" eaLnBrk="1" hangingPunct="1">
              <a:buFontTx/>
              <a:buNone/>
              <a:defRPr/>
            </a:pPr>
            <a:r>
              <a:rPr lang="en-US" sz="2400" b="1" dirty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Call 911 immediately! </a:t>
            </a:r>
          </a:p>
          <a:p>
            <a:pPr marL="109728" indent="0" algn="ctr" eaLnBrk="1" hangingPunct="1">
              <a:buFontTx/>
              <a:buNone/>
              <a:defRPr/>
            </a:pPr>
            <a:r>
              <a:rPr lang="en-US" sz="2400" b="1" dirty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You may be able to Prevent a Major Stroke from occurring! </a:t>
            </a:r>
          </a:p>
          <a:p>
            <a:pPr marL="109728" indent="0" algn="ctr" eaLnBrk="1" hangingPunct="1">
              <a:buFontTx/>
              <a:buNone/>
              <a:defRPr/>
            </a:pPr>
            <a:r>
              <a:rPr lang="en-US" sz="2400" b="1" dirty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TIME IS BRAIN!</a:t>
            </a:r>
          </a:p>
          <a:p>
            <a:pPr eaLnBrk="1" hangingPunct="1">
              <a:defRPr/>
            </a:pPr>
            <a:endParaRPr lang="en-US" dirty="0"/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14FE1-81D0-4BB3-BD15-4CCE32308B3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8600"/>
            <a:ext cx="8229600" cy="4495800"/>
          </a:xfrm>
        </p:spPr>
        <p:txBody>
          <a:bodyPr/>
          <a:lstStyle/>
          <a:p>
            <a:pPr marL="109728" indent="0" algn="ctr" eaLnBrk="1" hangingPunct="1">
              <a:buFontTx/>
              <a:buNone/>
              <a:defRPr/>
            </a:pPr>
            <a:endParaRPr lang="en-US" sz="2400" dirty="0" smtClean="0">
              <a:solidFill>
                <a:srgbClr val="C00000"/>
              </a:solidFill>
            </a:endParaRPr>
          </a:p>
          <a:p>
            <a:pPr marL="109728" indent="0" algn="ctr" eaLnBrk="1" hangingPunct="1">
              <a:buFontTx/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When </a:t>
            </a:r>
            <a:r>
              <a:rPr lang="en-US" sz="4000" b="1" dirty="0">
                <a:solidFill>
                  <a:srgbClr val="FFFF00"/>
                </a:solidFill>
              </a:rPr>
              <a:t>Stroke Strikes </a:t>
            </a:r>
          </a:p>
          <a:p>
            <a:pPr marL="109728" indent="0" algn="ctr" eaLnBrk="1" hangingPunct="1">
              <a:buFontTx/>
              <a:buNone/>
              <a:defRPr/>
            </a:pPr>
            <a:r>
              <a:rPr lang="en-US" sz="4000" b="1" dirty="0" smtClean="0">
                <a:solidFill>
                  <a:srgbClr val="FFFF00"/>
                </a:solidFill>
              </a:rPr>
              <a:t>(L.A.F.)Lets Act F.A.S.T</a:t>
            </a:r>
            <a:r>
              <a:rPr lang="en-US" sz="4000" b="1" dirty="0">
                <a:solidFill>
                  <a:srgbClr val="FFFF00"/>
                </a:solidFill>
              </a:rPr>
              <a:t>. </a:t>
            </a:r>
          </a:p>
          <a:p>
            <a:pPr marL="109728" indent="0" algn="ctr" eaLnBrk="1" hangingPunct="1">
              <a:buFontTx/>
              <a:buNone/>
              <a:defRPr/>
            </a:pPr>
            <a:r>
              <a:rPr lang="en-US" sz="4000" b="1" dirty="0">
                <a:solidFill>
                  <a:srgbClr val="FFFF00"/>
                </a:solidFill>
              </a:rPr>
              <a:t>Call 9-1-1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D156D0-911C-4C1D-A47B-1E257E60C7C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0484" name="Picture 2" descr="NSA Logo - 5 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15000"/>
            <a:ext cx="1524000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2" descr="C:\Users\vsingh\AppData\Local\Microsoft\Windows\Temporary Internet Files\Content.IE5\XS5EPX2U\MC90028686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9718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  <a:effectLst/>
              </a:rPr>
              <a:t>What happens in the hospital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sz="2400" b="1" dirty="0" smtClean="0"/>
              <a:t>The patient is treated 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immediately in emergency department </a:t>
            </a:r>
            <a:r>
              <a:rPr lang="en-US" altLang="en-US" sz="2400" b="1" dirty="0" smtClean="0"/>
              <a:t>as an emergency.</a:t>
            </a:r>
          </a:p>
          <a:p>
            <a:pPr eaLnBrk="1" hangingPunct="1"/>
            <a:r>
              <a:rPr lang="en-US" altLang="en-US" sz="2400" b="1" dirty="0" smtClean="0"/>
              <a:t>Across the nation the hospital professionals are trained to treat Stroke</a:t>
            </a:r>
          </a:p>
          <a:p>
            <a:pPr eaLnBrk="1" hangingPunct="1"/>
            <a:r>
              <a:rPr lang="en-US" altLang="en-US" sz="2400" b="1" dirty="0" smtClean="0"/>
              <a:t>First of all the patient will get the 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CT Scan </a:t>
            </a:r>
            <a:r>
              <a:rPr lang="en-US" altLang="en-US" sz="2400" b="1" dirty="0" smtClean="0"/>
              <a:t>of the head to find out what is the type of stroke .Clot or bleed in brain.</a:t>
            </a:r>
          </a:p>
          <a:p>
            <a:pPr eaLnBrk="1" hangingPunct="1"/>
            <a:r>
              <a:rPr lang="en-US" altLang="en-US" sz="2400" b="1" dirty="0" smtClean="0"/>
              <a:t>Next treatment is decided based on the CT Scan results.</a:t>
            </a:r>
          </a:p>
          <a:p>
            <a:pPr eaLnBrk="1" hangingPunct="1"/>
            <a:r>
              <a:rPr lang="en-US" altLang="en-US" sz="2400" b="1" dirty="0" smtClean="0"/>
              <a:t>They will try to administer a 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clot buster </a:t>
            </a:r>
            <a:r>
              <a:rPr lang="en-US" altLang="en-US" sz="2400" b="1" dirty="0" smtClean="0"/>
              <a:t>medication that opens up the blood flow to brain</a:t>
            </a:r>
          </a:p>
          <a:p>
            <a:pPr eaLnBrk="1" hangingPunct="1"/>
            <a:r>
              <a:rPr lang="en-US" altLang="en-US" sz="2400" b="1" dirty="0" smtClean="0"/>
              <a:t>If there is hemorrhagic stroke then there are 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surgical </a:t>
            </a:r>
            <a:r>
              <a:rPr lang="en-US" altLang="en-US" sz="2400" b="1" dirty="0" smtClean="0"/>
              <a:t>procedures that 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can save the life</a:t>
            </a:r>
            <a:r>
              <a:rPr lang="en-US" altLang="en-US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838200"/>
            <a:ext cx="8229600" cy="2286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rgbClr val="FFFF00"/>
                </a:solidFill>
                <a:latin typeface="Aparajita" pitchFamily="34" charset="0"/>
              </a:rPr>
              <a:t>NAINA</a:t>
            </a:r>
            <a:br>
              <a:rPr lang="en-US" altLang="en-US" b="1" dirty="0" smtClean="0">
                <a:solidFill>
                  <a:srgbClr val="FFFF00"/>
                </a:solidFill>
                <a:latin typeface="Aparajita" pitchFamily="34" charset="0"/>
              </a:rPr>
            </a:br>
            <a:r>
              <a:rPr lang="en-US" altLang="en-US" b="1" dirty="0" smtClean="0">
                <a:solidFill>
                  <a:srgbClr val="FFFF00"/>
                </a:solidFill>
                <a:latin typeface="Aparajita" pitchFamily="34" charset="0"/>
              </a:rPr>
              <a:t>Stroke Community Education</a:t>
            </a:r>
            <a:br>
              <a:rPr lang="en-US" altLang="en-US" b="1" dirty="0" smtClean="0">
                <a:solidFill>
                  <a:srgbClr val="FFFF00"/>
                </a:solidFill>
                <a:latin typeface="Aparajita" pitchFamily="34" charset="0"/>
              </a:rPr>
            </a:br>
            <a:r>
              <a:rPr lang="en-US" altLang="en-US" b="1" dirty="0" smtClean="0">
                <a:solidFill>
                  <a:srgbClr val="FFFF00"/>
                </a:solidFill>
                <a:latin typeface="Aparajita" pitchFamily="34" charset="0"/>
              </a:rPr>
              <a:t>L.A.F.</a:t>
            </a:r>
            <a:endParaRPr lang="en-US" altLang="en-US" b="1" dirty="0">
              <a:solidFill>
                <a:srgbClr val="FFFF00"/>
              </a:solidFill>
              <a:latin typeface="Aparajita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6600"/>
            <a:ext cx="6400800" cy="20574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4800" b="1" dirty="0" smtClean="0">
                <a:solidFill>
                  <a:srgbClr val="FFC000"/>
                </a:solidFill>
                <a:latin typeface="Aparajita" pitchFamily="34" charset="0"/>
              </a:rPr>
              <a:t>A NATIONAL Community Education Project</a:t>
            </a:r>
          </a:p>
          <a:p>
            <a:pPr eaLnBrk="1" hangingPunct="1">
              <a:defRPr/>
            </a:pPr>
            <a:endParaRPr lang="en-US" altLang="en-US" sz="2800" dirty="0">
              <a:latin typeface="Aparajita" pitchFamily="34" charset="0"/>
            </a:endParaRPr>
          </a:p>
          <a:p>
            <a:pPr eaLnBrk="1" hangingPunct="1">
              <a:defRPr/>
            </a:pPr>
            <a:r>
              <a:rPr lang="en-US" altLang="en-US" sz="4000" dirty="0" smtClean="0">
                <a:solidFill>
                  <a:srgbClr val="FF0000"/>
                </a:solidFill>
                <a:latin typeface="Aparajita" pitchFamily="34" charset="0"/>
              </a:rPr>
              <a:t>Prevention is better than cure</a:t>
            </a:r>
            <a:r>
              <a:rPr lang="en-US" altLang="en-US" sz="2800" dirty="0" smtClean="0">
                <a:latin typeface="Aparajita" pitchFamily="34" charset="0"/>
              </a:rPr>
              <a:t>.</a:t>
            </a:r>
            <a:endParaRPr lang="en-US" altLang="en-US" sz="2800" dirty="0">
              <a:latin typeface="Aparajit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  <a:effectLst/>
              </a:rPr>
              <a:t>Why it is important to ACT FAST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Once stroke warning signs are detected there is a 3 hour window to administer clot buster medication. So faster the patient is taken to </a:t>
            </a:r>
            <a:r>
              <a:rPr lang="en-US" altLang="en-US" dirty="0" err="1" smtClean="0"/>
              <a:t>hopsital,faster</a:t>
            </a:r>
            <a:r>
              <a:rPr lang="en-US" altLang="en-US" dirty="0" smtClean="0"/>
              <a:t> the medication can be given.</a:t>
            </a:r>
          </a:p>
          <a:p>
            <a:pPr eaLnBrk="1" hangingPunct="1"/>
            <a:r>
              <a:rPr lang="en-US" altLang="en-US" dirty="0" smtClean="0"/>
              <a:t>For bleeding, faster the patient gets a specialist evaluation or surgery, faster is recovery and chances of saving the dying neurons.</a:t>
            </a:r>
          </a:p>
          <a:p>
            <a:pPr eaLnBrk="1" hangingPunct="1"/>
            <a:r>
              <a:rPr lang="en-US" altLang="en-US" dirty="0" smtClean="0"/>
              <a:t>Every minute counts.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FF00"/>
                </a:solidFill>
                <a:effectLst/>
              </a:rPr>
              <a:t>What is the main goal?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 person affected with the Stroke symptoms must be taken to nearest Stroke Center AS SOON AS possible.</a:t>
            </a:r>
          </a:p>
          <a:p>
            <a:pPr eaLnBrk="1" hangingPunct="1"/>
            <a:r>
              <a:rPr lang="en-US" altLang="en-US" dirty="0" smtClean="0"/>
              <a:t>The best way to accomplish this is by calling 911.</a:t>
            </a:r>
          </a:p>
          <a:p>
            <a:pPr eaLnBrk="1" hangingPunct="1"/>
            <a:r>
              <a:rPr lang="en-US" altLang="en-US" dirty="0" smtClean="0"/>
              <a:t>All EMS and Ambulance squads are trained to transfer the stroke patients immediately to Stroke Center.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What Can I do to Prevent Stroke?</a:t>
            </a:r>
            <a:endParaRPr lang="en-US" b="1" dirty="0"/>
          </a:p>
        </p:txBody>
      </p:sp>
      <p:pic>
        <p:nvPicPr>
          <p:cNvPr id="24579" name="Picture 2" descr="C:\Users\vsingh\AppData\Local\Microsoft\Windows\Temporary Internet Files\Content.IE5\R27BD3N9\MC900434403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905000"/>
            <a:ext cx="1685925" cy="2362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CE09F-45E8-40C8-B247-FBFE089AB51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4581" name="TextBox 2"/>
          <p:cNvSpPr txBox="1">
            <a:spLocks noChangeArrowheads="1"/>
          </p:cNvSpPr>
          <p:nvPr/>
        </p:nvSpPr>
        <p:spPr bwMode="auto">
          <a:xfrm>
            <a:off x="1524000" y="4267200"/>
            <a:ext cx="6477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800">
                <a:latin typeface="Century" pitchFamily="18" charset="0"/>
              </a:rPr>
              <a:t>Know the risk factors and keep them in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770938" cy="8080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/>
              <a:t>Stroke Risk Factors </a:t>
            </a:r>
            <a:r>
              <a:rPr lang="en-US" sz="3200" b="1" dirty="0" smtClean="0"/>
              <a:t>That </a:t>
            </a:r>
            <a:r>
              <a:rPr lang="en-US" sz="3200" b="1" u="sng" dirty="0">
                <a:solidFill>
                  <a:srgbClr val="FFFF00"/>
                </a:solidFill>
              </a:rPr>
              <a:t>Cannot</a:t>
            </a:r>
            <a:r>
              <a:rPr lang="en-US" sz="3200" b="1" dirty="0"/>
              <a:t> Be Controlled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Age</a:t>
            </a:r>
            <a:r>
              <a:rPr lang="en-US" dirty="0"/>
              <a:t>: Stroke </a:t>
            </a:r>
            <a:r>
              <a:rPr lang="en-US" dirty="0" smtClean="0"/>
              <a:t>can occur </a:t>
            </a:r>
            <a:r>
              <a:rPr lang="en-US" dirty="0"/>
              <a:t>in all age </a:t>
            </a:r>
            <a:r>
              <a:rPr lang="en-US" dirty="0" smtClean="0"/>
              <a:t>groups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Heredity </a:t>
            </a:r>
            <a:r>
              <a:rPr lang="en-US" b="1" dirty="0">
                <a:solidFill>
                  <a:srgbClr val="FFFF00"/>
                </a:solidFill>
              </a:rPr>
              <a:t>(family history)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/>
              <a:t>Stroke seems to run in some </a:t>
            </a:r>
            <a:r>
              <a:rPr lang="en-US" dirty="0" smtClean="0"/>
              <a:t>families</a:t>
            </a:r>
            <a:endParaRPr lang="en-US" dirty="0"/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Race</a:t>
            </a:r>
            <a:r>
              <a:rPr lang="en-US" dirty="0"/>
              <a:t>: In </a:t>
            </a:r>
            <a:r>
              <a:rPr lang="en-US" dirty="0" smtClean="0"/>
              <a:t>African Americans the risk  </a:t>
            </a:r>
            <a:r>
              <a:rPr lang="en-US" dirty="0"/>
              <a:t>is twice as </a:t>
            </a:r>
            <a:r>
              <a:rPr lang="en-US" dirty="0" smtClean="0"/>
              <a:t>high as Hispanics compared to white population. South Asians have higher mortality when they have stroke.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Sex </a:t>
            </a:r>
            <a:r>
              <a:rPr lang="en-US" b="1" dirty="0">
                <a:solidFill>
                  <a:srgbClr val="FFFF00"/>
                </a:solidFill>
              </a:rPr>
              <a:t>(gender)</a:t>
            </a:r>
            <a:r>
              <a:rPr lang="en-US" dirty="0">
                <a:solidFill>
                  <a:srgbClr val="FFFF00"/>
                </a:solidFill>
              </a:rPr>
              <a:t>: </a:t>
            </a:r>
            <a:r>
              <a:rPr lang="en-US" dirty="0"/>
              <a:t>Men have a higher risk for stroke, but more women die from it</a:t>
            </a:r>
          </a:p>
          <a:p>
            <a:pPr eaLnBrk="1" hangingPunct="1">
              <a:defRPr/>
            </a:pPr>
            <a:endParaRPr lang="en-US" b="1" dirty="0" smtClean="0"/>
          </a:p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Previous </a:t>
            </a:r>
            <a:r>
              <a:rPr lang="en-US" b="1" dirty="0">
                <a:solidFill>
                  <a:srgbClr val="FFFF00"/>
                </a:solidFill>
              </a:rPr>
              <a:t>stroke or heart </a:t>
            </a:r>
            <a:r>
              <a:rPr lang="en-US" b="1" dirty="0" smtClean="0">
                <a:solidFill>
                  <a:srgbClr val="FFFF00"/>
                </a:solidFill>
              </a:rPr>
              <a:t>attack</a:t>
            </a:r>
          </a:p>
          <a:p>
            <a:pPr eaLnBrk="1" hangingPunct="1"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6D9815-480C-4378-BCA5-74A2C36E2CD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Stroke Risk Factors that </a:t>
            </a:r>
            <a:r>
              <a:rPr lang="en-US" b="1" u="sng" dirty="0"/>
              <a:t>Can</a:t>
            </a:r>
            <a:r>
              <a:rPr lang="en-US" b="1" dirty="0"/>
              <a:t> be Controlled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846888" cy="453390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dirty="0" smtClean="0"/>
              <a:t>        </a:t>
            </a:r>
            <a:r>
              <a:rPr lang="en-US" b="1" dirty="0" smtClean="0">
                <a:solidFill>
                  <a:srgbClr val="FFC000"/>
                </a:solidFill>
              </a:rPr>
              <a:t>Ten Prevention Guidelines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FFFF00"/>
                </a:solidFill>
              </a:rPr>
              <a:t>Hypertension/High </a:t>
            </a:r>
            <a:r>
              <a:rPr lang="en-US" sz="2000" b="1" dirty="0">
                <a:solidFill>
                  <a:srgbClr val="FFFF00"/>
                </a:solidFill>
              </a:rPr>
              <a:t>Blood </a:t>
            </a:r>
            <a:r>
              <a:rPr lang="en-US" sz="2000" b="1" dirty="0" smtClean="0">
                <a:solidFill>
                  <a:srgbClr val="FFFF00"/>
                </a:solidFill>
              </a:rPr>
              <a:t>Pressure</a:t>
            </a:r>
          </a:p>
          <a:p>
            <a:pPr marL="857250" lvl="1" indent="-457200" eaLnBrk="1" hangingPunct="1">
              <a:defRPr/>
            </a:pPr>
            <a:r>
              <a:rPr lang="en-US" sz="2000" dirty="0" smtClean="0"/>
              <a:t>High blood pressure is also known as  </a:t>
            </a:r>
            <a:r>
              <a:rPr lang="en-US" sz="2000" dirty="0"/>
              <a:t>“Silent Killer”  </a:t>
            </a:r>
            <a:r>
              <a:rPr lang="en-US" sz="2000" dirty="0" smtClean="0"/>
              <a:t>because there are no obvious symptoms</a:t>
            </a:r>
          </a:p>
          <a:p>
            <a:pPr marL="857250" lvl="1" indent="-457200" eaLnBrk="1" hangingPunct="1">
              <a:defRPr/>
            </a:pPr>
            <a:r>
              <a:rPr lang="en-US" sz="2000" dirty="0" smtClean="0"/>
              <a:t>High </a:t>
            </a:r>
            <a:r>
              <a:rPr lang="en-US" sz="2000" dirty="0"/>
              <a:t>b</a:t>
            </a:r>
            <a:r>
              <a:rPr lang="en-US" sz="2000" dirty="0" smtClean="0"/>
              <a:t>lood </a:t>
            </a:r>
            <a:r>
              <a:rPr lang="en-US" sz="2000" dirty="0"/>
              <a:t>p</a:t>
            </a:r>
            <a:r>
              <a:rPr lang="en-US" sz="2000" dirty="0" smtClean="0"/>
              <a:t>ressure slowly makes changes to heart and blood vessels and increases </a:t>
            </a:r>
            <a:r>
              <a:rPr lang="en-US" sz="2000" dirty="0"/>
              <a:t>your risk of stroke by 4 to 6 </a:t>
            </a:r>
            <a:r>
              <a:rPr lang="en-US" sz="2000" dirty="0" smtClean="0"/>
              <a:t>times!</a:t>
            </a:r>
            <a:endParaRPr lang="en-US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b="1" dirty="0">
                <a:solidFill>
                  <a:srgbClr val="FFFF00"/>
                </a:solidFill>
              </a:rPr>
              <a:t>Cigarette Smoking- </a:t>
            </a:r>
            <a:r>
              <a:rPr lang="en-US" sz="2000" b="1" dirty="0" smtClean="0">
                <a:solidFill>
                  <a:srgbClr val="FFFF00"/>
                </a:solidFill>
              </a:rPr>
              <a:t>Stop!</a:t>
            </a:r>
          </a:p>
          <a:p>
            <a:pPr marL="857250" lvl="1" indent="-457200" eaLnBrk="1" hangingPunct="1">
              <a:defRPr/>
            </a:pPr>
            <a:r>
              <a:rPr lang="en-US" sz="2000" dirty="0" smtClean="0"/>
              <a:t>It </a:t>
            </a:r>
            <a:r>
              <a:rPr lang="en-US" sz="2000" dirty="0"/>
              <a:t>increases the risk of </a:t>
            </a:r>
            <a:r>
              <a:rPr lang="en-US" sz="2000" dirty="0" smtClean="0"/>
              <a:t>ischemic stroke </a:t>
            </a:r>
            <a:r>
              <a:rPr lang="en-US" sz="2000" dirty="0"/>
              <a:t>by 2 times and </a:t>
            </a:r>
            <a:r>
              <a:rPr lang="en-US" sz="2000" dirty="0" smtClean="0"/>
              <a:t>up </a:t>
            </a:r>
            <a:r>
              <a:rPr lang="en-US" sz="2000" dirty="0"/>
              <a:t>to 4 times in hemorrhagic </a:t>
            </a:r>
            <a:r>
              <a:rPr lang="en-US" sz="2000" dirty="0" smtClean="0"/>
              <a:t>strokes</a:t>
            </a:r>
            <a:endParaRPr lang="en-US" sz="2000" dirty="0"/>
          </a:p>
          <a:p>
            <a:pPr marL="0" indent="0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F873B-8CD9-4E0C-9F68-52B63966CF2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26629" name="Picture 4" descr="blood-press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2286000"/>
            <a:ext cx="14398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4419600"/>
            <a:ext cx="1066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dirty="0"/>
              <a:t>Stroke Risk Factors that </a:t>
            </a:r>
            <a:r>
              <a:rPr lang="en-US" sz="2600" b="1" u="sng" dirty="0"/>
              <a:t>Can</a:t>
            </a:r>
            <a:r>
              <a:rPr lang="en-US" sz="2600" b="1" dirty="0"/>
              <a:t> be </a:t>
            </a:r>
            <a:r>
              <a:rPr lang="en-US" sz="2600" b="1" dirty="0" smtClean="0"/>
              <a:t>Controlled (contd.)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094538" cy="4533900"/>
          </a:xfrm>
        </p:spPr>
        <p:txBody>
          <a:bodyPr>
            <a:normAutofit fontScale="85000" lnSpcReduction="20000"/>
          </a:bodyPr>
          <a:lstStyle/>
          <a:p>
            <a:pPr marL="457200" indent="-457200" eaLnBrk="1" hangingPunct="1">
              <a:buFont typeface="+mj-lt"/>
              <a:buAutoNum type="arabicPeriod" startAt="3"/>
              <a:defRPr/>
            </a:pPr>
            <a:r>
              <a:rPr lang="en-US" b="1" dirty="0">
                <a:solidFill>
                  <a:srgbClr val="FFFF00"/>
                </a:solidFill>
              </a:rPr>
              <a:t>Heart </a:t>
            </a:r>
            <a:r>
              <a:rPr lang="en-US" b="1" dirty="0" smtClean="0">
                <a:solidFill>
                  <a:srgbClr val="FFFF00"/>
                </a:solidFill>
              </a:rPr>
              <a:t>disease</a:t>
            </a:r>
          </a:p>
          <a:p>
            <a:pPr marL="857250" lvl="1" indent="-457200" eaLnBrk="1" hangingPunct="1">
              <a:defRPr/>
            </a:pPr>
            <a:r>
              <a:rPr lang="en-US" sz="2600" dirty="0" smtClean="0"/>
              <a:t>Common </a:t>
            </a:r>
            <a:r>
              <a:rPr lang="en-US" sz="2600" dirty="0"/>
              <a:t>heart disorders such as </a:t>
            </a:r>
            <a:r>
              <a:rPr lang="en-US" sz="2600" dirty="0" smtClean="0"/>
              <a:t>Coronary Artery disease, valve </a:t>
            </a:r>
            <a:r>
              <a:rPr lang="en-US" sz="2600" dirty="0"/>
              <a:t>defects, </a:t>
            </a:r>
            <a:r>
              <a:rPr lang="en-US" sz="2600" dirty="0" smtClean="0"/>
              <a:t>irregular </a:t>
            </a:r>
            <a:r>
              <a:rPr lang="en-US" sz="2600" dirty="0"/>
              <a:t>heart beats (Atrial-Fibrillation) and enlargement of the </a:t>
            </a:r>
            <a:r>
              <a:rPr lang="en-US" sz="2600" dirty="0" smtClean="0"/>
              <a:t>heart</a:t>
            </a:r>
            <a:r>
              <a:rPr lang="en-US" sz="2600" dirty="0"/>
              <a:t> </a:t>
            </a:r>
            <a:r>
              <a:rPr lang="en-US" sz="2600" dirty="0" smtClean="0"/>
              <a:t>are risk factors for stroke </a:t>
            </a:r>
            <a:r>
              <a:rPr lang="en-US" sz="2600" i="1" dirty="0" smtClean="0"/>
              <a:t>(Coronary arteries </a:t>
            </a:r>
            <a:r>
              <a:rPr lang="en-US" sz="2600" i="1" dirty="0"/>
              <a:t>bring blood </a:t>
            </a:r>
            <a:r>
              <a:rPr lang="en-US" sz="2600" i="1" dirty="0" smtClean="0"/>
              <a:t>to the heart )</a:t>
            </a:r>
          </a:p>
          <a:p>
            <a:pPr marL="857250" lvl="1" indent="-457200" eaLnBrk="1" hangingPunct="1">
              <a:defRPr/>
            </a:pPr>
            <a:r>
              <a:rPr lang="en-US" sz="2600" dirty="0" smtClean="0"/>
              <a:t>All these condition can lead to small blood </a:t>
            </a:r>
            <a:r>
              <a:rPr lang="en-US" sz="2600" dirty="0"/>
              <a:t>clots that may break loose and  </a:t>
            </a:r>
            <a:r>
              <a:rPr lang="en-US" sz="2600" dirty="0" smtClean="0"/>
              <a:t>travel to cause a block in arteries</a:t>
            </a:r>
          </a:p>
          <a:p>
            <a:pPr marL="857250" lvl="1" indent="-457200" eaLnBrk="1" hangingPunct="1">
              <a:defRPr/>
            </a:pPr>
            <a:r>
              <a:rPr lang="en-US" sz="2600" dirty="0" smtClean="0"/>
              <a:t>Such a block can stop blood supply to </a:t>
            </a:r>
            <a:r>
              <a:rPr lang="en-US" sz="2600" dirty="0"/>
              <a:t>brain </a:t>
            </a:r>
            <a:r>
              <a:rPr lang="en-US" sz="2600" dirty="0" smtClean="0"/>
              <a:t>causing stroke</a:t>
            </a:r>
          </a:p>
          <a:p>
            <a:pPr marL="457200" indent="-457200" eaLnBrk="1" hangingPunct="1">
              <a:buFont typeface="+mj-lt"/>
              <a:buAutoNum type="arabicPeriod" startAt="3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Diabetes</a:t>
            </a:r>
          </a:p>
          <a:p>
            <a:pPr marL="857250" lvl="1" indent="-457200" eaLnBrk="1" hangingPunct="1">
              <a:defRPr/>
            </a:pPr>
            <a:r>
              <a:rPr lang="en-US" sz="2600" dirty="0" smtClean="0"/>
              <a:t>Having </a:t>
            </a:r>
            <a:r>
              <a:rPr lang="en-US" sz="2600" dirty="0"/>
              <a:t>it, is equal to aging 15 years. </a:t>
            </a:r>
            <a:r>
              <a:rPr lang="en-US" sz="2600" dirty="0" smtClean="0"/>
              <a:t>It causes </a:t>
            </a:r>
            <a:r>
              <a:rPr lang="en-US" sz="2600" dirty="0"/>
              <a:t>destructive changes in the blood vessels </a:t>
            </a:r>
            <a:endParaRPr lang="en-US" sz="2600" dirty="0" smtClean="0"/>
          </a:p>
          <a:p>
            <a:pPr marL="857250" lvl="1" indent="-457200" eaLnBrk="1" hangingPunct="1">
              <a:defRPr/>
            </a:pPr>
            <a:r>
              <a:rPr lang="en-US" sz="2600" dirty="0" smtClean="0"/>
              <a:t>Control </a:t>
            </a:r>
            <a:r>
              <a:rPr lang="en-US" sz="2600" dirty="0"/>
              <a:t>your diabetes by monitoring your blood </a:t>
            </a:r>
            <a:r>
              <a:rPr lang="en-US" sz="2600" dirty="0" smtClean="0"/>
              <a:t>sugar</a:t>
            </a:r>
            <a:endParaRPr lang="en-US" sz="2600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19345C-FD75-4C8D-91A0-3D85EC0E2B6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27653" name="Picture 4" descr="fib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3025"/>
            <a:ext cx="3124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4191000"/>
            <a:ext cx="1427163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dirty="0"/>
              <a:t>Stroke Risk Factors that </a:t>
            </a:r>
            <a:r>
              <a:rPr lang="en-US" sz="2600" b="1" u="sng" dirty="0">
                <a:solidFill>
                  <a:srgbClr val="FFFF00"/>
                </a:solidFill>
              </a:rPr>
              <a:t>Can</a:t>
            </a:r>
            <a:r>
              <a:rPr lang="en-US" sz="2600" b="1" dirty="0"/>
              <a:t> be </a:t>
            </a:r>
            <a:r>
              <a:rPr lang="en-US" sz="2600" b="1" dirty="0" smtClean="0"/>
              <a:t>Controlled (contd.)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9213"/>
            <a:ext cx="8008938" cy="48768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Font typeface="+mj-lt"/>
              <a:buAutoNum type="arabicPeriod" startAt="5"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High Cholesterol </a:t>
            </a:r>
          </a:p>
          <a:p>
            <a:pPr marL="857250" lvl="1" indent="-457200" eaLnBrk="1" hangingPunct="1">
              <a:defRPr/>
            </a:pPr>
            <a:r>
              <a:rPr lang="en-US" sz="1800" b="1" dirty="0" smtClean="0"/>
              <a:t>Know your LDL levels &amp; Triglycerides</a:t>
            </a:r>
          </a:p>
          <a:p>
            <a:pPr marL="857250" lvl="1" indent="-457200" eaLnBrk="1" hangingPunct="1">
              <a:defRPr/>
            </a:pPr>
            <a:r>
              <a:rPr lang="en-US" sz="1800" b="1" dirty="0" smtClean="0"/>
              <a:t>Change your Diet &amp; get more exercise</a:t>
            </a:r>
          </a:p>
          <a:p>
            <a:pPr marL="857250" lvl="1" indent="-457200" eaLnBrk="1" hangingPunct="1">
              <a:defRPr/>
            </a:pPr>
            <a:r>
              <a:rPr lang="en-US" sz="1800" b="1" dirty="0" smtClean="0"/>
              <a:t>Medication regimen: Talk to your Doctor</a:t>
            </a:r>
            <a:endParaRPr lang="en-US" sz="1800" b="1" dirty="0"/>
          </a:p>
          <a:p>
            <a:pPr marL="457200" indent="-457200" eaLnBrk="1" hangingPunct="1">
              <a:buFont typeface="+mj-lt"/>
              <a:buAutoNum type="arabicPeriod" startAt="5"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Alcohol Intake</a:t>
            </a:r>
            <a:endParaRPr lang="en-US" sz="2400" b="1" dirty="0">
              <a:solidFill>
                <a:srgbClr val="FFFF00"/>
              </a:solidFill>
            </a:endParaRPr>
          </a:p>
          <a:p>
            <a:pPr marL="857250" lvl="1" indent="-457200" eaLnBrk="1" hangingPunct="1">
              <a:defRPr/>
            </a:pPr>
            <a:r>
              <a:rPr lang="en-US" sz="2000" b="1" dirty="0" smtClean="0"/>
              <a:t>In moderation: Heavy </a:t>
            </a:r>
            <a:r>
              <a:rPr lang="en-US" sz="2000" b="1" dirty="0"/>
              <a:t>alcohol use </a:t>
            </a:r>
            <a:r>
              <a:rPr lang="en-US" sz="2000" b="1" dirty="0" smtClean="0"/>
              <a:t>may elevate </a:t>
            </a:r>
            <a:r>
              <a:rPr lang="en-US" sz="2000" b="1" dirty="0"/>
              <a:t>stroke risk through increasing risks of </a:t>
            </a:r>
            <a:r>
              <a:rPr lang="en-US" sz="2000" b="1" dirty="0" smtClean="0"/>
              <a:t>hypertension, </a:t>
            </a:r>
            <a:r>
              <a:rPr lang="en-US" sz="2000" b="1" dirty="0"/>
              <a:t>a</a:t>
            </a:r>
            <a:r>
              <a:rPr lang="en-US" sz="2000" b="1" dirty="0" smtClean="0"/>
              <a:t>trial fibrillation, </a:t>
            </a:r>
            <a:r>
              <a:rPr lang="en-US" sz="2000" b="1" dirty="0"/>
              <a:t>cardiomyopathy, and </a:t>
            </a:r>
            <a:r>
              <a:rPr lang="en-US" sz="2000" b="1" dirty="0" smtClean="0"/>
              <a:t>diabetes</a:t>
            </a:r>
          </a:p>
          <a:p>
            <a:pPr marL="457200" indent="-457200" eaLnBrk="1" hangingPunct="1">
              <a:buFont typeface="+mj-lt"/>
              <a:buAutoNum type="arabicPeriod" startAt="5"/>
              <a:defRPr/>
            </a:pPr>
            <a:r>
              <a:rPr lang="en-US" sz="2400" b="1" dirty="0" smtClean="0">
                <a:solidFill>
                  <a:srgbClr val="FFFF00"/>
                </a:solidFill>
              </a:rPr>
              <a:t>Physical Inactivity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</a:p>
          <a:p>
            <a:pPr marL="857250" lvl="1" indent="-457200" eaLnBrk="1" hangingPunct="1">
              <a:defRPr/>
            </a:pPr>
            <a:r>
              <a:rPr lang="en-US" sz="2000" b="1" dirty="0"/>
              <a:t>Try to exercise for at least 40 minutes 3-4 times a week. Start slow and progress at your comfort </a:t>
            </a:r>
            <a:r>
              <a:rPr lang="en-US" sz="2000" b="1" dirty="0" smtClean="0"/>
              <a:t>level</a:t>
            </a:r>
          </a:p>
          <a:p>
            <a:pPr marL="457200" indent="-457200" eaLnBrk="1" hangingPunct="1">
              <a:buFont typeface="+mj-lt"/>
              <a:buAutoNum type="arabicPeriod" startAt="8"/>
              <a:defRPr/>
            </a:pPr>
            <a:r>
              <a:rPr lang="en-US" sz="2600" b="1" dirty="0" smtClean="0">
                <a:solidFill>
                  <a:srgbClr val="FFFF00"/>
                </a:solidFill>
              </a:rPr>
              <a:t>Diet </a:t>
            </a:r>
            <a:r>
              <a:rPr lang="en-US" sz="2600" b="1" dirty="0">
                <a:solidFill>
                  <a:srgbClr val="FFFF00"/>
                </a:solidFill>
              </a:rPr>
              <a:t>Control</a:t>
            </a:r>
          </a:p>
          <a:p>
            <a:pPr marL="857250" lvl="1" indent="-457200" eaLnBrk="1" hangingPunct="1">
              <a:defRPr/>
            </a:pPr>
            <a:r>
              <a:rPr lang="en-US" sz="2000" b="1" dirty="0"/>
              <a:t>Low Fat, Low sodium (salt) </a:t>
            </a:r>
          </a:p>
          <a:p>
            <a:pPr marL="857250" lvl="1" indent="-457200" eaLnBrk="1" hangingPunct="1">
              <a:defRPr/>
            </a:pPr>
            <a:r>
              <a:rPr lang="en-US" sz="2000" b="1" dirty="0"/>
              <a:t>Fruits, Vegetables and Whole Grains </a:t>
            </a:r>
          </a:p>
          <a:p>
            <a:pPr marL="457200" indent="-457200" eaLnBrk="1" hangingPunct="1">
              <a:buFont typeface="+mj-lt"/>
              <a:buAutoNum type="arabicPeriod" startAt="5"/>
              <a:defRPr/>
            </a:pPr>
            <a:endParaRPr lang="en-US" sz="2000" dirty="0"/>
          </a:p>
          <a:p>
            <a:pPr marL="0" indent="0" eaLnBrk="1" hangingPunct="1">
              <a:buFontTx/>
              <a:buNone/>
              <a:defRPr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14E3F-CDA4-4D1C-ABBC-5498CFB343F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28677" name="Picture 9" descr="animals,cartoons,elephants,mice,mouses,overweight,weighing,worry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1503363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b="1" dirty="0"/>
              <a:t>Stroke Risk Factors that </a:t>
            </a:r>
            <a:r>
              <a:rPr lang="en-US" sz="2600" b="1" u="sng" dirty="0">
                <a:solidFill>
                  <a:srgbClr val="FFFF00"/>
                </a:solidFill>
              </a:rPr>
              <a:t>Can</a:t>
            </a:r>
            <a:r>
              <a:rPr lang="en-US" sz="2600" b="1" dirty="0"/>
              <a:t> be </a:t>
            </a:r>
            <a:r>
              <a:rPr lang="en-US" sz="2600" b="1" dirty="0" smtClean="0"/>
              <a:t>Controlled (contd.)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6858000" cy="4533900"/>
          </a:xfrm>
        </p:spPr>
        <p:txBody>
          <a:bodyPr>
            <a:normAutofit fontScale="85000" lnSpcReduction="20000"/>
          </a:bodyPr>
          <a:lstStyle/>
          <a:p>
            <a:pPr marL="457200" indent="-457200" eaLnBrk="1" hangingPunct="1">
              <a:buFont typeface="+mj-lt"/>
              <a:buAutoNum type="arabicPeriod" startAt="9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Obesity </a:t>
            </a:r>
          </a:p>
          <a:p>
            <a:pPr marL="857250" lvl="1" indent="-457200" eaLnBrk="1" hangingPunct="1">
              <a:defRPr/>
            </a:pPr>
            <a:r>
              <a:rPr lang="en-US" sz="2600" dirty="0" smtClean="0"/>
              <a:t>Obesity and inactivity are associated with hypertension, diabetes and heart disease</a:t>
            </a:r>
          </a:p>
          <a:p>
            <a:pPr marL="857250" lvl="1" indent="-457200" eaLnBrk="1" hangingPunct="1">
              <a:defRPr/>
            </a:pPr>
            <a:r>
              <a:rPr lang="en-US" sz="2600" dirty="0" smtClean="0"/>
              <a:t>Waist </a:t>
            </a:r>
            <a:r>
              <a:rPr lang="en-US" sz="2600" dirty="0"/>
              <a:t>circumference to hip circumference ratio is the best way to assess </a:t>
            </a:r>
            <a:r>
              <a:rPr lang="en-US" sz="2600" dirty="0" smtClean="0"/>
              <a:t>risk of stroke</a:t>
            </a:r>
          </a:p>
          <a:p>
            <a:pPr marL="400050" lvl="1" indent="0" eaLnBrk="1" hangingPunct="1">
              <a:buFontTx/>
              <a:buNone/>
              <a:defRPr/>
            </a:pPr>
            <a:endParaRPr lang="en-US" dirty="0"/>
          </a:p>
          <a:p>
            <a:pPr marL="457200" indent="-457200" eaLnBrk="1" hangingPunct="1">
              <a:buFont typeface="+mj-lt"/>
              <a:buAutoNum type="arabicPeriod" startAt="9"/>
              <a:defRPr/>
            </a:pPr>
            <a:r>
              <a:rPr lang="en-US" b="1" dirty="0" smtClean="0">
                <a:solidFill>
                  <a:srgbClr val="FFFF00"/>
                </a:solidFill>
              </a:rPr>
              <a:t>Warning </a:t>
            </a:r>
            <a:r>
              <a:rPr lang="en-US" b="1" dirty="0">
                <a:solidFill>
                  <a:srgbClr val="FFFF00"/>
                </a:solidFill>
              </a:rPr>
              <a:t>signs or history of TIA or Stroke</a:t>
            </a:r>
          </a:p>
          <a:p>
            <a:pPr marL="857250" lvl="1" indent="-457200" eaLnBrk="1" hangingPunct="1">
              <a:defRPr/>
            </a:pPr>
            <a:r>
              <a:rPr lang="en-US" dirty="0"/>
              <a:t>You are at a higher risk of having a stroke than someone who has never had a </a:t>
            </a:r>
            <a:r>
              <a:rPr lang="en-US" dirty="0" smtClean="0"/>
              <a:t>stroke</a:t>
            </a:r>
          </a:p>
          <a:p>
            <a:pPr marL="857250" lvl="1" indent="-457200" eaLnBrk="1" hangingPunct="1">
              <a:defRPr/>
            </a:pPr>
            <a:endParaRPr lang="en-US" dirty="0"/>
          </a:p>
          <a:p>
            <a:pPr marL="109728" indent="0" algn="ctr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Dial </a:t>
            </a:r>
            <a:r>
              <a:rPr lang="en-US" b="1" dirty="0">
                <a:solidFill>
                  <a:srgbClr val="FFFF00"/>
                </a:solidFill>
              </a:rPr>
              <a:t>911 immediately should you see or have any of the warning </a:t>
            </a:r>
            <a:r>
              <a:rPr lang="en-US" b="1" dirty="0" smtClean="0">
                <a:solidFill>
                  <a:srgbClr val="FFFF00"/>
                </a:solidFill>
              </a:rPr>
              <a:t>signs!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0CBE15-FAB5-494F-9DA0-F6577879314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1608138"/>
            <a:ext cx="153193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4350" y="609600"/>
            <a:ext cx="8229600" cy="5181600"/>
          </a:xfrm>
        </p:spPr>
        <p:txBody>
          <a:bodyPr>
            <a:normAutofit/>
          </a:bodyPr>
          <a:lstStyle/>
          <a:p>
            <a:pPr marL="109728" indent="0" algn="ctr" eaLnBrk="1" hangingPunct="1">
              <a:buFontTx/>
              <a:buNone/>
              <a:defRPr/>
            </a:pPr>
            <a:r>
              <a:rPr lang="en-US" sz="2400" dirty="0"/>
              <a:t>If you notice one or more of the stroke warning signs,</a:t>
            </a:r>
          </a:p>
          <a:p>
            <a:pPr marL="109728" indent="0" algn="ctr" eaLnBrk="1" hangingPunct="1">
              <a:buFontTx/>
              <a:buNone/>
              <a:defRPr/>
            </a:pPr>
            <a:r>
              <a:rPr lang="en-US" sz="2400" b="1" dirty="0"/>
              <a:t>GET HELP IMMEDIATELY</a:t>
            </a:r>
            <a:r>
              <a:rPr lang="en-US" sz="2400" b="1" dirty="0" smtClean="0"/>
              <a:t>!</a:t>
            </a:r>
          </a:p>
          <a:p>
            <a:pPr marL="109728" indent="0" algn="ctr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Stroke </a:t>
            </a:r>
            <a:r>
              <a:rPr lang="en-US" b="1" dirty="0">
                <a:solidFill>
                  <a:srgbClr val="FFFF00"/>
                </a:solidFill>
              </a:rPr>
              <a:t>is an </a:t>
            </a:r>
            <a:r>
              <a:rPr lang="en-US" b="1" dirty="0" smtClean="0">
                <a:solidFill>
                  <a:srgbClr val="FFFF00"/>
                </a:solidFill>
              </a:rPr>
              <a:t>emergency</a:t>
            </a:r>
          </a:p>
          <a:p>
            <a:pPr marL="109728" indent="0" algn="ctr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L.A.F. Lets Act Fast</a:t>
            </a:r>
            <a:endParaRPr lang="en-US" b="1" dirty="0">
              <a:solidFill>
                <a:srgbClr val="FFFF00"/>
              </a:solidFill>
            </a:endParaRPr>
          </a:p>
          <a:p>
            <a:pPr marL="109728" indent="0" algn="ctr" eaLnBrk="1" hangingPunct="1">
              <a:buFontTx/>
              <a:buNone/>
              <a:defRPr/>
            </a:pPr>
            <a:r>
              <a:rPr lang="en-US" b="1" dirty="0">
                <a:solidFill>
                  <a:srgbClr val="FFFF00"/>
                </a:solidFill>
              </a:rPr>
              <a:t>   CALL 9-1-1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en-US" sz="2400" dirty="0">
                <a:solidFill>
                  <a:srgbClr val="C00000"/>
                </a:solidFill>
              </a:rPr>
              <a:t>            </a:t>
            </a:r>
            <a:endParaRPr lang="en-US" sz="2400" dirty="0" smtClean="0">
              <a:solidFill>
                <a:srgbClr val="C00000"/>
              </a:solidFill>
            </a:endParaRPr>
          </a:p>
          <a:p>
            <a:pPr marL="109728" indent="0" algn="ctr" eaLnBrk="1" hangingPunct="1">
              <a:buFontTx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       </a:t>
            </a:r>
            <a:r>
              <a:rPr lang="en-US" sz="2400" dirty="0" smtClean="0">
                <a:latin typeface="Century" panose="02040604050505020304" pitchFamily="18" charset="0"/>
              </a:rPr>
              <a:t>(</a:t>
            </a:r>
            <a:r>
              <a:rPr lang="en-US" sz="2400" dirty="0">
                <a:latin typeface="Century" panose="02040604050505020304" pitchFamily="18" charset="0"/>
              </a:rPr>
              <a:t>Not a transport service)</a:t>
            </a:r>
          </a:p>
          <a:p>
            <a:pPr marL="109728" indent="0" algn="ctr" eaLnBrk="1" hangingPunct="1">
              <a:buFontTx/>
              <a:buNone/>
              <a:defRPr/>
            </a:pPr>
            <a:r>
              <a:rPr lang="en-US" sz="2400" dirty="0"/>
              <a:t> </a:t>
            </a:r>
            <a:r>
              <a:rPr lang="en-US" dirty="0">
                <a:solidFill>
                  <a:srgbClr val="FFFF00"/>
                </a:solidFill>
              </a:rPr>
              <a:t>Don’t delay!  Have the Patient transported to the nearest</a:t>
            </a:r>
          </a:p>
          <a:p>
            <a:pPr marL="109728" indent="0" algn="ctr" eaLnBrk="1" hangingPunct="1">
              <a:buFontTx/>
              <a:buNone/>
              <a:defRPr/>
            </a:pPr>
            <a:r>
              <a:rPr lang="en-US" b="1" u="sng" dirty="0">
                <a:solidFill>
                  <a:srgbClr val="FFFF00"/>
                </a:solidFill>
              </a:rPr>
              <a:t>STROKE CENTER!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5CE962-CC95-449B-8DBD-99F26ECEBE3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30724" name="Picture 4" descr="BXP259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90788"/>
            <a:ext cx="1617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 descr="BXP259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01900"/>
            <a:ext cx="16176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effectLst/>
              </a:rPr>
              <a:t>Stroke Recovery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338" y="1243013"/>
            <a:ext cx="8321675" cy="51022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/>
              <a:t>10% of stroke survivors recover almost completely</a:t>
            </a:r>
          </a:p>
          <a:p>
            <a:pPr eaLnBrk="1" hangingPunct="1">
              <a:defRPr/>
            </a:pPr>
            <a:endParaRPr lang="en-US" sz="2000" b="1" dirty="0"/>
          </a:p>
          <a:p>
            <a:pPr eaLnBrk="1" hangingPunct="1">
              <a:defRPr/>
            </a:pPr>
            <a:r>
              <a:rPr lang="en-US" sz="2000" b="1" dirty="0"/>
              <a:t>25% recover with minor impairments</a:t>
            </a:r>
          </a:p>
          <a:p>
            <a:pPr eaLnBrk="1" hangingPunct="1">
              <a:defRPr/>
            </a:pPr>
            <a:endParaRPr lang="en-US" sz="2000" b="1" dirty="0"/>
          </a:p>
          <a:p>
            <a:pPr eaLnBrk="1" hangingPunct="1">
              <a:defRPr/>
            </a:pPr>
            <a:r>
              <a:rPr lang="en-US" sz="2000" b="1" dirty="0"/>
              <a:t>40% experience moderate to severe impairments requiring special </a:t>
            </a:r>
            <a:r>
              <a:rPr lang="en-US" sz="2000" b="1" dirty="0" smtClean="0"/>
              <a:t>care.</a:t>
            </a:r>
          </a:p>
          <a:p>
            <a:pPr eaLnBrk="1" hangingPunct="1">
              <a:defRPr/>
            </a:pPr>
            <a:endParaRPr lang="en-US" sz="2000" b="1" dirty="0"/>
          </a:p>
          <a:p>
            <a:pPr eaLnBrk="1" hangingPunct="1">
              <a:defRPr/>
            </a:pPr>
            <a:r>
              <a:rPr lang="en-US" sz="2000" b="1" dirty="0"/>
              <a:t>10% require care within either a skilled-care or other long-term care </a:t>
            </a:r>
            <a:r>
              <a:rPr lang="en-US" sz="2000" b="1" dirty="0" smtClean="0"/>
              <a:t>facility.</a:t>
            </a:r>
          </a:p>
          <a:p>
            <a:pPr eaLnBrk="1" hangingPunct="1">
              <a:defRPr/>
            </a:pPr>
            <a:endParaRPr lang="en-US" sz="2000" b="1" dirty="0" smtClean="0"/>
          </a:p>
          <a:p>
            <a:pPr eaLnBrk="1" hangingPunct="1">
              <a:defRPr/>
            </a:pPr>
            <a:r>
              <a:rPr lang="en-US" sz="2000" b="1" dirty="0" smtClean="0"/>
              <a:t>15</a:t>
            </a:r>
            <a:r>
              <a:rPr lang="en-US" sz="2000" b="1" dirty="0"/>
              <a:t>% die shortly after the </a:t>
            </a:r>
            <a:r>
              <a:rPr lang="en-US" sz="2000" b="1" dirty="0" smtClean="0"/>
              <a:t>stroke</a:t>
            </a:r>
          </a:p>
          <a:p>
            <a:pPr marL="0" indent="0" eaLnBrk="1" hangingPunct="1">
              <a:buFontTx/>
              <a:buNone/>
              <a:defRPr/>
            </a:pPr>
            <a:endParaRPr lang="en-US" sz="2100" dirty="0" smtClean="0"/>
          </a:p>
          <a:p>
            <a:pPr eaLnBrk="1" hangingPunct="1">
              <a:defRPr/>
            </a:pPr>
            <a:r>
              <a:rPr lang="en-US" sz="2400" b="1" dirty="0" smtClean="0"/>
              <a:t>But remember that 80% stroke are preventable</a:t>
            </a:r>
            <a:endParaRPr lang="en-US" sz="2400" b="1" dirty="0"/>
          </a:p>
          <a:p>
            <a:pPr eaLnBrk="1" hangingPunct="1">
              <a:defRPr/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C7F51-C5AE-4EAB-BDE6-C4D280FD384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effectLst/>
              </a:rPr>
              <a:t>Lets Act Fast (L.A.F.)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467600" cy="3951288"/>
          </a:xfrm>
        </p:spPr>
        <p:txBody>
          <a:bodyPr>
            <a:normAutofit fontScale="62500" lnSpcReduction="20000"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n-US" dirty="0" smtClean="0"/>
              <a:t>Objectives</a:t>
            </a:r>
          </a:p>
          <a:p>
            <a:pPr eaLnBrk="1" hangingPunct="1">
              <a:defRPr/>
            </a:pPr>
            <a:r>
              <a:rPr lang="en-US" dirty="0" smtClean="0"/>
              <a:t>Conduct the stroke education for community members.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Create awareness about Stroke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Discuss warning signs of stroke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Discuss action plan when signs and symptoms noted.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Mention Stroke Risk factors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 smtClean="0"/>
              <a:t>Discuss resources available for stroke awareness.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Where can I get more information about my own risk for stroke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696200" cy="41148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Century" pitchFamily="18" charset="0"/>
              </a:rPr>
              <a:t>Your own primary provider (MD or APN)</a:t>
            </a:r>
          </a:p>
          <a:p>
            <a:pPr eaLnBrk="1" hangingPunct="1"/>
            <a:r>
              <a:rPr lang="en-US" altLang="en-US" sz="2400" dirty="0" smtClean="0">
                <a:latin typeface="Century" pitchFamily="18" charset="0"/>
              </a:rPr>
              <a:t>Your cardiologist</a:t>
            </a:r>
          </a:p>
          <a:p>
            <a:pPr eaLnBrk="1" hangingPunct="1"/>
            <a:r>
              <a:rPr lang="en-US" altLang="en-US" sz="2400" dirty="0" smtClean="0">
                <a:latin typeface="Century" pitchFamily="18" charset="0"/>
              </a:rPr>
              <a:t>Your local hospital community education dept.</a:t>
            </a:r>
          </a:p>
          <a:p>
            <a:pPr eaLnBrk="1" hangingPunct="1"/>
            <a:r>
              <a:rPr lang="en-US" altLang="en-US" sz="2400" dirty="0" smtClean="0">
                <a:latin typeface="Century" pitchFamily="18" charset="0"/>
              </a:rPr>
              <a:t>Your city health department</a:t>
            </a:r>
          </a:p>
          <a:p>
            <a:pPr eaLnBrk="1" hangingPunct="1"/>
            <a:r>
              <a:rPr lang="en-US" altLang="en-US" sz="2400" dirty="0" smtClean="0">
                <a:latin typeface="Century" pitchFamily="18" charset="0"/>
              </a:rPr>
              <a:t>Your local library where you can read variety of health journals</a:t>
            </a:r>
          </a:p>
          <a:p>
            <a:pPr eaLnBrk="1" hangingPunct="1"/>
            <a:r>
              <a:rPr lang="en-US" altLang="en-US" sz="2400" dirty="0" smtClean="0">
                <a:latin typeface="Century" pitchFamily="18" charset="0"/>
              </a:rPr>
              <a:t>Website </a:t>
            </a:r>
          </a:p>
          <a:p>
            <a:pPr eaLnBrk="1" hangingPunct="1"/>
            <a:r>
              <a:rPr lang="en-US" altLang="en-US" sz="2400" i="1" dirty="0" smtClean="0">
                <a:solidFill>
                  <a:srgbClr val="FFFF00"/>
                </a:solidFill>
              </a:rPr>
              <a:t>www.</a:t>
            </a:r>
            <a:r>
              <a:rPr lang="en-US" altLang="en-US" sz="2400" b="1" i="1" dirty="0" smtClean="0">
                <a:solidFill>
                  <a:srgbClr val="FFFF00"/>
                </a:solidFill>
              </a:rPr>
              <a:t>stroke</a:t>
            </a:r>
            <a:r>
              <a:rPr lang="en-US" altLang="en-US" sz="2400" i="1" dirty="0" smtClean="0">
                <a:solidFill>
                  <a:srgbClr val="FFFF00"/>
                </a:solidFill>
              </a:rPr>
              <a:t>association.org/</a:t>
            </a:r>
            <a:r>
              <a:rPr lang="en-US" altLang="en-US" sz="2400" b="1" i="1" dirty="0" smtClean="0">
                <a:solidFill>
                  <a:srgbClr val="FFFF00"/>
                </a:solidFill>
              </a:rPr>
              <a:t>targetstroke</a:t>
            </a:r>
            <a:endParaRPr lang="en-US" altLang="en-US" sz="2400" dirty="0" smtClean="0">
              <a:solidFill>
                <a:srgbClr val="FFFF00"/>
              </a:solidFill>
            </a:endParaRP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rgbClr val="FFFF00"/>
                </a:solidFill>
              </a:rPr>
              <a:t>Community member as a peer educator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495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Take the FAST card or poster with you.</a:t>
            </a:r>
          </a:p>
          <a:p>
            <a:pPr eaLnBrk="1" hangingPunct="1"/>
            <a:r>
              <a:rPr lang="en-US" altLang="en-US" sz="2800" dirty="0" smtClean="0"/>
              <a:t>Talk to your friends and family members about Stroke Warning Signs</a:t>
            </a:r>
          </a:p>
          <a:p>
            <a:pPr eaLnBrk="1" hangingPunct="1"/>
            <a:r>
              <a:rPr lang="en-US" altLang="en-US" sz="2800" dirty="0" smtClean="0"/>
              <a:t>Organize an event for your community organization </a:t>
            </a:r>
          </a:p>
          <a:p>
            <a:pPr eaLnBrk="1" hangingPunct="1"/>
            <a:r>
              <a:rPr lang="en-US" altLang="en-US" sz="2800" dirty="0" smtClean="0"/>
              <a:t>Invite the Stroke educators to your monthly meetings</a:t>
            </a:r>
          </a:p>
          <a:p>
            <a:pPr eaLnBrk="1" hangingPunct="1"/>
            <a:r>
              <a:rPr lang="en-US" altLang="en-US" sz="2800" b="1" dirty="0" smtClean="0">
                <a:solidFill>
                  <a:srgbClr val="FFFF00"/>
                </a:solidFill>
              </a:rPr>
              <a:t>Educate about stroke and L.A.F. –Lets Act 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>
                <a:latin typeface="Aparajita" pitchFamily="34" charset="0"/>
              </a:rPr>
              <a:t>Stroke </a:t>
            </a:r>
            <a:r>
              <a:rPr lang="en-US" altLang="en-US" dirty="0" smtClean="0">
                <a:latin typeface="Aparajita" pitchFamily="34" charset="0"/>
              </a:rPr>
              <a:t>can be treated…….</a:t>
            </a:r>
            <a:br>
              <a:rPr lang="en-US" altLang="en-US" dirty="0" smtClean="0">
                <a:latin typeface="Aparajita" pitchFamily="34" charset="0"/>
              </a:rPr>
            </a:br>
            <a:r>
              <a:rPr lang="en-US" altLang="en-US" dirty="0" smtClean="0">
                <a:solidFill>
                  <a:srgbClr val="FFFF00"/>
                </a:solidFill>
                <a:latin typeface="Aparajita" pitchFamily="34" charset="0"/>
              </a:rPr>
              <a:t>L.A.F. –Lets Act Fast</a:t>
            </a:r>
            <a:endParaRPr lang="en-US" altLang="en-US" dirty="0">
              <a:solidFill>
                <a:srgbClr val="FFFF00"/>
              </a:solidFill>
              <a:latin typeface="Aparajita" pitchFamily="34" charset="0"/>
            </a:endParaRPr>
          </a:p>
        </p:txBody>
      </p:sp>
      <p:pic>
        <p:nvPicPr>
          <p:cNvPr id="34819" name="Picture 4" descr="stop stroke.act fas.spread hope 2.jpg"/>
          <p:cNvPicPr>
            <a:picLocks noGrp="1" noChangeAspect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819400"/>
            <a:ext cx="8001000" cy="1992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eaLnBrk="1" hangingPunct="1">
              <a:defRPr/>
            </a:pPr>
            <a:r>
              <a:rPr lang="en-US" b="1" dirty="0" smtClean="0">
                <a:solidFill>
                  <a:schemeClr val="tx1"/>
                </a:solidFill>
              </a:rPr>
              <a:t>What is the first action if someone is experiencing stroke?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4"/>
          </p:nvPr>
        </p:nvSpPr>
        <p:spPr>
          <a:extLst/>
        </p:spPr>
        <p:txBody>
          <a:bodyPr/>
          <a:lstStyle>
            <a:extLst/>
          </a:lstStyle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7200" dirty="0" smtClean="0">
                <a:solidFill>
                  <a:srgbClr val="FFC000"/>
                </a:solidFill>
              </a:rPr>
              <a:t>Call 911</a:t>
            </a:r>
            <a:endParaRPr lang="en-US" sz="7200" dirty="0">
              <a:solidFill>
                <a:srgbClr val="FFC000"/>
              </a:solidFill>
            </a:endParaRPr>
          </a:p>
        </p:txBody>
      </p:sp>
      <p:pic>
        <p:nvPicPr>
          <p:cNvPr id="10242" name="Picture 2" descr="C:\Users\VSINGH\AppData\Local\Microsoft\Windows\Temporary Internet Files\Content.IE5\MPS9S1SF\red telephon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10222" r="14307" b="8955"/>
          <a:stretch>
            <a:fillRect/>
          </a:stretch>
        </p:blipFill>
        <p:spPr bwMode="auto">
          <a:xfrm>
            <a:off x="3657600" y="1906588"/>
            <a:ext cx="1414463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clot removal and </a:t>
            </a:r>
            <a:br>
              <a:rPr lang="en-US" dirty="0" smtClean="0"/>
            </a:br>
            <a:r>
              <a:rPr lang="en-US" dirty="0" smtClean="0"/>
              <a:t>after clot removal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1" t="14763" r="11760"/>
          <a:stretch/>
        </p:blipFill>
        <p:spPr>
          <a:xfrm>
            <a:off x="914400" y="2057400"/>
            <a:ext cx="3093929" cy="2581797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 t="3597" r="9770"/>
          <a:stretch/>
        </p:blipFill>
        <p:spPr>
          <a:xfrm>
            <a:off x="5105400" y="1905000"/>
            <a:ext cx="2968668" cy="2920000"/>
          </a:xfrm>
        </p:spPr>
      </p:pic>
    </p:spTree>
    <p:extLst>
      <p:ext uri="{BB962C8B-B14F-4D97-AF65-F5344CB8AC3E}">
        <p14:creationId xmlns:p14="http://schemas.microsoft.com/office/powerpoint/2010/main" val="242413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/>
              <a:t>American Heart Association: 1-800-242-8721; www.americanheart.org</a:t>
            </a:r>
          </a:p>
          <a:p>
            <a:pPr eaLnBrk="1" hangingPunct="1">
              <a:defRPr/>
            </a:pPr>
            <a:r>
              <a:rPr lang="en-US" dirty="0"/>
              <a:t>American Stroke Association: 1-888-4-STROKE </a:t>
            </a:r>
            <a:br>
              <a:rPr lang="en-US" dirty="0"/>
            </a:br>
            <a:r>
              <a:rPr lang="en-US" dirty="0"/>
              <a:t>(1-888-478-7653); www.strokeassociation.org</a:t>
            </a:r>
          </a:p>
          <a:p>
            <a:pPr eaLnBrk="1" hangingPunct="1">
              <a:defRPr/>
            </a:pPr>
            <a:r>
              <a:rPr lang="en-US" dirty="0"/>
              <a:t>Brain Attack Coalition: 301-496-5751; www.stroke-site.org</a:t>
            </a:r>
          </a:p>
          <a:p>
            <a:pPr eaLnBrk="1" hangingPunct="1">
              <a:defRPr/>
            </a:pPr>
            <a:r>
              <a:rPr lang="en-US" dirty="0"/>
              <a:t>Internet Stroke Center: www.strokecenter.org</a:t>
            </a:r>
          </a:p>
          <a:p>
            <a:pPr eaLnBrk="1" hangingPunct="1">
              <a:defRPr/>
            </a:pPr>
            <a:r>
              <a:rPr lang="en-US" dirty="0"/>
              <a:t>Joint Commission on Accreditation of Healthcare Organizations: </a:t>
            </a:r>
            <a:br>
              <a:rPr lang="en-US" dirty="0"/>
            </a:br>
            <a:r>
              <a:rPr lang="en-US" dirty="0"/>
              <a:t>630-792-5000; www.jcaho.org</a:t>
            </a:r>
          </a:p>
          <a:p>
            <a:pPr eaLnBrk="1" hangingPunct="1">
              <a:defRPr/>
            </a:pPr>
            <a:r>
              <a:rPr lang="en-US" dirty="0"/>
              <a:t>National Stroke Association: 1-800-STROKES </a:t>
            </a:r>
            <a:br>
              <a:rPr lang="en-US" dirty="0"/>
            </a:br>
            <a:r>
              <a:rPr lang="en-US" dirty="0"/>
              <a:t>(1-800-787-6537); www.stroke.org</a:t>
            </a:r>
          </a:p>
          <a:p>
            <a:pPr marL="109728" indent="0" algn="ctr" eaLnBrk="1" hangingPunct="1">
              <a:buFontTx/>
              <a:buNone/>
              <a:defRPr/>
            </a:pPr>
            <a:endParaRPr lang="en-US" dirty="0"/>
          </a:p>
          <a:p>
            <a:pPr marL="109728" indent="0" algn="ctr" eaLnBrk="1" hangingPunct="1">
              <a:buFontTx/>
              <a:buNone/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62AB71-6D92-4FF6-A336-473ABE00941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Thank you for listening</a:t>
            </a:r>
            <a:endParaRPr lang="en-US" dirty="0"/>
          </a:p>
        </p:txBody>
      </p:sp>
      <p:pic>
        <p:nvPicPr>
          <p:cNvPr id="11266" name="Picture 2" descr="C:\Users\VSINGH\AppData\Local\Microsoft\Windows\Temporary Internet Files\Content.IE5\AICO7Q0I\questions_graphic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8525" y="1676400"/>
            <a:ext cx="2495550" cy="2487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2667000" y="4191000"/>
            <a:ext cx="4191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4000">
                <a:latin typeface="Century" pitchFamily="18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effectLst/>
              </a:rPr>
              <a:t>Heart and Brain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467600" cy="408463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dirty="0"/>
              <a:t>Brain is like a master controller, which controls every function of the body. But brain needs oxygen and sugar which is supplied through blood vessels.</a:t>
            </a:r>
          </a:p>
          <a:p>
            <a:pPr eaLnBrk="1" hangingPunct="1">
              <a:defRPr/>
            </a:pPr>
            <a:r>
              <a:rPr lang="en-US" dirty="0" smtClean="0"/>
              <a:t>Heart is a pump that sends blood to all the different parts of body. It brings blood to brain. Its function is just like a pump similar to the water supply pump in our house.</a:t>
            </a:r>
          </a:p>
          <a:p>
            <a:pPr eaLnBrk="1" hangingPunct="1">
              <a:defRPr/>
            </a:pPr>
            <a:r>
              <a:rPr lang="en-US" dirty="0" smtClean="0"/>
              <a:t>When heart works under pressure the tiny little pipes (arteries) in brain can break and lead to what is known as bleed in the brain or hemorrhagic stroke.</a:t>
            </a:r>
          </a:p>
          <a:p>
            <a:pPr eaLnBrk="1" hangingPunct="1">
              <a:defRPr/>
            </a:pPr>
            <a:r>
              <a:rPr lang="en-US" dirty="0" smtClean="0"/>
              <a:t>The high cholesterol or diseases that can cause clots can block an artery in brain and cause what is known as Ischemic stroke.</a:t>
            </a:r>
          </a:p>
        </p:txBody>
      </p:sp>
      <p:pic>
        <p:nvPicPr>
          <p:cNvPr id="7172" name="Picture 2" descr="C:\Users\VSINGH\AppData\Local\Microsoft\Windows\Temporary Internet Files\Content.IE5\P4E8M549\650px-Diagram_of_the_human_heart_%28cropped%29.svg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152400"/>
            <a:ext cx="17541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C:\Users\VSINGH\AppData\Local\Microsoft\Windows\Temporary Internet Files\Content.IE5\MPS9S1SF\Gray%27s_Anatomy_plate_517_brain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04800"/>
            <a:ext cx="2052638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Why Your Brain is So Important????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F521B97E-A5E9-4067-868B-E20550170DE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457200" y="148113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Britannic Bold" pitchFamily="34" charset="0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Wingdings" pitchFamily="2" charset="2"/>
              <a:buChar char="§"/>
              <a:defRPr kumimoji="0" sz="2300" kern="1200">
                <a:solidFill>
                  <a:schemeClr val="tx1"/>
                </a:solidFill>
                <a:latin typeface="Britannic Bold" pitchFamily="34" charset="0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Britannic Bold" pitchFamily="34" charset="0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1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Britannic Bold" pitchFamily="34" charset="0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Britannic Bold" pitchFamily="34" charset="0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 fontAlgn="auto">
              <a:buClr>
                <a:srgbClr val="2DA2BF"/>
              </a:buClr>
              <a:buFont typeface="Wingdings 3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THE CENTER OF THE HUMAN UNIVERSE…..IS</a:t>
            </a:r>
          </a:p>
          <a:p>
            <a:pPr marL="109728" indent="0" algn="ctr" fontAlgn="auto">
              <a:buClr>
                <a:srgbClr val="2DA2BF"/>
              </a:buClr>
              <a:buFont typeface="Wingdings 3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“YOUR BRAIN”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0" name="Picture 3" descr="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2514600"/>
            <a:ext cx="26162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Box 12"/>
          <p:cNvSpPr txBox="1">
            <a:spLocks noChangeArrowheads="1"/>
          </p:cNvSpPr>
          <p:nvPr/>
        </p:nvSpPr>
        <p:spPr bwMode="auto">
          <a:xfrm>
            <a:off x="576263" y="2971800"/>
            <a:ext cx="257333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000" b="1"/>
              <a:t>MEMORY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b="1"/>
              <a:t>INTELLIGENCE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b="1"/>
              <a:t>BEHAVIOR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b="1"/>
              <a:t>PERSONALITY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b="1"/>
              <a:t>THOUGHT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b="1"/>
              <a:t>SPEECH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49963" y="2971800"/>
            <a:ext cx="2819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000" b="1"/>
              <a:t>ALL MOVEMENTS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b="1"/>
              <a:t>HEARING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b="1"/>
              <a:t>VISION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b="1"/>
              <a:t>COORDINATION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b="1"/>
              <a:t>BODY FUNCTIONS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2000" b="1"/>
              <a:t>COMPREHENSION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  <a:effectLst/>
              </a:rPr>
              <a:t>Stroke - A Major Medical Concern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#</a:t>
            </a:r>
            <a:r>
              <a:rPr lang="en-US" dirty="0" smtClean="0">
                <a:solidFill>
                  <a:srgbClr val="FFFF00"/>
                </a:solidFill>
              </a:rPr>
              <a:t>5</a:t>
            </a:r>
            <a:r>
              <a:rPr lang="en-US" baseline="30000" dirty="0" smtClean="0">
                <a:solidFill>
                  <a:srgbClr val="FFFF00"/>
                </a:solidFill>
              </a:rPr>
              <a:t>th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dirty="0"/>
              <a:t>Leading cause of death in the United States</a:t>
            </a:r>
          </a:p>
          <a:p>
            <a:pPr lvl="1" eaLnBrk="1" hangingPunct="1">
              <a:defRPr/>
            </a:pPr>
            <a:r>
              <a:rPr lang="en-US" dirty="0"/>
              <a:t>Every </a:t>
            </a:r>
            <a:r>
              <a:rPr lang="en-US" dirty="0" smtClean="0"/>
              <a:t>40 </a:t>
            </a:r>
            <a:r>
              <a:rPr lang="en-US" dirty="0"/>
              <a:t>seconds, someone in the US has a stroke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#1 Cause of disability in the US</a:t>
            </a:r>
          </a:p>
          <a:p>
            <a:pPr lvl="1" eaLnBrk="1" hangingPunct="1">
              <a:defRPr/>
            </a:pPr>
            <a:r>
              <a:rPr lang="en-US" dirty="0"/>
              <a:t>Approximately, 1 in 4 people die within one year after having an initial stroke</a:t>
            </a:r>
          </a:p>
          <a:p>
            <a:pPr lvl="1" eaLnBrk="1" hangingPunct="1">
              <a:defRPr/>
            </a:pPr>
            <a:r>
              <a:rPr lang="en-US" dirty="0"/>
              <a:t>Every 4</a:t>
            </a:r>
            <a:r>
              <a:rPr lang="en-US" dirty="0" smtClean="0"/>
              <a:t> </a:t>
            </a:r>
            <a:r>
              <a:rPr lang="en-US" dirty="0"/>
              <a:t>minutes, someone in the US dies from stroke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sz="2800" b="1" dirty="0">
                <a:solidFill>
                  <a:srgbClr val="FFFF00"/>
                </a:solidFill>
              </a:rPr>
              <a:t>Good news!</a:t>
            </a:r>
          </a:p>
          <a:p>
            <a:pPr lvl="1" eaLnBrk="1" hangingPunct="1">
              <a:defRPr/>
            </a:pPr>
            <a:r>
              <a:rPr lang="en-US" sz="2400" b="1" dirty="0">
                <a:solidFill>
                  <a:srgbClr val="FFFF00"/>
                </a:solidFill>
              </a:rPr>
              <a:t>Up to 80% of all strokes are </a:t>
            </a:r>
            <a:r>
              <a:rPr lang="en-US" sz="2400" b="1" u="sng" dirty="0">
                <a:solidFill>
                  <a:srgbClr val="FFFF00"/>
                </a:solidFill>
              </a:rPr>
              <a:t>Preventable</a:t>
            </a:r>
            <a:r>
              <a:rPr lang="en-US" sz="2400" b="1" dirty="0">
                <a:solidFill>
                  <a:srgbClr val="FFFF00"/>
                </a:solidFill>
              </a:rPr>
              <a:t> through risk factor management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C5A9AF76-5D79-489B-8EBA-503FFFD49B3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080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What is a Stroke?</a:t>
            </a:r>
            <a:endParaRPr lang="en-US" b="1" dirty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7467600" cy="4648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solidFill>
                  <a:srgbClr val="92D050"/>
                </a:solidFill>
                <a:latin typeface="Aparajita" pitchFamily="34" charset="0"/>
                <a:cs typeface="Aparajita" pitchFamily="34" charset="0"/>
              </a:rPr>
              <a:t>A stroke or a “Brain Attack” occurs when there is no blood circulation to the brain.</a:t>
            </a:r>
          </a:p>
          <a:p>
            <a:pPr eaLnBrk="1" hangingPunct="1"/>
            <a:r>
              <a:rPr lang="en-US" altLang="en-US" sz="2800" dirty="0" smtClean="0">
                <a:solidFill>
                  <a:srgbClr val="92D050"/>
                </a:solidFill>
                <a:latin typeface="Aparajita" pitchFamily="34" charset="0"/>
                <a:cs typeface="Aparajita" pitchFamily="34" charset="0"/>
              </a:rPr>
              <a:t>The brain needs oxygen and nutrients transported by the blood travelling to the brain.</a:t>
            </a:r>
          </a:p>
          <a:p>
            <a:pPr eaLnBrk="1" hangingPunct="1"/>
            <a:r>
              <a:rPr lang="en-US" altLang="en-US" sz="2800" dirty="0" smtClean="0">
                <a:solidFill>
                  <a:srgbClr val="92D050"/>
                </a:solidFill>
                <a:latin typeface="Aparajita" pitchFamily="34" charset="0"/>
                <a:cs typeface="Aparajita" pitchFamily="34" charset="0"/>
              </a:rPr>
              <a:t>A block in the arteries of brain or bleeding in brain can stop the blood supply to brain</a:t>
            </a:r>
          </a:p>
          <a:p>
            <a:pPr eaLnBrk="1" hangingPunct="1"/>
            <a:r>
              <a:rPr lang="en-US" altLang="en-US" sz="2800" dirty="0" smtClean="0">
                <a:latin typeface="Aparajita" pitchFamily="34" charset="0"/>
                <a:cs typeface="Aparajita" pitchFamily="34" charset="0"/>
              </a:rPr>
              <a:t>No blood flow to the brain = No function of brain</a:t>
            </a:r>
          </a:p>
          <a:p>
            <a:pPr eaLnBrk="1" hangingPunct="1"/>
            <a:endParaRPr lang="en-US" altLang="en-US" dirty="0" smtClean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97510B9-0021-4E54-BA97-C3312098FEA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245" name="Picture 2" descr="C:\Users\VSINGH\AppData\Local\Microsoft\Windows\Temporary Internet Files\Content.IE5\MPS9S1SF\cerebral arteries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72" b="13477"/>
          <a:stretch>
            <a:fillRect/>
          </a:stretch>
        </p:blipFill>
        <p:spPr bwMode="auto">
          <a:xfrm>
            <a:off x="3276600" y="5257800"/>
            <a:ext cx="1899859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Types of Stroke</a:t>
            </a:r>
            <a:endParaRPr lang="en-US" b="1" dirty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6901866-7A03-46DD-92DD-91AA9D934BE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457200" y="4343400"/>
            <a:ext cx="4038600" cy="1366838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Ischemic= Clot/Block</a:t>
            </a:r>
          </a:p>
          <a:p>
            <a:pPr lvl="1" eaLnBrk="1" hangingPunct="1">
              <a:defRPr/>
            </a:pP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Blockage of arteries</a:t>
            </a:r>
          </a:p>
          <a:p>
            <a:pPr lvl="1" eaLnBrk="1" hangingPunct="1">
              <a:defRPr/>
            </a:pP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87% of all strokes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724400" y="4343400"/>
            <a:ext cx="4038600" cy="1366838"/>
          </a:xfrm>
        </p:spPr>
        <p:txBody>
          <a:bodyPr>
            <a:normAutofit fontScale="92500" lnSpcReduction="20000"/>
          </a:bodyPr>
          <a:lstStyle/>
          <a:p>
            <a:pPr marL="514350" indent="-514350" eaLnBrk="1" hangingPunct="1">
              <a:buFont typeface="+mj-lt"/>
              <a:buAutoNum type="arabicPeriod" startAt="2"/>
              <a:defRPr/>
            </a:pP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Hemorrhagic= Bleed</a:t>
            </a:r>
          </a:p>
          <a:p>
            <a:pPr lvl="1" eaLnBrk="1" hangingPunct="1">
              <a:defRPr/>
            </a:pP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Bleeding around brain</a:t>
            </a:r>
          </a:p>
          <a:p>
            <a:pPr lvl="1" eaLnBrk="1" hangingPunct="1">
              <a:defRPr/>
            </a:pPr>
            <a:r>
              <a:rPr lang="en-US" dirty="0">
                <a:latin typeface="Aparajita" panose="020B0604020202020204" pitchFamily="34" charset="0"/>
                <a:cs typeface="Aparajita" panose="020B0604020202020204" pitchFamily="34" charset="0"/>
              </a:rPr>
              <a:t>Bleeding into brain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7" name="Picture 3" descr="visual-guide-to-stroke-s1-diagram-cerebral-art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143000"/>
            <a:ext cx="3840162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  <a:latin typeface="Aparajita" panose="020B0604020202020204" pitchFamily="34" charset="0"/>
                <a:cs typeface="Aparajita" panose="020B0604020202020204" pitchFamily="34" charset="0"/>
              </a:rPr>
              <a:t>Types of Stroke</a:t>
            </a:r>
            <a:endParaRPr lang="en-US" dirty="0">
              <a:solidFill>
                <a:srgbClr val="FFFF00"/>
              </a:solidFill>
              <a:latin typeface="Aparajita" panose="020B0604020202020204" pitchFamily="34" charset="0"/>
              <a:cs typeface="Aparajita" panose="020B060402020202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dirty="0" smtClean="0"/>
              <a:t>          </a:t>
            </a:r>
            <a:r>
              <a:rPr lang="en-US" altLang="en-US" sz="2400" b="1" dirty="0" smtClean="0"/>
              <a:t>Blocked Vessel                  Broken Vessel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01FBD0AD-9C1E-4633-BD80-058AD62A377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3" descr="ishemic vs hemorrh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2057400"/>
            <a:ext cx="75406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141</TotalTime>
  <Words>1838</Words>
  <Application>Microsoft Office PowerPoint</Application>
  <PresentationFormat>On-screen Show (4:3)</PresentationFormat>
  <Paragraphs>266</Paragraphs>
  <Slides>36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Mountain Top</vt:lpstr>
      <vt:lpstr>PowerPoint Presentation</vt:lpstr>
      <vt:lpstr>NAINA Stroke Community Education L.A.F.</vt:lpstr>
      <vt:lpstr>Lets Act Fast (L.A.F.)</vt:lpstr>
      <vt:lpstr>Heart and Brain </vt:lpstr>
      <vt:lpstr>Why Your Brain is So Important????</vt:lpstr>
      <vt:lpstr>Stroke - A Major Medical Concern</vt:lpstr>
      <vt:lpstr>What is a Stroke?</vt:lpstr>
      <vt:lpstr>Types of Stroke</vt:lpstr>
      <vt:lpstr>Types of Stroke</vt:lpstr>
      <vt:lpstr>Time is BRAIN</vt:lpstr>
      <vt:lpstr>Some myths about stroke</vt:lpstr>
      <vt:lpstr>What the community members need to know?</vt:lpstr>
      <vt:lpstr>Why it is important to educate the community??</vt:lpstr>
      <vt:lpstr>PowerPoint Presentation</vt:lpstr>
      <vt:lpstr>F-A-S-T</vt:lpstr>
      <vt:lpstr>Warning Signs indicating stroke</vt:lpstr>
      <vt:lpstr>TIA/Mini Stroke</vt:lpstr>
      <vt:lpstr>PowerPoint Presentation</vt:lpstr>
      <vt:lpstr>What happens in the hospital</vt:lpstr>
      <vt:lpstr>Why it is important to ACT FAST</vt:lpstr>
      <vt:lpstr>What is the main goal?</vt:lpstr>
      <vt:lpstr>What Can I do to Prevent Stroke?</vt:lpstr>
      <vt:lpstr>Stroke Risk Factors That Cannot Be Controlled</vt:lpstr>
      <vt:lpstr>Stroke Risk Factors that Can be Controlled</vt:lpstr>
      <vt:lpstr>Stroke Risk Factors that Can be Controlled (contd.)</vt:lpstr>
      <vt:lpstr>Stroke Risk Factors that Can be Controlled (contd.)</vt:lpstr>
      <vt:lpstr>Stroke Risk Factors that Can be Controlled (contd.)</vt:lpstr>
      <vt:lpstr>PowerPoint Presentation</vt:lpstr>
      <vt:lpstr>Stroke Recovery</vt:lpstr>
      <vt:lpstr>Where can I get more information about my own risk for stroke</vt:lpstr>
      <vt:lpstr>Community member as a peer educator</vt:lpstr>
      <vt:lpstr>Stroke can be treated……. L.A.F. –Lets Act Fast</vt:lpstr>
      <vt:lpstr>What is the first action if someone is experiencing stroke?</vt:lpstr>
      <vt:lpstr>Before clot removal and  after clot removal</vt:lpstr>
      <vt:lpstr>Acknowledgements</vt:lpstr>
      <vt:lpstr>Thank you for listening</vt:lpstr>
    </vt:vector>
  </TitlesOfParts>
  <Company>RWJUHR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 Prevention</dc:title>
  <dc:creator>VSINGH</dc:creator>
  <cp:lastModifiedBy>Varsh</cp:lastModifiedBy>
  <cp:revision>31</cp:revision>
  <dcterms:created xsi:type="dcterms:W3CDTF">2012-07-18T18:47:58Z</dcterms:created>
  <dcterms:modified xsi:type="dcterms:W3CDTF">2015-09-01T02:42:52Z</dcterms:modified>
</cp:coreProperties>
</file>