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B6AA"/>
    <a:srgbClr val="475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2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AE716-A501-4A73-B350-8FFA6062BA1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A114A6-7F80-42BA-947E-3379B0F044E7}">
      <dgm:prSet phldrT="[Text]"/>
      <dgm:spPr>
        <a:solidFill>
          <a:srgbClr val="97C1DF"/>
        </a:solidFill>
        <a:ln>
          <a:noFill/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rebuchet MS" pitchFamily="34" charset="0"/>
            </a:rPr>
            <a:t>Care for others as they would like to be treated</a:t>
          </a:r>
          <a:endParaRPr lang="en-US" b="1" dirty="0">
            <a:solidFill>
              <a:schemeClr val="tx1"/>
            </a:solidFill>
            <a:latin typeface="Trebuchet MS" pitchFamily="34" charset="0"/>
          </a:endParaRPr>
        </a:p>
      </dgm:t>
    </dgm:pt>
    <dgm:pt modelId="{AEB94EA8-0C02-4EBE-9003-D0205A8ADEAF}" type="parTrans" cxnId="{C1810429-2244-43C1-8F81-397BF2DEB232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3E321871-34AC-4C8D-A1B5-9E03624A23E1}" type="sibTrans" cxnId="{C1810429-2244-43C1-8F81-397BF2DEB232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25A40766-E0AB-4CD0-B8E5-0E240A8591FC}">
      <dgm:prSet/>
      <dgm:spPr>
        <a:solidFill>
          <a:srgbClr val="97C1DF"/>
        </a:solidFill>
        <a:ln>
          <a:noFill/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rebuchet MS" pitchFamily="34" charset="0"/>
            </a:rPr>
            <a:t>Listen actively and keep an open mind</a:t>
          </a:r>
        </a:p>
      </dgm:t>
    </dgm:pt>
    <dgm:pt modelId="{38C14962-BE88-4F68-B366-66173C98C353}" type="parTrans" cxnId="{FC941D12-98CE-4EAA-B314-76862627C818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F53500E5-8847-4AC2-9D26-532E68A3349B}" type="sibTrans" cxnId="{FC941D12-98CE-4EAA-B314-76862627C818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F3E3888D-A2EC-4E6D-8701-5BB9EE72A693}">
      <dgm:prSet/>
      <dgm:spPr>
        <a:solidFill>
          <a:srgbClr val="97C1DF"/>
        </a:solidFill>
        <a:ln>
          <a:noFill/>
        </a:ln>
      </dgm:spPr>
      <dgm:t>
        <a:bodyPr/>
        <a:lstStyle/>
        <a:p>
          <a:r>
            <a:rPr lang="en-US" b="1" smtClean="0">
              <a:solidFill>
                <a:schemeClr val="tx1"/>
              </a:solidFill>
              <a:latin typeface="Trebuchet MS" pitchFamily="34" charset="0"/>
            </a:rPr>
            <a:t>Make everyone feel valued and appreciated</a:t>
          </a:r>
          <a:endParaRPr lang="en-US" b="1" dirty="0" smtClean="0">
            <a:solidFill>
              <a:schemeClr val="tx1"/>
            </a:solidFill>
            <a:latin typeface="Trebuchet MS" pitchFamily="34" charset="0"/>
          </a:endParaRPr>
        </a:p>
      </dgm:t>
    </dgm:pt>
    <dgm:pt modelId="{CDD36D77-5921-43AD-9F81-10CBE802E10C}" type="parTrans" cxnId="{E235E512-D0F0-464D-AC8F-9A634B095747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137B442D-3D87-4021-91CE-7363461EB984}" type="sibTrans" cxnId="{E235E512-D0F0-464D-AC8F-9A634B095747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EA0A206E-3EB9-46CA-B1CD-F0115E581F5E}">
      <dgm:prSet/>
      <dgm:spPr>
        <a:solidFill>
          <a:srgbClr val="97C1DF"/>
        </a:solidFill>
        <a:ln>
          <a:noFill/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rebuchet MS" pitchFamily="34" charset="0"/>
            </a:rPr>
            <a:t>Embrace and respect diversity</a:t>
          </a:r>
          <a:endParaRPr lang="en-US" b="1" dirty="0">
            <a:solidFill>
              <a:schemeClr val="tx1"/>
            </a:solidFill>
            <a:latin typeface="Trebuchet MS" pitchFamily="34" charset="0"/>
          </a:endParaRPr>
        </a:p>
      </dgm:t>
    </dgm:pt>
    <dgm:pt modelId="{7281EFFB-B8C8-4145-B4DF-B83856A7C19A}" type="parTrans" cxnId="{B388FA10-9E66-4953-A0ED-29D0EB3821F7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C09034ED-5219-4BB6-9A08-C8BC5EFC9F83}" type="sibTrans" cxnId="{B388FA10-9E66-4953-A0ED-29D0EB3821F7}">
      <dgm:prSet/>
      <dgm:spPr/>
      <dgm:t>
        <a:bodyPr/>
        <a:lstStyle/>
        <a:p>
          <a:endParaRPr lang="en-US">
            <a:latin typeface="Trebuchet MS" pitchFamily="34" charset="0"/>
          </a:endParaRPr>
        </a:p>
      </dgm:t>
    </dgm:pt>
    <dgm:pt modelId="{FCB51983-E859-4DDB-B2F7-B2D65215A839}" type="pres">
      <dgm:prSet presAssocID="{56CAE716-A501-4A73-B350-8FFA6062BA1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C1BD61-3962-42FF-AAF0-24E00CC6A65D}" type="pres">
      <dgm:prSet presAssocID="{02A114A6-7F80-42BA-947E-3379B0F044E7}" presName="parentLin" presStyleCnt="0"/>
      <dgm:spPr/>
    </dgm:pt>
    <dgm:pt modelId="{33B3A32F-7F32-4349-9EDD-2CA7CE155DF1}" type="pres">
      <dgm:prSet presAssocID="{02A114A6-7F80-42BA-947E-3379B0F044E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299AA89-B9D6-48CB-9576-2DD4056F5CD3}" type="pres">
      <dgm:prSet presAssocID="{02A114A6-7F80-42BA-947E-3379B0F044E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1806E2-B266-4526-97C4-4E488A148853}" type="pres">
      <dgm:prSet presAssocID="{02A114A6-7F80-42BA-947E-3379B0F044E7}" presName="negativeSpace" presStyleCnt="0"/>
      <dgm:spPr/>
    </dgm:pt>
    <dgm:pt modelId="{F37576CD-08C3-4114-B928-EFAB62DCE62D}" type="pres">
      <dgm:prSet presAssocID="{02A114A6-7F80-42BA-947E-3379B0F044E7}" presName="childText" presStyleLbl="conFgAcc1" presStyleIdx="0" presStyleCnt="4" custScaleX="68334">
        <dgm:presLayoutVars>
          <dgm:bulletEnabled val="1"/>
        </dgm:presLayoutVars>
      </dgm:prSet>
      <dgm:spPr>
        <a:prstGeom prst="mathEqual">
          <a:avLst/>
        </a:prstGeom>
        <a:solidFill>
          <a:srgbClr val="3A557C">
            <a:alpha val="90000"/>
          </a:srgbClr>
        </a:solidFill>
        <a:ln>
          <a:solidFill>
            <a:srgbClr val="3A557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98D5029-F9AD-490F-B617-7C1FACA44DC6}" type="pres">
      <dgm:prSet presAssocID="{3E321871-34AC-4C8D-A1B5-9E03624A23E1}" presName="spaceBetweenRectangles" presStyleCnt="0"/>
      <dgm:spPr/>
    </dgm:pt>
    <dgm:pt modelId="{32A8AA08-126D-450B-A9F2-6127473A80F6}" type="pres">
      <dgm:prSet presAssocID="{25A40766-E0AB-4CD0-B8E5-0E240A8591FC}" presName="parentLin" presStyleCnt="0"/>
      <dgm:spPr/>
    </dgm:pt>
    <dgm:pt modelId="{29223EBD-4962-42A0-A1F2-EF438E9D765D}" type="pres">
      <dgm:prSet presAssocID="{25A40766-E0AB-4CD0-B8E5-0E240A8591F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C387058A-4A1D-44BC-B308-2D4459981F8B}" type="pres">
      <dgm:prSet presAssocID="{25A40766-E0AB-4CD0-B8E5-0E240A8591F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D01693-BA00-4024-B501-9F1F8D430B1A}" type="pres">
      <dgm:prSet presAssocID="{25A40766-E0AB-4CD0-B8E5-0E240A8591FC}" presName="negativeSpace" presStyleCnt="0"/>
      <dgm:spPr/>
    </dgm:pt>
    <dgm:pt modelId="{48AF0FC1-D726-4DC0-AFDD-022649ED8176}" type="pres">
      <dgm:prSet presAssocID="{25A40766-E0AB-4CD0-B8E5-0E240A8591FC}" presName="childText" presStyleLbl="conFgAcc1" presStyleIdx="1" presStyleCnt="4" custScaleX="68333">
        <dgm:presLayoutVars>
          <dgm:bulletEnabled val="1"/>
        </dgm:presLayoutVars>
      </dgm:prSet>
      <dgm:spPr>
        <a:prstGeom prst="mathEqual">
          <a:avLst/>
        </a:prstGeom>
        <a:solidFill>
          <a:srgbClr val="3A557C">
            <a:alpha val="90000"/>
          </a:srgbClr>
        </a:solidFill>
        <a:ln>
          <a:solidFill>
            <a:srgbClr val="3A557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96511FD-9363-4DD6-A89C-643978C1C232}" type="pres">
      <dgm:prSet presAssocID="{F53500E5-8847-4AC2-9D26-532E68A3349B}" presName="spaceBetweenRectangles" presStyleCnt="0"/>
      <dgm:spPr/>
    </dgm:pt>
    <dgm:pt modelId="{B8897ABB-3C5E-4EE9-96DA-361000B0C96A}" type="pres">
      <dgm:prSet presAssocID="{F3E3888D-A2EC-4E6D-8701-5BB9EE72A693}" presName="parentLin" presStyleCnt="0"/>
      <dgm:spPr/>
    </dgm:pt>
    <dgm:pt modelId="{3310FDA9-6497-4020-AB4F-E6361788E337}" type="pres">
      <dgm:prSet presAssocID="{F3E3888D-A2EC-4E6D-8701-5BB9EE72A693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87A49D66-FED8-40BB-80F4-0A6AB4A3A4BF}" type="pres">
      <dgm:prSet presAssocID="{F3E3888D-A2EC-4E6D-8701-5BB9EE72A69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BA0F2-61E3-4305-BAD1-4159ECFD443F}" type="pres">
      <dgm:prSet presAssocID="{F3E3888D-A2EC-4E6D-8701-5BB9EE72A693}" presName="negativeSpace" presStyleCnt="0"/>
      <dgm:spPr/>
    </dgm:pt>
    <dgm:pt modelId="{42563140-5C71-4DB8-A321-10BAAE9DF4CC}" type="pres">
      <dgm:prSet presAssocID="{F3E3888D-A2EC-4E6D-8701-5BB9EE72A693}" presName="childText" presStyleLbl="conFgAcc1" presStyleIdx="2" presStyleCnt="4" custScaleX="68333">
        <dgm:presLayoutVars>
          <dgm:bulletEnabled val="1"/>
        </dgm:presLayoutVars>
      </dgm:prSet>
      <dgm:spPr>
        <a:prstGeom prst="mathEqual">
          <a:avLst/>
        </a:prstGeom>
        <a:solidFill>
          <a:srgbClr val="3A557C">
            <a:alpha val="90000"/>
          </a:srgbClr>
        </a:solidFill>
        <a:ln>
          <a:solidFill>
            <a:srgbClr val="3A557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2AB6ACD-448F-4A5A-A685-234BA2321E2F}" type="pres">
      <dgm:prSet presAssocID="{137B442D-3D87-4021-91CE-7363461EB984}" presName="spaceBetweenRectangles" presStyleCnt="0"/>
      <dgm:spPr/>
    </dgm:pt>
    <dgm:pt modelId="{51E5746F-AD51-4CDB-B586-E8525233B7FC}" type="pres">
      <dgm:prSet presAssocID="{EA0A206E-3EB9-46CA-B1CD-F0115E581F5E}" presName="parentLin" presStyleCnt="0"/>
      <dgm:spPr/>
    </dgm:pt>
    <dgm:pt modelId="{CB4A3919-A4E2-4B50-8BC7-AC5867B058C3}" type="pres">
      <dgm:prSet presAssocID="{EA0A206E-3EB9-46CA-B1CD-F0115E581F5E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D1F677F-0060-469A-A542-70DDB9F095F1}" type="pres">
      <dgm:prSet presAssocID="{EA0A206E-3EB9-46CA-B1CD-F0115E581F5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873A69-C4A5-4EF4-90EF-3FCAF7879BD1}" type="pres">
      <dgm:prSet presAssocID="{EA0A206E-3EB9-46CA-B1CD-F0115E581F5E}" presName="negativeSpace" presStyleCnt="0"/>
      <dgm:spPr/>
    </dgm:pt>
    <dgm:pt modelId="{7C03D65E-183F-4806-8BA9-3850F40D04DB}" type="pres">
      <dgm:prSet presAssocID="{EA0A206E-3EB9-46CA-B1CD-F0115E581F5E}" presName="childText" presStyleLbl="conFgAcc1" presStyleIdx="3" presStyleCnt="4" custScaleX="68333">
        <dgm:presLayoutVars>
          <dgm:bulletEnabled val="1"/>
        </dgm:presLayoutVars>
      </dgm:prSet>
      <dgm:spPr>
        <a:prstGeom prst="mathEqual">
          <a:avLst/>
        </a:prstGeom>
        <a:solidFill>
          <a:srgbClr val="3A557C">
            <a:alpha val="90000"/>
          </a:srgbClr>
        </a:solidFill>
        <a:ln>
          <a:solidFill>
            <a:srgbClr val="3A557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B388FA10-9E66-4953-A0ED-29D0EB3821F7}" srcId="{56CAE716-A501-4A73-B350-8FFA6062BA12}" destId="{EA0A206E-3EB9-46CA-B1CD-F0115E581F5E}" srcOrd="3" destOrd="0" parTransId="{7281EFFB-B8C8-4145-B4DF-B83856A7C19A}" sibTransId="{C09034ED-5219-4BB6-9A08-C8BC5EFC9F83}"/>
    <dgm:cxn modelId="{14FBA55D-E045-4A42-96BD-33A2E83362D2}" type="presOf" srcId="{EA0A206E-3EB9-46CA-B1CD-F0115E581F5E}" destId="{1D1F677F-0060-469A-A542-70DDB9F095F1}" srcOrd="1" destOrd="0" presId="urn:microsoft.com/office/officeart/2005/8/layout/list1"/>
    <dgm:cxn modelId="{9903FA2D-F7E1-4DCD-8788-22CFE292B5AA}" type="presOf" srcId="{F3E3888D-A2EC-4E6D-8701-5BB9EE72A693}" destId="{87A49D66-FED8-40BB-80F4-0A6AB4A3A4BF}" srcOrd="1" destOrd="0" presId="urn:microsoft.com/office/officeart/2005/8/layout/list1"/>
    <dgm:cxn modelId="{942DC6FC-A01A-436F-A3CB-E88A13F2021D}" type="presOf" srcId="{02A114A6-7F80-42BA-947E-3379B0F044E7}" destId="{E299AA89-B9D6-48CB-9576-2DD4056F5CD3}" srcOrd="1" destOrd="0" presId="urn:microsoft.com/office/officeart/2005/8/layout/list1"/>
    <dgm:cxn modelId="{56DF3832-2017-46B2-A83A-5EA63E60709A}" type="presOf" srcId="{02A114A6-7F80-42BA-947E-3379B0F044E7}" destId="{33B3A32F-7F32-4349-9EDD-2CA7CE155DF1}" srcOrd="0" destOrd="0" presId="urn:microsoft.com/office/officeart/2005/8/layout/list1"/>
    <dgm:cxn modelId="{1239451C-DE50-4679-A9DD-4DCE477AFB78}" type="presOf" srcId="{25A40766-E0AB-4CD0-B8E5-0E240A8591FC}" destId="{29223EBD-4962-42A0-A1F2-EF438E9D765D}" srcOrd="0" destOrd="0" presId="urn:microsoft.com/office/officeart/2005/8/layout/list1"/>
    <dgm:cxn modelId="{50DF7CE9-C4C5-4A2B-AE09-F6AB1B0022F1}" type="presOf" srcId="{56CAE716-A501-4A73-B350-8FFA6062BA12}" destId="{FCB51983-E859-4DDB-B2F7-B2D65215A839}" srcOrd="0" destOrd="0" presId="urn:microsoft.com/office/officeart/2005/8/layout/list1"/>
    <dgm:cxn modelId="{88BF708D-E181-4782-A375-7698B75FF0B5}" type="presOf" srcId="{F3E3888D-A2EC-4E6D-8701-5BB9EE72A693}" destId="{3310FDA9-6497-4020-AB4F-E6361788E337}" srcOrd="0" destOrd="0" presId="urn:microsoft.com/office/officeart/2005/8/layout/list1"/>
    <dgm:cxn modelId="{85D18E6E-BE22-4F8F-847B-8B8C807546CE}" type="presOf" srcId="{25A40766-E0AB-4CD0-B8E5-0E240A8591FC}" destId="{C387058A-4A1D-44BC-B308-2D4459981F8B}" srcOrd="1" destOrd="0" presId="urn:microsoft.com/office/officeart/2005/8/layout/list1"/>
    <dgm:cxn modelId="{E235E512-D0F0-464D-AC8F-9A634B095747}" srcId="{56CAE716-A501-4A73-B350-8FFA6062BA12}" destId="{F3E3888D-A2EC-4E6D-8701-5BB9EE72A693}" srcOrd="2" destOrd="0" parTransId="{CDD36D77-5921-43AD-9F81-10CBE802E10C}" sibTransId="{137B442D-3D87-4021-91CE-7363461EB984}"/>
    <dgm:cxn modelId="{C1810429-2244-43C1-8F81-397BF2DEB232}" srcId="{56CAE716-A501-4A73-B350-8FFA6062BA12}" destId="{02A114A6-7F80-42BA-947E-3379B0F044E7}" srcOrd="0" destOrd="0" parTransId="{AEB94EA8-0C02-4EBE-9003-D0205A8ADEAF}" sibTransId="{3E321871-34AC-4C8D-A1B5-9E03624A23E1}"/>
    <dgm:cxn modelId="{FC941D12-98CE-4EAA-B314-76862627C818}" srcId="{56CAE716-A501-4A73-B350-8FFA6062BA12}" destId="{25A40766-E0AB-4CD0-B8E5-0E240A8591FC}" srcOrd="1" destOrd="0" parTransId="{38C14962-BE88-4F68-B366-66173C98C353}" sibTransId="{F53500E5-8847-4AC2-9D26-532E68A3349B}"/>
    <dgm:cxn modelId="{4E2CBCB1-68FD-4D3E-9875-2441BF0D33EB}" type="presOf" srcId="{EA0A206E-3EB9-46CA-B1CD-F0115E581F5E}" destId="{CB4A3919-A4E2-4B50-8BC7-AC5867B058C3}" srcOrd="0" destOrd="0" presId="urn:microsoft.com/office/officeart/2005/8/layout/list1"/>
    <dgm:cxn modelId="{4B590F42-834C-4757-ADF9-02800D459847}" type="presParOf" srcId="{FCB51983-E859-4DDB-B2F7-B2D65215A839}" destId="{77C1BD61-3962-42FF-AAF0-24E00CC6A65D}" srcOrd="0" destOrd="0" presId="urn:microsoft.com/office/officeart/2005/8/layout/list1"/>
    <dgm:cxn modelId="{51347A2A-40A7-4E56-BFCA-AF8F8457D071}" type="presParOf" srcId="{77C1BD61-3962-42FF-AAF0-24E00CC6A65D}" destId="{33B3A32F-7F32-4349-9EDD-2CA7CE155DF1}" srcOrd="0" destOrd="0" presId="urn:microsoft.com/office/officeart/2005/8/layout/list1"/>
    <dgm:cxn modelId="{DDAF2751-9532-40E4-94DA-AA546193FC6C}" type="presParOf" srcId="{77C1BD61-3962-42FF-AAF0-24E00CC6A65D}" destId="{E299AA89-B9D6-48CB-9576-2DD4056F5CD3}" srcOrd="1" destOrd="0" presId="urn:microsoft.com/office/officeart/2005/8/layout/list1"/>
    <dgm:cxn modelId="{A5BD206D-175F-4220-8354-2DB19D57AA50}" type="presParOf" srcId="{FCB51983-E859-4DDB-B2F7-B2D65215A839}" destId="{A41806E2-B266-4526-97C4-4E488A148853}" srcOrd="1" destOrd="0" presId="urn:microsoft.com/office/officeart/2005/8/layout/list1"/>
    <dgm:cxn modelId="{4FA0B438-0131-4769-A885-04E75C65B787}" type="presParOf" srcId="{FCB51983-E859-4DDB-B2F7-B2D65215A839}" destId="{F37576CD-08C3-4114-B928-EFAB62DCE62D}" srcOrd="2" destOrd="0" presId="urn:microsoft.com/office/officeart/2005/8/layout/list1"/>
    <dgm:cxn modelId="{0AB8BEC5-D5AD-4EF1-B45F-91518443220A}" type="presParOf" srcId="{FCB51983-E859-4DDB-B2F7-B2D65215A839}" destId="{398D5029-F9AD-490F-B617-7C1FACA44DC6}" srcOrd="3" destOrd="0" presId="urn:microsoft.com/office/officeart/2005/8/layout/list1"/>
    <dgm:cxn modelId="{B80F8EBE-A377-4D5B-AF9D-A0B0EC0360F9}" type="presParOf" srcId="{FCB51983-E859-4DDB-B2F7-B2D65215A839}" destId="{32A8AA08-126D-450B-A9F2-6127473A80F6}" srcOrd="4" destOrd="0" presId="urn:microsoft.com/office/officeart/2005/8/layout/list1"/>
    <dgm:cxn modelId="{B0154011-C6C9-4034-9D25-05519CF2D145}" type="presParOf" srcId="{32A8AA08-126D-450B-A9F2-6127473A80F6}" destId="{29223EBD-4962-42A0-A1F2-EF438E9D765D}" srcOrd="0" destOrd="0" presId="urn:microsoft.com/office/officeart/2005/8/layout/list1"/>
    <dgm:cxn modelId="{33EF7C1B-B923-47F6-959B-B13DD68971FB}" type="presParOf" srcId="{32A8AA08-126D-450B-A9F2-6127473A80F6}" destId="{C387058A-4A1D-44BC-B308-2D4459981F8B}" srcOrd="1" destOrd="0" presId="urn:microsoft.com/office/officeart/2005/8/layout/list1"/>
    <dgm:cxn modelId="{D40D9337-87EA-40C5-ABCC-5BBA15439476}" type="presParOf" srcId="{FCB51983-E859-4DDB-B2F7-B2D65215A839}" destId="{A8D01693-BA00-4024-B501-9F1F8D430B1A}" srcOrd="5" destOrd="0" presId="urn:microsoft.com/office/officeart/2005/8/layout/list1"/>
    <dgm:cxn modelId="{3D3A221B-7723-4591-A4FF-270988AA0739}" type="presParOf" srcId="{FCB51983-E859-4DDB-B2F7-B2D65215A839}" destId="{48AF0FC1-D726-4DC0-AFDD-022649ED8176}" srcOrd="6" destOrd="0" presId="urn:microsoft.com/office/officeart/2005/8/layout/list1"/>
    <dgm:cxn modelId="{8603B8EA-0392-4A41-8DD7-EA6223B678D6}" type="presParOf" srcId="{FCB51983-E859-4DDB-B2F7-B2D65215A839}" destId="{896511FD-9363-4DD6-A89C-643978C1C232}" srcOrd="7" destOrd="0" presId="urn:microsoft.com/office/officeart/2005/8/layout/list1"/>
    <dgm:cxn modelId="{DBD25479-8CD0-476E-8496-F6B2AA2AAD45}" type="presParOf" srcId="{FCB51983-E859-4DDB-B2F7-B2D65215A839}" destId="{B8897ABB-3C5E-4EE9-96DA-361000B0C96A}" srcOrd="8" destOrd="0" presId="urn:microsoft.com/office/officeart/2005/8/layout/list1"/>
    <dgm:cxn modelId="{97D2BBCF-17B6-469C-A51E-43AD4ECD4282}" type="presParOf" srcId="{B8897ABB-3C5E-4EE9-96DA-361000B0C96A}" destId="{3310FDA9-6497-4020-AB4F-E6361788E337}" srcOrd="0" destOrd="0" presId="urn:microsoft.com/office/officeart/2005/8/layout/list1"/>
    <dgm:cxn modelId="{0E248C69-2055-4E4B-AAC3-2148EAC682B1}" type="presParOf" srcId="{B8897ABB-3C5E-4EE9-96DA-361000B0C96A}" destId="{87A49D66-FED8-40BB-80F4-0A6AB4A3A4BF}" srcOrd="1" destOrd="0" presId="urn:microsoft.com/office/officeart/2005/8/layout/list1"/>
    <dgm:cxn modelId="{697ACCB9-A7C1-47DA-A5BE-F6B30857CDA8}" type="presParOf" srcId="{FCB51983-E859-4DDB-B2F7-B2D65215A839}" destId="{8D2BA0F2-61E3-4305-BAD1-4159ECFD443F}" srcOrd="9" destOrd="0" presId="urn:microsoft.com/office/officeart/2005/8/layout/list1"/>
    <dgm:cxn modelId="{E368AA78-D57C-47D1-844D-28EDA9CC1952}" type="presParOf" srcId="{FCB51983-E859-4DDB-B2F7-B2D65215A839}" destId="{42563140-5C71-4DB8-A321-10BAAE9DF4CC}" srcOrd="10" destOrd="0" presId="urn:microsoft.com/office/officeart/2005/8/layout/list1"/>
    <dgm:cxn modelId="{885CBBD2-B519-4691-A9EF-6E563BBB6C20}" type="presParOf" srcId="{FCB51983-E859-4DDB-B2F7-B2D65215A839}" destId="{C2AB6ACD-448F-4A5A-A685-234BA2321E2F}" srcOrd="11" destOrd="0" presId="urn:microsoft.com/office/officeart/2005/8/layout/list1"/>
    <dgm:cxn modelId="{90EBDC60-13CA-40A7-B245-44D784342636}" type="presParOf" srcId="{FCB51983-E859-4DDB-B2F7-B2D65215A839}" destId="{51E5746F-AD51-4CDB-B586-E8525233B7FC}" srcOrd="12" destOrd="0" presId="urn:microsoft.com/office/officeart/2005/8/layout/list1"/>
    <dgm:cxn modelId="{2A696C23-57A1-4B88-8010-93DCEDBA45AE}" type="presParOf" srcId="{51E5746F-AD51-4CDB-B586-E8525233B7FC}" destId="{CB4A3919-A4E2-4B50-8BC7-AC5867B058C3}" srcOrd="0" destOrd="0" presId="urn:microsoft.com/office/officeart/2005/8/layout/list1"/>
    <dgm:cxn modelId="{DAE3CDC4-69F4-4D38-A3CA-5777534C72A6}" type="presParOf" srcId="{51E5746F-AD51-4CDB-B586-E8525233B7FC}" destId="{1D1F677F-0060-469A-A542-70DDB9F095F1}" srcOrd="1" destOrd="0" presId="urn:microsoft.com/office/officeart/2005/8/layout/list1"/>
    <dgm:cxn modelId="{646397A0-BF76-485C-83D5-86D32EDB3C65}" type="presParOf" srcId="{FCB51983-E859-4DDB-B2F7-B2D65215A839}" destId="{69873A69-C4A5-4EF4-90EF-3FCAF7879BD1}" srcOrd="13" destOrd="0" presId="urn:microsoft.com/office/officeart/2005/8/layout/list1"/>
    <dgm:cxn modelId="{4867C451-6026-4BD0-9BAE-06598305AE88}" type="presParOf" srcId="{FCB51983-E859-4DDB-B2F7-B2D65215A839}" destId="{7C03D65E-183F-4806-8BA9-3850F40D04DB}" srcOrd="14" destOrd="0" presId="urn:microsoft.com/office/officeart/2005/8/layout/list1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576CD-08C3-4114-B928-EFAB62DCE62D}">
      <dsp:nvSpPr>
        <dsp:cNvPr id="0" name=""/>
        <dsp:cNvSpPr/>
      </dsp:nvSpPr>
      <dsp:spPr>
        <a:xfrm>
          <a:off x="0" y="378299"/>
          <a:ext cx="8435422" cy="630000"/>
        </a:xfrm>
        <a:prstGeom prst="mathEqual">
          <a:avLst/>
        </a:prstGeom>
        <a:solidFill>
          <a:srgbClr val="3A557C">
            <a:alpha val="90000"/>
          </a:srgbClr>
        </a:solidFill>
        <a:ln w="25400" cap="flat" cmpd="sng" algn="ctr">
          <a:solidFill>
            <a:srgbClr val="3A557C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9AA89-B9D6-48CB-9576-2DD4056F5CD3}">
      <dsp:nvSpPr>
        <dsp:cNvPr id="0" name=""/>
        <dsp:cNvSpPr/>
      </dsp:nvSpPr>
      <dsp:spPr>
        <a:xfrm>
          <a:off x="617220" y="9299"/>
          <a:ext cx="8641080" cy="738000"/>
        </a:xfrm>
        <a:prstGeom prst="roundRect">
          <a:avLst/>
        </a:prstGeom>
        <a:solidFill>
          <a:srgbClr val="97C1D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612" tIns="0" rIns="32661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  <a:latin typeface="Trebuchet MS" pitchFamily="34" charset="0"/>
            </a:rPr>
            <a:t>Care for others as they would like to be treated</a:t>
          </a:r>
          <a:endParaRPr lang="en-US" sz="2500" b="1" kern="1200" dirty="0">
            <a:solidFill>
              <a:schemeClr val="tx1"/>
            </a:solidFill>
            <a:latin typeface="Trebuchet MS" pitchFamily="34" charset="0"/>
          </a:endParaRPr>
        </a:p>
      </dsp:txBody>
      <dsp:txXfrm>
        <a:off x="653246" y="45325"/>
        <a:ext cx="8569028" cy="665948"/>
      </dsp:txXfrm>
    </dsp:sp>
    <dsp:sp modelId="{48AF0FC1-D726-4DC0-AFDD-022649ED8176}">
      <dsp:nvSpPr>
        <dsp:cNvPr id="0" name=""/>
        <dsp:cNvSpPr/>
      </dsp:nvSpPr>
      <dsp:spPr>
        <a:xfrm>
          <a:off x="0" y="1512299"/>
          <a:ext cx="8435298" cy="630000"/>
        </a:xfrm>
        <a:prstGeom prst="mathEqual">
          <a:avLst/>
        </a:prstGeom>
        <a:solidFill>
          <a:srgbClr val="3A557C">
            <a:alpha val="90000"/>
          </a:srgbClr>
        </a:solidFill>
        <a:ln w="25400" cap="flat" cmpd="sng" algn="ctr">
          <a:solidFill>
            <a:srgbClr val="3A557C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058A-4A1D-44BC-B308-2D4459981F8B}">
      <dsp:nvSpPr>
        <dsp:cNvPr id="0" name=""/>
        <dsp:cNvSpPr/>
      </dsp:nvSpPr>
      <dsp:spPr>
        <a:xfrm>
          <a:off x="617220" y="1143299"/>
          <a:ext cx="8641080" cy="738000"/>
        </a:xfrm>
        <a:prstGeom prst="roundRect">
          <a:avLst/>
        </a:prstGeom>
        <a:solidFill>
          <a:srgbClr val="97C1D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612" tIns="0" rIns="32661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  <a:latin typeface="Trebuchet MS" pitchFamily="34" charset="0"/>
            </a:rPr>
            <a:t>Listen actively and keep an open mind</a:t>
          </a:r>
        </a:p>
      </dsp:txBody>
      <dsp:txXfrm>
        <a:off x="653246" y="1179325"/>
        <a:ext cx="8569028" cy="665948"/>
      </dsp:txXfrm>
    </dsp:sp>
    <dsp:sp modelId="{42563140-5C71-4DB8-A321-10BAAE9DF4CC}">
      <dsp:nvSpPr>
        <dsp:cNvPr id="0" name=""/>
        <dsp:cNvSpPr/>
      </dsp:nvSpPr>
      <dsp:spPr>
        <a:xfrm>
          <a:off x="0" y="2646299"/>
          <a:ext cx="8435298" cy="630000"/>
        </a:xfrm>
        <a:prstGeom prst="mathEqual">
          <a:avLst/>
        </a:prstGeom>
        <a:solidFill>
          <a:srgbClr val="3A557C">
            <a:alpha val="90000"/>
          </a:srgbClr>
        </a:solidFill>
        <a:ln w="25400" cap="flat" cmpd="sng" algn="ctr">
          <a:solidFill>
            <a:srgbClr val="3A557C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49D66-FED8-40BB-80F4-0A6AB4A3A4BF}">
      <dsp:nvSpPr>
        <dsp:cNvPr id="0" name=""/>
        <dsp:cNvSpPr/>
      </dsp:nvSpPr>
      <dsp:spPr>
        <a:xfrm>
          <a:off x="617220" y="2277299"/>
          <a:ext cx="8641080" cy="738000"/>
        </a:xfrm>
        <a:prstGeom prst="roundRect">
          <a:avLst/>
        </a:prstGeom>
        <a:solidFill>
          <a:srgbClr val="97C1D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612" tIns="0" rIns="32661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smtClean="0">
              <a:solidFill>
                <a:schemeClr val="tx1"/>
              </a:solidFill>
              <a:latin typeface="Trebuchet MS" pitchFamily="34" charset="0"/>
            </a:rPr>
            <a:t>Make everyone feel valued and appreciated</a:t>
          </a:r>
          <a:endParaRPr lang="en-US" sz="2500" b="1" kern="1200" dirty="0" smtClean="0">
            <a:solidFill>
              <a:schemeClr val="tx1"/>
            </a:solidFill>
            <a:latin typeface="Trebuchet MS" pitchFamily="34" charset="0"/>
          </a:endParaRPr>
        </a:p>
      </dsp:txBody>
      <dsp:txXfrm>
        <a:off x="653246" y="2313325"/>
        <a:ext cx="8569028" cy="665948"/>
      </dsp:txXfrm>
    </dsp:sp>
    <dsp:sp modelId="{7C03D65E-183F-4806-8BA9-3850F40D04DB}">
      <dsp:nvSpPr>
        <dsp:cNvPr id="0" name=""/>
        <dsp:cNvSpPr/>
      </dsp:nvSpPr>
      <dsp:spPr>
        <a:xfrm>
          <a:off x="0" y="3780299"/>
          <a:ext cx="8435298" cy="630000"/>
        </a:xfrm>
        <a:prstGeom prst="mathEqual">
          <a:avLst/>
        </a:prstGeom>
        <a:solidFill>
          <a:srgbClr val="3A557C">
            <a:alpha val="90000"/>
          </a:srgbClr>
        </a:solidFill>
        <a:ln w="25400" cap="flat" cmpd="sng" algn="ctr">
          <a:solidFill>
            <a:srgbClr val="3A557C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F677F-0060-469A-A542-70DDB9F095F1}">
      <dsp:nvSpPr>
        <dsp:cNvPr id="0" name=""/>
        <dsp:cNvSpPr/>
      </dsp:nvSpPr>
      <dsp:spPr>
        <a:xfrm>
          <a:off x="617220" y="3411299"/>
          <a:ext cx="8641080" cy="738000"/>
        </a:xfrm>
        <a:prstGeom prst="roundRect">
          <a:avLst/>
        </a:prstGeom>
        <a:solidFill>
          <a:srgbClr val="97C1D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6612" tIns="0" rIns="32661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  <a:latin typeface="Trebuchet MS" pitchFamily="34" charset="0"/>
            </a:rPr>
            <a:t>Embrace and respect diversity</a:t>
          </a:r>
          <a:endParaRPr lang="en-US" sz="2500" b="1" kern="1200" dirty="0">
            <a:solidFill>
              <a:schemeClr val="tx1"/>
            </a:solidFill>
            <a:latin typeface="Trebuchet MS" pitchFamily="34" charset="0"/>
          </a:endParaRPr>
        </a:p>
      </dsp:txBody>
      <dsp:txXfrm>
        <a:off x="653246" y="3447325"/>
        <a:ext cx="8569028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</inkml:traceFormat>
        <inkml:channelProperties>
          <inkml:channelProperty channel="X" name="resolution" value="56.72083" units="1/cm"/>
          <inkml:channelProperty channel="Y" name="resolution" value="28.34646" units="1/cm"/>
        </inkml:channelProperties>
      </inkml:inkSource>
      <inkml:timestamp xml:id="ts0" timeString="2015-11-10T03:10:11.04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0,'0'50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8895E927-AB02-497E-87E8-81CA95DBE080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01DAEE-DC47-49D0-A071-AC8C51E2B5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81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9D14-6F83-47FE-AEF9-21A704741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9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2014-02-25-values-puzzle-powerpoint-v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4750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66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8AAF51CD-F42B-4E15-AC7E-F83EFDE92BB9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46BB26E-A75E-4F2E-BC2B-E84A1DFBB1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90206FAC-8656-4476-9739-9D2D264CAB57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A1EFE4-FF09-44BC-8975-128E6D611B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7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C7177D0B-6CFE-421F-B860-71D6DACEC3F0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18F62A-F739-4896-A4E5-B03CA161C7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C93F3992-12E1-443E-AC75-8BD39961258C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B10D38-58D5-43DE-96E6-47EC1BE0EB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2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84C924B8-07AA-4DAE-9DB2-29FD07103A85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D2FFFA5-3B05-41F8-A6AB-6D0499ADBC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AA3BDF02-2262-4C88-8008-8C2B2EE7970A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BF37F4F-32B4-4626-94A1-7122248F5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6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769B5631-B981-419C-844F-9D547E2C1632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70D1226-5F7F-4BCD-A95F-7D6E3BEB7A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3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BE73236F-CDF5-42A9-8B77-DFC4BB7A6A71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26E16A4-DEE8-4DB9-83C8-15A1323681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1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EA6702EF-2964-4EA1-9E6C-2BD9D4EAF547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9F8A118-DE09-462A-BA47-FA489818C6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7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896F6EB3-5258-494F-967F-0A237C26CDB9}" type="datetime1">
              <a:rPr lang="en-US"/>
              <a:pPr>
                <a:defRPr/>
              </a:pPr>
              <a:t>10/18/2016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E0EF33-4FBA-46A2-AD2F-6E8F977B8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6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2014-03-03-powerpoint-content-slide-v0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937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19313"/>
            <a:ext cx="822960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5BB6AA"/>
          </a:solidFill>
          <a:latin typeface="arial (Headings)"/>
          <a:ea typeface="ＭＳ Ｐゴシック" charset="-128"/>
          <a:cs typeface="arial (Headings)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BB6AA"/>
          </a:solidFill>
          <a:latin typeface="arial (Headings)" charset="0"/>
          <a:ea typeface="ＭＳ Ｐゴシック" charset="-128"/>
          <a:cs typeface="arial (Headings)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BB6AA"/>
          </a:solidFill>
          <a:latin typeface="arial (Headings)" charset="0"/>
          <a:ea typeface="ＭＳ Ｐゴシック" charset="-128"/>
          <a:cs typeface="arial (Headings)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BB6AA"/>
          </a:solidFill>
          <a:latin typeface="arial (Headings)" charset="0"/>
          <a:ea typeface="ＭＳ Ｐゴシック" charset="-128"/>
          <a:cs typeface="arial (Headings)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5BB6AA"/>
          </a:solidFill>
          <a:latin typeface="arial (Headings)" charset="0"/>
          <a:ea typeface="ＭＳ Ｐゴシック" charset="-128"/>
          <a:cs typeface="arial (Headings)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(Body)"/>
          <a:ea typeface="ＭＳ Ｐゴシック" charset="-128"/>
          <a:cs typeface="arial (Body)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(Body)"/>
          <a:ea typeface="ＭＳ Ｐゴシック" charset="-128"/>
          <a:cs typeface="arial (Body)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(Body)"/>
          <a:ea typeface="ＭＳ Ｐゴシック" charset="-128"/>
          <a:cs typeface="arial (Body)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(Body)"/>
          <a:ea typeface="ＭＳ Ｐゴシック" charset="-128"/>
          <a:cs typeface="arial (Body)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(Body)"/>
          <a:ea typeface="ＭＳ Ｐゴシック" charset="-128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22848"/>
            <a:ext cx="9144000" cy="147002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atin typeface="Rockwell" pitchFamily="18" charset="0"/>
                <a:cs typeface="Avenir Black Oblique"/>
              </a:rPr>
              <a:t>Putting Together the Patient Experience Puzzle</a:t>
            </a:r>
            <a:endParaRPr lang="en-US" sz="5400" b="1" dirty="0">
              <a:latin typeface="Rockwell" pitchFamily="18" charset="0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78623"/>
            <a:ext cx="9144000" cy="17526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Segoe UI" pitchFamily="34" charset="0"/>
                <a:cs typeface="Segoe UI" pitchFamily="34" charset="0"/>
              </a:rPr>
              <a:t>Brandon Jones, MSN, RN, CEN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Segoe UI" pitchFamily="34" charset="0"/>
                <a:cs typeface="Segoe UI" pitchFamily="34" charset="0"/>
              </a:rPr>
              <a:t>Unit Director – Emergency Department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Segoe UI" pitchFamily="34" charset="0"/>
                <a:cs typeface="Segoe UI" pitchFamily="34" charset="0"/>
              </a:rPr>
              <a:t>Carilion Clinic’s Roanoke Campus Magnet Facility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Segoe UI" pitchFamily="34" charset="0"/>
                <a:cs typeface="Segoe UI" pitchFamily="34" charset="0"/>
              </a:rPr>
              <a:t>2016 President-Elect ENA Roanoke Roadrunners Chapter</a:t>
            </a:r>
          </a:p>
        </p:txBody>
      </p:sp>
    </p:spTree>
    <p:extLst>
      <p:ext uri="{BB962C8B-B14F-4D97-AF65-F5344CB8AC3E}">
        <p14:creationId xmlns:p14="http://schemas.microsoft.com/office/powerpoint/2010/main" val="40035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22" y="0"/>
            <a:ext cx="914117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34912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To provide a</a:t>
            </a:r>
          </a:p>
          <a:p>
            <a:pPr algn="ctr"/>
            <a:r>
              <a:rPr lang="en-US" sz="8000" b="1" dirty="0" smtClean="0">
                <a:solidFill>
                  <a:srgbClr val="699CC6"/>
                </a:solidFill>
                <a:latin typeface="Forte" pitchFamily="66" charset="0"/>
                <a:cs typeface="Marker Felt"/>
              </a:rPr>
              <a:t>WORLD CLASS</a:t>
            </a:r>
            <a:r>
              <a:rPr lang="en-US" sz="8000" b="1" dirty="0" smtClean="0">
                <a:latin typeface="Forte" pitchFamily="66" charset="0"/>
                <a:cs typeface="Marker Felt"/>
              </a:rPr>
              <a:t> </a:t>
            </a:r>
            <a:r>
              <a:rPr lang="en-US" sz="6600" dirty="0"/>
              <a:t>e</a:t>
            </a:r>
            <a:r>
              <a:rPr lang="en-US" sz="6600" dirty="0" smtClean="0"/>
              <a:t>xperience,</a:t>
            </a:r>
          </a:p>
          <a:p>
            <a:pPr algn="ctr"/>
            <a:r>
              <a:rPr lang="en-US" sz="6600" dirty="0"/>
              <a:t>w</a:t>
            </a:r>
            <a:r>
              <a:rPr lang="en-US" sz="6600" dirty="0" smtClean="0"/>
              <a:t>e must</a:t>
            </a:r>
          </a:p>
          <a:p>
            <a:pPr algn="ctr"/>
            <a:r>
              <a:rPr lang="en-US" sz="8000" b="1" dirty="0" smtClean="0">
                <a:solidFill>
                  <a:srgbClr val="699CC6"/>
                </a:solidFill>
                <a:latin typeface="Forte" pitchFamily="66" charset="0"/>
                <a:cs typeface="Marker Felt"/>
              </a:rPr>
              <a:t>ENGAGE</a:t>
            </a:r>
            <a:endParaRPr lang="en-US" sz="6600" b="1" dirty="0" smtClean="0">
              <a:solidFill>
                <a:srgbClr val="699CC6"/>
              </a:solidFill>
              <a:latin typeface="Forte" pitchFamily="66" charset="0"/>
              <a:cs typeface="Marker Felt"/>
            </a:endParaRPr>
          </a:p>
          <a:p>
            <a:pPr algn="ctr"/>
            <a:r>
              <a:rPr lang="en-US" sz="6600" dirty="0"/>
              <a:t>o</a:t>
            </a:r>
            <a:r>
              <a:rPr lang="en-US" sz="6600" dirty="0" smtClean="0"/>
              <a:t>ur patients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2358709" y="4724399"/>
            <a:ext cx="4678585" cy="103094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4479925" cy="6858000"/>
          </a:xfrm>
          <a:solidFill>
            <a:srgbClr val="699CC6"/>
          </a:solidFill>
          <a:ln>
            <a:solidFill>
              <a:srgbClr val="97C1DF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latin typeface="Rockwell" pitchFamily="18" charset="0"/>
              </a:rPr>
              <a:t>Service</a:t>
            </a:r>
            <a:endParaRPr lang="en-US" sz="8000" b="1" dirty="0">
              <a:latin typeface="Rockwell" pitchFamily="18" charset="0"/>
            </a:endParaRPr>
          </a:p>
        </p:txBody>
      </p:sp>
      <p:sp>
        <p:nvSpPr>
          <p:cNvPr id="15" name="Content Placeholder 11"/>
          <p:cNvSpPr>
            <a:spLocks noGrp="1"/>
          </p:cNvSpPr>
          <p:nvPr>
            <p:ph sz="half" idx="4294967295"/>
          </p:nvPr>
        </p:nvSpPr>
        <p:spPr>
          <a:xfrm>
            <a:off x="4662488" y="0"/>
            <a:ext cx="4481512" cy="6858000"/>
          </a:xfrm>
          <a:solidFill>
            <a:srgbClr val="699CC6"/>
          </a:solidFill>
          <a:ln>
            <a:solidFill>
              <a:srgbClr val="97C1DF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latin typeface="Rockwell" pitchFamily="18" charset="0"/>
              </a:rPr>
              <a:t>Purpose</a:t>
            </a:r>
            <a:endParaRPr lang="en-US" sz="8000" b="1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3600" y="4800600"/>
            <a:ext cx="3352800" cy="228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03663" y="0"/>
            <a:ext cx="524033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latin typeface="Rockwell" pitchFamily="18" charset="0"/>
              </a:rPr>
              <a:t>Universal Service Rules</a:t>
            </a:r>
            <a:endParaRPr lang="en-US" sz="4800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22713" y="1752600"/>
            <a:ext cx="5221287" cy="464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Trebuchet MS" pitchFamily="34" charset="0"/>
              </a:rPr>
              <a:t>The Golden Rule</a:t>
            </a:r>
          </a:p>
          <a:p>
            <a:pPr marL="0" indent="0" algn="ctr">
              <a:buNone/>
            </a:pPr>
            <a:r>
              <a:rPr lang="en-US" sz="4000" dirty="0">
                <a:latin typeface="Trebuchet MS" pitchFamily="34" charset="0"/>
              </a:rPr>
              <a:t>	</a:t>
            </a:r>
          </a:p>
          <a:p>
            <a:pPr marL="0" indent="0" algn="ctr">
              <a:buNone/>
            </a:pPr>
            <a:r>
              <a:rPr lang="en-US" sz="4000" dirty="0" smtClean="0">
                <a:latin typeface="Trebuchet MS" pitchFamily="34" charset="0"/>
              </a:rPr>
              <a:t>The Platinum Rule</a:t>
            </a:r>
          </a:p>
          <a:p>
            <a:pPr marL="0" indent="0">
              <a:buNone/>
            </a:pPr>
            <a:endParaRPr lang="en-US" sz="4000" b="1" dirty="0"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latin typeface="Trebuchet MS" pitchFamily="34" charset="0"/>
              </a:rPr>
              <a:t>The Double-Platinum Rule</a:t>
            </a:r>
            <a:endParaRPr lang="en-US" sz="4000" b="1" dirty="0">
              <a:latin typeface="Trebuchet M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1060609"/>
            <a:ext cx="1447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1200" y="2584609"/>
            <a:ext cx="1447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sz="13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8888"/>
          <a:stretch/>
        </p:blipFill>
        <p:spPr>
          <a:xfrm>
            <a:off x="0" y="-36214"/>
            <a:ext cx="3922649" cy="689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:\Work\UD\Photo\CRMH-ED\CRMH-ED_20150831_039-lo.jpg"/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0" r="3352"/>
          <a:stretch/>
        </p:blipFill>
        <p:spPr bwMode="auto">
          <a:xfrm>
            <a:off x="5386812" y="0"/>
            <a:ext cx="3757188" cy="6857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19200"/>
            <a:ext cx="5496539" cy="5181600"/>
          </a:xfrm>
          <a:prstGeom prst="roundRect">
            <a:avLst/>
          </a:prstGeo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Trebuchet MS" pitchFamily="34" charset="0"/>
              </a:rPr>
              <a:t>Be Welcoming </a:t>
            </a:r>
          </a:p>
          <a:p>
            <a:pPr marL="0" indent="0" algn="ctr">
              <a:buNone/>
            </a:pPr>
            <a:r>
              <a:rPr lang="en-US" sz="3600" dirty="0" smtClean="0">
                <a:latin typeface="Trebuchet MS" pitchFamily="34" charset="0"/>
              </a:rPr>
              <a:t>(Use their name!)</a:t>
            </a:r>
          </a:p>
          <a:p>
            <a:pPr marL="514350" indent="-514350" algn="ctr">
              <a:buFont typeface="+mj-lt"/>
              <a:buAutoNum type="arabicPeriod"/>
            </a:pPr>
            <a:endParaRPr lang="en-US" sz="3600" dirty="0"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Trebuchet MS" pitchFamily="34" charset="0"/>
              </a:rPr>
              <a:t>Be Inclusive</a:t>
            </a:r>
          </a:p>
          <a:p>
            <a:pPr marL="0" indent="0" algn="ctr">
              <a:buNone/>
            </a:pPr>
            <a:endParaRPr lang="en-US" sz="3600" dirty="0"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latin typeface="Trebuchet MS" pitchFamily="34" charset="0"/>
              </a:rPr>
              <a:t>Be Appreciative </a:t>
            </a:r>
          </a:p>
          <a:p>
            <a:pPr marL="0" indent="0" algn="ctr">
              <a:buNone/>
            </a:pPr>
            <a:r>
              <a:rPr lang="en-US" sz="3600" dirty="0" smtClean="0">
                <a:latin typeface="Trebuchet MS" pitchFamily="34" charset="0"/>
              </a:rPr>
              <a:t>(Use their name!)</a:t>
            </a:r>
            <a:endParaRPr lang="en-US" sz="3600" dirty="0">
              <a:latin typeface="Trebuchet MS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107" y="2263"/>
            <a:ext cx="54049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143666"/>
                </a:solidFill>
                <a:latin typeface="Rockwell" pitchFamily="18" charset="0"/>
              </a:rPr>
              <a:t>Service Key-Steps</a:t>
            </a:r>
            <a:endParaRPr lang="en-US" sz="4800" b="1" dirty="0">
              <a:solidFill>
                <a:srgbClr val="143666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2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FFFFFF"/>
                </a:solidFill>
                <a:latin typeface="Trebuchet MS" pitchFamily="34" charset="0"/>
              </a:rPr>
              <a:t>Purpose</a:t>
            </a:r>
            <a:br>
              <a:rPr lang="en-US" sz="8000" b="1" dirty="0" smtClean="0">
                <a:solidFill>
                  <a:srgbClr val="FFFFFF"/>
                </a:solidFill>
                <a:latin typeface="Trebuchet MS" pitchFamily="34" charset="0"/>
              </a:rPr>
            </a:br>
            <a:r>
              <a:rPr lang="en-US" sz="8000" b="1" dirty="0" smtClean="0">
                <a:solidFill>
                  <a:srgbClr val="FF0000"/>
                </a:solidFill>
                <a:latin typeface="Elephant" pitchFamily="18" charset="0"/>
              </a:rPr>
              <a:t>NOT</a:t>
            </a:r>
            <a:r>
              <a:rPr lang="en-US" sz="8000" b="1" dirty="0" smtClean="0">
                <a:solidFill>
                  <a:srgbClr val="FFFFFF"/>
                </a:solidFill>
                <a:latin typeface="Trebuchet MS" pitchFamily="34" charset="0"/>
              </a:rPr>
              <a:t/>
            </a:r>
            <a:br>
              <a:rPr lang="en-US" sz="8000" b="1" dirty="0" smtClean="0">
                <a:solidFill>
                  <a:srgbClr val="FFFFFF"/>
                </a:solidFill>
                <a:latin typeface="Trebuchet MS" pitchFamily="34" charset="0"/>
              </a:rPr>
            </a:br>
            <a:r>
              <a:rPr lang="en-US" sz="8000" b="1" dirty="0" smtClean="0">
                <a:solidFill>
                  <a:srgbClr val="FFFFFF"/>
                </a:solidFill>
                <a:latin typeface="Trebuchet MS" pitchFamily="34" charset="0"/>
              </a:rPr>
              <a:t>Function</a:t>
            </a:r>
            <a:endParaRPr lang="en-US" sz="80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31" y="1134838"/>
            <a:ext cx="5369538" cy="458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618"/>
            <a:ext cx="425196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49" y="2630382"/>
            <a:ext cx="5349529" cy="2674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63"/>
            <a:ext cx="3430740" cy="575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87" y="-62187"/>
            <a:ext cx="5707213" cy="698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2" t="10390" r="25346" b="10858"/>
          <a:stretch/>
        </p:blipFill>
        <p:spPr>
          <a:xfrm>
            <a:off x="62961" y="0"/>
            <a:ext cx="9018079" cy="6853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1430"/>
            <a:ext cx="8458200" cy="68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-609600" y="2438401"/>
          <a:ext cx="12344400" cy="441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TextBox 1"/>
          <p:cNvSpPr txBox="1"/>
          <p:nvPr/>
        </p:nvSpPr>
        <p:spPr>
          <a:xfrm>
            <a:off x="-27160" y="674400"/>
            <a:ext cx="5486399" cy="55092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43666"/>
                </a:solidFill>
                <a:latin typeface="Rockwell" panose="02060603020205020403" pitchFamily="18" charset="0"/>
              </a:rPr>
              <a:t>Exceeding</a:t>
            </a:r>
          </a:p>
          <a:p>
            <a:pPr algn="ctr"/>
            <a:r>
              <a:rPr lang="en-US" sz="4000" b="1" dirty="0" smtClean="0">
                <a:solidFill>
                  <a:srgbClr val="143666"/>
                </a:solidFill>
                <a:latin typeface="Rockwell" panose="02060603020205020403" pitchFamily="18" charset="0"/>
              </a:rPr>
              <a:t>Expectations</a:t>
            </a:r>
            <a:r>
              <a:rPr lang="is-IS" sz="4000" b="1" dirty="0" smtClean="0">
                <a:solidFill>
                  <a:srgbClr val="143666"/>
                </a:solidFill>
                <a:latin typeface="Rockwell" panose="02060603020205020403" pitchFamily="18" charset="0"/>
              </a:rPr>
              <a:t>…</a:t>
            </a:r>
          </a:p>
          <a:p>
            <a:pPr algn="ctr"/>
            <a:endParaRPr lang="is-IS" sz="4400" dirty="0">
              <a:latin typeface="Rockwell" panose="02060603020205020403" pitchFamily="18" charset="0"/>
            </a:endParaRPr>
          </a:p>
          <a:p>
            <a:pPr algn="ctr"/>
            <a:r>
              <a:rPr lang="is-IS" sz="7200" b="1" dirty="0" smtClean="0">
                <a:solidFill>
                  <a:srgbClr val="699CC6"/>
                </a:solidFill>
                <a:latin typeface="Rockwell" pitchFamily="18" charset="0"/>
                <a:cs typeface="MV Boli" pitchFamily="2" charset="0"/>
              </a:rPr>
              <a:t>WHY BOTHER??</a:t>
            </a:r>
          </a:p>
          <a:p>
            <a:pPr algn="ctr"/>
            <a:endParaRPr lang="is-IS" sz="4400" dirty="0">
              <a:latin typeface="Rockwell" panose="02060603020205020403" pitchFamily="18" charset="0"/>
            </a:endParaRPr>
          </a:p>
          <a:p>
            <a:pPr algn="ctr"/>
            <a:r>
              <a:rPr lang="is-IS" sz="4000" b="1" dirty="0" smtClean="0">
                <a:latin typeface="Rockwell" panose="02060603020205020403" pitchFamily="18" charset="0"/>
              </a:rPr>
              <a:t>Give Anyway</a:t>
            </a:r>
            <a:endParaRPr lang="en-US" sz="4000" b="1" dirty="0">
              <a:latin typeface="Rockwell" panose="020606030202050204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3210" b="4458"/>
          <a:stretch/>
        </p:blipFill>
        <p:spPr bwMode="auto">
          <a:xfrm>
            <a:off x="5459239" y="1036626"/>
            <a:ext cx="3684761" cy="4784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2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8108" y="0"/>
            <a:ext cx="916210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8679" name="ShockwaveFlash1" r:id="rId2" imgW="9142560" imgH="5486400"/>
        </mc:Choice>
        <mc:Fallback>
          <p:control name="ShockwaveFlash1" r:id="rId2" imgW="9142560" imgH="548640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685800"/>
                  <a:ext cx="9142413" cy="5486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505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Rockwell" pitchFamily="18" charset="0"/>
              </a:rPr>
              <a:t>Disclosure</a:t>
            </a:r>
            <a:endParaRPr lang="en-US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Trebuchet MS" pitchFamily="34" charset="0"/>
              </a:rPr>
              <a:t>I have no actual or potential conflict of interest in relation to this presentation</a:t>
            </a:r>
          </a:p>
          <a:p>
            <a:pPr marL="0" indent="0">
              <a:buNone/>
            </a:pPr>
            <a:endParaRPr lang="en-US" sz="2400" dirty="0"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Trebuchet MS" pitchFamily="34" charset="0"/>
              </a:rPr>
              <a:t>Elements of this presentation will discuss work done with </a:t>
            </a:r>
            <a:r>
              <a:rPr lang="en-US" sz="2400" dirty="0" err="1" smtClean="0">
                <a:latin typeface="Trebuchet MS" pitchFamily="34" charset="0"/>
              </a:rPr>
              <a:t>Carilion</a:t>
            </a:r>
            <a:r>
              <a:rPr lang="en-US" sz="2400" dirty="0" smtClean="0">
                <a:latin typeface="Trebuchet MS" pitchFamily="34" charset="0"/>
              </a:rPr>
              <a:t> Clinic, however </a:t>
            </a:r>
            <a:r>
              <a:rPr lang="en-US" sz="2400" dirty="0" smtClean="0">
                <a:latin typeface="Trebuchet MS" pitchFamily="34" charset="0"/>
              </a:rPr>
              <a:t>all elements </a:t>
            </a:r>
            <a:r>
              <a:rPr lang="en-US" sz="2400" dirty="0" smtClean="0">
                <a:latin typeface="Trebuchet MS" pitchFamily="34" charset="0"/>
              </a:rPr>
              <a:t>of this presentation do not necessarily reflect the views of </a:t>
            </a:r>
            <a:r>
              <a:rPr lang="en-US" sz="2400" dirty="0" err="1" smtClean="0">
                <a:latin typeface="Trebuchet MS" pitchFamily="34" charset="0"/>
              </a:rPr>
              <a:t>Carilion</a:t>
            </a:r>
            <a:r>
              <a:rPr lang="en-US" sz="2400" dirty="0">
                <a:latin typeface="Trebuchet MS" pitchFamily="34" charset="0"/>
              </a:rPr>
              <a:t> </a:t>
            </a:r>
            <a:r>
              <a:rPr lang="en-US" sz="2400" dirty="0" smtClean="0">
                <a:latin typeface="Trebuchet MS" pitchFamily="34" charset="0"/>
              </a:rPr>
              <a:t>Clinic</a:t>
            </a:r>
            <a:endParaRPr lang="en-US" sz="2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0" r="4851"/>
          <a:stretch/>
        </p:blipFill>
        <p:spPr>
          <a:xfrm>
            <a:off x="-74691" y="-4578"/>
            <a:ext cx="9293382" cy="6867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4763"/>
            <a:ext cx="9293225" cy="995363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Rockwell" pitchFamily="18" charset="0"/>
              </a:rPr>
              <a:t>Remember</a:t>
            </a:r>
            <a:endParaRPr lang="en-US" sz="4800" dirty="0">
              <a:latin typeface="Rockwell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189434"/>
            <a:ext cx="4419600" cy="3915966"/>
          </a:xfrm>
          <a:prstGeom prst="roundRect">
            <a:avLst/>
          </a:prstGeom>
          <a:solidFill>
            <a:srgbClr val="97C1DF">
              <a:alpha val="60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latin typeface="Trebuchet MS" pitchFamily="34" charset="0"/>
              </a:rPr>
              <a:t>Your patient…</a:t>
            </a:r>
          </a:p>
          <a:p>
            <a:pPr algn="ctr"/>
            <a:r>
              <a:rPr lang="en-US" sz="3200" dirty="0" smtClean="0">
                <a:latin typeface="Trebuchet MS" pitchFamily="34" charset="0"/>
              </a:rPr>
              <a:t>Is </a:t>
            </a:r>
            <a:r>
              <a:rPr lang="en-US" sz="3200" b="1" dirty="0" smtClean="0">
                <a:latin typeface="Trebuchet MS" pitchFamily="34" charset="0"/>
              </a:rPr>
              <a:t>SCARED</a:t>
            </a:r>
          </a:p>
          <a:p>
            <a:pPr algn="ctr"/>
            <a:r>
              <a:rPr lang="en-US" sz="3200" dirty="0" smtClean="0">
                <a:latin typeface="Trebuchet MS" pitchFamily="34" charset="0"/>
              </a:rPr>
              <a:t>Has </a:t>
            </a:r>
            <a:r>
              <a:rPr lang="en-US" sz="3200" b="1" dirty="0" smtClean="0">
                <a:latin typeface="Trebuchet MS" pitchFamily="34" charset="0"/>
              </a:rPr>
              <a:t>LOST</a:t>
            </a:r>
            <a:r>
              <a:rPr lang="en-US" sz="3200" dirty="0" smtClean="0">
                <a:latin typeface="Trebuchet MS" pitchFamily="34" charset="0"/>
              </a:rPr>
              <a:t> almost all control</a:t>
            </a:r>
          </a:p>
          <a:p>
            <a:pPr algn="ctr"/>
            <a:r>
              <a:rPr lang="en-US" sz="3200" b="1" dirty="0" smtClean="0">
                <a:latin typeface="Trebuchet MS" pitchFamily="34" charset="0"/>
              </a:rPr>
              <a:t>HURTS</a:t>
            </a:r>
            <a:r>
              <a:rPr lang="en-US" sz="3200" dirty="0" smtClean="0">
                <a:latin typeface="Trebuchet MS" pitchFamily="34" charset="0"/>
              </a:rPr>
              <a:t> and they are the only judge that matters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9722" y="2279094"/>
            <a:ext cx="4419600" cy="1736646"/>
          </a:xfrm>
          <a:prstGeom prst="roundRect">
            <a:avLst/>
          </a:prstGeom>
          <a:solidFill>
            <a:srgbClr val="97C1DF">
              <a:alpha val="60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latin typeface="Trebuchet MS" pitchFamily="34" charset="0"/>
              </a:rPr>
              <a:t>You are likely their </a:t>
            </a:r>
            <a:r>
              <a:rPr lang="en-US" sz="3200" b="1" dirty="0" smtClean="0">
                <a:latin typeface="Trebuchet MS" pitchFamily="34" charset="0"/>
              </a:rPr>
              <a:t>ONLY</a:t>
            </a:r>
            <a:r>
              <a:rPr lang="en-US" sz="3200" dirty="0" smtClean="0">
                <a:latin typeface="Trebuchet MS" pitchFamily="34" charset="0"/>
              </a:rPr>
              <a:t> means of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99" y="5527476"/>
            <a:ext cx="8953123" cy="1191816"/>
          </a:xfrm>
          <a:prstGeom prst="roundRect">
            <a:avLst/>
          </a:prstGeom>
          <a:solidFill>
            <a:srgbClr val="97C1DF">
              <a:alpha val="60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latin typeface="Trebuchet MS" pitchFamily="34" charset="0"/>
              </a:rPr>
              <a:t>They </a:t>
            </a:r>
            <a:r>
              <a:rPr lang="en-US" sz="3200" b="1" dirty="0" smtClean="0">
                <a:latin typeface="Trebuchet MS" pitchFamily="34" charset="0"/>
              </a:rPr>
              <a:t>NEED</a:t>
            </a:r>
            <a:r>
              <a:rPr lang="en-US" sz="3200" dirty="0" smtClean="0">
                <a:latin typeface="Trebuchet MS" pitchFamily="34" charset="0"/>
              </a:rPr>
              <a:t> and </a:t>
            </a:r>
            <a:r>
              <a:rPr lang="en-US" sz="3200" b="1" dirty="0" smtClean="0">
                <a:latin typeface="Trebuchet MS" pitchFamily="34" charset="0"/>
              </a:rPr>
              <a:t>DESERVE</a:t>
            </a:r>
            <a:r>
              <a:rPr lang="en-US" sz="3200" dirty="0" smtClean="0">
                <a:latin typeface="Trebuchet MS" pitchFamily="34" charset="0"/>
              </a:rPr>
              <a:t> </a:t>
            </a:r>
          </a:p>
          <a:p>
            <a:pPr algn="ctr"/>
            <a:r>
              <a:rPr lang="en-US" sz="3200" dirty="0" smtClean="0">
                <a:latin typeface="Trebuchet MS" pitchFamily="34" charset="0"/>
              </a:rPr>
              <a:t>compassion and empathy.</a:t>
            </a:r>
          </a:p>
        </p:txBody>
      </p:sp>
    </p:spTree>
    <p:extLst>
      <p:ext uri="{BB962C8B-B14F-4D97-AF65-F5344CB8AC3E}">
        <p14:creationId xmlns:p14="http://schemas.microsoft.com/office/powerpoint/2010/main" val="1460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r="22079"/>
          <a:stretch/>
        </p:blipFill>
        <p:spPr>
          <a:xfrm>
            <a:off x="0" y="152400"/>
            <a:ext cx="4251193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419600" y="0"/>
            <a:ext cx="4724399" cy="3657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dirty="0" smtClean="0">
                <a:solidFill>
                  <a:schemeClr val="bg1"/>
                </a:solidFill>
                <a:latin typeface="Lucida Bright" pitchFamily="18" charset="0"/>
                <a:cs typeface="Gabriola"/>
              </a:rPr>
              <a:t>“Everybody can be great because anybody can serve…You only need a heart full of grace and a soul generated by love.”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9841" y="6007869"/>
            <a:ext cx="418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  <a:latin typeface="Gabriola"/>
                <a:cs typeface="Gabriola"/>
              </a:rPr>
              <a:t>- Dr. Martin Luther King, Jr.</a:t>
            </a:r>
          </a:p>
        </p:txBody>
      </p:sp>
    </p:spTree>
    <p:extLst>
      <p:ext uri="{BB962C8B-B14F-4D97-AF65-F5344CB8AC3E}">
        <p14:creationId xmlns:p14="http://schemas.microsoft.com/office/powerpoint/2010/main" val="5405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9144000" cy="6000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3013501"/>
            <a:ext cx="2335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+mj-lt"/>
              </a:rPr>
              <a:t>Choice…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7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773" y="1543869"/>
            <a:ext cx="8526455" cy="37702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699CC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Marker Felt"/>
              </a:rPr>
              <a:t>#IMPX</a:t>
            </a:r>
            <a:endParaRPr lang="en-US" sz="23900" b="1" dirty="0">
              <a:solidFill>
                <a:srgbClr val="699CC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8405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ro Chest Emblem red_0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88FCE">
                <a:tint val="45000"/>
                <a:satMod val="400000"/>
              </a:srgbClr>
            </a:duotone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22" y="1714500"/>
            <a:ext cx="3406956" cy="4120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21112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Rockwell" panose="02060603020205020403" pitchFamily="18" charset="0"/>
              </a:rPr>
              <a:t>Thank You</a:t>
            </a:r>
            <a:endParaRPr lang="en-US" sz="6000" b="1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201109"/>
            <a:ext cx="9144000" cy="245578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Trebuchet MS" panose="020B0603020202020204" pitchFamily="34" charset="0"/>
              </a:rPr>
              <a:t>Brandon Jones, MSN, RN, CEN</a:t>
            </a:r>
          </a:p>
          <a:p>
            <a:pPr marL="0" indent="0" algn="ctr">
              <a:buNone/>
            </a:pPr>
            <a:r>
              <a:rPr lang="en-US" sz="3600" b="1" dirty="0" smtClean="0">
                <a:latin typeface="Trebuchet MS" panose="020B0603020202020204" pitchFamily="34" charset="0"/>
              </a:rPr>
              <a:t>bajones@carilionclinic.org</a:t>
            </a:r>
            <a:endParaRPr lang="en-US" sz="3600" b="1" dirty="0" smtClean="0">
              <a:latin typeface="Trebuchet MS" panose="020B0603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688" y="4993888"/>
            <a:ext cx="2784538" cy="990600"/>
            <a:chOff x="1524000" y="4876800"/>
            <a:chExt cx="2784538" cy="990600"/>
          </a:xfrm>
        </p:grpSpPr>
        <p:pic>
          <p:nvPicPr>
            <p:cNvPr id="4" name="Picture 3" descr="2000px-Twitter_Logo_Mini.svg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4876800"/>
              <a:ext cx="990600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590800" y="5105400"/>
              <a:ext cx="1717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@</a:t>
              </a:r>
              <a:r>
                <a:rPr lang="en-US" sz="2800" dirty="0" err="1" smtClean="0"/>
                <a:t>tdyRNbr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18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Rockwell" pitchFamily="18" charset="0"/>
              </a:rPr>
              <a:t>Objectives</a:t>
            </a:r>
            <a:endParaRPr lang="en-US" dirty="0"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Define the patient experience</a:t>
            </a:r>
          </a:p>
          <a:p>
            <a:r>
              <a:rPr lang="en-US" dirty="0" smtClean="0">
                <a:latin typeface="Trebuchet MS" pitchFamily="34" charset="0"/>
              </a:rPr>
              <a:t>Discuss your role in the patient experience</a:t>
            </a:r>
          </a:p>
          <a:p>
            <a:r>
              <a:rPr lang="en-US" dirty="0" smtClean="0">
                <a:latin typeface="Trebuchet MS" pitchFamily="34" charset="0"/>
              </a:rPr>
              <a:t>Discuss the topic of engagement and strategies for engaging patient/customers</a:t>
            </a:r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0701" y="0"/>
            <a:ext cx="8782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atin typeface="Rockwell" pitchFamily="18" charset="0"/>
              </a:rPr>
              <a:t>Patient Experience</a:t>
            </a:r>
            <a:endParaRPr lang="en-US" sz="7200" b="1" dirty="0">
              <a:latin typeface="Rockwell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9521" y="5057506"/>
            <a:ext cx="5464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atin typeface="Rockwell" pitchFamily="18" charset="0"/>
              </a:rPr>
              <a:t>Satisfaction</a:t>
            </a:r>
            <a:endParaRPr lang="en-US" sz="7200" b="1" dirty="0">
              <a:latin typeface="Rockwell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505200" y="1790700"/>
            <a:ext cx="2133600" cy="3276600"/>
          </a:xfrm>
          <a:prstGeom prst="downArrow">
            <a:avLst/>
          </a:prstGeom>
          <a:solidFill>
            <a:srgbClr val="97C1DF"/>
          </a:solidFill>
          <a:ln>
            <a:solidFill>
              <a:srgbClr val="97C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&quot;No&quot; Symbol 4"/>
          <p:cNvSpPr/>
          <p:nvPr/>
        </p:nvSpPr>
        <p:spPr>
          <a:xfrm>
            <a:off x="2519082" y="4214849"/>
            <a:ext cx="4114800" cy="2743200"/>
          </a:xfrm>
          <a:prstGeom prst="noSmoking">
            <a:avLst>
              <a:gd name="adj" fmla="val 147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9800" y="4724400"/>
            <a:ext cx="3124200" cy="2133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52600"/>
            <a:ext cx="3173413" cy="5105400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 algn="ctr"/>
            <a:r>
              <a:rPr lang="en-US" cap="none" dirty="0" smtClean="0">
                <a:solidFill>
                  <a:srgbClr val="FF0000"/>
                </a:solidFill>
                <a:latin typeface="+mn-lt"/>
              </a:rPr>
              <a:t>We must know where we are going!</a:t>
            </a:r>
            <a:endParaRPr lang="en-US" cap="none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3465" r="2165" b="3268"/>
          <a:stretch/>
        </p:blipFill>
        <p:spPr>
          <a:xfrm>
            <a:off x="3141370" y="1752600"/>
            <a:ext cx="6046206" cy="51777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-752866" y="645325"/>
              <a:ext cx="360" cy="18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64746" y="633445"/>
                <a:ext cx="24120" cy="42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436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400" dirty="0" smtClean="0">
                <a:latin typeface="Rockwell" pitchFamily="18" charset="0"/>
              </a:rPr>
              <a:t>Defining Patient Experience</a:t>
            </a:r>
            <a:endParaRPr lang="en-US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defining_patient_experience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7" b="-1790"/>
          <a:stretch/>
        </p:blipFill>
        <p:spPr>
          <a:xfrm>
            <a:off x="0" y="0"/>
            <a:ext cx="9220200" cy="3124200"/>
          </a:xfrm>
        </p:spPr>
      </p:pic>
      <p:grpSp>
        <p:nvGrpSpPr>
          <p:cNvPr id="12" name="Group 11"/>
          <p:cNvGrpSpPr/>
          <p:nvPr/>
        </p:nvGrpSpPr>
        <p:grpSpPr>
          <a:xfrm>
            <a:off x="13832" y="3962400"/>
            <a:ext cx="3642397" cy="2383613"/>
            <a:chOff x="211694" y="5298139"/>
            <a:chExt cx="5105400" cy="2147699"/>
          </a:xfrm>
        </p:grpSpPr>
        <p:sp>
          <p:nvSpPr>
            <p:cNvPr id="11" name="Rounded Rectangle 10"/>
            <p:cNvSpPr/>
            <p:nvPr/>
          </p:nvSpPr>
          <p:spPr>
            <a:xfrm>
              <a:off x="211694" y="5298139"/>
              <a:ext cx="5105400" cy="2147699"/>
            </a:xfrm>
            <a:prstGeom prst="roundRect">
              <a:avLst/>
            </a:prstGeom>
            <a:solidFill>
              <a:srgbClr val="3A557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1" y="5517095"/>
              <a:ext cx="4828989" cy="1747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rebuchet MS" pitchFamily="34" charset="0"/>
                </a:rPr>
                <a:t>“Patient Experience” is about just that, </a:t>
              </a:r>
              <a:r>
                <a:rPr lang="en-US" sz="2400" b="1" u="sng" dirty="0" smtClean="0">
                  <a:solidFill>
                    <a:schemeClr val="bg1"/>
                  </a:solidFill>
                  <a:latin typeface="Trebuchet MS" pitchFamily="34" charset="0"/>
                </a:rPr>
                <a:t>experience:</a:t>
              </a:r>
              <a:r>
                <a:rPr lang="en-US" sz="2400" dirty="0" smtClean="0">
                  <a:solidFill>
                    <a:schemeClr val="bg1"/>
                  </a:solidFill>
                  <a:latin typeface="Trebuchet MS" pitchFamily="34" charset="0"/>
                </a:rPr>
                <a:t>  all that is perceived, understood, </a:t>
              </a:r>
              <a:r>
                <a:rPr lang="en-US" sz="2400" dirty="0">
                  <a:solidFill>
                    <a:schemeClr val="bg1"/>
                  </a:solidFill>
                  <a:latin typeface="Trebuchet MS" pitchFamily="34" charset="0"/>
                </a:rPr>
                <a:t>&amp;</a:t>
              </a:r>
              <a:r>
                <a:rPr lang="en-US" sz="2400" dirty="0" smtClean="0">
                  <a:solidFill>
                    <a:schemeClr val="bg1"/>
                  </a:solidFill>
                  <a:latin typeface="Trebuchet MS" pitchFamily="34" charset="0"/>
                </a:rPr>
                <a:t> remembered</a:t>
              </a:r>
              <a:endParaRPr lang="en-US" sz="2400" dirty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pic>
        <p:nvPicPr>
          <p:cNvPr id="13" name="Picture 12" descr="CRMH-ED_20150812_117-l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29" y="3200401"/>
            <a:ext cx="548777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20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85383" y="0"/>
            <a:ext cx="9306761" cy="6958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3005" r="1961" b="5953"/>
          <a:stretch/>
        </p:blipFill>
        <p:spPr>
          <a:xfrm>
            <a:off x="0" y="963613"/>
            <a:ext cx="9144000" cy="589438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22412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143666"/>
                </a:solidFill>
                <a:latin typeface="Rockwell" pitchFamily="18" charset="0"/>
              </a:rPr>
              <a:t>WHY???</a:t>
            </a:r>
            <a:endParaRPr lang="en-US" sz="4800" dirty="0">
              <a:solidFill>
                <a:srgbClr val="143666"/>
              </a:solidFill>
              <a:latin typeface="Rockwell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19200"/>
            <a:ext cx="9144000" cy="717119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RIGHT</a:t>
            </a:r>
          </a:p>
          <a:p>
            <a:pPr algn="ctr"/>
            <a:r>
              <a:rPr lang="en-US" sz="115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THING</a:t>
            </a:r>
          </a:p>
          <a:p>
            <a:pPr algn="ctr"/>
            <a:r>
              <a:rPr lang="en-US" sz="115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TO DO!</a:t>
            </a:r>
          </a:p>
          <a:p>
            <a:pPr algn="ctr"/>
            <a:endParaRPr lang="en-US" sz="115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  <a:t>World Class Medical Care </a:t>
            </a:r>
            <a:b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</a:br>
            <a: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  <a:t>+</a:t>
            </a:r>
            <a:r>
              <a:rPr lang="en-US" sz="6000" b="1" dirty="0">
                <a:solidFill>
                  <a:srgbClr val="FFFFFF"/>
                </a:solidFill>
                <a:latin typeface="Trebuchet MS" pitchFamily="34" charset="0"/>
              </a:rPr>
              <a:t/>
            </a:r>
            <a:br>
              <a:rPr lang="en-US" sz="6000" b="1" dirty="0">
                <a:solidFill>
                  <a:srgbClr val="FFFFFF"/>
                </a:solidFill>
                <a:latin typeface="Trebuchet MS" pitchFamily="34" charset="0"/>
              </a:rPr>
            </a:br>
            <a: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  <a:t>World Class Service</a:t>
            </a:r>
            <a:b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</a:br>
            <a: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  <a:t>=</a:t>
            </a:r>
            <a:b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</a:br>
            <a:r>
              <a:rPr lang="en-US" sz="6000" b="1" dirty="0" smtClean="0">
                <a:solidFill>
                  <a:srgbClr val="FFFFFF"/>
                </a:solidFill>
                <a:latin typeface="Trebuchet MS" pitchFamily="34" charset="0"/>
              </a:rPr>
              <a:t> World Class Experience</a:t>
            </a:r>
            <a:endParaRPr lang="en-US" sz="60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80070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699CC6"/>
                </a:solidFill>
                <a:latin typeface="Rockwell" pitchFamily="18" charset="0"/>
              </a:rPr>
              <a:t>We are here to </a:t>
            </a:r>
            <a:r>
              <a:rPr lang="en-US" sz="6000" b="1" i="1" dirty="0" smtClean="0">
                <a:solidFill>
                  <a:srgbClr val="699CC6"/>
                </a:solidFill>
                <a:latin typeface="Rockwell" pitchFamily="18" charset="0"/>
              </a:rPr>
              <a:t>SERVE</a:t>
            </a:r>
            <a:endParaRPr lang="en-US" sz="6000" b="1" i="1" dirty="0">
              <a:solidFill>
                <a:srgbClr val="699CC6"/>
              </a:solidFill>
              <a:latin typeface="Rockwell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712" y="1142999"/>
            <a:ext cx="8075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dirty="0" smtClean="0">
                <a:solidFill>
                  <a:srgbClr val="699CC6"/>
                </a:solidFill>
                <a:latin typeface="Rockwell" pitchFamily="18" charset="0"/>
              </a:rPr>
              <a:t>and provide </a:t>
            </a:r>
            <a:r>
              <a:rPr lang="en-US" sz="6000" b="1" i="1" dirty="0" smtClean="0">
                <a:solidFill>
                  <a:srgbClr val="699CC6"/>
                </a:solidFill>
                <a:latin typeface="Rockwell" pitchFamily="18" charset="0"/>
              </a:rPr>
              <a:t>SERVICE</a:t>
            </a:r>
            <a:endParaRPr lang="en-US" sz="6000" b="1" i="1" dirty="0">
              <a:solidFill>
                <a:srgbClr val="699CC6"/>
              </a:solidFill>
              <a:latin typeface="Rockwell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5830" y="2644170"/>
            <a:ext cx="26923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FF"/>
                </a:solidFill>
                <a:latin typeface="Rockwell" pitchFamily="18" charset="0"/>
              </a:rPr>
              <a:t>BUT</a:t>
            </a:r>
            <a:endParaRPr lang="en-US" sz="9600" b="1" dirty="0">
              <a:solidFill>
                <a:srgbClr val="FFFFFF"/>
              </a:solidFill>
              <a:latin typeface="Rockwel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4648200"/>
            <a:ext cx="599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699CC6"/>
                </a:solidFill>
                <a:latin typeface="Rockwell" pitchFamily="18" charset="0"/>
              </a:rPr>
              <a:t>we are not in the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2355" y="5842337"/>
            <a:ext cx="7881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i="1" dirty="0" smtClean="0">
                <a:solidFill>
                  <a:srgbClr val="699CC6"/>
                </a:solidFill>
                <a:latin typeface="Rockwell" pitchFamily="18" charset="0"/>
              </a:rPr>
              <a:t>SERVICE INDUSTRY</a:t>
            </a:r>
            <a:endParaRPr lang="en-US" sz="6000" b="1" i="1" dirty="0">
              <a:solidFill>
                <a:srgbClr val="699CC6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319</Words>
  <Application>Microsoft Office PowerPoint</Application>
  <PresentationFormat>On-screen Show (4:3)</PresentationFormat>
  <Paragraphs>80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ＭＳ Ｐゴシック</vt:lpstr>
      <vt:lpstr>Arial</vt:lpstr>
      <vt:lpstr>arial (Body)</vt:lpstr>
      <vt:lpstr>arial (Headings)</vt:lpstr>
      <vt:lpstr>Avenir Black Oblique</vt:lpstr>
      <vt:lpstr>Calibri</vt:lpstr>
      <vt:lpstr>Elephant</vt:lpstr>
      <vt:lpstr>Forte</vt:lpstr>
      <vt:lpstr>Gabriola</vt:lpstr>
      <vt:lpstr>Lucida Bright</vt:lpstr>
      <vt:lpstr>Marker Felt</vt:lpstr>
      <vt:lpstr>MV Boli</vt:lpstr>
      <vt:lpstr>Rockwell</vt:lpstr>
      <vt:lpstr>Segoe UI</vt:lpstr>
      <vt:lpstr>Trebuchet MS</vt:lpstr>
      <vt:lpstr>Zapf Dingbats</vt:lpstr>
      <vt:lpstr>Office Theme</vt:lpstr>
      <vt:lpstr>Putting Together the Patient Experience Puzzle</vt:lpstr>
      <vt:lpstr>Disclosure</vt:lpstr>
      <vt:lpstr>Objectives</vt:lpstr>
      <vt:lpstr>PowerPoint Presentation</vt:lpstr>
      <vt:lpstr>We must know where we are going!</vt:lpstr>
      <vt:lpstr>PowerPoint Presentation</vt:lpstr>
      <vt:lpstr>PowerPoint Presentation</vt:lpstr>
      <vt:lpstr>World Class Medical Care  + World Class Service =  World Class Experience</vt:lpstr>
      <vt:lpstr>PowerPoint Presentation</vt:lpstr>
      <vt:lpstr>PowerPoint Presentation</vt:lpstr>
      <vt:lpstr>PowerPoint Presentation</vt:lpstr>
      <vt:lpstr>Universal Service Rules</vt:lpstr>
      <vt:lpstr>PowerPoint Presentation</vt:lpstr>
      <vt:lpstr>Purpose NOT Function</vt:lpstr>
      <vt:lpstr>PowerPoint Presentation</vt:lpstr>
      <vt:lpstr>PowerPoint Presentation</vt:lpstr>
      <vt:lpstr>Compassion</vt:lpstr>
      <vt:lpstr>PowerPoint Presentation</vt:lpstr>
      <vt:lpstr>PowerPoint Presentation</vt:lpstr>
      <vt:lpstr>Remember</vt:lpstr>
      <vt:lpstr>PowerPoint Presentation</vt:lpstr>
      <vt:lpstr>PowerPoint Presentation</vt:lpstr>
      <vt:lpstr>PowerPoint Presentation</vt:lpstr>
      <vt:lpstr>Thank You</vt:lpstr>
    </vt:vector>
  </TitlesOfParts>
  <Company>Carilion Clinic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Nicholas Buehring</dc:creator>
  <cp:lastModifiedBy>Jones, Brandon A.</cp:lastModifiedBy>
  <cp:revision>15</cp:revision>
  <dcterms:created xsi:type="dcterms:W3CDTF">2014-02-25T14:41:48Z</dcterms:created>
  <dcterms:modified xsi:type="dcterms:W3CDTF">2016-10-18T13:17:13Z</dcterms:modified>
</cp:coreProperties>
</file>