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notesMasterIdLst>
    <p:notesMasterId r:id="rId18"/>
  </p:notesMasterIdLst>
  <p:sldIdLst>
    <p:sldId id="256" r:id="rId2"/>
    <p:sldId id="281" r:id="rId3"/>
    <p:sldId id="261" r:id="rId4"/>
    <p:sldId id="263" r:id="rId5"/>
    <p:sldId id="270" r:id="rId6"/>
    <p:sldId id="278" r:id="rId7"/>
    <p:sldId id="267" r:id="rId8"/>
    <p:sldId id="259" r:id="rId9"/>
    <p:sldId id="266" r:id="rId10"/>
    <p:sldId id="273" r:id="rId11"/>
    <p:sldId id="275" r:id="rId12"/>
    <p:sldId id="262" r:id="rId13"/>
    <p:sldId id="279" r:id="rId14"/>
    <p:sldId id="280" r:id="rId15"/>
    <p:sldId id="277" r:id="rId16"/>
    <p:sldId id="274"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2CBF416-00E1-40FB-B04A-2A70B55F6F59}">
          <p14:sldIdLst>
            <p14:sldId id="256"/>
            <p14:sldId id="281"/>
            <p14:sldId id="261"/>
            <p14:sldId id="263"/>
            <p14:sldId id="270"/>
            <p14:sldId id="278"/>
          </p14:sldIdLst>
        </p14:section>
        <p14:section name="Untitled Section" id="{1771F8EA-BEE2-4728-A246-6521E85200B1}">
          <p14:sldIdLst>
            <p14:sldId id="267"/>
            <p14:sldId id="259"/>
            <p14:sldId id="266"/>
            <p14:sldId id="273"/>
            <p14:sldId id="275"/>
            <p14:sldId id="262"/>
            <p14:sldId id="279"/>
            <p14:sldId id="280"/>
            <p14:sldId id="277"/>
          </p14:sldIdLst>
        </p14:section>
        <p14:section name="Untitled Section" id="{FDA15A73-59C0-4244-A4CB-9D1550FC5A6A}">
          <p14:sldIdLst>
            <p14:sldId id="27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6" autoAdjust="0"/>
    <p:restoredTop sz="94660"/>
  </p:normalViewPr>
  <p:slideViewPr>
    <p:cSldViewPr snapToGrid="0">
      <p:cViewPr varScale="1">
        <p:scale>
          <a:sx n="96" d="100"/>
          <a:sy n="96" d="100"/>
        </p:scale>
        <p:origin x="68" y="1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F13934-BF86-4C5B-9CEE-DEB1934BFB0F}" type="datetimeFigureOut">
              <a:rPr lang="en-US" smtClean="0"/>
              <a:t>10/16/2026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AE6234-176F-4E24-8B16-999C76A5371E}" type="slidenum">
              <a:rPr lang="en-US" smtClean="0"/>
              <a:t>‹#›</a:t>
            </a:fld>
            <a:endParaRPr lang="en-US"/>
          </a:p>
        </p:txBody>
      </p:sp>
    </p:spTree>
    <p:extLst>
      <p:ext uri="{BB962C8B-B14F-4D97-AF65-F5344CB8AC3E}">
        <p14:creationId xmlns:p14="http://schemas.microsoft.com/office/powerpoint/2010/main" val="25192663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6FAE2412-BE6E-4BE4-9BB9-A578D8E3EBE8}" type="datetimeFigureOut">
              <a:rPr lang="en-US" smtClean="0"/>
              <a:t>10/16/2026</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Slide Number Placeholder 5"/>
          <p:cNvSpPr>
            <a:spLocks noGrp="1"/>
          </p:cNvSpPr>
          <p:nvPr>
            <p:ph type="sldNum" sz="quarter" idx="12"/>
          </p:nvPr>
        </p:nvSpPr>
        <p:spPr>
          <a:xfrm>
            <a:off x="10352540" y="295729"/>
            <a:ext cx="838199" cy="767687"/>
          </a:xfrm>
        </p:spPr>
        <p:txBody>
          <a:bodyPr/>
          <a:lstStyle/>
          <a:p>
            <a:fld id="{FAB5C606-430B-46C0-9BCB-642762D75699}" type="slidenum">
              <a:rPr lang="en-US" smtClean="0"/>
              <a:t>‹#›</a:t>
            </a:fld>
            <a:endParaRPr lang="en-US"/>
          </a:p>
        </p:txBody>
      </p:sp>
    </p:spTree>
    <p:extLst>
      <p:ext uri="{BB962C8B-B14F-4D97-AF65-F5344CB8AC3E}">
        <p14:creationId xmlns:p14="http://schemas.microsoft.com/office/powerpoint/2010/main" val="11769530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FAE2412-BE6E-4BE4-9BB9-A578D8E3EBE8}" type="datetimeFigureOut">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B5C606-430B-46C0-9BCB-642762D75699}" type="slidenum">
              <a:rPr lang="en-US" smtClean="0"/>
              <a:t>‹#›</a:t>
            </a:fld>
            <a:endParaRPr lang="en-US"/>
          </a:p>
        </p:txBody>
      </p:sp>
    </p:spTree>
    <p:extLst>
      <p:ext uri="{BB962C8B-B14F-4D97-AF65-F5344CB8AC3E}">
        <p14:creationId xmlns:p14="http://schemas.microsoft.com/office/powerpoint/2010/main" val="16847489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US"/>
            </a:p>
          </p:txBody>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FAE2412-BE6E-4BE4-9BB9-A578D8E3EBE8}" type="datetimeFigureOut">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 name="Slide Number Placeholder 5"/>
          <p:cNvSpPr>
            <a:spLocks noGrp="1"/>
          </p:cNvSpPr>
          <p:nvPr>
            <p:ph type="sldNum" sz="quarter" idx="12"/>
          </p:nvPr>
        </p:nvSpPr>
        <p:spPr/>
        <p:txBody>
          <a:bodyPr/>
          <a:lstStyle/>
          <a:p>
            <a:fld id="{FAB5C606-430B-46C0-9BCB-642762D75699}" type="slidenum">
              <a:rPr lang="en-US" smtClean="0"/>
              <a:t>‹#›</a:t>
            </a:fld>
            <a:endParaRPr lang="en-US"/>
          </a:p>
        </p:txBody>
      </p:sp>
    </p:spTree>
    <p:extLst>
      <p:ext uri="{BB962C8B-B14F-4D97-AF65-F5344CB8AC3E}">
        <p14:creationId xmlns:p14="http://schemas.microsoft.com/office/powerpoint/2010/main" val="18500220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FAE2412-BE6E-4BE4-9BB9-A578D8E3EBE8}" type="datetimeFigureOut">
              <a:rPr lang="en-US" smtClean="0"/>
              <a:t>10/16/2026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B5C606-430B-46C0-9BCB-642762D75699}" type="slidenum">
              <a:rPr lang="en-US" smtClean="0"/>
              <a:t>‹#›</a:t>
            </a:fld>
            <a:endParaRPr lang="en-US"/>
          </a:p>
        </p:txBody>
      </p:sp>
    </p:spTree>
    <p:extLst>
      <p:ext uri="{BB962C8B-B14F-4D97-AF65-F5344CB8AC3E}">
        <p14:creationId xmlns:p14="http://schemas.microsoft.com/office/powerpoint/2010/main" val="2109467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FAE2412-BE6E-4BE4-9BB9-A578D8E3EBE8}" type="datetimeFigureOut">
              <a:rPr lang="en-US" smtClean="0"/>
              <a:t>10/16/2026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AB5C606-430B-46C0-9BCB-642762D75699}" type="slidenum">
              <a:rPr lang="en-US" smtClean="0"/>
              <a:t>‹#›</a:t>
            </a:fld>
            <a:endParaRPr lang="en-US"/>
          </a:p>
        </p:txBody>
      </p:sp>
    </p:spTree>
    <p:extLst>
      <p:ext uri="{BB962C8B-B14F-4D97-AF65-F5344CB8AC3E}">
        <p14:creationId xmlns:p14="http://schemas.microsoft.com/office/powerpoint/2010/main" val="7615021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FAE2412-BE6E-4BE4-9BB9-A578D8E3EBE8}" type="datetimeFigureOut">
              <a:rPr lang="en-US" smtClean="0"/>
              <a:t>10/16/2026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AB5C606-430B-46C0-9BCB-642762D75699}" type="slidenum">
              <a:rPr lang="en-US" smtClean="0"/>
              <a:t>‹#›</a:t>
            </a:fld>
            <a:endParaRPr lang="en-US"/>
          </a:p>
        </p:txBody>
      </p:sp>
    </p:spTree>
    <p:extLst>
      <p:ext uri="{BB962C8B-B14F-4D97-AF65-F5344CB8AC3E}">
        <p14:creationId xmlns:p14="http://schemas.microsoft.com/office/powerpoint/2010/main" val="8551837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AE2412-BE6E-4BE4-9BB9-A578D8E3EBE8}" type="datetimeFigureOut">
              <a:rPr lang="en-US" smtClean="0"/>
              <a:t>10/16/2026</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 name="Slide Number Placeholder 3"/>
          <p:cNvSpPr>
            <a:spLocks noGrp="1"/>
          </p:cNvSpPr>
          <p:nvPr>
            <p:ph type="sldNum" sz="quarter" idx="12"/>
          </p:nvPr>
        </p:nvSpPr>
        <p:spPr/>
        <p:txBody>
          <a:bodyPr/>
          <a:lstStyle/>
          <a:p>
            <a:fld id="{FAB5C606-430B-46C0-9BCB-642762D75699}" type="slidenum">
              <a:rPr lang="en-US" smtClean="0"/>
              <a:t>‹#›</a:t>
            </a:fld>
            <a:endParaRPr lang="en-US"/>
          </a:p>
        </p:txBody>
      </p:sp>
    </p:spTree>
    <p:extLst>
      <p:ext uri="{BB962C8B-B14F-4D97-AF65-F5344CB8AC3E}">
        <p14:creationId xmlns:p14="http://schemas.microsoft.com/office/powerpoint/2010/main" val="24937911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US"/>
            </a:p>
          </p:txBody>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FAE2412-BE6E-4BE4-9BB9-A578D8E3EBE8}" type="datetimeFigureOut">
              <a:rPr lang="en-US" smtClean="0"/>
              <a:t>10/16/2026</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 name="Slide Number Placeholder 6"/>
          <p:cNvSpPr>
            <a:spLocks noGrp="1"/>
          </p:cNvSpPr>
          <p:nvPr>
            <p:ph type="sldNum" sz="quarter" idx="12"/>
          </p:nvPr>
        </p:nvSpPr>
        <p:spPr/>
        <p:txBody>
          <a:bodyPr/>
          <a:lstStyle/>
          <a:p>
            <a:fld id="{FAB5C606-430B-46C0-9BCB-642762D75699}" type="slidenum">
              <a:rPr lang="en-US" smtClean="0"/>
              <a:t>‹#›</a:t>
            </a:fld>
            <a:endParaRPr lang="en-US"/>
          </a:p>
        </p:txBody>
      </p:sp>
    </p:spTree>
    <p:extLst>
      <p:ext uri="{BB962C8B-B14F-4D97-AF65-F5344CB8AC3E}">
        <p14:creationId xmlns:p14="http://schemas.microsoft.com/office/powerpoint/2010/main" val="6329494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US"/>
            </a:p>
          </p:txBody>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FAE2412-BE6E-4BE4-9BB9-A578D8E3EBE8}" type="datetimeFigureOut">
              <a:rPr lang="en-US" smtClean="0"/>
              <a:t>10/16/2026</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 name="Slide Number Placeholder 6"/>
          <p:cNvSpPr>
            <a:spLocks noGrp="1"/>
          </p:cNvSpPr>
          <p:nvPr>
            <p:ph type="sldNum" sz="quarter" idx="12"/>
          </p:nvPr>
        </p:nvSpPr>
        <p:spPr/>
        <p:txBody>
          <a:bodyPr/>
          <a:lstStyle/>
          <a:p>
            <a:fld id="{FAB5C606-430B-46C0-9BCB-642762D75699}" type="slidenum">
              <a:rPr lang="en-US" smtClean="0"/>
              <a:t>‹#›</a:t>
            </a:fld>
            <a:endParaRPr lang="en-US"/>
          </a:p>
        </p:txBody>
      </p:sp>
    </p:spTree>
    <p:extLst>
      <p:ext uri="{BB962C8B-B14F-4D97-AF65-F5344CB8AC3E}">
        <p14:creationId xmlns:p14="http://schemas.microsoft.com/office/powerpoint/2010/main" val="24811514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n-US"/>
            </a:p>
          </p:txBody>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FAE2412-BE6E-4BE4-9BB9-A578D8E3EBE8}" type="datetimeFigureOut">
              <a:rPr lang="en-US" smtClean="0"/>
              <a:t>10/16/2026</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 name="Slide Number Placeholder 6"/>
          <p:cNvSpPr>
            <a:spLocks noGrp="1"/>
          </p:cNvSpPr>
          <p:nvPr>
            <p:ph type="sldNum" sz="quarter" idx="12"/>
          </p:nvPr>
        </p:nvSpPr>
        <p:spPr/>
        <p:txBody>
          <a:bodyPr/>
          <a:lstStyle/>
          <a:p>
            <a:fld id="{FAB5C606-430B-46C0-9BCB-642762D75699}" type="slidenum">
              <a:rPr lang="en-US" smtClean="0"/>
              <a:t>‹#›</a:t>
            </a:fld>
            <a:endParaRPr lang="en-US"/>
          </a:p>
        </p:txBody>
      </p:sp>
    </p:spTree>
    <p:extLst>
      <p:ext uri="{BB962C8B-B14F-4D97-AF65-F5344CB8AC3E}">
        <p14:creationId xmlns:p14="http://schemas.microsoft.com/office/powerpoint/2010/main" val="4274905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txBody>
            <a:bodyPr/>
            <a:lstStyle/>
            <a:p>
              <a:endParaRPr lang="en-US"/>
            </a:p>
          </p:txBody>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6FAE2412-BE6E-4BE4-9BB9-A578D8E3EBE8}" type="datetimeFigureOut">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 name="Slide Number Placeholder 5"/>
          <p:cNvSpPr>
            <a:spLocks noGrp="1"/>
          </p:cNvSpPr>
          <p:nvPr>
            <p:ph type="sldNum" sz="quarter" idx="12"/>
          </p:nvPr>
        </p:nvSpPr>
        <p:spPr/>
        <p:txBody>
          <a:bodyPr/>
          <a:lstStyle/>
          <a:p>
            <a:fld id="{FAB5C606-430B-46C0-9BCB-642762D75699}" type="slidenum">
              <a:rPr lang="en-US" smtClean="0"/>
              <a:t>‹#›</a:t>
            </a:fld>
            <a:endParaRPr lang="en-US"/>
          </a:p>
        </p:txBody>
      </p:sp>
    </p:spTree>
    <p:extLst>
      <p:ext uri="{BB962C8B-B14F-4D97-AF65-F5344CB8AC3E}">
        <p14:creationId xmlns:p14="http://schemas.microsoft.com/office/powerpoint/2010/main" val="25404500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US"/>
            </a:p>
          </p:txBody>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6FAE2412-BE6E-4BE4-9BB9-A578D8E3EBE8}" type="datetimeFigureOut">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 name="Slide Number Placeholder 5"/>
          <p:cNvSpPr>
            <a:spLocks noGrp="1"/>
          </p:cNvSpPr>
          <p:nvPr>
            <p:ph type="sldNum" sz="quarter" idx="12"/>
          </p:nvPr>
        </p:nvSpPr>
        <p:spPr/>
        <p:txBody>
          <a:bodyPr/>
          <a:lstStyle/>
          <a:p>
            <a:fld id="{FAB5C606-430B-46C0-9BCB-642762D75699}" type="slidenum">
              <a:rPr lang="en-US" smtClean="0"/>
              <a:t>‹#›</a:t>
            </a:fld>
            <a:endParaRPr lang="en-US"/>
          </a:p>
        </p:txBody>
      </p:sp>
    </p:spTree>
    <p:extLst>
      <p:ext uri="{BB962C8B-B14F-4D97-AF65-F5344CB8AC3E}">
        <p14:creationId xmlns:p14="http://schemas.microsoft.com/office/powerpoint/2010/main" val="2129975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US"/>
            </a:p>
          </p:txBody>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FAE2412-BE6E-4BE4-9BB9-A578D8E3EBE8}" type="datetimeFigureOut">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 name="Slide Number Placeholder 5"/>
          <p:cNvSpPr>
            <a:spLocks noGrp="1"/>
          </p:cNvSpPr>
          <p:nvPr>
            <p:ph type="sldNum" sz="quarter" idx="12"/>
          </p:nvPr>
        </p:nvSpPr>
        <p:spPr/>
        <p:txBody>
          <a:bodyPr/>
          <a:lstStyle/>
          <a:p>
            <a:fld id="{FAB5C606-430B-46C0-9BCB-642762D75699}" type="slidenum">
              <a:rPr lang="en-US" smtClean="0"/>
              <a:t>‹#›</a:t>
            </a:fld>
            <a:endParaRPr lang="en-US"/>
          </a:p>
        </p:txBody>
      </p:sp>
    </p:spTree>
    <p:extLst>
      <p:ext uri="{BB962C8B-B14F-4D97-AF65-F5344CB8AC3E}">
        <p14:creationId xmlns:p14="http://schemas.microsoft.com/office/powerpoint/2010/main" val="29252621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6FAE2412-BE6E-4BE4-9BB9-A578D8E3EBE8}" type="datetimeFigureOut">
              <a:rPr lang="en-US" smtClean="0"/>
              <a:t>10/16/2026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AB5C606-430B-46C0-9BCB-642762D75699}" type="slidenum">
              <a:rPr lang="en-US" smtClean="0"/>
              <a:t>‹#›</a:t>
            </a:fld>
            <a:endParaRPr lang="en-US"/>
          </a:p>
        </p:txBody>
      </p:sp>
    </p:spTree>
    <p:extLst>
      <p:ext uri="{BB962C8B-B14F-4D97-AF65-F5344CB8AC3E}">
        <p14:creationId xmlns:p14="http://schemas.microsoft.com/office/powerpoint/2010/main" val="26476744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6FAE2412-BE6E-4BE4-9BB9-A578D8E3EBE8}" type="datetimeFigureOut">
              <a:rPr lang="en-US" smtClean="0"/>
              <a:t>10/16/2026</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FAB5C606-430B-46C0-9BCB-642762D75699}" type="slidenum">
              <a:rPr lang="en-US" smtClean="0"/>
              <a:t>‹#›</a:t>
            </a:fld>
            <a:endParaRPr lang="en-US"/>
          </a:p>
        </p:txBody>
      </p:sp>
    </p:spTree>
    <p:extLst>
      <p:ext uri="{BB962C8B-B14F-4D97-AF65-F5344CB8AC3E}">
        <p14:creationId xmlns:p14="http://schemas.microsoft.com/office/powerpoint/2010/main" val="27869632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6FAE2412-BE6E-4BE4-9BB9-A578D8E3EBE8}" type="datetimeFigureOut">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B5C606-430B-46C0-9BCB-642762D75699}" type="slidenum">
              <a:rPr lang="en-US" smtClean="0"/>
              <a:t>‹#›</a:t>
            </a:fld>
            <a:endParaRPr lang="en-US"/>
          </a:p>
        </p:txBody>
      </p:sp>
    </p:spTree>
    <p:extLst>
      <p:ext uri="{BB962C8B-B14F-4D97-AF65-F5344CB8AC3E}">
        <p14:creationId xmlns:p14="http://schemas.microsoft.com/office/powerpoint/2010/main" val="7905710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US"/>
            </a:p>
          </p:txBody>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6FAE2412-BE6E-4BE4-9BB9-A578D8E3EBE8}" type="datetimeFigureOut">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 name="Slide Number Placeholder 5"/>
          <p:cNvSpPr>
            <a:spLocks noGrp="1"/>
          </p:cNvSpPr>
          <p:nvPr>
            <p:ph type="sldNum" sz="quarter" idx="12"/>
          </p:nvPr>
        </p:nvSpPr>
        <p:spPr/>
        <p:txBody>
          <a:bodyPr/>
          <a:lstStyle/>
          <a:p>
            <a:fld id="{FAB5C606-430B-46C0-9BCB-642762D75699}" type="slidenum">
              <a:rPr lang="en-US" smtClean="0"/>
              <a:t>‹#›</a:t>
            </a:fld>
            <a:endParaRPr lang="en-US"/>
          </a:p>
        </p:txBody>
      </p:sp>
    </p:spTree>
    <p:extLst>
      <p:ext uri="{BB962C8B-B14F-4D97-AF65-F5344CB8AC3E}">
        <p14:creationId xmlns:p14="http://schemas.microsoft.com/office/powerpoint/2010/main" val="3843257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n-US"/>
            </a:p>
          </p:txBody>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6FAE2412-BE6E-4BE4-9BB9-A578D8E3EBE8}" type="datetimeFigureOut">
              <a:rPr lang="en-US" smtClean="0"/>
              <a:t>10/16/2026</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FAB5C606-430B-46C0-9BCB-642762D75699}" type="slidenum">
              <a:rPr lang="en-US" smtClean="0"/>
              <a:t>‹#›</a:t>
            </a:fld>
            <a:endParaRPr lang="en-US"/>
          </a:p>
        </p:txBody>
      </p:sp>
    </p:spTree>
    <p:extLst>
      <p:ext uri="{BB962C8B-B14F-4D97-AF65-F5344CB8AC3E}">
        <p14:creationId xmlns:p14="http://schemas.microsoft.com/office/powerpoint/2010/main" val="4125603426"/>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868AD-C78F-2D4D-85FC-D0104B196DCC}"/>
              </a:ext>
            </a:extLst>
          </p:cNvPr>
          <p:cNvSpPr>
            <a:spLocks noGrp="1"/>
          </p:cNvSpPr>
          <p:nvPr>
            <p:ph type="ctrTitle"/>
          </p:nvPr>
        </p:nvSpPr>
        <p:spPr>
          <a:xfrm>
            <a:off x="1151164" y="2566466"/>
            <a:ext cx="10044473" cy="2013217"/>
          </a:xfrm>
        </p:spPr>
        <p:txBody>
          <a:bodyPr>
            <a:normAutofit fontScale="90000"/>
          </a:bodyPr>
          <a:lstStyle/>
          <a:p>
            <a:r>
              <a:rPr lang="en-US" b="1" dirty="0">
                <a:solidFill>
                  <a:schemeClr val="accent2">
                    <a:lumMod val="75000"/>
                  </a:schemeClr>
                </a:solidFill>
              </a:rPr>
              <a:t>  Philippine Nurses Association</a:t>
            </a:r>
            <a:br>
              <a:rPr lang="en-US" b="1" dirty="0">
                <a:solidFill>
                  <a:schemeClr val="accent2">
                    <a:lumMod val="75000"/>
                  </a:schemeClr>
                </a:solidFill>
              </a:rPr>
            </a:br>
            <a:r>
              <a:rPr lang="en-US" b="1" dirty="0">
                <a:solidFill>
                  <a:schemeClr val="accent2">
                    <a:lumMod val="75000"/>
                  </a:schemeClr>
                </a:solidFill>
              </a:rPr>
              <a:t>         of Central California   </a:t>
            </a:r>
            <a:br>
              <a:rPr lang="en-US" b="1" dirty="0">
                <a:solidFill>
                  <a:schemeClr val="accent2">
                    <a:lumMod val="75000"/>
                  </a:schemeClr>
                </a:solidFill>
              </a:rPr>
            </a:br>
            <a:r>
              <a:rPr lang="en-US" b="1" dirty="0">
                <a:solidFill>
                  <a:schemeClr val="accent2">
                    <a:lumMod val="75000"/>
                  </a:schemeClr>
                </a:solidFill>
              </a:rPr>
              <a:t>                   </a:t>
            </a:r>
          </a:p>
        </p:txBody>
      </p:sp>
      <p:sp>
        <p:nvSpPr>
          <p:cNvPr id="3" name="Subtitle 2">
            <a:extLst>
              <a:ext uri="{FF2B5EF4-FFF2-40B4-BE49-F238E27FC236}">
                <a16:creationId xmlns:a16="http://schemas.microsoft.com/office/drawing/2014/main" id="{05123890-0432-25B4-24CE-223D65BC936A}"/>
              </a:ext>
            </a:extLst>
          </p:cNvPr>
          <p:cNvSpPr>
            <a:spLocks noGrp="1"/>
          </p:cNvSpPr>
          <p:nvPr>
            <p:ph type="subTitle" idx="1"/>
          </p:nvPr>
        </p:nvSpPr>
        <p:spPr>
          <a:xfrm>
            <a:off x="863194" y="3880914"/>
            <a:ext cx="9356571" cy="2212523"/>
          </a:xfrm>
        </p:spPr>
        <p:txBody>
          <a:bodyPr>
            <a:normAutofit fontScale="62500" lnSpcReduction="20000"/>
          </a:bodyPr>
          <a:lstStyle/>
          <a:p>
            <a:r>
              <a:rPr lang="en-US" dirty="0"/>
              <a:t>  </a:t>
            </a:r>
          </a:p>
          <a:p>
            <a:r>
              <a:rPr lang="en-US" sz="4400" dirty="0"/>
              <a:t>                           </a:t>
            </a:r>
            <a:endParaRPr lang="en-US" sz="4400" b="1" dirty="0"/>
          </a:p>
          <a:p>
            <a:r>
              <a:rPr lang="en-US" sz="4400" b="1" dirty="0"/>
              <a:t>                      </a:t>
            </a:r>
            <a:r>
              <a:rPr lang="en-US" sz="5100" b="1" dirty="0"/>
              <a:t>PNACC Executive Board </a:t>
            </a:r>
          </a:p>
          <a:p>
            <a:r>
              <a:rPr lang="en-US" sz="4400" b="1" dirty="0"/>
              <a:t>                                     </a:t>
            </a:r>
            <a:r>
              <a:rPr lang="en-US" sz="5100" b="1" dirty="0"/>
              <a:t>2026- 2028 </a:t>
            </a:r>
          </a:p>
          <a:p>
            <a:r>
              <a:rPr lang="en-US" sz="4400" b="1" dirty="0"/>
              <a:t>          </a:t>
            </a:r>
          </a:p>
        </p:txBody>
      </p:sp>
      <p:pic>
        <p:nvPicPr>
          <p:cNvPr id="5" name="Picture 4" descr="A circular logo with text and images&#10;&#10;Description automatically generated">
            <a:extLst>
              <a:ext uri="{FF2B5EF4-FFF2-40B4-BE49-F238E27FC236}">
                <a16:creationId xmlns:a16="http://schemas.microsoft.com/office/drawing/2014/main" id="{2D5BB7F8-E326-84DB-59E4-002E4B1F6A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84221" y="376519"/>
            <a:ext cx="2979965" cy="2504994"/>
          </a:xfrm>
          <a:prstGeom prst="rect">
            <a:avLst/>
          </a:prstGeom>
        </p:spPr>
      </p:pic>
    </p:spTree>
    <p:extLst>
      <p:ext uri="{BB962C8B-B14F-4D97-AF65-F5344CB8AC3E}">
        <p14:creationId xmlns:p14="http://schemas.microsoft.com/office/powerpoint/2010/main" val="7582243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F1716-A68F-1EC9-061A-8EADC47B7D84}"/>
              </a:ext>
            </a:extLst>
          </p:cNvPr>
          <p:cNvSpPr>
            <a:spLocks noGrp="1"/>
          </p:cNvSpPr>
          <p:nvPr>
            <p:ph type="title"/>
          </p:nvPr>
        </p:nvSpPr>
        <p:spPr/>
        <p:txBody>
          <a:bodyPr/>
          <a:lstStyle/>
          <a:p>
            <a:r>
              <a:rPr lang="en-US" dirty="0"/>
              <a:t>                       </a:t>
            </a:r>
            <a:r>
              <a:rPr lang="en-US" b="1" dirty="0">
                <a:solidFill>
                  <a:srgbClr val="FF0000"/>
                </a:solidFill>
              </a:rPr>
              <a:t>President</a:t>
            </a:r>
          </a:p>
        </p:txBody>
      </p:sp>
      <p:pic>
        <p:nvPicPr>
          <p:cNvPr id="5" name="Content Placeholder 4" descr="A person in a black suit&#10;&#10;Description automatically generated">
            <a:extLst>
              <a:ext uri="{FF2B5EF4-FFF2-40B4-BE49-F238E27FC236}">
                <a16:creationId xmlns:a16="http://schemas.microsoft.com/office/drawing/2014/main" id="{250D766D-B397-6E9E-4557-90A5275412F9}"/>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r="2" b="19991"/>
          <a:stretch/>
        </p:blipFill>
        <p:spPr>
          <a:xfrm>
            <a:off x="322217" y="2279374"/>
            <a:ext cx="3514287" cy="3392556"/>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7" name="TextBox 6">
            <a:extLst>
              <a:ext uri="{FF2B5EF4-FFF2-40B4-BE49-F238E27FC236}">
                <a16:creationId xmlns:a16="http://schemas.microsoft.com/office/drawing/2014/main" id="{796BEF7F-21E3-2564-34F4-578C67C86B30}"/>
              </a:ext>
            </a:extLst>
          </p:cNvPr>
          <p:cNvSpPr txBox="1"/>
          <p:nvPr/>
        </p:nvSpPr>
        <p:spPr>
          <a:xfrm>
            <a:off x="3935073" y="2279374"/>
            <a:ext cx="7998511" cy="4742544"/>
          </a:xfrm>
          <a:prstGeom prst="rect">
            <a:avLst/>
          </a:prstGeom>
          <a:noFill/>
        </p:spPr>
        <p:txBody>
          <a:bodyPr wrap="square">
            <a:spAutoFit/>
          </a:bodyPr>
          <a:lstStyle/>
          <a:p>
            <a:pPr marL="0" indent="0">
              <a:spcBef>
                <a:spcPts val="0"/>
              </a:spcBef>
              <a:buNone/>
            </a:pPr>
            <a:r>
              <a:rPr lang="en-US" sz="1800" b="1" dirty="0"/>
              <a:t>Rizza </a:t>
            </a:r>
            <a:r>
              <a:rPr lang="en-US" sz="1800" b="1" dirty="0" err="1"/>
              <a:t>Elep</a:t>
            </a:r>
            <a:endParaRPr lang="en-US" sz="1800" b="1" dirty="0"/>
          </a:p>
          <a:p>
            <a:pPr marL="0" indent="0">
              <a:spcBef>
                <a:spcPts val="0"/>
              </a:spcBef>
              <a:buNone/>
            </a:pPr>
            <a:r>
              <a:rPr lang="en-US" sz="1200" dirty="0"/>
              <a:t>BSN, RN, PCCN </a:t>
            </a:r>
          </a:p>
          <a:p>
            <a:pPr marL="0" indent="0">
              <a:spcBef>
                <a:spcPts val="0"/>
              </a:spcBef>
              <a:buNone/>
            </a:pPr>
            <a:endParaRPr lang="en-US" sz="1200" b="1" dirty="0"/>
          </a:p>
          <a:p>
            <a:pPr marL="0" indent="0">
              <a:spcBef>
                <a:spcPts val="0"/>
              </a:spcBef>
              <a:buNone/>
            </a:pPr>
            <a:r>
              <a:rPr lang="en-US" sz="1200" b="1" u="sng" dirty="0"/>
              <a:t>Professional Profile</a:t>
            </a:r>
            <a:r>
              <a:rPr lang="en-US" sz="1200" dirty="0"/>
              <a:t>: Staff Nurse IV, Telemetry, </a:t>
            </a:r>
            <a:r>
              <a:rPr lang="en-US" sz="1200" dirty="0" err="1"/>
              <a:t>Inpt</a:t>
            </a:r>
            <a:r>
              <a:rPr lang="en-US" sz="1200" dirty="0"/>
              <a:t> RNQL</a:t>
            </a:r>
          </a:p>
          <a:p>
            <a:pPr marL="0" indent="0">
              <a:spcBef>
                <a:spcPts val="0"/>
              </a:spcBef>
              <a:buNone/>
            </a:pPr>
            <a:r>
              <a:rPr lang="en-US" sz="1200" dirty="0"/>
              <a:t>Elected PPC – Professional Performance Committee Chair</a:t>
            </a:r>
          </a:p>
          <a:p>
            <a:pPr marL="0" indent="0">
              <a:spcBef>
                <a:spcPts val="0"/>
              </a:spcBef>
              <a:buNone/>
            </a:pPr>
            <a:r>
              <a:rPr lang="en-US" sz="1200" dirty="0"/>
              <a:t>Kaiser Permanente Medical Center. AACN Ambassador 2011-2026. CNA Delegate 2026-2028</a:t>
            </a:r>
          </a:p>
          <a:p>
            <a:pPr marL="0" indent="0">
              <a:spcBef>
                <a:spcPts val="0"/>
              </a:spcBef>
              <a:buNone/>
            </a:pPr>
            <a:endParaRPr lang="en-US" sz="1200" dirty="0"/>
          </a:p>
          <a:p>
            <a:pPr marL="0" indent="0">
              <a:spcBef>
                <a:spcPts val="0"/>
              </a:spcBef>
              <a:buNone/>
            </a:pPr>
            <a:r>
              <a:rPr lang="en-US" sz="1200" b="1" u="sng" dirty="0"/>
              <a:t>PNACC Position</a:t>
            </a:r>
            <a:r>
              <a:rPr lang="en-US" sz="1200" dirty="0"/>
              <a:t>: President Elect 2024-2026. Assumed different roles, I started as Board of Directors in 2014-2016, worked my way up as Secretary, PRO, and Vice President. Secretary 2022-2024. Served as Chairperson for Education Committee, speaker on PNACC’s educational events x2, collaborated with CNSNA – California Nursing Student Association of Fresno State for educational event via Zoom. Supported all activities/events of PNACC. Recipient of CSJVC – Central San Joaquin Valley Coalition RN of the Year in Education category 2022.  </a:t>
            </a:r>
          </a:p>
          <a:p>
            <a:pPr marL="0" indent="0">
              <a:spcBef>
                <a:spcPts val="0"/>
              </a:spcBef>
              <a:buNone/>
            </a:pPr>
            <a:endParaRPr lang="en-US" sz="1200" dirty="0"/>
          </a:p>
          <a:p>
            <a:pPr marL="0" indent="0">
              <a:spcBef>
                <a:spcPts val="0"/>
              </a:spcBef>
              <a:buNone/>
            </a:pPr>
            <a:r>
              <a:rPr lang="en-US" sz="1200" b="1" u="sng" dirty="0"/>
              <a:t>PNAA/PNAAF:</a:t>
            </a:r>
            <a:r>
              <a:rPr lang="en-US" sz="1200" dirty="0"/>
              <a:t> PNAA Community Outreach member (2024-2026), Run Coordinator Two Cities Marathon (2026). PNAA </a:t>
            </a:r>
            <a:r>
              <a:rPr lang="en-US" sz="1200" dirty="0" err="1"/>
              <a:t>iLDP</a:t>
            </a:r>
            <a:r>
              <a:rPr lang="en-US" sz="1200" dirty="0"/>
              <a:t> graduate in 2021. Media Training graduate, 1</a:t>
            </a:r>
            <a:r>
              <a:rPr lang="en-US" sz="1200" baseline="30000" dirty="0"/>
              <a:t>st</a:t>
            </a:r>
            <a:r>
              <a:rPr lang="en-US" sz="1200" dirty="0"/>
              <a:t> place in </a:t>
            </a:r>
            <a:r>
              <a:rPr lang="en-US" sz="1200" dirty="0" err="1"/>
              <a:t>iPNAA</a:t>
            </a:r>
            <a:r>
              <a:rPr lang="en-US" sz="1200" dirty="0"/>
              <a:t> writer in July 2026 with the most written articles submitted. KEWP member, attended 2 PNAA Western Region Camp </a:t>
            </a:r>
            <a:r>
              <a:rPr lang="en-US" sz="1200" dirty="0" err="1"/>
              <a:t>Aruga</a:t>
            </a:r>
            <a:r>
              <a:rPr lang="en-US" sz="1200" dirty="0"/>
              <a:t>.  Leadership Bootcamp. Delegate to 3 National Convention in Long Beach July 2024, Colorado 2026 and Las Vegas, 2 Western Region Conference in Carlsbad (2025)and Yosemite, CA. Delegate to the International Global Conference in the Phils and Medical Mission in </a:t>
            </a:r>
            <a:r>
              <a:rPr lang="en-US" sz="1200" dirty="0" err="1"/>
              <a:t>Camiling</a:t>
            </a:r>
            <a:r>
              <a:rPr lang="en-US" sz="1200" dirty="0"/>
              <a:t>, Tarlac 2026.</a:t>
            </a:r>
          </a:p>
          <a:p>
            <a:pPr marL="0" indent="0">
              <a:spcBef>
                <a:spcPts val="0"/>
              </a:spcBef>
              <a:buNone/>
            </a:pPr>
            <a:r>
              <a:rPr lang="en-US" sz="1200" dirty="0"/>
              <a:t>PNAAF Board of Directors (2025-2027).</a:t>
            </a:r>
          </a:p>
          <a:p>
            <a:pPr marL="0" indent="0">
              <a:spcBef>
                <a:spcPts val="0"/>
              </a:spcBef>
              <a:buNone/>
            </a:pPr>
            <a:endParaRPr lang="en-US" sz="1200" dirty="0"/>
          </a:p>
          <a:p>
            <a:pPr marL="0" indent="0">
              <a:spcBef>
                <a:spcPts val="0"/>
              </a:spcBef>
              <a:buNone/>
            </a:pPr>
            <a:r>
              <a:rPr lang="en-US" sz="1200" b="1" u="sng" dirty="0"/>
              <a:t>Personal Statement</a:t>
            </a:r>
            <a:r>
              <a:rPr lang="en-US" sz="1200" dirty="0"/>
              <a:t>: Engage, Encourage and Empower Nurses through application of knowledge and experiences as evidenced by healthy individuals in society.</a:t>
            </a:r>
          </a:p>
        </p:txBody>
      </p:sp>
      <p:sp>
        <p:nvSpPr>
          <p:cNvPr id="8" name="TextBox 7">
            <a:extLst>
              <a:ext uri="{FF2B5EF4-FFF2-40B4-BE49-F238E27FC236}">
                <a16:creationId xmlns:a16="http://schemas.microsoft.com/office/drawing/2014/main" id="{6F05B4A3-5750-1F03-4D98-5A8A34F10EEF}"/>
              </a:ext>
            </a:extLst>
          </p:cNvPr>
          <p:cNvSpPr txBox="1"/>
          <p:nvPr/>
        </p:nvSpPr>
        <p:spPr>
          <a:xfrm>
            <a:off x="596348" y="5913924"/>
            <a:ext cx="3067878" cy="738664"/>
          </a:xfrm>
          <a:prstGeom prst="rect">
            <a:avLst/>
          </a:prstGeom>
          <a:noFill/>
        </p:spPr>
        <p:txBody>
          <a:bodyPr wrap="square" rtlCol="0">
            <a:spAutoFit/>
          </a:bodyPr>
          <a:lstStyle/>
          <a:p>
            <a:r>
              <a:rPr lang="en-US" sz="2200" b="1" dirty="0">
                <a:solidFill>
                  <a:srgbClr val="FF0000"/>
                </a:solidFill>
              </a:rPr>
              <a:t>        Rizza </a:t>
            </a:r>
            <a:r>
              <a:rPr lang="en-US" sz="2200" b="1" dirty="0" err="1">
                <a:solidFill>
                  <a:srgbClr val="FF0000"/>
                </a:solidFill>
              </a:rPr>
              <a:t>Elep</a:t>
            </a:r>
            <a:endParaRPr lang="en-US" sz="2200" b="1" dirty="0">
              <a:solidFill>
                <a:srgbClr val="FF0000"/>
              </a:solidFill>
            </a:endParaRPr>
          </a:p>
          <a:p>
            <a:r>
              <a:rPr lang="en-US" sz="2000" b="1" dirty="0">
                <a:solidFill>
                  <a:srgbClr val="FF0000"/>
                </a:solidFill>
              </a:rPr>
              <a:t>      </a:t>
            </a:r>
            <a:r>
              <a:rPr lang="en-US" b="1" dirty="0">
                <a:solidFill>
                  <a:srgbClr val="FF0000"/>
                </a:solidFill>
              </a:rPr>
              <a:t>BSN, RN, PCCN  </a:t>
            </a:r>
          </a:p>
        </p:txBody>
      </p:sp>
    </p:spTree>
    <p:extLst>
      <p:ext uri="{BB962C8B-B14F-4D97-AF65-F5344CB8AC3E}">
        <p14:creationId xmlns:p14="http://schemas.microsoft.com/office/powerpoint/2010/main" val="36788819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2F0D1-1258-0B10-E21B-8155CFE47199}"/>
              </a:ext>
            </a:extLst>
          </p:cNvPr>
          <p:cNvSpPr>
            <a:spLocks noGrp="1"/>
          </p:cNvSpPr>
          <p:nvPr>
            <p:ph type="title"/>
          </p:nvPr>
        </p:nvSpPr>
        <p:spPr>
          <a:xfrm>
            <a:off x="4238045" y="479495"/>
            <a:ext cx="7115755" cy="1325563"/>
          </a:xfrm>
        </p:spPr>
        <p:txBody>
          <a:bodyPr>
            <a:normAutofit/>
          </a:bodyPr>
          <a:lstStyle/>
          <a:p>
            <a:r>
              <a:rPr lang="en-US" b="1" dirty="0">
                <a:solidFill>
                  <a:srgbClr val="FF0000"/>
                </a:solidFill>
              </a:rPr>
              <a:t>President Elect</a:t>
            </a:r>
          </a:p>
        </p:txBody>
      </p:sp>
      <p:sp>
        <p:nvSpPr>
          <p:cNvPr id="9" name="Content Placeholder 8">
            <a:extLst>
              <a:ext uri="{FF2B5EF4-FFF2-40B4-BE49-F238E27FC236}">
                <a16:creationId xmlns:a16="http://schemas.microsoft.com/office/drawing/2014/main" id="{1D189948-C34C-1CD2-63FE-E0901E956A98}"/>
              </a:ext>
            </a:extLst>
          </p:cNvPr>
          <p:cNvSpPr>
            <a:spLocks noGrp="1"/>
          </p:cNvSpPr>
          <p:nvPr>
            <p:ph idx="1"/>
          </p:nvPr>
        </p:nvSpPr>
        <p:spPr>
          <a:xfrm>
            <a:off x="4746171" y="2209799"/>
            <a:ext cx="6964512" cy="4495801"/>
          </a:xfrm>
        </p:spPr>
        <p:txBody>
          <a:bodyPr>
            <a:normAutofit lnSpcReduction="10000"/>
          </a:bodyPr>
          <a:lstStyle/>
          <a:p>
            <a:pPr marL="0" indent="0">
              <a:spcBef>
                <a:spcPts val="0"/>
              </a:spcBef>
              <a:buNone/>
            </a:pPr>
            <a:endParaRPr lang="en-US" b="1" dirty="0"/>
          </a:p>
          <a:p>
            <a:pPr marL="0" indent="0">
              <a:spcBef>
                <a:spcPts val="0"/>
              </a:spcBef>
              <a:buNone/>
            </a:pPr>
            <a:r>
              <a:rPr lang="en-US" b="1" dirty="0"/>
              <a:t>Marie M. Baybay</a:t>
            </a:r>
          </a:p>
          <a:p>
            <a:pPr marL="0" indent="0">
              <a:spcBef>
                <a:spcPts val="0"/>
              </a:spcBef>
              <a:buNone/>
            </a:pPr>
            <a:r>
              <a:rPr lang="en-US" sz="1200" dirty="0"/>
              <a:t>MSN, RN, AGPCNP-BC</a:t>
            </a:r>
          </a:p>
          <a:p>
            <a:pPr marL="0" indent="0">
              <a:spcBef>
                <a:spcPts val="0"/>
              </a:spcBef>
              <a:buNone/>
            </a:pPr>
            <a:endParaRPr lang="en-US" sz="1200" dirty="0"/>
          </a:p>
          <a:p>
            <a:pPr marL="0" indent="0">
              <a:spcBef>
                <a:spcPts val="0"/>
              </a:spcBef>
              <a:buNone/>
            </a:pPr>
            <a:r>
              <a:rPr lang="en-US" sz="1200" b="1" u="sng" dirty="0"/>
              <a:t>Professional Profile</a:t>
            </a:r>
            <a:r>
              <a:rPr lang="en-US" sz="1200" dirty="0"/>
              <a:t>: Nurse Practitioner - Primary Care</a:t>
            </a:r>
          </a:p>
          <a:p>
            <a:pPr marL="0" indent="0">
              <a:spcBef>
                <a:spcPts val="0"/>
              </a:spcBef>
              <a:buNone/>
            </a:pPr>
            <a:r>
              <a:rPr lang="en-US" sz="1200" dirty="0"/>
              <a:t>VA Central California Healthcare System</a:t>
            </a:r>
          </a:p>
          <a:p>
            <a:pPr marL="0" indent="0">
              <a:spcBef>
                <a:spcPts val="0"/>
              </a:spcBef>
              <a:spcAft>
                <a:spcPts val="600"/>
              </a:spcAft>
              <a:buNone/>
            </a:pPr>
            <a:endParaRPr lang="en-US" sz="1200" dirty="0"/>
          </a:p>
          <a:p>
            <a:pPr marL="0" indent="0">
              <a:spcBef>
                <a:spcPts val="0"/>
              </a:spcBef>
              <a:spcAft>
                <a:spcPts val="600"/>
              </a:spcAft>
              <a:buNone/>
            </a:pPr>
            <a:r>
              <a:rPr lang="en-US" sz="1200" b="1" u="sng" dirty="0"/>
              <a:t>PNACC Position</a:t>
            </a:r>
            <a:r>
              <a:rPr lang="en-US" sz="1200" dirty="0"/>
              <a:t>: 2024-2026 – Board of Director. Nurse Excellence and Scholarship Awards Committee Chair. Nominee for Excellence in Clinical Nursing category 2023.</a:t>
            </a:r>
          </a:p>
          <a:p>
            <a:pPr marL="0" indent="0">
              <a:spcBef>
                <a:spcPts val="0"/>
              </a:spcBef>
              <a:spcAft>
                <a:spcPts val="600"/>
              </a:spcAft>
              <a:buNone/>
            </a:pPr>
            <a:r>
              <a:rPr lang="en-US" sz="1200" b="1" u="sng" dirty="0"/>
              <a:t>PNAA Activities: </a:t>
            </a:r>
            <a:r>
              <a:rPr lang="en-US" sz="1200" dirty="0"/>
              <a:t>Delegate to the PNAA National Convention in Colorado 2026, PNAA Western Regional Conference in Carlsbad, CA in May 2025 and PNAA Western Camp </a:t>
            </a:r>
            <a:r>
              <a:rPr lang="en-US" sz="1200" dirty="0" err="1"/>
              <a:t>Aruga</a:t>
            </a:r>
            <a:r>
              <a:rPr lang="en-US" sz="1200" dirty="0"/>
              <a:t> Leadership Bootcamp in Orange County, March 2026 and September 2025 in Oregon .</a:t>
            </a:r>
          </a:p>
          <a:p>
            <a:pPr marL="0" indent="0">
              <a:spcBef>
                <a:spcPts val="0"/>
              </a:spcBef>
              <a:spcAft>
                <a:spcPts val="600"/>
              </a:spcAft>
              <a:buNone/>
            </a:pPr>
            <a:r>
              <a:rPr lang="en-US" sz="1200" dirty="0"/>
              <a:t> </a:t>
            </a:r>
            <a:r>
              <a:rPr lang="en-US" sz="1200" b="1" u="sng" dirty="0"/>
              <a:t>Personal Statement</a:t>
            </a:r>
            <a:r>
              <a:rPr lang="en-US" sz="1200" dirty="0"/>
              <a:t>: I am committed to advancing PNACC through collaborative leadership, professional excellence, and unwavering advocacy for our members and the communities we serve. My philosophy centers on integrity, inclusiveness, and continues growth. As President Elect, I aim to strengthen organizational unity, elevate nursing practice, and promote meaningful engagement across all levels of membership. I will work to expand educational opportunities, support innovative initiatives, and uphold the values that define our organization. Together, we will foster a culture of empowerment and compassion, and share purpose, ensuring PNACC remains a trusted and forward thinking voice within the nursing profession. </a:t>
            </a:r>
          </a:p>
          <a:p>
            <a:pPr marL="0" indent="0">
              <a:spcBef>
                <a:spcPts val="0"/>
              </a:spcBef>
              <a:spcAft>
                <a:spcPts val="600"/>
              </a:spcAft>
              <a:buNone/>
            </a:pPr>
            <a:endParaRPr lang="en-US" sz="1100" dirty="0"/>
          </a:p>
          <a:p>
            <a:pPr marL="0" indent="0">
              <a:spcBef>
                <a:spcPts val="0"/>
              </a:spcBef>
              <a:spcAft>
                <a:spcPts val="600"/>
              </a:spcAft>
              <a:buNone/>
            </a:pPr>
            <a:endParaRPr lang="en-US" sz="1100" dirty="0"/>
          </a:p>
        </p:txBody>
      </p:sp>
      <p:sp>
        <p:nvSpPr>
          <p:cNvPr id="3" name="TextBox 2">
            <a:extLst>
              <a:ext uri="{FF2B5EF4-FFF2-40B4-BE49-F238E27FC236}">
                <a16:creationId xmlns:a16="http://schemas.microsoft.com/office/drawing/2014/main" id="{D592EBE5-4BDA-D16B-F196-F112D955CC04}"/>
              </a:ext>
            </a:extLst>
          </p:cNvPr>
          <p:cNvSpPr txBox="1"/>
          <p:nvPr/>
        </p:nvSpPr>
        <p:spPr>
          <a:xfrm>
            <a:off x="884071" y="5997714"/>
            <a:ext cx="3456685" cy="707886"/>
          </a:xfrm>
          <a:prstGeom prst="rect">
            <a:avLst/>
          </a:prstGeom>
          <a:noFill/>
        </p:spPr>
        <p:txBody>
          <a:bodyPr wrap="square" rtlCol="0">
            <a:spAutoFit/>
          </a:bodyPr>
          <a:lstStyle/>
          <a:p>
            <a:r>
              <a:rPr lang="en-US" sz="2200" b="1" dirty="0">
                <a:solidFill>
                  <a:srgbClr val="FF0000"/>
                </a:solidFill>
              </a:rPr>
              <a:t>  Marie M. Baybay</a:t>
            </a:r>
          </a:p>
          <a:p>
            <a:r>
              <a:rPr lang="en-US" dirty="0">
                <a:solidFill>
                  <a:srgbClr val="FF0000"/>
                </a:solidFill>
              </a:rPr>
              <a:t> </a:t>
            </a:r>
            <a:r>
              <a:rPr lang="en-US" b="1" dirty="0">
                <a:solidFill>
                  <a:srgbClr val="FF0000"/>
                </a:solidFill>
              </a:rPr>
              <a:t>MSN, RN, AGPCNP-BC </a:t>
            </a:r>
          </a:p>
        </p:txBody>
      </p:sp>
      <p:pic>
        <p:nvPicPr>
          <p:cNvPr id="7" name="Picture 6">
            <a:extLst>
              <a:ext uri="{FF2B5EF4-FFF2-40B4-BE49-F238E27FC236}">
                <a16:creationId xmlns:a16="http://schemas.microsoft.com/office/drawing/2014/main" id="{CFD4CBB7-E162-FF6D-6FBC-578D10C27E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1317" y="2362200"/>
            <a:ext cx="3859439" cy="3475384"/>
          </a:xfrm>
          <a:prstGeom prst="rect">
            <a:avLst/>
          </a:prstGeom>
        </p:spPr>
      </p:pic>
    </p:spTree>
    <p:extLst>
      <p:ext uri="{BB962C8B-B14F-4D97-AF65-F5344CB8AC3E}">
        <p14:creationId xmlns:p14="http://schemas.microsoft.com/office/powerpoint/2010/main" val="8246183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C7DB1-F4EC-2FC4-009F-202871E42DCE}"/>
              </a:ext>
            </a:extLst>
          </p:cNvPr>
          <p:cNvSpPr>
            <a:spLocks noGrp="1"/>
          </p:cNvSpPr>
          <p:nvPr>
            <p:ph type="title"/>
          </p:nvPr>
        </p:nvSpPr>
        <p:spPr>
          <a:xfrm>
            <a:off x="3832529" y="479495"/>
            <a:ext cx="5335325" cy="1325563"/>
          </a:xfrm>
        </p:spPr>
        <p:txBody>
          <a:bodyPr>
            <a:normAutofit/>
          </a:bodyPr>
          <a:lstStyle/>
          <a:p>
            <a:r>
              <a:rPr lang="en-US" sz="4000" b="1" dirty="0">
                <a:solidFill>
                  <a:srgbClr val="FF0000"/>
                </a:solidFill>
              </a:rPr>
              <a:t>Vice President</a:t>
            </a:r>
          </a:p>
        </p:txBody>
      </p:sp>
      <p:sp>
        <p:nvSpPr>
          <p:cNvPr id="13" name="Content Placeholder 12">
            <a:extLst>
              <a:ext uri="{FF2B5EF4-FFF2-40B4-BE49-F238E27FC236}">
                <a16:creationId xmlns:a16="http://schemas.microsoft.com/office/drawing/2014/main" id="{0695B5BE-BA35-B9C7-0C29-1A346457AB09}"/>
              </a:ext>
            </a:extLst>
          </p:cNvPr>
          <p:cNvSpPr>
            <a:spLocks noGrp="1"/>
          </p:cNvSpPr>
          <p:nvPr>
            <p:ph idx="1"/>
          </p:nvPr>
        </p:nvSpPr>
        <p:spPr>
          <a:xfrm>
            <a:off x="4598504" y="2418734"/>
            <a:ext cx="7052721" cy="4048327"/>
          </a:xfrm>
        </p:spPr>
        <p:txBody>
          <a:bodyPr>
            <a:normAutofit fontScale="92500" lnSpcReduction="10000"/>
          </a:bodyPr>
          <a:lstStyle/>
          <a:p>
            <a:pPr marL="0" indent="0">
              <a:spcBef>
                <a:spcPts val="0"/>
              </a:spcBef>
              <a:buNone/>
            </a:pPr>
            <a:r>
              <a:rPr lang="en-US" sz="1800" b="1" dirty="0"/>
              <a:t>Ma Victoria De Castro</a:t>
            </a:r>
          </a:p>
          <a:p>
            <a:pPr marL="0" indent="0">
              <a:spcBef>
                <a:spcPts val="0"/>
              </a:spcBef>
              <a:buNone/>
            </a:pPr>
            <a:r>
              <a:rPr lang="en-US" sz="1300" dirty="0"/>
              <a:t>BSN, RN, MAN, CCM</a:t>
            </a:r>
          </a:p>
          <a:p>
            <a:pPr marL="0" indent="0">
              <a:spcBef>
                <a:spcPts val="0"/>
              </a:spcBef>
              <a:buNone/>
            </a:pPr>
            <a:endParaRPr lang="en-US" sz="1300" dirty="0"/>
          </a:p>
          <a:p>
            <a:pPr marL="0" indent="0">
              <a:spcBef>
                <a:spcPts val="0"/>
              </a:spcBef>
              <a:buNone/>
            </a:pPr>
            <a:r>
              <a:rPr lang="en-US" sz="1300" b="1" dirty="0"/>
              <a:t>Professional Profile</a:t>
            </a:r>
            <a:r>
              <a:rPr lang="en-US" sz="1300" dirty="0"/>
              <a:t>: Patient Care Coordinator, Case Manager – Case Management &amp; Utilization Review Department. Kaiser Permanente Medical Center.</a:t>
            </a:r>
          </a:p>
          <a:p>
            <a:pPr marL="0" indent="0">
              <a:spcBef>
                <a:spcPts val="0"/>
              </a:spcBef>
              <a:buNone/>
            </a:pPr>
            <a:r>
              <a:rPr lang="en-US" sz="1300" dirty="0"/>
              <a:t>Passed Certified Case Manager Exam.</a:t>
            </a:r>
          </a:p>
          <a:p>
            <a:pPr marL="0" indent="0">
              <a:spcBef>
                <a:spcPts val="0"/>
              </a:spcBef>
              <a:buNone/>
            </a:pPr>
            <a:endParaRPr lang="en-US" sz="1300" dirty="0"/>
          </a:p>
          <a:p>
            <a:pPr marL="0" indent="0">
              <a:spcBef>
                <a:spcPts val="0"/>
              </a:spcBef>
              <a:buNone/>
            </a:pPr>
            <a:r>
              <a:rPr lang="en-US" sz="1300" b="1" u="sng" dirty="0"/>
              <a:t>PNACC Position</a:t>
            </a:r>
            <a:r>
              <a:rPr lang="en-US" sz="1300" dirty="0"/>
              <a:t>: 2024-2026 – Board Member/PRO. Initiated the first PNACC Got Talent in 2025 and PNACC Got Beauty and Got Talent 2 in May 2026. Continue to support PNACC programs and advocacies, contributes articles in PNACC/PNAA Newsletter.</a:t>
            </a:r>
          </a:p>
          <a:p>
            <a:pPr marL="0" indent="0">
              <a:spcBef>
                <a:spcPts val="0"/>
              </a:spcBef>
              <a:buNone/>
            </a:pPr>
            <a:endParaRPr lang="en-US" sz="1300" dirty="0"/>
          </a:p>
          <a:p>
            <a:pPr marL="0" indent="0">
              <a:spcBef>
                <a:spcPts val="0"/>
              </a:spcBef>
              <a:buNone/>
            </a:pPr>
            <a:r>
              <a:rPr lang="en-US" sz="1300" b="1" u="sng" dirty="0"/>
              <a:t>PNAA Activities</a:t>
            </a:r>
            <a:r>
              <a:rPr lang="en-US" sz="1300" dirty="0"/>
              <a:t>: Delegate to the PNAA Western Regional Conference in Carlsbad, CA, May 2025</a:t>
            </a:r>
          </a:p>
          <a:p>
            <a:pPr marL="0" indent="0">
              <a:spcBef>
                <a:spcPts val="0"/>
              </a:spcBef>
              <a:buNone/>
            </a:pPr>
            <a:endParaRPr lang="en-US" sz="1300" dirty="0"/>
          </a:p>
          <a:p>
            <a:pPr marL="0" indent="0">
              <a:spcBef>
                <a:spcPts val="0"/>
              </a:spcBef>
              <a:buNone/>
            </a:pPr>
            <a:r>
              <a:rPr lang="en-US" sz="1300" b="1" u="sng" dirty="0"/>
              <a:t>Professional Statement</a:t>
            </a:r>
            <a:r>
              <a:rPr lang="en-US" sz="1300" u="sng" dirty="0"/>
              <a:t>: </a:t>
            </a:r>
            <a:r>
              <a:rPr lang="en-US" sz="1300" dirty="0"/>
              <a:t>Nursing in case management is a collaborative process where a Registered Nurse assesses, plan, facilitate and advocates for health services to meet a patient’s complex medical and psychological needs. Case Managers coordinates care of patients with complex, chronic or long term health needs. Joining PNACC is a great way to deliver or provide services and support to our fellow nurses and community at large and to coordinate and collaborate with the Team to achieve success of every advocacy and program that lies ahead. Together we will Rise, we will have our voices heard and we will definitely Engage in PNACC’s unlimited programs and initiatives for our future members and for our community. </a:t>
            </a:r>
          </a:p>
        </p:txBody>
      </p:sp>
      <p:sp>
        <p:nvSpPr>
          <p:cNvPr id="5" name="TextBox 4">
            <a:extLst>
              <a:ext uri="{FF2B5EF4-FFF2-40B4-BE49-F238E27FC236}">
                <a16:creationId xmlns:a16="http://schemas.microsoft.com/office/drawing/2014/main" id="{9F9A5DC2-E1A0-F633-2B9B-37D9BD496216}"/>
              </a:ext>
            </a:extLst>
          </p:cNvPr>
          <p:cNvSpPr txBox="1"/>
          <p:nvPr/>
        </p:nvSpPr>
        <p:spPr>
          <a:xfrm>
            <a:off x="469127" y="5637475"/>
            <a:ext cx="3975651" cy="707886"/>
          </a:xfrm>
          <a:prstGeom prst="rect">
            <a:avLst/>
          </a:prstGeom>
          <a:noFill/>
        </p:spPr>
        <p:txBody>
          <a:bodyPr wrap="square" rtlCol="0">
            <a:spAutoFit/>
          </a:bodyPr>
          <a:lstStyle/>
          <a:p>
            <a:r>
              <a:rPr lang="en-US" b="1" dirty="0">
                <a:solidFill>
                  <a:srgbClr val="FF0000"/>
                </a:solidFill>
              </a:rPr>
              <a:t>     </a:t>
            </a:r>
            <a:r>
              <a:rPr lang="en-US" sz="2200" b="1" dirty="0">
                <a:solidFill>
                  <a:srgbClr val="FF0000"/>
                </a:solidFill>
              </a:rPr>
              <a:t>Ma. Victoria De Castro</a:t>
            </a:r>
          </a:p>
          <a:p>
            <a:r>
              <a:rPr lang="en-US" b="1" dirty="0">
                <a:solidFill>
                  <a:srgbClr val="FF0000"/>
                </a:solidFill>
              </a:rPr>
              <a:t>          BSN, MAN, RN, CCM</a:t>
            </a:r>
          </a:p>
        </p:txBody>
      </p:sp>
      <p:pic>
        <p:nvPicPr>
          <p:cNvPr id="4" name="Picture 3">
            <a:extLst>
              <a:ext uri="{FF2B5EF4-FFF2-40B4-BE49-F238E27FC236}">
                <a16:creationId xmlns:a16="http://schemas.microsoft.com/office/drawing/2014/main" id="{03717BBA-B6B8-40F3-6352-C2E262966F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7565" y="2292626"/>
            <a:ext cx="3896139" cy="3286539"/>
          </a:xfrm>
          <a:prstGeom prst="rect">
            <a:avLst/>
          </a:prstGeom>
        </p:spPr>
      </p:pic>
    </p:spTree>
    <p:extLst>
      <p:ext uri="{BB962C8B-B14F-4D97-AF65-F5344CB8AC3E}">
        <p14:creationId xmlns:p14="http://schemas.microsoft.com/office/powerpoint/2010/main" val="22538750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C9957-984F-C256-3134-6FDD9710539F}"/>
              </a:ext>
            </a:extLst>
          </p:cNvPr>
          <p:cNvSpPr>
            <a:spLocks noGrp="1"/>
          </p:cNvSpPr>
          <p:nvPr>
            <p:ph type="title"/>
          </p:nvPr>
        </p:nvSpPr>
        <p:spPr>
          <a:xfrm>
            <a:off x="1154954" y="662730"/>
            <a:ext cx="8761413" cy="1017902"/>
          </a:xfrm>
        </p:spPr>
        <p:txBody>
          <a:bodyPr/>
          <a:lstStyle/>
          <a:p>
            <a:r>
              <a:rPr lang="en-US" dirty="0"/>
              <a:t>                           </a:t>
            </a:r>
            <a:r>
              <a:rPr lang="en-US" sz="4000" b="1" dirty="0">
                <a:solidFill>
                  <a:srgbClr val="FF0000"/>
                </a:solidFill>
              </a:rPr>
              <a:t>Secretary</a:t>
            </a:r>
          </a:p>
        </p:txBody>
      </p:sp>
      <p:sp>
        <p:nvSpPr>
          <p:cNvPr id="3" name="Content Placeholder 2">
            <a:extLst>
              <a:ext uri="{FF2B5EF4-FFF2-40B4-BE49-F238E27FC236}">
                <a16:creationId xmlns:a16="http://schemas.microsoft.com/office/drawing/2014/main" id="{DC7415BE-9A36-AADB-F0CC-2F247A780724}"/>
              </a:ext>
            </a:extLst>
          </p:cNvPr>
          <p:cNvSpPr>
            <a:spLocks noGrp="1"/>
          </p:cNvSpPr>
          <p:nvPr>
            <p:ph idx="1"/>
          </p:nvPr>
        </p:nvSpPr>
        <p:spPr>
          <a:xfrm>
            <a:off x="4492487" y="2603500"/>
            <a:ext cx="7243711" cy="3721100"/>
          </a:xfrm>
        </p:spPr>
        <p:txBody>
          <a:bodyPr>
            <a:normAutofit fontScale="77500" lnSpcReduction="20000"/>
          </a:bodyPr>
          <a:lstStyle/>
          <a:p>
            <a:pPr marL="0" indent="0">
              <a:spcBef>
                <a:spcPts val="0"/>
              </a:spcBef>
              <a:buNone/>
            </a:pPr>
            <a:r>
              <a:rPr lang="en-US" sz="2300" b="1" dirty="0"/>
              <a:t>Jenniver M. Westfall</a:t>
            </a:r>
          </a:p>
          <a:p>
            <a:pPr marL="0" indent="0">
              <a:spcBef>
                <a:spcPts val="0"/>
              </a:spcBef>
              <a:buNone/>
            </a:pPr>
            <a:r>
              <a:rPr lang="en-US" sz="1500" b="1" dirty="0"/>
              <a:t> </a:t>
            </a:r>
            <a:r>
              <a:rPr lang="en-US" sz="1500" dirty="0"/>
              <a:t>BSN, RN</a:t>
            </a:r>
          </a:p>
          <a:p>
            <a:pPr marL="0" indent="0">
              <a:spcBef>
                <a:spcPts val="0"/>
              </a:spcBef>
              <a:buNone/>
            </a:pPr>
            <a:endParaRPr lang="en-US" sz="1500" dirty="0"/>
          </a:p>
          <a:p>
            <a:pPr marL="0" indent="0">
              <a:spcBef>
                <a:spcPts val="0"/>
              </a:spcBef>
              <a:buNone/>
            </a:pPr>
            <a:r>
              <a:rPr lang="en-US" sz="1500" b="1" u="sng" dirty="0"/>
              <a:t>Professional Profile:</a:t>
            </a:r>
            <a:r>
              <a:rPr lang="en-US" sz="1500" b="1" dirty="0"/>
              <a:t> </a:t>
            </a:r>
            <a:r>
              <a:rPr lang="en-US" sz="1500" dirty="0"/>
              <a:t>Staff Nurse II – Medical-Surgical Unit</a:t>
            </a:r>
          </a:p>
          <a:p>
            <a:pPr marL="0" indent="0">
              <a:spcBef>
                <a:spcPts val="0"/>
              </a:spcBef>
              <a:buNone/>
            </a:pPr>
            <a:r>
              <a:rPr lang="en-US" sz="1500" dirty="0"/>
              <a:t>Kaiser Permanente Medical Center.</a:t>
            </a:r>
          </a:p>
          <a:p>
            <a:pPr>
              <a:spcBef>
                <a:spcPts val="0"/>
              </a:spcBef>
            </a:pPr>
            <a:endParaRPr lang="en-US" sz="1500" dirty="0"/>
          </a:p>
          <a:p>
            <a:pPr marL="0" indent="0">
              <a:spcBef>
                <a:spcPts val="0"/>
              </a:spcBef>
              <a:buNone/>
            </a:pPr>
            <a:r>
              <a:rPr lang="en-US" sz="1500" b="1" u="sng" dirty="0"/>
              <a:t>PNACC Position</a:t>
            </a:r>
            <a:r>
              <a:rPr lang="en-US" sz="1500" dirty="0"/>
              <a:t>: PNACC Secretary in 2024-2026, 2020-2022, 2018-2020 – Secretary. Assistant Secretary 2016-2018. Headed the Decoration and Newsletter Committee which PNACC revived in 2025. Supported all annual events, community outreach programs, education and fundraising events of PNACC.</a:t>
            </a:r>
          </a:p>
          <a:p>
            <a:pPr marL="0" indent="0">
              <a:spcBef>
                <a:spcPts val="0"/>
              </a:spcBef>
              <a:buNone/>
            </a:pPr>
            <a:endParaRPr lang="en-US" sz="1500" dirty="0"/>
          </a:p>
          <a:p>
            <a:pPr marL="0" indent="0">
              <a:spcBef>
                <a:spcPts val="0"/>
              </a:spcBef>
              <a:buNone/>
            </a:pPr>
            <a:r>
              <a:rPr lang="en-US" sz="1500" b="1" u="sng" dirty="0"/>
              <a:t>PNAA Activities: </a:t>
            </a:r>
            <a:r>
              <a:rPr lang="en-US" sz="1500" dirty="0"/>
              <a:t>Delegate to the PNAA National Convention in Colorado, July 2026, Western Regional Conference in Carlsbad, CA May 2025, PNAA Western Region Camp </a:t>
            </a:r>
            <a:r>
              <a:rPr lang="en-US" sz="1500" dirty="0" err="1"/>
              <a:t>Aruga</a:t>
            </a:r>
            <a:r>
              <a:rPr lang="en-US" sz="1500" dirty="0"/>
              <a:t> Leadership Bootcamp in Oregon, September 2025, PNAA International/Global Convention in Manila, 2016.</a:t>
            </a:r>
          </a:p>
          <a:p>
            <a:pPr>
              <a:spcBef>
                <a:spcPts val="0"/>
              </a:spcBef>
            </a:pPr>
            <a:endParaRPr lang="en-US" sz="1500" dirty="0"/>
          </a:p>
          <a:p>
            <a:pPr marL="0" indent="0">
              <a:spcBef>
                <a:spcPts val="0"/>
              </a:spcBef>
              <a:buNone/>
            </a:pPr>
            <a:r>
              <a:rPr lang="en-US" sz="1500" b="1" u="sng" dirty="0"/>
              <a:t>Professional Statement</a:t>
            </a:r>
            <a:r>
              <a:rPr lang="en-US" sz="1500" dirty="0"/>
              <a:t>: If elected as Secretary, I will continue to ensure accurate documentation, timely communication, and organized record-keeping to support the Executive Board and its members. I’m committed to advancing PNACC’s mission of professional excellence, leadership, and community service while preserving the proud legacy of Filipino nurses. I’ll do my best to serve PNACC in all my capabilities effectively. I will strive to uphold the positive image of the organization and actively participate in professional and cultural activities that help promote professional excellence and the welfare of all its members.</a:t>
            </a:r>
          </a:p>
        </p:txBody>
      </p:sp>
      <p:sp>
        <p:nvSpPr>
          <p:cNvPr id="6" name="TextBox 5">
            <a:extLst>
              <a:ext uri="{FF2B5EF4-FFF2-40B4-BE49-F238E27FC236}">
                <a16:creationId xmlns:a16="http://schemas.microsoft.com/office/drawing/2014/main" id="{4E16469E-C226-60F7-849B-25756F9EA462}"/>
              </a:ext>
            </a:extLst>
          </p:cNvPr>
          <p:cNvSpPr txBox="1"/>
          <p:nvPr/>
        </p:nvSpPr>
        <p:spPr>
          <a:xfrm>
            <a:off x="333269" y="5815252"/>
            <a:ext cx="3970876" cy="707886"/>
          </a:xfrm>
          <a:prstGeom prst="rect">
            <a:avLst/>
          </a:prstGeom>
          <a:noFill/>
        </p:spPr>
        <p:txBody>
          <a:bodyPr wrap="square" rtlCol="0">
            <a:spAutoFit/>
          </a:bodyPr>
          <a:lstStyle/>
          <a:p>
            <a:r>
              <a:rPr lang="en-US" sz="2200" b="1" dirty="0">
                <a:solidFill>
                  <a:srgbClr val="FF0000"/>
                </a:solidFill>
              </a:rPr>
              <a:t>       Jenniver M. Westfall</a:t>
            </a:r>
          </a:p>
          <a:p>
            <a:r>
              <a:rPr lang="en-US" dirty="0">
                <a:solidFill>
                  <a:srgbClr val="FF0000"/>
                </a:solidFill>
              </a:rPr>
              <a:t>                      </a:t>
            </a:r>
            <a:r>
              <a:rPr lang="en-US" b="1" dirty="0">
                <a:solidFill>
                  <a:srgbClr val="FF0000"/>
                </a:solidFill>
              </a:rPr>
              <a:t>BSN, RN</a:t>
            </a:r>
          </a:p>
        </p:txBody>
      </p:sp>
      <p:pic>
        <p:nvPicPr>
          <p:cNvPr id="7" name="Picture 6">
            <a:extLst>
              <a:ext uri="{FF2B5EF4-FFF2-40B4-BE49-F238E27FC236}">
                <a16:creationId xmlns:a16="http://schemas.microsoft.com/office/drawing/2014/main" id="{216D55C5-3979-4B27-F08C-F2889C1D4B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524" y="2325757"/>
            <a:ext cx="3904163" cy="3409982"/>
          </a:xfrm>
          <a:prstGeom prst="rect">
            <a:avLst/>
          </a:prstGeom>
        </p:spPr>
      </p:pic>
    </p:spTree>
    <p:extLst>
      <p:ext uri="{BB962C8B-B14F-4D97-AF65-F5344CB8AC3E}">
        <p14:creationId xmlns:p14="http://schemas.microsoft.com/office/powerpoint/2010/main" val="31325442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9C42C-5B06-40AE-D02A-02A325185D0A}"/>
              </a:ext>
            </a:extLst>
          </p:cNvPr>
          <p:cNvSpPr>
            <a:spLocks noGrp="1"/>
          </p:cNvSpPr>
          <p:nvPr>
            <p:ph type="title"/>
          </p:nvPr>
        </p:nvSpPr>
        <p:spPr/>
        <p:txBody>
          <a:bodyPr/>
          <a:lstStyle/>
          <a:p>
            <a:r>
              <a:rPr lang="en-US" dirty="0"/>
              <a:t>                      </a:t>
            </a:r>
            <a:r>
              <a:rPr lang="en-US" b="1" dirty="0">
                <a:solidFill>
                  <a:srgbClr val="FF0000"/>
                </a:solidFill>
              </a:rPr>
              <a:t>Treasurer</a:t>
            </a:r>
          </a:p>
        </p:txBody>
      </p:sp>
      <p:pic>
        <p:nvPicPr>
          <p:cNvPr id="5" name="Content Placeholder 4">
            <a:extLst>
              <a:ext uri="{FF2B5EF4-FFF2-40B4-BE49-F238E27FC236}">
                <a16:creationId xmlns:a16="http://schemas.microsoft.com/office/drawing/2014/main" id="{CDC1DD1C-F3A5-6285-153B-85A916C5FC4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8614" y="2300288"/>
            <a:ext cx="3128961" cy="3121818"/>
          </a:xfrm>
          <a:prstGeom prst="rect">
            <a:avLst/>
          </a:prstGeom>
        </p:spPr>
      </p:pic>
      <p:sp>
        <p:nvSpPr>
          <p:cNvPr id="7" name="TextBox 6">
            <a:extLst>
              <a:ext uri="{FF2B5EF4-FFF2-40B4-BE49-F238E27FC236}">
                <a16:creationId xmlns:a16="http://schemas.microsoft.com/office/drawing/2014/main" id="{3AF13311-A913-B57E-7A7A-7FD5F4315858}"/>
              </a:ext>
            </a:extLst>
          </p:cNvPr>
          <p:cNvSpPr txBox="1"/>
          <p:nvPr/>
        </p:nvSpPr>
        <p:spPr>
          <a:xfrm>
            <a:off x="3736180" y="2477006"/>
            <a:ext cx="7308057" cy="3323987"/>
          </a:xfrm>
          <a:prstGeom prst="rect">
            <a:avLst/>
          </a:prstGeom>
          <a:noFill/>
        </p:spPr>
        <p:txBody>
          <a:bodyPr wrap="square" rtlCol="0">
            <a:spAutoFit/>
          </a:bodyPr>
          <a:lstStyle/>
          <a:p>
            <a:r>
              <a:rPr lang="en-US" b="1" dirty="0"/>
              <a:t>Lorna R. Romero</a:t>
            </a:r>
          </a:p>
          <a:p>
            <a:r>
              <a:rPr lang="en-US" sz="1200" dirty="0"/>
              <a:t>BSN, RN, CFCS, DWC</a:t>
            </a:r>
          </a:p>
          <a:p>
            <a:endParaRPr lang="en-US" sz="1200" dirty="0"/>
          </a:p>
          <a:p>
            <a:r>
              <a:rPr lang="en-US" sz="1200" b="1" u="sng" dirty="0"/>
              <a:t>Professional Profile</a:t>
            </a:r>
            <a:r>
              <a:rPr lang="en-US" sz="1200" b="1" dirty="0"/>
              <a:t>: </a:t>
            </a:r>
            <a:r>
              <a:rPr lang="en-US" sz="1200" dirty="0"/>
              <a:t>RN 111 – Podiatry Department, Kaiser Permanente </a:t>
            </a:r>
          </a:p>
          <a:p>
            <a:r>
              <a:rPr lang="en-US" sz="1200" dirty="0"/>
              <a:t>Day Shift</a:t>
            </a:r>
          </a:p>
          <a:p>
            <a:endParaRPr lang="en-US" sz="1200" dirty="0"/>
          </a:p>
          <a:p>
            <a:r>
              <a:rPr lang="en-US" sz="1200" b="1" u="sng" dirty="0"/>
              <a:t>PNACC Position: </a:t>
            </a:r>
            <a:r>
              <a:rPr lang="en-US" sz="1200" dirty="0"/>
              <a:t>2024-2026 – Assistant Treasurer/Budget Committee. Budget Chair for PNACC Nurse Excellence and Scholarship Event. </a:t>
            </a:r>
          </a:p>
          <a:p>
            <a:endParaRPr lang="en-US" sz="1200" dirty="0"/>
          </a:p>
          <a:p>
            <a:r>
              <a:rPr lang="en-US" sz="1200" b="1" u="sng" dirty="0"/>
              <a:t>PNAA Activities: </a:t>
            </a:r>
            <a:r>
              <a:rPr lang="en-US" sz="1200" dirty="0"/>
              <a:t>Delegate to the PNAA National Convention in Colorado, July 2026, PNAA Western Regional Conference in Carlsbad, CA May 2025, PNAA Western Camp </a:t>
            </a:r>
            <a:r>
              <a:rPr lang="en-US" sz="1200" dirty="0" err="1"/>
              <a:t>Aruga</a:t>
            </a:r>
            <a:r>
              <a:rPr lang="en-US" sz="1200" dirty="0"/>
              <a:t> Leadership Bootcamp in Oregon September 2025, PNAA National Convention in New York July 2022.</a:t>
            </a:r>
          </a:p>
          <a:p>
            <a:endParaRPr lang="en-US" sz="1200" dirty="0"/>
          </a:p>
          <a:p>
            <a:r>
              <a:rPr lang="en-US" sz="1200" b="1" u="sng" dirty="0"/>
              <a:t>Professional Statement:</a:t>
            </a:r>
            <a:r>
              <a:rPr lang="en-US" sz="1200" dirty="0"/>
              <a:t> I am committed to assist, serve and uplift the organization as part of the Executive Board to the best of my ability</a:t>
            </a:r>
          </a:p>
          <a:p>
            <a:r>
              <a:rPr lang="en-US" sz="1200" dirty="0"/>
              <a:t>                                                        </a:t>
            </a:r>
          </a:p>
        </p:txBody>
      </p:sp>
      <p:sp>
        <p:nvSpPr>
          <p:cNvPr id="8" name="TextBox 7">
            <a:extLst>
              <a:ext uri="{FF2B5EF4-FFF2-40B4-BE49-F238E27FC236}">
                <a16:creationId xmlns:a16="http://schemas.microsoft.com/office/drawing/2014/main" id="{4DCB6220-1514-958D-86B6-932055D12299}"/>
              </a:ext>
            </a:extLst>
          </p:cNvPr>
          <p:cNvSpPr txBox="1"/>
          <p:nvPr/>
        </p:nvSpPr>
        <p:spPr>
          <a:xfrm>
            <a:off x="548790" y="5601257"/>
            <a:ext cx="3264694" cy="707886"/>
          </a:xfrm>
          <a:prstGeom prst="rect">
            <a:avLst/>
          </a:prstGeom>
          <a:noFill/>
        </p:spPr>
        <p:txBody>
          <a:bodyPr wrap="square" rtlCol="0">
            <a:spAutoFit/>
          </a:bodyPr>
          <a:lstStyle/>
          <a:p>
            <a:r>
              <a:rPr lang="en-US" sz="2200" dirty="0"/>
              <a:t>   </a:t>
            </a:r>
            <a:r>
              <a:rPr lang="en-US" sz="2200" b="1" dirty="0">
                <a:solidFill>
                  <a:srgbClr val="FF0000"/>
                </a:solidFill>
              </a:rPr>
              <a:t>Lorna R. Romero </a:t>
            </a:r>
          </a:p>
          <a:p>
            <a:r>
              <a:rPr lang="en-US" b="1" dirty="0">
                <a:solidFill>
                  <a:srgbClr val="FF0000"/>
                </a:solidFill>
              </a:rPr>
              <a:t>   BSN, RN, CFCS, DWC</a:t>
            </a:r>
          </a:p>
        </p:txBody>
      </p:sp>
    </p:spTree>
    <p:extLst>
      <p:ext uri="{BB962C8B-B14F-4D97-AF65-F5344CB8AC3E}">
        <p14:creationId xmlns:p14="http://schemas.microsoft.com/office/powerpoint/2010/main" val="42907083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F9A0D-37BA-4223-1C7F-4C36AE7D02F3}"/>
              </a:ext>
            </a:extLst>
          </p:cNvPr>
          <p:cNvSpPr>
            <a:spLocks noGrp="1"/>
          </p:cNvSpPr>
          <p:nvPr>
            <p:ph type="title"/>
          </p:nvPr>
        </p:nvSpPr>
        <p:spPr>
          <a:xfrm>
            <a:off x="3461657" y="973668"/>
            <a:ext cx="6454710" cy="706964"/>
          </a:xfrm>
        </p:spPr>
        <p:txBody>
          <a:bodyPr/>
          <a:lstStyle/>
          <a:p>
            <a:r>
              <a:rPr lang="en-US" dirty="0"/>
              <a:t>        </a:t>
            </a:r>
            <a:r>
              <a:rPr lang="en-US" sz="4000" b="1" dirty="0">
                <a:solidFill>
                  <a:srgbClr val="FF0000"/>
                </a:solidFill>
              </a:rPr>
              <a:t>Auditor</a:t>
            </a:r>
          </a:p>
        </p:txBody>
      </p:sp>
      <p:sp>
        <p:nvSpPr>
          <p:cNvPr id="3" name="Content Placeholder 2">
            <a:extLst>
              <a:ext uri="{FF2B5EF4-FFF2-40B4-BE49-F238E27FC236}">
                <a16:creationId xmlns:a16="http://schemas.microsoft.com/office/drawing/2014/main" id="{4BFB5D09-E6D6-7429-9A88-AFDDD959DE9B}"/>
              </a:ext>
            </a:extLst>
          </p:cNvPr>
          <p:cNvSpPr>
            <a:spLocks noGrp="1"/>
          </p:cNvSpPr>
          <p:nvPr>
            <p:ph idx="1"/>
          </p:nvPr>
        </p:nvSpPr>
        <p:spPr>
          <a:xfrm>
            <a:off x="4608821" y="2408883"/>
            <a:ext cx="6158570" cy="3610917"/>
          </a:xfrm>
        </p:spPr>
        <p:txBody>
          <a:bodyPr>
            <a:normAutofit fontScale="25000" lnSpcReduction="20000"/>
          </a:bodyPr>
          <a:lstStyle/>
          <a:p>
            <a:pPr marL="0" indent="0">
              <a:spcBef>
                <a:spcPts val="0"/>
              </a:spcBef>
              <a:buNone/>
            </a:pPr>
            <a:r>
              <a:rPr lang="en-US" sz="7200" b="1" dirty="0"/>
              <a:t>Carolyn S. Perez</a:t>
            </a:r>
          </a:p>
          <a:p>
            <a:pPr marL="0" indent="0">
              <a:spcBef>
                <a:spcPts val="0"/>
              </a:spcBef>
              <a:buNone/>
            </a:pPr>
            <a:r>
              <a:rPr lang="en-US" sz="4800" dirty="0"/>
              <a:t> BSN, RN, CCRN</a:t>
            </a:r>
          </a:p>
          <a:p>
            <a:pPr marL="0" indent="0">
              <a:spcBef>
                <a:spcPts val="0"/>
              </a:spcBef>
              <a:buNone/>
            </a:pPr>
            <a:endParaRPr lang="en-US" sz="4800" dirty="0"/>
          </a:p>
          <a:p>
            <a:pPr marL="0" indent="0">
              <a:spcBef>
                <a:spcPts val="0"/>
              </a:spcBef>
              <a:buNone/>
            </a:pPr>
            <a:r>
              <a:rPr lang="en-US" sz="4800" b="1" u="sng" dirty="0"/>
              <a:t>Professional Profile</a:t>
            </a:r>
            <a:r>
              <a:rPr lang="en-US" sz="4800" dirty="0"/>
              <a:t>: Acute Care RN, Resource Team - Saint Agnes Medical Center, Clinical Adjunct Instructor – Lemoore Nursing College</a:t>
            </a:r>
          </a:p>
          <a:p>
            <a:pPr>
              <a:spcBef>
                <a:spcPts val="0"/>
              </a:spcBef>
            </a:pPr>
            <a:endParaRPr lang="en-US" sz="4800" b="1" dirty="0"/>
          </a:p>
          <a:p>
            <a:pPr marL="0" indent="0">
              <a:spcBef>
                <a:spcPts val="0"/>
              </a:spcBef>
              <a:buNone/>
            </a:pPr>
            <a:r>
              <a:rPr lang="en-US" sz="4800" b="1" u="sng" dirty="0"/>
              <a:t>PNACC Position</a:t>
            </a:r>
            <a:r>
              <a:rPr lang="en-US" sz="4800" dirty="0"/>
              <a:t>: Board of Director since 2020-2022 up to the present. Initiated the development of PNACC website, Chairperson and Co-Chair of the Website and Education Committee in 2020-2022, 2024-2026. Speaker on Sepsis Updates x2 - PNACC educational events in collaboration with CNSA – California Nursing Students Association of Fresno State. Recipient of PNACC’s Excellence Awards in Education.</a:t>
            </a:r>
          </a:p>
          <a:p>
            <a:pPr marL="0" indent="0">
              <a:spcBef>
                <a:spcPts val="0"/>
              </a:spcBef>
              <a:buNone/>
            </a:pPr>
            <a:endParaRPr lang="en-US" sz="4800" b="1" dirty="0"/>
          </a:p>
          <a:p>
            <a:pPr marL="0" indent="0">
              <a:spcBef>
                <a:spcPts val="0"/>
              </a:spcBef>
              <a:buNone/>
            </a:pPr>
            <a:r>
              <a:rPr lang="en-US" sz="4800" b="1" u="sng" dirty="0"/>
              <a:t>Professional Statement</a:t>
            </a:r>
            <a:r>
              <a:rPr lang="en-US" sz="4800" u="sng" dirty="0"/>
              <a:t>: </a:t>
            </a:r>
            <a:r>
              <a:rPr lang="en-US" sz="4800" dirty="0"/>
              <a:t>As a bedside RN with a deep commitment to the nursing profession, my philosophy centers on the belief that continuous learning and knowledge-sharing are key to advancing our field. In my role with the PNACC, I am dedicated to serving by continuing to be a speaker in educational seminars and actively supporting our education committee. By doing so, I hope to inspire and empower our members to pursue excellence in their practice, ensuring that we, as a community, continue to grow and thrive together.</a:t>
            </a:r>
          </a:p>
          <a:p>
            <a:pPr>
              <a:spcBef>
                <a:spcPts val="0"/>
              </a:spcBef>
            </a:pPr>
            <a:endParaRPr lang="en-US" sz="4800" dirty="0"/>
          </a:p>
          <a:p>
            <a:pPr>
              <a:spcBef>
                <a:spcPts val="0"/>
              </a:spcBef>
            </a:pPr>
            <a:endParaRPr lang="en-US" sz="1200" dirty="0"/>
          </a:p>
          <a:p>
            <a:pPr marL="0" indent="0">
              <a:spcBef>
                <a:spcPts val="0"/>
              </a:spcBef>
              <a:buNone/>
            </a:pPr>
            <a:r>
              <a:rPr lang="en-US" dirty="0"/>
              <a:t>    </a:t>
            </a:r>
          </a:p>
          <a:p>
            <a:pPr marL="0" indent="0">
              <a:spcBef>
                <a:spcPts val="0"/>
              </a:spcBef>
              <a:buNone/>
            </a:pPr>
            <a:endParaRPr lang="en-US" dirty="0"/>
          </a:p>
          <a:p>
            <a:pPr marL="0" indent="0">
              <a:spcBef>
                <a:spcPts val="0"/>
              </a:spcBef>
              <a:buNone/>
            </a:pPr>
            <a:endParaRPr lang="en-US" dirty="0"/>
          </a:p>
          <a:p>
            <a:pPr marL="0" indent="0">
              <a:spcBef>
                <a:spcPts val="0"/>
              </a:spcBef>
              <a:buNone/>
            </a:pPr>
            <a:endParaRPr lang="en-US" dirty="0"/>
          </a:p>
          <a:p>
            <a:pPr marL="0" indent="0">
              <a:spcBef>
                <a:spcPts val="0"/>
              </a:spcBef>
              <a:buNone/>
            </a:pPr>
            <a:endParaRPr lang="en-US" dirty="0"/>
          </a:p>
          <a:p>
            <a:pPr marL="0" indent="0">
              <a:spcBef>
                <a:spcPts val="0"/>
              </a:spcBef>
              <a:buNone/>
            </a:pPr>
            <a:endParaRPr lang="en-US" dirty="0"/>
          </a:p>
          <a:p>
            <a:pPr marL="0" indent="0">
              <a:spcBef>
                <a:spcPts val="0"/>
              </a:spcBef>
              <a:buNone/>
            </a:pPr>
            <a:endParaRPr lang="en-US" dirty="0"/>
          </a:p>
        </p:txBody>
      </p:sp>
      <p:sp>
        <p:nvSpPr>
          <p:cNvPr id="8" name="TextBox 7">
            <a:extLst>
              <a:ext uri="{FF2B5EF4-FFF2-40B4-BE49-F238E27FC236}">
                <a16:creationId xmlns:a16="http://schemas.microsoft.com/office/drawing/2014/main" id="{44F33D68-BD1F-6E10-F255-088B5C88BD24}"/>
              </a:ext>
            </a:extLst>
          </p:cNvPr>
          <p:cNvSpPr txBox="1"/>
          <p:nvPr/>
        </p:nvSpPr>
        <p:spPr>
          <a:xfrm>
            <a:off x="1184745" y="6019800"/>
            <a:ext cx="3005592" cy="707886"/>
          </a:xfrm>
          <a:prstGeom prst="rect">
            <a:avLst/>
          </a:prstGeom>
          <a:noFill/>
        </p:spPr>
        <p:txBody>
          <a:bodyPr wrap="square" rtlCol="0">
            <a:spAutoFit/>
          </a:bodyPr>
          <a:lstStyle/>
          <a:p>
            <a:r>
              <a:rPr lang="en-US" sz="2200" b="1" dirty="0">
                <a:solidFill>
                  <a:schemeClr val="accent1"/>
                </a:solidFill>
              </a:rPr>
              <a:t> </a:t>
            </a:r>
            <a:r>
              <a:rPr lang="en-US" sz="2200" b="1" dirty="0">
                <a:solidFill>
                  <a:srgbClr val="FF0000"/>
                </a:solidFill>
              </a:rPr>
              <a:t>Carolyn S. Perez</a:t>
            </a:r>
          </a:p>
          <a:p>
            <a:r>
              <a:rPr lang="en-US" b="1" dirty="0">
                <a:solidFill>
                  <a:srgbClr val="FF0000"/>
                </a:solidFill>
              </a:rPr>
              <a:t>     BSN, RN, CCRN</a:t>
            </a:r>
          </a:p>
        </p:txBody>
      </p:sp>
      <p:pic>
        <p:nvPicPr>
          <p:cNvPr id="6" name="Picture 5">
            <a:extLst>
              <a:ext uri="{FF2B5EF4-FFF2-40B4-BE49-F238E27FC236}">
                <a16:creationId xmlns:a16="http://schemas.microsoft.com/office/drawing/2014/main" id="{984972CA-424B-A0D7-1E7B-222355F45F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0939" y="2312505"/>
            <a:ext cx="4055165" cy="3707296"/>
          </a:xfrm>
          <a:prstGeom prst="rect">
            <a:avLst/>
          </a:prstGeom>
        </p:spPr>
      </p:pic>
    </p:spTree>
    <p:extLst>
      <p:ext uri="{BB962C8B-B14F-4D97-AF65-F5344CB8AC3E}">
        <p14:creationId xmlns:p14="http://schemas.microsoft.com/office/powerpoint/2010/main" val="6844934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654FB-2B43-2F67-0B31-97E5728CB4C4}"/>
              </a:ext>
            </a:extLst>
          </p:cNvPr>
          <p:cNvSpPr>
            <a:spLocks noGrp="1"/>
          </p:cNvSpPr>
          <p:nvPr>
            <p:ph type="title"/>
          </p:nvPr>
        </p:nvSpPr>
        <p:spPr>
          <a:xfrm>
            <a:off x="3664227" y="463826"/>
            <a:ext cx="4943060" cy="1293819"/>
          </a:xfrm>
        </p:spPr>
        <p:txBody>
          <a:bodyPr>
            <a:normAutofit/>
          </a:bodyPr>
          <a:lstStyle/>
          <a:p>
            <a:r>
              <a:rPr lang="en-US" dirty="0"/>
              <a:t>                                                                                                      </a:t>
            </a:r>
            <a:r>
              <a:rPr lang="en-US" sz="4000" b="1" dirty="0">
                <a:solidFill>
                  <a:srgbClr val="FF0000"/>
                </a:solidFill>
              </a:rPr>
              <a:t>Board Member                                                                                                                                                                 </a:t>
            </a:r>
          </a:p>
        </p:txBody>
      </p:sp>
      <p:sp>
        <p:nvSpPr>
          <p:cNvPr id="7" name="Content Placeholder 6">
            <a:extLst>
              <a:ext uri="{FF2B5EF4-FFF2-40B4-BE49-F238E27FC236}">
                <a16:creationId xmlns:a16="http://schemas.microsoft.com/office/drawing/2014/main" id="{E2E410B5-53BB-2928-0FD6-17850EFF8A5A}"/>
              </a:ext>
            </a:extLst>
          </p:cNvPr>
          <p:cNvSpPr>
            <a:spLocks noGrp="1"/>
          </p:cNvSpPr>
          <p:nvPr>
            <p:ph idx="1"/>
          </p:nvPr>
        </p:nvSpPr>
        <p:spPr>
          <a:xfrm>
            <a:off x="3889514" y="2358887"/>
            <a:ext cx="8130208" cy="4419600"/>
          </a:xfrm>
        </p:spPr>
        <p:txBody>
          <a:bodyPr>
            <a:normAutofit fontScale="25000" lnSpcReduction="20000"/>
          </a:bodyPr>
          <a:lstStyle/>
          <a:p>
            <a:pPr marL="0" indent="0">
              <a:spcBef>
                <a:spcPts val="0"/>
              </a:spcBef>
              <a:buNone/>
            </a:pPr>
            <a:r>
              <a:rPr lang="en-US" sz="7200" b="1" dirty="0"/>
              <a:t>Jennifer S. Martizano</a:t>
            </a:r>
          </a:p>
          <a:p>
            <a:pPr marL="0" indent="0">
              <a:spcBef>
                <a:spcPts val="0"/>
              </a:spcBef>
              <a:buNone/>
            </a:pPr>
            <a:r>
              <a:rPr lang="en-US" sz="4800" dirty="0"/>
              <a:t>BSN, RN</a:t>
            </a:r>
          </a:p>
          <a:p>
            <a:pPr marL="0" indent="0">
              <a:spcBef>
                <a:spcPts val="0"/>
              </a:spcBef>
              <a:buNone/>
            </a:pPr>
            <a:endParaRPr lang="en-US" sz="4800" dirty="0"/>
          </a:p>
          <a:p>
            <a:pPr marL="0" indent="0">
              <a:spcBef>
                <a:spcPts val="0"/>
              </a:spcBef>
              <a:buNone/>
            </a:pPr>
            <a:r>
              <a:rPr lang="en-US" sz="4800" b="1" u="sng" dirty="0"/>
              <a:t>Professional Profile</a:t>
            </a:r>
            <a:r>
              <a:rPr lang="en-US" sz="4800" dirty="0"/>
              <a:t>: RN Educator - VA Central California Healthcare System </a:t>
            </a:r>
          </a:p>
          <a:p>
            <a:pPr marL="0" indent="0">
              <a:spcBef>
                <a:spcPts val="0"/>
              </a:spcBef>
              <a:buNone/>
            </a:pPr>
            <a:r>
              <a:rPr lang="en-US" sz="4800" dirty="0"/>
              <a:t>Adjunct Assistant Clinical Instructor - Samuel Merritt University Fresno</a:t>
            </a:r>
          </a:p>
          <a:p>
            <a:pPr marL="0" indent="0">
              <a:spcBef>
                <a:spcPts val="0"/>
              </a:spcBef>
              <a:buNone/>
            </a:pPr>
            <a:r>
              <a:rPr lang="en-US" sz="4800" dirty="0"/>
              <a:t>Candidate for Master of Science in Nursing in Education at Aspen University</a:t>
            </a:r>
          </a:p>
          <a:p>
            <a:pPr marL="0" indent="0">
              <a:spcBef>
                <a:spcPts val="0"/>
              </a:spcBef>
              <a:spcAft>
                <a:spcPts val="600"/>
              </a:spcAft>
              <a:buNone/>
            </a:pPr>
            <a:endParaRPr lang="en-US" sz="4800" dirty="0"/>
          </a:p>
          <a:p>
            <a:pPr marL="0" indent="0">
              <a:spcBef>
                <a:spcPts val="0"/>
              </a:spcBef>
              <a:buNone/>
            </a:pPr>
            <a:r>
              <a:rPr lang="en-US" sz="4800" b="1" u="sng" dirty="0"/>
              <a:t>PNACC Position</a:t>
            </a:r>
            <a:r>
              <a:rPr lang="en-US" sz="4800" dirty="0"/>
              <a:t>: 2024-2026 – Auditor, Chair – Scholarship Awards Committee, Co-Chair - Education Committee. November 2025 – Recipient of PNACC Nurse Excellence Award in Education.</a:t>
            </a:r>
          </a:p>
          <a:p>
            <a:pPr marL="0" indent="0">
              <a:spcBef>
                <a:spcPts val="0"/>
              </a:spcBef>
              <a:spcAft>
                <a:spcPts val="600"/>
              </a:spcAft>
              <a:buNone/>
            </a:pPr>
            <a:r>
              <a:rPr lang="en-US" sz="4800" dirty="0"/>
              <a:t>2022-2024 – Board Member, Co-Chair Nurse Excellence and Scholarship Awards Committee, Board Leadership/Executive Committee Member. Contributed to initiatives recognizing nursing excellence and supporting professional development and scholarship opportunities. </a:t>
            </a:r>
          </a:p>
          <a:p>
            <a:pPr marL="0" indent="0">
              <a:spcBef>
                <a:spcPts val="0"/>
              </a:spcBef>
              <a:buNone/>
            </a:pPr>
            <a:r>
              <a:rPr lang="en-US" sz="4800" b="1" u="sng" dirty="0"/>
              <a:t>PNAA Activities:</a:t>
            </a:r>
            <a:r>
              <a:rPr lang="en-US" sz="4800" dirty="0"/>
              <a:t> 2024-2026 – Member PNAA NOMELEC Committee. Delegate to the PNAA National Convention in Colorado Springs, July 2026, PNAA Camp </a:t>
            </a:r>
            <a:r>
              <a:rPr lang="en-US" sz="4800" dirty="0" err="1"/>
              <a:t>Aruga</a:t>
            </a:r>
            <a:r>
              <a:rPr lang="en-US" sz="4800" dirty="0"/>
              <a:t> Leadership Bootcamp in 2023, 2024, and 2025, PNAA International/Global Convention in Iloilo, January 2024, facilitated the first PNACC Medical Mission in collaboration with PNAOW and PNAH, Medical Mission of PNAA/PNACC in January 2026 in </a:t>
            </a:r>
            <a:r>
              <a:rPr lang="en-US" sz="4800" dirty="0" err="1"/>
              <a:t>Camiling</a:t>
            </a:r>
            <a:r>
              <a:rPr lang="en-US" sz="4800" dirty="0"/>
              <a:t>, Tarlac. First time attendee of PNAA Western Regional Conference in Maui, April 2023, and in Carlsbad, CA May 2025. </a:t>
            </a:r>
          </a:p>
          <a:p>
            <a:pPr marL="0" indent="0">
              <a:spcBef>
                <a:spcPts val="0"/>
              </a:spcBef>
              <a:buNone/>
            </a:pPr>
            <a:endParaRPr lang="en-US" sz="4800" u="sng" dirty="0"/>
          </a:p>
          <a:p>
            <a:pPr marL="0" indent="0">
              <a:spcBef>
                <a:spcPts val="0"/>
              </a:spcBef>
              <a:spcAft>
                <a:spcPts val="600"/>
              </a:spcAft>
              <a:buNone/>
            </a:pPr>
            <a:r>
              <a:rPr lang="en-US" sz="4800" b="1" u="sng" dirty="0"/>
              <a:t>Professional Statement</a:t>
            </a:r>
            <a:r>
              <a:rPr lang="en-US" sz="4800" dirty="0"/>
              <a:t>: If elected Board Member I will continue to uplift the organization and support all activities to the best of my ability. Throughout my nursing career, I have demonstrated a strong commitment to nursing education and staff development. In my role as an RN Educator, I have contributed to the development and implementation of orientation and competency programs, including the use of the Donna Wright Competency Assessment Model. I also support staff through mentorship, preceptorship, continuing education, and facility-wide educational initiatives. As a recipient of the PNACC Nurse Excellence Award in Education I will continue to contribute to nursing education, professional development and the advancement of nursing excellence.</a:t>
            </a:r>
          </a:p>
          <a:p>
            <a:pPr marL="0" indent="0">
              <a:spcBef>
                <a:spcPts val="0"/>
              </a:spcBef>
              <a:spcAft>
                <a:spcPts val="600"/>
              </a:spcAft>
              <a:buNone/>
            </a:pPr>
            <a:endParaRPr lang="en-US" sz="1500" dirty="0"/>
          </a:p>
        </p:txBody>
      </p:sp>
      <p:sp>
        <p:nvSpPr>
          <p:cNvPr id="6" name="TextBox 5">
            <a:extLst>
              <a:ext uri="{FF2B5EF4-FFF2-40B4-BE49-F238E27FC236}">
                <a16:creationId xmlns:a16="http://schemas.microsoft.com/office/drawing/2014/main" id="{F33A71C8-FBFC-A2BA-FF87-6FAD8DA2D09E}"/>
              </a:ext>
            </a:extLst>
          </p:cNvPr>
          <p:cNvSpPr txBox="1"/>
          <p:nvPr/>
        </p:nvSpPr>
        <p:spPr>
          <a:xfrm>
            <a:off x="755008" y="5923033"/>
            <a:ext cx="3204595" cy="707886"/>
          </a:xfrm>
          <a:prstGeom prst="rect">
            <a:avLst/>
          </a:prstGeom>
          <a:noFill/>
        </p:spPr>
        <p:txBody>
          <a:bodyPr wrap="square" rtlCol="0">
            <a:spAutoFit/>
          </a:bodyPr>
          <a:lstStyle/>
          <a:p>
            <a:r>
              <a:rPr lang="en-US" dirty="0"/>
              <a:t> </a:t>
            </a:r>
            <a:r>
              <a:rPr lang="en-US" sz="2200" b="1" dirty="0">
                <a:solidFill>
                  <a:srgbClr val="FF0000"/>
                </a:solidFill>
              </a:rPr>
              <a:t>Jennifer S. Martizano</a:t>
            </a:r>
          </a:p>
          <a:p>
            <a:r>
              <a:rPr lang="en-US" dirty="0"/>
              <a:t>               </a:t>
            </a:r>
            <a:r>
              <a:rPr lang="en-US" b="1" dirty="0">
                <a:solidFill>
                  <a:srgbClr val="FF0000"/>
                </a:solidFill>
              </a:rPr>
              <a:t>BSN, RN</a:t>
            </a:r>
          </a:p>
        </p:txBody>
      </p:sp>
      <p:pic>
        <p:nvPicPr>
          <p:cNvPr id="4" name="Picture 3">
            <a:extLst>
              <a:ext uri="{FF2B5EF4-FFF2-40B4-BE49-F238E27FC236}">
                <a16:creationId xmlns:a16="http://schemas.microsoft.com/office/drawing/2014/main" id="{37DA71ED-0747-B56D-D8D7-AD43FEB2D6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280" y="2438399"/>
            <a:ext cx="3604590" cy="3484634"/>
          </a:xfrm>
          <a:prstGeom prst="rect">
            <a:avLst/>
          </a:prstGeom>
        </p:spPr>
      </p:pic>
    </p:spTree>
    <p:extLst>
      <p:ext uri="{BB962C8B-B14F-4D97-AF65-F5344CB8AC3E}">
        <p14:creationId xmlns:p14="http://schemas.microsoft.com/office/powerpoint/2010/main" val="39980521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940B2-332D-28AF-836B-69F21AEB06C8}"/>
              </a:ext>
            </a:extLst>
          </p:cNvPr>
          <p:cNvSpPr>
            <a:spLocks noGrp="1"/>
          </p:cNvSpPr>
          <p:nvPr>
            <p:ph type="title"/>
          </p:nvPr>
        </p:nvSpPr>
        <p:spPr/>
        <p:txBody>
          <a:bodyPr/>
          <a:lstStyle/>
          <a:p>
            <a:r>
              <a:rPr lang="en-US" dirty="0"/>
              <a:t>                   </a:t>
            </a:r>
            <a:r>
              <a:rPr lang="en-US" sz="4000" b="1" dirty="0">
                <a:solidFill>
                  <a:srgbClr val="FF0000"/>
                </a:solidFill>
              </a:rPr>
              <a:t>Board Member</a:t>
            </a:r>
          </a:p>
        </p:txBody>
      </p:sp>
      <p:sp>
        <p:nvSpPr>
          <p:cNvPr id="3" name="Content Placeholder 2">
            <a:extLst>
              <a:ext uri="{FF2B5EF4-FFF2-40B4-BE49-F238E27FC236}">
                <a16:creationId xmlns:a16="http://schemas.microsoft.com/office/drawing/2014/main" id="{AE26706C-70B1-419F-DF47-3CDF11BA3185}"/>
              </a:ext>
            </a:extLst>
          </p:cNvPr>
          <p:cNvSpPr>
            <a:spLocks noGrp="1"/>
          </p:cNvSpPr>
          <p:nvPr>
            <p:ph idx="1"/>
          </p:nvPr>
        </p:nvSpPr>
        <p:spPr>
          <a:xfrm>
            <a:off x="4707171" y="2603499"/>
            <a:ext cx="7067386" cy="4069443"/>
          </a:xfrm>
        </p:spPr>
        <p:txBody>
          <a:bodyPr>
            <a:normAutofit fontScale="92500" lnSpcReduction="20000"/>
          </a:bodyPr>
          <a:lstStyle/>
          <a:p>
            <a:pPr marL="0" indent="0">
              <a:spcBef>
                <a:spcPts val="0"/>
              </a:spcBef>
              <a:buNone/>
            </a:pPr>
            <a:r>
              <a:rPr lang="en-US" sz="1900" b="1" dirty="0"/>
              <a:t>Raumelia S. Bautista</a:t>
            </a:r>
          </a:p>
          <a:p>
            <a:pPr marL="0" indent="0">
              <a:spcBef>
                <a:spcPts val="0"/>
              </a:spcBef>
              <a:buNone/>
            </a:pPr>
            <a:r>
              <a:rPr lang="en-US" sz="1300" dirty="0"/>
              <a:t>BSN, RN, PCCN</a:t>
            </a:r>
          </a:p>
          <a:p>
            <a:pPr marL="0" indent="0">
              <a:spcBef>
                <a:spcPts val="0"/>
              </a:spcBef>
              <a:buNone/>
            </a:pPr>
            <a:endParaRPr lang="en-US" sz="1300" dirty="0"/>
          </a:p>
          <a:p>
            <a:pPr marL="0" indent="0">
              <a:spcBef>
                <a:spcPts val="0"/>
              </a:spcBef>
              <a:buNone/>
            </a:pPr>
            <a:r>
              <a:rPr lang="en-US" sz="1300" b="1" u="sng" dirty="0"/>
              <a:t>Professional Profile</a:t>
            </a:r>
            <a:r>
              <a:rPr lang="en-US" sz="1300" dirty="0"/>
              <a:t>: RN Charge – Centralized Patient Monitoring Department</a:t>
            </a:r>
          </a:p>
          <a:p>
            <a:pPr marL="0" indent="0">
              <a:spcBef>
                <a:spcPts val="0"/>
              </a:spcBef>
              <a:buNone/>
            </a:pPr>
            <a:r>
              <a:rPr lang="en-US" sz="1300" dirty="0"/>
              <a:t>Clovis Community Medical Center, NOC Shift</a:t>
            </a:r>
          </a:p>
          <a:p>
            <a:pPr>
              <a:spcBef>
                <a:spcPts val="0"/>
              </a:spcBef>
            </a:pPr>
            <a:endParaRPr lang="en-US" sz="1300" dirty="0"/>
          </a:p>
          <a:p>
            <a:pPr marL="0" indent="0">
              <a:spcBef>
                <a:spcPts val="0"/>
              </a:spcBef>
              <a:buNone/>
            </a:pPr>
            <a:r>
              <a:rPr lang="en-US" sz="1300" b="1" u="sng" dirty="0"/>
              <a:t>PNACC Position</a:t>
            </a:r>
            <a:r>
              <a:rPr lang="en-US" sz="1300" dirty="0"/>
              <a:t>: 2024-2026 Executive Board member, Chair Human Rights and Sunshine Committee. 2020-2022 Executive Board member. Supported all activities of PNACC including annual events, community outreach programs. </a:t>
            </a:r>
          </a:p>
          <a:p>
            <a:pPr marL="0" indent="0">
              <a:spcBef>
                <a:spcPts val="0"/>
              </a:spcBef>
              <a:buNone/>
            </a:pPr>
            <a:endParaRPr lang="en-US" sz="1300" dirty="0"/>
          </a:p>
          <a:p>
            <a:pPr marL="0" indent="0">
              <a:spcBef>
                <a:spcPts val="0"/>
              </a:spcBef>
              <a:buNone/>
            </a:pPr>
            <a:r>
              <a:rPr lang="en-US" sz="1300" b="1" u="sng" dirty="0"/>
              <a:t>PNAA Activities:</a:t>
            </a:r>
            <a:r>
              <a:rPr lang="en-US" sz="1300" b="1" dirty="0"/>
              <a:t> </a:t>
            </a:r>
            <a:r>
              <a:rPr lang="en-US" sz="1300" dirty="0"/>
              <a:t>Delegate to the PNAA Western Regional Conference in Carlsbad, CA May 2025, and PNAA Western Region Camp </a:t>
            </a:r>
            <a:r>
              <a:rPr lang="en-US" sz="1300" dirty="0" err="1"/>
              <a:t>Aruga</a:t>
            </a:r>
            <a:r>
              <a:rPr lang="en-US" sz="1300" dirty="0"/>
              <a:t> Leadership Boot Camp in Oregon March 2025. </a:t>
            </a:r>
          </a:p>
          <a:p>
            <a:pPr>
              <a:spcBef>
                <a:spcPts val="0"/>
              </a:spcBef>
            </a:pPr>
            <a:endParaRPr lang="en-US" sz="1300" dirty="0"/>
          </a:p>
          <a:p>
            <a:pPr marL="0" indent="0">
              <a:spcBef>
                <a:spcPts val="0"/>
              </a:spcBef>
              <a:buNone/>
            </a:pPr>
            <a:r>
              <a:rPr lang="en-US" sz="1300" b="1" u="sng" dirty="0"/>
              <a:t>Professional Statement</a:t>
            </a:r>
            <a:r>
              <a:rPr lang="en-US" sz="1300" dirty="0"/>
              <a:t>: As a registered nurse with more than 2 decades of experience across intensive care, progressive care, telemetry, operating room, and medical surgical settings, I am eager to serve the Philippine Nurses Association of Central California. My career has been guided by compassion, high standards of practice and a commitment to caring for diverse patient populations. </a:t>
            </a:r>
          </a:p>
          <a:p>
            <a:pPr marL="0" indent="0">
              <a:spcBef>
                <a:spcPts val="0"/>
              </a:spcBef>
              <a:buNone/>
            </a:pPr>
            <a:endParaRPr lang="en-US" sz="1300" dirty="0"/>
          </a:p>
          <a:p>
            <a:pPr marL="0" indent="0">
              <a:spcBef>
                <a:spcPts val="0"/>
              </a:spcBef>
              <a:buNone/>
            </a:pPr>
            <a:r>
              <a:rPr lang="en-US" sz="1300" dirty="0"/>
              <a:t>As a Board Member, I will support PNACC’s mission by promoting professional development, encouraging evidence based practice, and strengthening the bonds within our Filipino nursing community. I believe in leading through service, listening to my colleagues, and helping fellow nurses reach their full potential. It would be a privilege to give back to an organization that champions our profession and honors our shared heritage.</a:t>
            </a:r>
          </a:p>
          <a:p>
            <a:pPr marL="0" indent="0">
              <a:buNone/>
            </a:pPr>
            <a:endParaRPr lang="en-US" dirty="0"/>
          </a:p>
        </p:txBody>
      </p:sp>
      <p:sp>
        <p:nvSpPr>
          <p:cNvPr id="7" name="TextBox 6">
            <a:extLst>
              <a:ext uri="{FF2B5EF4-FFF2-40B4-BE49-F238E27FC236}">
                <a16:creationId xmlns:a16="http://schemas.microsoft.com/office/drawing/2014/main" id="{6A969690-688A-FB96-6327-184A37D3DE47}"/>
              </a:ext>
            </a:extLst>
          </p:cNvPr>
          <p:cNvSpPr txBox="1"/>
          <p:nvPr/>
        </p:nvSpPr>
        <p:spPr>
          <a:xfrm>
            <a:off x="771277" y="5971430"/>
            <a:ext cx="2989690" cy="707886"/>
          </a:xfrm>
          <a:prstGeom prst="rect">
            <a:avLst/>
          </a:prstGeom>
          <a:noFill/>
        </p:spPr>
        <p:txBody>
          <a:bodyPr wrap="square" rtlCol="0">
            <a:spAutoFit/>
          </a:bodyPr>
          <a:lstStyle/>
          <a:p>
            <a:r>
              <a:rPr lang="en-US" sz="2200" b="1" dirty="0">
                <a:solidFill>
                  <a:srgbClr val="FF0000"/>
                </a:solidFill>
              </a:rPr>
              <a:t> Raumelia S. Bautista</a:t>
            </a:r>
          </a:p>
          <a:p>
            <a:r>
              <a:rPr lang="en-US" b="1" dirty="0">
                <a:solidFill>
                  <a:srgbClr val="FF0000"/>
                </a:solidFill>
              </a:rPr>
              <a:t>         BSN, RN, PCCN</a:t>
            </a:r>
          </a:p>
        </p:txBody>
      </p:sp>
      <p:pic>
        <p:nvPicPr>
          <p:cNvPr id="5" name="Picture 4">
            <a:extLst>
              <a:ext uri="{FF2B5EF4-FFF2-40B4-BE49-F238E27FC236}">
                <a16:creationId xmlns:a16="http://schemas.microsoft.com/office/drawing/2014/main" id="{451935E7-0318-5636-5DA2-6DE566690F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9965" y="2365512"/>
            <a:ext cx="3836505" cy="3605917"/>
          </a:xfrm>
          <a:prstGeom prst="rect">
            <a:avLst/>
          </a:prstGeom>
        </p:spPr>
      </p:pic>
    </p:spTree>
    <p:extLst>
      <p:ext uri="{BB962C8B-B14F-4D97-AF65-F5344CB8AC3E}">
        <p14:creationId xmlns:p14="http://schemas.microsoft.com/office/powerpoint/2010/main" val="25804477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039DD-7DEE-03B6-18B3-FCC2F1FA4C4A}"/>
              </a:ext>
            </a:extLst>
          </p:cNvPr>
          <p:cNvSpPr>
            <a:spLocks noGrp="1"/>
          </p:cNvSpPr>
          <p:nvPr>
            <p:ph type="title"/>
          </p:nvPr>
        </p:nvSpPr>
        <p:spPr/>
        <p:txBody>
          <a:bodyPr/>
          <a:lstStyle/>
          <a:p>
            <a:r>
              <a:rPr lang="en-US" dirty="0"/>
              <a:t>                     </a:t>
            </a:r>
            <a:r>
              <a:rPr lang="en-US" sz="4000" b="1" dirty="0">
                <a:solidFill>
                  <a:srgbClr val="FF0000"/>
                </a:solidFill>
              </a:rPr>
              <a:t>Board Member</a:t>
            </a:r>
          </a:p>
        </p:txBody>
      </p:sp>
      <p:sp>
        <p:nvSpPr>
          <p:cNvPr id="3" name="Content Placeholder 2">
            <a:extLst>
              <a:ext uri="{FF2B5EF4-FFF2-40B4-BE49-F238E27FC236}">
                <a16:creationId xmlns:a16="http://schemas.microsoft.com/office/drawing/2014/main" id="{BF0474BB-752A-E2FA-6862-7EEC3D913449}"/>
              </a:ext>
            </a:extLst>
          </p:cNvPr>
          <p:cNvSpPr>
            <a:spLocks noGrp="1"/>
          </p:cNvSpPr>
          <p:nvPr>
            <p:ph idx="1"/>
          </p:nvPr>
        </p:nvSpPr>
        <p:spPr>
          <a:xfrm>
            <a:off x="4837045" y="2610126"/>
            <a:ext cx="7005098" cy="3951608"/>
          </a:xfrm>
        </p:spPr>
        <p:txBody>
          <a:bodyPr>
            <a:normAutofit fontScale="77500" lnSpcReduction="20000"/>
          </a:bodyPr>
          <a:lstStyle/>
          <a:p>
            <a:pPr marL="0" indent="0">
              <a:spcBef>
                <a:spcPts val="0"/>
              </a:spcBef>
              <a:buNone/>
            </a:pPr>
            <a:r>
              <a:rPr lang="en-US" sz="2300" b="1" dirty="0"/>
              <a:t>Athena M. Oliquiano</a:t>
            </a:r>
          </a:p>
          <a:p>
            <a:pPr marL="0" indent="0">
              <a:spcBef>
                <a:spcPts val="0"/>
              </a:spcBef>
              <a:buNone/>
            </a:pPr>
            <a:r>
              <a:rPr lang="en-US" sz="1500" dirty="0"/>
              <a:t>MSN, AGNP-C, RN, CFCS, WCC</a:t>
            </a:r>
          </a:p>
          <a:p>
            <a:pPr marL="0" indent="0">
              <a:spcBef>
                <a:spcPts val="0"/>
              </a:spcBef>
              <a:buNone/>
            </a:pPr>
            <a:endParaRPr lang="en-US" sz="1500" b="1" dirty="0"/>
          </a:p>
          <a:p>
            <a:pPr marL="0" indent="0">
              <a:spcBef>
                <a:spcPts val="0"/>
              </a:spcBef>
              <a:buNone/>
            </a:pPr>
            <a:r>
              <a:rPr lang="en-US" sz="1500" b="1" u="sng" dirty="0"/>
              <a:t>Professional Profile</a:t>
            </a:r>
            <a:r>
              <a:rPr lang="en-US" sz="1500" b="1" dirty="0"/>
              <a:t>: </a:t>
            </a:r>
            <a:r>
              <a:rPr lang="en-US" sz="1500" dirty="0"/>
              <a:t>Geriatric Nurse Practitioner, Community Living Center</a:t>
            </a:r>
          </a:p>
          <a:p>
            <a:pPr marL="0" indent="0">
              <a:spcBef>
                <a:spcPts val="0"/>
              </a:spcBef>
              <a:buNone/>
            </a:pPr>
            <a:r>
              <a:rPr lang="en-US" sz="1500" i="1" dirty="0"/>
              <a:t>VA Central California Healthcare System</a:t>
            </a:r>
          </a:p>
          <a:p>
            <a:pPr>
              <a:spcBef>
                <a:spcPts val="0"/>
              </a:spcBef>
            </a:pPr>
            <a:endParaRPr lang="en-US" sz="1500" b="1" dirty="0"/>
          </a:p>
          <a:p>
            <a:pPr marL="0" indent="0">
              <a:spcBef>
                <a:spcPts val="0"/>
              </a:spcBef>
              <a:buNone/>
            </a:pPr>
            <a:r>
              <a:rPr lang="en-US" sz="1500" b="1" u="sng" dirty="0"/>
              <a:t>PNACC Position</a:t>
            </a:r>
            <a:r>
              <a:rPr lang="en-US" sz="1500" dirty="0"/>
              <a:t>: 2024-2026 - Public Relations Officer, PRO, Co-Chair Scholarship Committee, Social/FB. 2022- 2024 - Executive Board member, active member in the events committee, spearheaded the “Zumbathon” in May 2023. Joined the “Fun Run” in 2021. Recognized by PNACC as Nurse Excellence in Advance Practice in 2019.</a:t>
            </a:r>
          </a:p>
          <a:p>
            <a:pPr marL="0" indent="0">
              <a:spcBef>
                <a:spcPts val="0"/>
              </a:spcBef>
              <a:buNone/>
            </a:pPr>
            <a:endParaRPr lang="en-US" sz="1500" dirty="0"/>
          </a:p>
          <a:p>
            <a:pPr marL="0" indent="0">
              <a:spcBef>
                <a:spcPts val="0"/>
              </a:spcBef>
              <a:buNone/>
            </a:pPr>
            <a:r>
              <a:rPr lang="en-US" sz="1500" b="1" u="sng" dirty="0"/>
              <a:t>PNAA Activities</a:t>
            </a:r>
            <a:r>
              <a:rPr lang="en-US" sz="1500" dirty="0"/>
              <a:t>: Delegate to the PNAA Western Region Camp Aruga Leadership Bootcamp in March 2026 in Orange County, September 2025 in Oregon, October 2023 in San Francisco, PNAA National Convention in Colorado Springs July 2026, and PNAA Western Regional Conference in Carlsbad, CA May 2025, </a:t>
            </a:r>
          </a:p>
          <a:p>
            <a:pPr marL="0" indent="0">
              <a:spcBef>
                <a:spcPts val="0"/>
              </a:spcBef>
              <a:buNone/>
            </a:pPr>
            <a:endParaRPr lang="en-US" sz="1500" b="1" dirty="0"/>
          </a:p>
          <a:p>
            <a:pPr marL="0" indent="0">
              <a:spcBef>
                <a:spcPts val="0"/>
              </a:spcBef>
              <a:buNone/>
            </a:pPr>
            <a:r>
              <a:rPr lang="en-US" sz="1500" b="1" u="sng" dirty="0"/>
              <a:t>Professional Statement</a:t>
            </a:r>
            <a:r>
              <a:rPr lang="en-US" sz="1500" dirty="0"/>
              <a:t>: As a nurse practitioner with nearly two decades of clinical and leadership experience, I am committed to serving the PNACC with dedication, integrity, and a patient centered spirit. My background in geriatric, critical, and rehabilitative care has taught me the value of collaboration, evidence based practice, and mentorship. As a board member, I will support PNACC’s mission by strengthening professional development, advocating for our members, and  fostering unity within our Filipino nursing community. I believe in leading by example, listening with humility, and empowering fellow nurses to grow and thrive. It would be an honor to give back to an organization that uplifts our profession and celebrates our shared heritage. </a:t>
            </a:r>
          </a:p>
          <a:p>
            <a:pPr marL="0" indent="0">
              <a:spcBef>
                <a:spcPts val="0"/>
              </a:spcBef>
              <a:buNone/>
            </a:pPr>
            <a:endParaRPr lang="en-US" sz="1200" b="1" dirty="0"/>
          </a:p>
        </p:txBody>
      </p:sp>
      <p:sp>
        <p:nvSpPr>
          <p:cNvPr id="6" name="TextBox 5">
            <a:extLst>
              <a:ext uri="{FF2B5EF4-FFF2-40B4-BE49-F238E27FC236}">
                <a16:creationId xmlns:a16="http://schemas.microsoft.com/office/drawing/2014/main" id="{912A99EB-8701-64AA-C3F2-4C43DAFDC5A4}"/>
              </a:ext>
            </a:extLst>
          </p:cNvPr>
          <p:cNvSpPr txBox="1"/>
          <p:nvPr/>
        </p:nvSpPr>
        <p:spPr>
          <a:xfrm>
            <a:off x="590550" y="6047912"/>
            <a:ext cx="3882390" cy="707886"/>
          </a:xfrm>
          <a:prstGeom prst="rect">
            <a:avLst/>
          </a:prstGeom>
          <a:noFill/>
        </p:spPr>
        <p:txBody>
          <a:bodyPr wrap="square" rtlCol="0">
            <a:spAutoFit/>
          </a:bodyPr>
          <a:lstStyle/>
          <a:p>
            <a:r>
              <a:rPr lang="en-US" sz="2200" b="1" dirty="0">
                <a:solidFill>
                  <a:srgbClr val="FF0000"/>
                </a:solidFill>
              </a:rPr>
              <a:t>        Athena M. </a:t>
            </a:r>
            <a:r>
              <a:rPr lang="en-US" sz="2200" b="1" dirty="0" err="1">
                <a:solidFill>
                  <a:srgbClr val="FF0000"/>
                </a:solidFill>
              </a:rPr>
              <a:t>Oliquiano</a:t>
            </a:r>
            <a:endParaRPr lang="en-US" sz="2200" b="1" dirty="0">
              <a:solidFill>
                <a:srgbClr val="FF0000"/>
              </a:solidFill>
            </a:endParaRPr>
          </a:p>
          <a:p>
            <a:r>
              <a:rPr lang="en-US" b="1" dirty="0">
                <a:solidFill>
                  <a:srgbClr val="FF0000"/>
                </a:solidFill>
              </a:rPr>
              <a:t>    MSN, AGNP-C, RN, CFCS, WCC</a:t>
            </a:r>
          </a:p>
        </p:txBody>
      </p:sp>
      <p:pic>
        <p:nvPicPr>
          <p:cNvPr id="7" name="Picture 6">
            <a:extLst>
              <a:ext uri="{FF2B5EF4-FFF2-40B4-BE49-F238E27FC236}">
                <a16:creationId xmlns:a16="http://schemas.microsoft.com/office/drawing/2014/main" id="{295B2171-C43F-EA08-5842-6A9857F5AE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3826" y="2365513"/>
            <a:ext cx="4061791" cy="3584714"/>
          </a:xfrm>
          <a:prstGeom prst="rect">
            <a:avLst/>
          </a:prstGeom>
        </p:spPr>
      </p:pic>
    </p:spTree>
    <p:extLst>
      <p:ext uri="{BB962C8B-B14F-4D97-AF65-F5344CB8AC3E}">
        <p14:creationId xmlns:p14="http://schemas.microsoft.com/office/powerpoint/2010/main" val="3878357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F8EF9-DFC0-A0AC-A123-3FE90F680984}"/>
              </a:ext>
            </a:extLst>
          </p:cNvPr>
          <p:cNvSpPr>
            <a:spLocks noGrp="1"/>
          </p:cNvSpPr>
          <p:nvPr>
            <p:ph type="title"/>
          </p:nvPr>
        </p:nvSpPr>
        <p:spPr/>
        <p:txBody>
          <a:bodyPr/>
          <a:lstStyle/>
          <a:p>
            <a:r>
              <a:rPr lang="en-US" sz="4000" b="1" dirty="0">
                <a:solidFill>
                  <a:srgbClr val="FF0000"/>
                </a:solidFill>
              </a:rPr>
              <a:t>              Board Member</a:t>
            </a:r>
          </a:p>
        </p:txBody>
      </p:sp>
      <p:sp>
        <p:nvSpPr>
          <p:cNvPr id="3" name="Content Placeholder 2">
            <a:extLst>
              <a:ext uri="{FF2B5EF4-FFF2-40B4-BE49-F238E27FC236}">
                <a16:creationId xmlns:a16="http://schemas.microsoft.com/office/drawing/2014/main" id="{E09D5DB0-9270-0C03-A469-62ADA3E94BBA}"/>
              </a:ext>
            </a:extLst>
          </p:cNvPr>
          <p:cNvSpPr>
            <a:spLocks noGrp="1"/>
          </p:cNvSpPr>
          <p:nvPr>
            <p:ph idx="1"/>
          </p:nvPr>
        </p:nvSpPr>
        <p:spPr>
          <a:xfrm>
            <a:off x="4505739" y="2793206"/>
            <a:ext cx="7335077" cy="3933176"/>
          </a:xfrm>
        </p:spPr>
        <p:txBody>
          <a:bodyPr>
            <a:normAutofit fontScale="47500" lnSpcReduction="20000"/>
          </a:bodyPr>
          <a:lstStyle/>
          <a:p>
            <a:pPr marL="0" indent="0">
              <a:buNone/>
            </a:pPr>
            <a:r>
              <a:rPr lang="en-US" sz="3800" b="1" dirty="0"/>
              <a:t>Guia Arceo</a:t>
            </a:r>
          </a:p>
          <a:p>
            <a:pPr marL="0" indent="0">
              <a:spcBef>
                <a:spcPts val="0"/>
              </a:spcBef>
              <a:buNone/>
            </a:pPr>
            <a:r>
              <a:rPr lang="en-US" sz="2500" dirty="0"/>
              <a:t>BSN, RN</a:t>
            </a:r>
          </a:p>
          <a:p>
            <a:pPr marL="0" indent="0">
              <a:spcBef>
                <a:spcPts val="0"/>
              </a:spcBef>
              <a:buNone/>
            </a:pPr>
            <a:endParaRPr lang="en-US" sz="2500" dirty="0"/>
          </a:p>
          <a:p>
            <a:pPr marL="0" indent="0">
              <a:spcBef>
                <a:spcPts val="0"/>
              </a:spcBef>
              <a:buNone/>
            </a:pPr>
            <a:r>
              <a:rPr lang="en-US" sz="2500" b="1" u="sng" dirty="0"/>
              <a:t>Professional Profile</a:t>
            </a:r>
            <a:r>
              <a:rPr lang="en-US" sz="2500" dirty="0"/>
              <a:t>: Clinical Nurse II, Charge Nurse – Med –Surg Oncology</a:t>
            </a:r>
          </a:p>
          <a:p>
            <a:pPr marL="0" indent="0">
              <a:spcBef>
                <a:spcPts val="0"/>
              </a:spcBef>
              <a:buNone/>
            </a:pPr>
            <a:r>
              <a:rPr lang="en-US" sz="2500" dirty="0"/>
              <a:t>Clovis Community Medical Center</a:t>
            </a:r>
          </a:p>
          <a:p>
            <a:pPr marL="0" indent="0">
              <a:spcBef>
                <a:spcPts val="0"/>
              </a:spcBef>
              <a:buNone/>
            </a:pPr>
            <a:endParaRPr lang="en-US" sz="2500" b="1" u="sng" dirty="0"/>
          </a:p>
          <a:p>
            <a:pPr marL="0" indent="0">
              <a:spcBef>
                <a:spcPts val="0"/>
              </a:spcBef>
              <a:buNone/>
            </a:pPr>
            <a:r>
              <a:rPr lang="en-US" sz="2500" b="1" u="sng" dirty="0"/>
              <a:t>PNACC Position</a:t>
            </a:r>
            <a:r>
              <a:rPr lang="en-US" sz="2500" b="1" dirty="0"/>
              <a:t>: </a:t>
            </a:r>
            <a:r>
              <a:rPr lang="en-US" sz="2500" dirty="0"/>
              <a:t>2024-2026 Executive Board Member, Chair Archive Committee. Recipient of PNACC’s Nurse Excellence Award in Community Service in May 2022. Board of Director 2018-2020, received Meritorious Award (Sept. 2020) for significant contributions in achieving PNACC’s mission, vision, and goals. Active in the monthly community service/food distribution “Daniel’s Pantry at HGFFA – Holy Ground Family Fellowship of America. Supports PNACC’s annual Dinner Dance as the “Master of Ceremony”.</a:t>
            </a:r>
          </a:p>
          <a:p>
            <a:pPr marL="0" indent="0">
              <a:spcBef>
                <a:spcPts val="0"/>
              </a:spcBef>
              <a:buNone/>
            </a:pPr>
            <a:endParaRPr lang="en-US" sz="2500" b="1" u="sng" dirty="0"/>
          </a:p>
          <a:p>
            <a:pPr marL="0" indent="0">
              <a:spcBef>
                <a:spcPts val="0"/>
              </a:spcBef>
              <a:buNone/>
            </a:pPr>
            <a:r>
              <a:rPr lang="en-US" sz="2500" b="1" u="sng" dirty="0"/>
              <a:t>Professional Statement </a:t>
            </a:r>
            <a:r>
              <a:rPr lang="en-US" sz="2500" b="1" dirty="0"/>
              <a:t>: </a:t>
            </a:r>
            <a:r>
              <a:rPr lang="en-US" sz="2500" dirty="0"/>
              <a:t>With 3 decades of nursing experience spanning oncology, dialysis, and clinical education, I am honored to continue my service to the Philippine Nurses Association of Central California. Having previously served on the Board of Directors and been recognized for community service, I understand the dedication required to advance our shared mission. </a:t>
            </a:r>
          </a:p>
          <a:p>
            <a:pPr marL="0" indent="0">
              <a:spcBef>
                <a:spcPts val="0"/>
              </a:spcBef>
              <a:buNone/>
            </a:pPr>
            <a:endParaRPr lang="en-US" sz="2500" dirty="0"/>
          </a:p>
          <a:p>
            <a:pPr marL="0" indent="0">
              <a:spcBef>
                <a:spcPts val="0"/>
              </a:spcBef>
              <a:buNone/>
            </a:pPr>
            <a:r>
              <a:rPr lang="en-US" sz="2500" dirty="0"/>
              <a:t>As a Board Member, I will work to strengthen professional growth, promote evidence based practice, and expand community outreach that reflects the values of our Filipino nursing heritage. I am committed to mentoring fellow nurses, supporting our members, and fostering collaboration across our community. It would be a profession. privilege to give back to an organization that has shaped my journey and continues to uplift our profession.</a:t>
            </a:r>
          </a:p>
        </p:txBody>
      </p:sp>
      <p:sp>
        <p:nvSpPr>
          <p:cNvPr id="12" name="TextBox 11">
            <a:extLst>
              <a:ext uri="{FF2B5EF4-FFF2-40B4-BE49-F238E27FC236}">
                <a16:creationId xmlns:a16="http://schemas.microsoft.com/office/drawing/2014/main" id="{D9AFCD19-2453-F5A4-C00D-3145C1665527}"/>
              </a:ext>
            </a:extLst>
          </p:cNvPr>
          <p:cNvSpPr txBox="1"/>
          <p:nvPr/>
        </p:nvSpPr>
        <p:spPr>
          <a:xfrm>
            <a:off x="778669" y="5770453"/>
            <a:ext cx="2664618" cy="646331"/>
          </a:xfrm>
          <a:prstGeom prst="rect">
            <a:avLst/>
          </a:prstGeom>
          <a:noFill/>
        </p:spPr>
        <p:txBody>
          <a:bodyPr wrap="square" rtlCol="0">
            <a:spAutoFit/>
          </a:bodyPr>
          <a:lstStyle/>
          <a:p>
            <a:r>
              <a:rPr lang="en-US" b="1" dirty="0">
                <a:solidFill>
                  <a:srgbClr val="FF0000"/>
                </a:solidFill>
              </a:rPr>
              <a:t>         Guia Arceo</a:t>
            </a:r>
          </a:p>
          <a:p>
            <a:r>
              <a:rPr lang="en-US" b="1" dirty="0">
                <a:solidFill>
                  <a:srgbClr val="FF0000"/>
                </a:solidFill>
              </a:rPr>
              <a:t>            BSN, RN   </a:t>
            </a:r>
          </a:p>
        </p:txBody>
      </p:sp>
      <p:pic>
        <p:nvPicPr>
          <p:cNvPr id="5" name="Picture 4">
            <a:extLst>
              <a:ext uri="{FF2B5EF4-FFF2-40B4-BE49-F238E27FC236}">
                <a16:creationId xmlns:a16="http://schemas.microsoft.com/office/drawing/2014/main" id="{B1941AF1-24F4-7A9C-CF56-A53A0255EA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1184" y="2425148"/>
            <a:ext cx="3664225" cy="3185978"/>
          </a:xfrm>
          <a:prstGeom prst="rect">
            <a:avLst/>
          </a:prstGeom>
        </p:spPr>
      </p:pic>
    </p:spTree>
    <p:extLst>
      <p:ext uri="{BB962C8B-B14F-4D97-AF65-F5344CB8AC3E}">
        <p14:creationId xmlns:p14="http://schemas.microsoft.com/office/powerpoint/2010/main" val="1630297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15A81-A26F-2C65-B846-A9BEA36137BA}"/>
              </a:ext>
            </a:extLst>
          </p:cNvPr>
          <p:cNvSpPr>
            <a:spLocks noGrp="1"/>
          </p:cNvSpPr>
          <p:nvPr>
            <p:ph type="title"/>
          </p:nvPr>
        </p:nvSpPr>
        <p:spPr>
          <a:xfrm>
            <a:off x="4198290" y="479495"/>
            <a:ext cx="7155510" cy="1325563"/>
          </a:xfrm>
        </p:spPr>
        <p:txBody>
          <a:bodyPr>
            <a:normAutofit/>
          </a:bodyPr>
          <a:lstStyle/>
          <a:p>
            <a:r>
              <a:rPr lang="en-US" dirty="0"/>
              <a:t>                                                       </a:t>
            </a:r>
            <a:r>
              <a:rPr lang="en-US" sz="4000" b="1" dirty="0">
                <a:solidFill>
                  <a:srgbClr val="FF0000"/>
                </a:solidFill>
              </a:rPr>
              <a:t>Board Member</a:t>
            </a:r>
          </a:p>
        </p:txBody>
      </p:sp>
      <p:sp>
        <p:nvSpPr>
          <p:cNvPr id="9" name="Content Placeholder 8">
            <a:extLst>
              <a:ext uri="{FF2B5EF4-FFF2-40B4-BE49-F238E27FC236}">
                <a16:creationId xmlns:a16="http://schemas.microsoft.com/office/drawing/2014/main" id="{B5401970-00AF-4A1A-5419-10C991810C12}"/>
              </a:ext>
            </a:extLst>
          </p:cNvPr>
          <p:cNvSpPr>
            <a:spLocks noGrp="1"/>
          </p:cNvSpPr>
          <p:nvPr>
            <p:ph idx="1"/>
          </p:nvPr>
        </p:nvSpPr>
        <p:spPr>
          <a:xfrm>
            <a:off x="4406348" y="2418735"/>
            <a:ext cx="7333368" cy="4192520"/>
          </a:xfrm>
        </p:spPr>
        <p:txBody>
          <a:bodyPr>
            <a:normAutofit lnSpcReduction="10000"/>
          </a:bodyPr>
          <a:lstStyle/>
          <a:p>
            <a:pPr marL="0" indent="0">
              <a:spcBef>
                <a:spcPts val="0"/>
              </a:spcBef>
              <a:buNone/>
            </a:pPr>
            <a:r>
              <a:rPr lang="en-US" b="1" dirty="0"/>
              <a:t>Bernard V. </a:t>
            </a:r>
            <a:r>
              <a:rPr lang="en-US" b="1" dirty="0" err="1"/>
              <a:t>Payongayong</a:t>
            </a:r>
            <a:endParaRPr lang="en-US" b="1" dirty="0"/>
          </a:p>
          <a:p>
            <a:pPr marL="0" indent="0">
              <a:spcBef>
                <a:spcPts val="0"/>
              </a:spcBef>
              <a:buNone/>
            </a:pPr>
            <a:r>
              <a:rPr lang="en-US" sz="1200" dirty="0"/>
              <a:t>MSN-Ed, RN, CNOR</a:t>
            </a:r>
          </a:p>
          <a:p>
            <a:pPr marL="0" indent="0">
              <a:spcBef>
                <a:spcPts val="0"/>
              </a:spcBef>
              <a:buNone/>
            </a:pPr>
            <a:endParaRPr lang="en-US" sz="1200" dirty="0"/>
          </a:p>
          <a:p>
            <a:pPr marL="0" indent="0">
              <a:spcBef>
                <a:spcPts val="0"/>
              </a:spcBef>
              <a:buNone/>
            </a:pPr>
            <a:r>
              <a:rPr lang="en-US" sz="1200" b="1" u="sng" dirty="0"/>
              <a:t>Professional Profile</a:t>
            </a:r>
            <a:r>
              <a:rPr lang="en-US" sz="1200" b="1" dirty="0"/>
              <a:t>: </a:t>
            </a:r>
            <a:r>
              <a:rPr lang="en-US" sz="1200" dirty="0"/>
              <a:t>Nurse Manager – Community Living Center</a:t>
            </a:r>
          </a:p>
          <a:p>
            <a:pPr marL="0" indent="0">
              <a:spcBef>
                <a:spcPts val="0"/>
              </a:spcBef>
              <a:buNone/>
            </a:pPr>
            <a:r>
              <a:rPr lang="en-US" sz="1200" dirty="0"/>
              <a:t>VA Central California Healthcare System. </a:t>
            </a:r>
          </a:p>
          <a:p>
            <a:pPr marL="0" indent="0">
              <a:spcBef>
                <a:spcPts val="0"/>
              </a:spcBef>
              <a:buNone/>
            </a:pPr>
            <a:r>
              <a:rPr lang="en-US" sz="1200" dirty="0"/>
              <a:t>Assistant Professor of Nursing – Samuel Merritt University.</a:t>
            </a:r>
          </a:p>
          <a:p>
            <a:pPr marL="0" indent="0">
              <a:spcBef>
                <a:spcPts val="0"/>
              </a:spcBef>
              <a:buNone/>
            </a:pPr>
            <a:endParaRPr lang="en-US" sz="1200" b="1" u="sng" dirty="0"/>
          </a:p>
          <a:p>
            <a:pPr marL="0" indent="0">
              <a:spcBef>
                <a:spcPts val="0"/>
              </a:spcBef>
              <a:buNone/>
            </a:pPr>
            <a:r>
              <a:rPr lang="en-US" sz="1200" b="1" u="sng" dirty="0"/>
              <a:t>PNACC Position</a:t>
            </a:r>
            <a:r>
              <a:rPr lang="en-US" sz="1200" dirty="0"/>
              <a:t>: 2024-2026 – Board Member, Chairman - Education Committee.</a:t>
            </a:r>
          </a:p>
          <a:p>
            <a:pPr marL="0" indent="0">
              <a:spcBef>
                <a:spcPts val="0"/>
              </a:spcBef>
              <a:buNone/>
            </a:pPr>
            <a:r>
              <a:rPr lang="en-US" sz="1200" dirty="0"/>
              <a:t>2020-2023 Active member and supported all the activities of the year and provided monetary support to all the initiatives. Recipient of PNACC’s Excellence in Nursing Education Award in 2023.</a:t>
            </a:r>
          </a:p>
          <a:p>
            <a:pPr marL="0" indent="0">
              <a:spcBef>
                <a:spcPts val="0"/>
              </a:spcBef>
              <a:buNone/>
            </a:pPr>
            <a:endParaRPr lang="en-US" sz="1200" dirty="0"/>
          </a:p>
          <a:p>
            <a:pPr marL="0" indent="0">
              <a:spcBef>
                <a:spcPts val="0"/>
              </a:spcBef>
              <a:buNone/>
            </a:pPr>
            <a:r>
              <a:rPr lang="en-US" sz="1200" b="1" u="sng" dirty="0"/>
              <a:t>PNAA Activities; </a:t>
            </a:r>
            <a:r>
              <a:rPr lang="en-US" sz="1200" dirty="0"/>
              <a:t>First time delegate at the PNAA National Convention in Colorado Springs July 2026.</a:t>
            </a:r>
          </a:p>
          <a:p>
            <a:pPr marL="0" indent="0">
              <a:buNone/>
            </a:pPr>
            <a:r>
              <a:rPr lang="en-US" sz="1200" b="1" u="sng" dirty="0"/>
              <a:t>Professional Statement</a:t>
            </a:r>
            <a:r>
              <a:rPr lang="en-US" sz="1200" dirty="0"/>
              <a:t>: Approximately 7 years ago, I joined PNACC while working with current President Cecilia </a:t>
            </a:r>
            <a:r>
              <a:rPr lang="en-US" sz="1200" dirty="0" err="1"/>
              <a:t>Utleg</a:t>
            </a:r>
            <a:r>
              <a:rPr lang="en-US" sz="1200" dirty="0"/>
              <a:t> at the Fresno VA Hospital where I served as Educator for Critical and Peri-operative services. I am currently employed as a nurse manager in the Community Living Center. My background as an OR nurse reflects strong clinical expertise and leadership. I consistently earn the respect of peers and demonstrate confidence in my practice. As the 2024-2026 PNACC Education Chair, I headed several conferences and was instrumental in securing CE provider status from the California BRNS. PNACC is deeply meaningful to me, and I am committed to contributing through service and education. </a:t>
            </a:r>
          </a:p>
          <a:p>
            <a:endParaRPr lang="en-US" sz="1200" dirty="0"/>
          </a:p>
          <a:p>
            <a:endParaRPr lang="en-US" sz="1100" dirty="0"/>
          </a:p>
          <a:p>
            <a:endParaRPr lang="en-US" sz="1100" dirty="0"/>
          </a:p>
          <a:p>
            <a:endParaRPr lang="en-US" sz="1100" dirty="0"/>
          </a:p>
        </p:txBody>
      </p:sp>
      <p:sp>
        <p:nvSpPr>
          <p:cNvPr id="3" name="TextBox 2">
            <a:extLst>
              <a:ext uri="{FF2B5EF4-FFF2-40B4-BE49-F238E27FC236}">
                <a16:creationId xmlns:a16="http://schemas.microsoft.com/office/drawing/2014/main" id="{9CFA1650-A0BB-884E-59F1-E97A8FAB70F3}"/>
              </a:ext>
            </a:extLst>
          </p:cNvPr>
          <p:cNvSpPr txBox="1"/>
          <p:nvPr/>
        </p:nvSpPr>
        <p:spPr>
          <a:xfrm>
            <a:off x="452284" y="5876014"/>
            <a:ext cx="3905403" cy="707886"/>
          </a:xfrm>
          <a:prstGeom prst="rect">
            <a:avLst/>
          </a:prstGeom>
          <a:noFill/>
        </p:spPr>
        <p:txBody>
          <a:bodyPr wrap="square" rtlCol="0">
            <a:spAutoFit/>
          </a:bodyPr>
          <a:lstStyle/>
          <a:p>
            <a:r>
              <a:rPr lang="en-US" sz="2200" b="1" dirty="0">
                <a:solidFill>
                  <a:srgbClr val="FF0000"/>
                </a:solidFill>
              </a:rPr>
              <a:t>Bernard V. </a:t>
            </a:r>
            <a:r>
              <a:rPr lang="en-US" sz="2200" b="1" dirty="0" err="1">
                <a:solidFill>
                  <a:srgbClr val="FF0000"/>
                </a:solidFill>
              </a:rPr>
              <a:t>Payongayong</a:t>
            </a:r>
            <a:endParaRPr lang="en-US" sz="2200" b="1" dirty="0">
              <a:solidFill>
                <a:srgbClr val="FF0000"/>
              </a:solidFill>
            </a:endParaRPr>
          </a:p>
          <a:p>
            <a:r>
              <a:rPr lang="en-US" b="1" dirty="0">
                <a:solidFill>
                  <a:srgbClr val="FF0000"/>
                </a:solidFill>
              </a:rPr>
              <a:t>      MSN-Ed, RN, CNOR</a:t>
            </a:r>
          </a:p>
        </p:txBody>
      </p:sp>
      <p:pic>
        <p:nvPicPr>
          <p:cNvPr id="8" name="Picture 7">
            <a:extLst>
              <a:ext uri="{FF2B5EF4-FFF2-40B4-BE49-F238E27FC236}">
                <a16:creationId xmlns:a16="http://schemas.microsoft.com/office/drawing/2014/main" id="{77E06CE6-6845-EF15-6DB4-93092C05E5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2285" y="2418735"/>
            <a:ext cx="3746006" cy="3405594"/>
          </a:xfrm>
          <a:prstGeom prst="rect">
            <a:avLst/>
          </a:prstGeom>
        </p:spPr>
      </p:pic>
    </p:spTree>
    <p:extLst>
      <p:ext uri="{BB962C8B-B14F-4D97-AF65-F5344CB8AC3E}">
        <p14:creationId xmlns:p14="http://schemas.microsoft.com/office/powerpoint/2010/main" val="23605827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78611-CCB3-1E8B-865E-361452A95C45}"/>
              </a:ext>
            </a:extLst>
          </p:cNvPr>
          <p:cNvSpPr>
            <a:spLocks noGrp="1"/>
          </p:cNvSpPr>
          <p:nvPr>
            <p:ph type="title"/>
          </p:nvPr>
        </p:nvSpPr>
        <p:spPr/>
        <p:txBody>
          <a:bodyPr/>
          <a:lstStyle/>
          <a:p>
            <a:r>
              <a:rPr lang="en-US" dirty="0"/>
              <a:t>                 </a:t>
            </a:r>
            <a:r>
              <a:rPr lang="en-US" b="1" dirty="0">
                <a:solidFill>
                  <a:srgbClr val="FF0000"/>
                </a:solidFill>
              </a:rPr>
              <a:t>Board Member</a:t>
            </a:r>
          </a:p>
        </p:txBody>
      </p:sp>
      <p:sp>
        <p:nvSpPr>
          <p:cNvPr id="3" name="Content Placeholder 2">
            <a:extLst>
              <a:ext uri="{FF2B5EF4-FFF2-40B4-BE49-F238E27FC236}">
                <a16:creationId xmlns:a16="http://schemas.microsoft.com/office/drawing/2014/main" id="{11FA82DB-5649-653E-7F30-79AA301F0F8C}"/>
              </a:ext>
            </a:extLst>
          </p:cNvPr>
          <p:cNvSpPr>
            <a:spLocks noGrp="1"/>
          </p:cNvSpPr>
          <p:nvPr>
            <p:ph idx="1"/>
          </p:nvPr>
        </p:nvSpPr>
        <p:spPr>
          <a:xfrm>
            <a:off x="4313582" y="2603499"/>
            <a:ext cx="6480313" cy="3582555"/>
          </a:xfrm>
        </p:spPr>
        <p:txBody>
          <a:bodyPr>
            <a:normAutofit fontScale="92500" lnSpcReduction="10000"/>
          </a:bodyPr>
          <a:lstStyle/>
          <a:p>
            <a:pPr marL="0" indent="0">
              <a:spcBef>
                <a:spcPts val="0"/>
              </a:spcBef>
              <a:buNone/>
            </a:pPr>
            <a:r>
              <a:rPr lang="en-US" sz="1900" b="1" dirty="0"/>
              <a:t>Fatima T. Estacio</a:t>
            </a:r>
          </a:p>
          <a:p>
            <a:pPr marL="0" indent="0">
              <a:spcBef>
                <a:spcPts val="0"/>
              </a:spcBef>
              <a:buNone/>
            </a:pPr>
            <a:r>
              <a:rPr lang="en-US" sz="1300" dirty="0"/>
              <a:t>BSN, RN</a:t>
            </a:r>
          </a:p>
          <a:p>
            <a:pPr marL="0" indent="0">
              <a:buNone/>
            </a:pPr>
            <a:r>
              <a:rPr lang="en-US" sz="1300" b="1" dirty="0"/>
              <a:t>Professional Profile: </a:t>
            </a:r>
            <a:r>
              <a:rPr lang="en-US" sz="1300" dirty="0"/>
              <a:t>Staff Nurse, Relief Charge Nurse – Discovery Unit, Day Shift                   Valley Children's Hospital (VCH) </a:t>
            </a:r>
          </a:p>
          <a:p>
            <a:pPr marL="0" indent="0">
              <a:buNone/>
            </a:pPr>
            <a:r>
              <a:rPr lang="en-US" sz="1300" b="1" u="sng" dirty="0"/>
              <a:t>PNACC Position:</a:t>
            </a:r>
            <a:r>
              <a:rPr lang="en-US" sz="1300" b="1" dirty="0"/>
              <a:t> </a:t>
            </a:r>
            <a:r>
              <a:rPr lang="en-US" sz="1300" dirty="0"/>
              <a:t>2024 – 2026 – Assistant Secretary, Co-Chair of Membership Committee and member of Decoration Committee.</a:t>
            </a:r>
          </a:p>
          <a:p>
            <a:pPr marL="0" indent="0">
              <a:buNone/>
            </a:pPr>
            <a:r>
              <a:rPr lang="en-US" sz="1300" b="1" u="sng" dirty="0"/>
              <a:t>PNAA Activities:</a:t>
            </a:r>
            <a:r>
              <a:rPr lang="en-US" sz="1300" b="1" dirty="0"/>
              <a:t> </a:t>
            </a:r>
            <a:r>
              <a:rPr lang="en-US" sz="1300" dirty="0"/>
              <a:t>Delegate to the PNAA National Convention in Colorado Springs July 2026, PNAA International and Global Convention in Manila, Philippines in January 2026 and joined the Medical Mission headed by PNACC in </a:t>
            </a:r>
            <a:r>
              <a:rPr lang="en-US" sz="1300" dirty="0" err="1"/>
              <a:t>Camiling</a:t>
            </a:r>
            <a:r>
              <a:rPr lang="en-US" sz="1300" dirty="0"/>
              <a:t>, Tarlac, and Gawad Kalinga in Bulacan, PNAA Western Regional Conference in Carlsbad, CA in May 2025 and PNAA Western Region Camp </a:t>
            </a:r>
            <a:r>
              <a:rPr lang="en-US" sz="1300" dirty="0" err="1"/>
              <a:t>Aruga</a:t>
            </a:r>
            <a:r>
              <a:rPr lang="en-US" sz="1300" dirty="0"/>
              <a:t> Leadership Bootcamp in Oregon, September 2025. </a:t>
            </a:r>
          </a:p>
          <a:p>
            <a:pPr marL="0" indent="0">
              <a:buNone/>
            </a:pPr>
            <a:r>
              <a:rPr lang="en-US" sz="1300" b="1" u="sng" dirty="0"/>
              <a:t>Professional Statement:</a:t>
            </a:r>
            <a:r>
              <a:rPr lang="en-US" sz="1300" b="1" dirty="0"/>
              <a:t> </a:t>
            </a:r>
            <a:r>
              <a:rPr lang="en-US" sz="1300" dirty="0"/>
              <a:t>If elected as a Board Member, I will actively support the Executive Board in advancing PNACC’s mission through collaboration, leadership, and service. I am committed to promoting professional excellence, fostering member engagement, and strengthening our impact in the community while preserving the proud legacy of Filipino nurses.</a:t>
            </a:r>
          </a:p>
        </p:txBody>
      </p:sp>
      <p:sp>
        <p:nvSpPr>
          <p:cNvPr id="7" name="TextBox 6">
            <a:extLst>
              <a:ext uri="{FF2B5EF4-FFF2-40B4-BE49-F238E27FC236}">
                <a16:creationId xmlns:a16="http://schemas.microsoft.com/office/drawing/2014/main" id="{A230C5D7-D3D4-6DDA-7BAF-FA20BFFE0375}"/>
              </a:ext>
            </a:extLst>
          </p:cNvPr>
          <p:cNvSpPr txBox="1"/>
          <p:nvPr/>
        </p:nvSpPr>
        <p:spPr>
          <a:xfrm>
            <a:off x="636104" y="5884332"/>
            <a:ext cx="2550009" cy="707886"/>
          </a:xfrm>
          <a:prstGeom prst="rect">
            <a:avLst/>
          </a:prstGeom>
          <a:noFill/>
        </p:spPr>
        <p:txBody>
          <a:bodyPr wrap="square" rtlCol="0">
            <a:spAutoFit/>
          </a:bodyPr>
          <a:lstStyle/>
          <a:p>
            <a:r>
              <a:rPr lang="en-US" sz="2200" b="1" dirty="0">
                <a:solidFill>
                  <a:srgbClr val="FF0000"/>
                </a:solidFill>
              </a:rPr>
              <a:t>Fatima T. Estacio</a:t>
            </a:r>
          </a:p>
          <a:p>
            <a:r>
              <a:rPr lang="en-US" b="1" dirty="0">
                <a:solidFill>
                  <a:srgbClr val="FF0000"/>
                </a:solidFill>
              </a:rPr>
              <a:t>         BSN, RN</a:t>
            </a:r>
          </a:p>
        </p:txBody>
      </p:sp>
      <p:pic>
        <p:nvPicPr>
          <p:cNvPr id="9" name="Picture 8">
            <a:extLst>
              <a:ext uri="{FF2B5EF4-FFF2-40B4-BE49-F238E27FC236}">
                <a16:creationId xmlns:a16="http://schemas.microsoft.com/office/drawing/2014/main" id="{D28617E5-178F-B179-E815-C0D4E51044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0209" y="2401404"/>
            <a:ext cx="3538330" cy="3416300"/>
          </a:xfrm>
          <a:prstGeom prst="rect">
            <a:avLst/>
          </a:prstGeom>
        </p:spPr>
      </p:pic>
    </p:spTree>
    <p:extLst>
      <p:ext uri="{BB962C8B-B14F-4D97-AF65-F5344CB8AC3E}">
        <p14:creationId xmlns:p14="http://schemas.microsoft.com/office/powerpoint/2010/main" val="38803833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E0795-6796-2835-29F5-7817A3740B59}"/>
              </a:ext>
            </a:extLst>
          </p:cNvPr>
          <p:cNvSpPr>
            <a:spLocks noGrp="1"/>
          </p:cNvSpPr>
          <p:nvPr>
            <p:ph type="title"/>
          </p:nvPr>
        </p:nvSpPr>
        <p:spPr/>
        <p:txBody>
          <a:bodyPr/>
          <a:lstStyle/>
          <a:p>
            <a:r>
              <a:rPr lang="en-US" dirty="0"/>
              <a:t>                       </a:t>
            </a:r>
            <a:r>
              <a:rPr lang="en-US" dirty="0">
                <a:solidFill>
                  <a:srgbClr val="FF0000"/>
                </a:solidFill>
              </a:rPr>
              <a:t>Board Member</a:t>
            </a:r>
          </a:p>
        </p:txBody>
      </p:sp>
      <p:sp>
        <p:nvSpPr>
          <p:cNvPr id="3" name="Content Placeholder 2">
            <a:extLst>
              <a:ext uri="{FF2B5EF4-FFF2-40B4-BE49-F238E27FC236}">
                <a16:creationId xmlns:a16="http://schemas.microsoft.com/office/drawing/2014/main" id="{67EAE4D4-0F81-676F-6EE1-3B9EC0610146}"/>
              </a:ext>
            </a:extLst>
          </p:cNvPr>
          <p:cNvSpPr>
            <a:spLocks noGrp="1"/>
          </p:cNvSpPr>
          <p:nvPr>
            <p:ph idx="1"/>
          </p:nvPr>
        </p:nvSpPr>
        <p:spPr/>
        <p:txBody>
          <a:bodyPr/>
          <a:lstStyle/>
          <a:p>
            <a:r>
              <a:rPr lang="en-US" dirty="0"/>
              <a:t>                                                 </a:t>
            </a:r>
          </a:p>
        </p:txBody>
      </p:sp>
      <p:sp>
        <p:nvSpPr>
          <p:cNvPr id="4" name="TextBox 3">
            <a:extLst>
              <a:ext uri="{FF2B5EF4-FFF2-40B4-BE49-F238E27FC236}">
                <a16:creationId xmlns:a16="http://schemas.microsoft.com/office/drawing/2014/main" id="{8D6C282C-179D-F303-D07C-FAA93BB2FF90}"/>
              </a:ext>
            </a:extLst>
          </p:cNvPr>
          <p:cNvSpPr txBox="1"/>
          <p:nvPr/>
        </p:nvSpPr>
        <p:spPr>
          <a:xfrm>
            <a:off x="4419600" y="2729395"/>
            <a:ext cx="6997147" cy="3508653"/>
          </a:xfrm>
          <a:prstGeom prst="rect">
            <a:avLst/>
          </a:prstGeom>
          <a:noFill/>
        </p:spPr>
        <p:txBody>
          <a:bodyPr wrap="square" rtlCol="0">
            <a:spAutoFit/>
          </a:bodyPr>
          <a:lstStyle/>
          <a:p>
            <a:r>
              <a:rPr lang="en-US" b="1" dirty="0"/>
              <a:t>Susan P Ariola</a:t>
            </a:r>
          </a:p>
          <a:p>
            <a:r>
              <a:rPr lang="en-US" sz="1200" dirty="0"/>
              <a:t>BSN, RN</a:t>
            </a:r>
          </a:p>
          <a:p>
            <a:endParaRPr lang="en-US" sz="1200" dirty="0"/>
          </a:p>
          <a:p>
            <a:r>
              <a:rPr lang="en-US" sz="1200" b="1" u="sng" dirty="0"/>
              <a:t>Professional Profile</a:t>
            </a:r>
            <a:r>
              <a:rPr lang="en-US" sz="1200" dirty="0"/>
              <a:t>: Practice Coordinator, 5 North, Day Shift</a:t>
            </a:r>
          </a:p>
          <a:p>
            <a:r>
              <a:rPr lang="en-US" sz="1200" dirty="0"/>
              <a:t>Saint Agnes Medical Center</a:t>
            </a:r>
          </a:p>
          <a:p>
            <a:endParaRPr lang="en-US" sz="1200" dirty="0"/>
          </a:p>
          <a:p>
            <a:r>
              <a:rPr lang="en-US" sz="1200" b="1" u="sng" dirty="0"/>
              <a:t>PNACC Position: </a:t>
            </a:r>
            <a:r>
              <a:rPr lang="en-US" sz="1200" dirty="0"/>
              <a:t>Active Member</a:t>
            </a:r>
          </a:p>
          <a:p>
            <a:endParaRPr lang="en-US" sz="1200" dirty="0"/>
          </a:p>
          <a:p>
            <a:r>
              <a:rPr lang="en-US" sz="1200" b="1" u="sng" dirty="0"/>
              <a:t>PNAA Activities: </a:t>
            </a:r>
            <a:r>
              <a:rPr lang="en-US" sz="1200" dirty="0"/>
              <a:t>First time delegate to the PNAA Western Region Camp </a:t>
            </a:r>
            <a:r>
              <a:rPr lang="en-US" sz="1200" dirty="0" err="1"/>
              <a:t>Aruga</a:t>
            </a:r>
            <a:r>
              <a:rPr lang="en-US" sz="1200" dirty="0"/>
              <a:t>  Leadership Bootcamp in Orange County, March 2026.</a:t>
            </a:r>
          </a:p>
          <a:p>
            <a:endParaRPr lang="en-US" sz="1200" dirty="0"/>
          </a:p>
          <a:p>
            <a:r>
              <a:rPr lang="en-US" sz="1200" b="1" u="sng" dirty="0"/>
              <a:t>Professional Statement: </a:t>
            </a:r>
            <a:r>
              <a:rPr lang="en-US" sz="1200" dirty="0"/>
              <a:t>I am seeking the opportunity to serve as a Board Member of PNACC with a commitment to serve, unite, empower, and inspire Filipino-American Nurses. With my years of experience in nursing and passion for leadership, I hope to contribute my knowledge, dedication, and heart for the service to strengthen our organization and our nursing community.</a:t>
            </a:r>
          </a:p>
          <a:p>
            <a:endParaRPr lang="en-US" sz="1200" dirty="0"/>
          </a:p>
          <a:p>
            <a:r>
              <a:rPr lang="en-US" sz="1200" dirty="0"/>
              <a:t> </a:t>
            </a:r>
          </a:p>
        </p:txBody>
      </p:sp>
      <p:sp>
        <p:nvSpPr>
          <p:cNvPr id="5" name="TextBox 4">
            <a:extLst>
              <a:ext uri="{FF2B5EF4-FFF2-40B4-BE49-F238E27FC236}">
                <a16:creationId xmlns:a16="http://schemas.microsoft.com/office/drawing/2014/main" id="{5DACF410-3C5A-6C2D-FA43-B3AEA9508349}"/>
              </a:ext>
            </a:extLst>
          </p:cNvPr>
          <p:cNvSpPr txBox="1"/>
          <p:nvPr/>
        </p:nvSpPr>
        <p:spPr>
          <a:xfrm>
            <a:off x="854765" y="5759592"/>
            <a:ext cx="2657061" cy="646331"/>
          </a:xfrm>
          <a:prstGeom prst="rect">
            <a:avLst/>
          </a:prstGeom>
          <a:noFill/>
        </p:spPr>
        <p:txBody>
          <a:bodyPr wrap="square" rtlCol="0">
            <a:spAutoFit/>
          </a:bodyPr>
          <a:lstStyle/>
          <a:p>
            <a:r>
              <a:rPr lang="en-US" dirty="0"/>
              <a:t>         </a:t>
            </a:r>
            <a:r>
              <a:rPr lang="en-US" b="1" dirty="0">
                <a:solidFill>
                  <a:srgbClr val="FF0000"/>
                </a:solidFill>
              </a:rPr>
              <a:t>Susan Ariola</a:t>
            </a:r>
          </a:p>
          <a:p>
            <a:r>
              <a:rPr lang="en-US" b="1" dirty="0">
                <a:solidFill>
                  <a:srgbClr val="FF0000"/>
                </a:solidFill>
              </a:rPr>
              <a:t>           BSN, RN</a:t>
            </a:r>
          </a:p>
        </p:txBody>
      </p:sp>
      <p:pic>
        <p:nvPicPr>
          <p:cNvPr id="7" name="Picture 6">
            <a:extLst>
              <a:ext uri="{FF2B5EF4-FFF2-40B4-BE49-F238E27FC236}">
                <a16:creationId xmlns:a16="http://schemas.microsoft.com/office/drawing/2014/main" id="{8A9A6EC2-7391-B079-45FA-32C0FD7652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0697" y="2343292"/>
            <a:ext cx="3783494" cy="3416300"/>
          </a:xfrm>
          <a:prstGeom prst="rect">
            <a:avLst/>
          </a:prstGeom>
        </p:spPr>
      </p:pic>
    </p:spTree>
    <p:extLst>
      <p:ext uri="{BB962C8B-B14F-4D97-AF65-F5344CB8AC3E}">
        <p14:creationId xmlns:p14="http://schemas.microsoft.com/office/powerpoint/2010/main" val="16795576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7A546-3657-6905-F3F2-75816F967DF4}"/>
              </a:ext>
            </a:extLst>
          </p:cNvPr>
          <p:cNvSpPr>
            <a:spLocks noGrp="1"/>
          </p:cNvSpPr>
          <p:nvPr>
            <p:ph type="title"/>
          </p:nvPr>
        </p:nvSpPr>
        <p:spPr/>
        <p:txBody>
          <a:bodyPr/>
          <a:lstStyle/>
          <a:p>
            <a:r>
              <a:rPr lang="en-US" dirty="0"/>
              <a:t>                   </a:t>
            </a:r>
            <a:r>
              <a:rPr lang="en-US" b="1" dirty="0">
                <a:solidFill>
                  <a:srgbClr val="FF0000"/>
                </a:solidFill>
              </a:rPr>
              <a:t>Board Member</a:t>
            </a:r>
          </a:p>
        </p:txBody>
      </p:sp>
      <p:sp>
        <p:nvSpPr>
          <p:cNvPr id="3" name="Content Placeholder 2">
            <a:extLst>
              <a:ext uri="{FF2B5EF4-FFF2-40B4-BE49-F238E27FC236}">
                <a16:creationId xmlns:a16="http://schemas.microsoft.com/office/drawing/2014/main" id="{8CEA9780-2AFF-5402-0F67-8CC955CE9258}"/>
              </a:ext>
            </a:extLst>
          </p:cNvPr>
          <p:cNvSpPr>
            <a:spLocks noGrp="1"/>
          </p:cNvSpPr>
          <p:nvPr>
            <p:ph idx="1"/>
          </p:nvPr>
        </p:nvSpPr>
        <p:spPr>
          <a:xfrm>
            <a:off x="3814355" y="2603500"/>
            <a:ext cx="7556009" cy="4000500"/>
          </a:xfrm>
        </p:spPr>
        <p:txBody>
          <a:bodyPr>
            <a:normAutofit/>
          </a:bodyPr>
          <a:lstStyle/>
          <a:p>
            <a:pPr marL="0" indent="0">
              <a:spcBef>
                <a:spcPts val="0"/>
              </a:spcBef>
              <a:buNone/>
            </a:pPr>
            <a:r>
              <a:rPr lang="en-US" b="1" dirty="0"/>
              <a:t>Americus A. Cayabyab </a:t>
            </a:r>
          </a:p>
          <a:p>
            <a:pPr marL="0" indent="0">
              <a:spcBef>
                <a:spcPts val="0"/>
              </a:spcBef>
              <a:buNone/>
            </a:pPr>
            <a:r>
              <a:rPr lang="en-US" sz="1200" dirty="0"/>
              <a:t>BSN, RN </a:t>
            </a:r>
          </a:p>
          <a:p>
            <a:pPr marL="0" indent="0">
              <a:spcBef>
                <a:spcPts val="0"/>
              </a:spcBef>
              <a:buNone/>
            </a:pPr>
            <a:r>
              <a:rPr lang="en-US" sz="1200" b="1" u="sng" dirty="0"/>
              <a:t>Professional Profile</a:t>
            </a:r>
            <a:r>
              <a:rPr lang="en-US" b="1" u="sng" dirty="0"/>
              <a:t>: </a:t>
            </a:r>
            <a:r>
              <a:rPr lang="en-US" sz="1200" dirty="0"/>
              <a:t>Neonatal Intensive Care Unit, NICU</a:t>
            </a:r>
            <a:endParaRPr lang="en-US" sz="1200" b="1" u="sng" dirty="0"/>
          </a:p>
          <a:p>
            <a:pPr marL="0" indent="0">
              <a:spcBef>
                <a:spcPts val="0"/>
              </a:spcBef>
              <a:buNone/>
            </a:pPr>
            <a:r>
              <a:rPr lang="en-US" sz="1200" dirty="0"/>
              <a:t>Community Medical Regional Center, CRMC</a:t>
            </a:r>
          </a:p>
          <a:p>
            <a:pPr marL="0" indent="0">
              <a:buNone/>
            </a:pPr>
            <a:r>
              <a:rPr lang="en-US" sz="1200" b="1" u="sng" dirty="0"/>
              <a:t>PNACC Position: </a:t>
            </a:r>
            <a:r>
              <a:rPr lang="en-US" sz="1200" dirty="0"/>
              <a:t>Active Member since 2023 and Scholarship recipient in November 2023.</a:t>
            </a:r>
          </a:p>
          <a:p>
            <a:pPr marL="0" indent="0">
              <a:spcBef>
                <a:spcPts val="0"/>
              </a:spcBef>
              <a:buNone/>
            </a:pPr>
            <a:endParaRPr lang="en-US" sz="1200" b="1" u="sng" dirty="0"/>
          </a:p>
          <a:p>
            <a:pPr marL="0" indent="0">
              <a:spcBef>
                <a:spcPts val="0"/>
              </a:spcBef>
              <a:buNone/>
            </a:pPr>
            <a:r>
              <a:rPr lang="en-US" sz="1200" b="1" u="sng" dirty="0"/>
              <a:t>Professional Statement: </a:t>
            </a:r>
            <a:r>
              <a:rPr lang="en-US" sz="1200" dirty="0"/>
              <a:t>I am a second-generation nurse currently working in the NICU, and I am </a:t>
            </a:r>
          </a:p>
          <a:p>
            <a:pPr marL="0" indent="0">
              <a:spcBef>
                <a:spcPts val="0"/>
              </a:spcBef>
              <a:buNone/>
            </a:pPr>
            <a:r>
              <a:rPr lang="en-US" sz="1200" dirty="0"/>
              <a:t>honored to serve as a candidate for the PNACC Executive Board. My connection to PNACC is personal, as I have family members and friends who are part of the organization, and I was also a   scholarship recipient 3 years ago as a nursing student. That experience showed me firsthand the impact PNACC can have on the lives and careers of Filipino nurses. As a board member, I hope to give back by supporting professional growth, mentoring the next generation of nurses, strengthening connections within our Filipino nursing community, and promoting service and unity. I want to bring the perspective and energy of the younger generation while helping PNACC continue to create meaningful opportunities, build strong connections, and support Filipino nurses in our community.  </a:t>
            </a:r>
          </a:p>
        </p:txBody>
      </p:sp>
      <p:sp>
        <p:nvSpPr>
          <p:cNvPr id="8" name="TextBox 7">
            <a:extLst>
              <a:ext uri="{FF2B5EF4-FFF2-40B4-BE49-F238E27FC236}">
                <a16:creationId xmlns:a16="http://schemas.microsoft.com/office/drawing/2014/main" id="{26CAE94E-ED4F-B32D-04FD-57F44829A5D0}"/>
              </a:ext>
            </a:extLst>
          </p:cNvPr>
          <p:cNvSpPr txBox="1"/>
          <p:nvPr/>
        </p:nvSpPr>
        <p:spPr>
          <a:xfrm>
            <a:off x="270344" y="5621572"/>
            <a:ext cx="3363402" cy="707886"/>
          </a:xfrm>
          <a:prstGeom prst="rect">
            <a:avLst/>
          </a:prstGeom>
          <a:noFill/>
        </p:spPr>
        <p:txBody>
          <a:bodyPr wrap="square" rtlCol="0">
            <a:spAutoFit/>
          </a:bodyPr>
          <a:lstStyle/>
          <a:p>
            <a:r>
              <a:rPr lang="en-US" sz="2200" b="1" dirty="0">
                <a:solidFill>
                  <a:srgbClr val="FF0000"/>
                </a:solidFill>
              </a:rPr>
              <a:t>Americus A. Cayabyab</a:t>
            </a:r>
          </a:p>
          <a:p>
            <a:r>
              <a:rPr lang="en-US" b="1" dirty="0">
                <a:solidFill>
                  <a:srgbClr val="FF0000"/>
                </a:solidFill>
              </a:rPr>
              <a:t>                BSN, RN</a:t>
            </a:r>
          </a:p>
        </p:txBody>
      </p:sp>
      <p:pic>
        <p:nvPicPr>
          <p:cNvPr id="11" name="Picture 10">
            <a:extLst>
              <a:ext uri="{FF2B5EF4-FFF2-40B4-BE49-F238E27FC236}">
                <a16:creationId xmlns:a16="http://schemas.microsoft.com/office/drawing/2014/main" id="{D35B94E6-F4BD-F714-53CB-17B7231ECB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0345" y="2274074"/>
            <a:ext cx="3464096" cy="3192448"/>
          </a:xfrm>
          <a:prstGeom prst="rect">
            <a:avLst/>
          </a:prstGeom>
        </p:spPr>
      </p:pic>
    </p:spTree>
    <p:extLst>
      <p:ext uri="{BB962C8B-B14F-4D97-AF65-F5344CB8AC3E}">
        <p14:creationId xmlns:p14="http://schemas.microsoft.com/office/powerpoint/2010/main" val="33396540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44609-AC6D-9D46-EEB6-3AC7A1927E4F}"/>
              </a:ext>
            </a:extLst>
          </p:cNvPr>
          <p:cNvSpPr>
            <a:spLocks noGrp="1"/>
          </p:cNvSpPr>
          <p:nvPr>
            <p:ph type="title"/>
          </p:nvPr>
        </p:nvSpPr>
        <p:spPr/>
        <p:txBody>
          <a:bodyPr/>
          <a:lstStyle/>
          <a:p>
            <a:r>
              <a:rPr lang="en-US" b="1" dirty="0">
                <a:solidFill>
                  <a:srgbClr val="FF0000"/>
                </a:solidFill>
              </a:rPr>
              <a:t>    PNACC  Nomination and Election         </a:t>
            </a:r>
            <a:br>
              <a:rPr lang="en-US" b="1" dirty="0">
                <a:solidFill>
                  <a:srgbClr val="FF0000"/>
                </a:solidFill>
              </a:rPr>
            </a:br>
            <a:r>
              <a:rPr lang="en-US" b="1" dirty="0">
                <a:solidFill>
                  <a:srgbClr val="FF0000"/>
                </a:solidFill>
              </a:rPr>
              <a:t>                     Committee </a:t>
            </a:r>
          </a:p>
        </p:txBody>
      </p:sp>
      <p:sp>
        <p:nvSpPr>
          <p:cNvPr id="3" name="Content Placeholder 2">
            <a:extLst>
              <a:ext uri="{FF2B5EF4-FFF2-40B4-BE49-F238E27FC236}">
                <a16:creationId xmlns:a16="http://schemas.microsoft.com/office/drawing/2014/main" id="{D5E98F6E-3384-58F2-6D20-BF2CD345D274}"/>
              </a:ext>
            </a:extLst>
          </p:cNvPr>
          <p:cNvSpPr>
            <a:spLocks noGrp="1"/>
          </p:cNvSpPr>
          <p:nvPr>
            <p:ph idx="1"/>
          </p:nvPr>
        </p:nvSpPr>
        <p:spPr/>
        <p:txBody>
          <a:bodyPr/>
          <a:lstStyle/>
          <a:p>
            <a:pPr marL="0" indent="0">
              <a:buNone/>
            </a:pPr>
            <a:r>
              <a:rPr lang="en-US" b="1" dirty="0"/>
              <a:t>   </a:t>
            </a:r>
          </a:p>
          <a:p>
            <a:pPr marL="0" indent="0">
              <a:buNone/>
            </a:pPr>
            <a:r>
              <a:rPr lang="en-US" b="1" dirty="0"/>
              <a:t>     </a:t>
            </a:r>
            <a:r>
              <a:rPr lang="en-US" sz="2200" b="1" dirty="0"/>
              <a:t>Submitted by:</a:t>
            </a:r>
          </a:p>
          <a:p>
            <a:pPr>
              <a:spcBef>
                <a:spcPts val="0"/>
              </a:spcBef>
            </a:pPr>
            <a:endParaRPr lang="en-US" sz="2200" b="1" dirty="0"/>
          </a:p>
          <a:p>
            <a:pPr marL="0" indent="0">
              <a:spcBef>
                <a:spcPts val="0"/>
              </a:spcBef>
              <a:buNone/>
            </a:pPr>
            <a:r>
              <a:rPr lang="en-US" sz="2200" b="1" dirty="0"/>
              <a:t>     Mila E. Nino</a:t>
            </a:r>
          </a:p>
          <a:p>
            <a:pPr marL="0" indent="0">
              <a:spcBef>
                <a:spcPts val="0"/>
              </a:spcBef>
              <a:buNone/>
            </a:pPr>
            <a:r>
              <a:rPr lang="en-US" sz="2200" b="1" dirty="0"/>
              <a:t>     </a:t>
            </a:r>
            <a:r>
              <a:rPr lang="en-US" sz="1600" b="1" dirty="0"/>
              <a:t>PNACC Past President 2020-2022</a:t>
            </a:r>
          </a:p>
          <a:p>
            <a:pPr marL="0" indent="0">
              <a:spcBef>
                <a:spcPts val="0"/>
              </a:spcBef>
              <a:buNone/>
            </a:pPr>
            <a:r>
              <a:rPr lang="en-US" sz="1600" b="1" dirty="0"/>
              <a:t>       Nomination and Election Committee</a:t>
            </a:r>
          </a:p>
          <a:p>
            <a:pPr marL="0" indent="0">
              <a:spcBef>
                <a:spcPts val="0"/>
              </a:spcBef>
              <a:buNone/>
            </a:pPr>
            <a:r>
              <a:rPr lang="en-US" sz="1600" b="1" dirty="0"/>
              <a:t>      </a:t>
            </a:r>
          </a:p>
        </p:txBody>
      </p:sp>
    </p:spTree>
    <p:extLst>
      <p:ext uri="{BB962C8B-B14F-4D97-AF65-F5344CB8AC3E}">
        <p14:creationId xmlns:p14="http://schemas.microsoft.com/office/powerpoint/2010/main" val="365342727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Ion Boardroom</Template>
  <TotalTime>4524</TotalTime>
  <Words>3213</Words>
  <Application>Microsoft Office PowerPoint</Application>
  <PresentationFormat>Widescreen</PresentationFormat>
  <Paragraphs>217</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Aptos</vt:lpstr>
      <vt:lpstr>Arial</vt:lpstr>
      <vt:lpstr>Century Gothic</vt:lpstr>
      <vt:lpstr>Wingdings 3</vt:lpstr>
      <vt:lpstr>Ion Boardroom</vt:lpstr>
      <vt:lpstr>  Philippine Nurses Association          of Central California                       </vt:lpstr>
      <vt:lpstr>                       President</vt:lpstr>
      <vt:lpstr>President Elect</vt:lpstr>
      <vt:lpstr>Vice President</vt:lpstr>
      <vt:lpstr>                           Secretary</vt:lpstr>
      <vt:lpstr>                      Treasurer</vt:lpstr>
      <vt:lpstr>        Auditor</vt:lpstr>
      <vt:lpstr>                                                                                                      Board Member                                                                                                                                                                 </vt:lpstr>
      <vt:lpstr>                   Board Member</vt:lpstr>
      <vt:lpstr>                     Board Member</vt:lpstr>
      <vt:lpstr>              Board Member</vt:lpstr>
      <vt:lpstr>                                                       Board Member</vt:lpstr>
      <vt:lpstr>                 Board Member</vt:lpstr>
      <vt:lpstr>                       Board Member</vt:lpstr>
      <vt:lpstr>                   Board Member</vt:lpstr>
      <vt:lpstr>    PNACC  Nomination and Election                               Committee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Mila Nino</dc:creator>
  <cp:lastModifiedBy>Mila Nino</cp:lastModifiedBy>
  <cp:revision>8</cp:revision>
  <dcterms:created xsi:type="dcterms:W3CDTF">2024-09-13T16:12:26Z</dcterms:created>
  <dcterms:modified xsi:type="dcterms:W3CDTF">2026-10-16T10:24:12Z</dcterms:modified>
</cp:coreProperties>
</file>