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7772400" cy="10058400"/>
  <p:notesSz cx="10058400" cy="7772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7E80AB-A960-4C9E-B2D2-D596CF91784A}" v="1" dt="2026-07-02T18:06:55.0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18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eideman, Kory" userId="ef083a4c-0bf9-4391-89a4-8f4d37e6758b" providerId="ADAL" clId="{02C3D007-04E6-40E7-B7E4-17FF38130162}"/>
    <pc:docChg chg="custSel modSld">
      <pc:chgData name="Scheideman, Kory" userId="ef083a4c-0bf9-4391-89a4-8f4d37e6758b" providerId="ADAL" clId="{02C3D007-04E6-40E7-B7E4-17FF38130162}" dt="2026-07-02T18:07:37.569" v="38" actId="1076"/>
      <pc:docMkLst>
        <pc:docMk/>
      </pc:docMkLst>
      <pc:sldChg chg="addSp delSp modSp mod">
        <pc:chgData name="Scheideman, Kory" userId="ef083a4c-0bf9-4391-89a4-8f4d37e6758b" providerId="ADAL" clId="{02C3D007-04E6-40E7-B7E4-17FF38130162}" dt="2026-07-02T18:07:37.569" v="38" actId="1076"/>
        <pc:sldMkLst>
          <pc:docMk/>
          <pc:sldMk cId="0" sldId="256"/>
        </pc:sldMkLst>
        <pc:spChg chg="mod">
          <ac:chgData name="Scheideman, Kory" userId="ef083a4c-0bf9-4391-89a4-8f4d37e6758b" providerId="ADAL" clId="{02C3D007-04E6-40E7-B7E4-17FF38130162}" dt="2026-07-02T18:06:10.420" v="26" actId="20577"/>
          <ac:spMkLst>
            <pc:docMk/>
            <pc:sldMk cId="0" sldId="256"/>
            <ac:spMk id="14" creationId="{00000000-0000-0000-0000-000000000000}"/>
          </ac:spMkLst>
        </pc:spChg>
        <pc:picChg chg="del">
          <ac:chgData name="Scheideman, Kory" userId="ef083a4c-0bf9-4391-89a4-8f4d37e6758b" providerId="ADAL" clId="{02C3D007-04E6-40E7-B7E4-17FF38130162}" dt="2026-07-02T18:07:01.985" v="32" actId="478"/>
          <ac:picMkLst>
            <pc:docMk/>
            <pc:sldMk cId="0" sldId="256"/>
            <ac:picMk id="16" creationId="{00000000-0000-0000-0000-000000000000}"/>
          </ac:picMkLst>
        </pc:picChg>
        <pc:picChg chg="mod">
          <ac:chgData name="Scheideman, Kory" userId="ef083a4c-0bf9-4391-89a4-8f4d37e6758b" providerId="ADAL" clId="{02C3D007-04E6-40E7-B7E4-17FF38130162}" dt="2026-07-02T18:07:37.569" v="38" actId="1076"/>
          <ac:picMkLst>
            <pc:docMk/>
            <pc:sldMk cId="0" sldId="256"/>
            <ac:picMk id="38" creationId="{DAF4617D-D8C9-6E40-74C0-1446F4C527C8}"/>
          </ac:picMkLst>
        </pc:picChg>
        <pc:picChg chg="add mod">
          <ac:chgData name="Scheideman, Kory" userId="ef083a4c-0bf9-4391-89a4-8f4d37e6758b" providerId="ADAL" clId="{02C3D007-04E6-40E7-B7E4-17FF38130162}" dt="2026-07-02T18:07:04.825" v="33" actId="1076"/>
          <ac:picMkLst>
            <pc:docMk/>
            <pc:sldMk cId="0" sldId="256"/>
            <ac:picMk id="40" creationId="{27AA19B7-6D6F-5A07-ABF2-F8DF503F788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B4F34EBD-A08A-4D5C-A997-179700020302}" type="datetimeFigureOut">
              <a:t>7/2/2026</a:t>
            </a:fld>
            <a:endParaRPr lang="en-US"/>
          </a:p>
        </p:txBody>
      </p:sp>
      <p:sp>
        <p:nvSpPr>
          <p:cNvPr id="4" name="Slide Image Placeholder 3"/>
          <p:cNvSpPr>
            <a:spLocks noGrp="1" noRot="1" noChangeAspect="1"/>
          </p:cNvSpPr>
          <p:nvPr>
            <p:ph type="sldImg" idx="2"/>
          </p:nvPr>
        </p:nvSpPr>
        <p:spPr>
          <a:xfrm>
            <a:off x="4016375" y="971550"/>
            <a:ext cx="2025650"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C6EC5376-248B-4CA6-B2E4-64F41005D77E}" type="slidenum">
              <a:t>‹#›</a:t>
            </a:fld>
            <a:endParaRPr lang="en-US"/>
          </a:p>
        </p:txBody>
      </p:sp>
    </p:spTree>
    <p:extLst>
      <p:ext uri="{BB962C8B-B14F-4D97-AF65-F5344CB8AC3E}">
        <p14:creationId xmlns:p14="http://schemas.microsoft.com/office/powerpoint/2010/main" val="2324251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7772400" cy="1645920"/>
          </a:xfrm>
          <a:prstGeom prst="rect">
            <a:avLst/>
          </a:prstGeom>
          <a:solidFill>
            <a:srgbClr val="9C9637"/>
          </a:solidFill>
          <a:ln w="12700">
            <a:solidFill>
              <a:srgbClr val="9C9637"/>
            </a:solidFill>
            <a:prstDash val="solid"/>
          </a:ln>
        </p:spPr>
        <p:txBody>
          <a:bodyPr/>
          <a:lstStyle/>
          <a:p>
            <a:endParaRPr lang="en-US"/>
          </a:p>
        </p:txBody>
      </p:sp>
      <p:sp>
        <p:nvSpPr>
          <p:cNvPr id="3" name="Text 1"/>
          <p:cNvSpPr/>
          <p:nvPr/>
        </p:nvSpPr>
        <p:spPr>
          <a:xfrm>
            <a:off x="457200" y="228600"/>
            <a:ext cx="6858000" cy="320040"/>
          </a:xfrm>
          <a:prstGeom prst="rect">
            <a:avLst/>
          </a:prstGeom>
          <a:noFill/>
          <a:ln/>
        </p:spPr>
        <p:txBody>
          <a:bodyPr wrap="square" lIns="0" tIns="0" rIns="0" bIns="0" rtlCol="0" anchor="ctr"/>
          <a:lstStyle/>
          <a:p>
            <a:pPr marL="0" indent="0" algn="ctr">
              <a:buNone/>
            </a:pPr>
            <a:r>
              <a:rPr lang="en-US" sz="1400" b="1" kern="0" spc="800" dirty="0">
                <a:solidFill>
                  <a:srgbClr val="FFFFFF"/>
                </a:solidFill>
                <a:latin typeface="Calibri" pitchFamily="34" charset="0"/>
                <a:ea typeface="Calibri" pitchFamily="34" charset="-122"/>
                <a:cs typeface="Calibri" pitchFamily="34" charset="-120"/>
              </a:rPr>
              <a:t>LIVE WEBINAR</a:t>
            </a:r>
            <a:endParaRPr lang="en-US" sz="1400" dirty="0"/>
          </a:p>
        </p:txBody>
      </p:sp>
      <p:sp>
        <p:nvSpPr>
          <p:cNvPr id="4" name="Text 2"/>
          <p:cNvSpPr/>
          <p:nvPr/>
        </p:nvSpPr>
        <p:spPr>
          <a:xfrm>
            <a:off x="457200" y="548640"/>
            <a:ext cx="6858000" cy="502920"/>
          </a:xfrm>
          <a:prstGeom prst="rect">
            <a:avLst/>
          </a:prstGeom>
          <a:noFill/>
          <a:ln/>
        </p:spPr>
        <p:txBody>
          <a:bodyPr wrap="square" lIns="0" tIns="0" rIns="0" bIns="0" rtlCol="0" anchor="ctr"/>
          <a:lstStyle/>
          <a:p>
            <a:pPr marL="0" indent="0" algn="ctr">
              <a:buNone/>
            </a:pPr>
            <a:r>
              <a:rPr lang="en-US" sz="3000" i="1" dirty="0">
                <a:solidFill>
                  <a:srgbClr val="FFFFFF"/>
                </a:solidFill>
                <a:latin typeface="Calibri" pitchFamily="34" charset="0"/>
                <a:ea typeface="Calibri" pitchFamily="34" charset="-122"/>
                <a:cs typeface="Calibri" pitchFamily="34" charset="-120"/>
              </a:rPr>
              <a:t>Advocacy in Action:</a:t>
            </a:r>
            <a:endParaRPr lang="en-US" sz="3000" dirty="0"/>
          </a:p>
        </p:txBody>
      </p:sp>
      <p:sp>
        <p:nvSpPr>
          <p:cNvPr id="5" name="Text 3"/>
          <p:cNvSpPr/>
          <p:nvPr/>
        </p:nvSpPr>
        <p:spPr>
          <a:xfrm>
            <a:off x="457200" y="1005840"/>
            <a:ext cx="6858000" cy="502920"/>
          </a:xfrm>
          <a:prstGeom prst="rect">
            <a:avLst/>
          </a:prstGeom>
          <a:noFill/>
          <a:ln/>
        </p:spPr>
        <p:txBody>
          <a:bodyPr wrap="square" lIns="0" tIns="0" rIns="0" bIns="0" rtlCol="0" anchor="ctr"/>
          <a:lstStyle/>
          <a:p>
            <a:pPr marL="0" indent="0" algn="ctr">
              <a:buNone/>
            </a:pPr>
            <a:r>
              <a:rPr lang="en-US" sz="3400" b="1" dirty="0">
                <a:solidFill>
                  <a:srgbClr val="FFFFFF"/>
                </a:solidFill>
                <a:latin typeface="Calibri" pitchFamily="34" charset="0"/>
                <a:ea typeface="Calibri" pitchFamily="34" charset="-122"/>
                <a:cs typeface="Calibri" pitchFamily="34" charset="-120"/>
              </a:rPr>
              <a:t>Legislative Updates for Nurse Leaders</a:t>
            </a:r>
            <a:endParaRPr lang="en-US" sz="3400" dirty="0"/>
          </a:p>
        </p:txBody>
      </p:sp>
      <p:sp>
        <p:nvSpPr>
          <p:cNvPr id="8" name="Shape 6"/>
          <p:cNvSpPr/>
          <p:nvPr/>
        </p:nvSpPr>
        <p:spPr>
          <a:xfrm>
            <a:off x="0" y="1874520"/>
            <a:ext cx="7772400" cy="685800"/>
          </a:xfrm>
          <a:prstGeom prst="rect">
            <a:avLst/>
          </a:prstGeom>
          <a:solidFill>
            <a:srgbClr val="2A2A2A"/>
          </a:solidFill>
          <a:ln w="12700">
            <a:solidFill>
              <a:srgbClr val="2A2A2A"/>
            </a:solidFill>
            <a:prstDash val="solid"/>
          </a:ln>
        </p:spPr>
        <p:txBody>
          <a:bodyPr/>
          <a:lstStyle/>
          <a:p>
            <a:endParaRPr lang="en-US"/>
          </a:p>
        </p:txBody>
      </p:sp>
      <p:sp>
        <p:nvSpPr>
          <p:cNvPr id="9" name="Text 7"/>
          <p:cNvSpPr/>
          <p:nvPr/>
        </p:nvSpPr>
        <p:spPr>
          <a:xfrm>
            <a:off x="228600" y="1874520"/>
            <a:ext cx="7315200" cy="685800"/>
          </a:xfrm>
          <a:prstGeom prst="rect">
            <a:avLst/>
          </a:prstGeom>
          <a:noFill/>
          <a:ln/>
        </p:spPr>
        <p:txBody>
          <a:bodyPr wrap="square" lIns="0" tIns="0" rIns="0" bIns="0" rtlCol="0" anchor="ctr"/>
          <a:lstStyle/>
          <a:p>
            <a:pPr marL="0" indent="0" algn="ctr">
              <a:buNone/>
            </a:pPr>
            <a:r>
              <a:rPr lang="en-US" sz="1700" b="1" kern="0" spc="300" dirty="0">
                <a:solidFill>
                  <a:srgbClr val="FFFFFF"/>
                </a:solidFill>
                <a:latin typeface="Calibri" pitchFamily="34" charset="0"/>
                <a:ea typeface="Calibri" pitchFamily="34" charset="-122"/>
                <a:cs typeface="Calibri" pitchFamily="34" charset="-120"/>
              </a:rPr>
              <a:t>AUGUST 27, 2026    |    12:00 PM – 1:00 PM MT</a:t>
            </a:r>
            <a:endParaRPr lang="en-US" sz="1700" dirty="0"/>
          </a:p>
        </p:txBody>
      </p:sp>
      <p:sp>
        <p:nvSpPr>
          <p:cNvPr id="10" name="Text 8"/>
          <p:cNvSpPr/>
          <p:nvPr/>
        </p:nvSpPr>
        <p:spPr>
          <a:xfrm>
            <a:off x="457200" y="2788920"/>
            <a:ext cx="6858000" cy="320040"/>
          </a:xfrm>
          <a:prstGeom prst="rect">
            <a:avLst/>
          </a:prstGeom>
          <a:noFill/>
          <a:ln/>
        </p:spPr>
        <p:txBody>
          <a:bodyPr wrap="square" lIns="0" tIns="0" rIns="0" bIns="0" rtlCol="0" anchor="ctr"/>
          <a:lstStyle/>
          <a:p>
            <a:pPr marL="0" indent="0" algn="ctr">
              <a:buNone/>
            </a:pPr>
            <a:r>
              <a:rPr lang="en-US" sz="1300" b="1" kern="0" spc="600" dirty="0">
                <a:solidFill>
                  <a:srgbClr val="756F1F"/>
                </a:solidFill>
                <a:latin typeface="Calibri" pitchFamily="34" charset="0"/>
                <a:ea typeface="Calibri" pitchFamily="34" charset="-122"/>
                <a:cs typeface="Calibri" pitchFamily="34" charset="-120"/>
              </a:rPr>
              <a:t>FEATURED SPEAKERS</a:t>
            </a:r>
            <a:endParaRPr lang="en-US" sz="1300" dirty="0"/>
          </a:p>
        </p:txBody>
      </p:sp>
      <p:sp>
        <p:nvSpPr>
          <p:cNvPr id="11" name="Shape 9"/>
          <p:cNvSpPr/>
          <p:nvPr/>
        </p:nvSpPr>
        <p:spPr>
          <a:xfrm>
            <a:off x="3429000" y="3127248"/>
            <a:ext cx="914400" cy="27432"/>
          </a:xfrm>
          <a:prstGeom prst="rect">
            <a:avLst/>
          </a:prstGeom>
          <a:solidFill>
            <a:srgbClr val="9C9637"/>
          </a:solidFill>
          <a:ln w="12700">
            <a:solidFill>
              <a:srgbClr val="9C9637"/>
            </a:solidFill>
            <a:prstDash val="solid"/>
          </a:ln>
        </p:spPr>
        <p:txBody>
          <a:bodyPr/>
          <a:lstStyle/>
          <a:p>
            <a:endParaRPr lang="en-US"/>
          </a:p>
        </p:txBody>
      </p:sp>
      <p:sp>
        <p:nvSpPr>
          <p:cNvPr id="13" name="Text 10"/>
          <p:cNvSpPr/>
          <p:nvPr/>
        </p:nvSpPr>
        <p:spPr>
          <a:xfrm>
            <a:off x="4389120" y="4871329"/>
            <a:ext cx="2743200" cy="320040"/>
          </a:xfrm>
          <a:prstGeom prst="rect">
            <a:avLst/>
          </a:prstGeom>
          <a:noFill/>
          <a:ln/>
        </p:spPr>
        <p:txBody>
          <a:bodyPr wrap="square" lIns="0" tIns="0" rIns="0" bIns="0" rtlCol="0" anchor="ctr"/>
          <a:lstStyle/>
          <a:p>
            <a:pPr marL="0" indent="0" algn="ctr">
              <a:buNone/>
            </a:pPr>
            <a:r>
              <a:rPr lang="en-US" sz="1700" b="1" dirty="0">
                <a:solidFill>
                  <a:srgbClr val="2A2A2A"/>
                </a:solidFill>
                <a:latin typeface="Calibri" pitchFamily="34" charset="0"/>
                <a:ea typeface="Calibri" pitchFamily="34" charset="-122"/>
                <a:cs typeface="Calibri" pitchFamily="34" charset="-120"/>
              </a:rPr>
              <a:t>Danielle Schloffman</a:t>
            </a:r>
            <a:endParaRPr lang="en-US" sz="1700" dirty="0"/>
          </a:p>
        </p:txBody>
      </p:sp>
      <p:sp>
        <p:nvSpPr>
          <p:cNvPr id="14" name="Text 11"/>
          <p:cNvSpPr/>
          <p:nvPr/>
        </p:nvSpPr>
        <p:spPr>
          <a:xfrm>
            <a:off x="274320" y="5193792"/>
            <a:ext cx="2743200" cy="274320"/>
          </a:xfrm>
          <a:prstGeom prst="rect">
            <a:avLst/>
          </a:prstGeom>
          <a:noFill/>
          <a:ln/>
        </p:spPr>
        <p:txBody>
          <a:bodyPr wrap="square" lIns="0" tIns="0" rIns="0" bIns="0" rtlCol="0" anchor="ctr"/>
          <a:lstStyle/>
          <a:p>
            <a:pPr marL="0" indent="0" algn="ctr">
              <a:buNone/>
            </a:pPr>
            <a:r>
              <a:rPr lang="en-US" sz="1200" dirty="0">
                <a:solidFill>
                  <a:srgbClr val="6B6B6B"/>
                </a:solidFill>
                <a:latin typeface="Calibri" pitchFamily="34" charset="0"/>
                <a:ea typeface="Calibri" pitchFamily="34" charset="-122"/>
                <a:cs typeface="Calibri" pitchFamily="34" charset="-120"/>
              </a:rPr>
              <a:t>DNP, RN, CENP</a:t>
            </a:r>
            <a:endParaRPr lang="en-US" sz="1200" dirty="0"/>
          </a:p>
        </p:txBody>
      </p:sp>
      <p:sp>
        <p:nvSpPr>
          <p:cNvPr id="15" name="Text 12"/>
          <p:cNvSpPr/>
          <p:nvPr/>
        </p:nvSpPr>
        <p:spPr>
          <a:xfrm>
            <a:off x="4572000" y="5495544"/>
            <a:ext cx="2743200" cy="274320"/>
          </a:xfrm>
          <a:prstGeom prst="rect">
            <a:avLst/>
          </a:prstGeom>
          <a:noFill/>
          <a:ln/>
        </p:spPr>
        <p:txBody>
          <a:bodyPr wrap="square" lIns="0" tIns="0" rIns="0" bIns="0" rtlCol="0" anchor="ctr"/>
          <a:lstStyle/>
          <a:p>
            <a:pPr marL="0" indent="0" algn="ctr">
              <a:buNone/>
            </a:pPr>
            <a:r>
              <a:rPr lang="en-US" sz="1100" i="1" dirty="0">
                <a:solidFill>
                  <a:srgbClr val="756F1F"/>
                </a:solidFill>
                <a:latin typeface="Calibri" pitchFamily="34" charset="0"/>
                <a:ea typeface="Calibri" pitchFamily="34" charset="-122"/>
                <a:cs typeface="Calibri" pitchFamily="34" charset="-120"/>
              </a:rPr>
              <a:t>CONL Legislative Affairs Committee Member</a:t>
            </a:r>
            <a:endParaRPr lang="en-US" sz="1100" dirty="0"/>
          </a:p>
        </p:txBody>
      </p:sp>
      <p:sp>
        <p:nvSpPr>
          <p:cNvPr id="17" name="Text 13"/>
          <p:cNvSpPr/>
          <p:nvPr/>
        </p:nvSpPr>
        <p:spPr>
          <a:xfrm>
            <a:off x="228600" y="4871329"/>
            <a:ext cx="2743200" cy="320040"/>
          </a:xfrm>
          <a:prstGeom prst="rect">
            <a:avLst/>
          </a:prstGeom>
          <a:noFill/>
          <a:ln/>
        </p:spPr>
        <p:txBody>
          <a:bodyPr wrap="square" lIns="0" tIns="0" rIns="0" bIns="0" rtlCol="0" anchor="ctr"/>
          <a:lstStyle/>
          <a:p>
            <a:pPr marL="0" indent="0" algn="ctr">
              <a:buNone/>
            </a:pPr>
            <a:r>
              <a:rPr lang="en-US" sz="1700" b="1" dirty="0">
                <a:solidFill>
                  <a:srgbClr val="2A2A2A"/>
                </a:solidFill>
                <a:latin typeface="Calibri" pitchFamily="34" charset="0"/>
                <a:ea typeface="Calibri" pitchFamily="34" charset="-122"/>
                <a:cs typeface="Calibri" pitchFamily="34" charset="-120"/>
              </a:rPr>
              <a:t>Sarah Gardiner</a:t>
            </a:r>
            <a:endParaRPr lang="en-US" sz="1700" dirty="0"/>
          </a:p>
        </p:txBody>
      </p:sp>
      <p:sp>
        <p:nvSpPr>
          <p:cNvPr id="18" name="Text 14"/>
          <p:cNvSpPr/>
          <p:nvPr/>
        </p:nvSpPr>
        <p:spPr>
          <a:xfrm>
            <a:off x="4389120" y="5284461"/>
            <a:ext cx="2743200" cy="274320"/>
          </a:xfrm>
          <a:prstGeom prst="rect">
            <a:avLst/>
          </a:prstGeom>
          <a:noFill/>
          <a:ln/>
        </p:spPr>
        <p:txBody>
          <a:bodyPr wrap="square" lIns="0" tIns="0" rIns="0" bIns="0" rtlCol="0" anchor="ctr"/>
          <a:lstStyle/>
          <a:p>
            <a:pPr algn="ctr"/>
            <a:r>
              <a:rPr lang="en-US" sz="1200" dirty="0">
                <a:solidFill>
                  <a:srgbClr val="6B6B6B"/>
                </a:solidFill>
                <a:latin typeface="Calibri" pitchFamily="34" charset="0"/>
                <a:ea typeface="Calibri" pitchFamily="34" charset="-122"/>
                <a:cs typeface="Calibri" pitchFamily="34" charset="-120"/>
              </a:rPr>
              <a:t>MSN, RN, NE-BC</a:t>
            </a:r>
            <a:endParaRPr lang="en-US" sz="1200" dirty="0"/>
          </a:p>
          <a:p>
            <a:pPr marL="0" indent="0" algn="ctr">
              <a:buNone/>
            </a:pPr>
            <a:endParaRPr lang="en-US" sz="1200" dirty="0"/>
          </a:p>
        </p:txBody>
      </p:sp>
      <p:sp>
        <p:nvSpPr>
          <p:cNvPr id="19" name="Text 15"/>
          <p:cNvSpPr/>
          <p:nvPr/>
        </p:nvSpPr>
        <p:spPr>
          <a:xfrm>
            <a:off x="274320" y="5495544"/>
            <a:ext cx="2743200" cy="274320"/>
          </a:xfrm>
          <a:prstGeom prst="rect">
            <a:avLst/>
          </a:prstGeom>
          <a:noFill/>
          <a:ln/>
        </p:spPr>
        <p:txBody>
          <a:bodyPr wrap="square" lIns="0" tIns="0" rIns="0" bIns="0" rtlCol="0" anchor="ctr"/>
          <a:lstStyle/>
          <a:p>
            <a:pPr algn="ctr"/>
            <a:r>
              <a:rPr lang="en-US" sz="1100" i="1" dirty="0">
                <a:solidFill>
                  <a:srgbClr val="756F1F"/>
                </a:solidFill>
                <a:latin typeface="Calibri" pitchFamily="34" charset="0"/>
                <a:ea typeface="Calibri" pitchFamily="34" charset="-122"/>
                <a:cs typeface="Calibri" pitchFamily="34" charset="-120"/>
              </a:rPr>
              <a:t>Secretary of Legislative Affairs</a:t>
            </a:r>
          </a:p>
        </p:txBody>
      </p:sp>
      <p:sp>
        <p:nvSpPr>
          <p:cNvPr id="20" name="Shape 16"/>
          <p:cNvSpPr/>
          <p:nvPr/>
        </p:nvSpPr>
        <p:spPr>
          <a:xfrm>
            <a:off x="457200" y="5943600"/>
            <a:ext cx="6858000" cy="2103120"/>
          </a:xfrm>
          <a:prstGeom prst="rect">
            <a:avLst/>
          </a:prstGeom>
          <a:solidFill>
            <a:srgbClr val="F5F2E8"/>
          </a:solidFill>
          <a:ln w="12700">
            <a:solidFill>
              <a:srgbClr val="F5F2E8"/>
            </a:solidFill>
            <a:prstDash val="solid"/>
          </a:ln>
        </p:spPr>
        <p:txBody>
          <a:bodyPr/>
          <a:lstStyle/>
          <a:p>
            <a:endParaRPr lang="en-US"/>
          </a:p>
        </p:txBody>
      </p:sp>
      <p:sp>
        <p:nvSpPr>
          <p:cNvPr id="21" name="Text 17"/>
          <p:cNvSpPr/>
          <p:nvPr/>
        </p:nvSpPr>
        <p:spPr>
          <a:xfrm>
            <a:off x="640080" y="6035040"/>
            <a:ext cx="6492240" cy="274320"/>
          </a:xfrm>
          <a:prstGeom prst="rect">
            <a:avLst/>
          </a:prstGeom>
          <a:noFill/>
          <a:ln/>
        </p:spPr>
        <p:txBody>
          <a:bodyPr wrap="square" lIns="0" tIns="0" rIns="0" bIns="0" rtlCol="0" anchor="ctr"/>
          <a:lstStyle/>
          <a:p>
            <a:pPr marL="0" indent="0">
              <a:buNone/>
            </a:pPr>
            <a:r>
              <a:rPr lang="en-US" sz="1200" b="1" kern="0" spc="400" dirty="0">
                <a:solidFill>
                  <a:srgbClr val="756F1F"/>
                </a:solidFill>
                <a:latin typeface="Calibri" pitchFamily="34" charset="0"/>
                <a:ea typeface="Calibri" pitchFamily="34" charset="-122"/>
                <a:cs typeface="Calibri" pitchFamily="34" charset="-120"/>
              </a:rPr>
              <a:t>SESSION OVERVIEW</a:t>
            </a:r>
            <a:endParaRPr lang="en-US" sz="1200" dirty="0"/>
          </a:p>
        </p:txBody>
      </p:sp>
      <p:sp>
        <p:nvSpPr>
          <p:cNvPr id="22" name="Text 18"/>
          <p:cNvSpPr/>
          <p:nvPr/>
        </p:nvSpPr>
        <p:spPr>
          <a:xfrm>
            <a:off x="640080" y="6327648"/>
            <a:ext cx="6492240" cy="1005840"/>
          </a:xfrm>
          <a:prstGeom prst="rect">
            <a:avLst/>
          </a:prstGeom>
          <a:noFill/>
          <a:ln/>
        </p:spPr>
        <p:txBody>
          <a:bodyPr wrap="square" lIns="0" tIns="0" rIns="0" bIns="0" rtlCol="0" anchor="ctr"/>
          <a:lstStyle/>
          <a:p>
            <a:pPr marL="0" indent="0" algn="l">
              <a:spcAft>
                <a:spcPts val="400"/>
              </a:spcAft>
              <a:buNone/>
            </a:pPr>
            <a:r>
              <a:rPr lang="en-US" sz="1050" dirty="0">
                <a:solidFill>
                  <a:srgbClr val="2A2A2A"/>
                </a:solidFill>
                <a:latin typeface="Calibri" pitchFamily="34" charset="0"/>
                <a:ea typeface="Calibri" pitchFamily="34" charset="-122"/>
                <a:cs typeface="Calibri" pitchFamily="34" charset="-120"/>
              </a:rPr>
              <a:t>Join the Colorado Organization of Nurse Leaders for a timely review of healthcare legislation and policy developments impacting nurses, healthcare organizations, and patients across Colorado. This session equips nurse leaders with practical insights into the 2026 Colorado legislative session, emerging policy trends, and opportunities to influence healthcare decisions through advocacy and engagement.</a:t>
            </a:r>
            <a:endParaRPr lang="en-US" sz="1050" dirty="0"/>
          </a:p>
        </p:txBody>
      </p:sp>
      <p:sp>
        <p:nvSpPr>
          <p:cNvPr id="23" name="Text 19"/>
          <p:cNvSpPr/>
          <p:nvPr/>
        </p:nvSpPr>
        <p:spPr>
          <a:xfrm>
            <a:off x="640080" y="7315200"/>
            <a:ext cx="6492240" cy="685800"/>
          </a:xfrm>
          <a:prstGeom prst="rect">
            <a:avLst/>
          </a:prstGeom>
          <a:noFill/>
          <a:ln/>
        </p:spPr>
        <p:txBody>
          <a:bodyPr wrap="square" lIns="0" tIns="0" rIns="0" bIns="0" rtlCol="0" anchor="ctr"/>
          <a:lstStyle/>
          <a:p>
            <a:pPr marL="342900" indent="-342900">
              <a:buSzPct val="100000"/>
              <a:buChar char="•"/>
            </a:pPr>
            <a:r>
              <a:rPr lang="en-US" sz="1000" dirty="0">
                <a:solidFill>
                  <a:srgbClr val="2A2A2A"/>
                </a:solidFill>
                <a:latin typeface="Calibri" pitchFamily="34" charset="0"/>
                <a:ea typeface="Calibri" pitchFamily="34" charset="-122"/>
                <a:cs typeface="Calibri" pitchFamily="34" charset="-120"/>
              </a:rPr>
              <a:t>Key legislation from the 2026 Colorado session</a:t>
            </a:r>
            <a:endParaRPr lang="en-US" sz="1000" dirty="0"/>
          </a:p>
          <a:p>
            <a:pPr marL="342900" indent="-342900">
              <a:buSzPct val="100000"/>
              <a:buChar char="•"/>
            </a:pPr>
            <a:r>
              <a:rPr lang="en-US" sz="1000" dirty="0">
                <a:solidFill>
                  <a:srgbClr val="2A2A2A"/>
                </a:solidFill>
                <a:latin typeface="Calibri" pitchFamily="34" charset="0"/>
                <a:ea typeface="Calibri" pitchFamily="34" charset="-122"/>
                <a:cs typeface="Calibri" pitchFamily="34" charset="-120"/>
              </a:rPr>
              <a:t>Policy trends affecting nursing leadership and workforce</a:t>
            </a:r>
            <a:endParaRPr lang="en-US" sz="1000" dirty="0"/>
          </a:p>
          <a:p>
            <a:pPr marL="342900" indent="-342900">
              <a:buSzPct val="100000"/>
              <a:buChar char="•"/>
            </a:pPr>
            <a:r>
              <a:rPr lang="en-US" sz="1000" dirty="0">
                <a:solidFill>
                  <a:srgbClr val="2A2A2A"/>
                </a:solidFill>
                <a:latin typeface="Calibri" pitchFamily="34" charset="0"/>
                <a:ea typeface="Calibri" pitchFamily="34" charset="-122"/>
                <a:cs typeface="Calibri" pitchFamily="34" charset="-120"/>
              </a:rPr>
              <a:t>Advocacy opportunities and legislative engagement strategies</a:t>
            </a:r>
            <a:endParaRPr lang="en-US" sz="1000" dirty="0"/>
          </a:p>
        </p:txBody>
      </p:sp>
      <p:sp>
        <p:nvSpPr>
          <p:cNvPr id="24" name="Shape 20"/>
          <p:cNvSpPr/>
          <p:nvPr/>
        </p:nvSpPr>
        <p:spPr>
          <a:xfrm>
            <a:off x="457200" y="8229600"/>
            <a:ext cx="4114800" cy="1234440"/>
          </a:xfrm>
          <a:prstGeom prst="rect">
            <a:avLst/>
          </a:prstGeom>
          <a:solidFill>
            <a:srgbClr val="9C9637"/>
          </a:solidFill>
          <a:ln w="12700">
            <a:solidFill>
              <a:srgbClr val="9C9637"/>
            </a:solidFill>
            <a:prstDash val="solid"/>
          </a:ln>
        </p:spPr>
        <p:txBody>
          <a:bodyPr/>
          <a:lstStyle/>
          <a:p>
            <a:endParaRPr lang="en-US"/>
          </a:p>
        </p:txBody>
      </p:sp>
      <p:sp>
        <p:nvSpPr>
          <p:cNvPr id="25" name="Text 21"/>
          <p:cNvSpPr/>
          <p:nvPr/>
        </p:nvSpPr>
        <p:spPr>
          <a:xfrm>
            <a:off x="548640" y="8302752"/>
            <a:ext cx="2743200" cy="274320"/>
          </a:xfrm>
          <a:prstGeom prst="rect">
            <a:avLst/>
          </a:prstGeom>
          <a:noFill/>
          <a:ln/>
        </p:spPr>
        <p:txBody>
          <a:bodyPr wrap="square" lIns="0" tIns="0" rIns="0" bIns="0" rtlCol="0" anchor="ctr"/>
          <a:lstStyle/>
          <a:p>
            <a:pPr marL="0" indent="0">
              <a:buNone/>
            </a:pPr>
            <a:r>
              <a:rPr lang="en-US" sz="1100" b="1" kern="0" spc="300" dirty="0">
                <a:solidFill>
                  <a:srgbClr val="FFFFFF"/>
                </a:solidFill>
                <a:latin typeface="Calibri" pitchFamily="34" charset="0"/>
                <a:ea typeface="Calibri" pitchFamily="34" charset="-122"/>
                <a:cs typeface="Calibri" pitchFamily="34" charset="-120"/>
              </a:rPr>
              <a:t>REGISTRATION</a:t>
            </a:r>
            <a:endParaRPr lang="en-US" sz="1100" dirty="0"/>
          </a:p>
        </p:txBody>
      </p:sp>
      <p:sp>
        <p:nvSpPr>
          <p:cNvPr id="26" name="Text 22"/>
          <p:cNvSpPr/>
          <p:nvPr/>
        </p:nvSpPr>
        <p:spPr>
          <a:xfrm>
            <a:off x="548640" y="8577072"/>
            <a:ext cx="2743200" cy="320040"/>
          </a:xfrm>
          <a:prstGeom prst="rect">
            <a:avLst/>
          </a:prstGeom>
          <a:noFill/>
          <a:ln/>
        </p:spPr>
        <p:txBody>
          <a:bodyPr wrap="square" lIns="0" tIns="0" rIns="0" bIns="0" rtlCol="0" anchor="ctr"/>
          <a:lstStyle/>
          <a:p>
            <a:pPr marL="0" indent="0">
              <a:buNone/>
            </a:pPr>
            <a:r>
              <a:rPr lang="en-US" sz="1600" b="1" i="1" dirty="0">
                <a:solidFill>
                  <a:srgbClr val="FFFFFF"/>
                </a:solidFill>
                <a:latin typeface="Calibri" pitchFamily="34" charset="0"/>
                <a:ea typeface="Calibri" pitchFamily="34" charset="-122"/>
                <a:cs typeface="Calibri" pitchFamily="34" charset="-120"/>
              </a:rPr>
              <a:t>Opening Soon</a:t>
            </a:r>
            <a:endParaRPr lang="en-US" sz="1600" dirty="0"/>
          </a:p>
        </p:txBody>
      </p:sp>
      <p:sp>
        <p:nvSpPr>
          <p:cNvPr id="27" name="Text 23"/>
          <p:cNvSpPr/>
          <p:nvPr/>
        </p:nvSpPr>
        <p:spPr>
          <a:xfrm>
            <a:off x="548640" y="8942832"/>
            <a:ext cx="2743200" cy="274320"/>
          </a:xfrm>
          <a:prstGeom prst="rect">
            <a:avLst/>
          </a:prstGeom>
          <a:noFill/>
          <a:ln/>
        </p:spPr>
        <p:txBody>
          <a:bodyPr wrap="square" lIns="0" tIns="0" rIns="0" bIns="0" rtlCol="0" anchor="ctr"/>
          <a:lstStyle/>
          <a:p>
            <a:pPr marL="0" indent="0">
              <a:buNone/>
            </a:pPr>
            <a:r>
              <a:rPr lang="en-US" sz="1000" dirty="0">
                <a:solidFill>
                  <a:srgbClr val="FFFFFF"/>
                </a:solidFill>
                <a:latin typeface="Calibri" pitchFamily="34" charset="0"/>
                <a:ea typeface="Calibri" pitchFamily="34" charset="-122"/>
                <a:cs typeface="Calibri" pitchFamily="34" charset="-120"/>
              </a:rPr>
              <a:t>conl.nursingnetwork.com</a:t>
            </a:r>
            <a:endParaRPr lang="en-US" sz="1000" dirty="0"/>
          </a:p>
        </p:txBody>
      </p:sp>
      <p:sp>
        <p:nvSpPr>
          <p:cNvPr id="28" name="Text 24"/>
          <p:cNvSpPr/>
          <p:nvPr/>
        </p:nvSpPr>
        <p:spPr>
          <a:xfrm>
            <a:off x="548640" y="9162288"/>
            <a:ext cx="2743200" cy="182880"/>
          </a:xfrm>
          <a:prstGeom prst="rect">
            <a:avLst/>
          </a:prstGeom>
          <a:noFill/>
          <a:ln/>
        </p:spPr>
        <p:txBody>
          <a:bodyPr wrap="square" lIns="0" tIns="0" rIns="0" bIns="0" rtlCol="0" anchor="ctr"/>
          <a:lstStyle/>
          <a:p>
            <a:pPr marL="0" indent="0">
              <a:buNone/>
            </a:pPr>
            <a:r>
              <a:rPr lang="en-US" sz="800" i="1" dirty="0">
                <a:solidFill>
                  <a:srgbClr val="FFFFFF"/>
                </a:solidFill>
                <a:latin typeface="Calibri" pitchFamily="34" charset="0"/>
                <a:ea typeface="Calibri" pitchFamily="34" charset="-122"/>
                <a:cs typeface="Calibri" pitchFamily="34" charset="-120"/>
              </a:rPr>
              <a:t>Scan the QR code once</a:t>
            </a:r>
            <a:endParaRPr lang="en-US" sz="800" dirty="0"/>
          </a:p>
        </p:txBody>
      </p:sp>
      <p:sp>
        <p:nvSpPr>
          <p:cNvPr id="29" name="Text 25"/>
          <p:cNvSpPr/>
          <p:nvPr/>
        </p:nvSpPr>
        <p:spPr>
          <a:xfrm>
            <a:off x="548640" y="9299448"/>
            <a:ext cx="2743200" cy="182880"/>
          </a:xfrm>
          <a:prstGeom prst="rect">
            <a:avLst/>
          </a:prstGeom>
          <a:noFill/>
          <a:ln/>
        </p:spPr>
        <p:txBody>
          <a:bodyPr wrap="square" lIns="0" tIns="0" rIns="0" bIns="0" rtlCol="0" anchor="ctr"/>
          <a:lstStyle/>
          <a:p>
            <a:pPr marL="0" indent="0">
              <a:buNone/>
            </a:pPr>
            <a:r>
              <a:rPr lang="en-US" sz="800" i="1" dirty="0">
                <a:solidFill>
                  <a:srgbClr val="FFFFFF"/>
                </a:solidFill>
                <a:latin typeface="Calibri" pitchFamily="34" charset="0"/>
                <a:ea typeface="Calibri" pitchFamily="34" charset="-122"/>
                <a:cs typeface="Calibri" pitchFamily="34" charset="-120"/>
              </a:rPr>
              <a:t>registration opens.</a:t>
            </a:r>
            <a:endParaRPr lang="en-US" sz="800" dirty="0"/>
          </a:p>
        </p:txBody>
      </p:sp>
      <p:sp>
        <p:nvSpPr>
          <p:cNvPr id="30" name="Shape 26"/>
          <p:cNvSpPr/>
          <p:nvPr/>
        </p:nvSpPr>
        <p:spPr>
          <a:xfrm>
            <a:off x="3520440" y="8366760"/>
            <a:ext cx="960120" cy="960120"/>
          </a:xfrm>
          <a:prstGeom prst="rect">
            <a:avLst/>
          </a:prstGeom>
          <a:solidFill>
            <a:srgbClr val="FFFFFF"/>
          </a:solidFill>
          <a:ln w="12700">
            <a:solidFill>
              <a:srgbClr val="FFFFFF"/>
            </a:solidFill>
            <a:prstDash val="solid"/>
          </a:ln>
        </p:spPr>
        <p:txBody>
          <a:bodyPr/>
          <a:lstStyle/>
          <a:p>
            <a:endParaRPr lang="en-US"/>
          </a:p>
        </p:txBody>
      </p:sp>
      <p:sp>
        <p:nvSpPr>
          <p:cNvPr id="31" name="Text 27"/>
          <p:cNvSpPr/>
          <p:nvPr/>
        </p:nvSpPr>
        <p:spPr>
          <a:xfrm>
            <a:off x="3520440" y="8366760"/>
            <a:ext cx="960120" cy="960120"/>
          </a:xfrm>
          <a:prstGeom prst="rect">
            <a:avLst/>
          </a:prstGeom>
          <a:noFill/>
          <a:ln/>
        </p:spPr>
        <p:txBody>
          <a:bodyPr wrap="square" lIns="0" tIns="0" rIns="0" bIns="0" rtlCol="0" anchor="ctr"/>
          <a:lstStyle/>
          <a:p>
            <a:pPr marL="0" indent="0" algn="ctr">
              <a:buNone/>
            </a:pPr>
            <a:r>
              <a:rPr lang="en-US" sz="1000" b="1" dirty="0">
                <a:solidFill>
                  <a:srgbClr val="6B6B6B"/>
                </a:solidFill>
                <a:latin typeface="Calibri" pitchFamily="34" charset="0"/>
                <a:ea typeface="Calibri" pitchFamily="34" charset="-122"/>
                <a:cs typeface="Calibri" pitchFamily="34" charset="-120"/>
              </a:rPr>
              <a:t>QR</a:t>
            </a:r>
            <a:endParaRPr lang="en-US" sz="1000" dirty="0"/>
          </a:p>
          <a:p>
            <a:pPr marL="0" indent="0" algn="ctr">
              <a:buNone/>
            </a:pPr>
            <a:r>
              <a:rPr lang="en-US" sz="1000" b="1" dirty="0">
                <a:solidFill>
                  <a:srgbClr val="6B6B6B"/>
                </a:solidFill>
                <a:latin typeface="Calibri" pitchFamily="34" charset="0"/>
                <a:ea typeface="Calibri" pitchFamily="34" charset="-122"/>
                <a:cs typeface="Calibri" pitchFamily="34" charset="-120"/>
              </a:rPr>
              <a:t>CODE</a:t>
            </a:r>
            <a:endParaRPr lang="en-US" sz="1000" dirty="0"/>
          </a:p>
        </p:txBody>
      </p:sp>
      <p:sp>
        <p:nvSpPr>
          <p:cNvPr id="32" name="Shape 28"/>
          <p:cNvSpPr/>
          <p:nvPr/>
        </p:nvSpPr>
        <p:spPr>
          <a:xfrm>
            <a:off x="4663440" y="8229600"/>
            <a:ext cx="2651760" cy="1234440"/>
          </a:xfrm>
          <a:prstGeom prst="rect">
            <a:avLst/>
          </a:prstGeom>
          <a:solidFill>
            <a:srgbClr val="2A2A2A"/>
          </a:solidFill>
          <a:ln w="12700">
            <a:solidFill>
              <a:srgbClr val="2A2A2A"/>
            </a:solidFill>
            <a:prstDash val="solid"/>
          </a:ln>
        </p:spPr>
        <p:txBody>
          <a:bodyPr/>
          <a:lstStyle/>
          <a:p>
            <a:endParaRPr lang="en-US"/>
          </a:p>
        </p:txBody>
      </p:sp>
      <p:sp>
        <p:nvSpPr>
          <p:cNvPr id="33" name="Text 29"/>
          <p:cNvSpPr/>
          <p:nvPr/>
        </p:nvSpPr>
        <p:spPr>
          <a:xfrm>
            <a:off x="4754880" y="8275320"/>
            <a:ext cx="2468880" cy="274320"/>
          </a:xfrm>
          <a:prstGeom prst="rect">
            <a:avLst/>
          </a:prstGeom>
          <a:noFill/>
          <a:ln/>
        </p:spPr>
        <p:txBody>
          <a:bodyPr wrap="square" lIns="0" tIns="0" rIns="0" bIns="0" rtlCol="0" anchor="ctr"/>
          <a:lstStyle/>
          <a:p>
            <a:pPr marL="0" indent="0">
              <a:buNone/>
            </a:pPr>
            <a:r>
              <a:rPr lang="en-US" sz="1100" b="1" kern="0" spc="400" dirty="0">
                <a:solidFill>
                  <a:srgbClr val="A9C3E8"/>
                </a:solidFill>
                <a:latin typeface="Calibri" pitchFamily="34" charset="0"/>
                <a:ea typeface="Calibri" pitchFamily="34" charset="-122"/>
                <a:cs typeface="Calibri" pitchFamily="34" charset="-120"/>
              </a:rPr>
              <a:t>PRICING</a:t>
            </a:r>
            <a:endParaRPr lang="en-US" sz="1100" dirty="0"/>
          </a:p>
        </p:txBody>
      </p:sp>
      <p:sp>
        <p:nvSpPr>
          <p:cNvPr id="34" name="Text 30"/>
          <p:cNvSpPr/>
          <p:nvPr/>
        </p:nvSpPr>
        <p:spPr>
          <a:xfrm>
            <a:off x="4754880" y="8549640"/>
            <a:ext cx="2468880" cy="914400"/>
          </a:xfrm>
          <a:prstGeom prst="rect">
            <a:avLst/>
          </a:prstGeom>
          <a:noFill/>
          <a:ln/>
        </p:spPr>
        <p:txBody>
          <a:bodyPr wrap="square" lIns="0" tIns="0" rIns="0" bIns="0" rtlCol="0" anchor="ctr"/>
          <a:lstStyle/>
          <a:p>
            <a:pPr marL="0" indent="0">
              <a:spcAft>
                <a:spcPts val="200"/>
              </a:spcAft>
              <a:buNone/>
            </a:pPr>
            <a:r>
              <a:rPr lang="en-US" sz="1000" b="1" dirty="0">
                <a:solidFill>
                  <a:srgbClr val="FFFFFF"/>
                </a:solidFill>
                <a:latin typeface="Calibri" pitchFamily="34" charset="0"/>
                <a:ea typeface="Calibri" pitchFamily="34" charset="-122"/>
                <a:cs typeface="Calibri" pitchFamily="34" charset="-120"/>
              </a:rPr>
              <a:t>$0</a:t>
            </a:r>
            <a:r>
              <a:rPr lang="en-US" sz="1000" dirty="0">
                <a:solidFill>
                  <a:srgbClr val="FFFFFF"/>
                </a:solidFill>
                <a:latin typeface="Calibri" pitchFamily="34" charset="0"/>
                <a:ea typeface="Calibri" pitchFamily="34" charset="-122"/>
                <a:cs typeface="Calibri" pitchFamily="34" charset="-120"/>
              </a:rPr>
              <a:t>  CONL Members</a:t>
            </a:r>
            <a:endParaRPr lang="en-US" sz="1000" dirty="0"/>
          </a:p>
          <a:p>
            <a:pPr marL="0" indent="0">
              <a:spcAft>
                <a:spcPts val="200"/>
              </a:spcAft>
              <a:buNone/>
            </a:pPr>
            <a:r>
              <a:rPr lang="en-US" sz="1000" b="1" dirty="0">
                <a:solidFill>
                  <a:srgbClr val="FFFFFF"/>
                </a:solidFill>
                <a:latin typeface="Calibri" pitchFamily="34" charset="0"/>
                <a:ea typeface="Calibri" pitchFamily="34" charset="-122"/>
                <a:cs typeface="Calibri" pitchFamily="34" charset="-120"/>
              </a:rPr>
              <a:t>$25</a:t>
            </a:r>
            <a:r>
              <a:rPr lang="en-US" sz="1000" dirty="0">
                <a:solidFill>
                  <a:srgbClr val="FFFFFF"/>
                </a:solidFill>
                <a:latin typeface="Calibri" pitchFamily="34" charset="0"/>
                <a:ea typeface="Calibri" pitchFamily="34" charset="-122"/>
                <a:cs typeface="Calibri" pitchFamily="34" charset="-120"/>
              </a:rPr>
              <a:t>  Non-CONL Members</a:t>
            </a:r>
            <a:endParaRPr lang="en-US" sz="1000" dirty="0"/>
          </a:p>
          <a:p>
            <a:pPr marL="0" indent="0">
              <a:spcAft>
                <a:spcPts val="200"/>
              </a:spcAft>
              <a:buNone/>
            </a:pPr>
            <a:r>
              <a:rPr lang="en-US" sz="1000" b="1" dirty="0">
                <a:solidFill>
                  <a:srgbClr val="FFFFFF"/>
                </a:solidFill>
                <a:latin typeface="Calibri" pitchFamily="34" charset="0"/>
                <a:ea typeface="Calibri" pitchFamily="34" charset="-122"/>
                <a:cs typeface="Calibri" pitchFamily="34" charset="-120"/>
              </a:rPr>
              <a:t>$150</a:t>
            </a:r>
            <a:r>
              <a:rPr lang="en-US" sz="1000" dirty="0">
                <a:solidFill>
                  <a:srgbClr val="FFFFFF"/>
                </a:solidFill>
                <a:latin typeface="Calibri" pitchFamily="34" charset="0"/>
                <a:ea typeface="Calibri" pitchFamily="34" charset="-122"/>
                <a:cs typeface="Calibri" pitchFamily="34" charset="-120"/>
              </a:rPr>
              <a:t>  Webinar + Membership</a:t>
            </a:r>
            <a:endParaRPr lang="en-US" sz="1000" dirty="0"/>
          </a:p>
        </p:txBody>
      </p:sp>
      <p:sp>
        <p:nvSpPr>
          <p:cNvPr id="35" name="Text 31"/>
          <p:cNvSpPr/>
          <p:nvPr/>
        </p:nvSpPr>
        <p:spPr>
          <a:xfrm>
            <a:off x="457200" y="9555480"/>
            <a:ext cx="6858000" cy="228600"/>
          </a:xfrm>
          <a:prstGeom prst="rect">
            <a:avLst/>
          </a:prstGeom>
          <a:noFill/>
          <a:ln/>
        </p:spPr>
        <p:txBody>
          <a:bodyPr wrap="square" lIns="0" tIns="0" rIns="0" bIns="0" rtlCol="0" anchor="ctr"/>
          <a:lstStyle/>
          <a:p>
            <a:pPr marL="0" indent="0" algn="ctr">
              <a:buNone/>
            </a:pPr>
            <a:r>
              <a:rPr lang="en-US" sz="1000" b="1" dirty="0">
                <a:solidFill>
                  <a:srgbClr val="756F1F"/>
                </a:solidFill>
                <a:latin typeface="Calibri" pitchFamily="34" charset="0"/>
                <a:ea typeface="Calibri" pitchFamily="34" charset="-122"/>
                <a:cs typeface="Calibri" pitchFamily="34" charset="-120"/>
              </a:rPr>
              <a:t>Colorado Organization of Nurse Leaders  •  Mentorship. Partnership. Leadership.</a:t>
            </a:r>
            <a:endParaRPr lang="en-US" sz="1000" dirty="0"/>
          </a:p>
        </p:txBody>
      </p:sp>
      <p:sp>
        <p:nvSpPr>
          <p:cNvPr id="36" name="Text 32"/>
          <p:cNvSpPr/>
          <p:nvPr/>
        </p:nvSpPr>
        <p:spPr>
          <a:xfrm>
            <a:off x="457200" y="9802368"/>
            <a:ext cx="6858000" cy="182880"/>
          </a:xfrm>
          <a:prstGeom prst="rect">
            <a:avLst/>
          </a:prstGeom>
          <a:noFill/>
          <a:ln/>
        </p:spPr>
        <p:txBody>
          <a:bodyPr wrap="square" lIns="0" tIns="0" rIns="0" bIns="0" rtlCol="0" anchor="ctr"/>
          <a:lstStyle/>
          <a:p>
            <a:pPr marL="0" indent="0" algn="ctr">
              <a:buNone/>
            </a:pPr>
            <a:r>
              <a:rPr lang="en-US" sz="800" i="1" dirty="0">
                <a:solidFill>
                  <a:srgbClr val="6B6B6B"/>
                </a:solidFill>
                <a:latin typeface="Calibri" pitchFamily="34" charset="0"/>
                <a:ea typeface="Calibri" pitchFamily="34" charset="-122"/>
                <a:cs typeface="Calibri" pitchFamily="34" charset="-120"/>
              </a:rPr>
              <a:t>This activity has been submitted to the Colorado Nurses Association for approval to award contact hours.</a:t>
            </a:r>
            <a:endParaRPr lang="en-US" sz="800" dirty="0"/>
          </a:p>
        </p:txBody>
      </p:sp>
      <p:pic>
        <p:nvPicPr>
          <p:cNvPr id="38" name="Picture 37">
            <a:extLst>
              <a:ext uri="{FF2B5EF4-FFF2-40B4-BE49-F238E27FC236}">
                <a16:creationId xmlns:a16="http://schemas.microsoft.com/office/drawing/2014/main" id="{DAF4617D-D8C9-6E40-74C0-1446F4C527C8}"/>
              </a:ext>
            </a:extLst>
          </p:cNvPr>
          <p:cNvPicPr>
            <a:picLocks noChangeAspect="1"/>
          </p:cNvPicPr>
          <p:nvPr/>
        </p:nvPicPr>
        <p:blipFill>
          <a:blip r:embed="rId3"/>
          <a:srcRect t="13635" r="3182" b="17001"/>
          <a:stretch>
            <a:fillRect/>
          </a:stretch>
        </p:blipFill>
        <p:spPr>
          <a:xfrm>
            <a:off x="5080013" y="3264408"/>
            <a:ext cx="1361413" cy="1463040"/>
          </a:xfrm>
          <a:prstGeom prst="flowChartConnector">
            <a:avLst/>
          </a:prstGeom>
        </p:spPr>
      </p:pic>
      <p:pic>
        <p:nvPicPr>
          <p:cNvPr id="40" name="Picture 39">
            <a:extLst>
              <a:ext uri="{FF2B5EF4-FFF2-40B4-BE49-F238E27FC236}">
                <a16:creationId xmlns:a16="http://schemas.microsoft.com/office/drawing/2014/main" id="{27AA19B7-6D6F-5A07-ABF2-F8DF503F7888}"/>
              </a:ext>
            </a:extLst>
          </p:cNvPr>
          <p:cNvPicPr>
            <a:picLocks noChangeAspect="1"/>
          </p:cNvPicPr>
          <p:nvPr/>
        </p:nvPicPr>
        <p:blipFill>
          <a:blip r:embed="rId4"/>
          <a:stretch>
            <a:fillRect/>
          </a:stretch>
        </p:blipFill>
        <p:spPr>
          <a:xfrm>
            <a:off x="868680" y="3305942"/>
            <a:ext cx="1463040" cy="1463040"/>
          </a:xfrm>
          <a:prstGeom prst="flowChartConnector">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189</Words>
  <Application>Microsoft Office PowerPoint</Application>
  <PresentationFormat>Custom</PresentationFormat>
  <Paragraphs>30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Scheideman, Kory</cp:lastModifiedBy>
  <cp:revision>4</cp:revision>
  <dcterms:created xsi:type="dcterms:W3CDTF">2026-07-01T17:27:44Z</dcterms:created>
  <dcterms:modified xsi:type="dcterms:W3CDTF">2026-07-02T18:07:46Z</dcterms:modified>
</cp:coreProperties>
</file>