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1"/>
  </p:sldMasterIdLst>
  <p:notesMasterIdLst>
    <p:notesMasterId r:id="rId12"/>
  </p:notesMasterIdLst>
  <p:sldIdLst>
    <p:sldId id="294" r:id="rId2"/>
    <p:sldId id="295" r:id="rId3"/>
    <p:sldId id="303" r:id="rId4"/>
    <p:sldId id="280" r:id="rId5"/>
    <p:sldId id="298" r:id="rId6"/>
    <p:sldId id="300" r:id="rId7"/>
    <p:sldId id="325" r:id="rId8"/>
    <p:sldId id="301" r:id="rId9"/>
    <p:sldId id="302" r:id="rId10"/>
    <p:sldId id="304" r:id="rId11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1pPr>
    <a:lvl2pPr marL="0" marR="0" indent="2286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2pPr>
    <a:lvl3pPr marL="0" marR="0" indent="4572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3pPr>
    <a:lvl4pPr marL="0" marR="0" indent="6858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4pPr>
    <a:lvl5pPr marL="0" marR="0" indent="9144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5pPr>
    <a:lvl6pPr marL="0" marR="0" indent="11430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6pPr>
    <a:lvl7pPr marL="0" marR="0" indent="13716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7pPr>
    <a:lvl8pPr marL="0" marR="0" indent="16002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8pPr>
    <a:lvl9pPr marL="0" marR="0" indent="1828800" algn="ctr" defTabSz="410766" rtl="0" fontAlgn="auto" latinLnBrk="0" hangingPunct="0">
      <a:lnSpc>
        <a:spcPct val="80000"/>
      </a:lnSpc>
      <a:spcBef>
        <a:spcPts val="200"/>
      </a:spcBef>
      <a:spcAft>
        <a:spcPts val="0"/>
      </a:spcAft>
      <a:buClrTx/>
      <a:buSzTx/>
      <a:buFontTx/>
      <a:buNone/>
      <a:tabLst>
        <a:tab pos="406400" algn="l"/>
      </a:tabLst>
      <a:defRPr kumimoji="0" sz="1300" b="0" i="0" u="none" strike="noStrike" cap="none" spc="-13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D65783-8B80-EE07-7CC1-3EBDAD398D80}" name="Lesley Tilley" initials="LT" userId="4d5f2b759bb2c74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E5"/>
    <a:srgbClr val="E08A38"/>
    <a:srgbClr val="EF8517"/>
    <a:srgbClr val="FF9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52094-4E3A-419F-A4E8-EA315A816A73}" v="1" dt="2026-05-11T21:36:36.17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Source Sans Pro Semibold"/>
          <a:ea typeface="Source Sans Pro Semibold"/>
          <a:cs typeface="Source Sans Pro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Source Sans Pro Semibold"/>
          <a:ea typeface="Source Sans Pro Semibold"/>
          <a:cs typeface="Source Sans Pro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Source Sans Pro Semibold"/>
          <a:ea typeface="Source Sans Pro Semibold"/>
          <a:cs typeface="Source Sans Pro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8" autoAdjust="0"/>
    <p:restoredTop sz="96327"/>
  </p:normalViewPr>
  <p:slideViewPr>
    <p:cSldViewPr snapToGrid="0">
      <p:cViewPr varScale="1">
        <p:scale>
          <a:sx n="80" d="100"/>
          <a:sy n="80" d="100"/>
        </p:scale>
        <p:origin x="7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Tilley" userId="4d5f2b759bb2c74d" providerId="LiveId" clId="{A8A62751-22CC-45C1-A8D2-03E7DC5DCFFF}"/>
    <pc:docChg chg="custSel addSld delSld modSld">
      <pc:chgData name="Lesley Tilley" userId="4d5f2b759bb2c74d" providerId="LiveId" clId="{A8A62751-22CC-45C1-A8D2-03E7DC5DCFFF}" dt="2026-05-11T21:36:36.172" v="282"/>
      <pc:docMkLst>
        <pc:docMk/>
      </pc:docMkLst>
      <pc:sldChg chg="add">
        <pc:chgData name="Lesley Tilley" userId="4d5f2b759bb2c74d" providerId="LiveId" clId="{A8A62751-22CC-45C1-A8D2-03E7DC5DCFFF}" dt="2026-05-11T21:36:36.172" v="282"/>
        <pc:sldMkLst>
          <pc:docMk/>
          <pc:sldMk cId="3048320639" sldId="32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6DFE5-213C-4720-857A-5FBC9B3545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3C003C3-988C-4349-AF6C-6BAB3A0F3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This is:</a:t>
          </a:r>
          <a:r>
            <a:rPr lang="en-US" b="0" i="0" baseline="0" dirty="0"/>
            <a:t>  Inviting Louisiana LPN’s to membership in the LSNA to partner on advocacy and workforce development.</a:t>
          </a:r>
          <a:endParaRPr lang="en-US" dirty="0"/>
        </a:p>
      </dgm:t>
    </dgm:pt>
    <dgm:pt modelId="{3DB40C61-E42D-4549-8C46-C295E6F0C1FD}" type="parTrans" cxnId="{0317F1EE-1B5E-4A5E-B41D-740ADAC41EA5}">
      <dgm:prSet/>
      <dgm:spPr/>
      <dgm:t>
        <a:bodyPr/>
        <a:lstStyle/>
        <a:p>
          <a:endParaRPr lang="en-US"/>
        </a:p>
      </dgm:t>
    </dgm:pt>
    <dgm:pt modelId="{68A6E03A-B3CC-4E68-87B1-7A8B8E9686E9}" type="sibTrans" cxnId="{0317F1EE-1B5E-4A5E-B41D-740ADAC41EA5}">
      <dgm:prSet/>
      <dgm:spPr/>
      <dgm:t>
        <a:bodyPr/>
        <a:lstStyle/>
        <a:p>
          <a:endParaRPr lang="en-US"/>
        </a:p>
      </dgm:t>
    </dgm:pt>
    <dgm:pt modelId="{DF4ED205-23A6-4782-961F-CE7C664F74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This is </a:t>
          </a:r>
          <a:r>
            <a:rPr lang="en-US" b="1" i="0" baseline="0" dirty="0">
              <a:solidFill>
                <a:srgbClr val="FF0000"/>
              </a:solidFill>
            </a:rPr>
            <a:t>NOT</a:t>
          </a:r>
          <a:r>
            <a:rPr lang="en-US" b="1" i="0" baseline="0" dirty="0"/>
            <a:t>: </a:t>
          </a:r>
          <a:r>
            <a:rPr lang="en-US" b="0" i="0" baseline="0" dirty="0"/>
            <a:t>Defining scope of practice for Louisiana LPN’s and RN’s, that is the specific work of the LSBN and LSBPNE.</a:t>
          </a:r>
          <a:endParaRPr lang="en-US" dirty="0"/>
        </a:p>
      </dgm:t>
    </dgm:pt>
    <dgm:pt modelId="{4813080E-62A9-4A5D-B8BA-2340BE990CFC}" type="parTrans" cxnId="{9883E0EE-32E4-489E-B23F-228A048EFF89}">
      <dgm:prSet/>
      <dgm:spPr/>
      <dgm:t>
        <a:bodyPr/>
        <a:lstStyle/>
        <a:p>
          <a:endParaRPr lang="en-US"/>
        </a:p>
      </dgm:t>
    </dgm:pt>
    <dgm:pt modelId="{AD96D804-3037-4BC3-B70F-EBC78F1789C4}" type="sibTrans" cxnId="{9883E0EE-32E4-489E-B23F-228A048EFF89}">
      <dgm:prSet/>
      <dgm:spPr/>
      <dgm:t>
        <a:bodyPr/>
        <a:lstStyle/>
        <a:p>
          <a:endParaRPr lang="en-US"/>
        </a:p>
      </dgm:t>
    </dgm:pt>
    <dgm:pt modelId="{5EAE5BE4-06B8-4C70-8CF8-1C6890CC3ED1}" type="pres">
      <dgm:prSet presAssocID="{6106DFE5-213C-4720-857A-5FBC9B354538}" presName="root" presStyleCnt="0">
        <dgm:presLayoutVars>
          <dgm:dir/>
          <dgm:resizeHandles val="exact"/>
        </dgm:presLayoutVars>
      </dgm:prSet>
      <dgm:spPr/>
    </dgm:pt>
    <dgm:pt modelId="{44E9E5E0-FCE8-4B07-B90C-3D113E24C686}" type="pres">
      <dgm:prSet presAssocID="{C3C003C3-988C-4349-AF6C-6BAB3A0F3D9F}" presName="compNode" presStyleCnt="0"/>
      <dgm:spPr/>
    </dgm:pt>
    <dgm:pt modelId="{F8714C96-9C64-415B-9ECF-020F47250928}" type="pres">
      <dgm:prSet presAssocID="{C3C003C3-988C-4349-AF6C-6BAB3A0F3D9F}" presName="bgRect" presStyleLbl="bgShp" presStyleIdx="0" presStyleCnt="2"/>
      <dgm:spPr/>
    </dgm:pt>
    <dgm:pt modelId="{D4C43CCC-3A77-47A0-AAE0-A5B029DF85F5}" type="pres">
      <dgm:prSet presAssocID="{C3C003C3-988C-4349-AF6C-6BAB3A0F3D9F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B9238A7-844C-41B1-B4A3-1860B786D8F3}" type="pres">
      <dgm:prSet presAssocID="{C3C003C3-988C-4349-AF6C-6BAB3A0F3D9F}" presName="spaceRect" presStyleCnt="0"/>
      <dgm:spPr/>
    </dgm:pt>
    <dgm:pt modelId="{D5DEC724-E9D1-4EA9-9B0B-BE845FEC6883}" type="pres">
      <dgm:prSet presAssocID="{C3C003C3-988C-4349-AF6C-6BAB3A0F3D9F}" presName="parTx" presStyleLbl="revTx" presStyleIdx="0" presStyleCnt="2">
        <dgm:presLayoutVars>
          <dgm:chMax val="0"/>
          <dgm:chPref val="0"/>
        </dgm:presLayoutVars>
      </dgm:prSet>
      <dgm:spPr/>
    </dgm:pt>
    <dgm:pt modelId="{E4E7D174-69D1-4F9F-B970-8D7C93C43132}" type="pres">
      <dgm:prSet presAssocID="{68A6E03A-B3CC-4E68-87B1-7A8B8E9686E9}" presName="sibTrans" presStyleCnt="0"/>
      <dgm:spPr/>
    </dgm:pt>
    <dgm:pt modelId="{D2A2182A-084F-4053-9AEB-E49FCD3C10E9}" type="pres">
      <dgm:prSet presAssocID="{DF4ED205-23A6-4782-961F-CE7C664F740D}" presName="compNode" presStyleCnt="0"/>
      <dgm:spPr/>
    </dgm:pt>
    <dgm:pt modelId="{F2AF886B-32DE-4915-B56F-F21B0E673ECB}" type="pres">
      <dgm:prSet presAssocID="{DF4ED205-23A6-4782-961F-CE7C664F740D}" presName="bgRect" presStyleLbl="bgShp" presStyleIdx="1" presStyleCnt="2"/>
      <dgm:spPr/>
    </dgm:pt>
    <dgm:pt modelId="{42A0E6A1-893A-4BDD-8C2D-96C24F562D59}" type="pres">
      <dgm:prSet presAssocID="{DF4ED205-23A6-4782-961F-CE7C664F740D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8C5DAA4-C380-44F7-A163-A6A92D7DE631}" type="pres">
      <dgm:prSet presAssocID="{DF4ED205-23A6-4782-961F-CE7C664F740D}" presName="spaceRect" presStyleCnt="0"/>
      <dgm:spPr/>
    </dgm:pt>
    <dgm:pt modelId="{EE859284-7793-4C69-B0C7-D44610222008}" type="pres">
      <dgm:prSet presAssocID="{DF4ED205-23A6-4782-961F-CE7C664F74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B99305-7548-4EDE-A82D-8F7F121280CD}" type="presOf" srcId="{DF4ED205-23A6-4782-961F-CE7C664F740D}" destId="{EE859284-7793-4C69-B0C7-D44610222008}" srcOrd="0" destOrd="0" presId="urn:microsoft.com/office/officeart/2018/2/layout/IconVerticalSolidList"/>
    <dgm:cxn modelId="{E9513B28-FDD8-431C-873A-D81F77906EF0}" type="presOf" srcId="{6106DFE5-213C-4720-857A-5FBC9B354538}" destId="{5EAE5BE4-06B8-4C70-8CF8-1C6890CC3ED1}" srcOrd="0" destOrd="0" presId="urn:microsoft.com/office/officeart/2018/2/layout/IconVerticalSolidList"/>
    <dgm:cxn modelId="{D27980D3-CC61-4786-981C-85B55739FE85}" type="presOf" srcId="{C3C003C3-988C-4349-AF6C-6BAB3A0F3D9F}" destId="{D5DEC724-E9D1-4EA9-9B0B-BE845FEC6883}" srcOrd="0" destOrd="0" presId="urn:microsoft.com/office/officeart/2018/2/layout/IconVerticalSolidList"/>
    <dgm:cxn modelId="{9883E0EE-32E4-489E-B23F-228A048EFF89}" srcId="{6106DFE5-213C-4720-857A-5FBC9B354538}" destId="{DF4ED205-23A6-4782-961F-CE7C664F740D}" srcOrd="1" destOrd="0" parTransId="{4813080E-62A9-4A5D-B8BA-2340BE990CFC}" sibTransId="{AD96D804-3037-4BC3-B70F-EBC78F1789C4}"/>
    <dgm:cxn modelId="{0317F1EE-1B5E-4A5E-B41D-740ADAC41EA5}" srcId="{6106DFE5-213C-4720-857A-5FBC9B354538}" destId="{C3C003C3-988C-4349-AF6C-6BAB3A0F3D9F}" srcOrd="0" destOrd="0" parTransId="{3DB40C61-E42D-4549-8C46-C295E6F0C1FD}" sibTransId="{68A6E03A-B3CC-4E68-87B1-7A8B8E9686E9}"/>
    <dgm:cxn modelId="{71776C9B-2F35-471A-A502-D860803D43AA}" type="presParOf" srcId="{5EAE5BE4-06B8-4C70-8CF8-1C6890CC3ED1}" destId="{44E9E5E0-FCE8-4B07-B90C-3D113E24C686}" srcOrd="0" destOrd="0" presId="urn:microsoft.com/office/officeart/2018/2/layout/IconVerticalSolidList"/>
    <dgm:cxn modelId="{A444C22B-40B3-4125-9246-0FD3BCEE4290}" type="presParOf" srcId="{44E9E5E0-FCE8-4B07-B90C-3D113E24C686}" destId="{F8714C96-9C64-415B-9ECF-020F47250928}" srcOrd="0" destOrd="0" presId="urn:microsoft.com/office/officeart/2018/2/layout/IconVerticalSolidList"/>
    <dgm:cxn modelId="{990843F2-1CC8-4669-B049-A881963394E3}" type="presParOf" srcId="{44E9E5E0-FCE8-4B07-B90C-3D113E24C686}" destId="{D4C43CCC-3A77-47A0-AAE0-A5B029DF85F5}" srcOrd="1" destOrd="0" presId="urn:microsoft.com/office/officeart/2018/2/layout/IconVerticalSolidList"/>
    <dgm:cxn modelId="{AB173515-C1D1-412F-8BAA-6B09AC116222}" type="presParOf" srcId="{44E9E5E0-FCE8-4B07-B90C-3D113E24C686}" destId="{6B9238A7-844C-41B1-B4A3-1860B786D8F3}" srcOrd="2" destOrd="0" presId="urn:microsoft.com/office/officeart/2018/2/layout/IconVerticalSolidList"/>
    <dgm:cxn modelId="{869D091F-9685-45DB-B1D8-D3061F89822A}" type="presParOf" srcId="{44E9E5E0-FCE8-4B07-B90C-3D113E24C686}" destId="{D5DEC724-E9D1-4EA9-9B0B-BE845FEC6883}" srcOrd="3" destOrd="0" presId="urn:microsoft.com/office/officeart/2018/2/layout/IconVerticalSolidList"/>
    <dgm:cxn modelId="{FCDBD3FC-0C7C-447F-8AEE-22B4EBE95F09}" type="presParOf" srcId="{5EAE5BE4-06B8-4C70-8CF8-1C6890CC3ED1}" destId="{E4E7D174-69D1-4F9F-B970-8D7C93C43132}" srcOrd="1" destOrd="0" presId="urn:microsoft.com/office/officeart/2018/2/layout/IconVerticalSolidList"/>
    <dgm:cxn modelId="{8AF5D5AB-8FA4-4346-BCDC-FE18082F9BF4}" type="presParOf" srcId="{5EAE5BE4-06B8-4C70-8CF8-1C6890CC3ED1}" destId="{D2A2182A-084F-4053-9AEB-E49FCD3C10E9}" srcOrd="2" destOrd="0" presId="urn:microsoft.com/office/officeart/2018/2/layout/IconVerticalSolidList"/>
    <dgm:cxn modelId="{AFCD9D75-7D9E-448B-AE0A-38DBDB32D082}" type="presParOf" srcId="{D2A2182A-084F-4053-9AEB-E49FCD3C10E9}" destId="{F2AF886B-32DE-4915-B56F-F21B0E673ECB}" srcOrd="0" destOrd="0" presId="urn:microsoft.com/office/officeart/2018/2/layout/IconVerticalSolidList"/>
    <dgm:cxn modelId="{1104554F-6234-48B2-90D7-D137738AA0F4}" type="presParOf" srcId="{D2A2182A-084F-4053-9AEB-E49FCD3C10E9}" destId="{42A0E6A1-893A-4BDD-8C2D-96C24F562D59}" srcOrd="1" destOrd="0" presId="urn:microsoft.com/office/officeart/2018/2/layout/IconVerticalSolidList"/>
    <dgm:cxn modelId="{BBC9EC53-9666-48F5-9917-4E2DD23BA5AC}" type="presParOf" srcId="{D2A2182A-084F-4053-9AEB-E49FCD3C10E9}" destId="{48C5DAA4-C380-44F7-A163-A6A92D7DE631}" srcOrd="2" destOrd="0" presId="urn:microsoft.com/office/officeart/2018/2/layout/IconVerticalSolidList"/>
    <dgm:cxn modelId="{BBB4CA32-7EBB-463F-9D8E-AB1D98156C50}" type="presParOf" srcId="{D2A2182A-084F-4053-9AEB-E49FCD3C10E9}" destId="{EE859284-7793-4C69-B0C7-D446102220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14C96-9C64-415B-9ECF-020F47250928}">
      <dsp:nvSpPr>
        <dsp:cNvPr id="0" name=""/>
        <dsp:cNvSpPr/>
      </dsp:nvSpPr>
      <dsp:spPr>
        <a:xfrm>
          <a:off x="0" y="734066"/>
          <a:ext cx="10515600" cy="1355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43CCC-3A77-47A0-AAE0-A5B029DF85F5}">
      <dsp:nvSpPr>
        <dsp:cNvPr id="0" name=""/>
        <dsp:cNvSpPr/>
      </dsp:nvSpPr>
      <dsp:spPr>
        <a:xfrm>
          <a:off x="409948" y="1038987"/>
          <a:ext cx="745360" cy="7453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EC724-E9D1-4EA9-9B0B-BE845FEC6883}">
      <dsp:nvSpPr>
        <dsp:cNvPr id="0" name=""/>
        <dsp:cNvSpPr/>
      </dsp:nvSpPr>
      <dsp:spPr>
        <a:xfrm>
          <a:off x="1565256" y="734066"/>
          <a:ext cx="8950343" cy="13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25" tIns="143425" rIns="143425" bIns="14342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/>
            <a:t>This is:</a:t>
          </a:r>
          <a:r>
            <a:rPr lang="en-US" sz="2500" b="0" i="0" kern="1200" baseline="0" dirty="0"/>
            <a:t>  Inviting Louisiana LPN’s to membership in the LSNA to partner on advocacy and workforce development.</a:t>
          </a:r>
          <a:endParaRPr lang="en-US" sz="2500" kern="1200" dirty="0"/>
        </a:p>
      </dsp:txBody>
      <dsp:txXfrm>
        <a:off x="1565256" y="734066"/>
        <a:ext cx="8950343" cy="1355200"/>
      </dsp:txXfrm>
    </dsp:sp>
    <dsp:sp modelId="{F2AF886B-32DE-4915-B56F-F21B0E673ECB}">
      <dsp:nvSpPr>
        <dsp:cNvPr id="0" name=""/>
        <dsp:cNvSpPr/>
      </dsp:nvSpPr>
      <dsp:spPr>
        <a:xfrm>
          <a:off x="0" y="2428067"/>
          <a:ext cx="10515600" cy="13552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0E6A1-893A-4BDD-8C2D-96C24F562D59}">
      <dsp:nvSpPr>
        <dsp:cNvPr id="0" name=""/>
        <dsp:cNvSpPr/>
      </dsp:nvSpPr>
      <dsp:spPr>
        <a:xfrm>
          <a:off x="409948" y="2732987"/>
          <a:ext cx="745360" cy="7453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9284-7793-4C69-B0C7-D44610222008}">
      <dsp:nvSpPr>
        <dsp:cNvPr id="0" name=""/>
        <dsp:cNvSpPr/>
      </dsp:nvSpPr>
      <dsp:spPr>
        <a:xfrm>
          <a:off x="1565256" y="2428067"/>
          <a:ext cx="8950343" cy="13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25" tIns="143425" rIns="143425" bIns="14342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/>
            <a:t>This is </a:t>
          </a:r>
          <a:r>
            <a:rPr lang="en-US" sz="2500" b="1" i="0" kern="1200" baseline="0" dirty="0">
              <a:solidFill>
                <a:srgbClr val="FF0000"/>
              </a:solidFill>
            </a:rPr>
            <a:t>NOT</a:t>
          </a:r>
          <a:r>
            <a:rPr lang="en-US" sz="2500" b="1" i="0" kern="1200" baseline="0" dirty="0"/>
            <a:t>: </a:t>
          </a:r>
          <a:r>
            <a:rPr lang="en-US" sz="2500" b="0" i="0" kern="1200" baseline="0" dirty="0"/>
            <a:t>Defining scope of practice for Louisiana LPN’s and RN’s, that is the specific work of the LSBN and LSBPNE.</a:t>
          </a:r>
          <a:endParaRPr lang="en-US" sz="2500" kern="1200" dirty="0"/>
        </a:p>
      </dsp:txBody>
      <dsp:txXfrm>
        <a:off x="1565256" y="2428067"/>
        <a:ext cx="8950343" cy="135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ptos" panose="020B0004020202020204" pitchFamily="34" charset="0"/>
        <a:ea typeface="+mn-ea"/>
        <a:cs typeface="+mn-cs"/>
        <a:sym typeface="Source Sans Pro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Source Sans Pro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5ED0-376D-1636-0838-6E4E0C2AD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8959" y="1404854"/>
            <a:ext cx="6545245" cy="1875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BDA075-0A67-B0EB-DB95-6E820F6244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8959" y="3323491"/>
            <a:ext cx="6545245" cy="1349034"/>
          </a:xfrm>
        </p:spPr>
        <p:txBody>
          <a:bodyPr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AUTHOR / DATE</a:t>
            </a:r>
          </a:p>
        </p:txBody>
      </p:sp>
      <p:pic>
        <p:nvPicPr>
          <p:cNvPr id="5" name="Picture 4" descr="A person in a black dress with her arms crossed&#10;&#10;Description automatically generated">
            <a:extLst>
              <a:ext uri="{FF2B5EF4-FFF2-40B4-BE49-F238E27FC236}">
                <a16:creationId xmlns:a16="http://schemas.microsoft.com/office/drawing/2014/main" id="{4A2E83D9-9045-BF8D-CE90-196C25E86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2429" cy="66316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54079B-6584-9FCE-F121-9A8CA3A56752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75000"/>
                  <a:lumOff val="25000"/>
                </a:schemeClr>
              </a:gs>
              <a:gs pos="60000">
                <a:schemeClr val="accent3"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9D622DD-7290-13BC-F169-700430DF50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61" y="5113328"/>
            <a:ext cx="2443902" cy="1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5DEDB-08DB-6C22-9E01-36462985B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8" cy="66293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AF8DB9-D19C-26B3-1BE9-EC6FCB9FA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8613913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3BFE496-8627-228D-B3B4-3C3F4B9F0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8613913" cy="832758"/>
          </a:xfrm>
        </p:spPr>
        <p:txBody>
          <a:bodyPr anchor="t" anchorCtr="0">
            <a:normAutofit/>
          </a:bodyPr>
          <a:lstStyle>
            <a:lvl1pPr marL="0" indent="0" fontAlgn="t">
              <a:buFontTx/>
              <a:buNone/>
              <a:defRPr sz="2400"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65306-95A5-6C00-30FD-3A2C8A0A77EC}"/>
              </a:ext>
            </a:extLst>
          </p:cNvPr>
          <p:cNvSpPr txBox="1"/>
          <p:nvPr userDrawn="1"/>
        </p:nvSpPr>
        <p:spPr>
          <a:xfrm>
            <a:off x="927100" y="67183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4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B111-FE5A-42E0-81DE-40C2F3001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3977"/>
            <a:ext cx="10515600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D120-E672-ECFF-E726-AE34291F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978"/>
            <a:ext cx="10515600" cy="4517335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 b="0" i="0"/>
            </a:lvl2pPr>
            <a:lvl3pPr>
              <a:spcAft>
                <a:spcPts val="300"/>
              </a:spcAft>
              <a:defRPr b="0" i="0"/>
            </a:lvl3pPr>
            <a:lvl4pPr>
              <a:spcAft>
                <a:spcPts val="300"/>
              </a:spcAft>
              <a:defRPr b="0" i="0"/>
            </a:lvl4pPr>
            <a:lvl5pPr>
              <a:spcAft>
                <a:spcPts val="300"/>
              </a:spcAft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BE0D0444-EFCC-6C25-4B06-A9800875A7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5266"/>
            <a:ext cx="10515600" cy="419895"/>
          </a:xfrm>
        </p:spPr>
        <p:txBody>
          <a:bodyPr anchor="ctr"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60B5-AA98-643B-CA12-9CB2ECC1E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0756"/>
            <a:ext cx="5219700" cy="4579131"/>
          </a:xfr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tx2"/>
                </a:solidFill>
              </a:defRPr>
            </a:lvl1pPr>
            <a:lvl2pPr>
              <a:spcAft>
                <a:spcPts val="300"/>
              </a:spcAft>
              <a:defRPr b="0" i="0">
                <a:solidFill>
                  <a:schemeClr val="tx2"/>
                </a:solidFill>
              </a:defRPr>
            </a:lvl2pPr>
            <a:lvl3pPr>
              <a:spcAft>
                <a:spcPts val="300"/>
              </a:spcAft>
              <a:defRPr b="0" i="0">
                <a:solidFill>
                  <a:schemeClr val="tx2"/>
                </a:solidFill>
              </a:defRPr>
            </a:lvl3pPr>
            <a:lvl4pPr>
              <a:spcAft>
                <a:spcPts val="300"/>
              </a:spcAft>
              <a:defRPr b="0" i="0">
                <a:solidFill>
                  <a:schemeClr val="tx2"/>
                </a:solidFill>
              </a:defRPr>
            </a:lvl4pPr>
            <a:lvl5pPr>
              <a:spcAft>
                <a:spcPts val="300"/>
              </a:spcAft>
              <a:defRPr b="0" i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36946-5220-7132-5A3C-12BD6156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970756"/>
            <a:ext cx="5219700" cy="45791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 b="0" i="0">
                <a:solidFill>
                  <a:schemeClr val="tx2"/>
                </a:solidFill>
              </a:defRPr>
            </a:lvl2pPr>
            <a:lvl3pPr>
              <a:defRPr b="0" i="0">
                <a:solidFill>
                  <a:schemeClr val="tx2"/>
                </a:solidFill>
              </a:defRPr>
            </a:lvl3pPr>
            <a:lvl4pPr>
              <a:defRPr b="0" i="0">
                <a:solidFill>
                  <a:schemeClr val="tx2"/>
                </a:solidFill>
              </a:defRPr>
            </a:lvl4pPr>
            <a:lvl5pPr>
              <a:defRPr b="0" i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541E-D8E4-C8B0-2612-0B6E34A9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36C6F32-A8D0-B199-82AF-EC197AAD8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9198"/>
            <a:ext cx="10515600" cy="419895"/>
          </a:xfrm>
        </p:spPr>
        <p:txBody>
          <a:bodyPr anchor="ctr"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E3C623-C542-06B2-76BA-B306B2850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3977"/>
            <a:ext cx="10515600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3746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66F3-5F4B-D2A2-FAA8-6855C4B7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968664"/>
            <a:ext cx="5157788" cy="578304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87543-4D64-0872-81E9-7EDB1424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616132"/>
            <a:ext cx="5157788" cy="3893999"/>
          </a:xfrm>
        </p:spPr>
        <p:txBody>
          <a:bodyPr/>
          <a:lstStyle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BD30C-51E6-70D2-1AEA-0DA2A7DCD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968664"/>
            <a:ext cx="5298046" cy="578304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791DF-5F09-6582-7229-4C098159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75781CC-1183-42EB-E9C7-BB12591E3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474769"/>
            <a:ext cx="10627283" cy="419895"/>
          </a:xfrm>
        </p:spPr>
        <p:txBody>
          <a:bodyPr anchor="ctr"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E45247-2324-8A31-5F85-A9154F9FB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61291"/>
            <a:ext cx="10627282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F2E964F-427E-6456-2FF7-F2C50EB8E0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6507" y="2616131"/>
            <a:ext cx="5280563" cy="3893999"/>
          </a:xfrm>
        </p:spPr>
        <p:txBody>
          <a:bodyPr/>
          <a:lstStyle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CE9B2-3005-5D2C-66FF-63EEF9807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2032"/>
            <a:ext cx="4816929" cy="6638862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854D7-DEDE-C7A5-098B-D033BA12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387031-1D59-C3D5-ACD8-2037BABFF1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61215" y="1939663"/>
            <a:ext cx="6142926" cy="4570468"/>
          </a:xfrm>
        </p:spPr>
        <p:txBody>
          <a:bodyPr/>
          <a:lstStyle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08F1A4-19E3-D9F9-8173-9B1AA11C8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1215" y="1466794"/>
            <a:ext cx="6142926" cy="419895"/>
          </a:xfrm>
        </p:spPr>
        <p:txBody>
          <a:bodyPr anchor="ctr"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FD0FFA-BC51-5E90-458F-65B3911EE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214" y="261291"/>
            <a:ext cx="6124665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7897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BE0D0444-EFCC-6C25-4B06-A9800875A7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81624"/>
            <a:ext cx="10616514" cy="419895"/>
          </a:xfrm>
        </p:spPr>
        <p:txBody>
          <a:bodyPr anchor="ctr"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4862EE-2D4C-69D3-B954-8441BC0C940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5992358"/>
            <a:ext cx="10616513" cy="45742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BDB88F-8F99-B349-9FD3-06B8FB0C9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4575"/>
            <a:ext cx="10616513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C12ADD-D85D-D01F-0F54-FD2F8545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576"/>
            <a:ext cx="10616513" cy="3949346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 b="0" i="0"/>
            </a:lvl2pPr>
            <a:lvl3pPr>
              <a:spcAft>
                <a:spcPts val="300"/>
              </a:spcAft>
              <a:defRPr b="0" i="0"/>
            </a:lvl3pPr>
            <a:lvl4pPr>
              <a:spcAft>
                <a:spcPts val="300"/>
              </a:spcAft>
              <a:defRPr b="0" i="0"/>
            </a:lvl4pPr>
            <a:lvl5pPr>
              <a:spcAft>
                <a:spcPts val="300"/>
              </a:spcAft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14180-3BEF-1DF6-C9DE-9601D3456ADB}"/>
              </a:ext>
            </a:extLst>
          </p:cNvPr>
          <p:cNvSpPr txBox="1"/>
          <p:nvPr userDrawn="1"/>
        </p:nvSpPr>
        <p:spPr>
          <a:xfrm>
            <a:off x="704193" y="67161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E24061E-BB70-2D1E-9F06-38776BEC7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629317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11B5-A287-BBE9-7F46-7817E89B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8B8A6-F0F6-5C51-41EC-B53BCC2B7AF1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  <a:lumOff val="50000"/>
                </a:schemeClr>
              </a:gs>
              <a:gs pos="30000">
                <a:schemeClr val="accent3">
                  <a:lumMod val="75000"/>
                  <a:lumOff val="2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B5888-9BD5-2298-AAF1-747A21EE82C8}"/>
              </a:ext>
            </a:extLst>
          </p:cNvPr>
          <p:cNvSpPr txBox="1"/>
          <p:nvPr userDrawn="1"/>
        </p:nvSpPr>
        <p:spPr>
          <a:xfrm>
            <a:off x="779547" y="6630817"/>
            <a:ext cx="5683598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800" i="1" spc="0" baseline="0" dirty="0">
                <a:solidFill>
                  <a:schemeClr val="bg1"/>
                </a:solidFill>
              </a:rPr>
              <a:t>©American Nurses Association. Reproduced under license from the American Nurses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642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861C1-1561-E17D-8F53-E32E0D25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219AB2-5460-A4D3-6C3D-17D7CA03C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3977"/>
            <a:ext cx="10515600" cy="1154252"/>
          </a:xfrm>
          <a:prstGeom prst="rect">
            <a:avLst/>
          </a:prstGeom>
        </p:spPr>
        <p:txBody>
          <a:bodyPr anchor="b"/>
          <a:lstStyle>
            <a:lvl1pPr>
              <a:defRPr b="1" i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9895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11B5-A287-BBE9-7F46-7817E89B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B46A8-2CC3-D8CD-CC35-C5594BD4C59D}"/>
              </a:ext>
            </a:extLst>
          </p:cNvPr>
          <p:cNvSpPr txBox="1"/>
          <p:nvPr userDrawn="1"/>
        </p:nvSpPr>
        <p:spPr>
          <a:xfrm>
            <a:off x="10287000" y="-830179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b" anchorCtr="0">
            <a:normAutofit fontScale="25000" lnSpcReduction="20000"/>
          </a:bodyPr>
          <a:lstStyle/>
          <a:p>
            <a:pPr algn="l">
              <a:tabLst/>
            </a:pPr>
            <a:endParaRPr lang="en-US" sz="650" spc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E39A0-B38E-6A7F-F328-8256FA8570BC}"/>
              </a:ext>
            </a:extLst>
          </p:cNvPr>
          <p:cNvSpPr txBox="1"/>
          <p:nvPr userDrawn="1"/>
        </p:nvSpPr>
        <p:spPr>
          <a:xfrm>
            <a:off x="10106527" y="-517358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b" anchorCtr="0">
            <a:normAutofit fontScale="25000" lnSpcReduction="20000"/>
          </a:bodyPr>
          <a:lstStyle/>
          <a:p>
            <a:pPr algn="l">
              <a:tabLst/>
            </a:pPr>
            <a:endParaRPr lang="en-US" sz="650" spc="0" dirty="0"/>
          </a:p>
        </p:txBody>
      </p:sp>
    </p:spTree>
    <p:extLst>
      <p:ext uri="{BB962C8B-B14F-4D97-AF65-F5344CB8AC3E}">
        <p14:creationId xmlns:p14="http://schemas.microsoft.com/office/powerpoint/2010/main" val="79425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40DDC2-EDDA-2B80-20C8-335FE0884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7439271-03C3-EED6-4576-22EF594557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722" y="2279084"/>
            <a:ext cx="9138557" cy="16259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Closing Message</a:t>
            </a:r>
          </a:p>
        </p:txBody>
      </p:sp>
    </p:spTree>
    <p:extLst>
      <p:ext uri="{BB962C8B-B14F-4D97-AF65-F5344CB8AC3E}">
        <p14:creationId xmlns:p14="http://schemas.microsoft.com/office/powerpoint/2010/main" val="383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54079B-6584-9FCE-F121-9A8CA3A56752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75000"/>
                  <a:lumOff val="25000"/>
                </a:schemeClr>
              </a:gs>
              <a:gs pos="60000">
                <a:schemeClr val="accent3"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blue scrubs and glasses&#10;&#10;Description automatically generated">
            <a:extLst>
              <a:ext uri="{FF2B5EF4-FFF2-40B4-BE49-F238E27FC236}">
                <a16:creationId xmlns:a16="http://schemas.microsoft.com/office/drawing/2014/main" id="{D257B1B9-8356-6437-03BD-EE6FD4D41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507" y="1245"/>
            <a:ext cx="9947493" cy="6631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45ED0-376D-1636-0838-6E4E0C2AD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159" y="1441311"/>
            <a:ext cx="5930341" cy="1875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BDA075-0A67-B0EB-DB95-6E820F6244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159" y="3359948"/>
            <a:ext cx="5930341" cy="1349034"/>
          </a:xfrm>
        </p:spPr>
        <p:txBody>
          <a:bodyPr/>
          <a:lstStyle>
            <a:lvl1pPr marL="0" indent="0">
              <a:buFontTx/>
              <a:buNone/>
              <a:defRPr b="1" i="0" spc="0">
                <a:solidFill>
                  <a:schemeClr val="accent3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AUTHOR / DATE</a:t>
            </a:r>
          </a:p>
        </p:txBody>
      </p:sp>
      <p:pic>
        <p:nvPicPr>
          <p:cNvPr id="41" name="Picture 40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5F695F9A-381F-FCED-2737-38AB4E4FB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4" y="5113328"/>
            <a:ext cx="2443902" cy="1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crubs&#10;&#10;Description automatically generated">
            <a:extLst>
              <a:ext uri="{FF2B5EF4-FFF2-40B4-BE49-F238E27FC236}">
                <a16:creationId xmlns:a16="http://schemas.microsoft.com/office/drawing/2014/main" id="{ABEC9A47-F50A-EE66-D596-1546896AB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80001" cy="6631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45ED0-376D-1636-0838-6E4E0C2AD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8959" y="1404854"/>
            <a:ext cx="6545245" cy="1875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BDA075-0A67-B0EB-DB95-6E820F6244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8959" y="3323491"/>
            <a:ext cx="6545245" cy="1349034"/>
          </a:xfrm>
        </p:spPr>
        <p:txBody>
          <a:bodyPr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AUTHOR /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4079B-6584-9FCE-F121-9A8CA3A56752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75000"/>
                  <a:lumOff val="25000"/>
                </a:schemeClr>
              </a:gs>
              <a:gs pos="60000">
                <a:schemeClr val="accent3"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85F28F51-6397-B002-3B10-A564E25F0C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61" y="5113328"/>
            <a:ext cx="2443902" cy="1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FC8B2A-EDC2-E54F-309A-43D77F89A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" y="-17641"/>
            <a:ext cx="8458200" cy="6656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45ED0-376D-1636-0838-6E4E0C2AD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8946" y="1404854"/>
            <a:ext cx="8185258" cy="1875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BDA075-0A67-B0EB-DB95-6E820F6244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8946" y="3323491"/>
            <a:ext cx="8185258" cy="1349034"/>
          </a:xfrm>
        </p:spPr>
        <p:txBody>
          <a:bodyPr/>
          <a:lstStyle>
            <a:lvl1pPr marL="0" indent="0">
              <a:buFontTx/>
              <a:buNone/>
              <a:defRPr b="1" i="0" spc="0">
                <a:solidFill>
                  <a:schemeClr val="tx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AUTHOR /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58F4A-4419-9F04-AE06-9157F41B5F45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30000">
                <a:schemeClr val="accent3">
                  <a:lumMod val="75000"/>
                  <a:lumOff val="25000"/>
                </a:schemeClr>
              </a:gs>
              <a:gs pos="60000">
                <a:schemeClr val="accent3"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C72862A6-6D24-D419-CE87-D43F214F2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61" y="5113328"/>
            <a:ext cx="2443902" cy="1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95AD-6E02-3F10-03D6-0F7E2D2C7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4" y="-3124"/>
            <a:ext cx="12207589" cy="68710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4582B-2AD4-48C2-CAED-2D3380404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9138557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BCDF8F9-149F-4C61-8F29-D546472D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9138557" cy="83275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1" i="0" spc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18ACC-FD2E-220D-B326-996B6126505A}"/>
              </a:ext>
            </a:extLst>
          </p:cNvPr>
          <p:cNvSpPr txBox="1"/>
          <p:nvPr userDrawn="1"/>
        </p:nvSpPr>
        <p:spPr>
          <a:xfrm>
            <a:off x="779547" y="6630817"/>
            <a:ext cx="4343401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700" b="0" i="1" u="none" strike="noStrike" baseline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©American Nurses Association. All Rights Reserved.</a:t>
            </a:r>
            <a:endParaRPr lang="en-US" sz="700" spc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95AD-6E02-3F10-03D6-0F7E2D2C7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4" y="-977"/>
            <a:ext cx="12207589" cy="6866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4582B-2AD4-48C2-CAED-2D3380404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9138557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BCDF8F9-149F-4C61-8F29-D546472D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9138557" cy="83275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1" i="0" spc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EAFD2-1A68-D24C-BE74-C92A8EBA14F1}"/>
              </a:ext>
            </a:extLst>
          </p:cNvPr>
          <p:cNvSpPr txBox="1"/>
          <p:nvPr userDrawn="1"/>
        </p:nvSpPr>
        <p:spPr>
          <a:xfrm>
            <a:off x="779547" y="6630817"/>
            <a:ext cx="4343401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700" b="0" i="1" u="none" strike="noStrike" baseline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©American Nurses Association. All Rights Reserved.</a:t>
            </a:r>
            <a:endParaRPr lang="en-US" sz="700" spc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1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95AD-6E02-3F10-03D6-0F7E2D2C7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3" y="-977"/>
            <a:ext cx="12207587" cy="6866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4582B-2AD4-48C2-CAED-2D3380404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9138557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BCDF8F9-149F-4C61-8F29-D546472D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9138557" cy="83275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1" i="0" spc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B8650-4C7A-D81B-D9B3-95A1D935956D}"/>
              </a:ext>
            </a:extLst>
          </p:cNvPr>
          <p:cNvSpPr txBox="1"/>
          <p:nvPr userDrawn="1"/>
        </p:nvSpPr>
        <p:spPr>
          <a:xfrm>
            <a:off x="779547" y="6630817"/>
            <a:ext cx="4343401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700" b="0" i="1" u="none" strike="noStrike" baseline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©American Nurses Association. All Rights Reserved.</a:t>
            </a:r>
            <a:endParaRPr lang="en-US" sz="700" spc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1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95AD-6E02-3F10-03D6-0F7E2D2C7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3" y="-977"/>
            <a:ext cx="12207587" cy="6866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4582B-2AD4-48C2-CAED-2D3380404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9138557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BCDF8F9-149F-4C61-8F29-D546472D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9138557" cy="83275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1" i="0" spc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A3E5D-FDF9-F61F-EEEF-6B7B598056A9}"/>
              </a:ext>
            </a:extLst>
          </p:cNvPr>
          <p:cNvSpPr txBox="1"/>
          <p:nvPr userDrawn="1"/>
        </p:nvSpPr>
        <p:spPr>
          <a:xfrm>
            <a:off x="779547" y="6630817"/>
            <a:ext cx="4343401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700" b="0" i="1" u="none" strike="noStrike" baseline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©American Nurses Association. All Rights Reserved.</a:t>
            </a:r>
            <a:endParaRPr lang="en-US" sz="700" spc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0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95AD-6E02-3F10-03D6-0F7E2D2C7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52" y="-977"/>
            <a:ext cx="12207585" cy="6866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8C2-6F97-817C-147B-75ED30F2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BCD91-DF57-AFBB-8BAB-3E54583AE41A}"/>
              </a:ext>
            </a:extLst>
          </p:cNvPr>
          <p:cNvSpPr txBox="1"/>
          <p:nvPr userDrawn="1"/>
        </p:nvSpPr>
        <p:spPr>
          <a:xfrm>
            <a:off x="1066800" y="6802582"/>
            <a:ext cx="0" cy="0"/>
          </a:xfrm>
          <a:prstGeom prst="rect">
            <a:avLst/>
          </a:prstGeom>
        </p:spPr>
        <p:txBody>
          <a:bodyPr vert="horz" wrap="none" lIns="45720" tIns="22860" rIns="45720" bIns="22860" rtlCol="0" anchor="ctr" anchorCtr="0">
            <a:normAutofit fontScale="25000" lnSpcReduction="20000"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4582B-2AD4-48C2-CAED-2D33804046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43100"/>
            <a:ext cx="9138557" cy="16259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BCDF8F9-149F-4C61-8F29-D546472D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57599"/>
            <a:ext cx="9138557" cy="83275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1" i="0" spc="0">
                <a:solidFill>
                  <a:schemeClr val="bg1"/>
                </a:solidFill>
                <a:latin typeface="Aptos" panose="020B0004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D2649-4997-394A-2C37-6A373C03ED60}"/>
              </a:ext>
            </a:extLst>
          </p:cNvPr>
          <p:cNvSpPr txBox="1"/>
          <p:nvPr userDrawn="1"/>
        </p:nvSpPr>
        <p:spPr>
          <a:xfrm>
            <a:off x="779547" y="6630817"/>
            <a:ext cx="4343401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700" b="0" i="1" u="none" strike="noStrike" baseline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©American Nurses Association. All Rights Reserved.</a:t>
            </a:r>
            <a:endParaRPr lang="en-US" sz="700" spc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B613B2-9403-484D-2995-834EF4120365}"/>
              </a:ext>
            </a:extLst>
          </p:cNvPr>
          <p:cNvSpPr/>
          <p:nvPr userDrawn="1"/>
        </p:nvSpPr>
        <p:spPr>
          <a:xfrm>
            <a:off x="0" y="6631662"/>
            <a:ext cx="12192000" cy="226338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  <a:lumOff val="50000"/>
                </a:schemeClr>
              </a:gs>
              <a:gs pos="30000">
                <a:schemeClr val="accent3">
                  <a:lumMod val="75000"/>
                  <a:lumOff val="2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1BC6B-FA93-76B9-8984-F2B897C8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4393-23E5-D9AB-1329-C6F1EC2E6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880" y="6638863"/>
            <a:ext cx="594967" cy="2290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ptos" panose="020B0004020202020204" pitchFamily="34" charset="0"/>
                <a:ea typeface="Source Sans Pro Semibold" panose="020B0503030403020204" pitchFamily="34" charset="0"/>
              </a:defRPr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E7AF3-EFC6-8E83-BF05-573901AFAA46}"/>
              </a:ext>
            </a:extLst>
          </p:cNvPr>
          <p:cNvSpPr txBox="1"/>
          <p:nvPr userDrawn="1"/>
        </p:nvSpPr>
        <p:spPr>
          <a:xfrm>
            <a:off x="832555" y="5661817"/>
            <a:ext cx="4247445" cy="536223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endParaRPr lang="en-US" sz="650" spc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7DE51-17AC-50F0-586C-57248109515F}"/>
              </a:ext>
            </a:extLst>
          </p:cNvPr>
          <p:cNvSpPr txBox="1"/>
          <p:nvPr userDrawn="1"/>
        </p:nvSpPr>
        <p:spPr>
          <a:xfrm>
            <a:off x="779547" y="6630817"/>
            <a:ext cx="5683598" cy="229077"/>
          </a:xfrm>
          <a:prstGeom prst="rect">
            <a:avLst/>
          </a:prstGeom>
        </p:spPr>
        <p:txBody>
          <a:bodyPr vert="horz" wrap="square" lIns="45720" tIns="22860" rIns="45720" bIns="22860" rtlCol="0" anchor="ctr" anchorCtr="0">
            <a:normAutofit/>
          </a:bodyPr>
          <a:lstStyle/>
          <a:p>
            <a:pPr algn="l" fontAlgn="ctr">
              <a:tabLst/>
            </a:pPr>
            <a:r>
              <a:rPr lang="en-US" sz="800" i="1" spc="0" baseline="0" dirty="0">
                <a:solidFill>
                  <a:schemeClr val="bg1"/>
                </a:solidFill>
              </a:rPr>
              <a:t>©American Nurses Association. Reproduced under license from the American Nurses Association.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48426E8-4D36-B3F2-2559-5EC928D2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80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3" r:id="rId2"/>
    <p:sldLayoutId id="2147483702" r:id="rId3"/>
    <p:sldLayoutId id="2147483692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664" r:id="rId11"/>
    <p:sldLayoutId id="2147483666" r:id="rId12"/>
    <p:sldLayoutId id="2147483667" r:id="rId13"/>
    <p:sldLayoutId id="2147483671" r:id="rId14"/>
    <p:sldLayoutId id="2147483678" r:id="rId15"/>
    <p:sldLayoutId id="2147483669" r:id="rId16"/>
    <p:sldLayoutId id="2147483668" r:id="rId17"/>
    <p:sldLayoutId id="2147483676" r:id="rId18"/>
    <p:sldLayoutId id="2147483691" r:id="rId19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ptos" panose="020B0004020202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indent="-11430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3"/>
        </a:buClr>
        <a:buSzPct val="75000"/>
        <a:buFont typeface="Arial" panose="020B0604020202020204" pitchFamily="34" charset="0"/>
        <a:buChar char="•"/>
        <a:defRPr sz="2400" b="0" i="0" kern="1200" baseline="0">
          <a:solidFill>
            <a:schemeClr val="tx2"/>
          </a:solidFill>
          <a:latin typeface="+mn-lt"/>
          <a:ea typeface="Source Sans Pro Semibold" panose="020B0503030403020204" pitchFamily="34" charset="0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spcAft>
          <a:spcPts val="300"/>
        </a:spcAft>
        <a:buClr>
          <a:schemeClr val="accent3"/>
        </a:buClr>
        <a:buSzPct val="75000"/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ptos" panose="020B0004020202020204" pitchFamily="34" charset="0"/>
          <a:ea typeface="Source Sans Pro" panose="020B0503030403020204" pitchFamily="34" charset="0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spcAft>
          <a:spcPts val="300"/>
        </a:spcAft>
        <a:buClr>
          <a:schemeClr val="accent3"/>
        </a:buClr>
        <a:buSzPct val="75000"/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ptos" panose="020B0004020202020204" pitchFamily="34" charset="0"/>
          <a:ea typeface="Source Sans Pro" panose="020B0503030403020204" pitchFamily="34" charset="0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spcAft>
          <a:spcPts val="300"/>
        </a:spcAft>
        <a:buClr>
          <a:schemeClr val="accent3"/>
        </a:buClr>
        <a:buSzPct val="75000"/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ptos" panose="020B0004020202020204" pitchFamily="34" charset="0"/>
          <a:ea typeface="Source Sans Pro" panose="020B0503030403020204" pitchFamily="34" charset="0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spcAft>
          <a:spcPts val="300"/>
        </a:spcAft>
        <a:buClr>
          <a:schemeClr val="accent3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ptos" panose="020B0004020202020204" pitchFamily="34" charset="0"/>
          <a:ea typeface="Source Sans Pro" panose="020B0503030403020204" pitchFamily="34" charset="0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4077BE-1CB6-F6EA-A464-0C1F1B9E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112" y="2144771"/>
            <a:ext cx="7867997" cy="21351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LSNA District Town Hall </a:t>
            </a:r>
            <a:br>
              <a:rPr lang="en-US" dirty="0"/>
            </a:br>
            <a:r>
              <a:rPr lang="en-US" sz="1800" dirty="0"/>
              <a:t>LPN Membership Proposal</a:t>
            </a:r>
            <a:br>
              <a:rPr lang="en-US" sz="1400" dirty="0"/>
            </a:br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6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E26E-AF1C-169E-842E-617E3183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BE2FBD-2F99-7BEF-D05E-50C8CA1F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367391"/>
            <a:ext cx="6306878" cy="1154252"/>
          </a:xfrm>
        </p:spPr>
        <p:txBody>
          <a:bodyPr/>
          <a:lstStyle/>
          <a:p>
            <a:r>
              <a:rPr lang="en-US" dirty="0"/>
              <a:t>Membership Feedback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C9CEE-F62F-7AA8-2D81-B7510D9A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25" y="1946483"/>
            <a:ext cx="3756838" cy="39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87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41FD0-7652-245A-C444-B240B609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85407-B4CD-EC71-EBF0-80F06F9F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846"/>
            <a:ext cx="10515600" cy="4517335"/>
          </a:xfrm>
        </p:spPr>
        <p:txBody>
          <a:bodyPr>
            <a:normAutofit/>
          </a:bodyPr>
          <a:lstStyle/>
          <a:p>
            <a:r>
              <a:rPr lang="en-US" dirty="0"/>
              <a:t>Introductions of LSNA Team</a:t>
            </a:r>
          </a:p>
          <a:p>
            <a:r>
              <a:rPr lang="en-US" dirty="0"/>
              <a:t>Discuss background and overview</a:t>
            </a:r>
          </a:p>
          <a:p>
            <a:r>
              <a:rPr lang="en-US" dirty="0"/>
              <a:t>Review Texas Nurses Association Pilot </a:t>
            </a:r>
          </a:p>
          <a:p>
            <a:r>
              <a:rPr lang="en-US" dirty="0"/>
              <a:t>Identify Pros/Cons</a:t>
            </a:r>
          </a:p>
          <a:p>
            <a:r>
              <a:rPr lang="en-US" dirty="0"/>
              <a:t>Next Steps and Project Structure</a:t>
            </a:r>
          </a:p>
          <a:p>
            <a:pPr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4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54706-9849-BBA6-74B4-BF7C7916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316138-2D48-7F5E-3970-560890CF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LSNA Team for LPN Membership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9478A-E814-ED3F-92A2-9E281A56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28" y="2209964"/>
            <a:ext cx="1032963" cy="137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282DC-EDB7-5FB8-54A4-8EED098F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551" y="2195623"/>
            <a:ext cx="1034170" cy="141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183983-3C8E-3235-B332-A06246809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11" y="2184737"/>
            <a:ext cx="919867" cy="142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024979-14D9-7FCD-9495-0580CEC9B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525" y="2184737"/>
            <a:ext cx="811664" cy="144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7AF68-C8C4-C207-CE7B-0F34B2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170" y="2190180"/>
            <a:ext cx="862763" cy="142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7813FB-BFE6-5563-50A6-9F3ECBF452DB}"/>
              </a:ext>
            </a:extLst>
          </p:cNvPr>
          <p:cNvSpPr/>
          <p:nvPr/>
        </p:nvSpPr>
        <p:spPr>
          <a:xfrm>
            <a:off x="8395481" y="2184737"/>
            <a:ext cx="140708" cy="87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CB638C-AB15-3F73-0CEA-55DD3670C8BD}"/>
              </a:ext>
            </a:extLst>
          </p:cNvPr>
          <p:cNvSpPr txBox="1"/>
          <p:nvPr/>
        </p:nvSpPr>
        <p:spPr>
          <a:xfrm>
            <a:off x="5639598" y="275756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 fontAlgn="ctr">
              <a:tabLst/>
            </a:pPr>
            <a:endParaRPr lang="en-US" spc="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053D47-9B06-ECE1-6CCF-C1F7FC13F8DA}"/>
              </a:ext>
            </a:extLst>
          </p:cNvPr>
          <p:cNvSpPr txBox="1"/>
          <p:nvPr/>
        </p:nvSpPr>
        <p:spPr>
          <a:xfrm>
            <a:off x="1316545" y="3853884"/>
            <a:ext cx="1124745" cy="4643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Dr. Lesley Tilley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President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89422-DCDC-DB99-09C0-96B30FD62642}"/>
              </a:ext>
            </a:extLst>
          </p:cNvPr>
          <p:cNvSpPr txBox="1"/>
          <p:nvPr/>
        </p:nvSpPr>
        <p:spPr>
          <a:xfrm>
            <a:off x="3296263" y="3846700"/>
            <a:ext cx="1124745" cy="4643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Dr. Cindy Ingram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President-Elect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60C609-39A3-0B1C-7A8C-86C9DD0ECE07}"/>
              </a:ext>
            </a:extLst>
          </p:cNvPr>
          <p:cNvSpPr txBox="1"/>
          <p:nvPr/>
        </p:nvSpPr>
        <p:spPr>
          <a:xfrm>
            <a:off x="9657483" y="3793091"/>
            <a:ext cx="1408183" cy="4643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Debbie Ford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Interim Executive Director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EF134C-3FFE-741E-7727-11CE7442AE57}"/>
              </a:ext>
            </a:extLst>
          </p:cNvPr>
          <p:cNvSpPr txBox="1"/>
          <p:nvPr/>
        </p:nvSpPr>
        <p:spPr>
          <a:xfrm>
            <a:off x="7438929" y="3806732"/>
            <a:ext cx="1478587" cy="4643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Miguel Jolivette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Director of Organizational Advancement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71C57-082E-7C2D-3212-06B8B3438854}"/>
              </a:ext>
            </a:extLst>
          </p:cNvPr>
          <p:cNvSpPr txBox="1"/>
          <p:nvPr/>
        </p:nvSpPr>
        <p:spPr>
          <a:xfrm>
            <a:off x="5296363" y="3806733"/>
            <a:ext cx="1357561" cy="46438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Mimi Gary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Director of Membership</a:t>
            </a:r>
          </a:p>
        </p:txBody>
      </p:sp>
    </p:spTree>
    <p:extLst>
      <p:ext uri="{BB962C8B-B14F-4D97-AF65-F5344CB8AC3E}">
        <p14:creationId xmlns:p14="http://schemas.microsoft.com/office/powerpoint/2010/main" val="197319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5B89C-FF2A-D7ED-03CD-1E16376B3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5EBEA-229D-CEBB-2F10-2EBABFD6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9" y="253977"/>
            <a:ext cx="10903781" cy="1154252"/>
          </a:xfrm>
        </p:spPr>
        <p:txBody>
          <a:bodyPr/>
          <a:lstStyle/>
          <a:p>
            <a:r>
              <a:rPr lang="en-US" dirty="0"/>
              <a:t>Background and Overview</a:t>
            </a:r>
          </a:p>
        </p:txBody>
      </p:sp>
      <p:pic>
        <p:nvPicPr>
          <p:cNvPr id="7" name="Graphic 6" descr="Daily calendar with solid fill">
            <a:extLst>
              <a:ext uri="{FF2B5EF4-FFF2-40B4-BE49-F238E27FC236}">
                <a16:creationId xmlns:a16="http://schemas.microsoft.com/office/drawing/2014/main" id="{2F36DF2F-F30A-4E8A-C6FB-64EF88464F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395" y="203466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2C467-46D2-AA07-8F71-7B4454B1B69C}"/>
              </a:ext>
            </a:extLst>
          </p:cNvPr>
          <p:cNvSpPr txBox="1"/>
          <p:nvPr/>
        </p:nvSpPr>
        <p:spPr>
          <a:xfrm>
            <a:off x="229568" y="2816283"/>
            <a:ext cx="1234440" cy="623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ANA Membership Assembly Proposed Bylaws Change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June 2025</a:t>
            </a:r>
          </a:p>
        </p:txBody>
      </p:sp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593A1E2C-135F-A7FB-7332-17E31EF91F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1634" y="203466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096D23-C71F-E6C1-4EF8-438891003247}"/>
              </a:ext>
            </a:extLst>
          </p:cNvPr>
          <p:cNvSpPr txBox="1"/>
          <p:nvPr/>
        </p:nvSpPr>
        <p:spPr>
          <a:xfrm>
            <a:off x="3686231" y="2728998"/>
            <a:ext cx="1234440" cy="623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LSNA President’s Council discussed options 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August 2025</a:t>
            </a:r>
          </a:p>
        </p:txBody>
      </p:sp>
      <p:pic>
        <p:nvPicPr>
          <p:cNvPr id="14" name="Graphic 13" descr="Board Of Directors with solid fill">
            <a:extLst>
              <a:ext uri="{FF2B5EF4-FFF2-40B4-BE49-F238E27FC236}">
                <a16:creationId xmlns:a16="http://schemas.microsoft.com/office/drawing/2014/main" id="{E34A7A19-E4A1-9E9A-C6D3-060F2657DD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6014" y="287642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98AAF1-37FF-4BB6-2BAC-115479ADDFB0}"/>
              </a:ext>
            </a:extLst>
          </p:cNvPr>
          <p:cNvSpPr txBox="1"/>
          <p:nvPr/>
        </p:nvSpPr>
        <p:spPr>
          <a:xfrm>
            <a:off x="1761955" y="3729198"/>
            <a:ext cx="1548493" cy="623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LSNA Board Approved to Explore Path for 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LPN Membership 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July 2025</a:t>
            </a:r>
          </a:p>
        </p:txBody>
      </p:sp>
      <p:pic>
        <p:nvPicPr>
          <p:cNvPr id="17" name="Graphic 16" descr="Connections with solid fill">
            <a:extLst>
              <a:ext uri="{FF2B5EF4-FFF2-40B4-BE49-F238E27FC236}">
                <a16:creationId xmlns:a16="http://schemas.microsoft.com/office/drawing/2014/main" id="{50E17A2B-32E0-285A-885E-25D3C0317A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720" y="29718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B606EA-7654-89C3-1127-E5D8936A4AAD}"/>
              </a:ext>
            </a:extLst>
          </p:cNvPr>
          <p:cNvSpPr txBox="1"/>
          <p:nvPr/>
        </p:nvSpPr>
        <p:spPr>
          <a:xfrm>
            <a:off x="5234265" y="3841198"/>
            <a:ext cx="1411308" cy="511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Socialized to DNA’s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Sept/Oct 2025</a:t>
            </a:r>
          </a:p>
        </p:txBody>
      </p:sp>
      <p:pic>
        <p:nvPicPr>
          <p:cNvPr id="20" name="Graphic 19" descr="Online meeting with solid fill">
            <a:extLst>
              <a:ext uri="{FF2B5EF4-FFF2-40B4-BE49-F238E27FC236}">
                <a16:creationId xmlns:a16="http://schemas.microsoft.com/office/drawing/2014/main" id="{C12FD0D1-CECA-0438-959B-33E8B830A5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2885" y="209655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BB6AB2-3461-9EF0-4BDB-62E774ABCC07}"/>
              </a:ext>
            </a:extLst>
          </p:cNvPr>
          <p:cNvSpPr txBox="1"/>
          <p:nvPr/>
        </p:nvSpPr>
        <p:spPr>
          <a:xfrm>
            <a:off x="6950309" y="2779342"/>
            <a:ext cx="1411308" cy="623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LSNA met with TNA to learn more about pilot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November 2025</a:t>
            </a:r>
          </a:p>
        </p:txBody>
      </p:sp>
      <p:pic>
        <p:nvPicPr>
          <p:cNvPr id="23" name="Graphic 22" descr="Magnifying glass with solid fill">
            <a:extLst>
              <a:ext uri="{FF2B5EF4-FFF2-40B4-BE49-F238E27FC236}">
                <a16:creationId xmlns:a16="http://schemas.microsoft.com/office/drawing/2014/main" id="{9B10A1F3-4391-4FB4-C1A2-82BCFCA473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3903" y="2978380"/>
            <a:ext cx="796970" cy="7969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8D5F5C-48FE-8A99-FC78-7F210C466446}"/>
              </a:ext>
            </a:extLst>
          </p:cNvPr>
          <p:cNvSpPr txBox="1"/>
          <p:nvPr/>
        </p:nvSpPr>
        <p:spPr>
          <a:xfrm>
            <a:off x="8635582" y="3755395"/>
            <a:ext cx="1604926" cy="62345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Identify Key LPN Stakeholders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January 2026</a:t>
            </a:r>
          </a:p>
        </p:txBody>
      </p:sp>
      <p:pic>
        <p:nvPicPr>
          <p:cNvPr id="26" name="Graphic 25" descr="Chat with solid fill">
            <a:extLst>
              <a:ext uri="{FF2B5EF4-FFF2-40B4-BE49-F238E27FC236}">
                <a16:creationId xmlns:a16="http://schemas.microsoft.com/office/drawing/2014/main" id="{1E679E8F-D861-936D-666F-051A15F9A7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6810" y="2212345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B182F6-0E55-41A6-B92D-4C6A3D87BE95}"/>
              </a:ext>
            </a:extLst>
          </p:cNvPr>
          <p:cNvSpPr txBox="1"/>
          <p:nvPr/>
        </p:nvSpPr>
        <p:spPr>
          <a:xfrm>
            <a:off x="10158248" y="2876671"/>
            <a:ext cx="1530047" cy="52612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LPN Stakeholder Meetings</a:t>
            </a:r>
          </a:p>
          <a:p>
            <a:pPr fontAlgn="ctr">
              <a:tabLst/>
            </a:pPr>
            <a:r>
              <a:rPr lang="en-US" sz="900" spc="0" dirty="0">
                <a:solidFill>
                  <a:schemeClr val="tx1"/>
                </a:solidFill>
              </a:rPr>
              <a:t>February/March 2026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E3C3ADDF-C9CA-3DEC-97DE-FAD23451878F}"/>
              </a:ext>
            </a:extLst>
          </p:cNvPr>
          <p:cNvSpPr/>
          <p:nvPr/>
        </p:nvSpPr>
        <p:spPr>
          <a:xfrm>
            <a:off x="335120" y="5002869"/>
            <a:ext cx="11441969" cy="471042"/>
          </a:xfrm>
          <a:prstGeom prst="striped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LPN Membership Discussion Timeline</a:t>
            </a:r>
          </a:p>
        </p:txBody>
      </p:sp>
    </p:spTree>
    <p:extLst>
      <p:ext uri="{BB962C8B-B14F-4D97-AF65-F5344CB8AC3E}">
        <p14:creationId xmlns:p14="http://schemas.microsoft.com/office/powerpoint/2010/main" val="23008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F023-B437-DEDD-E375-8B94E0BF0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0C64-FDFD-34D8-C5DA-426E43CF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Nurses Association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3379-FBEC-50C3-F243-333CAE6C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AA5B-14DE-2E40-872E-625995ACA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Grandfathered 41 LPN Association Members and increased over 60 more LPN members in first year.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91EC7-1487-2147-DC48-375FDAA3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74" y="3059168"/>
            <a:ext cx="5817873" cy="3157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B34AB5-7759-7632-931E-12A2BAB94D9C}"/>
              </a:ext>
            </a:extLst>
          </p:cNvPr>
          <p:cNvSpPr txBox="1"/>
          <p:nvPr/>
        </p:nvSpPr>
        <p:spPr>
          <a:xfrm>
            <a:off x="938336" y="1399677"/>
            <a:ext cx="3571427" cy="46916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 fontAlgn="ctr">
              <a:tabLst/>
            </a:pPr>
            <a:endParaRPr lang="en-US" sz="2800" spc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F8F94-EC92-3CAC-6D5F-3F81E25F9891}"/>
              </a:ext>
            </a:extLst>
          </p:cNvPr>
          <p:cNvSpPr txBox="1"/>
          <p:nvPr/>
        </p:nvSpPr>
        <p:spPr>
          <a:xfrm>
            <a:off x="7759633" y="1991573"/>
            <a:ext cx="3571427" cy="46916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 fontAlgn="ctr">
              <a:tabLst/>
            </a:pPr>
            <a:endParaRPr lang="en-US" sz="2800" spc="0" dirty="0">
              <a:solidFill>
                <a:schemeClr val="tx1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B24AC9AD-0483-866D-2980-2279A1BB1595}"/>
              </a:ext>
            </a:extLst>
          </p:cNvPr>
          <p:cNvSpPr/>
          <p:nvPr/>
        </p:nvSpPr>
        <p:spPr>
          <a:xfrm>
            <a:off x="6096000" y="2528657"/>
            <a:ext cx="655879" cy="65587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Badge outline">
            <a:extLst>
              <a:ext uri="{FF2B5EF4-FFF2-40B4-BE49-F238E27FC236}">
                <a16:creationId xmlns:a16="http://schemas.microsoft.com/office/drawing/2014/main" id="{796A8488-7011-2CBB-AEF8-8892CA4FD7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498" y="2528658"/>
            <a:ext cx="655879" cy="6558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AF824D-355B-31C6-F608-3BB46F0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62" y="3059169"/>
            <a:ext cx="5499965" cy="3157710"/>
          </a:xfrm>
          <a:prstGeom prst="rect">
            <a:avLst/>
          </a:prstGeom>
        </p:spPr>
      </p:pic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73BED2C0-794F-EE13-197D-9F6F4EA7F4DA}"/>
              </a:ext>
            </a:extLst>
          </p:cNvPr>
          <p:cNvSpPr/>
          <p:nvPr/>
        </p:nvSpPr>
        <p:spPr>
          <a:xfrm>
            <a:off x="182321" y="2528657"/>
            <a:ext cx="655879" cy="655879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Badge 1 outline">
            <a:extLst>
              <a:ext uri="{FF2B5EF4-FFF2-40B4-BE49-F238E27FC236}">
                <a16:creationId xmlns:a16="http://schemas.microsoft.com/office/drawing/2014/main" id="{F89B917D-456E-95B6-6E47-E7CAE1A5EF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819" y="2528656"/>
            <a:ext cx="655879" cy="6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A1C0-9AB8-EE4F-2871-56E057574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C39AD-8619-FC82-36D2-278D5F4F3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F6EA97-025E-30D9-44B3-1EF1B5332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Strengthened advocacy</a:t>
            </a:r>
          </a:p>
          <a:p>
            <a:r>
              <a:rPr lang="en-US" dirty="0"/>
              <a:t>Enhanced networking and mentorship</a:t>
            </a:r>
          </a:p>
          <a:p>
            <a:r>
              <a:rPr lang="en-US" dirty="0"/>
              <a:t>Expand resources</a:t>
            </a:r>
          </a:p>
          <a:p>
            <a:r>
              <a:rPr lang="en-US" dirty="0"/>
              <a:t>Unified voice</a:t>
            </a:r>
          </a:p>
          <a:p>
            <a:r>
              <a:rPr lang="en-US" dirty="0"/>
              <a:t>New opportunities for partnerships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915E8F-B64C-6B56-A78A-0CCC98CA9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FC4CE-B117-E82F-D25C-E35674B5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1EDF61-49BE-1531-D8BF-6D557EE93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Open Discussion/Feedback/Ideas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8FDE5F-966A-6E6C-F2C9-D3B66D6C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Pros/Cons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DA3C8A-0E49-F459-E007-466FD24B3A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7766" y="2546968"/>
            <a:ext cx="5280563" cy="3893999"/>
          </a:xfrm>
        </p:spPr>
        <p:txBody>
          <a:bodyPr/>
          <a:lstStyle/>
          <a:p>
            <a:r>
              <a:rPr lang="en-US" dirty="0"/>
              <a:t>Different scopes of practice could lead to friction in roles</a:t>
            </a:r>
          </a:p>
          <a:p>
            <a:r>
              <a:rPr lang="en-US" dirty="0"/>
              <a:t>Differing needs and expectations could cause misalignment </a:t>
            </a:r>
          </a:p>
          <a:p>
            <a:r>
              <a:rPr lang="en-US" dirty="0"/>
              <a:t>Resource allocation for LSNA</a:t>
            </a:r>
          </a:p>
          <a:p>
            <a:r>
              <a:rPr lang="en-US" dirty="0"/>
              <a:t>Membership identity concerns</a:t>
            </a:r>
          </a:p>
          <a:p>
            <a:r>
              <a:rPr lang="en-US" dirty="0"/>
              <a:t>Risk of under-engagement by LPNs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9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BC5B77-2C57-8041-FB45-B95F5CA4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77"/>
            <a:ext cx="10515600" cy="1154252"/>
          </a:xfrm>
        </p:spPr>
        <p:txBody>
          <a:bodyPr anchor="b">
            <a:normAutofit/>
          </a:bodyPr>
          <a:lstStyle/>
          <a:p>
            <a:r>
              <a:rPr lang="en-US" dirty="0"/>
              <a:t>Clarification of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CD2FD-DC42-5609-87B1-F395BEC4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880" y="6638863"/>
            <a:ext cx="594967" cy="229077"/>
          </a:xfrm>
        </p:spPr>
        <p:txBody>
          <a:bodyPr anchor="ctr">
            <a:normAutofit/>
          </a:bodyPr>
          <a:lstStyle/>
          <a:p>
            <a:fld id="{F4F75DA5-EF2D-AE43-BB53-B67E847C997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A54F4737-E4ED-6949-1208-2F6CC4DBD6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08229"/>
          <a:ext cx="10515600" cy="451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2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FDEF7-4EDE-FD72-9D0C-EA9C0CBC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09548F-179B-99AE-80B8-3DD4B143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LPN Membership Timeline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D332F-E4DA-E053-1BF1-918F5F99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176" y="1544980"/>
            <a:ext cx="9706495" cy="45173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February 2026: LPN stakeholder meeting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/>
                </a:solidFill>
              </a:rPr>
              <a:t>March 2026:  All LSNA Affiliates meeting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/>
                </a:solidFill>
              </a:rPr>
              <a:t>April – July 2026: Public comment through DNA Town Halls, membership survey, etc.</a:t>
            </a:r>
          </a:p>
          <a:p>
            <a:r>
              <a:rPr lang="en-US" sz="1800" dirty="0">
                <a:solidFill>
                  <a:schemeClr val="accent3"/>
                </a:solidFill>
              </a:rPr>
              <a:t>June 2026:  ANA Membership Assembly: Vote LPN Membership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August – September 2026: Utilize feedback to develop plan</a:t>
            </a:r>
          </a:p>
          <a:p>
            <a:pPr lvl="1"/>
            <a:r>
              <a:rPr lang="en-US" sz="1800" dirty="0">
                <a:solidFill>
                  <a:schemeClr val="accent4"/>
                </a:solidFill>
              </a:rPr>
              <a:t>LSNA Bylaws Change or Substantive Resolution 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October – December 2026:  LSNA BOD approval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IF Bylaws Amendment: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January 2027:  Send to ANA for approval 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February 2027:  Publish for LSNA membership review and meeting with delegates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March 2027: LSNA delegate vote at Membership Assembly</a:t>
            </a:r>
          </a:p>
          <a:p>
            <a:r>
              <a:rPr lang="en-US" sz="1800" b="1" dirty="0"/>
              <a:t>IF Substantive Resolution</a:t>
            </a:r>
          </a:p>
          <a:p>
            <a:pPr lvl="1"/>
            <a:r>
              <a:rPr lang="en-US" sz="1800" dirty="0"/>
              <a:t>February 2027:  Publish for LSNA membership review and meeting with delegates</a:t>
            </a:r>
          </a:p>
          <a:p>
            <a:pPr lvl="1"/>
            <a:r>
              <a:rPr lang="en-US" sz="1800" dirty="0"/>
              <a:t>March 2027: LSNA delegate vote at Membership Assembly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BCCCA-B89D-E6F3-790E-8A960364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933CA-5C0E-C603-0BAF-6F6B58B1C6DE}"/>
              </a:ext>
            </a:extLst>
          </p:cNvPr>
          <p:cNvSpPr txBox="1"/>
          <p:nvPr/>
        </p:nvSpPr>
        <p:spPr>
          <a:xfrm>
            <a:off x="8969433" y="220287"/>
            <a:ext cx="2306782" cy="3657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 fontAlgn="ctr">
              <a:tabLst/>
            </a:pPr>
            <a:endParaRPr lang="en-US" spc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CFB85-B0A3-15B4-5348-B710E44D742B}"/>
              </a:ext>
            </a:extLst>
          </p:cNvPr>
          <p:cNvSpPr txBox="1"/>
          <p:nvPr/>
        </p:nvSpPr>
        <p:spPr>
          <a:xfrm>
            <a:off x="8628611" y="303415"/>
            <a:ext cx="3000894" cy="66501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 fontAlgn="ctr">
              <a:tabLst/>
            </a:pPr>
            <a:endParaRPr lang="en-US" sz="4400" spc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5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7950-5F80-0403-6640-BE04A6B8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77"/>
            <a:ext cx="10515600" cy="698722"/>
          </a:xfrm>
        </p:spPr>
        <p:txBody>
          <a:bodyPr/>
          <a:lstStyle/>
          <a:p>
            <a:r>
              <a:rPr lang="en-US" dirty="0"/>
              <a:t>LPN Membership Implementation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6DC23-9098-AE35-30B4-A29E114C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5DA5-EF2D-AE43-BB53-B67E847C9972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744A8-B3D8-CBD2-086F-CF3B1B96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59" y="963321"/>
            <a:ext cx="9655881" cy="50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148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NA Color Palette">
      <a:dk1>
        <a:srgbClr val="2F3638"/>
      </a:dk1>
      <a:lt1>
        <a:srgbClr val="FFFFFF"/>
      </a:lt1>
      <a:dk2>
        <a:srgbClr val="5E5E5E"/>
      </a:dk2>
      <a:lt2>
        <a:srgbClr val="D5D5D5"/>
      </a:lt2>
      <a:accent1>
        <a:srgbClr val="CB3627"/>
      </a:accent1>
      <a:accent2>
        <a:srgbClr val="009685"/>
      </a:accent2>
      <a:accent3>
        <a:srgbClr val="193E4B"/>
      </a:accent3>
      <a:accent4>
        <a:srgbClr val="10B3CC"/>
      </a:accent4>
      <a:accent5>
        <a:srgbClr val="F79348"/>
      </a:accent5>
      <a:accent6>
        <a:srgbClr val="FFCE34"/>
      </a:accent6>
      <a:hlink>
        <a:srgbClr val="009685"/>
      </a:hlink>
      <a:folHlink>
        <a:srgbClr val="89BFB5"/>
      </a:folHlink>
    </a:clrScheme>
    <a:fontScheme name="Aptos">
      <a:majorFont>
        <a:latin typeface="Apto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ptos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 anchorCtr="0">
        <a:normAutofit/>
      </a:bodyPr>
      <a:lstStyle>
        <a:defPPr algn="l" fontAlgn="ctr">
          <a:tabLst/>
          <a:defRPr spc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3D02DC-6135-E346-AD94-9DEC919B0EF4}" vid="{C4E87713-D6CE-E543-B06A-9B49555A8CFF}"/>
    </a:ext>
  </a:extLst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Source Sans Pro"/>
        <a:ea typeface="Source Sans Pro"/>
        <a:cs typeface="Source Sans Pro"/>
      </a:majorFont>
      <a:minorFont>
        <a:latin typeface="Source Sans Pro"/>
        <a:ea typeface="Source Sans Pro"/>
        <a:cs typeface="Source Sans Pro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Pro Semibold"/>
            <a:ea typeface="Source Sans Pro Semibold"/>
            <a:cs typeface="Source Sans Pro Semibold"/>
            <a:sym typeface="Source Sans Pro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388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Aptos</vt:lpstr>
      <vt:lpstr>Wingdings</vt:lpstr>
      <vt:lpstr>Custom Design</vt:lpstr>
      <vt:lpstr>LSNA District Town Hall  LPN Membership Proposal  </vt:lpstr>
      <vt:lpstr>Agenda</vt:lpstr>
      <vt:lpstr>LSNA Team for LPN Membership Project</vt:lpstr>
      <vt:lpstr>Background and Overview</vt:lpstr>
      <vt:lpstr>Texas Nurses Association </vt:lpstr>
      <vt:lpstr>Pros/Cons</vt:lpstr>
      <vt:lpstr>Clarification of Proposal</vt:lpstr>
      <vt:lpstr>Proposed LPN Membership Timeline </vt:lpstr>
      <vt:lpstr>LPN Membership Implementation Structure</vt:lpstr>
      <vt:lpstr>Membership Feedback Session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Stanton Adams</dc:creator>
  <cp:keywords/>
  <dc:description/>
  <cp:lastModifiedBy>Lesley Tilley</cp:lastModifiedBy>
  <cp:revision>70</cp:revision>
  <dcterms:created xsi:type="dcterms:W3CDTF">2024-12-23T03:35:51Z</dcterms:created>
  <dcterms:modified xsi:type="dcterms:W3CDTF">2026-05-11T21:36:39Z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9a89d-4631-4cab-ac3a-cd58ef39b8bc_Enabled">
    <vt:lpwstr>true</vt:lpwstr>
  </property>
  <property fmtid="{D5CDD505-2E9C-101B-9397-08002B2CF9AE}" pid="3" name="MSIP_Label_9c89a89d-4631-4cab-ac3a-cd58ef39b8bc_SetDate">
    <vt:lpwstr>2025-08-20T12:49:53Z</vt:lpwstr>
  </property>
  <property fmtid="{D5CDD505-2E9C-101B-9397-08002B2CF9AE}" pid="4" name="MSIP_Label_9c89a89d-4631-4cab-ac3a-cd58ef39b8bc_Method">
    <vt:lpwstr>Standard</vt:lpwstr>
  </property>
  <property fmtid="{D5CDD505-2E9C-101B-9397-08002B2CF9AE}" pid="5" name="MSIP_Label_9c89a89d-4631-4cab-ac3a-cd58ef39b8bc_Name">
    <vt:lpwstr>defa4170-0d19-0005-0004-bc88714345d2</vt:lpwstr>
  </property>
  <property fmtid="{D5CDD505-2E9C-101B-9397-08002B2CF9AE}" pid="6" name="MSIP_Label_9c89a89d-4631-4cab-ac3a-cd58ef39b8bc_SiteId">
    <vt:lpwstr>64d4c989-627b-4fe0-af5b-7238e7cd2544</vt:lpwstr>
  </property>
  <property fmtid="{D5CDD505-2E9C-101B-9397-08002B2CF9AE}" pid="7" name="MSIP_Label_9c89a89d-4631-4cab-ac3a-cd58ef39b8bc_ActionId">
    <vt:lpwstr>63c3e738-8ee0-4491-bd71-d300c694658d</vt:lpwstr>
  </property>
  <property fmtid="{D5CDD505-2E9C-101B-9397-08002B2CF9AE}" pid="8" name="MSIP_Label_9c89a89d-4631-4cab-ac3a-cd58ef39b8bc_ContentBits">
    <vt:lpwstr>0</vt:lpwstr>
  </property>
  <property fmtid="{D5CDD505-2E9C-101B-9397-08002B2CF9AE}" pid="9" name="MSIP_Label_9c89a89d-4631-4cab-ac3a-cd58ef39b8bc_Tag">
    <vt:lpwstr>10, 3, 0, 1</vt:lpwstr>
  </property>
</Properties>
</file>