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7" r:id="rId2"/>
    <p:sldMasterId id="2147483684" r:id="rId3"/>
  </p:sldMasterIdLst>
  <p:notesMasterIdLst>
    <p:notesMasterId r:id="rId38"/>
  </p:notesMasterIdLst>
  <p:sldIdLst>
    <p:sldId id="278" r:id="rId4"/>
    <p:sldId id="279" r:id="rId5"/>
    <p:sldId id="280" r:id="rId6"/>
    <p:sldId id="258" r:id="rId7"/>
    <p:sldId id="262" r:id="rId8"/>
    <p:sldId id="260" r:id="rId9"/>
    <p:sldId id="264" r:id="rId10"/>
    <p:sldId id="319" r:id="rId11"/>
    <p:sldId id="344" r:id="rId12"/>
    <p:sldId id="294" r:id="rId13"/>
    <p:sldId id="355" r:id="rId14"/>
    <p:sldId id="295" r:id="rId15"/>
    <p:sldId id="348" r:id="rId16"/>
    <p:sldId id="310" r:id="rId17"/>
    <p:sldId id="334" r:id="rId18"/>
    <p:sldId id="356" r:id="rId19"/>
    <p:sldId id="269" r:id="rId20"/>
    <p:sldId id="357" r:id="rId21"/>
    <p:sldId id="281" r:id="rId22"/>
    <p:sldId id="266" r:id="rId23"/>
    <p:sldId id="349" r:id="rId24"/>
    <p:sldId id="350" r:id="rId25"/>
    <p:sldId id="351" r:id="rId26"/>
    <p:sldId id="352" r:id="rId27"/>
    <p:sldId id="353" r:id="rId28"/>
    <p:sldId id="354" r:id="rId29"/>
    <p:sldId id="358" r:id="rId30"/>
    <p:sldId id="359" r:id="rId31"/>
    <p:sldId id="360" r:id="rId32"/>
    <p:sldId id="361" r:id="rId33"/>
    <p:sldId id="363" r:id="rId34"/>
    <p:sldId id="362" r:id="rId35"/>
    <p:sldId id="282" r:id="rId36"/>
    <p:sldId id="293" r:id="rId3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09" autoAdjust="0"/>
  </p:normalViewPr>
  <p:slideViewPr>
    <p:cSldViewPr snapToGrid="0" snapToObjects="1">
      <p:cViewPr>
        <p:scale>
          <a:sx n="44" d="100"/>
          <a:sy n="44" d="100"/>
        </p:scale>
        <p:origin x="-77" y="-288"/>
      </p:cViewPr>
      <p:guideLst>
        <p:guide orient="horz" pos="2616"/>
        <p:guide orient="horz" pos="3264"/>
        <p:guide orient="horz" pos="2136"/>
        <p:guide orient="horz" pos="4008"/>
        <p:guide orient="horz" pos="1152"/>
        <p:guide orient="horz" pos="2352"/>
        <p:guide orient="horz" pos="1512"/>
        <p:guide orient="horz" pos="2448"/>
        <p:guide orient="horz" pos="960"/>
        <p:guide/>
        <p:guide pos="456"/>
        <p:guide pos="6912"/>
        <p:guide pos="7680"/>
        <p:guide pos="6696"/>
        <p:guide pos="1008"/>
        <p:guide pos="1584"/>
        <p:guide pos="2136"/>
        <p:guide pos="2760"/>
        <p:guide pos="3288"/>
        <p:guide pos="4032"/>
        <p:guide pos="4392"/>
        <p:guide pos="4944"/>
        <p:guide pos="5544"/>
        <p:guide pos="6072"/>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a:latin typeface="Arial" pitchFamily="34" charset="0"/>
                <a:cs typeface="Arial" pitchFamily="34" charset="0"/>
              </a:rPr>
              <a:t>Slide 10</a:t>
            </a:r>
          </a:p>
          <a:p>
            <a:r>
              <a:rPr lang="en-US" b="0" dirty="0">
                <a:latin typeface="Arial" pitchFamily="34" charset="0"/>
                <a:cs typeface="Arial" pitchFamily="34" charset="0"/>
              </a:rPr>
              <a:t>Inflammation:</a:t>
            </a:r>
            <a:r>
              <a:rPr lang="en-US" b="0" baseline="0" dirty="0">
                <a:latin typeface="Arial" pitchFamily="34" charset="0"/>
                <a:cs typeface="Arial" pitchFamily="34" charset="0"/>
              </a:rPr>
              <a:t> an immune response to injury that causes redness, swelling, and pain.</a:t>
            </a:r>
            <a:endParaRPr lang="en-US" b="1" dirty="0">
              <a:latin typeface="Arial" pitchFamily="34" charset="0"/>
              <a:cs typeface="Arial" pitchFamily="34" charset="0"/>
            </a:endParaRPr>
          </a:p>
          <a:p>
            <a:endParaRPr lang="en-US" b="1" dirty="0">
              <a:latin typeface="Arial" pitchFamily="34" charset="0"/>
              <a:cs typeface="Arial" pitchFamily="34" charset="0"/>
            </a:endParaRPr>
          </a:p>
          <a:p>
            <a:r>
              <a:rPr lang="en-US" dirty="0">
                <a:latin typeface="Arial" pitchFamily="34" charset="0"/>
                <a:cs typeface="Arial" pitchFamily="34" charset="0"/>
              </a:rPr>
              <a:t>Crohn’s disease: can affect any part of the GI</a:t>
            </a:r>
            <a:r>
              <a:rPr lang="en-US" baseline="0" dirty="0">
                <a:latin typeface="Arial" pitchFamily="34" charset="0"/>
                <a:cs typeface="Arial" pitchFamily="34" charset="0"/>
              </a:rPr>
              <a:t> tract from the mouth to the anus; inflammation can extend throughout layers of intestine; often patchy distribution; granuloma. Majority is ileocolic (45%) vs. small bowel alone (33%) and colon alone (20%)</a:t>
            </a:r>
          </a:p>
          <a:p>
            <a:endParaRPr lang="en-US" baseline="0" dirty="0">
              <a:latin typeface="Arial" pitchFamily="34" charset="0"/>
              <a:cs typeface="Arial" pitchFamily="34" charset="0"/>
            </a:endParaRPr>
          </a:p>
          <a:p>
            <a:r>
              <a:rPr lang="en-US" baseline="0" dirty="0">
                <a:latin typeface="Arial" pitchFamily="34" charset="0"/>
                <a:cs typeface="Arial" pitchFamily="34" charset="0"/>
              </a:rPr>
              <a:t>Ulcerative colitis: affects only the colon and rectum; inflammation is the innermost lining of the intestine; often starts in rectum and continues in colon in continued fashion.</a:t>
            </a:r>
          </a:p>
          <a:p>
            <a:endParaRPr lang="en-US" baseline="0" dirty="0">
              <a:latin typeface="Arial" pitchFamily="34" charset="0"/>
              <a:cs typeface="Arial" pitchFamily="34" charset="0"/>
            </a:endParaRPr>
          </a:p>
          <a:p>
            <a:pPr defTabSz="931774">
              <a:defRPr/>
            </a:pPr>
            <a:r>
              <a:rPr lang="en-US" dirty="0">
                <a:ea typeface="ＭＳ Ｐゴシック" pitchFamily="-111" charset="-128"/>
              </a:rPr>
              <a:t>We have come to understand that there is great variability in the types of IBD that the broad classification of Crohn’s disease (CD) and ulcerative colitis (UC) alone may not adequately characterize the underlying pathophysiology of these diseases. </a:t>
            </a:r>
          </a:p>
          <a:p>
            <a:pPr defTabSz="931774">
              <a:defRPr/>
            </a:pPr>
            <a:endParaRPr lang="en-US" dirty="0">
              <a:ea typeface="ＭＳ Ｐゴシック" pitchFamily="-111" charset="-128"/>
            </a:endParaRPr>
          </a:p>
          <a:p>
            <a:pPr defTabSz="931774">
              <a:defRPr/>
            </a:pPr>
            <a:r>
              <a:rPr lang="en-US" dirty="0">
                <a:ea typeface="ＭＳ Ｐゴシック" pitchFamily="-111" charset="-128"/>
              </a:rPr>
              <a:t>References</a:t>
            </a:r>
          </a:p>
          <a:p>
            <a:pPr marL="228600" indent="-228600">
              <a:buAutoNum type="arabicPeriod"/>
            </a:pPr>
            <a:r>
              <a:rPr lang="en-US" dirty="0"/>
              <a:t>Levine A, Griffiths A, Markowitz J, Wilson DC, Turner D, Russell RK, et al. Pediatric modification of the Montreal classification for inflammatory bowel disease: the Paris classification. </a:t>
            </a:r>
            <a:r>
              <a:rPr lang="en-US" i="1" dirty="0"/>
              <a:t>Inflamm Bowel Dis</a:t>
            </a:r>
            <a:r>
              <a:rPr lang="en-US" dirty="0"/>
              <a:t>. 2011;17(6):1314-21.</a:t>
            </a:r>
          </a:p>
          <a:p>
            <a:pPr marL="228600" indent="-228600">
              <a:buFontTx/>
              <a:buAutoNum type="arabicPeriod"/>
            </a:pPr>
            <a:r>
              <a:rPr lang="en-US" dirty="0"/>
              <a:t>Vermeire S, van Assche G, Rutgeerts P. Classification of inflammatory bowel disease: the old and the new. </a:t>
            </a:r>
            <a:r>
              <a:rPr lang="en-US" i="1" dirty="0"/>
              <a:t>Curr Opin Gastroenterol</a:t>
            </a:r>
            <a:r>
              <a:rPr lang="en-US" dirty="0"/>
              <a:t>. 2012;28(4):321-6.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CBA46-D56A-4486-8F80-3CDE79DE843C}" type="slidenum">
              <a:rPr kumimoji="0" 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31424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R="0" algn="l" defTabSz="914400" rtl="0" eaLnBrk="1" fontAlgn="auto" latinLnBrk="0" hangingPunct="1">
              <a:lnSpc>
                <a:spcPct val="100000"/>
              </a:lnSpc>
              <a:spcBef>
                <a:spcPts val="0"/>
              </a:spcBef>
              <a:spcAft>
                <a:spcPts val="0"/>
              </a:spcAft>
              <a:buClrTx/>
              <a:buSzTx/>
              <a:tabLst/>
              <a:defRPr/>
            </a:pPr>
            <a:r>
              <a:rPr lang="en-US" sz="1200" b="1" dirty="0">
                <a:latin typeface="Arial" pitchFamily="34" charset="0"/>
                <a:cs typeface="Arial" pitchFamily="34" charset="0"/>
              </a:rPr>
              <a:t>Slide 11</a:t>
            </a:r>
            <a:endParaRPr lang="en-US" dirty="0"/>
          </a:p>
          <a:p>
            <a:pPr marR="0" algn="l" defTabSz="914400" rtl="0" eaLnBrk="1" fontAlgn="auto" latinLnBrk="0" hangingPunct="1">
              <a:lnSpc>
                <a:spcPct val="100000"/>
              </a:lnSpc>
              <a:spcBef>
                <a:spcPts val="0"/>
              </a:spcBef>
              <a:spcAft>
                <a:spcPts val="0"/>
              </a:spcAft>
              <a:buClrTx/>
              <a:buSzTx/>
              <a:tabLst/>
              <a:defRPr/>
            </a:pPr>
            <a:r>
              <a:rPr lang="en-US" sz="1200" b="0" dirty="0">
                <a:latin typeface="Arial" pitchFamily="34" charset="0"/>
                <a:cs typeface="Arial" pitchFamily="34" charset="0"/>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itchFamily="34" charset="0"/>
                <a:cs typeface="Arial" pitchFamily="34" charset="0"/>
              </a:rPr>
              <a:t>Kugathasan S, Judd RH, Hoffman RG, et al.</a:t>
            </a:r>
            <a:r>
              <a:rPr lang="en-US" sz="1200" b="0" baseline="0" dirty="0">
                <a:latin typeface="Arial" pitchFamily="34" charset="0"/>
                <a:cs typeface="Arial" pitchFamily="34" charset="0"/>
              </a:rPr>
              <a:t> </a:t>
            </a:r>
            <a:r>
              <a:rPr lang="en-US" b="0" dirty="0"/>
              <a:t>Epidemiologic and clinical characteristics of children with newly diagnosed inflammatory bowel disease in Wisconsin: a statewide population-based study. </a:t>
            </a:r>
            <a:r>
              <a:rPr lang="en-US" sz="1200" b="0" i="1" dirty="0">
                <a:latin typeface="Arial" pitchFamily="34" charset="0"/>
                <a:cs typeface="Arial" pitchFamily="34" charset="0"/>
              </a:rPr>
              <a:t>J Pediatr</a:t>
            </a:r>
            <a:r>
              <a:rPr lang="en-US" dirty="0"/>
              <a:t>. </a:t>
            </a:r>
            <a:r>
              <a:rPr lang="en-US" sz="1200" b="0" dirty="0">
                <a:latin typeface="Arial" pitchFamily="34" charset="0"/>
                <a:cs typeface="Arial" pitchFamily="34" charset="0"/>
              </a:rPr>
              <a:t>2003;143(4):525-31.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itchFamily="34" charset="0"/>
                <a:cs typeface="Arial" pitchFamily="34" charset="0"/>
              </a:rPr>
              <a:t>Baldassano RN and Piccoli DA.</a:t>
            </a:r>
            <a:r>
              <a:rPr lang="en-US" sz="1200" b="0" baseline="0" dirty="0">
                <a:latin typeface="Arial" pitchFamily="34" charset="0"/>
                <a:cs typeface="Arial" pitchFamily="34" charset="0"/>
              </a:rPr>
              <a:t> </a:t>
            </a:r>
            <a:r>
              <a:rPr lang="en-US" b="0" dirty="0"/>
              <a:t>Inflammatory bowel disease in pediatric and adolescent patients.</a:t>
            </a:r>
            <a:r>
              <a:rPr lang="en-US" sz="1200" b="0" dirty="0">
                <a:latin typeface="Arial" pitchFamily="34" charset="0"/>
                <a:cs typeface="Arial" pitchFamily="34" charset="0"/>
              </a:rPr>
              <a:t> </a:t>
            </a:r>
            <a:r>
              <a:rPr lang="en-US" sz="1200" b="0" i="1" dirty="0">
                <a:latin typeface="Arial" pitchFamily="34" charset="0"/>
                <a:cs typeface="Arial" pitchFamily="34" charset="0"/>
              </a:rPr>
              <a:t>Gastroenterol Clin North Am.</a:t>
            </a:r>
            <a:r>
              <a:rPr lang="en-US" sz="1200" b="0" dirty="0">
                <a:latin typeface="Arial" pitchFamily="34" charset="0"/>
                <a:cs typeface="Arial" pitchFamily="34" charset="0"/>
              </a:rPr>
              <a:t> 1999;28(2):445-58.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itchFamily="34" charset="0"/>
                <a:cs typeface="Arial" pitchFamily="34" charset="0"/>
              </a:rPr>
              <a:t>Kappelman MD, Rifas-Shiman SL, Kleinman K, et al. </a:t>
            </a:r>
            <a:r>
              <a:rPr lang="en-US" b="0" dirty="0"/>
              <a:t>The prevalence and geographic distribution of Crohn's disease and ulcerative colitis in the United States.</a:t>
            </a:r>
            <a:r>
              <a:rPr lang="en-US" sz="1200" b="0" dirty="0">
                <a:latin typeface="Arial" pitchFamily="34" charset="0"/>
                <a:cs typeface="Arial" pitchFamily="34" charset="0"/>
              </a:rPr>
              <a:t> </a:t>
            </a:r>
            <a:r>
              <a:rPr lang="en-US" sz="1200" b="0" i="1" dirty="0">
                <a:latin typeface="Arial" pitchFamily="34" charset="0"/>
                <a:cs typeface="Arial" pitchFamily="34" charset="0"/>
              </a:rPr>
              <a:t>Clin Gastroenterol Hep.</a:t>
            </a:r>
            <a:r>
              <a:rPr lang="en-US" sz="1200" b="0" dirty="0">
                <a:latin typeface="Arial" pitchFamily="34" charset="0"/>
                <a:cs typeface="Arial" pitchFamily="34" charset="0"/>
              </a:rPr>
              <a:t> 2007</a:t>
            </a:r>
            <a:r>
              <a:rPr lang="en-US" sz="1200" b="0" baseline="0" dirty="0">
                <a:latin typeface="Arial" pitchFamily="34" charset="0"/>
                <a:cs typeface="Arial" pitchFamily="34" charset="0"/>
              </a:rPr>
              <a:t>;</a:t>
            </a:r>
            <a:r>
              <a:rPr lang="en-US" sz="1200" b="0" dirty="0">
                <a:latin typeface="Arial" pitchFamily="34" charset="0"/>
                <a:cs typeface="Arial" pitchFamily="34" charset="0"/>
              </a:rPr>
              <a:t>5(12):1424-9.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latin typeface="Arial" pitchFamily="34" charset="0"/>
                <a:cs typeface="Arial" pitchFamily="34" charset="0"/>
              </a:rPr>
              <a:t>Kappel</a:t>
            </a:r>
            <a:r>
              <a:rPr lang="en-US" sz="1200" dirty="0">
                <a:latin typeface="Arial" pitchFamily="34" charset="0"/>
                <a:cs typeface="Arial" pitchFamily="34" charset="0"/>
              </a:rPr>
              <a:t>man MD, Rifas-Shiman SL, Porter CQ, et al. </a:t>
            </a:r>
            <a:r>
              <a:rPr lang="en-US" b="0" dirty="0"/>
              <a:t>Direct health care costs of Crohn's disease and ulcerative colitis in US children and adults.</a:t>
            </a:r>
            <a:r>
              <a:rPr lang="en-US" sz="1200" b="0" dirty="0">
                <a:latin typeface="Arial" pitchFamily="34" charset="0"/>
                <a:cs typeface="Arial" pitchFamily="34" charset="0"/>
              </a:rPr>
              <a:t> </a:t>
            </a:r>
            <a:r>
              <a:rPr lang="en-US" sz="1200" i="1" dirty="0">
                <a:latin typeface="Arial" pitchFamily="34" charset="0"/>
                <a:cs typeface="Arial" pitchFamily="34" charset="0"/>
              </a:rPr>
              <a:t>Gastroenterol</a:t>
            </a:r>
            <a:r>
              <a:rPr lang="en-US" sz="1200" i="1" baseline="0" dirty="0">
                <a:latin typeface="Arial" pitchFamily="34" charset="0"/>
                <a:cs typeface="Arial" pitchFamily="34" charset="0"/>
              </a:rPr>
              <a:t> .</a:t>
            </a:r>
            <a:r>
              <a:rPr lang="en-US" sz="1200" dirty="0">
                <a:latin typeface="Arial" pitchFamily="34" charset="0"/>
                <a:cs typeface="Arial" pitchFamily="34" charset="0"/>
              </a:rPr>
              <a:t>2008;135(6):1907-13.</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CBA46-D56A-4486-8F80-3CDE79DE843C}" type="slidenum">
              <a:rPr kumimoji="0" 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Slide </a:t>
            </a:r>
            <a:r>
              <a:rPr lang="en-US" b="1" dirty="0"/>
              <a:t>12</a:t>
            </a:r>
            <a:endParaRPr lang="en-US" b="1" dirty="0">
              <a:latin typeface="Arial" pitchFamily="34" charset="0"/>
              <a:cs typeface="Arial" pitchFamily="34" charset="0"/>
            </a:endParaRPr>
          </a:p>
          <a:p>
            <a:r>
              <a:rPr lang="en-US" dirty="0">
                <a:latin typeface="Arial" pitchFamily="34" charset="0"/>
                <a:cs typeface="Arial" pitchFamily="34" charset="0"/>
              </a:rPr>
              <a:t>Crohn’s disease</a:t>
            </a:r>
            <a:r>
              <a:rPr lang="en-US" baseline="0" dirty="0">
                <a:latin typeface="Arial" pitchFamily="34" charset="0"/>
                <a:cs typeface="Arial" pitchFamily="34" charset="0"/>
              </a:rPr>
              <a:t> is 2-3 times more frequent in children than in adults.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CBA46-D56A-4486-8F80-3CDE79DE843C}" type="slidenum">
              <a:rPr kumimoji="0" 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35199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16</a:t>
            </a:r>
          </a:p>
          <a:p>
            <a:r>
              <a:rPr lang="en-US" b="0" baseline="0" dirty="0">
                <a:latin typeface="Arial" pitchFamily="34" charset="0"/>
                <a:cs typeface="Arial" pitchFamily="34" charset="0"/>
              </a:rPr>
              <a:t>Courtesy of Sandra Kim</a:t>
            </a:r>
          </a:p>
          <a:p>
            <a:endParaRPr lang="en-US" b="0" baseline="0" dirty="0">
              <a:latin typeface="Arial" pitchFamily="34" charset="0"/>
              <a:cs typeface="Arial" pitchFamily="34" charset="0"/>
            </a:endParaRPr>
          </a:p>
          <a:p>
            <a:pPr defTabSz="931774">
              <a:defRPr/>
            </a:pPr>
            <a:r>
              <a:rPr lang="en-US" dirty="0">
                <a:ea typeface="ＭＳ Ｐゴシック" charset="-128"/>
              </a:rPr>
              <a:t>Poor linear growth is a common sequelae of pediatric IBD and is roughly twice as common in Crohn’s disease as it is in ulcerative colitis. The causes of growth failure in IBD are varied. Malabsorption, increased caloric needs, suboptimal intake due to anorexia, and gastrointestinal losses all contribute to malnutrition, which directly affects growth. However, delayed puberty, corticosteroids, and  proinflammatory cytokines such as TNF</a:t>
            </a:r>
            <a:r>
              <a:rPr lang="el-GR" dirty="0">
                <a:ea typeface="Times New Roman" charset="0"/>
              </a:rPr>
              <a:t>α</a:t>
            </a:r>
            <a:r>
              <a:rPr lang="en-US" dirty="0">
                <a:ea typeface="ＭＳ Ｐゴシック" charset="-128"/>
              </a:rPr>
              <a:t> and interleukin 6 are also responsible for growth failure. Weight loss may precede decreases in height velocity.  </a:t>
            </a:r>
          </a:p>
          <a:p>
            <a:pPr defTabSz="931774">
              <a:defRPr/>
            </a:pPr>
            <a:endParaRPr lang="en-US" dirty="0">
              <a:ea typeface="ＭＳ Ｐゴシック" charset="-128"/>
            </a:endParaRPr>
          </a:p>
          <a:p>
            <a:pPr defTabSz="931774">
              <a:defRPr/>
            </a:pPr>
            <a:r>
              <a:rPr lang="en-US" dirty="0">
                <a:ea typeface="ＭＳ Ｐゴシック" charset="-128"/>
              </a:rPr>
              <a:t>References</a:t>
            </a:r>
          </a:p>
          <a:p>
            <a:pPr marL="228600" indent="-228600" defTabSz="931774">
              <a:buFont typeface="+mj-lt"/>
              <a:buAutoNum type="arabicPeriod"/>
              <a:defRPr/>
            </a:pPr>
            <a:r>
              <a:rPr lang="en-US" dirty="0"/>
              <a:t>Sawczenko A, Ballinger AB, Savage MO, Sanderson IR. Clinical features affecting final adult height in patients with pediatric-onset Crohn’s disease. </a:t>
            </a:r>
            <a:r>
              <a:rPr lang="en-US" i="1" dirty="0"/>
              <a:t>Pediatrics</a:t>
            </a:r>
            <a:r>
              <a:rPr lang="en-US" dirty="0"/>
              <a:t> 2006;118(1):124-9.</a:t>
            </a:r>
          </a:p>
          <a:p>
            <a:pPr marL="228600" indent="-228600" defTabSz="931774">
              <a:buFont typeface="+mj-lt"/>
              <a:buAutoNum type="arabicPeriod"/>
              <a:defRPr/>
            </a:pPr>
            <a:r>
              <a:rPr lang="en-US" dirty="0"/>
              <a:t>Hildebrand H, Walters T, Griffiths A. Guidelines for the management of growth failure in childhood inflammatory bowel disease. </a:t>
            </a:r>
            <a:r>
              <a:rPr lang="en-US" i="1" dirty="0"/>
              <a:t>Inflamm Bowel Dis</a:t>
            </a:r>
            <a:r>
              <a:rPr lang="en-US" dirty="0"/>
              <a:t>. 2008;14(6)839-49.</a:t>
            </a:r>
          </a:p>
          <a:p>
            <a:pPr defTabSz="931774">
              <a:defRPr/>
            </a:pPr>
            <a:endParaRPr lang="en-US" dirty="0">
              <a:ea typeface="ＭＳ Ｐゴシック" charset="-128"/>
            </a:endParaRP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CBA46-D56A-4486-8F80-3CDE79DE843C}" type="slidenum">
              <a:rPr kumimoji="0" 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32462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4294967295"/>
          </p:nvPr>
        </p:nvSpPr>
        <p:spPr bwMode="auto">
          <a:xfrm>
            <a:off x="3972560" y="8831264"/>
            <a:ext cx="3037840" cy="465136"/>
          </a:xfrm>
          <a:prstGeom prst="rect">
            <a:avLst/>
          </a:prstGeom>
          <a:noFill/>
          <a:ln>
            <a:miter lim="800000"/>
            <a:headEnd/>
            <a:tailEnd/>
          </a:ln>
        </p:spPr>
        <p:txBody>
          <a:bodyPr lIns="94078" tIns="47039" rIns="94078" bIns="47039">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A42E8B99-1531-421C-A424-F50B1CF0A3A7}" type="slidenum">
              <a:rPr kumimoji="0" lang="en-US"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0" fontAlgn="auto" latinLnBrk="0" hangingPunct="0">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p:spPr>
        <p:txBody>
          <a:bodyPr/>
          <a:lstStyle/>
          <a:p>
            <a:r>
              <a:rPr lang="en-US" b="1" dirty="0"/>
              <a:t>Slide 19</a:t>
            </a:r>
            <a:endParaRPr lang="en-US" dirty="0">
              <a:latin typeface="Arial" pitchFamily="34" charset="0"/>
              <a:ea typeface="ＭＳ Ｐゴシック" pitchFamily="-72" charset="-128"/>
              <a:cs typeface="Arial" pitchFamily="34" charset="0"/>
            </a:endParaRPr>
          </a:p>
          <a:p>
            <a:pPr eaLnBrk="1" hangingPunct="1"/>
            <a:r>
              <a:rPr lang="en-US" dirty="0">
                <a:latin typeface="Arial" pitchFamily="34" charset="0"/>
                <a:ea typeface="ＭＳ Ｐゴシック" pitchFamily="-72" charset="-128"/>
                <a:cs typeface="Arial" pitchFamily="34" charset="0"/>
              </a:rPr>
              <a:t>Courtesy</a:t>
            </a:r>
            <a:r>
              <a:rPr lang="en-US" baseline="0" dirty="0">
                <a:latin typeface="Arial" pitchFamily="34" charset="0"/>
                <a:ea typeface="ＭＳ Ｐゴシック" pitchFamily="-72" charset="-128"/>
                <a:cs typeface="Arial" pitchFamily="34" charset="0"/>
              </a:rPr>
              <a:t> of Janice Arnold</a:t>
            </a:r>
            <a:endParaRPr lang="en-US" dirty="0">
              <a:latin typeface="Arial" pitchFamily="34" charset="0"/>
              <a:ea typeface="ＭＳ Ｐゴシック" pitchFamily="-72"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4294967295"/>
          </p:nvPr>
        </p:nvSpPr>
        <p:spPr bwMode="auto">
          <a:xfrm>
            <a:off x="3972560" y="8831264"/>
            <a:ext cx="3037840" cy="465136"/>
          </a:xfrm>
          <a:prstGeom prst="rect">
            <a:avLst/>
          </a:prstGeom>
          <a:noFill/>
          <a:ln>
            <a:miter lim="800000"/>
            <a:headEnd/>
            <a:tailEnd/>
          </a:ln>
        </p:spPr>
        <p:txBody>
          <a:bodyPr lIns="94078" tIns="47039" rIns="94078" bIns="47039">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A42E8B99-1531-421C-A424-F50B1CF0A3A7}" type="slidenum">
              <a:rPr kumimoji="0" lang="en-US" sz="1200" b="0" i="0" u="none" strike="noStrike" kern="1200" cap="none" spc="0" normalizeH="0" baseline="0" noProof="0">
                <a:ln>
                  <a:noFill/>
                </a:ln>
                <a:solidFill>
                  <a:prstClr val="black"/>
                </a:solidFill>
                <a:effectLst/>
                <a:uLnTx/>
                <a:uFillTx/>
                <a:latin typeface="Arial"/>
                <a:ea typeface="+mn-ea"/>
                <a:cs typeface="Arial"/>
              </a:rPr>
              <a:pPr marL="0" marR="0" lvl="0" indent="0" algn="r" defTabSz="914400" rtl="0" eaLnBrk="0" fontAlgn="auto" latinLnBrk="0" hangingPunct="0">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p:spPr>
        <p:txBody>
          <a:bodyPr/>
          <a:lstStyle/>
          <a:p>
            <a:r>
              <a:rPr lang="en-US" b="1" dirty="0"/>
              <a:t>Slide 20</a:t>
            </a:r>
          </a:p>
          <a:p>
            <a:pPr eaLnBrk="1" hangingPunct="1"/>
            <a:r>
              <a:rPr lang="en-US" dirty="0">
                <a:latin typeface="Arial" pitchFamily="34" charset="0"/>
                <a:ea typeface="ＭＳ Ｐゴシック" pitchFamily="-72" charset="-128"/>
                <a:cs typeface="Arial" pitchFamily="34" charset="0"/>
              </a:rPr>
              <a:t>Courtesy</a:t>
            </a:r>
            <a:r>
              <a:rPr lang="en-US" baseline="0" dirty="0">
                <a:latin typeface="Arial" pitchFamily="34" charset="0"/>
                <a:ea typeface="ＭＳ Ｐゴシック" pitchFamily="-72" charset="-128"/>
                <a:cs typeface="Arial" pitchFamily="34" charset="0"/>
              </a:rPr>
              <a:t> of Janice Arnold</a:t>
            </a:r>
            <a:endParaRPr lang="en-US" dirty="0">
              <a:latin typeface="Arial" pitchFamily="34" charset="0"/>
              <a:ea typeface="ＭＳ Ｐゴシック" pitchFamily="-72"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a:t>Slide 22</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CBA46-D56A-4486-8F80-3CDE79DE843C}" type="slidenum">
              <a:rPr kumimoji="0" 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23</a:t>
            </a:r>
          </a:p>
          <a:p>
            <a:r>
              <a:rPr lang="en-US" dirty="0">
                <a:latin typeface="Arial" pitchFamily="34" charset="0"/>
                <a:cs typeface="Arial" pitchFamily="34" charset="0"/>
              </a:rPr>
              <a:t>Courtesy</a:t>
            </a:r>
            <a:r>
              <a:rPr lang="en-US" baseline="0" dirty="0">
                <a:latin typeface="Arial" pitchFamily="34" charset="0"/>
                <a:cs typeface="Arial" pitchFamily="34" charset="0"/>
              </a:rPr>
              <a:t> of Sandra Kim</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CBA46-D56A-4486-8F80-3CDE79DE843C}" type="slidenum">
              <a:rPr kumimoji="0" 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49396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xmlns=""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xmlns=""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xmlns=""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xmlns=""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xmlns=""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xmlns=""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xmlns=""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xmlns=""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xmlns=""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xmlns=""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xmlns=""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xmlns=""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xmlns=""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xmlns=""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CFA1202-Band-of-photos-4-slide.gif"/>
          <p:cNvPicPr>
            <a:picLocks noChangeAspect="1"/>
          </p:cNvPicPr>
          <p:nvPr/>
        </p:nvPicPr>
        <p:blipFill>
          <a:blip r:embed="rId2" cstate="print"/>
          <a:srcRect/>
          <a:stretch>
            <a:fillRect/>
          </a:stretch>
        </p:blipFill>
        <p:spPr bwMode="auto">
          <a:xfrm>
            <a:off x="10244667" y="1588"/>
            <a:ext cx="1972733" cy="6856412"/>
          </a:xfrm>
          <a:prstGeom prst="rect">
            <a:avLst/>
          </a:prstGeom>
          <a:noFill/>
          <a:ln w="9525">
            <a:noFill/>
            <a:miter lim="800000"/>
            <a:headEnd/>
            <a:tailEnd/>
          </a:ln>
        </p:spPr>
      </p:pic>
      <p:sp>
        <p:nvSpPr>
          <p:cNvPr id="5" name="Rectangle 15"/>
          <p:cNvSpPr>
            <a:spLocks noChangeArrowheads="1"/>
          </p:cNvSpPr>
          <p:nvPr/>
        </p:nvSpPr>
        <p:spPr bwMode="auto">
          <a:xfrm>
            <a:off x="232833" y="671514"/>
            <a:ext cx="10576984" cy="5603875"/>
          </a:xfrm>
          <a:prstGeom prst="rect">
            <a:avLst/>
          </a:prstGeom>
          <a:solidFill>
            <a:schemeClr val="bg1"/>
          </a:solidFill>
          <a:ln w="9525">
            <a:noFill/>
            <a:miter lim="800000"/>
            <a:headEnd/>
            <a:tailEnd/>
          </a:ln>
          <a:effectLst>
            <a:outerShdw blurRad="622300" dir="2700000">
              <a:srgbClr val="000000">
                <a:alpha val="91000"/>
              </a:srgbClr>
            </a:outerShdw>
          </a:effectLst>
        </p:spPr>
        <p:txBody>
          <a:bodyPr wrap="none" anchor="ctr">
            <a:prstTxWarp prst="textNoShape">
              <a:avLst/>
            </a:prstTxWarp>
          </a:bodyPr>
          <a:lstStyle/>
          <a:p>
            <a:pPr>
              <a:defRPr/>
            </a:pPr>
            <a:endParaRPr lang="en-US" sz="1800" dirty="0">
              <a:latin typeface="Arial"/>
            </a:endParaRPr>
          </a:p>
        </p:txBody>
      </p:sp>
      <p:pic>
        <p:nvPicPr>
          <p:cNvPr id="6" name="Picture 10" descr="Jansen-Logo-Wht.gif"/>
          <p:cNvPicPr>
            <a:picLocks noChangeAspect="1"/>
          </p:cNvPicPr>
          <p:nvPr/>
        </p:nvPicPr>
        <p:blipFill>
          <a:blip r:embed="rId3" cstate="print"/>
          <a:srcRect/>
          <a:stretch>
            <a:fillRect/>
          </a:stretch>
        </p:blipFill>
        <p:spPr bwMode="auto">
          <a:xfrm>
            <a:off x="8716433" y="6367463"/>
            <a:ext cx="1354667" cy="444500"/>
          </a:xfrm>
          <a:prstGeom prst="rect">
            <a:avLst/>
          </a:prstGeom>
          <a:noFill/>
          <a:ln w="9525">
            <a:noFill/>
            <a:miter lim="800000"/>
            <a:headEnd/>
            <a:tailEnd/>
          </a:ln>
        </p:spPr>
      </p:pic>
      <p:sp>
        <p:nvSpPr>
          <p:cNvPr id="7" name="TextBox 6"/>
          <p:cNvSpPr txBox="1"/>
          <p:nvPr/>
        </p:nvSpPr>
        <p:spPr>
          <a:xfrm>
            <a:off x="232833" y="6561138"/>
            <a:ext cx="8898467" cy="163512"/>
          </a:xfrm>
          <a:prstGeom prst="rect">
            <a:avLst/>
          </a:prstGeom>
          <a:noFill/>
        </p:spPr>
        <p:txBody>
          <a:bodyPr lIns="0" tIns="0" rIns="0" bIns="0">
            <a:spAutoFit/>
          </a:bodyPr>
          <a:lstStyle/>
          <a:p>
            <a:pPr>
              <a:defRPr/>
            </a:pPr>
            <a:r>
              <a:rPr lang="en-US" sz="1600" baseline="30000" dirty="0">
                <a:solidFill>
                  <a:schemeClr val="bg1"/>
                </a:solidFill>
                <a:latin typeface="Arial"/>
              </a:rPr>
              <a:t>Supported by an educational grant from Janssen Biotech, Inc., administered by Janssen Services, LLC.</a:t>
            </a:r>
          </a:p>
        </p:txBody>
      </p:sp>
      <p:cxnSp>
        <p:nvCxnSpPr>
          <p:cNvPr id="8" name="Straight Connector 9"/>
          <p:cNvCxnSpPr>
            <a:cxnSpLocks noChangeShapeType="1"/>
          </p:cNvCxnSpPr>
          <p:nvPr/>
        </p:nvCxnSpPr>
        <p:spPr bwMode="auto">
          <a:xfrm>
            <a:off x="232834" y="2743200"/>
            <a:ext cx="11959167" cy="1588"/>
          </a:xfrm>
          <a:prstGeom prst="line">
            <a:avLst/>
          </a:prstGeom>
          <a:noFill/>
          <a:ln w="53975">
            <a:solidFill>
              <a:srgbClr val="C9C624"/>
            </a:solidFill>
            <a:round/>
            <a:headEnd/>
            <a:tailEnd/>
          </a:ln>
        </p:spPr>
      </p:cxnSp>
      <p:sp>
        <p:nvSpPr>
          <p:cNvPr id="27656" name="Rectangle 8"/>
          <p:cNvSpPr>
            <a:spLocks noGrp="1" noChangeArrowheads="1"/>
          </p:cNvSpPr>
          <p:nvPr>
            <p:ph type="ctrTitle"/>
          </p:nvPr>
        </p:nvSpPr>
        <p:spPr>
          <a:xfrm>
            <a:off x="782088" y="1415711"/>
            <a:ext cx="9905576" cy="1143000"/>
          </a:xfrm>
        </p:spPr>
        <p:txBody>
          <a:bodyPr/>
          <a:lstStyle>
            <a:lvl1pPr>
              <a:defRPr sz="3800" b="1" i="0">
                <a:solidFill>
                  <a:srgbClr val="1A2267"/>
                </a:solidFill>
                <a:latin typeface="Times New Roman"/>
                <a:cs typeface="Times New Roman"/>
              </a:defRPr>
            </a:lvl1pPr>
          </a:lstStyle>
          <a:p>
            <a:r>
              <a:rPr lang="en-US"/>
              <a:t>Click to edit Master title style</a:t>
            </a:r>
            <a:endParaRPr lang="en-US" dirty="0"/>
          </a:p>
        </p:txBody>
      </p:sp>
      <p:sp>
        <p:nvSpPr>
          <p:cNvPr id="27657" name="Rectangle 9"/>
          <p:cNvSpPr>
            <a:spLocks noGrp="1" noChangeArrowheads="1"/>
          </p:cNvSpPr>
          <p:nvPr>
            <p:ph type="subTitle" idx="1"/>
          </p:nvPr>
        </p:nvSpPr>
        <p:spPr>
          <a:xfrm>
            <a:off x="769819" y="2887079"/>
            <a:ext cx="9893005" cy="1752600"/>
          </a:xfrm>
        </p:spPr>
        <p:txBody>
          <a:bodyPr/>
          <a:lstStyle>
            <a:lvl1pPr>
              <a:defRPr>
                <a:solidFill>
                  <a:srgbClr val="1A2267"/>
                </a:solidFill>
              </a:defRPr>
            </a:lvl1pPr>
          </a:lstStyle>
          <a:p>
            <a:r>
              <a:rPr lang="en-US"/>
              <a:t>Click to edit Master subtitle style</a:t>
            </a:r>
            <a:endParaRPr lang="en-US" dirty="0"/>
          </a:p>
        </p:txBody>
      </p:sp>
    </p:spTree>
    <p:extLst>
      <p:ext uri="{BB962C8B-B14F-4D97-AF65-F5344CB8AC3E}">
        <p14:creationId xmlns:p14="http://schemas.microsoft.com/office/powerpoint/2010/main" val="425151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CFA1202-Band-of-photos-4-slide-Lite-Wht.gif"/>
          <p:cNvPicPr>
            <a:picLocks noChangeAspect="1"/>
          </p:cNvPicPr>
          <p:nvPr/>
        </p:nvPicPr>
        <p:blipFill>
          <a:blip r:embed="rId2" cstate="print"/>
          <a:srcRect/>
          <a:stretch>
            <a:fillRect/>
          </a:stretch>
        </p:blipFill>
        <p:spPr bwMode="auto">
          <a:xfrm>
            <a:off x="10612968" y="1"/>
            <a:ext cx="1579033" cy="6881813"/>
          </a:xfrm>
          <a:prstGeom prst="rect">
            <a:avLst/>
          </a:prstGeom>
          <a:noFill/>
          <a:ln w="9525">
            <a:noFill/>
            <a:miter lim="800000"/>
            <a:headEnd/>
            <a:tailEnd/>
          </a:ln>
        </p:spPr>
      </p:pic>
      <p:sp>
        <p:nvSpPr>
          <p:cNvPr id="5" name="Rectangle 15"/>
          <p:cNvSpPr>
            <a:spLocks noChangeArrowheads="1"/>
          </p:cNvSpPr>
          <p:nvPr/>
        </p:nvSpPr>
        <p:spPr bwMode="auto">
          <a:xfrm>
            <a:off x="232833" y="671514"/>
            <a:ext cx="10576984" cy="5991225"/>
          </a:xfrm>
          <a:prstGeom prst="rect">
            <a:avLst/>
          </a:prstGeom>
          <a:solidFill>
            <a:schemeClr val="bg1"/>
          </a:solidFill>
          <a:ln w="9525">
            <a:noFill/>
            <a:miter lim="800000"/>
            <a:headEnd/>
            <a:tailEnd/>
          </a:ln>
          <a:effectLst>
            <a:outerShdw blurRad="622300" dir="2700000">
              <a:srgbClr val="000000">
                <a:alpha val="91000"/>
              </a:srgbClr>
            </a:outerShdw>
          </a:effectLst>
        </p:spPr>
        <p:txBody>
          <a:bodyPr wrap="none" anchor="ctr">
            <a:prstTxWarp prst="textNoShape">
              <a:avLst/>
            </a:prstTxWarp>
          </a:bodyPr>
          <a:lstStyle/>
          <a:p>
            <a:pPr>
              <a:defRPr/>
            </a:pPr>
            <a:endParaRPr lang="en-US" sz="1800" dirty="0">
              <a:latin typeface="Arial"/>
            </a:endParaRPr>
          </a:p>
        </p:txBody>
      </p:sp>
      <p:cxnSp>
        <p:nvCxnSpPr>
          <p:cNvPr id="6" name="Straight Connector 7"/>
          <p:cNvCxnSpPr>
            <a:cxnSpLocks noChangeShapeType="1"/>
          </p:cNvCxnSpPr>
          <p:nvPr/>
        </p:nvCxnSpPr>
        <p:spPr bwMode="auto">
          <a:xfrm>
            <a:off x="232834" y="1863725"/>
            <a:ext cx="11959167" cy="1588"/>
          </a:xfrm>
          <a:prstGeom prst="line">
            <a:avLst/>
          </a:prstGeom>
          <a:noFill/>
          <a:ln w="53975">
            <a:solidFill>
              <a:srgbClr val="C9C624"/>
            </a:solidFill>
            <a:round/>
            <a:headEnd/>
            <a:tailEnd/>
          </a:ln>
        </p:spPr>
      </p:cxnSp>
      <p:sp>
        <p:nvSpPr>
          <p:cNvPr id="2" name="Title 1"/>
          <p:cNvSpPr>
            <a:spLocks noGrp="1"/>
          </p:cNvSpPr>
          <p:nvPr>
            <p:ph type="title"/>
          </p:nvPr>
        </p:nvSpPr>
        <p:spPr>
          <a:xfrm>
            <a:off x="472877" y="686474"/>
            <a:ext cx="10226759" cy="1143000"/>
          </a:xfrm>
        </p:spPr>
        <p:txBody>
          <a:bodyPr/>
          <a:lstStyle>
            <a:lvl1pPr>
              <a:defRPr>
                <a:solidFill>
                  <a:srgbClr val="1A2267"/>
                </a:solidFill>
              </a:defRPr>
            </a:lvl1pPr>
          </a:lstStyle>
          <a:p>
            <a:r>
              <a:rPr lang="en-US"/>
              <a:t>Click to edit Master title style</a:t>
            </a:r>
            <a:endParaRPr lang="en-US" dirty="0"/>
          </a:p>
        </p:txBody>
      </p:sp>
      <p:sp>
        <p:nvSpPr>
          <p:cNvPr id="3" name="Content Placeholder 2"/>
          <p:cNvSpPr>
            <a:spLocks noGrp="1"/>
          </p:cNvSpPr>
          <p:nvPr>
            <p:ph idx="1"/>
          </p:nvPr>
        </p:nvSpPr>
        <p:spPr>
          <a:xfrm>
            <a:off x="472877" y="2058074"/>
            <a:ext cx="10226759" cy="4735512"/>
          </a:xfrm>
        </p:spPr>
        <p:txBody>
          <a:bodyPr/>
          <a:lstStyle>
            <a:lvl1pPr marL="0" indent="0">
              <a:defRPr>
                <a:solidFill>
                  <a:srgbClr val="1A2267"/>
                </a:solidFill>
              </a:defRPr>
            </a:lvl1pPr>
            <a:lvl2pPr>
              <a:defRPr>
                <a:solidFill>
                  <a:srgbClr val="1A2267"/>
                </a:solidFill>
              </a:defRPr>
            </a:lvl2pPr>
            <a:lvl3pPr>
              <a:defRPr>
                <a:solidFill>
                  <a:srgbClr val="1A2267"/>
                </a:solidFill>
              </a:defRPr>
            </a:lvl3pPr>
            <a:lvl4pPr>
              <a:defRPr>
                <a:solidFill>
                  <a:srgbClr val="1A2267"/>
                </a:solidFill>
              </a:defRPr>
            </a:lvl4pPr>
            <a:lvl5pPr>
              <a:defRPr>
                <a:solidFill>
                  <a:srgbClr val="1A226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userDrawn="1"/>
        </p:nvSpPr>
        <p:spPr>
          <a:xfrm>
            <a:off x="11379200" y="6492876"/>
            <a:ext cx="711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9EB48B-02B4-42A4-9ABC-1E79FE7FF268}" type="slidenum">
              <a:rPr lang="en-US" sz="1800" smtClean="0">
                <a:latin typeface="Arial"/>
                <a:cs typeface="Arial"/>
              </a:rPr>
              <a:pPr/>
              <a:t>‹#›</a:t>
            </a:fld>
            <a:endParaRPr lang="en-US" sz="1800" dirty="0">
              <a:latin typeface="Arial"/>
              <a:cs typeface="Arial"/>
            </a:endParaRPr>
          </a:p>
        </p:txBody>
      </p:sp>
    </p:spTree>
    <p:extLst>
      <p:ext uri="{BB962C8B-B14F-4D97-AF65-F5344CB8AC3E}">
        <p14:creationId xmlns:p14="http://schemas.microsoft.com/office/powerpoint/2010/main" val="3853249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CFA1202-Band-of-photos-4-slide-Lite-Wht.gif"/>
          <p:cNvPicPr>
            <a:picLocks noChangeAspect="1"/>
          </p:cNvPicPr>
          <p:nvPr/>
        </p:nvPicPr>
        <p:blipFill>
          <a:blip r:embed="rId2" cstate="print"/>
          <a:srcRect/>
          <a:stretch>
            <a:fillRect/>
          </a:stretch>
        </p:blipFill>
        <p:spPr bwMode="auto">
          <a:xfrm>
            <a:off x="10612968" y="1"/>
            <a:ext cx="1579033" cy="6881813"/>
          </a:xfrm>
          <a:prstGeom prst="rect">
            <a:avLst/>
          </a:prstGeom>
          <a:noFill/>
          <a:ln w="9525">
            <a:noFill/>
            <a:miter lim="800000"/>
            <a:headEnd/>
            <a:tailEnd/>
          </a:ln>
        </p:spPr>
      </p:pic>
      <p:sp>
        <p:nvSpPr>
          <p:cNvPr id="6" name="Rectangle 15"/>
          <p:cNvSpPr>
            <a:spLocks noChangeArrowheads="1"/>
          </p:cNvSpPr>
          <p:nvPr/>
        </p:nvSpPr>
        <p:spPr bwMode="auto">
          <a:xfrm>
            <a:off x="232833" y="671514"/>
            <a:ext cx="10576984" cy="5991225"/>
          </a:xfrm>
          <a:prstGeom prst="rect">
            <a:avLst/>
          </a:prstGeom>
          <a:solidFill>
            <a:schemeClr val="bg1"/>
          </a:solidFill>
          <a:ln w="9525">
            <a:noFill/>
            <a:miter lim="800000"/>
            <a:headEnd/>
            <a:tailEnd/>
          </a:ln>
          <a:effectLst>
            <a:outerShdw blurRad="622300" dir="2700000">
              <a:srgbClr val="000000">
                <a:alpha val="91000"/>
              </a:srgbClr>
            </a:outerShdw>
          </a:effectLst>
        </p:spPr>
        <p:txBody>
          <a:bodyPr wrap="none" anchor="ctr">
            <a:prstTxWarp prst="textNoShape">
              <a:avLst/>
            </a:prstTxWarp>
          </a:bodyPr>
          <a:lstStyle/>
          <a:p>
            <a:pPr>
              <a:defRPr/>
            </a:pPr>
            <a:endParaRPr lang="en-US" sz="1800" dirty="0">
              <a:latin typeface="Arial"/>
            </a:endParaRPr>
          </a:p>
        </p:txBody>
      </p:sp>
      <p:cxnSp>
        <p:nvCxnSpPr>
          <p:cNvPr id="7" name="Straight Connector 7"/>
          <p:cNvCxnSpPr>
            <a:cxnSpLocks noChangeShapeType="1"/>
          </p:cNvCxnSpPr>
          <p:nvPr/>
        </p:nvCxnSpPr>
        <p:spPr bwMode="auto">
          <a:xfrm>
            <a:off x="232834" y="1863725"/>
            <a:ext cx="11959167" cy="1588"/>
          </a:xfrm>
          <a:prstGeom prst="line">
            <a:avLst/>
          </a:prstGeom>
          <a:noFill/>
          <a:ln w="53975">
            <a:solidFill>
              <a:srgbClr val="C9C624"/>
            </a:solidFill>
            <a:round/>
            <a:headEnd/>
            <a:tailEnd/>
          </a:ln>
        </p:spPr>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1"/>
            <a:ext cx="5080000" cy="473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1"/>
            <a:ext cx="5080000" cy="4735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userDrawn="1"/>
        </p:nvSpPr>
        <p:spPr>
          <a:xfrm>
            <a:off x="11379200" y="6492876"/>
            <a:ext cx="711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9EB48B-02B4-42A4-9ABC-1E79FE7FF268}" type="slidenum">
              <a:rPr lang="en-US" sz="1800" smtClean="0">
                <a:latin typeface="Arial"/>
                <a:cs typeface="Arial"/>
              </a:rPr>
              <a:pPr/>
              <a:t>‹#›</a:t>
            </a:fld>
            <a:endParaRPr lang="en-US" sz="1800" dirty="0">
              <a:latin typeface="Arial"/>
              <a:cs typeface="Arial"/>
            </a:endParaRPr>
          </a:p>
        </p:txBody>
      </p:sp>
    </p:spTree>
    <p:extLst>
      <p:ext uri="{BB962C8B-B14F-4D97-AF65-F5344CB8AC3E}">
        <p14:creationId xmlns:p14="http://schemas.microsoft.com/office/powerpoint/2010/main" val="905240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CFA1202-Band-of-photos-4-slide-Lite-Wht.gif"/>
          <p:cNvPicPr>
            <a:picLocks noChangeAspect="1"/>
          </p:cNvPicPr>
          <p:nvPr/>
        </p:nvPicPr>
        <p:blipFill>
          <a:blip r:embed="rId2" cstate="print"/>
          <a:srcRect/>
          <a:stretch>
            <a:fillRect/>
          </a:stretch>
        </p:blipFill>
        <p:spPr bwMode="auto">
          <a:xfrm>
            <a:off x="10612968" y="1"/>
            <a:ext cx="1579033" cy="6881813"/>
          </a:xfrm>
          <a:prstGeom prst="rect">
            <a:avLst/>
          </a:prstGeom>
          <a:noFill/>
          <a:ln w="9525">
            <a:noFill/>
            <a:miter lim="800000"/>
            <a:headEnd/>
            <a:tailEnd/>
          </a:ln>
        </p:spPr>
      </p:pic>
      <p:sp>
        <p:nvSpPr>
          <p:cNvPr id="4" name="Rectangle 15"/>
          <p:cNvSpPr>
            <a:spLocks noChangeArrowheads="1"/>
          </p:cNvSpPr>
          <p:nvPr/>
        </p:nvSpPr>
        <p:spPr bwMode="auto">
          <a:xfrm>
            <a:off x="232833" y="671514"/>
            <a:ext cx="10576984" cy="5991225"/>
          </a:xfrm>
          <a:prstGeom prst="rect">
            <a:avLst/>
          </a:prstGeom>
          <a:solidFill>
            <a:schemeClr val="bg1"/>
          </a:solidFill>
          <a:ln w="9525">
            <a:noFill/>
            <a:miter lim="800000"/>
            <a:headEnd/>
            <a:tailEnd/>
          </a:ln>
          <a:effectLst>
            <a:outerShdw blurRad="622300" dir="2700000">
              <a:srgbClr val="000000">
                <a:alpha val="91000"/>
              </a:srgbClr>
            </a:outerShdw>
          </a:effectLst>
        </p:spPr>
        <p:txBody>
          <a:bodyPr wrap="none" anchor="ctr">
            <a:prstTxWarp prst="textNoShape">
              <a:avLst/>
            </a:prstTxWarp>
          </a:bodyPr>
          <a:lstStyle/>
          <a:p>
            <a:pPr>
              <a:defRPr/>
            </a:pPr>
            <a:endParaRPr lang="en-US" sz="1800" dirty="0">
              <a:latin typeface="Arial"/>
            </a:endParaRPr>
          </a:p>
        </p:txBody>
      </p:sp>
      <p:cxnSp>
        <p:nvCxnSpPr>
          <p:cNvPr id="5" name="Straight Connector 7"/>
          <p:cNvCxnSpPr>
            <a:cxnSpLocks noChangeShapeType="1"/>
          </p:cNvCxnSpPr>
          <p:nvPr/>
        </p:nvCxnSpPr>
        <p:spPr bwMode="auto">
          <a:xfrm>
            <a:off x="232834" y="1863725"/>
            <a:ext cx="11959167" cy="1588"/>
          </a:xfrm>
          <a:prstGeom prst="line">
            <a:avLst/>
          </a:prstGeom>
          <a:noFill/>
          <a:ln w="53975">
            <a:solidFill>
              <a:srgbClr val="C9C624"/>
            </a:solidFill>
            <a:round/>
            <a:headEnd/>
            <a:tailEnd/>
          </a:ln>
        </p:spPr>
      </p:cxn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userDrawn="1"/>
        </p:nvSpPr>
        <p:spPr>
          <a:xfrm>
            <a:off x="11379200" y="6492876"/>
            <a:ext cx="711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9EB48B-02B4-42A4-9ABC-1E79FE7FF268}" type="slidenum">
              <a:rPr lang="en-US" sz="1800" smtClean="0">
                <a:latin typeface="Arial"/>
                <a:cs typeface="Arial"/>
              </a:rPr>
              <a:pPr/>
              <a:t>‹#›</a:t>
            </a:fld>
            <a:endParaRPr lang="en-US" sz="1800" dirty="0">
              <a:latin typeface="Arial"/>
              <a:cs typeface="Arial"/>
            </a:endParaRPr>
          </a:p>
        </p:txBody>
      </p:sp>
    </p:spTree>
    <p:extLst>
      <p:ext uri="{BB962C8B-B14F-4D97-AF65-F5344CB8AC3E}">
        <p14:creationId xmlns:p14="http://schemas.microsoft.com/office/powerpoint/2010/main" val="4177805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23A1453C-31ED-4E72-82DA-D8723F272BC1}" type="datetimeFigureOut">
              <a:rPr lang="en-US" smtClean="0"/>
              <a:pPr/>
              <a:t>4/24/2026</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Arial"/>
              </a:defRPr>
            </a:lvl1pPr>
          </a:lstStyle>
          <a:p>
            <a:fld id="{399EB48B-02B4-42A4-9ABC-1E79FE7FF268}" type="slidenum">
              <a:rPr lang="en-US" smtClean="0"/>
              <a:pPr/>
              <a:t>‹#›</a:t>
            </a:fld>
            <a:endParaRPr lang="en-US" dirty="0"/>
          </a:p>
        </p:txBody>
      </p:sp>
    </p:spTree>
    <p:extLst>
      <p:ext uri="{BB962C8B-B14F-4D97-AF65-F5344CB8AC3E}">
        <p14:creationId xmlns:p14="http://schemas.microsoft.com/office/powerpoint/2010/main" val="258292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0096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24909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073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49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235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580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6542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773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1486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883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650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271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317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74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56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9.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A2267"/>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55651" y="1925638"/>
            <a:ext cx="10329333" cy="473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7" name="Picture 10" descr="CCFA-Logo-Reverse.gif"/>
          <p:cNvPicPr>
            <a:picLocks noChangeAspect="1"/>
          </p:cNvPicPr>
          <p:nvPr/>
        </p:nvPicPr>
        <p:blipFill>
          <a:blip r:embed="rId8" cstate="print"/>
          <a:srcRect/>
          <a:stretch>
            <a:fillRect/>
          </a:stretch>
        </p:blipFill>
        <p:spPr bwMode="auto">
          <a:xfrm>
            <a:off x="232834" y="176213"/>
            <a:ext cx="3079751" cy="336550"/>
          </a:xfrm>
          <a:prstGeom prst="rect">
            <a:avLst/>
          </a:prstGeom>
          <a:noFill/>
          <a:ln w="9525">
            <a:noFill/>
            <a:miter lim="800000"/>
            <a:headEnd/>
            <a:tailEnd/>
          </a:ln>
        </p:spPr>
      </p:pic>
      <p:sp>
        <p:nvSpPr>
          <p:cNvPr id="1028" name="Rectangle 2"/>
          <p:cNvSpPr>
            <a:spLocks noGrp="1" noChangeArrowheads="1"/>
          </p:cNvSpPr>
          <p:nvPr>
            <p:ph type="title"/>
          </p:nvPr>
        </p:nvSpPr>
        <p:spPr bwMode="auto">
          <a:xfrm>
            <a:off x="755651" y="554038"/>
            <a:ext cx="11269133" cy="1143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5748706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lvl1pPr algn="l" rtl="0" eaLnBrk="1" fontAlgn="base" hangingPunct="1">
        <a:lnSpc>
          <a:spcPct val="90000"/>
        </a:lnSpc>
        <a:spcBef>
          <a:spcPct val="0"/>
        </a:spcBef>
        <a:spcAft>
          <a:spcPct val="0"/>
        </a:spcAft>
        <a:defRPr sz="3400" b="1">
          <a:solidFill>
            <a:srgbClr val="263192"/>
          </a:solidFill>
          <a:latin typeface="Times"/>
          <a:ea typeface="+mj-ea"/>
          <a:cs typeface="Times"/>
        </a:defRPr>
      </a:lvl1pPr>
      <a:lvl2pPr algn="l" rtl="0" eaLnBrk="1" fontAlgn="base" hangingPunct="1">
        <a:lnSpc>
          <a:spcPct val="90000"/>
        </a:lnSpc>
        <a:spcBef>
          <a:spcPct val="0"/>
        </a:spcBef>
        <a:spcAft>
          <a:spcPct val="0"/>
        </a:spcAft>
        <a:defRPr sz="3400" b="1">
          <a:solidFill>
            <a:srgbClr val="263192"/>
          </a:solidFill>
          <a:latin typeface="Times" pitchFamily="-109" charset="0"/>
          <a:ea typeface="ＭＳ Ｐゴシック" pitchFamily="-109" charset="-128"/>
          <a:cs typeface="ＭＳ Ｐゴシック" pitchFamily="-109" charset="-128"/>
        </a:defRPr>
      </a:lvl2pPr>
      <a:lvl3pPr algn="l" rtl="0" eaLnBrk="1" fontAlgn="base" hangingPunct="1">
        <a:lnSpc>
          <a:spcPct val="90000"/>
        </a:lnSpc>
        <a:spcBef>
          <a:spcPct val="0"/>
        </a:spcBef>
        <a:spcAft>
          <a:spcPct val="0"/>
        </a:spcAft>
        <a:defRPr sz="3400" b="1">
          <a:solidFill>
            <a:srgbClr val="263192"/>
          </a:solidFill>
          <a:latin typeface="Times" pitchFamily="-109" charset="0"/>
          <a:ea typeface="ＭＳ Ｐゴシック" pitchFamily="-109" charset="-128"/>
          <a:cs typeface="ＭＳ Ｐゴシック" pitchFamily="-109" charset="-128"/>
        </a:defRPr>
      </a:lvl3pPr>
      <a:lvl4pPr algn="l" rtl="0" eaLnBrk="1" fontAlgn="base" hangingPunct="1">
        <a:lnSpc>
          <a:spcPct val="90000"/>
        </a:lnSpc>
        <a:spcBef>
          <a:spcPct val="0"/>
        </a:spcBef>
        <a:spcAft>
          <a:spcPct val="0"/>
        </a:spcAft>
        <a:defRPr sz="3400" b="1">
          <a:solidFill>
            <a:srgbClr val="263192"/>
          </a:solidFill>
          <a:latin typeface="Times" pitchFamily="-109" charset="0"/>
          <a:ea typeface="ＭＳ Ｐゴシック" pitchFamily="-109" charset="-128"/>
          <a:cs typeface="ＭＳ Ｐゴシック" pitchFamily="-109" charset="-128"/>
        </a:defRPr>
      </a:lvl4pPr>
      <a:lvl5pPr algn="l" rtl="0" eaLnBrk="1" fontAlgn="base" hangingPunct="1">
        <a:lnSpc>
          <a:spcPct val="90000"/>
        </a:lnSpc>
        <a:spcBef>
          <a:spcPct val="0"/>
        </a:spcBef>
        <a:spcAft>
          <a:spcPct val="0"/>
        </a:spcAft>
        <a:defRPr sz="3400" b="1">
          <a:solidFill>
            <a:srgbClr val="263192"/>
          </a:solidFill>
          <a:latin typeface="Times" pitchFamily="-109" charset="0"/>
          <a:ea typeface="ＭＳ Ｐゴシック" pitchFamily="-109" charset="-128"/>
          <a:cs typeface="ＭＳ Ｐゴシック" pitchFamily="-109" charset="-128"/>
        </a:defRPr>
      </a:lvl5pPr>
      <a:lvl6pPr marL="457200" algn="l" rtl="0" eaLnBrk="1" fontAlgn="base" hangingPunct="1">
        <a:lnSpc>
          <a:spcPct val="90000"/>
        </a:lnSpc>
        <a:spcBef>
          <a:spcPct val="0"/>
        </a:spcBef>
        <a:spcAft>
          <a:spcPct val="0"/>
        </a:spcAft>
        <a:defRPr sz="3400">
          <a:solidFill>
            <a:schemeClr val="bg1"/>
          </a:solidFill>
          <a:latin typeface="MetaOT-Bold"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400">
          <a:solidFill>
            <a:schemeClr val="bg1"/>
          </a:solidFill>
          <a:latin typeface="MetaOT-Bold"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400">
          <a:solidFill>
            <a:schemeClr val="bg1"/>
          </a:solidFill>
          <a:latin typeface="MetaOT-Bold"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400">
          <a:solidFill>
            <a:schemeClr val="bg1"/>
          </a:solidFill>
          <a:latin typeface="MetaOT-Bold" pitchFamily="-109" charset="0"/>
          <a:ea typeface="ＭＳ Ｐゴシック" pitchFamily="-109" charset="-128"/>
          <a:cs typeface="ＭＳ Ｐゴシック" pitchFamily="-109" charset="-128"/>
        </a:defRPr>
      </a:lvl9pPr>
    </p:titleStyle>
    <p:bodyStyle>
      <a:lvl1pPr marL="342900" indent="-342900" algn="l" rtl="0" eaLnBrk="1" fontAlgn="base" hangingPunct="1">
        <a:lnSpc>
          <a:spcPct val="95000"/>
        </a:lnSpc>
        <a:spcBef>
          <a:spcPct val="40000"/>
        </a:spcBef>
        <a:spcAft>
          <a:spcPct val="0"/>
        </a:spcAft>
        <a:defRPr sz="3000" b="1">
          <a:solidFill>
            <a:srgbClr val="213194"/>
          </a:solidFill>
          <a:latin typeface="Arial"/>
          <a:ea typeface="+mn-ea"/>
          <a:cs typeface="Arial"/>
        </a:defRPr>
      </a:lvl1pPr>
      <a:lvl2pPr marL="190500" indent="-188913" algn="l" rtl="0" eaLnBrk="1" fontAlgn="base" hangingPunct="1">
        <a:lnSpc>
          <a:spcPct val="95000"/>
        </a:lnSpc>
        <a:spcBef>
          <a:spcPct val="40000"/>
        </a:spcBef>
        <a:spcAft>
          <a:spcPct val="0"/>
        </a:spcAft>
        <a:buClr>
          <a:srgbClr val="C9C624"/>
        </a:buClr>
        <a:buFont typeface="Times" pitchFamily="-109" charset="0"/>
        <a:buChar char="•"/>
        <a:defRPr sz="3000">
          <a:solidFill>
            <a:srgbClr val="213194"/>
          </a:solidFill>
          <a:latin typeface="Arial"/>
          <a:ea typeface="+mn-ea"/>
          <a:cs typeface="Arial"/>
        </a:defRPr>
      </a:lvl2pPr>
      <a:lvl3pPr marL="474663" indent="-282575" algn="l" rtl="0" eaLnBrk="1" fontAlgn="base" hangingPunct="1">
        <a:lnSpc>
          <a:spcPct val="95000"/>
        </a:lnSpc>
        <a:spcBef>
          <a:spcPct val="20000"/>
        </a:spcBef>
        <a:spcAft>
          <a:spcPct val="0"/>
        </a:spcAft>
        <a:buClr>
          <a:srgbClr val="C9C624"/>
        </a:buClr>
        <a:buChar char="–"/>
        <a:defRPr sz="2800">
          <a:solidFill>
            <a:srgbClr val="213194"/>
          </a:solidFill>
          <a:latin typeface="Arial"/>
          <a:ea typeface="+mn-ea"/>
          <a:cs typeface="Arial"/>
        </a:defRPr>
      </a:lvl3pPr>
      <a:lvl4pPr marL="655638" indent="-179388" algn="l" rtl="0" eaLnBrk="1" fontAlgn="base" hangingPunct="1">
        <a:spcBef>
          <a:spcPct val="20000"/>
        </a:spcBef>
        <a:spcAft>
          <a:spcPct val="0"/>
        </a:spcAft>
        <a:buClr>
          <a:srgbClr val="C9C624"/>
        </a:buClr>
        <a:buChar char="-"/>
        <a:defRPr sz="2600">
          <a:solidFill>
            <a:srgbClr val="213194"/>
          </a:solidFill>
          <a:latin typeface="Arial"/>
          <a:ea typeface="+mn-ea"/>
          <a:cs typeface="Arial"/>
        </a:defRPr>
      </a:lvl4pPr>
      <a:lvl5pPr marL="830263" indent="-173038" algn="l" rtl="0" eaLnBrk="1" fontAlgn="base" hangingPunct="1">
        <a:spcBef>
          <a:spcPct val="20000"/>
        </a:spcBef>
        <a:spcAft>
          <a:spcPct val="0"/>
        </a:spcAft>
        <a:buClr>
          <a:srgbClr val="C9C624"/>
        </a:buClr>
        <a:buSzPct val="80000"/>
        <a:buFont typeface="Times" pitchFamily="-109" charset="0"/>
        <a:buChar char="•"/>
        <a:defRPr sz="2400">
          <a:solidFill>
            <a:srgbClr val="213194"/>
          </a:solidFill>
          <a:latin typeface="Arial"/>
          <a:ea typeface="+mn-ea"/>
          <a:cs typeface="Arial"/>
        </a:defRPr>
      </a:lvl5pPr>
      <a:lvl6pPr marL="1287463" indent="-173038" algn="l" rtl="0" eaLnBrk="1" fontAlgn="base" hangingPunct="1">
        <a:spcBef>
          <a:spcPct val="20000"/>
        </a:spcBef>
        <a:spcAft>
          <a:spcPct val="0"/>
        </a:spcAft>
        <a:buSzPct val="80000"/>
        <a:buFont typeface="Times" pitchFamily="-109" charset="0"/>
        <a:buChar char="•"/>
        <a:defRPr sz="2400">
          <a:solidFill>
            <a:srgbClr val="213194"/>
          </a:solidFill>
          <a:latin typeface="MetaOT-Book" pitchFamily="-109" charset="0"/>
          <a:ea typeface="+mn-ea"/>
        </a:defRPr>
      </a:lvl6pPr>
      <a:lvl7pPr marL="1744663" indent="-173038" algn="l" rtl="0" eaLnBrk="1" fontAlgn="base" hangingPunct="1">
        <a:spcBef>
          <a:spcPct val="20000"/>
        </a:spcBef>
        <a:spcAft>
          <a:spcPct val="0"/>
        </a:spcAft>
        <a:buSzPct val="80000"/>
        <a:buFont typeface="Times" pitchFamily="-109" charset="0"/>
        <a:buChar char="•"/>
        <a:defRPr sz="2400">
          <a:solidFill>
            <a:srgbClr val="213194"/>
          </a:solidFill>
          <a:latin typeface="MetaOT-Book" pitchFamily="-109" charset="0"/>
          <a:ea typeface="+mn-ea"/>
        </a:defRPr>
      </a:lvl7pPr>
      <a:lvl8pPr marL="2201863" indent="-173038" algn="l" rtl="0" eaLnBrk="1" fontAlgn="base" hangingPunct="1">
        <a:spcBef>
          <a:spcPct val="20000"/>
        </a:spcBef>
        <a:spcAft>
          <a:spcPct val="0"/>
        </a:spcAft>
        <a:buSzPct val="80000"/>
        <a:buFont typeface="Times" pitchFamily="-109" charset="0"/>
        <a:buChar char="•"/>
        <a:defRPr sz="2400">
          <a:solidFill>
            <a:srgbClr val="213194"/>
          </a:solidFill>
          <a:latin typeface="MetaOT-Book" pitchFamily="-109" charset="0"/>
          <a:ea typeface="+mn-ea"/>
        </a:defRPr>
      </a:lvl8pPr>
      <a:lvl9pPr marL="2659063" indent="-173038" algn="l" rtl="0" eaLnBrk="1" fontAlgn="base" hangingPunct="1">
        <a:spcBef>
          <a:spcPct val="20000"/>
        </a:spcBef>
        <a:spcAft>
          <a:spcPct val="0"/>
        </a:spcAft>
        <a:buSzPct val="80000"/>
        <a:buFont typeface="Times" pitchFamily="-109" charset="0"/>
        <a:buChar char="•"/>
        <a:defRPr sz="2400">
          <a:solidFill>
            <a:srgbClr val="213194"/>
          </a:solidFill>
          <a:latin typeface="MetaOT-Book" pitchFamily="-109"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CHI 2010 PPTtemp2">
            <a:extLst>
              <a:ext uri="{FF2B5EF4-FFF2-40B4-BE49-F238E27FC236}">
                <a16:creationId xmlns:a16="http://schemas.microsoft.com/office/drawing/2014/main" xmlns="" id="{BBD6B279-07DC-4FA4-8D39-B961CCBB322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620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860D9-9D47-C0BB-B2B4-4B6F2B36CFCC}"/>
              </a:ext>
            </a:extLst>
          </p:cNvPr>
          <p:cNvSpPr>
            <a:spLocks noGrp="1"/>
          </p:cNvSpPr>
          <p:nvPr>
            <p:ph type="ctrTitle"/>
          </p:nvPr>
        </p:nvSpPr>
        <p:spPr/>
        <p:txBody>
          <a:bodyPr/>
          <a:lstStyle/>
          <a:p>
            <a:r>
              <a:rPr lang="en-US" dirty="0"/>
              <a:t>Pediatric IBD</a:t>
            </a:r>
            <a:br>
              <a:rPr lang="en-US" dirty="0"/>
            </a:br>
            <a:endParaRPr lang="en-US" dirty="0"/>
          </a:p>
        </p:txBody>
      </p:sp>
      <p:sp>
        <p:nvSpPr>
          <p:cNvPr id="3" name="Subtitle 2">
            <a:extLst>
              <a:ext uri="{FF2B5EF4-FFF2-40B4-BE49-F238E27FC236}">
                <a16:creationId xmlns:a16="http://schemas.microsoft.com/office/drawing/2014/main" xmlns="" id="{86C1060B-300F-3CE3-E5AA-D8E29791C960}"/>
              </a:ext>
            </a:extLst>
          </p:cNvPr>
          <p:cNvSpPr>
            <a:spLocks noGrp="1"/>
          </p:cNvSpPr>
          <p:nvPr>
            <p:ph type="subTitle" idx="1"/>
          </p:nvPr>
        </p:nvSpPr>
        <p:spPr/>
        <p:txBody>
          <a:bodyPr/>
          <a:lstStyle/>
          <a:p>
            <a:r>
              <a:rPr lang="en-US" dirty="0"/>
              <a:t>Dawn R. Ebach, MD</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C897C95-BE5E-4E33-870A-04C08585CECC}"/>
              </a:ext>
            </a:extLst>
          </p:cNvPr>
          <p:cNvSpPr>
            <a:spLocks noGrp="1"/>
          </p:cNvSpPr>
          <p:nvPr>
            <p:ph type="title"/>
          </p:nvPr>
        </p:nvSpPr>
        <p:spPr>
          <a:xfrm>
            <a:off x="839788" y="457200"/>
            <a:ext cx="3932237" cy="1600200"/>
          </a:xfrm>
        </p:spPr>
        <p:txBody>
          <a:bodyPr anchor="b">
            <a:normAutofit/>
          </a:bodyPr>
          <a:lstStyle/>
          <a:p>
            <a:r>
              <a:rPr lang="en-US" dirty="0"/>
              <a:t>Cause of IBD</a:t>
            </a:r>
          </a:p>
        </p:txBody>
      </p:sp>
      <p:pic>
        <p:nvPicPr>
          <p:cNvPr id="6" name="Picture 5">
            <a:extLst>
              <a:ext uri="{FF2B5EF4-FFF2-40B4-BE49-F238E27FC236}">
                <a16:creationId xmlns:a16="http://schemas.microsoft.com/office/drawing/2014/main" xmlns="" id="{AD5497F3-362D-4591-AE05-FA199B1FCD6D}"/>
              </a:ext>
            </a:extLst>
          </p:cNvPr>
          <p:cNvPicPr>
            <a:picLocks noChangeAspect="1"/>
          </p:cNvPicPr>
          <p:nvPr/>
        </p:nvPicPr>
        <p:blipFill>
          <a:blip r:embed="rId2"/>
          <a:stretch>
            <a:fillRect/>
          </a:stretch>
        </p:blipFill>
        <p:spPr>
          <a:xfrm>
            <a:off x="5670022" y="987425"/>
            <a:ext cx="5198532" cy="4873625"/>
          </a:xfrm>
          <a:prstGeom prst="rect">
            <a:avLst/>
          </a:prstGeom>
          <a:noFill/>
        </p:spPr>
      </p:pic>
      <p:sp>
        <p:nvSpPr>
          <p:cNvPr id="12" name="Text Placeholder 3">
            <a:extLst>
              <a:ext uri="{FF2B5EF4-FFF2-40B4-BE49-F238E27FC236}">
                <a16:creationId xmlns:a16="http://schemas.microsoft.com/office/drawing/2014/main" xmlns="" id="{4B7A8581-1309-147E-23C5-CE29C9565439}"/>
              </a:ext>
            </a:extLst>
          </p:cNvPr>
          <p:cNvSpPr>
            <a:spLocks noGrp="1"/>
          </p:cNvSpPr>
          <p:nvPr>
            <p:ph type="body" sz="half" idx="2"/>
          </p:nvPr>
        </p:nvSpPr>
        <p:spPr>
          <a:xfrm>
            <a:off x="839788" y="2057400"/>
            <a:ext cx="3932237" cy="3811588"/>
          </a:xfrm>
        </p:spPr>
        <p:txBody>
          <a:bodyPr/>
          <a:lstStyle/>
          <a:p>
            <a:r>
              <a:rPr lang="en-US" dirty="0"/>
              <a:t>Children who have a parent with IBD have increased risk 2-10 times</a:t>
            </a:r>
          </a:p>
          <a:p>
            <a:endParaRPr lang="en-US" dirty="0"/>
          </a:p>
          <a:p>
            <a:r>
              <a:rPr lang="en-US" dirty="0"/>
              <a:t>15-20% of patients have a close relative with IBD</a:t>
            </a:r>
          </a:p>
          <a:p>
            <a:endParaRPr lang="en-US" dirty="0"/>
          </a:p>
          <a:p>
            <a:r>
              <a:rPr lang="en-US" dirty="0"/>
              <a:t>Identical Twins: concordance of 50% in Crohn’s and 15% in ulcerative colitis</a:t>
            </a:r>
          </a:p>
          <a:p>
            <a:endParaRPr lang="en-US" dirty="0"/>
          </a:p>
          <a:p>
            <a:endParaRPr lang="en-US" dirty="0"/>
          </a:p>
        </p:txBody>
      </p:sp>
      <p:sp>
        <p:nvSpPr>
          <p:cNvPr id="4" name="Footer Placeholder 3">
            <a:extLst>
              <a:ext uri="{FF2B5EF4-FFF2-40B4-BE49-F238E27FC236}">
                <a16:creationId xmlns:a16="http://schemas.microsoft.com/office/drawing/2014/main" xmlns="" id="{DB2432A3-033D-4F7E-A6B5-5A5EB99AC0B8}"/>
              </a:ext>
            </a:extLst>
          </p:cNvPr>
          <p:cNvSpPr>
            <a:spLocks noGrp="1"/>
          </p:cNvSpPr>
          <p:nvPr>
            <p:ph type="ftr" sz="quarter" idx="11"/>
          </p:nvPr>
        </p:nvSpPr>
        <p:spPr>
          <a:xfrm>
            <a:off x="621792" y="457200"/>
            <a:ext cx="3200400" cy="274320"/>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xmlns="" id="{B860A0EF-C08E-448A-AA68-BF7653CF78D1}"/>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10</a:t>
            </a:fld>
            <a:endParaRPr lang="en-US"/>
          </a:p>
        </p:txBody>
      </p:sp>
    </p:spTree>
    <p:extLst>
      <p:ext uri="{BB962C8B-B14F-4D97-AF65-F5344CB8AC3E}">
        <p14:creationId xmlns:p14="http://schemas.microsoft.com/office/powerpoint/2010/main" val="112565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306237E-2323-445E-A332-6A4754720F20}"/>
              </a:ext>
            </a:extLst>
          </p:cNvPr>
          <p:cNvSpPr>
            <a:spLocks noGrp="1"/>
          </p:cNvSpPr>
          <p:nvPr>
            <p:ph type="title"/>
          </p:nvPr>
        </p:nvSpPr>
        <p:spPr/>
        <p:txBody>
          <a:bodyPr/>
          <a:lstStyle/>
          <a:p>
            <a:r>
              <a:rPr lang="en-US" dirty="0"/>
              <a:t>Types of Crohn’s</a:t>
            </a:r>
          </a:p>
        </p:txBody>
      </p:sp>
      <p:sp>
        <p:nvSpPr>
          <p:cNvPr id="8" name="Content Placeholder 7">
            <a:extLst>
              <a:ext uri="{FF2B5EF4-FFF2-40B4-BE49-F238E27FC236}">
                <a16:creationId xmlns:a16="http://schemas.microsoft.com/office/drawing/2014/main" xmlns="" id="{AE3A76E3-94FE-46F0-8BD3-E2A3D33F294B}"/>
              </a:ext>
            </a:extLst>
          </p:cNvPr>
          <p:cNvSpPr>
            <a:spLocks noGrp="1"/>
          </p:cNvSpPr>
          <p:nvPr>
            <p:ph sz="half" idx="1"/>
          </p:nvPr>
        </p:nvSpPr>
        <p:spPr/>
        <p:txBody>
          <a:bodyPr/>
          <a:lstStyle/>
          <a:p>
            <a:endParaRPr lang="en-US"/>
          </a:p>
        </p:txBody>
      </p:sp>
      <p:sp>
        <p:nvSpPr>
          <p:cNvPr id="5" name="Footer Placeholder 4">
            <a:extLst>
              <a:ext uri="{FF2B5EF4-FFF2-40B4-BE49-F238E27FC236}">
                <a16:creationId xmlns:a16="http://schemas.microsoft.com/office/drawing/2014/main" xmlns="" id="{2C5D3373-05E6-4429-9395-F3A477806788}"/>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xmlns="" id="{3B9B81BD-1488-4BAD-9D3D-3FECACF332F9}"/>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64873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 descr="growth_kid.jpg"/>
          <p:cNvPicPr>
            <a:picLocks noChangeAspect="1"/>
          </p:cNvPicPr>
          <p:nvPr/>
        </p:nvPicPr>
        <p:blipFill rotWithShape="1">
          <a:blip r:embed="rId3" cstate="email">
            <a:extLst>
              <a:ext uri="{28A0092B-C50C-407E-A947-70E740481C1C}">
                <a14:useLocalDpi xmlns:a14="http://schemas.microsoft.com/office/drawing/2010/main" val="0"/>
              </a:ext>
            </a:extLst>
          </a:blip>
          <a:srcRect l="20952" r="4762"/>
          <a:stretch/>
        </p:blipFill>
        <p:spPr bwMode="auto">
          <a:xfrm>
            <a:off x="6858000" y="2286000"/>
            <a:ext cx="3200401" cy="3657600"/>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US" dirty="0"/>
              <a:t>Effect Of IBD On Growth</a:t>
            </a:r>
          </a:p>
        </p:txBody>
      </p:sp>
      <p:sp>
        <p:nvSpPr>
          <p:cNvPr id="8194" name="Rectangle 3"/>
          <p:cNvSpPr>
            <a:spLocks noGrp="1" noChangeArrowheads="1"/>
          </p:cNvSpPr>
          <p:nvPr>
            <p:ph idx="1"/>
          </p:nvPr>
        </p:nvSpPr>
        <p:spPr>
          <a:xfrm>
            <a:off x="1878658" y="2058074"/>
            <a:ext cx="5131743" cy="4735512"/>
          </a:xfrm>
        </p:spPr>
        <p:txBody>
          <a:bodyPr/>
          <a:lstStyle/>
          <a:p>
            <a:pPr lvl="1"/>
            <a:r>
              <a:rPr lang="en-US" sz="2000" dirty="0"/>
              <a:t>Growth often affected in children with IBD, </a:t>
            </a:r>
            <a:br>
              <a:rPr lang="en-US" sz="2000" dirty="0"/>
            </a:br>
            <a:r>
              <a:rPr lang="en-US" sz="2000" dirty="0"/>
              <a:t>may appear before other symptoms</a:t>
            </a:r>
          </a:p>
          <a:p>
            <a:pPr lvl="1"/>
            <a:r>
              <a:rPr lang="en-US" sz="2000" dirty="0"/>
              <a:t>Decreased rate of growth and </a:t>
            </a:r>
            <a:br>
              <a:rPr lang="en-US" sz="2000" dirty="0"/>
            </a:br>
            <a:r>
              <a:rPr lang="en-US" sz="2000" dirty="0"/>
              <a:t>height percentiles</a:t>
            </a:r>
          </a:p>
          <a:p>
            <a:pPr lvl="2"/>
            <a:r>
              <a:rPr lang="en-US" sz="1800" dirty="0"/>
              <a:t>Adult height compromised </a:t>
            </a:r>
          </a:p>
          <a:p>
            <a:pPr lvl="2"/>
            <a:r>
              <a:rPr lang="en-US" sz="1800" dirty="0"/>
              <a:t>Crohn’s disease: 32-88%</a:t>
            </a:r>
          </a:p>
          <a:p>
            <a:pPr lvl="2"/>
            <a:r>
              <a:rPr lang="en-US" sz="1800" dirty="0"/>
              <a:t>UC: 9%-34%</a:t>
            </a:r>
          </a:p>
          <a:p>
            <a:pPr lvl="1"/>
            <a:r>
              <a:rPr lang="en-US" sz="2000" dirty="0"/>
              <a:t>Causes</a:t>
            </a:r>
          </a:p>
          <a:p>
            <a:pPr lvl="2"/>
            <a:r>
              <a:rPr lang="en-US" sz="1800" dirty="0"/>
              <a:t>Inflammation</a:t>
            </a:r>
          </a:p>
          <a:p>
            <a:pPr lvl="2"/>
            <a:r>
              <a:rPr lang="en-US" sz="1800" dirty="0"/>
              <a:t>Steroids</a:t>
            </a:r>
          </a:p>
          <a:p>
            <a:pPr lvl="2"/>
            <a:r>
              <a:rPr lang="en-US" sz="1800" dirty="0"/>
              <a:t>Poor nutrition</a:t>
            </a:r>
          </a:p>
          <a:p>
            <a:pPr lvl="1"/>
            <a:r>
              <a:rPr lang="en-US" sz="2000" dirty="0"/>
              <a:t>Growth is good marker for disease activity</a:t>
            </a:r>
          </a:p>
        </p:txBody>
      </p:sp>
      <p:sp>
        <p:nvSpPr>
          <p:cNvPr id="2" name="TextBox 1"/>
          <p:cNvSpPr txBox="1"/>
          <p:nvPr/>
        </p:nvSpPr>
        <p:spPr>
          <a:xfrm>
            <a:off x="1676400" y="6096001"/>
            <a:ext cx="8001000" cy="584775"/>
          </a:xfrm>
          <a:prstGeom prst="rect">
            <a:avLst/>
          </a:prstGeom>
          <a:noFill/>
        </p:spPr>
        <p:txBody>
          <a:bodyPr wrap="square" rtlCol="0">
            <a:spAutoFit/>
          </a:bodyPr>
          <a:lstStyle/>
          <a:p>
            <a:pPr defTabSz="914400"/>
            <a:r>
              <a:rPr lang="en-US" sz="1600" b="1" dirty="0">
                <a:solidFill>
                  <a:srgbClr val="1A2267"/>
                </a:solidFill>
                <a:latin typeface="Arial" pitchFamily="34" charset="0"/>
                <a:ea typeface="ＭＳ Ｐゴシック"/>
                <a:cs typeface="Arial" pitchFamily="34" charset="0"/>
              </a:rPr>
              <a:t>1. </a:t>
            </a:r>
            <a:r>
              <a:rPr lang="en-US" sz="1600" dirty="0">
                <a:solidFill>
                  <a:srgbClr val="1A2267"/>
                </a:solidFill>
                <a:latin typeface="Arial" pitchFamily="34" charset="0"/>
                <a:ea typeface="ＭＳ Ｐゴシック"/>
                <a:cs typeface="Arial" pitchFamily="34" charset="0"/>
              </a:rPr>
              <a:t>Sawczenko A, et al. </a:t>
            </a:r>
            <a:r>
              <a:rPr lang="en-US" sz="1600" i="1" dirty="0">
                <a:solidFill>
                  <a:srgbClr val="1A2267"/>
                </a:solidFill>
                <a:latin typeface="Arial" pitchFamily="34" charset="0"/>
                <a:ea typeface="ＭＳ Ｐゴシック"/>
                <a:cs typeface="Arial" pitchFamily="34" charset="0"/>
              </a:rPr>
              <a:t>Pediatrics.</a:t>
            </a:r>
            <a:r>
              <a:rPr lang="en-US" sz="1600" dirty="0">
                <a:solidFill>
                  <a:srgbClr val="1A2267"/>
                </a:solidFill>
                <a:latin typeface="Arial" pitchFamily="34" charset="0"/>
                <a:ea typeface="ＭＳ Ｐゴシック"/>
                <a:cs typeface="Arial" pitchFamily="34" charset="0"/>
              </a:rPr>
              <a:t> 2006;118(1):124-9. </a:t>
            </a:r>
            <a:r>
              <a:rPr lang="en-US" sz="1600" b="1" dirty="0">
                <a:solidFill>
                  <a:srgbClr val="1A2267"/>
                </a:solidFill>
                <a:latin typeface="Arial" pitchFamily="34" charset="0"/>
                <a:ea typeface="ＭＳ Ｐゴシック"/>
                <a:cs typeface="Arial" pitchFamily="34" charset="0"/>
              </a:rPr>
              <a:t>2. </a:t>
            </a:r>
            <a:r>
              <a:rPr lang="en-US" sz="1600" dirty="0">
                <a:solidFill>
                  <a:srgbClr val="1A2267"/>
                </a:solidFill>
                <a:latin typeface="Arial" pitchFamily="34" charset="0"/>
                <a:ea typeface="ＭＳ Ｐゴシック"/>
                <a:cs typeface="Arial" pitchFamily="34" charset="0"/>
              </a:rPr>
              <a:t>Heuschkel R, et al. </a:t>
            </a:r>
            <a:r>
              <a:rPr lang="en-US" sz="1600" i="1" dirty="0">
                <a:solidFill>
                  <a:srgbClr val="1A2267"/>
                </a:solidFill>
                <a:latin typeface="Arial" pitchFamily="34" charset="0"/>
                <a:ea typeface="ＭＳ Ｐゴシック"/>
                <a:cs typeface="Arial" pitchFamily="34" charset="0"/>
              </a:rPr>
              <a:t>Inflamm Bowel Dis. </a:t>
            </a:r>
            <a:r>
              <a:rPr lang="en-US" sz="1600" dirty="0">
                <a:solidFill>
                  <a:srgbClr val="1A2267"/>
                </a:solidFill>
                <a:latin typeface="Arial" pitchFamily="34" charset="0"/>
                <a:ea typeface="ＭＳ Ｐゴシック"/>
                <a:cs typeface="Arial" pitchFamily="34" charset="0"/>
              </a:rPr>
              <a:t>2008;14(6):839-849.</a:t>
            </a:r>
          </a:p>
        </p:txBody>
      </p:sp>
    </p:spTree>
    <p:extLst>
      <p:ext uri="{BB962C8B-B14F-4D97-AF65-F5344CB8AC3E}">
        <p14:creationId xmlns:p14="http://schemas.microsoft.com/office/powerpoint/2010/main" val="35186738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Failure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0" y="1752601"/>
            <a:ext cx="3554446" cy="473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94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noChangeArrowheads="1"/>
          </p:cNvSpPr>
          <p:nvPr>
            <p:ph type="title"/>
          </p:nvPr>
        </p:nvSpPr>
        <p:spPr/>
        <p:txBody>
          <a:bodyPr/>
          <a:lstStyle/>
          <a:p>
            <a:r>
              <a:rPr lang="en-US" dirty="0"/>
              <a:t>Psychological and Social Effects</a:t>
            </a:r>
          </a:p>
        </p:txBody>
      </p:sp>
      <p:sp>
        <p:nvSpPr>
          <p:cNvPr id="107522" name="Rectangle 4"/>
          <p:cNvSpPr>
            <a:spLocks noGrp="1" noChangeArrowheads="1"/>
          </p:cNvSpPr>
          <p:nvPr>
            <p:ph idx="1"/>
          </p:nvPr>
        </p:nvSpPr>
        <p:spPr/>
        <p:txBody>
          <a:bodyPr/>
          <a:lstStyle/>
          <a:p>
            <a:pPr lvl="1"/>
            <a:r>
              <a:rPr lang="en-US" sz="2800" dirty="0"/>
              <a:t>Specific issues facing children and teens </a:t>
            </a:r>
            <a:br>
              <a:rPr lang="en-US" sz="2800" dirty="0"/>
            </a:br>
            <a:r>
              <a:rPr lang="en-US" sz="2800" dirty="0"/>
              <a:t>with IBD</a:t>
            </a:r>
          </a:p>
          <a:p>
            <a:pPr lvl="2"/>
            <a:r>
              <a:rPr lang="en-US" sz="2400" dirty="0"/>
              <a:t>Defining what it means to have a chronic illness</a:t>
            </a:r>
          </a:p>
          <a:p>
            <a:pPr lvl="2"/>
            <a:r>
              <a:rPr lang="en-US" sz="2400" dirty="0"/>
              <a:t>Coping with procedures, clinic visits, hospitalizations</a:t>
            </a:r>
          </a:p>
          <a:p>
            <a:pPr lvl="2"/>
            <a:r>
              <a:rPr lang="en-US" sz="2400" dirty="0"/>
              <a:t>Adhering to complicated medical and dietary regimens</a:t>
            </a:r>
          </a:p>
          <a:p>
            <a:pPr lvl="2"/>
            <a:r>
              <a:rPr lang="en-US" sz="2400" dirty="0"/>
              <a:t>Quality of life and social interactions impacted</a:t>
            </a:r>
          </a:p>
          <a:p>
            <a:pPr lvl="2"/>
            <a:r>
              <a:rPr lang="en-US" sz="2400" dirty="0"/>
              <a:t>Body image and disordered eating patterns</a:t>
            </a:r>
          </a:p>
          <a:p>
            <a:pPr lvl="2"/>
            <a:r>
              <a:rPr lang="en-US" sz="2400" dirty="0"/>
              <a:t>Need for support systems at home and at school</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noChangeArrowheads="1"/>
          </p:cNvSpPr>
          <p:nvPr>
            <p:ph type="title"/>
          </p:nvPr>
        </p:nvSpPr>
        <p:spPr/>
        <p:txBody>
          <a:bodyPr/>
          <a:lstStyle/>
          <a:p>
            <a:r>
              <a:rPr lang="en-US" dirty="0"/>
              <a:t>Psychological and Social Effects</a:t>
            </a:r>
          </a:p>
        </p:txBody>
      </p:sp>
      <p:sp>
        <p:nvSpPr>
          <p:cNvPr id="107522" name="Rectangle 4"/>
          <p:cNvSpPr>
            <a:spLocks noGrp="1" noChangeArrowheads="1"/>
          </p:cNvSpPr>
          <p:nvPr>
            <p:ph idx="1"/>
          </p:nvPr>
        </p:nvSpPr>
        <p:spPr/>
        <p:txBody>
          <a:bodyPr/>
          <a:lstStyle/>
          <a:p>
            <a:pPr lvl="1"/>
            <a:r>
              <a:rPr lang="en-US" dirty="0"/>
              <a:t>Children and teens with chronic disease are at greater risk of psychological stressors</a:t>
            </a:r>
          </a:p>
          <a:p>
            <a:pPr lvl="2"/>
            <a:r>
              <a:rPr lang="en-US" dirty="0"/>
              <a:t>Low self-esteem</a:t>
            </a:r>
          </a:p>
          <a:p>
            <a:pPr lvl="2"/>
            <a:r>
              <a:rPr lang="en-US" dirty="0"/>
              <a:t>Poor social functioning</a:t>
            </a:r>
          </a:p>
          <a:p>
            <a:pPr lvl="2"/>
            <a:r>
              <a:rPr lang="en-US" dirty="0"/>
              <a:t>Depression</a:t>
            </a:r>
          </a:p>
          <a:p>
            <a:pPr lvl="1"/>
            <a:r>
              <a:rPr lang="en-US" dirty="0"/>
              <a:t>Quality of life and support resources are key</a:t>
            </a:r>
          </a:p>
        </p:txBody>
      </p:sp>
    </p:spTree>
    <p:extLst>
      <p:ext uri="{BB962C8B-B14F-4D97-AF65-F5344CB8AC3E}">
        <p14:creationId xmlns:p14="http://schemas.microsoft.com/office/powerpoint/2010/main" val="16851297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617513-0F58-421B-8BF5-BE96DAE6E4D7}"/>
              </a:ext>
            </a:extLst>
          </p:cNvPr>
          <p:cNvSpPr>
            <a:spLocks noGrp="1"/>
          </p:cNvSpPr>
          <p:nvPr>
            <p:ph type="title"/>
          </p:nvPr>
        </p:nvSpPr>
        <p:spPr/>
        <p:txBody>
          <a:bodyPr/>
          <a:lstStyle/>
          <a:p>
            <a:r>
              <a:rPr lang="en-US" dirty="0"/>
              <a:t>Diagnosis</a:t>
            </a:r>
          </a:p>
        </p:txBody>
      </p:sp>
      <p:sp>
        <p:nvSpPr>
          <p:cNvPr id="3" name="Text Placeholder 2">
            <a:extLst>
              <a:ext uri="{FF2B5EF4-FFF2-40B4-BE49-F238E27FC236}">
                <a16:creationId xmlns:a16="http://schemas.microsoft.com/office/drawing/2014/main" xmlns="" id="{B750D140-E29E-4B70-9BF3-356A9DD213D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8518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3E2B2522-9CAF-412D-976C-81130D3A2BAB}"/>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altLang="en-US" sz="4000"/>
              <a:t/>
            </a:r>
            <a:br>
              <a:rPr lang="en-US" altLang="en-US" sz="4000"/>
            </a:br>
            <a:r>
              <a:rPr lang="en-US" altLang="en-US" sz="4000"/>
              <a:t>Diagnosis</a:t>
            </a:r>
          </a:p>
        </p:txBody>
      </p:sp>
      <p:sp>
        <p:nvSpPr>
          <p:cNvPr id="26627" name="Rectangle 3">
            <a:extLst>
              <a:ext uri="{FF2B5EF4-FFF2-40B4-BE49-F238E27FC236}">
                <a16:creationId xmlns:a16="http://schemas.microsoft.com/office/drawing/2014/main" xmlns="" id="{3B07DC7F-9025-47D7-9153-ACF7E4C30AE3}"/>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eaLnBrk="1" hangingPunct="1"/>
            <a:r>
              <a:rPr lang="en-US" altLang="en-US" dirty="0"/>
              <a:t>Laboratory data</a:t>
            </a:r>
          </a:p>
          <a:p>
            <a:pPr lvl="2" eaLnBrk="1" hangingPunct="1"/>
            <a:r>
              <a:rPr lang="en-US" altLang="en-US" dirty="0"/>
              <a:t>CBC, ESR, CRP</a:t>
            </a:r>
          </a:p>
          <a:p>
            <a:pPr lvl="2" eaLnBrk="1" hangingPunct="1"/>
            <a:r>
              <a:rPr lang="en-US" altLang="en-US" dirty="0"/>
              <a:t>Albumin</a:t>
            </a:r>
          </a:p>
          <a:p>
            <a:pPr lvl="2" eaLnBrk="1" hangingPunct="1"/>
            <a:r>
              <a:rPr lang="en-US" altLang="en-US" dirty="0"/>
              <a:t>Calprotectin</a:t>
            </a:r>
          </a:p>
          <a:p>
            <a:pPr lvl="2" eaLnBrk="1" hangingPunct="1"/>
            <a:r>
              <a:rPr lang="en-US" altLang="en-US" dirty="0"/>
              <a:t>Stool cultures/C. difficile toxin</a:t>
            </a:r>
          </a:p>
          <a:p>
            <a:pPr eaLnBrk="1" hangingPunct="1"/>
            <a:endParaRPr lang="en-US" altLang="en-US" dirty="0"/>
          </a:p>
        </p:txBody>
      </p:sp>
      <p:pic>
        <p:nvPicPr>
          <p:cNvPr id="26628" name="Picture 4" descr="MP900409552[1]">
            <a:extLst>
              <a:ext uri="{FF2B5EF4-FFF2-40B4-BE49-F238E27FC236}">
                <a16:creationId xmlns:a16="http://schemas.microsoft.com/office/drawing/2014/main" xmlns="" id="{5AD7A379-0CF6-4A7C-B409-B14B2A03B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343400"/>
            <a:ext cx="266700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DB54FEAC-8158-4F5C-9422-D9A8B6FF178B}"/>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altLang="en-US" sz="4000"/>
              <a:t/>
            </a:r>
            <a:br>
              <a:rPr lang="en-US" altLang="en-US" sz="4000"/>
            </a:br>
            <a:r>
              <a:rPr lang="en-US" altLang="en-US" sz="4000"/>
              <a:t>Diagnosis</a:t>
            </a:r>
          </a:p>
        </p:txBody>
      </p:sp>
      <p:sp>
        <p:nvSpPr>
          <p:cNvPr id="28675" name="Rectangle 3">
            <a:extLst>
              <a:ext uri="{FF2B5EF4-FFF2-40B4-BE49-F238E27FC236}">
                <a16:creationId xmlns:a16="http://schemas.microsoft.com/office/drawing/2014/main" xmlns="" id="{B68695B7-434D-4D7A-A1A1-557070E57ECB}"/>
              </a:ext>
            </a:extLst>
          </p:cNvPr>
          <p:cNvSpPr>
            <a:spLocks noGrp="1" noChangeArrowheads="1"/>
          </p:cNvSpPr>
          <p:nvPr>
            <p:ph type="body" idx="1"/>
          </p:nvPr>
        </p:nvSpPr>
        <p:spPr bwMode="auto">
          <a:xfrm>
            <a:off x="478971" y="1600201"/>
            <a:ext cx="109728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eaLnBrk="1" hangingPunct="1">
              <a:lnSpc>
                <a:spcPct val="90000"/>
              </a:lnSpc>
            </a:pPr>
            <a:r>
              <a:rPr lang="en-US" altLang="en-US" dirty="0"/>
              <a:t>Radiology</a:t>
            </a:r>
          </a:p>
          <a:p>
            <a:pPr lvl="2" eaLnBrk="1" hangingPunct="1">
              <a:lnSpc>
                <a:spcPct val="90000"/>
              </a:lnSpc>
            </a:pPr>
            <a:r>
              <a:rPr lang="en-US" altLang="en-US" dirty="0"/>
              <a:t>CT scan (if abscess suspected)</a:t>
            </a:r>
          </a:p>
          <a:p>
            <a:pPr lvl="2" eaLnBrk="1" hangingPunct="1">
              <a:lnSpc>
                <a:spcPct val="90000"/>
              </a:lnSpc>
            </a:pPr>
            <a:r>
              <a:rPr lang="en-US" altLang="en-US" dirty="0"/>
              <a:t>MR </a:t>
            </a:r>
            <a:r>
              <a:rPr lang="en-US" altLang="en-US" dirty="0" err="1"/>
              <a:t>enterography</a:t>
            </a:r>
            <a:endParaRPr lang="en-US" altLang="en-US" dirty="0"/>
          </a:p>
          <a:p>
            <a:pPr lvl="2" eaLnBrk="1" hangingPunct="1">
              <a:lnSpc>
                <a:spcPct val="90000"/>
              </a:lnSpc>
            </a:pPr>
            <a:r>
              <a:rPr lang="en-US" altLang="en-US" dirty="0"/>
              <a:t>Ultrasound</a:t>
            </a:r>
          </a:p>
          <a:p>
            <a:pPr lvl="1" eaLnBrk="1" hangingPunct="1">
              <a:lnSpc>
                <a:spcPct val="90000"/>
              </a:lnSpc>
            </a:pPr>
            <a:r>
              <a:rPr lang="en-US" altLang="en-US" dirty="0"/>
              <a:t>Endoscopy</a:t>
            </a:r>
          </a:p>
          <a:p>
            <a:pPr lvl="2" eaLnBrk="1" hangingPunct="1">
              <a:lnSpc>
                <a:spcPct val="90000"/>
              </a:lnSpc>
            </a:pPr>
            <a:r>
              <a:rPr lang="en-US" altLang="en-US" dirty="0"/>
              <a:t>Upper and Lower</a:t>
            </a:r>
          </a:p>
          <a:p>
            <a:pPr lvl="2" eaLnBrk="1" hangingPunct="1">
              <a:lnSpc>
                <a:spcPct val="90000"/>
              </a:lnSpc>
            </a:pPr>
            <a:r>
              <a:rPr lang="en-US" altLang="en-US" dirty="0"/>
              <a:t>Wireless video capsule</a:t>
            </a:r>
          </a:p>
          <a:p>
            <a:pPr lvl="2" eaLnBrk="1" hangingPunct="1">
              <a:lnSpc>
                <a:spcPct val="90000"/>
              </a:lnSpc>
              <a:buFontTx/>
              <a:buNone/>
            </a:pPr>
            <a:endParaRPr lang="en-US" altLang="en-US" dirty="0"/>
          </a:p>
          <a:p>
            <a:pPr eaLnBrk="1" hangingPunct="1">
              <a:lnSpc>
                <a:spcPct val="90000"/>
              </a:lnSpc>
            </a:pPr>
            <a:endParaRPr lang="en-US" altLang="en-US" dirty="0"/>
          </a:p>
        </p:txBody>
      </p:sp>
      <p:pic>
        <p:nvPicPr>
          <p:cNvPr id="28676" name="Picture 4" descr="Olympus cart">
            <a:extLst>
              <a:ext uri="{FF2B5EF4-FFF2-40B4-BE49-F238E27FC236}">
                <a16:creationId xmlns:a16="http://schemas.microsoft.com/office/drawing/2014/main" xmlns="" id="{5FBAAE6B-D8B1-40A8-9B14-AB7346849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1524001"/>
            <a:ext cx="2536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p:txBody>
          <a:bodyPr/>
          <a:lstStyle/>
          <a:p>
            <a:r>
              <a:rPr lang="en-US" dirty="0">
                <a:latin typeface="Arial Black" panose="020B0604020202020204" pitchFamily="34" charset="0"/>
                <a:cs typeface="Arial Black" panose="020B0604020202020204" pitchFamily="34" charset="0"/>
              </a:rPr>
              <a:t>Therapy</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xmlns="" id="{A2E339BF-E6D7-DD0E-AF02-6813852EE723}"/>
              </a:ext>
            </a:extLst>
          </p:cNvPr>
          <p:cNvSpPr>
            <a:spLocks noGrp="1"/>
          </p:cNvSpPr>
          <p:nvPr>
            <p:ph type="body" idx="1"/>
          </p:nvPr>
        </p:nvSpPr>
        <p:spPr/>
        <p:txBody>
          <a:bodyPr/>
          <a:lstStyle/>
          <a:p>
            <a:pPr algn="ct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Objectives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xmlns="" id="{4D1F66E5-D2D7-172B-46BA-FEBFE092CC7F}"/>
              </a:ext>
            </a:extLst>
          </p:cNvPr>
          <p:cNvSpPr>
            <a:spLocks noGrp="1"/>
          </p:cNvSpPr>
          <p:nvPr>
            <p:ph idx="1"/>
          </p:nvPr>
        </p:nvSpPr>
        <p:spPr/>
        <p:txBody>
          <a:bodyPr/>
          <a:lstStyle/>
          <a:p>
            <a:pPr marL="342900" indent="-342900">
              <a:buFont typeface="Arial" panose="020B0604020202020204" pitchFamily="34" charset="0"/>
              <a:buChar char="•"/>
            </a:pPr>
            <a:r>
              <a:rPr lang="en-US" dirty="0"/>
              <a:t>​Describe the presentation and diagnosis of inflammatory bowel disease in a pediatric patient.</a:t>
            </a:r>
          </a:p>
          <a:p>
            <a:pPr marL="342900" indent="-342900">
              <a:buFont typeface="Arial" panose="020B0604020202020204" pitchFamily="34" charset="0"/>
              <a:buChar char="•"/>
            </a:pPr>
            <a:r>
              <a:rPr lang="en-US" dirty="0"/>
              <a:t>Understand limitations of therapy in the pediatric IBD patient</a:t>
            </a:r>
          </a:p>
          <a:p>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Therapy</a:t>
            </a:r>
          </a:p>
        </p:txBody>
      </p:sp>
      <p:sp>
        <p:nvSpPr>
          <p:cNvPr id="3" name="Content Placeholder 2"/>
          <p:cNvSpPr>
            <a:spLocks noGrp="1"/>
          </p:cNvSpPr>
          <p:nvPr>
            <p:ph idx="1"/>
          </p:nvPr>
        </p:nvSpPr>
        <p:spPr/>
        <p:txBody>
          <a:bodyPr/>
          <a:lstStyle/>
          <a:p>
            <a:pPr lvl="1"/>
            <a:r>
              <a:rPr lang="en-US" dirty="0"/>
              <a:t>Treat inflammation</a:t>
            </a:r>
          </a:p>
          <a:p>
            <a:pPr lvl="1"/>
            <a:r>
              <a:rPr lang="en-US" dirty="0"/>
              <a:t>Induce remission – elimination or significant reduction of symptoms</a:t>
            </a:r>
          </a:p>
          <a:p>
            <a:pPr lvl="1"/>
            <a:r>
              <a:rPr lang="en-US" dirty="0"/>
              <a:t>Prevent complications and surgeries</a:t>
            </a:r>
          </a:p>
          <a:p>
            <a:pPr lvl="1"/>
            <a:r>
              <a:rPr lang="en-US" dirty="0"/>
              <a:t>Restore or maintain normal growth and development</a:t>
            </a:r>
          </a:p>
          <a:p>
            <a:pPr lvl="1"/>
            <a:r>
              <a:rPr lang="en-US" dirty="0"/>
              <a:t>Provide safe, cost-effective treatment</a:t>
            </a:r>
          </a:p>
          <a:p>
            <a:pPr lvl="1"/>
            <a:r>
              <a:rPr lang="en-US" dirty="0"/>
              <a:t>Improve quality of life</a:t>
            </a:r>
          </a:p>
          <a:p>
            <a:pPr lvl="1"/>
            <a:endParaRPr lang="en-US" dirty="0"/>
          </a:p>
        </p:txBody>
      </p:sp>
    </p:spTree>
    <p:extLst>
      <p:ext uri="{BB962C8B-B14F-4D97-AF65-F5344CB8AC3E}">
        <p14:creationId xmlns:p14="http://schemas.microsoft.com/office/powerpoint/2010/main" val="18751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altLang="en-US" sz="4000" dirty="0"/>
              <a:t/>
            </a:r>
            <a:br>
              <a:rPr lang="en-US" altLang="en-US" sz="4000" dirty="0"/>
            </a:br>
            <a:r>
              <a:rPr lang="en-US" altLang="en-US" sz="4000" dirty="0">
                <a:solidFill>
                  <a:schemeClr val="bg1"/>
                </a:solidFill>
              </a:rPr>
              <a:t>Balancing Act</a:t>
            </a:r>
          </a:p>
        </p:txBody>
      </p:sp>
      <p:sp>
        <p:nvSpPr>
          <p:cNvPr id="47107" name="Rectangle 5"/>
          <p:cNvSpPr>
            <a:spLocks noGrp="1" noChangeArrowheads="1"/>
          </p:cNvSpPr>
          <p:nvPr>
            <p:ph type="body" sz="half"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endParaRPr lang="en-US" altLang="en-US" sz="2800" dirty="0"/>
          </a:p>
          <a:p>
            <a:pPr eaLnBrk="1" hangingPunct="1"/>
            <a:r>
              <a:rPr lang="en-US" altLang="en-US" sz="2800">
                <a:solidFill>
                  <a:schemeClr val="bg1"/>
                </a:solidFill>
              </a:rPr>
              <a:t>Adherance</a:t>
            </a:r>
            <a:endParaRPr lang="en-US" altLang="en-US" sz="2800" dirty="0">
              <a:solidFill>
                <a:schemeClr val="bg1"/>
              </a:solidFill>
            </a:endParaRPr>
          </a:p>
          <a:p>
            <a:pPr eaLnBrk="1" hangingPunct="1"/>
            <a:r>
              <a:rPr lang="en-US" altLang="en-US" sz="2800" dirty="0">
                <a:solidFill>
                  <a:schemeClr val="bg1"/>
                </a:solidFill>
              </a:rPr>
              <a:t>Side effects</a:t>
            </a:r>
          </a:p>
          <a:p>
            <a:pPr eaLnBrk="1" hangingPunct="1"/>
            <a:r>
              <a:rPr lang="en-US" altLang="en-US" sz="2800" dirty="0">
                <a:solidFill>
                  <a:schemeClr val="bg1"/>
                </a:solidFill>
              </a:rPr>
              <a:t>Risk versus benefit</a:t>
            </a:r>
          </a:p>
          <a:p>
            <a:pPr eaLnBrk="1" hangingPunct="1"/>
            <a:r>
              <a:rPr lang="en-US" altLang="en-US" sz="2800" dirty="0">
                <a:solidFill>
                  <a:schemeClr val="bg1"/>
                </a:solidFill>
              </a:rPr>
              <a:t>Cost</a:t>
            </a:r>
          </a:p>
        </p:txBody>
      </p:sp>
      <p:pic>
        <p:nvPicPr>
          <p:cNvPr id="47108" name="Picture 7" descr="See+Saw+Marjorie+Daw+by+Jennie+Harbou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30976" y="1524000"/>
            <a:ext cx="3300413" cy="4648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Text Box 8"/>
          <p:cNvSpPr txBox="1">
            <a:spLocks noChangeArrowheads="1"/>
          </p:cNvSpPr>
          <p:nvPr/>
        </p:nvSpPr>
        <p:spPr bwMode="auto">
          <a:xfrm>
            <a:off x="7696200" y="6096000"/>
            <a:ext cx="2584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en-US" altLang="en-US" dirty="0">
                <a:solidFill>
                  <a:srgbClr val="FFFFFF"/>
                </a:solidFill>
                <a:ea typeface="ＭＳ Ｐゴシック"/>
              </a:rPr>
              <a:t>“</a:t>
            </a:r>
            <a:r>
              <a:rPr lang="en-US" altLang="en-US" sz="1400" dirty="0">
                <a:solidFill>
                  <a:srgbClr val="FFFFFF"/>
                </a:solidFill>
                <a:ea typeface="ＭＳ Ｐゴシック"/>
              </a:rPr>
              <a:t>See Saw Margery </a:t>
            </a:r>
            <a:r>
              <a:rPr lang="en-US" altLang="en-US" sz="1400" dirty="0" err="1">
                <a:solidFill>
                  <a:srgbClr val="FFFFFF"/>
                </a:solidFill>
                <a:ea typeface="ＭＳ Ｐゴシック"/>
              </a:rPr>
              <a:t>Daw</a:t>
            </a:r>
            <a:r>
              <a:rPr lang="en-US" altLang="en-US" sz="1400" dirty="0">
                <a:solidFill>
                  <a:srgbClr val="FFFFFF"/>
                </a:solidFill>
                <a:ea typeface="ＭＳ Ｐゴシック"/>
              </a:rPr>
              <a:t>” ca 1920 Jennie </a:t>
            </a:r>
            <a:r>
              <a:rPr lang="en-US" altLang="en-US" sz="1400" dirty="0" err="1">
                <a:solidFill>
                  <a:srgbClr val="FFFFFF"/>
                </a:solidFill>
                <a:ea typeface="ＭＳ Ｐゴシック"/>
              </a:rPr>
              <a:t>Harbour</a:t>
            </a:r>
            <a:endParaRPr lang="en-US" altLang="en-US" sz="1400" dirty="0">
              <a:solidFill>
                <a:srgbClr val="FFFFFF"/>
              </a:solidFill>
              <a:ea typeface="ＭＳ Ｐゴシック"/>
            </a:endParaRPr>
          </a:p>
        </p:txBody>
      </p:sp>
    </p:spTree>
    <p:extLst>
      <p:ext uri="{BB962C8B-B14F-4D97-AF65-F5344CB8AC3E}">
        <p14:creationId xmlns:p14="http://schemas.microsoft.com/office/powerpoint/2010/main" val="43087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Difficulty with Pediatric Treatments</a:t>
            </a:r>
          </a:p>
        </p:txBody>
      </p:sp>
      <p:sp>
        <p:nvSpPr>
          <p:cNvPr id="3" name="Content Placeholder 2"/>
          <p:cNvSpPr>
            <a:spLocks noGrp="1"/>
          </p:cNvSpPr>
          <p:nvPr>
            <p:ph idx="1"/>
          </p:nvPr>
        </p:nvSpPr>
        <p:spPr/>
        <p:txBody>
          <a:bodyPr/>
          <a:lstStyle/>
          <a:p>
            <a:pPr lvl="1"/>
            <a:r>
              <a:rPr lang="en-US" sz="2800" dirty="0"/>
              <a:t>Limited data in pediatric IBD therapy</a:t>
            </a:r>
          </a:p>
          <a:p>
            <a:pPr lvl="2"/>
            <a:r>
              <a:rPr lang="en-US" sz="2400" dirty="0"/>
              <a:t>Treatment extrapolated from adult studies</a:t>
            </a:r>
          </a:p>
          <a:p>
            <a:pPr lvl="2"/>
            <a:r>
              <a:rPr lang="en-US" sz="2400" dirty="0"/>
              <a:t>Not “one size fits all”</a:t>
            </a:r>
          </a:p>
          <a:p>
            <a:pPr lvl="1"/>
            <a:r>
              <a:rPr lang="en-US" sz="2800" dirty="0"/>
              <a:t>Concerns of drug toxicity</a:t>
            </a:r>
          </a:p>
          <a:p>
            <a:pPr lvl="2"/>
            <a:r>
              <a:rPr lang="en-US" sz="2400" dirty="0"/>
              <a:t>Infections</a:t>
            </a:r>
          </a:p>
          <a:p>
            <a:pPr lvl="2"/>
            <a:r>
              <a:rPr lang="en-US" sz="2400" dirty="0"/>
              <a:t>Cancer</a:t>
            </a:r>
          </a:p>
          <a:p>
            <a:pPr lvl="2"/>
            <a:r>
              <a:rPr lang="en-US" sz="2400" dirty="0"/>
              <a:t>Impact of lifetime therapy duration</a:t>
            </a:r>
          </a:p>
          <a:p>
            <a:pPr lvl="1"/>
            <a:r>
              <a:rPr lang="en-US" sz="2800" dirty="0"/>
              <a:t>Outcomes for clinical trials needs to consider pediatric-specific outcomes</a:t>
            </a:r>
          </a:p>
        </p:txBody>
      </p:sp>
      <p:pic>
        <p:nvPicPr>
          <p:cNvPr id="5" name="Picture 5" descr="MCj00787080000[1]"/>
          <p:cNvPicPr>
            <a:picLocks noChangeAspect="1" noChangeArrowheads="1"/>
          </p:cNvPicPr>
          <p:nvPr/>
        </p:nvPicPr>
        <p:blipFill>
          <a:blip r:embed="rId3" cstate="email">
            <a:duotone>
              <a:prstClr val="black"/>
              <a:schemeClr val="accent5">
                <a:tint val="45000"/>
                <a:satMod val="400000"/>
              </a:schemeClr>
            </a:duotone>
          </a:blip>
          <a:srcRect/>
          <a:stretch>
            <a:fillRect/>
          </a:stretch>
        </p:blipFill>
        <p:spPr bwMode="auto">
          <a:xfrm>
            <a:off x="6248400" y="2550432"/>
            <a:ext cx="3048000" cy="2859769"/>
          </a:xfrm>
          <a:prstGeom prst="rect">
            <a:avLst/>
          </a:prstGeom>
          <a:noFill/>
          <a:ln w="9525">
            <a:noFill/>
            <a:miter lim="800000"/>
            <a:headEnd/>
            <a:tailEnd/>
          </a:ln>
        </p:spPr>
      </p:pic>
    </p:spTree>
    <p:extLst>
      <p:ext uri="{BB962C8B-B14F-4D97-AF65-F5344CB8AC3E}">
        <p14:creationId xmlns:p14="http://schemas.microsoft.com/office/powerpoint/2010/main" val="345958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7568F1E5-8AB3-4E95-86B0-ACFB5DC583E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97DDBD4C-1EC9-405A-A17E-C6EABBF80DC5}"/>
              </a:ext>
            </a:extLst>
          </p:cNvPr>
          <p:cNvSpPr>
            <a:spLocks noGrp="1"/>
          </p:cNvSpPr>
          <p:nvPr>
            <p:ph type="sldNum" sz="quarter" idx="12"/>
          </p:nvPr>
        </p:nvSpPr>
        <p:spPr/>
        <p:txBody>
          <a:bodyPr/>
          <a:lstStyle/>
          <a:p>
            <a:fld id="{48F63A3B-78C7-47BE-AE5E-E10140E04643}" type="slidenum">
              <a:rPr lang="en-US" smtClean="0"/>
              <a:pPr/>
              <a:t>23</a:t>
            </a:fld>
            <a:endParaRPr lang="en-US" dirty="0"/>
          </a:p>
        </p:txBody>
      </p:sp>
      <p:sp>
        <p:nvSpPr>
          <p:cNvPr id="17" name="Title 16">
            <a:extLst>
              <a:ext uri="{FF2B5EF4-FFF2-40B4-BE49-F238E27FC236}">
                <a16:creationId xmlns:a16="http://schemas.microsoft.com/office/drawing/2014/main" xmlns="" id="{936D5E87-8B3E-46F5-8657-812F30C84BDE}"/>
              </a:ext>
            </a:extLst>
          </p:cNvPr>
          <p:cNvSpPr>
            <a:spLocks noGrp="1"/>
          </p:cNvSpPr>
          <p:nvPr>
            <p:ph type="title"/>
          </p:nvPr>
        </p:nvSpPr>
        <p:spPr/>
        <p:txBody>
          <a:bodyPr/>
          <a:lstStyle/>
          <a:p>
            <a:r>
              <a:rPr lang="en-US" dirty="0"/>
              <a:t>Steroids</a:t>
            </a:r>
          </a:p>
        </p:txBody>
      </p:sp>
      <p:sp>
        <p:nvSpPr>
          <p:cNvPr id="18" name="Content Placeholder 17">
            <a:extLst>
              <a:ext uri="{FF2B5EF4-FFF2-40B4-BE49-F238E27FC236}">
                <a16:creationId xmlns:a16="http://schemas.microsoft.com/office/drawing/2014/main" xmlns="" id="{139D2A5D-A26C-4C2E-93F4-4BF0A3202C11}"/>
              </a:ext>
            </a:extLst>
          </p:cNvPr>
          <p:cNvSpPr>
            <a:spLocks noGrp="1"/>
          </p:cNvSpPr>
          <p:nvPr>
            <p:ph sz="half" idx="2"/>
          </p:nvPr>
        </p:nvSpPr>
        <p:spPr/>
        <p:txBody>
          <a:bodyPr/>
          <a:lstStyle/>
          <a:p>
            <a:r>
              <a:rPr lang="en-US" sz="2400" dirty="0"/>
              <a:t>Prednisone, Budesonide</a:t>
            </a:r>
          </a:p>
          <a:p>
            <a:endParaRPr lang="en-US" sz="2400" dirty="0"/>
          </a:p>
          <a:p>
            <a:r>
              <a:rPr lang="en-US" sz="4000" dirty="0"/>
              <a:t>Benefits</a:t>
            </a:r>
          </a:p>
          <a:p>
            <a:r>
              <a:rPr lang="en-US" sz="2400" dirty="0"/>
              <a:t>Can help induce remission</a:t>
            </a:r>
          </a:p>
          <a:p>
            <a:r>
              <a:rPr lang="en-US" sz="2400" dirty="0"/>
              <a:t>Cheap (mostly)</a:t>
            </a:r>
          </a:p>
          <a:p>
            <a:endParaRPr lang="en-US" sz="2400" dirty="0"/>
          </a:p>
          <a:p>
            <a:r>
              <a:rPr lang="en-US" sz="2400" dirty="0"/>
              <a:t>If need to use frequently need to escalate therapy</a:t>
            </a:r>
          </a:p>
        </p:txBody>
      </p:sp>
      <p:sp>
        <p:nvSpPr>
          <p:cNvPr id="19" name="Content Placeholder 18">
            <a:extLst>
              <a:ext uri="{FF2B5EF4-FFF2-40B4-BE49-F238E27FC236}">
                <a16:creationId xmlns:a16="http://schemas.microsoft.com/office/drawing/2014/main" xmlns="" id="{ABB29365-3F0B-4A4D-8B48-3817B4A7E925}"/>
              </a:ext>
            </a:extLst>
          </p:cNvPr>
          <p:cNvSpPr>
            <a:spLocks noGrp="1"/>
          </p:cNvSpPr>
          <p:nvPr>
            <p:ph sz="quarter" idx="4"/>
          </p:nvPr>
        </p:nvSpPr>
        <p:spPr/>
        <p:txBody>
          <a:bodyPr/>
          <a:lstStyle/>
          <a:p>
            <a:r>
              <a:rPr lang="en-US" sz="3600" dirty="0"/>
              <a:t>Risks</a:t>
            </a:r>
          </a:p>
          <a:p>
            <a:r>
              <a:rPr lang="en-US" sz="2400" dirty="0"/>
              <a:t>Impairs growth</a:t>
            </a:r>
          </a:p>
          <a:p>
            <a:r>
              <a:rPr lang="en-US" sz="2400" dirty="0"/>
              <a:t>Acne</a:t>
            </a:r>
          </a:p>
          <a:p>
            <a:r>
              <a:rPr lang="en-US" sz="2400" dirty="0"/>
              <a:t>weight gain</a:t>
            </a:r>
          </a:p>
          <a:p>
            <a:r>
              <a:rPr lang="en-US" sz="2400" dirty="0"/>
              <a:t>Mood</a:t>
            </a:r>
          </a:p>
          <a:p>
            <a:r>
              <a:rPr lang="en-US" sz="2400" dirty="0"/>
              <a:t>Decreased bone density</a:t>
            </a:r>
          </a:p>
          <a:p>
            <a:r>
              <a:rPr lang="en-US" sz="2400" dirty="0"/>
              <a:t>Hypertension</a:t>
            </a:r>
          </a:p>
          <a:p>
            <a:r>
              <a:rPr lang="en-US" sz="2400" dirty="0"/>
              <a:t>Increased blood sugar</a:t>
            </a:r>
          </a:p>
          <a:p>
            <a:r>
              <a:rPr lang="en-US" sz="2400" dirty="0"/>
              <a:t>Striae</a:t>
            </a:r>
          </a:p>
          <a:p>
            <a:endParaRPr lang="en-US" sz="2400" dirty="0"/>
          </a:p>
          <a:p>
            <a:endParaRPr lang="en-US" sz="2400" dirty="0"/>
          </a:p>
        </p:txBody>
      </p:sp>
    </p:spTree>
    <p:extLst>
      <p:ext uri="{BB962C8B-B14F-4D97-AF65-F5344CB8AC3E}">
        <p14:creationId xmlns:p14="http://schemas.microsoft.com/office/powerpoint/2010/main" val="285769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F6339F51-EFFF-4CBE-B16C-EDBE41CB968C}"/>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xmlns="" id="{9FF8A981-930A-4C52-A32D-B9CCB339A875}"/>
              </a:ext>
            </a:extLst>
          </p:cNvPr>
          <p:cNvSpPr>
            <a:spLocks noGrp="1"/>
          </p:cNvSpPr>
          <p:nvPr>
            <p:ph type="sldNum" sz="quarter" idx="12"/>
          </p:nvPr>
        </p:nvSpPr>
        <p:spPr/>
        <p:txBody>
          <a:bodyPr/>
          <a:lstStyle/>
          <a:p>
            <a:fld id="{48F63A3B-78C7-47BE-AE5E-E10140E04643}" type="slidenum">
              <a:rPr lang="en-US" smtClean="0"/>
              <a:t>24</a:t>
            </a:fld>
            <a:endParaRPr lang="en-US" dirty="0"/>
          </a:p>
        </p:txBody>
      </p:sp>
      <p:sp>
        <p:nvSpPr>
          <p:cNvPr id="4" name="Title 3">
            <a:extLst>
              <a:ext uri="{FF2B5EF4-FFF2-40B4-BE49-F238E27FC236}">
                <a16:creationId xmlns:a16="http://schemas.microsoft.com/office/drawing/2014/main" xmlns="" id="{44FFBFA4-8C10-4FA5-8741-D444D3A7474A}"/>
              </a:ext>
            </a:extLst>
          </p:cNvPr>
          <p:cNvSpPr>
            <a:spLocks noGrp="1"/>
          </p:cNvSpPr>
          <p:nvPr>
            <p:ph type="title"/>
          </p:nvPr>
        </p:nvSpPr>
        <p:spPr/>
        <p:txBody>
          <a:bodyPr/>
          <a:lstStyle/>
          <a:p>
            <a:r>
              <a:rPr lang="en-US" dirty="0" err="1"/>
              <a:t>aminosalicylates</a:t>
            </a:r>
            <a:endParaRPr lang="en-US" dirty="0"/>
          </a:p>
        </p:txBody>
      </p:sp>
      <p:sp>
        <p:nvSpPr>
          <p:cNvPr id="5" name="Content Placeholder 4">
            <a:extLst>
              <a:ext uri="{FF2B5EF4-FFF2-40B4-BE49-F238E27FC236}">
                <a16:creationId xmlns:a16="http://schemas.microsoft.com/office/drawing/2014/main" xmlns="" id="{5251B3B4-8EC9-46BD-A204-7FAE7B01B7E5}"/>
              </a:ext>
            </a:extLst>
          </p:cNvPr>
          <p:cNvSpPr>
            <a:spLocks noGrp="1"/>
          </p:cNvSpPr>
          <p:nvPr>
            <p:ph sz="half" idx="2"/>
          </p:nvPr>
        </p:nvSpPr>
        <p:spPr/>
        <p:txBody>
          <a:bodyPr/>
          <a:lstStyle/>
          <a:p>
            <a:r>
              <a:rPr lang="en-US" sz="2400" dirty="0"/>
              <a:t>Mesalamine</a:t>
            </a:r>
          </a:p>
          <a:p>
            <a:pPr lvl="1"/>
            <a:r>
              <a:rPr lang="en-US" sz="2200" dirty="0" err="1"/>
              <a:t>Lialda</a:t>
            </a:r>
            <a:endParaRPr lang="en-US" sz="2200" dirty="0"/>
          </a:p>
          <a:p>
            <a:pPr lvl="1"/>
            <a:r>
              <a:rPr lang="en-US" sz="2200" dirty="0" err="1"/>
              <a:t>Apriso</a:t>
            </a:r>
            <a:endParaRPr lang="en-US" sz="2200" dirty="0"/>
          </a:p>
          <a:p>
            <a:pPr lvl="1"/>
            <a:r>
              <a:rPr lang="en-US" sz="2200" dirty="0" err="1"/>
              <a:t>Delzicol</a:t>
            </a:r>
            <a:endParaRPr lang="en-US" sz="2200" dirty="0"/>
          </a:p>
          <a:p>
            <a:r>
              <a:rPr lang="en-US" sz="2400" dirty="0"/>
              <a:t>Sulfasalazine</a:t>
            </a:r>
          </a:p>
          <a:p>
            <a:endParaRPr lang="en-US" sz="2400" dirty="0"/>
          </a:p>
          <a:p>
            <a:r>
              <a:rPr lang="en-US" sz="2400" dirty="0"/>
              <a:t>Most Benefit In Colitis</a:t>
            </a:r>
          </a:p>
          <a:p>
            <a:r>
              <a:rPr lang="en-US" sz="2400" dirty="0"/>
              <a:t>No benefit in Crohn</a:t>
            </a:r>
          </a:p>
          <a:p>
            <a:r>
              <a:rPr lang="en-US" sz="2400" dirty="0"/>
              <a:t>Does not suppress immune system</a:t>
            </a:r>
          </a:p>
        </p:txBody>
      </p:sp>
      <p:sp>
        <p:nvSpPr>
          <p:cNvPr id="6" name="Content Placeholder 5">
            <a:extLst>
              <a:ext uri="{FF2B5EF4-FFF2-40B4-BE49-F238E27FC236}">
                <a16:creationId xmlns:a16="http://schemas.microsoft.com/office/drawing/2014/main" xmlns="" id="{AB54DDB0-1FD1-4B2C-8B5D-DCF7B91EDE88}"/>
              </a:ext>
            </a:extLst>
          </p:cNvPr>
          <p:cNvSpPr>
            <a:spLocks noGrp="1"/>
          </p:cNvSpPr>
          <p:nvPr>
            <p:ph sz="quarter" idx="4"/>
          </p:nvPr>
        </p:nvSpPr>
        <p:spPr/>
        <p:txBody>
          <a:bodyPr/>
          <a:lstStyle/>
          <a:p>
            <a:r>
              <a:rPr lang="en-US" sz="2800" dirty="0"/>
              <a:t>Doesn’t get all patients in remission or maintain remission</a:t>
            </a:r>
          </a:p>
          <a:p>
            <a:r>
              <a:rPr lang="en-US" sz="2800" dirty="0"/>
              <a:t>Cost (co-pays)</a:t>
            </a:r>
          </a:p>
        </p:txBody>
      </p:sp>
    </p:spTree>
    <p:extLst>
      <p:ext uri="{BB962C8B-B14F-4D97-AF65-F5344CB8AC3E}">
        <p14:creationId xmlns:p14="http://schemas.microsoft.com/office/powerpoint/2010/main" val="553431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3F81455-F19F-4E0D-A21A-FA03A8D137DC}"/>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xmlns="" id="{8C7A72A3-FDE4-4A94-8626-B2BAC756B3C1}"/>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4" name="Title 3">
            <a:extLst>
              <a:ext uri="{FF2B5EF4-FFF2-40B4-BE49-F238E27FC236}">
                <a16:creationId xmlns:a16="http://schemas.microsoft.com/office/drawing/2014/main" xmlns="" id="{BEBE4669-1A46-4E82-A978-B6514B54E67C}"/>
              </a:ext>
            </a:extLst>
          </p:cNvPr>
          <p:cNvSpPr>
            <a:spLocks noGrp="1"/>
          </p:cNvSpPr>
          <p:nvPr>
            <p:ph type="title"/>
          </p:nvPr>
        </p:nvSpPr>
        <p:spPr/>
        <p:txBody>
          <a:bodyPr/>
          <a:lstStyle/>
          <a:p>
            <a:r>
              <a:rPr lang="en-US" dirty="0"/>
              <a:t>Immunomodulators</a:t>
            </a:r>
          </a:p>
        </p:txBody>
      </p:sp>
      <p:sp>
        <p:nvSpPr>
          <p:cNvPr id="5" name="Content Placeholder 4">
            <a:extLst>
              <a:ext uri="{FF2B5EF4-FFF2-40B4-BE49-F238E27FC236}">
                <a16:creationId xmlns:a16="http://schemas.microsoft.com/office/drawing/2014/main" xmlns="" id="{B6EC1113-F575-4CDC-A94B-C7EAD952BADF}"/>
              </a:ext>
            </a:extLst>
          </p:cNvPr>
          <p:cNvSpPr>
            <a:spLocks noGrp="1"/>
          </p:cNvSpPr>
          <p:nvPr>
            <p:ph sz="half" idx="2"/>
          </p:nvPr>
        </p:nvSpPr>
        <p:spPr/>
        <p:txBody>
          <a:bodyPr/>
          <a:lstStyle/>
          <a:p>
            <a:r>
              <a:rPr lang="en-US" sz="2400" dirty="0"/>
              <a:t>6MP, Azathioprine (Imuran), Methotrexate</a:t>
            </a:r>
          </a:p>
          <a:p>
            <a:endParaRPr lang="en-US" sz="2400" dirty="0"/>
          </a:p>
          <a:p>
            <a:r>
              <a:rPr lang="en-US" sz="2400" dirty="0"/>
              <a:t>Maintenance therapy</a:t>
            </a:r>
          </a:p>
          <a:p>
            <a:r>
              <a:rPr lang="en-US" sz="2400" dirty="0"/>
              <a:t>Oral or SQ (MTX)</a:t>
            </a:r>
          </a:p>
          <a:p>
            <a:endParaRPr lang="en-US" sz="2400" dirty="0"/>
          </a:p>
        </p:txBody>
      </p:sp>
      <p:sp>
        <p:nvSpPr>
          <p:cNvPr id="6" name="Content Placeholder 5">
            <a:extLst>
              <a:ext uri="{FF2B5EF4-FFF2-40B4-BE49-F238E27FC236}">
                <a16:creationId xmlns:a16="http://schemas.microsoft.com/office/drawing/2014/main" xmlns="" id="{A165EE89-F171-4ABF-BBAA-6786DE20774B}"/>
              </a:ext>
            </a:extLst>
          </p:cNvPr>
          <p:cNvSpPr>
            <a:spLocks noGrp="1"/>
          </p:cNvSpPr>
          <p:nvPr>
            <p:ph sz="quarter" idx="4"/>
          </p:nvPr>
        </p:nvSpPr>
        <p:spPr/>
        <p:txBody>
          <a:bodyPr/>
          <a:lstStyle/>
          <a:p>
            <a:r>
              <a:rPr lang="en-US" sz="2400" dirty="0"/>
              <a:t>Azathioprine</a:t>
            </a:r>
          </a:p>
          <a:p>
            <a:pPr lvl="1"/>
            <a:r>
              <a:rPr lang="en-US" sz="1800" dirty="0"/>
              <a:t>Concern for cancer risk (skin, lymphoma)</a:t>
            </a:r>
          </a:p>
          <a:p>
            <a:pPr lvl="1"/>
            <a:r>
              <a:rPr lang="en-US" sz="1800" dirty="0"/>
              <a:t>Risk of HLH/Lymphoma with primary EBV</a:t>
            </a:r>
          </a:p>
          <a:p>
            <a:pPr lvl="1"/>
            <a:r>
              <a:rPr lang="en-US" sz="1800" dirty="0"/>
              <a:t>Increased viral infection</a:t>
            </a:r>
          </a:p>
          <a:p>
            <a:pPr lvl="1"/>
            <a:r>
              <a:rPr lang="en-US" sz="1800" dirty="0"/>
              <a:t>Monitor WBC, liver</a:t>
            </a:r>
          </a:p>
          <a:p>
            <a:pPr lvl="1"/>
            <a:r>
              <a:rPr lang="en-US" sz="1800" dirty="0"/>
              <a:t>Risk of pancreatitis </a:t>
            </a:r>
          </a:p>
          <a:p>
            <a:r>
              <a:rPr lang="en-US" sz="2400" dirty="0"/>
              <a:t>Metho</a:t>
            </a:r>
            <a:r>
              <a:rPr lang="en-US" sz="2200" dirty="0"/>
              <a:t>trexate</a:t>
            </a:r>
          </a:p>
          <a:p>
            <a:pPr lvl="1"/>
            <a:r>
              <a:rPr lang="en-US" sz="2000" dirty="0"/>
              <a:t>Pregnancy risk</a:t>
            </a:r>
          </a:p>
          <a:p>
            <a:pPr lvl="1"/>
            <a:r>
              <a:rPr lang="en-US" sz="2000" dirty="0"/>
              <a:t>Nausea</a:t>
            </a:r>
          </a:p>
          <a:p>
            <a:pPr lvl="1"/>
            <a:r>
              <a:rPr lang="en-US" sz="2000" dirty="0"/>
              <a:t>Liver/pancreas</a:t>
            </a:r>
          </a:p>
        </p:txBody>
      </p:sp>
    </p:spTree>
    <p:extLst>
      <p:ext uri="{BB962C8B-B14F-4D97-AF65-F5344CB8AC3E}">
        <p14:creationId xmlns:p14="http://schemas.microsoft.com/office/powerpoint/2010/main" val="500494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DA349AE-7E7D-47CC-9B7B-2916BFA68B00}"/>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xmlns="" id="{48B88A6A-DC61-4221-9CFB-8073FA577EDF}"/>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4" name="Title 3">
            <a:extLst>
              <a:ext uri="{FF2B5EF4-FFF2-40B4-BE49-F238E27FC236}">
                <a16:creationId xmlns:a16="http://schemas.microsoft.com/office/drawing/2014/main" xmlns="" id="{FE416A3E-DF2E-4F14-B206-0FA2AECFEF0F}"/>
              </a:ext>
            </a:extLst>
          </p:cNvPr>
          <p:cNvSpPr>
            <a:spLocks noGrp="1"/>
          </p:cNvSpPr>
          <p:nvPr>
            <p:ph type="title"/>
          </p:nvPr>
        </p:nvSpPr>
        <p:spPr/>
        <p:txBody>
          <a:bodyPr/>
          <a:lstStyle/>
          <a:p>
            <a:r>
              <a:rPr lang="en-US" dirty="0"/>
              <a:t>Biologics</a:t>
            </a:r>
          </a:p>
        </p:txBody>
      </p:sp>
      <p:sp>
        <p:nvSpPr>
          <p:cNvPr id="5" name="Content Placeholder 4">
            <a:extLst>
              <a:ext uri="{FF2B5EF4-FFF2-40B4-BE49-F238E27FC236}">
                <a16:creationId xmlns:a16="http://schemas.microsoft.com/office/drawing/2014/main" xmlns="" id="{7EC2F965-4C21-4A6C-B825-E4BE52AF1176}"/>
              </a:ext>
            </a:extLst>
          </p:cNvPr>
          <p:cNvSpPr>
            <a:spLocks noGrp="1"/>
          </p:cNvSpPr>
          <p:nvPr>
            <p:ph sz="half" idx="2"/>
          </p:nvPr>
        </p:nvSpPr>
        <p:spPr/>
        <p:txBody>
          <a:bodyPr/>
          <a:lstStyle/>
          <a:p>
            <a:r>
              <a:rPr lang="en-US" sz="2800" dirty="0"/>
              <a:t>Anti TNF therapy</a:t>
            </a:r>
          </a:p>
          <a:p>
            <a:pPr lvl="1"/>
            <a:r>
              <a:rPr lang="en-US" sz="2600" dirty="0"/>
              <a:t>Infliximab</a:t>
            </a:r>
          </a:p>
          <a:p>
            <a:pPr lvl="2"/>
            <a:r>
              <a:rPr lang="en-US" sz="2400" dirty="0"/>
              <a:t>IV infusions</a:t>
            </a:r>
          </a:p>
          <a:p>
            <a:pPr lvl="1"/>
            <a:r>
              <a:rPr lang="en-US" sz="2600" dirty="0"/>
              <a:t>Adalimumab</a:t>
            </a:r>
          </a:p>
          <a:p>
            <a:pPr lvl="2"/>
            <a:r>
              <a:rPr lang="en-US" sz="2500" dirty="0"/>
              <a:t>SQ injections</a:t>
            </a:r>
          </a:p>
        </p:txBody>
      </p:sp>
      <p:sp>
        <p:nvSpPr>
          <p:cNvPr id="6" name="Content Placeholder 5">
            <a:extLst>
              <a:ext uri="{FF2B5EF4-FFF2-40B4-BE49-F238E27FC236}">
                <a16:creationId xmlns:a16="http://schemas.microsoft.com/office/drawing/2014/main" xmlns="" id="{E948DBC0-216D-4509-8EFD-6025FF9EAEA2}"/>
              </a:ext>
            </a:extLst>
          </p:cNvPr>
          <p:cNvSpPr>
            <a:spLocks noGrp="1"/>
          </p:cNvSpPr>
          <p:nvPr>
            <p:ph sz="quarter" idx="4"/>
          </p:nvPr>
        </p:nvSpPr>
        <p:spPr/>
        <p:txBody>
          <a:bodyPr/>
          <a:lstStyle/>
          <a:p>
            <a:r>
              <a:rPr lang="en-US" sz="2400" dirty="0"/>
              <a:t>Effective in induction and maintenance of remission</a:t>
            </a:r>
          </a:p>
          <a:p>
            <a:r>
              <a:rPr lang="en-US" sz="2400" dirty="0"/>
              <a:t>Treats fistulizing and perianal disease</a:t>
            </a:r>
          </a:p>
          <a:p>
            <a:r>
              <a:rPr lang="en-US" sz="2400" dirty="0"/>
              <a:t>Well tolerated generally</a:t>
            </a:r>
          </a:p>
          <a:p>
            <a:r>
              <a:rPr lang="en-US" sz="2400" dirty="0"/>
              <a:t>Risk of infusion reactions (IFX) – due to antibodies</a:t>
            </a:r>
          </a:p>
          <a:p>
            <a:r>
              <a:rPr lang="en-US" sz="2400" dirty="0"/>
              <a:t>Infection risk (TB, </a:t>
            </a:r>
            <a:r>
              <a:rPr lang="en-US" sz="2400" dirty="0" err="1"/>
              <a:t>Histo</a:t>
            </a:r>
            <a:r>
              <a:rPr lang="en-US" sz="2400" dirty="0"/>
              <a:t>)</a:t>
            </a:r>
          </a:p>
        </p:txBody>
      </p:sp>
    </p:spTree>
    <p:extLst>
      <p:ext uri="{BB962C8B-B14F-4D97-AF65-F5344CB8AC3E}">
        <p14:creationId xmlns:p14="http://schemas.microsoft.com/office/powerpoint/2010/main" val="165278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3F5E53A-8189-4424-B28F-0E4E6FC8BE53}"/>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xmlns="" id="{5A6178E3-9E2A-43D7-9019-21D961351011}"/>
              </a:ext>
            </a:extLst>
          </p:cNvPr>
          <p:cNvSpPr>
            <a:spLocks noGrp="1"/>
          </p:cNvSpPr>
          <p:nvPr>
            <p:ph type="sldNum" sz="quarter" idx="12"/>
          </p:nvPr>
        </p:nvSpPr>
        <p:spPr/>
        <p:txBody>
          <a:bodyPr/>
          <a:lstStyle/>
          <a:p>
            <a:fld id="{48F63A3B-78C7-47BE-AE5E-E10140E04643}" type="slidenum">
              <a:rPr lang="en-US" smtClean="0"/>
              <a:t>27</a:t>
            </a:fld>
            <a:endParaRPr lang="en-US" dirty="0"/>
          </a:p>
        </p:txBody>
      </p:sp>
      <p:sp>
        <p:nvSpPr>
          <p:cNvPr id="4" name="Title 3">
            <a:extLst>
              <a:ext uri="{FF2B5EF4-FFF2-40B4-BE49-F238E27FC236}">
                <a16:creationId xmlns:a16="http://schemas.microsoft.com/office/drawing/2014/main" xmlns="" id="{C14E9675-9C04-4193-B793-464D4E603735}"/>
              </a:ext>
            </a:extLst>
          </p:cNvPr>
          <p:cNvSpPr>
            <a:spLocks noGrp="1"/>
          </p:cNvSpPr>
          <p:nvPr>
            <p:ph type="title"/>
          </p:nvPr>
        </p:nvSpPr>
        <p:spPr/>
        <p:txBody>
          <a:bodyPr/>
          <a:lstStyle/>
          <a:p>
            <a:r>
              <a:rPr lang="en-US" dirty="0"/>
              <a:t>Biologics</a:t>
            </a:r>
          </a:p>
        </p:txBody>
      </p:sp>
      <p:sp>
        <p:nvSpPr>
          <p:cNvPr id="5" name="Content Placeholder 4">
            <a:extLst>
              <a:ext uri="{FF2B5EF4-FFF2-40B4-BE49-F238E27FC236}">
                <a16:creationId xmlns:a16="http://schemas.microsoft.com/office/drawing/2014/main" xmlns="" id="{E86BA8A7-84CD-4ADB-AD8A-7C3A266A7E96}"/>
              </a:ext>
            </a:extLst>
          </p:cNvPr>
          <p:cNvSpPr>
            <a:spLocks noGrp="1"/>
          </p:cNvSpPr>
          <p:nvPr>
            <p:ph sz="half" idx="2"/>
          </p:nvPr>
        </p:nvSpPr>
        <p:spPr/>
        <p:txBody>
          <a:bodyPr/>
          <a:lstStyle/>
          <a:p>
            <a:r>
              <a:rPr lang="en-US" sz="2800" dirty="0"/>
              <a:t>Vedolizumab (Entyvio) - IV</a:t>
            </a:r>
          </a:p>
          <a:p>
            <a:pPr lvl="1"/>
            <a:r>
              <a:rPr lang="en-US" sz="2600" dirty="0"/>
              <a:t>Not approved in kids!</a:t>
            </a:r>
          </a:p>
          <a:p>
            <a:pPr lvl="1"/>
            <a:r>
              <a:rPr lang="en-US" sz="2600" dirty="0"/>
              <a:t>Inhibits trafficking of inflammatory cells to the intestine</a:t>
            </a:r>
          </a:p>
          <a:p>
            <a:pPr lvl="1"/>
            <a:r>
              <a:rPr lang="en-US" sz="2600" dirty="0"/>
              <a:t>Gut specific</a:t>
            </a:r>
          </a:p>
          <a:p>
            <a:pPr lvl="1"/>
            <a:endParaRPr lang="en-US" sz="2600" dirty="0"/>
          </a:p>
        </p:txBody>
      </p:sp>
      <p:sp>
        <p:nvSpPr>
          <p:cNvPr id="6" name="Content Placeholder 5">
            <a:extLst>
              <a:ext uri="{FF2B5EF4-FFF2-40B4-BE49-F238E27FC236}">
                <a16:creationId xmlns:a16="http://schemas.microsoft.com/office/drawing/2014/main" xmlns="" id="{05E2114C-540A-490E-8DA5-3A1EE1BFFF2B}"/>
              </a:ext>
            </a:extLst>
          </p:cNvPr>
          <p:cNvSpPr>
            <a:spLocks noGrp="1"/>
          </p:cNvSpPr>
          <p:nvPr>
            <p:ph sz="quarter" idx="4"/>
          </p:nvPr>
        </p:nvSpPr>
        <p:spPr/>
        <p:txBody>
          <a:bodyPr/>
          <a:lstStyle/>
          <a:p>
            <a:r>
              <a:rPr lang="en-US" sz="2800" dirty="0"/>
              <a:t>Injectable available</a:t>
            </a:r>
          </a:p>
          <a:p>
            <a:r>
              <a:rPr lang="en-US" sz="2800" dirty="0"/>
              <a:t>Very well tolerated with few side effects</a:t>
            </a:r>
          </a:p>
          <a:p>
            <a:r>
              <a:rPr lang="en-US" sz="2800" dirty="0"/>
              <a:t>Rare development of Ab</a:t>
            </a:r>
          </a:p>
          <a:p>
            <a:endParaRPr lang="en-US" sz="2800" dirty="0"/>
          </a:p>
        </p:txBody>
      </p:sp>
    </p:spTree>
    <p:extLst>
      <p:ext uri="{BB962C8B-B14F-4D97-AF65-F5344CB8AC3E}">
        <p14:creationId xmlns:p14="http://schemas.microsoft.com/office/powerpoint/2010/main" val="2508666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12A9A63-63E2-4370-A6E3-026976A77A83}"/>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xmlns="" id="{942F9BDB-6524-488A-9222-B463C71CF299}"/>
              </a:ext>
            </a:extLst>
          </p:cNvPr>
          <p:cNvSpPr>
            <a:spLocks noGrp="1"/>
          </p:cNvSpPr>
          <p:nvPr>
            <p:ph type="sldNum" sz="quarter" idx="12"/>
          </p:nvPr>
        </p:nvSpPr>
        <p:spPr/>
        <p:txBody>
          <a:bodyPr/>
          <a:lstStyle/>
          <a:p>
            <a:fld id="{48F63A3B-78C7-47BE-AE5E-E10140E04643}" type="slidenum">
              <a:rPr lang="en-US" smtClean="0"/>
              <a:t>28</a:t>
            </a:fld>
            <a:endParaRPr lang="en-US" dirty="0"/>
          </a:p>
        </p:txBody>
      </p:sp>
      <p:sp>
        <p:nvSpPr>
          <p:cNvPr id="4" name="Title 3">
            <a:extLst>
              <a:ext uri="{FF2B5EF4-FFF2-40B4-BE49-F238E27FC236}">
                <a16:creationId xmlns:a16="http://schemas.microsoft.com/office/drawing/2014/main" xmlns="" id="{D5309E0D-8A5F-4C4E-8A09-E3B7BC2100FF}"/>
              </a:ext>
            </a:extLst>
          </p:cNvPr>
          <p:cNvSpPr>
            <a:spLocks noGrp="1"/>
          </p:cNvSpPr>
          <p:nvPr>
            <p:ph type="title"/>
          </p:nvPr>
        </p:nvSpPr>
        <p:spPr/>
        <p:txBody>
          <a:bodyPr/>
          <a:lstStyle/>
          <a:p>
            <a:r>
              <a:rPr lang="en-US" dirty="0"/>
              <a:t>Biologics</a:t>
            </a:r>
          </a:p>
        </p:txBody>
      </p:sp>
      <p:sp>
        <p:nvSpPr>
          <p:cNvPr id="5" name="Content Placeholder 4">
            <a:extLst>
              <a:ext uri="{FF2B5EF4-FFF2-40B4-BE49-F238E27FC236}">
                <a16:creationId xmlns:a16="http://schemas.microsoft.com/office/drawing/2014/main" xmlns="" id="{F5280297-5689-48A3-A672-7B66CAA8E64B}"/>
              </a:ext>
            </a:extLst>
          </p:cNvPr>
          <p:cNvSpPr>
            <a:spLocks noGrp="1"/>
          </p:cNvSpPr>
          <p:nvPr>
            <p:ph sz="half" idx="2"/>
          </p:nvPr>
        </p:nvSpPr>
        <p:spPr/>
        <p:txBody>
          <a:bodyPr/>
          <a:lstStyle/>
          <a:p>
            <a:r>
              <a:rPr lang="en-US" sz="2400" dirty="0"/>
              <a:t>Ustekinumab (Stelara)</a:t>
            </a:r>
            <a:endParaRPr lang="en-US" sz="2200" dirty="0"/>
          </a:p>
          <a:p>
            <a:pPr lvl="1"/>
            <a:r>
              <a:rPr lang="en-US" sz="2200" dirty="0"/>
              <a:t>Not approved in kids</a:t>
            </a:r>
          </a:p>
          <a:p>
            <a:pPr lvl="1"/>
            <a:r>
              <a:rPr lang="en-US" sz="2200" dirty="0"/>
              <a:t>One IV infusion then injection every 8 weeks</a:t>
            </a:r>
          </a:p>
          <a:p>
            <a:pPr lvl="1"/>
            <a:r>
              <a:rPr lang="en-US" sz="2200" dirty="0"/>
              <a:t>Antibody that blocks IL12 and IL23</a:t>
            </a:r>
          </a:p>
          <a:p>
            <a:r>
              <a:rPr lang="en-US" sz="2400" dirty="0"/>
              <a:t>Very well tolerated</a:t>
            </a:r>
          </a:p>
          <a:p>
            <a:r>
              <a:rPr lang="en-US" sz="2400" dirty="0"/>
              <a:t>Low risk of Ab formation</a:t>
            </a:r>
          </a:p>
          <a:p>
            <a:pPr lvl="1"/>
            <a:endParaRPr lang="en-US" sz="2200" dirty="0"/>
          </a:p>
        </p:txBody>
      </p:sp>
      <p:sp>
        <p:nvSpPr>
          <p:cNvPr id="6" name="Content Placeholder 5">
            <a:extLst>
              <a:ext uri="{FF2B5EF4-FFF2-40B4-BE49-F238E27FC236}">
                <a16:creationId xmlns:a16="http://schemas.microsoft.com/office/drawing/2014/main" xmlns="" id="{E615114A-CAE1-4A9F-A6C8-63869F69F32E}"/>
              </a:ext>
            </a:extLst>
          </p:cNvPr>
          <p:cNvSpPr>
            <a:spLocks noGrp="1"/>
          </p:cNvSpPr>
          <p:nvPr>
            <p:ph sz="quarter" idx="4"/>
          </p:nvPr>
        </p:nvSpPr>
        <p:spPr/>
        <p:txBody>
          <a:bodyPr/>
          <a:lstStyle/>
          <a:p>
            <a:pPr marL="0" indent="0">
              <a:buNone/>
            </a:pPr>
            <a:r>
              <a:rPr lang="en-US" sz="2400" dirty="0"/>
              <a:t>IL 23 antibodies:</a:t>
            </a:r>
          </a:p>
          <a:p>
            <a:pPr marL="0" indent="0">
              <a:buNone/>
            </a:pPr>
            <a:r>
              <a:rPr lang="en-US" sz="2400" dirty="0"/>
              <a:t>Risankizumab (</a:t>
            </a:r>
            <a:r>
              <a:rPr lang="en-US" sz="2400" dirty="0" err="1"/>
              <a:t>Skyrizi</a:t>
            </a:r>
            <a:r>
              <a:rPr lang="en-US" sz="2400" dirty="0"/>
              <a:t>)</a:t>
            </a:r>
          </a:p>
          <a:p>
            <a:pPr marL="0" indent="0">
              <a:buNone/>
            </a:pPr>
            <a:r>
              <a:rPr lang="en-US" sz="2400" dirty="0"/>
              <a:t>     3 IV infusions</a:t>
            </a:r>
          </a:p>
          <a:p>
            <a:pPr marL="0" indent="0">
              <a:buNone/>
            </a:pPr>
            <a:r>
              <a:rPr lang="en-US" sz="2400" dirty="0"/>
              <a:t>     OBI every 8 weeks</a:t>
            </a:r>
          </a:p>
          <a:p>
            <a:pPr marL="0" indent="0">
              <a:buNone/>
            </a:pPr>
            <a:endParaRPr lang="en-US" sz="2400" dirty="0"/>
          </a:p>
          <a:p>
            <a:pPr marL="0" indent="0">
              <a:buNone/>
            </a:pPr>
            <a:r>
              <a:rPr lang="en-US" sz="2400" dirty="0" err="1"/>
              <a:t>Guselkumab</a:t>
            </a:r>
            <a:r>
              <a:rPr lang="en-US" sz="2400" dirty="0"/>
              <a:t> (Tremfya)</a:t>
            </a:r>
          </a:p>
          <a:p>
            <a:pPr marL="0" indent="0">
              <a:buNone/>
            </a:pPr>
            <a:r>
              <a:rPr lang="en-US" sz="2400" dirty="0"/>
              <a:t>	induce IV (x3) or injection</a:t>
            </a:r>
          </a:p>
        </p:txBody>
      </p:sp>
    </p:spTree>
    <p:extLst>
      <p:ext uri="{BB962C8B-B14F-4D97-AF65-F5344CB8AC3E}">
        <p14:creationId xmlns:p14="http://schemas.microsoft.com/office/powerpoint/2010/main" val="1013826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B8E1C02-4538-4ABB-9C65-945B30561556}"/>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xmlns="" id="{75564FD7-6CAF-4CF9-AAAC-E8E9E4467C1E}"/>
              </a:ext>
            </a:extLst>
          </p:cNvPr>
          <p:cNvSpPr>
            <a:spLocks noGrp="1"/>
          </p:cNvSpPr>
          <p:nvPr>
            <p:ph type="sldNum" sz="quarter" idx="12"/>
          </p:nvPr>
        </p:nvSpPr>
        <p:spPr/>
        <p:txBody>
          <a:bodyPr/>
          <a:lstStyle/>
          <a:p>
            <a:fld id="{48F63A3B-78C7-47BE-AE5E-E10140E04643}" type="slidenum">
              <a:rPr lang="en-US" smtClean="0"/>
              <a:t>29</a:t>
            </a:fld>
            <a:endParaRPr lang="en-US" dirty="0"/>
          </a:p>
        </p:txBody>
      </p:sp>
      <p:sp>
        <p:nvSpPr>
          <p:cNvPr id="4" name="Title 3">
            <a:extLst>
              <a:ext uri="{FF2B5EF4-FFF2-40B4-BE49-F238E27FC236}">
                <a16:creationId xmlns:a16="http://schemas.microsoft.com/office/drawing/2014/main" xmlns="" id="{9C49A066-D54E-42D0-AA24-CE5B08DB1D5C}"/>
              </a:ext>
            </a:extLst>
          </p:cNvPr>
          <p:cNvSpPr>
            <a:spLocks noGrp="1"/>
          </p:cNvSpPr>
          <p:nvPr>
            <p:ph type="title"/>
          </p:nvPr>
        </p:nvSpPr>
        <p:spPr/>
        <p:txBody>
          <a:bodyPr/>
          <a:lstStyle/>
          <a:p>
            <a:r>
              <a:rPr lang="en-US" dirty="0"/>
              <a:t>“Small Molecules”</a:t>
            </a:r>
          </a:p>
        </p:txBody>
      </p:sp>
      <p:sp>
        <p:nvSpPr>
          <p:cNvPr id="5" name="Content Placeholder 4">
            <a:extLst>
              <a:ext uri="{FF2B5EF4-FFF2-40B4-BE49-F238E27FC236}">
                <a16:creationId xmlns:a16="http://schemas.microsoft.com/office/drawing/2014/main" xmlns="" id="{08A665EF-DB0A-4844-B6E6-131BE0D5D42C}"/>
              </a:ext>
            </a:extLst>
          </p:cNvPr>
          <p:cNvSpPr>
            <a:spLocks noGrp="1"/>
          </p:cNvSpPr>
          <p:nvPr>
            <p:ph sz="half" idx="2"/>
          </p:nvPr>
        </p:nvSpPr>
        <p:spPr/>
        <p:txBody>
          <a:bodyPr/>
          <a:lstStyle/>
          <a:p>
            <a:r>
              <a:rPr lang="en-US" sz="2400" dirty="0"/>
              <a:t>Tofacitinib (Xeljanz)</a:t>
            </a:r>
          </a:p>
          <a:p>
            <a:pPr lvl="1"/>
            <a:r>
              <a:rPr lang="en-US" sz="2200" dirty="0"/>
              <a:t>Approved for UC in adults</a:t>
            </a:r>
          </a:p>
          <a:p>
            <a:pPr lvl="1"/>
            <a:endParaRPr lang="en-US" sz="2200" dirty="0"/>
          </a:p>
          <a:p>
            <a:r>
              <a:rPr lang="en-US" sz="2400" dirty="0"/>
              <a:t>Upadacitinib</a:t>
            </a:r>
          </a:p>
          <a:p>
            <a:pPr lvl="1"/>
            <a:r>
              <a:rPr lang="en-US" sz="2200" dirty="0"/>
              <a:t>Approved for UC and CD in adults</a:t>
            </a:r>
          </a:p>
        </p:txBody>
      </p:sp>
      <p:sp>
        <p:nvSpPr>
          <p:cNvPr id="6" name="Content Placeholder 5">
            <a:extLst>
              <a:ext uri="{FF2B5EF4-FFF2-40B4-BE49-F238E27FC236}">
                <a16:creationId xmlns:a16="http://schemas.microsoft.com/office/drawing/2014/main" xmlns="" id="{7AE09CA5-780D-45C4-BED0-AAAA935B79F2}"/>
              </a:ext>
            </a:extLst>
          </p:cNvPr>
          <p:cNvSpPr>
            <a:spLocks noGrp="1"/>
          </p:cNvSpPr>
          <p:nvPr>
            <p:ph sz="quarter" idx="4"/>
          </p:nvPr>
        </p:nvSpPr>
        <p:spPr/>
        <p:txBody>
          <a:bodyPr/>
          <a:lstStyle/>
          <a:p>
            <a:r>
              <a:rPr lang="en-US" sz="2400" dirty="0"/>
              <a:t>Jak inhibitors</a:t>
            </a:r>
          </a:p>
          <a:p>
            <a:r>
              <a:rPr lang="en-US" sz="2400" dirty="0"/>
              <a:t>ORAL</a:t>
            </a:r>
          </a:p>
          <a:p>
            <a:r>
              <a:rPr lang="en-US" sz="2400" dirty="0"/>
              <a:t>Some concern for blood clots</a:t>
            </a:r>
          </a:p>
          <a:p>
            <a:r>
              <a:rPr lang="en-US" sz="2400" dirty="0"/>
              <a:t>Risks of infection (TB)</a:t>
            </a:r>
          </a:p>
          <a:p>
            <a:r>
              <a:rPr lang="en-US" sz="2400" dirty="0"/>
              <a:t>Risks of lymphoma</a:t>
            </a:r>
          </a:p>
          <a:p>
            <a:r>
              <a:rPr lang="en-US" sz="2400" dirty="0"/>
              <a:t>Concern for heart disease</a:t>
            </a:r>
          </a:p>
          <a:p>
            <a:r>
              <a:rPr lang="en-US" sz="2400" dirty="0"/>
              <a:t>Acne</a:t>
            </a:r>
          </a:p>
          <a:p>
            <a:endParaRPr lang="en-US" sz="2400" dirty="0"/>
          </a:p>
          <a:p>
            <a:endParaRPr lang="en-US" sz="2400" dirty="0"/>
          </a:p>
        </p:txBody>
      </p:sp>
    </p:spTree>
    <p:extLst>
      <p:ext uri="{BB962C8B-B14F-4D97-AF65-F5344CB8AC3E}">
        <p14:creationId xmlns:p14="http://schemas.microsoft.com/office/powerpoint/2010/main" val="143168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40BC6-9DA0-FB4D-8879-DC8B3958C07C}"/>
              </a:ext>
            </a:extLst>
          </p:cNvPr>
          <p:cNvSpPr>
            <a:spLocks noGrp="1"/>
          </p:cNvSpPr>
          <p:nvPr>
            <p:ph type="title"/>
          </p:nvPr>
        </p:nvSpPr>
        <p:spPr/>
        <p:txBody>
          <a:bodyPr/>
          <a:lstStyle/>
          <a:p>
            <a:r>
              <a:rPr lang="en-US" dirty="0"/>
              <a:t>Overview of Pediatric IBD</a:t>
            </a:r>
          </a:p>
        </p:txBody>
      </p:sp>
      <p:sp>
        <p:nvSpPr>
          <p:cNvPr id="3" name="Content Placeholder 2">
            <a:extLst>
              <a:ext uri="{FF2B5EF4-FFF2-40B4-BE49-F238E27FC236}">
                <a16:creationId xmlns:a16="http://schemas.microsoft.com/office/drawing/2014/main" xmlns="" id="{1E0B8C4B-3A3C-9FD1-59FB-1666C1F09376}"/>
              </a:ext>
            </a:extLst>
          </p:cNvPr>
          <p:cNvSpPr>
            <a:spLocks noGrp="1"/>
          </p:cNvSpPr>
          <p:nvPr>
            <p:ph idx="1"/>
          </p:nvPr>
        </p:nvSpPr>
        <p:spPr>
          <a:xfrm>
            <a:off x="4224528" y="3700272"/>
            <a:ext cx="6766560" cy="2700528"/>
          </a:xfrm>
        </p:spPr>
        <p:txBody>
          <a:bodyPr/>
          <a:lstStyle/>
          <a:p>
            <a:pPr marL="285750" indent="-285750">
              <a:buFont typeface="Arial" panose="020B0604020202020204" pitchFamily="34" charset="0"/>
              <a:buChar char="•"/>
            </a:pPr>
            <a:endParaRPr lang="en-US" dirty="0"/>
          </a:p>
        </p:txBody>
      </p:sp>
      <p:sp>
        <p:nvSpPr>
          <p:cNvPr id="14" name="Footer Placeholder 13">
            <a:extLst>
              <a:ext uri="{FF2B5EF4-FFF2-40B4-BE49-F238E27FC236}">
                <a16:creationId xmlns:a16="http://schemas.microsoft.com/office/drawing/2014/main" xmlns="" id="{03571BF2-FCCE-E7A0-736D-9168D2BBFF63}"/>
              </a:ext>
            </a:extLst>
          </p:cNvPr>
          <p:cNvSpPr>
            <a:spLocks noGrp="1"/>
          </p:cNvSpPr>
          <p:nvPr>
            <p:ph type="ftr" sz="quarter" idx="11"/>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xmlns=""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84BB6D2-2081-48C2-A8B0-864454005DD6}"/>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xmlns="" id="{CC96D697-8714-48A7-B5CE-8B792C0CA384}"/>
              </a:ext>
            </a:extLst>
          </p:cNvPr>
          <p:cNvSpPr>
            <a:spLocks noGrp="1"/>
          </p:cNvSpPr>
          <p:nvPr>
            <p:ph type="sldNum" sz="quarter" idx="12"/>
          </p:nvPr>
        </p:nvSpPr>
        <p:spPr/>
        <p:txBody>
          <a:bodyPr/>
          <a:lstStyle/>
          <a:p>
            <a:fld id="{48F63A3B-78C7-47BE-AE5E-E10140E04643}" type="slidenum">
              <a:rPr lang="en-US" smtClean="0"/>
              <a:t>30</a:t>
            </a:fld>
            <a:endParaRPr lang="en-US" dirty="0"/>
          </a:p>
        </p:txBody>
      </p:sp>
      <p:sp>
        <p:nvSpPr>
          <p:cNvPr id="4" name="Title 3">
            <a:extLst>
              <a:ext uri="{FF2B5EF4-FFF2-40B4-BE49-F238E27FC236}">
                <a16:creationId xmlns:a16="http://schemas.microsoft.com/office/drawing/2014/main" xmlns="" id="{5486DE52-2078-40EF-A1E8-4FB9F548BC99}"/>
              </a:ext>
            </a:extLst>
          </p:cNvPr>
          <p:cNvSpPr>
            <a:spLocks noGrp="1"/>
          </p:cNvSpPr>
          <p:nvPr>
            <p:ph type="title"/>
          </p:nvPr>
        </p:nvSpPr>
        <p:spPr/>
        <p:txBody>
          <a:bodyPr/>
          <a:lstStyle/>
          <a:p>
            <a:r>
              <a:rPr lang="en-US" dirty="0"/>
              <a:t>“Small Molecules”</a:t>
            </a:r>
          </a:p>
        </p:txBody>
      </p:sp>
      <p:sp>
        <p:nvSpPr>
          <p:cNvPr id="5" name="Content Placeholder 4">
            <a:extLst>
              <a:ext uri="{FF2B5EF4-FFF2-40B4-BE49-F238E27FC236}">
                <a16:creationId xmlns:a16="http://schemas.microsoft.com/office/drawing/2014/main" xmlns="" id="{80254E6D-D877-42D5-9452-20D7C24BB52D}"/>
              </a:ext>
            </a:extLst>
          </p:cNvPr>
          <p:cNvSpPr>
            <a:spLocks noGrp="1"/>
          </p:cNvSpPr>
          <p:nvPr>
            <p:ph sz="half" idx="2"/>
          </p:nvPr>
        </p:nvSpPr>
        <p:spPr/>
        <p:txBody>
          <a:bodyPr/>
          <a:lstStyle/>
          <a:p>
            <a:r>
              <a:rPr lang="en-US" sz="2800" dirty="0"/>
              <a:t>Ozanimod (</a:t>
            </a:r>
            <a:r>
              <a:rPr lang="en-US" sz="2800" dirty="0" err="1"/>
              <a:t>Zeposia</a:t>
            </a:r>
            <a:r>
              <a:rPr lang="en-US" sz="2800" dirty="0"/>
              <a:t>)</a:t>
            </a:r>
          </a:p>
          <a:p>
            <a:pPr lvl="1"/>
            <a:r>
              <a:rPr lang="en-US" sz="2600" dirty="0"/>
              <a:t>Approved Adult UC</a:t>
            </a:r>
          </a:p>
          <a:p>
            <a:pPr lvl="1"/>
            <a:r>
              <a:rPr lang="en-US" sz="2600" dirty="0"/>
              <a:t>Oral</a:t>
            </a:r>
          </a:p>
          <a:p>
            <a:pPr lvl="1"/>
            <a:r>
              <a:rPr lang="en-US" sz="2600" dirty="0"/>
              <a:t>S1P receptor modulator (keeps WBC from coming out of lymph nodes/spleen)</a:t>
            </a:r>
          </a:p>
          <a:p>
            <a:endParaRPr lang="en-US" sz="2800" dirty="0"/>
          </a:p>
        </p:txBody>
      </p:sp>
      <p:sp>
        <p:nvSpPr>
          <p:cNvPr id="6" name="Content Placeholder 5">
            <a:extLst>
              <a:ext uri="{FF2B5EF4-FFF2-40B4-BE49-F238E27FC236}">
                <a16:creationId xmlns:a16="http://schemas.microsoft.com/office/drawing/2014/main" xmlns="" id="{0EF59356-20C0-4E67-99EE-E7F7BB222B94}"/>
              </a:ext>
            </a:extLst>
          </p:cNvPr>
          <p:cNvSpPr>
            <a:spLocks noGrp="1"/>
          </p:cNvSpPr>
          <p:nvPr>
            <p:ph sz="quarter" idx="4"/>
          </p:nvPr>
        </p:nvSpPr>
        <p:spPr/>
        <p:txBody>
          <a:bodyPr/>
          <a:lstStyle/>
          <a:p>
            <a:r>
              <a:rPr lang="en-US" sz="2400" dirty="0"/>
              <a:t>Risks: </a:t>
            </a:r>
          </a:p>
          <a:p>
            <a:pPr lvl="1"/>
            <a:r>
              <a:rPr lang="en-US" sz="2200" dirty="0"/>
              <a:t>Arrhythmia</a:t>
            </a:r>
          </a:p>
          <a:p>
            <a:pPr lvl="1"/>
            <a:r>
              <a:rPr lang="en-US" sz="2200" dirty="0"/>
              <a:t>Macular edema</a:t>
            </a:r>
          </a:p>
          <a:p>
            <a:pPr lvl="1"/>
            <a:r>
              <a:rPr lang="en-US" sz="2200" dirty="0"/>
              <a:t>Posterior Reversible Encephalopathy Syndrome</a:t>
            </a:r>
          </a:p>
          <a:p>
            <a:pPr lvl="1"/>
            <a:r>
              <a:rPr lang="en-US" sz="2200" dirty="0"/>
              <a:t>HTN</a:t>
            </a:r>
          </a:p>
          <a:p>
            <a:pPr lvl="1"/>
            <a:r>
              <a:rPr lang="en-US" sz="2200" dirty="0"/>
              <a:t>Herpes Zoster</a:t>
            </a:r>
          </a:p>
          <a:p>
            <a:endParaRPr lang="en-US" sz="2400" dirty="0"/>
          </a:p>
        </p:txBody>
      </p:sp>
    </p:spTree>
    <p:extLst>
      <p:ext uri="{BB962C8B-B14F-4D97-AF65-F5344CB8AC3E}">
        <p14:creationId xmlns:p14="http://schemas.microsoft.com/office/powerpoint/2010/main" val="2739641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A6FB206C-FFB6-4607-B888-39012FDB9948}"/>
              </a:ext>
            </a:extLst>
          </p:cNvPr>
          <p:cNvSpPr>
            <a:spLocks noGrp="1"/>
          </p:cNvSpPr>
          <p:nvPr>
            <p:ph type="ftr" sz="quarter" idx="11"/>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xmlns="" id="{77FA92B4-27ED-421F-AC2E-ADE47CE9D12A}"/>
              </a:ext>
            </a:extLst>
          </p:cNvPr>
          <p:cNvSpPr>
            <a:spLocks noGrp="1"/>
          </p:cNvSpPr>
          <p:nvPr>
            <p:ph type="sldNum" sz="quarter" idx="12"/>
          </p:nvPr>
        </p:nvSpPr>
        <p:spPr/>
        <p:txBody>
          <a:bodyPr/>
          <a:lstStyle/>
          <a:p>
            <a:fld id="{48F63A3B-78C7-47BE-AE5E-E10140E04643}" type="slidenum">
              <a:rPr lang="en-US" smtClean="0"/>
              <a:t>31</a:t>
            </a:fld>
            <a:endParaRPr lang="en-US" dirty="0"/>
          </a:p>
        </p:txBody>
      </p:sp>
      <p:sp>
        <p:nvSpPr>
          <p:cNvPr id="4" name="Title 3">
            <a:extLst>
              <a:ext uri="{FF2B5EF4-FFF2-40B4-BE49-F238E27FC236}">
                <a16:creationId xmlns:a16="http://schemas.microsoft.com/office/drawing/2014/main" xmlns="" id="{69FAEC5A-0CDB-4612-A481-9E2C04497BBF}"/>
              </a:ext>
            </a:extLst>
          </p:cNvPr>
          <p:cNvSpPr>
            <a:spLocks noGrp="1"/>
          </p:cNvSpPr>
          <p:nvPr>
            <p:ph type="title"/>
          </p:nvPr>
        </p:nvSpPr>
        <p:spPr/>
        <p:txBody>
          <a:bodyPr/>
          <a:lstStyle/>
          <a:p>
            <a:r>
              <a:rPr lang="en-US" dirty="0"/>
              <a:t>Enteral Therapy</a:t>
            </a:r>
          </a:p>
        </p:txBody>
      </p:sp>
      <p:sp>
        <p:nvSpPr>
          <p:cNvPr id="5" name="Content Placeholder 4">
            <a:extLst>
              <a:ext uri="{FF2B5EF4-FFF2-40B4-BE49-F238E27FC236}">
                <a16:creationId xmlns:a16="http://schemas.microsoft.com/office/drawing/2014/main" xmlns="" id="{7F0A9534-A12B-46C7-BE71-2F47AA556C20}"/>
              </a:ext>
            </a:extLst>
          </p:cNvPr>
          <p:cNvSpPr>
            <a:spLocks noGrp="1"/>
          </p:cNvSpPr>
          <p:nvPr>
            <p:ph sz="half" idx="2"/>
          </p:nvPr>
        </p:nvSpPr>
        <p:spPr/>
        <p:txBody>
          <a:bodyPr/>
          <a:lstStyle/>
          <a:p>
            <a:r>
              <a:rPr lang="en-US" sz="2800" dirty="0"/>
              <a:t>Exclusive Enteral therapy</a:t>
            </a:r>
          </a:p>
          <a:p>
            <a:r>
              <a:rPr lang="en-US" sz="2800" dirty="0"/>
              <a:t>All nutrition is formula</a:t>
            </a:r>
          </a:p>
          <a:p>
            <a:r>
              <a:rPr lang="en-US" sz="2800" dirty="0"/>
              <a:t>Steroid sparing</a:t>
            </a:r>
          </a:p>
          <a:p>
            <a:r>
              <a:rPr lang="en-US" sz="2800" dirty="0"/>
              <a:t>Difficult to do</a:t>
            </a:r>
          </a:p>
          <a:p>
            <a:r>
              <a:rPr lang="en-US" sz="2800" dirty="0"/>
              <a:t>Cost</a:t>
            </a:r>
          </a:p>
        </p:txBody>
      </p:sp>
      <p:sp>
        <p:nvSpPr>
          <p:cNvPr id="6" name="Content Placeholder 5">
            <a:extLst>
              <a:ext uri="{FF2B5EF4-FFF2-40B4-BE49-F238E27FC236}">
                <a16:creationId xmlns:a16="http://schemas.microsoft.com/office/drawing/2014/main" xmlns="" id="{81D5FAEB-0541-422E-9B6F-41D7900EE722}"/>
              </a:ext>
            </a:extLst>
          </p:cNvPr>
          <p:cNvSpPr>
            <a:spLocks noGrp="1"/>
          </p:cNvSpPr>
          <p:nvPr>
            <p:ph sz="quarter" idx="4"/>
          </p:nvPr>
        </p:nvSpPr>
        <p:spPr/>
        <p:txBody>
          <a:bodyPr/>
          <a:lstStyle/>
          <a:p>
            <a:r>
              <a:rPr lang="en-US" sz="2800" dirty="0"/>
              <a:t>Special diets</a:t>
            </a:r>
          </a:p>
          <a:p>
            <a:pPr lvl="1"/>
            <a:r>
              <a:rPr lang="en-US" sz="2600" dirty="0"/>
              <a:t>Specific Carbohydrate diet</a:t>
            </a:r>
          </a:p>
          <a:p>
            <a:pPr lvl="1"/>
            <a:r>
              <a:rPr lang="en-US" sz="2600" dirty="0"/>
              <a:t>Crohn’s disease exclusion diet</a:t>
            </a:r>
          </a:p>
          <a:p>
            <a:pPr lvl="1"/>
            <a:r>
              <a:rPr lang="en-US" sz="2600" dirty="0"/>
              <a:t>Mediterranean Diet</a:t>
            </a:r>
          </a:p>
        </p:txBody>
      </p:sp>
    </p:spTree>
    <p:extLst>
      <p:ext uri="{BB962C8B-B14F-4D97-AF65-F5344CB8AC3E}">
        <p14:creationId xmlns:p14="http://schemas.microsoft.com/office/powerpoint/2010/main" val="686995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A4F02-C364-4EE6-BB88-4B07D9781A4D}"/>
              </a:ext>
            </a:extLst>
          </p:cNvPr>
          <p:cNvSpPr>
            <a:spLocks noGrp="1"/>
          </p:cNvSpPr>
          <p:nvPr>
            <p:ph type="title"/>
          </p:nvPr>
        </p:nvSpPr>
        <p:spPr/>
        <p:txBody>
          <a:bodyPr/>
          <a:lstStyle/>
          <a:p>
            <a:r>
              <a:rPr lang="en-US" dirty="0"/>
              <a:t>Resources</a:t>
            </a:r>
          </a:p>
        </p:txBody>
      </p:sp>
      <p:sp>
        <p:nvSpPr>
          <p:cNvPr id="3" name="Footer Placeholder 2">
            <a:extLst>
              <a:ext uri="{FF2B5EF4-FFF2-40B4-BE49-F238E27FC236}">
                <a16:creationId xmlns:a16="http://schemas.microsoft.com/office/drawing/2014/main" xmlns="" id="{6B34927C-F101-4483-A6A7-30F66B01173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A35478CC-2232-4ED0-972F-81CE824A3D9F}"/>
              </a:ext>
            </a:extLst>
          </p:cNvPr>
          <p:cNvSpPr>
            <a:spLocks noGrp="1"/>
          </p:cNvSpPr>
          <p:nvPr>
            <p:ph type="sldNum" sz="quarter" idx="12"/>
          </p:nvPr>
        </p:nvSpPr>
        <p:spPr/>
        <p:txBody>
          <a:bodyPr/>
          <a:lstStyle/>
          <a:p>
            <a:fld id="{48F63A3B-78C7-47BE-AE5E-E10140E04643}" type="slidenum">
              <a:rPr lang="en-US" smtClean="0"/>
              <a:pPr/>
              <a:t>32</a:t>
            </a:fld>
            <a:endParaRPr lang="en-US" dirty="0"/>
          </a:p>
        </p:txBody>
      </p:sp>
      <p:pic>
        <p:nvPicPr>
          <p:cNvPr id="18" name="Picture Placeholder 17">
            <a:extLst>
              <a:ext uri="{FF2B5EF4-FFF2-40B4-BE49-F238E27FC236}">
                <a16:creationId xmlns:a16="http://schemas.microsoft.com/office/drawing/2014/main" xmlns="" id="{E299C69E-EF18-46E6-A4C0-58E926F88D51}"/>
              </a:ext>
            </a:extLst>
          </p:cNvPr>
          <p:cNvPicPr>
            <a:picLocks noGrp="1" noChangeAspect="1"/>
          </p:cNvPicPr>
          <p:nvPr>
            <p:ph type="pic" sz="quarter" idx="13"/>
          </p:nvPr>
        </p:nvPicPr>
        <p:blipFill>
          <a:blip r:embed="rId2"/>
          <a:srcRect t="11364" b="11364"/>
          <a:stretch>
            <a:fillRect/>
          </a:stretch>
        </p:blipFill>
        <p:spPr>
          <a:prstGeom prst="rect">
            <a:avLst/>
          </a:prstGeom>
        </p:spPr>
      </p:pic>
      <p:sp>
        <p:nvSpPr>
          <p:cNvPr id="6" name="Text Placeholder 5">
            <a:extLst>
              <a:ext uri="{FF2B5EF4-FFF2-40B4-BE49-F238E27FC236}">
                <a16:creationId xmlns:a16="http://schemas.microsoft.com/office/drawing/2014/main" xmlns="" id="{CE61428C-88E0-4A13-8E61-BB8B72503899}"/>
              </a:ext>
            </a:extLst>
          </p:cNvPr>
          <p:cNvSpPr>
            <a:spLocks noGrp="1"/>
          </p:cNvSpPr>
          <p:nvPr>
            <p:ph type="body" sz="quarter" idx="14"/>
          </p:nvPr>
        </p:nvSpPr>
        <p:spPr/>
        <p:txBody>
          <a:bodyPr/>
          <a:lstStyle/>
          <a:p>
            <a:r>
              <a:rPr lang="en-US" dirty="0" err="1"/>
              <a:t>Improvecarenow</a:t>
            </a:r>
            <a:endParaRPr lang="en-US" dirty="0"/>
          </a:p>
        </p:txBody>
      </p:sp>
      <p:sp>
        <p:nvSpPr>
          <p:cNvPr id="7" name="Text Placeholder 6">
            <a:extLst>
              <a:ext uri="{FF2B5EF4-FFF2-40B4-BE49-F238E27FC236}">
                <a16:creationId xmlns:a16="http://schemas.microsoft.com/office/drawing/2014/main" xmlns="" id="{71C35C37-B62E-4CEE-8096-A14B85F228C0}"/>
              </a:ext>
            </a:extLst>
          </p:cNvPr>
          <p:cNvSpPr>
            <a:spLocks noGrp="1"/>
          </p:cNvSpPr>
          <p:nvPr>
            <p:ph type="body" sz="quarter" idx="15"/>
          </p:nvPr>
        </p:nvSpPr>
        <p:spPr/>
        <p:txBody>
          <a:bodyPr/>
          <a:lstStyle/>
          <a:p>
            <a:r>
              <a:rPr lang="en-US" dirty="0"/>
              <a:t>Improvecarenow.org</a:t>
            </a:r>
          </a:p>
        </p:txBody>
      </p:sp>
      <p:sp>
        <p:nvSpPr>
          <p:cNvPr id="9" name="Text Placeholder 8">
            <a:extLst>
              <a:ext uri="{FF2B5EF4-FFF2-40B4-BE49-F238E27FC236}">
                <a16:creationId xmlns:a16="http://schemas.microsoft.com/office/drawing/2014/main" xmlns="" id="{31F7FBA7-739E-4830-B78E-E07D58918ACA}"/>
              </a:ext>
            </a:extLst>
          </p:cNvPr>
          <p:cNvSpPr>
            <a:spLocks noGrp="1"/>
          </p:cNvSpPr>
          <p:nvPr>
            <p:ph type="body" sz="quarter" idx="16"/>
          </p:nvPr>
        </p:nvSpPr>
        <p:spPr/>
        <p:txBody>
          <a:bodyPr/>
          <a:lstStyle/>
          <a:p>
            <a:r>
              <a:rPr lang="en-US" dirty="0"/>
              <a:t>Crohn’s And Colitis</a:t>
            </a:r>
          </a:p>
          <a:p>
            <a:r>
              <a:rPr lang="en-US" dirty="0"/>
              <a:t>Foundation</a:t>
            </a:r>
          </a:p>
        </p:txBody>
      </p:sp>
      <p:sp>
        <p:nvSpPr>
          <p:cNvPr id="10" name="Text Placeholder 9">
            <a:extLst>
              <a:ext uri="{FF2B5EF4-FFF2-40B4-BE49-F238E27FC236}">
                <a16:creationId xmlns:a16="http://schemas.microsoft.com/office/drawing/2014/main" xmlns="" id="{A6908A4A-B068-41E6-B892-67B9D79A5593}"/>
              </a:ext>
            </a:extLst>
          </p:cNvPr>
          <p:cNvSpPr>
            <a:spLocks noGrp="1"/>
          </p:cNvSpPr>
          <p:nvPr>
            <p:ph type="body" sz="quarter" idx="18"/>
          </p:nvPr>
        </p:nvSpPr>
        <p:spPr/>
        <p:txBody>
          <a:bodyPr/>
          <a:lstStyle/>
          <a:p>
            <a:endParaRPr lang="en-US"/>
          </a:p>
        </p:txBody>
      </p:sp>
      <p:sp>
        <p:nvSpPr>
          <p:cNvPr id="11" name="Picture Placeholder 10">
            <a:extLst>
              <a:ext uri="{FF2B5EF4-FFF2-40B4-BE49-F238E27FC236}">
                <a16:creationId xmlns:a16="http://schemas.microsoft.com/office/drawing/2014/main" xmlns="" id="{62F14452-2C19-4414-9A22-BB588D03E7B0}"/>
              </a:ext>
            </a:extLst>
          </p:cNvPr>
          <p:cNvSpPr>
            <a:spLocks noGrp="1"/>
          </p:cNvSpPr>
          <p:nvPr>
            <p:ph type="pic" sz="quarter" idx="20"/>
          </p:nvPr>
        </p:nvSpPr>
        <p:spPr/>
        <p:txBody>
          <a:bodyPr/>
          <a:lstStyle/>
          <a:p>
            <a:endParaRPr lang="en-US"/>
          </a:p>
        </p:txBody>
      </p:sp>
      <p:sp>
        <p:nvSpPr>
          <p:cNvPr id="12" name="Text Placeholder 11">
            <a:extLst>
              <a:ext uri="{FF2B5EF4-FFF2-40B4-BE49-F238E27FC236}">
                <a16:creationId xmlns:a16="http://schemas.microsoft.com/office/drawing/2014/main" xmlns="" id="{0FCD37EC-5CDA-46E5-9F5F-368D557346B9}"/>
              </a:ext>
            </a:extLst>
          </p:cNvPr>
          <p:cNvSpPr>
            <a:spLocks noGrp="1"/>
          </p:cNvSpPr>
          <p:nvPr>
            <p:ph type="body" sz="quarter" idx="19"/>
          </p:nvPr>
        </p:nvSpPr>
        <p:spPr/>
        <p:txBody>
          <a:bodyPr/>
          <a:lstStyle/>
          <a:p>
            <a:r>
              <a:rPr lang="en-US" dirty="0"/>
              <a:t>GIKIDS.org</a:t>
            </a:r>
          </a:p>
        </p:txBody>
      </p:sp>
      <p:sp>
        <p:nvSpPr>
          <p:cNvPr id="13" name="Text Placeholder 12">
            <a:extLst>
              <a:ext uri="{FF2B5EF4-FFF2-40B4-BE49-F238E27FC236}">
                <a16:creationId xmlns:a16="http://schemas.microsoft.com/office/drawing/2014/main" xmlns="" id="{8F8E5429-38BF-4C25-979A-F068214EFB5F}"/>
              </a:ext>
            </a:extLst>
          </p:cNvPr>
          <p:cNvSpPr>
            <a:spLocks noGrp="1"/>
          </p:cNvSpPr>
          <p:nvPr>
            <p:ph type="body" sz="quarter" idx="21"/>
          </p:nvPr>
        </p:nvSpPr>
        <p:spPr/>
        <p:txBody>
          <a:bodyPr/>
          <a:lstStyle/>
          <a:p>
            <a:endParaRPr lang="en-US"/>
          </a:p>
        </p:txBody>
      </p:sp>
      <p:sp>
        <p:nvSpPr>
          <p:cNvPr id="15" name="Text Placeholder 14">
            <a:extLst>
              <a:ext uri="{FF2B5EF4-FFF2-40B4-BE49-F238E27FC236}">
                <a16:creationId xmlns:a16="http://schemas.microsoft.com/office/drawing/2014/main" xmlns="" id="{67DBD644-871A-45FE-B845-8B9D3997EC88}"/>
              </a:ext>
            </a:extLst>
          </p:cNvPr>
          <p:cNvSpPr>
            <a:spLocks noGrp="1"/>
          </p:cNvSpPr>
          <p:nvPr>
            <p:ph type="body" sz="quarter" idx="22"/>
          </p:nvPr>
        </p:nvSpPr>
        <p:spPr/>
        <p:txBody>
          <a:bodyPr/>
          <a:lstStyle/>
          <a:p>
            <a:r>
              <a:rPr lang="en-US" dirty="0"/>
              <a:t>Gottransition.org</a:t>
            </a:r>
          </a:p>
        </p:txBody>
      </p:sp>
      <p:sp>
        <p:nvSpPr>
          <p:cNvPr id="16" name="Text Placeholder 15">
            <a:extLst>
              <a:ext uri="{FF2B5EF4-FFF2-40B4-BE49-F238E27FC236}">
                <a16:creationId xmlns:a16="http://schemas.microsoft.com/office/drawing/2014/main" xmlns="" id="{240A8785-88BD-43B2-91AE-DB99B895BAA3}"/>
              </a:ext>
            </a:extLst>
          </p:cNvPr>
          <p:cNvSpPr>
            <a:spLocks noGrp="1"/>
          </p:cNvSpPr>
          <p:nvPr>
            <p:ph type="body" sz="quarter" idx="24"/>
          </p:nvPr>
        </p:nvSpPr>
        <p:spPr/>
        <p:txBody>
          <a:bodyPr/>
          <a:lstStyle/>
          <a:p>
            <a:endParaRPr lang="en-US"/>
          </a:p>
        </p:txBody>
      </p:sp>
      <p:pic>
        <p:nvPicPr>
          <p:cNvPr id="26" name="Picture Placeholder 25">
            <a:extLst>
              <a:ext uri="{FF2B5EF4-FFF2-40B4-BE49-F238E27FC236}">
                <a16:creationId xmlns:a16="http://schemas.microsoft.com/office/drawing/2014/main" xmlns="" id="{AB8B292A-65A0-482E-97AB-E3C968C8443A}"/>
              </a:ext>
            </a:extLst>
          </p:cNvPr>
          <p:cNvPicPr>
            <a:picLocks noGrp="1" noChangeAspect="1"/>
          </p:cNvPicPr>
          <p:nvPr>
            <p:ph type="pic" sz="quarter" idx="17"/>
          </p:nvPr>
        </p:nvPicPr>
        <p:blipFill>
          <a:blip r:embed="rId3"/>
          <a:srcRect/>
          <a:stretch>
            <a:fillRect/>
          </a:stretch>
        </p:blipFill>
        <p:spPr>
          <a:prstGeom prst="rect">
            <a:avLst/>
          </a:prstGeom>
        </p:spPr>
      </p:pic>
      <p:pic>
        <p:nvPicPr>
          <p:cNvPr id="28" name="Picture 27">
            <a:extLst>
              <a:ext uri="{FF2B5EF4-FFF2-40B4-BE49-F238E27FC236}">
                <a16:creationId xmlns:a16="http://schemas.microsoft.com/office/drawing/2014/main" xmlns="" id="{E923B64B-4773-4C7A-91E3-E1A94802A14F}"/>
              </a:ext>
            </a:extLst>
          </p:cNvPr>
          <p:cNvPicPr>
            <a:picLocks noChangeAspect="1"/>
          </p:cNvPicPr>
          <p:nvPr/>
        </p:nvPicPr>
        <p:blipFill>
          <a:blip r:embed="rId4"/>
          <a:stretch>
            <a:fillRect/>
          </a:stretch>
        </p:blipFill>
        <p:spPr>
          <a:xfrm>
            <a:off x="6276699" y="2899546"/>
            <a:ext cx="2643710" cy="1956864"/>
          </a:xfrm>
          <a:prstGeom prst="rect">
            <a:avLst/>
          </a:prstGeom>
        </p:spPr>
      </p:pic>
      <p:pic>
        <p:nvPicPr>
          <p:cNvPr id="39" name="Picture Placeholder 38">
            <a:extLst>
              <a:ext uri="{FF2B5EF4-FFF2-40B4-BE49-F238E27FC236}">
                <a16:creationId xmlns:a16="http://schemas.microsoft.com/office/drawing/2014/main" xmlns="" id="{087B7F72-5F9D-4EB9-9113-897BB63F4BF2}"/>
              </a:ext>
            </a:extLst>
          </p:cNvPr>
          <p:cNvPicPr>
            <a:picLocks noGrp="1" noChangeAspect="1"/>
          </p:cNvPicPr>
          <p:nvPr>
            <p:ph type="pic" sz="quarter" idx="23"/>
          </p:nvPr>
        </p:nvPicPr>
        <p:blipFill rotWithShape="1">
          <a:blip r:embed="rId5"/>
          <a:srcRect l="14194" r="14194"/>
          <a:stretch/>
        </p:blipFill>
        <p:spPr/>
      </p:pic>
    </p:spTree>
    <p:extLst>
      <p:ext uri="{BB962C8B-B14F-4D97-AF65-F5344CB8AC3E}">
        <p14:creationId xmlns:p14="http://schemas.microsoft.com/office/powerpoint/2010/main" val="2416305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5E8954-9BCB-7FD9-A210-38DC54382D45}"/>
              </a:ext>
            </a:extLst>
          </p:cNvPr>
          <p:cNvSpPr>
            <a:spLocks noGrp="1"/>
          </p:cNvSpPr>
          <p:nvPr>
            <p:ph type="title"/>
          </p:nvPr>
        </p:nvSpPr>
        <p:spPr/>
        <p:txBody>
          <a:bodyPr/>
          <a:lstStyle/>
          <a:p>
            <a:r>
              <a:rPr lang="en-US" dirty="0"/>
              <a:t>WE must accept finite disappointment but never lose infinite hope.</a:t>
            </a:r>
          </a:p>
        </p:txBody>
      </p:sp>
      <p:sp>
        <p:nvSpPr>
          <p:cNvPr id="6" name="Text Placeholder 5">
            <a:extLst>
              <a:ext uri="{FF2B5EF4-FFF2-40B4-BE49-F238E27FC236}">
                <a16:creationId xmlns:a16="http://schemas.microsoft.com/office/drawing/2014/main" xmlns="" id="{8E016EE4-D06F-BB48-F27D-14F290F0FE86}"/>
              </a:ext>
            </a:extLst>
          </p:cNvPr>
          <p:cNvSpPr>
            <a:spLocks noGrp="1"/>
          </p:cNvSpPr>
          <p:nvPr>
            <p:ph type="body" sz="quarter" idx="15"/>
          </p:nvPr>
        </p:nvSpPr>
        <p:spPr/>
        <p:txBody>
          <a:bodyPr/>
          <a:lstStyle/>
          <a:p>
            <a:r>
              <a:rPr lang="en-US" dirty="0"/>
              <a:t>“</a:t>
            </a:r>
          </a:p>
        </p:txBody>
      </p:sp>
      <p:sp>
        <p:nvSpPr>
          <p:cNvPr id="4" name="Text Placeholder 3">
            <a:extLst>
              <a:ext uri="{FF2B5EF4-FFF2-40B4-BE49-F238E27FC236}">
                <a16:creationId xmlns:a16="http://schemas.microsoft.com/office/drawing/2014/main" xmlns="" id="{D2BBD890-6A99-C160-C084-2916E2310718}"/>
              </a:ext>
            </a:extLst>
          </p:cNvPr>
          <p:cNvSpPr>
            <a:spLocks noGrp="1"/>
          </p:cNvSpPr>
          <p:nvPr>
            <p:ph type="body" sz="quarter" idx="13"/>
          </p:nvPr>
        </p:nvSpPr>
        <p:spPr/>
        <p:txBody>
          <a:bodyPr/>
          <a:lstStyle/>
          <a:p>
            <a:r>
              <a:rPr lang="en-US" dirty="0"/>
              <a:t>Martin Luther King</a:t>
            </a:r>
          </a:p>
        </p:txBody>
      </p:sp>
      <p:sp>
        <p:nvSpPr>
          <p:cNvPr id="5" name="Text Placeholder 4">
            <a:extLst>
              <a:ext uri="{FF2B5EF4-FFF2-40B4-BE49-F238E27FC236}">
                <a16:creationId xmlns:a16="http://schemas.microsoft.com/office/drawing/2014/main" xmlns="" id="{EEE736C0-59DE-A4DF-7A05-6F22D48CC0D3}"/>
              </a:ext>
            </a:extLst>
          </p:cNvPr>
          <p:cNvSpPr>
            <a:spLocks noGrp="1"/>
          </p:cNvSpPr>
          <p:nvPr>
            <p:ph type="body" sz="quarter" idx="14"/>
          </p:nvPr>
        </p:nvSpPr>
        <p:spPr/>
        <p:txBody>
          <a:bodyPr/>
          <a:lstStyle/>
          <a:p>
            <a:r>
              <a:rPr lang="en-US" dirty="0"/>
              <a:t>”</a:t>
            </a:r>
          </a:p>
        </p:txBody>
      </p:sp>
      <p:sp>
        <p:nvSpPr>
          <p:cNvPr id="23" name="Slide Number Placeholder 22">
            <a:extLst>
              <a:ext uri="{FF2B5EF4-FFF2-40B4-BE49-F238E27FC236}">
                <a16:creationId xmlns:a16="http://schemas.microsoft.com/office/drawing/2014/main" xmlns="" id="{94FF72B7-0438-3641-5939-75128934B0DF}"/>
              </a:ext>
            </a:extLst>
          </p:cNvPr>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xmlns="" id="{B787DFD8-D262-D485-B1F2-817C5A0928C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039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br>
              <a:rPr lang="en-US" dirty="0"/>
            </a:br>
            <a:r>
              <a:rPr lang="en-US" dirty="0"/>
              <a:t>Inflammatory Bowel Disease (IBD)?</a:t>
            </a:r>
          </a:p>
        </p:txBody>
      </p:sp>
      <p:sp>
        <p:nvSpPr>
          <p:cNvPr id="3" name="TextBox 2"/>
          <p:cNvSpPr txBox="1"/>
          <p:nvPr/>
        </p:nvSpPr>
        <p:spPr>
          <a:xfrm>
            <a:off x="1714500" y="5105401"/>
            <a:ext cx="7734300" cy="830997"/>
          </a:xfrm>
          <a:prstGeom prst="rect">
            <a:avLst/>
          </a:prstGeom>
          <a:noFill/>
        </p:spPr>
        <p:txBody>
          <a:bodyPr wrap="square" rtlCol="0">
            <a:spAutoFit/>
          </a:bodyPr>
          <a:lstStyle/>
          <a:p>
            <a:pPr marL="914400" indent="-914400" defTabSz="914400"/>
            <a:r>
              <a:rPr lang="en-US" sz="2000" dirty="0">
                <a:solidFill>
                  <a:srgbClr val="1A2267"/>
                </a:solidFill>
                <a:latin typeface="Arial" pitchFamily="34" charset="0"/>
                <a:ea typeface="ＭＳ Ｐゴシック"/>
                <a:cs typeface="Arial" pitchFamily="34" charset="0"/>
              </a:rPr>
              <a:t>	</a:t>
            </a:r>
            <a:r>
              <a:rPr lang="en-US" sz="2400" dirty="0">
                <a:solidFill>
                  <a:srgbClr val="1A2267"/>
                </a:solidFill>
                <a:latin typeface="Arial" pitchFamily="34" charset="0"/>
                <a:ea typeface="ＭＳ Ｐゴシック"/>
                <a:cs typeface="Arial" pitchFamily="34" charset="0"/>
              </a:rPr>
              <a:t>Future will be more specific classification based on cause and predicted disease course </a:t>
            </a:r>
          </a:p>
        </p:txBody>
      </p:sp>
      <p:sp>
        <p:nvSpPr>
          <p:cNvPr id="7" name="Right Arrow 6"/>
          <p:cNvSpPr/>
          <p:nvPr/>
        </p:nvSpPr>
        <p:spPr>
          <a:xfrm>
            <a:off x="1981200" y="5365865"/>
            <a:ext cx="609600" cy="263098"/>
          </a:xfrm>
          <a:prstGeom prst="rightArrow">
            <a:avLst/>
          </a:prstGeom>
          <a:solidFill>
            <a:srgbClr val="C7C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Arial"/>
              <a:ea typeface="ＭＳ Ｐゴシック"/>
            </a:endParaRPr>
          </a:p>
        </p:txBody>
      </p:sp>
      <p:pic>
        <p:nvPicPr>
          <p:cNvPr id="13" name="Content Placeholder 5" descr="Crohn's Disease Figure 1.jpg"/>
          <p:cNvPicPr>
            <a:picLocks noChangeAspect="1"/>
          </p:cNvPicPr>
          <p:nvPr/>
        </p:nvPicPr>
        <p:blipFill>
          <a:blip r:embed="rId3" cstate="email"/>
          <a:srcRect l="2132" r="6188" b="4916"/>
          <a:stretch>
            <a:fillRect/>
          </a:stretch>
        </p:blipFill>
        <p:spPr bwMode="auto">
          <a:xfrm>
            <a:off x="2133600" y="1931126"/>
            <a:ext cx="3276600" cy="3124200"/>
          </a:xfrm>
          <a:prstGeom prst="rect">
            <a:avLst/>
          </a:prstGeom>
          <a:noFill/>
          <a:ln w="9525">
            <a:noFill/>
            <a:miter lim="800000"/>
            <a:headEnd/>
            <a:tailEnd/>
          </a:ln>
          <a:effectLst>
            <a:outerShdw blurRad="50800" dist="38100" dir="5400000">
              <a:srgbClr val="000000">
                <a:alpha val="43000"/>
              </a:srgbClr>
            </a:outerShdw>
          </a:effectLst>
        </p:spPr>
      </p:pic>
      <p:pic>
        <p:nvPicPr>
          <p:cNvPr id="14" name="Picture 13" descr="ulcerative colitis figure 1.jpg"/>
          <p:cNvPicPr>
            <a:picLocks noChangeAspect="1"/>
          </p:cNvPicPr>
          <p:nvPr/>
        </p:nvPicPr>
        <p:blipFill>
          <a:blip r:embed="rId4" cstate="email"/>
          <a:srcRect l="2165" r="4757" b="7091"/>
          <a:stretch>
            <a:fillRect/>
          </a:stretch>
        </p:blipFill>
        <p:spPr>
          <a:xfrm>
            <a:off x="5943600" y="1944190"/>
            <a:ext cx="3276600" cy="3115055"/>
          </a:xfrm>
          <a:prstGeom prst="rect">
            <a:avLst/>
          </a:prstGeom>
          <a:effectLst>
            <a:outerShdw blurRad="50800" dist="38100" dir="5400000">
              <a:srgbClr val="000000">
                <a:alpha val="43000"/>
              </a:srgbClr>
            </a:outerShdw>
          </a:effectLst>
        </p:spPr>
      </p:pic>
      <p:sp>
        <p:nvSpPr>
          <p:cNvPr id="9" name="TextBox 8"/>
          <p:cNvSpPr txBox="1"/>
          <p:nvPr/>
        </p:nvSpPr>
        <p:spPr>
          <a:xfrm>
            <a:off x="1905000" y="5970104"/>
            <a:ext cx="7772400" cy="738664"/>
          </a:xfrm>
          <a:prstGeom prst="rect">
            <a:avLst/>
          </a:prstGeom>
          <a:noFill/>
        </p:spPr>
        <p:txBody>
          <a:bodyPr wrap="square" rtlCol="0">
            <a:spAutoFit/>
          </a:bodyPr>
          <a:lstStyle/>
          <a:p>
            <a:pPr defTabSz="914400"/>
            <a:r>
              <a:rPr lang="en-US" sz="1400" i="1" dirty="0">
                <a:solidFill>
                  <a:srgbClr val="1A2267"/>
                </a:solidFill>
                <a:latin typeface="Arial" pitchFamily="34" charset="0"/>
                <a:ea typeface="ＭＳ Ｐゴシック"/>
                <a:cs typeface="Arial" pitchFamily="34" charset="0"/>
              </a:rPr>
              <a:t>Images courtesy of Monroe Carrell Jr. Children’s Hospital at Vanderbilt Pediatric IBD Program.</a:t>
            </a:r>
          </a:p>
          <a:p>
            <a:pPr defTabSz="914400"/>
            <a:r>
              <a:rPr lang="en-US" sz="1400" b="1" dirty="0">
                <a:solidFill>
                  <a:srgbClr val="1A2267"/>
                </a:solidFill>
                <a:latin typeface="Arial" pitchFamily="34" charset="0"/>
                <a:ea typeface="ＭＳ Ｐゴシック"/>
                <a:cs typeface="Arial" pitchFamily="34" charset="0"/>
              </a:rPr>
              <a:t>1. </a:t>
            </a:r>
            <a:r>
              <a:rPr lang="en-US" sz="1400" dirty="0">
                <a:solidFill>
                  <a:srgbClr val="1A2267"/>
                </a:solidFill>
                <a:latin typeface="Arial" pitchFamily="34" charset="0"/>
                <a:ea typeface="ＭＳ Ｐゴシック"/>
                <a:cs typeface="Arial" pitchFamily="34" charset="0"/>
              </a:rPr>
              <a:t>Levine A, et al. </a:t>
            </a:r>
            <a:r>
              <a:rPr lang="en-US" sz="1400" i="1" dirty="0">
                <a:solidFill>
                  <a:srgbClr val="1A2267"/>
                </a:solidFill>
                <a:latin typeface="Arial" pitchFamily="34" charset="0"/>
                <a:ea typeface="ＭＳ Ｐゴシック"/>
                <a:cs typeface="Arial" pitchFamily="34" charset="0"/>
              </a:rPr>
              <a:t>Inflamm Bowel Dis</a:t>
            </a:r>
            <a:r>
              <a:rPr lang="en-US" sz="1400" dirty="0">
                <a:solidFill>
                  <a:srgbClr val="1A2267"/>
                </a:solidFill>
                <a:latin typeface="Arial" pitchFamily="34" charset="0"/>
                <a:ea typeface="ＭＳ Ｐゴシック"/>
                <a:cs typeface="Arial" pitchFamily="34" charset="0"/>
              </a:rPr>
              <a:t>. 2011;17(6)1314-21. </a:t>
            </a:r>
            <a:r>
              <a:rPr lang="en-US" sz="1400" b="1" dirty="0">
                <a:solidFill>
                  <a:srgbClr val="1A2267"/>
                </a:solidFill>
                <a:latin typeface="Arial" pitchFamily="34" charset="0"/>
                <a:ea typeface="ＭＳ Ｐゴシック"/>
                <a:cs typeface="Arial" pitchFamily="34" charset="0"/>
              </a:rPr>
              <a:t>2. </a:t>
            </a:r>
            <a:r>
              <a:rPr lang="en-US" sz="1400" dirty="0">
                <a:solidFill>
                  <a:srgbClr val="1A2267"/>
                </a:solidFill>
                <a:latin typeface="Arial" pitchFamily="34" charset="0"/>
                <a:ea typeface="ＭＳ Ｐゴシック"/>
                <a:cs typeface="Arial" pitchFamily="34" charset="0"/>
              </a:rPr>
              <a:t>Vermeire S, et al. </a:t>
            </a:r>
            <a:r>
              <a:rPr lang="en-US" sz="1400" i="1" dirty="0">
                <a:solidFill>
                  <a:srgbClr val="1A2267"/>
                </a:solidFill>
                <a:latin typeface="Arial" pitchFamily="34" charset="0"/>
                <a:ea typeface="ＭＳ Ｐゴシック"/>
                <a:cs typeface="Arial" pitchFamily="34" charset="0"/>
              </a:rPr>
              <a:t>Curr Opin Gastroenterol</a:t>
            </a:r>
            <a:r>
              <a:rPr lang="en-US" sz="1400" dirty="0">
                <a:solidFill>
                  <a:srgbClr val="1A2267"/>
                </a:solidFill>
                <a:latin typeface="Arial" pitchFamily="34" charset="0"/>
                <a:ea typeface="ＭＳ Ｐゴシック"/>
                <a:cs typeface="Arial" pitchFamily="34" charset="0"/>
              </a:rPr>
              <a:t>. 2012;28(4):321-6. </a:t>
            </a:r>
          </a:p>
        </p:txBody>
      </p:sp>
    </p:spTree>
    <p:extLst>
      <p:ext uri="{BB962C8B-B14F-4D97-AF65-F5344CB8AC3E}">
        <p14:creationId xmlns:p14="http://schemas.microsoft.com/office/powerpoint/2010/main" val="371884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Children Have IBD?</a:t>
            </a:r>
          </a:p>
        </p:txBody>
      </p:sp>
      <p:sp>
        <p:nvSpPr>
          <p:cNvPr id="3" name="Content Placeholder 2"/>
          <p:cNvSpPr>
            <a:spLocks noGrp="1"/>
          </p:cNvSpPr>
          <p:nvPr>
            <p:ph idx="1"/>
          </p:nvPr>
        </p:nvSpPr>
        <p:spPr/>
        <p:txBody>
          <a:bodyPr/>
          <a:lstStyle/>
          <a:p>
            <a:pPr lvl="1"/>
            <a:r>
              <a:rPr lang="en-US" sz="2200" dirty="0"/>
              <a:t>Estimated 1.6 million people in the United States have IBD </a:t>
            </a:r>
          </a:p>
          <a:p>
            <a:pPr lvl="1"/>
            <a:r>
              <a:rPr lang="en-US" sz="2200" dirty="0"/>
              <a:t>25% of IBD diagnosed in pediatric age group</a:t>
            </a:r>
          </a:p>
          <a:p>
            <a:pPr lvl="1"/>
            <a:r>
              <a:rPr lang="en-US" sz="2200" dirty="0"/>
              <a:t>Incidence: 7-10 children out of 100,000 develop IBD </a:t>
            </a:r>
            <a:br>
              <a:rPr lang="en-US" sz="2200" dirty="0"/>
            </a:br>
            <a:r>
              <a:rPr lang="en-US" sz="2200" dirty="0"/>
              <a:t>each year</a:t>
            </a:r>
          </a:p>
          <a:p>
            <a:pPr lvl="1"/>
            <a:r>
              <a:rPr lang="en-US" sz="2200" dirty="0"/>
              <a:t>Prevalence: Approximately 60,000 children in the US </a:t>
            </a:r>
            <a:br>
              <a:rPr lang="en-US" sz="2200" dirty="0"/>
            </a:br>
            <a:r>
              <a:rPr lang="en-US" sz="2200" dirty="0"/>
              <a:t>have IBD*</a:t>
            </a:r>
          </a:p>
          <a:p>
            <a:pPr lvl="1"/>
            <a:r>
              <a:rPr lang="en-US" sz="2200" dirty="0"/>
              <a:t>133% increased prevalence between 2007 to 2016*</a:t>
            </a:r>
          </a:p>
          <a:p>
            <a:pPr lvl="2"/>
            <a:r>
              <a:rPr lang="en-US" sz="2000" dirty="0"/>
              <a:t>From 33/100,000 to 77/100,000; higher in boys</a:t>
            </a:r>
          </a:p>
          <a:p>
            <a:pPr lvl="3"/>
            <a:r>
              <a:rPr lang="en-US" sz="1800" dirty="0"/>
              <a:t>Adults increased 127%</a:t>
            </a:r>
          </a:p>
          <a:p>
            <a:pPr lvl="1"/>
            <a:r>
              <a:rPr lang="en-US" sz="2200" dirty="0"/>
              <a:t>Overall cost of IBD greater in children vs. adults</a:t>
            </a:r>
          </a:p>
        </p:txBody>
      </p:sp>
      <p:sp>
        <p:nvSpPr>
          <p:cNvPr id="4" name="TextBox 3"/>
          <p:cNvSpPr txBox="1"/>
          <p:nvPr/>
        </p:nvSpPr>
        <p:spPr>
          <a:xfrm>
            <a:off x="6622868" y="4872447"/>
            <a:ext cx="4076767" cy="1604460"/>
          </a:xfrm>
          <a:prstGeom prst="rect">
            <a:avLst/>
          </a:prstGeom>
          <a:noFill/>
        </p:spPr>
        <p:txBody>
          <a:bodyPr wrap="square" rtlCol="0">
            <a:spAutoFit/>
          </a:bodyPr>
          <a:lstStyle/>
          <a:p>
            <a:pPr defTabSz="914400"/>
            <a:r>
              <a:rPr lang="en-US" sz="1400" b="1" dirty="0">
                <a:solidFill>
                  <a:srgbClr val="1A2267"/>
                </a:solidFill>
                <a:latin typeface="Arial" pitchFamily="34" charset="0"/>
                <a:ea typeface="ＭＳ Ｐゴシック"/>
                <a:cs typeface="Arial" pitchFamily="34" charset="0"/>
              </a:rPr>
              <a:t>1. </a:t>
            </a:r>
            <a:r>
              <a:rPr lang="en-US" sz="1400" dirty="0">
                <a:solidFill>
                  <a:srgbClr val="1A2267"/>
                </a:solidFill>
                <a:latin typeface="Arial" pitchFamily="34" charset="0"/>
                <a:ea typeface="ＭＳ Ｐゴシック"/>
                <a:cs typeface="Arial" pitchFamily="34" charset="0"/>
              </a:rPr>
              <a:t>Kugathasan S, et al. </a:t>
            </a:r>
            <a:r>
              <a:rPr lang="en-US" sz="1400" i="1" dirty="0">
                <a:solidFill>
                  <a:srgbClr val="1A2267"/>
                </a:solidFill>
                <a:latin typeface="Arial" pitchFamily="34" charset="0"/>
                <a:ea typeface="ＭＳ Ｐゴシック"/>
                <a:cs typeface="Arial" pitchFamily="34" charset="0"/>
              </a:rPr>
              <a:t>J Pediatr.</a:t>
            </a:r>
            <a:r>
              <a:rPr lang="en-US" sz="1400" dirty="0">
                <a:solidFill>
                  <a:srgbClr val="1A2267"/>
                </a:solidFill>
                <a:latin typeface="Arial" pitchFamily="34" charset="0"/>
                <a:ea typeface="ＭＳ Ｐゴシック"/>
                <a:cs typeface="Arial" pitchFamily="34" charset="0"/>
              </a:rPr>
              <a:t> 2003;143(4):525-31. </a:t>
            </a:r>
            <a:r>
              <a:rPr lang="en-US" sz="1400" b="1" dirty="0">
                <a:solidFill>
                  <a:srgbClr val="1A2267"/>
                </a:solidFill>
                <a:latin typeface="Arial" pitchFamily="34" charset="0"/>
                <a:ea typeface="ＭＳ Ｐゴシック"/>
                <a:cs typeface="Arial" pitchFamily="34" charset="0"/>
              </a:rPr>
              <a:t>2. </a:t>
            </a:r>
            <a:r>
              <a:rPr lang="en-US" sz="1400" dirty="0">
                <a:solidFill>
                  <a:srgbClr val="1A2267"/>
                </a:solidFill>
                <a:latin typeface="Arial" pitchFamily="34" charset="0"/>
                <a:ea typeface="ＭＳ Ｐゴシック"/>
                <a:cs typeface="Arial" pitchFamily="34" charset="0"/>
              </a:rPr>
              <a:t>Baldassano RN, et al. </a:t>
            </a:r>
            <a:r>
              <a:rPr lang="en-US" sz="1400" i="1" dirty="0">
                <a:solidFill>
                  <a:srgbClr val="1A2267"/>
                </a:solidFill>
                <a:latin typeface="Arial" pitchFamily="34" charset="0"/>
                <a:ea typeface="ＭＳ Ｐゴシック"/>
                <a:cs typeface="Arial" pitchFamily="34" charset="0"/>
              </a:rPr>
              <a:t>Gastroenterol Clin North Am.</a:t>
            </a:r>
            <a:r>
              <a:rPr lang="en-US" sz="1400" dirty="0">
                <a:solidFill>
                  <a:srgbClr val="1A2267"/>
                </a:solidFill>
                <a:latin typeface="Arial" pitchFamily="34" charset="0"/>
                <a:ea typeface="ＭＳ Ｐゴシック"/>
                <a:cs typeface="Arial" pitchFamily="34" charset="0"/>
              </a:rPr>
              <a:t> 1999;28(2):445-58. </a:t>
            </a:r>
            <a:r>
              <a:rPr lang="en-US" sz="1400" b="1" dirty="0">
                <a:solidFill>
                  <a:srgbClr val="1A2267"/>
                </a:solidFill>
                <a:latin typeface="Arial" pitchFamily="34" charset="0"/>
                <a:ea typeface="ＭＳ Ｐゴシック"/>
                <a:cs typeface="Arial" pitchFamily="34" charset="0"/>
              </a:rPr>
              <a:t>3. </a:t>
            </a:r>
            <a:r>
              <a:rPr lang="en-US" sz="1400" dirty="0">
                <a:solidFill>
                  <a:srgbClr val="1A2267"/>
                </a:solidFill>
                <a:latin typeface="Arial" pitchFamily="34" charset="0"/>
                <a:ea typeface="ＭＳ Ｐゴシック"/>
                <a:cs typeface="Arial" pitchFamily="34" charset="0"/>
              </a:rPr>
              <a:t>Kappelman MD, et al. </a:t>
            </a:r>
            <a:r>
              <a:rPr lang="en-US" sz="1400" i="1" dirty="0">
                <a:solidFill>
                  <a:srgbClr val="1A2267"/>
                </a:solidFill>
                <a:latin typeface="Arial" pitchFamily="34" charset="0"/>
                <a:ea typeface="ＭＳ Ｐゴシック"/>
                <a:cs typeface="Arial" pitchFamily="34" charset="0"/>
              </a:rPr>
              <a:t>Clin Gastroenterol Hep.</a:t>
            </a:r>
            <a:r>
              <a:rPr lang="en-US" sz="1400" dirty="0">
                <a:solidFill>
                  <a:srgbClr val="1A2267"/>
                </a:solidFill>
                <a:latin typeface="Arial" pitchFamily="34" charset="0"/>
                <a:ea typeface="ＭＳ Ｐゴシック"/>
                <a:cs typeface="Arial" pitchFamily="34" charset="0"/>
              </a:rPr>
              <a:t> 2007;5(12):1424-9. </a:t>
            </a:r>
            <a:r>
              <a:rPr lang="en-US" sz="1400" b="1" dirty="0">
                <a:solidFill>
                  <a:srgbClr val="1A2267"/>
                </a:solidFill>
                <a:latin typeface="Arial" pitchFamily="34" charset="0"/>
                <a:ea typeface="ＭＳ Ｐゴシック"/>
                <a:cs typeface="Arial" pitchFamily="34" charset="0"/>
              </a:rPr>
              <a:t>4. </a:t>
            </a:r>
            <a:r>
              <a:rPr lang="en-US" sz="1400" dirty="0">
                <a:solidFill>
                  <a:srgbClr val="1A2267"/>
                </a:solidFill>
                <a:latin typeface="Arial" pitchFamily="34" charset="0"/>
                <a:ea typeface="ＭＳ Ｐゴシック"/>
                <a:cs typeface="Arial" pitchFamily="34" charset="0"/>
              </a:rPr>
              <a:t>Kappelman MD, et al. </a:t>
            </a:r>
            <a:r>
              <a:rPr lang="en-US" sz="1400" i="1" dirty="0">
                <a:solidFill>
                  <a:srgbClr val="1A2267"/>
                </a:solidFill>
                <a:latin typeface="Arial" pitchFamily="34" charset="0"/>
                <a:ea typeface="ＭＳ Ｐゴシック"/>
                <a:cs typeface="Arial" pitchFamily="34" charset="0"/>
              </a:rPr>
              <a:t>Gastroenterol. </a:t>
            </a:r>
            <a:r>
              <a:rPr lang="en-US" sz="1400" dirty="0">
                <a:solidFill>
                  <a:srgbClr val="1A2267"/>
                </a:solidFill>
                <a:latin typeface="Arial" pitchFamily="34" charset="0"/>
                <a:ea typeface="ＭＳ Ｐゴシック"/>
                <a:cs typeface="Arial" pitchFamily="34" charset="0"/>
              </a:rPr>
              <a:t>2008;135(6):1907-13. 5. Ye Y. et al. IBD 2020;26(4); 619-625. </a:t>
            </a:r>
            <a:endParaRPr lang="en-US" dirty="0">
              <a:solidFill>
                <a:srgbClr val="1A2267"/>
              </a:solidFill>
              <a:latin typeface="Arial"/>
              <a:ea typeface="ＭＳ Ｐゴシック"/>
            </a:endParaRPr>
          </a:p>
        </p:txBody>
      </p:sp>
    </p:spTree>
    <p:extLst>
      <p:ext uri="{BB962C8B-B14F-4D97-AF65-F5344CB8AC3E}">
        <p14:creationId xmlns:p14="http://schemas.microsoft.com/office/powerpoint/2010/main" val="427448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of IBD</a:t>
            </a:r>
          </a:p>
        </p:txBody>
      </p:sp>
      <p:sp>
        <p:nvSpPr>
          <p:cNvPr id="3" name="Content Placeholder 2"/>
          <p:cNvSpPr>
            <a:spLocks noGrp="1"/>
          </p:cNvSpPr>
          <p:nvPr>
            <p:ph idx="1"/>
          </p:nvPr>
        </p:nvSpPr>
        <p:spPr/>
        <p:txBody>
          <a:bodyPr/>
          <a:lstStyle/>
          <a:p>
            <a:pPr lvl="1"/>
            <a:r>
              <a:rPr lang="en-US" sz="2000" dirty="0"/>
              <a:t>IBD varies, but common symptoms include:</a:t>
            </a:r>
          </a:p>
          <a:p>
            <a:pPr lvl="2"/>
            <a:r>
              <a:rPr lang="en-US" sz="1800" dirty="0"/>
              <a:t>Frequent and/or urgent bowel movements</a:t>
            </a:r>
          </a:p>
          <a:p>
            <a:pPr lvl="2"/>
            <a:r>
              <a:rPr lang="en-US" sz="1800" dirty="0"/>
              <a:t>Diarrhea (or constipation)</a:t>
            </a:r>
          </a:p>
          <a:p>
            <a:pPr lvl="2"/>
            <a:r>
              <a:rPr lang="en-US" sz="1800" dirty="0"/>
              <a:t>Bloody stool</a:t>
            </a:r>
          </a:p>
          <a:p>
            <a:pPr lvl="2"/>
            <a:r>
              <a:rPr lang="en-US" sz="1800" dirty="0"/>
              <a:t>Abdominal cramping </a:t>
            </a:r>
          </a:p>
          <a:p>
            <a:pPr lvl="1"/>
            <a:r>
              <a:rPr lang="en-US" sz="2000" dirty="0"/>
              <a:t>Presentation more severe in children</a:t>
            </a:r>
          </a:p>
          <a:p>
            <a:pPr lvl="2"/>
            <a:r>
              <a:rPr lang="en-US" sz="1800" dirty="0"/>
              <a:t>UC: Higher incidence of pancolitis (&gt;80%)</a:t>
            </a:r>
          </a:p>
          <a:p>
            <a:pPr lvl="2"/>
            <a:r>
              <a:rPr lang="en-US" sz="1800" dirty="0"/>
              <a:t>Crohn’s disease: ~20% risk of surgery or complicated disease within </a:t>
            </a:r>
            <a:br>
              <a:rPr lang="en-US" sz="1800" dirty="0"/>
            </a:br>
            <a:r>
              <a:rPr lang="en-US" sz="1800" dirty="0"/>
              <a:t>3 years of diagnosis</a:t>
            </a:r>
          </a:p>
          <a:p>
            <a:pPr lvl="2"/>
            <a:r>
              <a:rPr lang="en-US" sz="1800" dirty="0"/>
              <a:t>More likely to have upper gastrointestinal (GI) tract involvement</a:t>
            </a:r>
          </a:p>
          <a:p>
            <a:pPr lvl="2"/>
            <a:r>
              <a:rPr lang="en-US" sz="1800" dirty="0"/>
              <a:t>In adolescents, ratio of Crohn’s to ulcerative colitis (UC) is 2-3:1 (vs. 1:1 in adults)</a:t>
            </a:r>
          </a:p>
          <a:p>
            <a:pPr lvl="1"/>
            <a:r>
              <a:rPr lang="en-US" sz="2000" dirty="0"/>
              <a:t>Delay in growth and puberty</a:t>
            </a:r>
          </a:p>
          <a:p>
            <a:pPr lvl="1"/>
            <a:r>
              <a:rPr lang="en-US" sz="2000" dirty="0"/>
              <a:t>Unique psychological and social concerns</a:t>
            </a:r>
          </a:p>
        </p:txBody>
      </p:sp>
    </p:spTree>
    <p:extLst>
      <p:ext uri="{BB962C8B-B14F-4D97-AF65-F5344CB8AC3E}">
        <p14:creationId xmlns:p14="http://schemas.microsoft.com/office/powerpoint/2010/main" val="201640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0951755-6E13-452C-8DCF-4A56489731FE}"/>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15363" name="Rectangle 3">
            <a:extLst>
              <a:ext uri="{FF2B5EF4-FFF2-40B4-BE49-F238E27FC236}">
                <a16:creationId xmlns:a16="http://schemas.microsoft.com/office/drawing/2014/main" xmlns="" id="{3A1547C1-D83E-4950-92C3-93052F1649EA}"/>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pic>
        <p:nvPicPr>
          <p:cNvPr id="15364" name="Picture 4">
            <a:extLst>
              <a:ext uri="{FF2B5EF4-FFF2-40B4-BE49-F238E27FC236}">
                <a16:creationId xmlns:a16="http://schemas.microsoft.com/office/drawing/2014/main" xmlns="" id="{3BBD76BB-9110-486D-AFDD-DAD9C89FB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xmlns="" id="{4F12754A-D631-4106-BBFA-B187889A5A29}"/>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altLang="en-US" sz="4000"/>
              <a:t/>
            </a:r>
            <a:br>
              <a:rPr lang="en-US" altLang="en-US" sz="4000"/>
            </a:br>
            <a:r>
              <a:rPr lang="en-US" altLang="en-US" sz="4000"/>
              <a:t>Crohn’s Subtypes</a:t>
            </a:r>
          </a:p>
        </p:txBody>
      </p:sp>
      <p:pic>
        <p:nvPicPr>
          <p:cNvPr id="17411" name="Picture 5" descr="GIC0702-07-009">
            <a:extLst>
              <a:ext uri="{FF2B5EF4-FFF2-40B4-BE49-F238E27FC236}">
                <a16:creationId xmlns:a16="http://schemas.microsoft.com/office/drawing/2014/main" xmlns="" id="{A0E920B5-B4F1-4C6B-B81A-3ACD040A1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1"/>
            <a:ext cx="6781800"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xmlns="" id="{98BCF3E8-5244-4F48-84C7-B94FF4CF700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438400" y="914400"/>
            <a:ext cx="7620000" cy="54181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eometric-Color-Block_Win32_jx_v9.potx" id="{B1D493D9-AF74-4AD6-8F0C-5B1308D7041B}" vid="{1AA99070-5A1F-42D2-9F5B-E7354C964689}"/>
    </a:ext>
  </a:extLst>
</a:theme>
</file>

<file path=ppt/theme/theme2.xml><?xml version="1.0" encoding="utf-8"?>
<a:theme xmlns:a="http://schemas.openxmlformats.org/drawingml/2006/main" name="CCFA1202 Template D2v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etaOT-Bold"/>
        <a:ea typeface="ＭＳ Ｐゴシック"/>
        <a:cs typeface="ＭＳ Ｐゴシック"/>
      </a:majorFont>
      <a:minorFont>
        <a:latin typeface="MetaOT-Bol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{7E6A65A7-E3A5-4A99-8DFA-39C19231F97B}tf78438558_win32</Template>
  <TotalTime>78</TotalTime>
  <Words>1402</Words>
  <Application>Microsoft Office PowerPoint</Application>
  <PresentationFormat>Custom</PresentationFormat>
  <Paragraphs>301</Paragraphs>
  <Slides>34</Slides>
  <Notes>8</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CCFA1202 Template D2v1</vt:lpstr>
      <vt:lpstr>Default Design</vt:lpstr>
      <vt:lpstr>Pediatric IBD </vt:lpstr>
      <vt:lpstr>Objectives</vt:lpstr>
      <vt:lpstr>Overview of Pediatric IBD</vt:lpstr>
      <vt:lpstr>What is  Inflammatory Bowel Disease (IBD)?</vt:lpstr>
      <vt:lpstr>How Many Children Have IBD?</vt:lpstr>
      <vt:lpstr>Symptoms of IBD</vt:lpstr>
      <vt:lpstr>PowerPoint Presentation</vt:lpstr>
      <vt:lpstr> Crohn’s Subtypes</vt:lpstr>
      <vt:lpstr>PowerPoint Presentation</vt:lpstr>
      <vt:lpstr>Cause of IBD</vt:lpstr>
      <vt:lpstr>Types of Crohn’s</vt:lpstr>
      <vt:lpstr>Effect Of IBD On Growth</vt:lpstr>
      <vt:lpstr>Growth Failure</vt:lpstr>
      <vt:lpstr>Psychological and Social Effects</vt:lpstr>
      <vt:lpstr>Psychological and Social Effects</vt:lpstr>
      <vt:lpstr>Diagnosis</vt:lpstr>
      <vt:lpstr> Diagnosis</vt:lpstr>
      <vt:lpstr> Diagnosis</vt:lpstr>
      <vt:lpstr>Therapy</vt:lpstr>
      <vt:lpstr>Goals of Therapy</vt:lpstr>
      <vt:lpstr> Balancing Act</vt:lpstr>
      <vt:lpstr>Difficulty with Pediatric Treatments</vt:lpstr>
      <vt:lpstr>Steroids</vt:lpstr>
      <vt:lpstr>aminosalicylates</vt:lpstr>
      <vt:lpstr>Immunomodulators</vt:lpstr>
      <vt:lpstr>Biologics</vt:lpstr>
      <vt:lpstr>Biologics</vt:lpstr>
      <vt:lpstr>Biologics</vt:lpstr>
      <vt:lpstr>“Small Molecules”</vt:lpstr>
      <vt:lpstr>“Small Molecules”</vt:lpstr>
      <vt:lpstr>Enteral Therapy</vt:lpstr>
      <vt:lpstr>Resources</vt:lpstr>
      <vt:lpstr>WE must accept finite disappointment but never lose infinite hope.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IBD</dc:title>
  <dc:creator>Ebach, Dawn</dc:creator>
  <cp:lastModifiedBy>Kristin Carpenter</cp:lastModifiedBy>
  <cp:revision>6</cp:revision>
  <dcterms:created xsi:type="dcterms:W3CDTF">2022-10-19T20:28:07Z</dcterms:created>
  <dcterms:modified xsi:type="dcterms:W3CDTF">2026-04-25T03:11:34Z</dcterms:modified>
</cp:coreProperties>
</file>