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305" r:id="rId4"/>
    <p:sldId id="257" r:id="rId5"/>
    <p:sldId id="308" r:id="rId6"/>
    <p:sldId id="261" r:id="rId7"/>
    <p:sldId id="309" r:id="rId8"/>
    <p:sldId id="289" r:id="rId9"/>
    <p:sldId id="310" r:id="rId10"/>
    <p:sldId id="311" r:id="rId11"/>
    <p:sldId id="312" r:id="rId12"/>
    <p:sldId id="313" r:id="rId13"/>
    <p:sldId id="307" r:id="rId14"/>
    <p:sldId id="314" r:id="rId15"/>
    <p:sldId id="315" r:id="rId16"/>
    <p:sldId id="306" r:id="rId17"/>
    <p:sldId id="319" r:id="rId18"/>
    <p:sldId id="316" r:id="rId19"/>
    <p:sldId id="317" r:id="rId20"/>
    <p:sldId id="318" r:id="rId21"/>
    <p:sldId id="303" r:id="rId22"/>
    <p:sldId id="286" r:id="rId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CD"/>
    <a:srgbClr val="EC9268"/>
    <a:srgbClr val="249BEB"/>
    <a:srgbClr val="007985"/>
    <a:srgbClr val="5A96A2"/>
    <a:srgbClr val="B5C7CE"/>
    <a:srgbClr val="00F4FC"/>
    <a:srgbClr val="0083C4"/>
    <a:srgbClr val="019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8" autoAdjust="0"/>
    <p:restoredTop sz="94660"/>
  </p:normalViewPr>
  <p:slideViewPr>
    <p:cSldViewPr snapToGrid="0" showGuides="1">
      <p:cViewPr varScale="1">
        <p:scale>
          <a:sx n="111" d="100"/>
          <a:sy n="111" d="100"/>
        </p:scale>
        <p:origin x="62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8323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10"/>
          <p:cNvSpPr>
            <a:spLocks noGrp="1"/>
          </p:cNvSpPr>
          <p:nvPr>
            <p:ph type="pic" sz="quarter" idx="12"/>
          </p:nvPr>
        </p:nvSpPr>
        <p:spPr>
          <a:xfrm>
            <a:off x="1366078" y="2741363"/>
            <a:ext cx="1483929" cy="1483929"/>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pattFill prst="pct10">
            <a:fgClr>
              <a:schemeClr val="accent1"/>
            </a:fgClr>
            <a:bgClr>
              <a:schemeClr val="bg1"/>
            </a:bgClr>
          </a:pattFill>
        </p:spPr>
        <p:txBody>
          <a:bodyPr wrap="square">
            <a:noAutofit/>
          </a:bodyPr>
          <a:lstStyle/>
          <a:p>
            <a:endParaRPr lang="en-US" dirty="0"/>
          </a:p>
        </p:txBody>
      </p:sp>
      <p:sp>
        <p:nvSpPr>
          <p:cNvPr id="13" name="Picture Placeholder 10"/>
          <p:cNvSpPr>
            <a:spLocks noGrp="1"/>
          </p:cNvSpPr>
          <p:nvPr>
            <p:ph type="pic" sz="quarter" idx="13"/>
          </p:nvPr>
        </p:nvSpPr>
        <p:spPr>
          <a:xfrm>
            <a:off x="4017813" y="2741363"/>
            <a:ext cx="1483929" cy="1483929"/>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pattFill prst="pct10">
            <a:fgClr>
              <a:schemeClr val="accent1"/>
            </a:fgClr>
            <a:bgClr>
              <a:schemeClr val="bg1"/>
            </a:bgClr>
          </a:pattFill>
        </p:spPr>
        <p:txBody>
          <a:bodyPr wrap="square">
            <a:noAutofit/>
          </a:bodyPr>
          <a:lstStyle/>
          <a:p>
            <a:endParaRPr lang="en-US" dirty="0"/>
          </a:p>
        </p:txBody>
      </p:sp>
      <p:sp>
        <p:nvSpPr>
          <p:cNvPr id="16" name="Picture Placeholder 10"/>
          <p:cNvSpPr>
            <a:spLocks noGrp="1"/>
          </p:cNvSpPr>
          <p:nvPr>
            <p:ph type="pic" sz="quarter" idx="14"/>
          </p:nvPr>
        </p:nvSpPr>
        <p:spPr>
          <a:xfrm>
            <a:off x="6669547" y="2741363"/>
            <a:ext cx="1483929" cy="1483929"/>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pattFill prst="pct10">
            <a:fgClr>
              <a:schemeClr val="accent1"/>
            </a:fgClr>
            <a:bgClr>
              <a:schemeClr val="bg1"/>
            </a:bgClr>
          </a:pattFill>
        </p:spPr>
        <p:txBody>
          <a:bodyPr wrap="square">
            <a:noAutofit/>
          </a:bodyPr>
          <a:lstStyle/>
          <a:p>
            <a:endParaRPr lang="en-US" dirty="0"/>
          </a:p>
        </p:txBody>
      </p:sp>
      <p:sp>
        <p:nvSpPr>
          <p:cNvPr id="19" name="Picture Placeholder 10"/>
          <p:cNvSpPr>
            <a:spLocks noGrp="1"/>
          </p:cNvSpPr>
          <p:nvPr>
            <p:ph type="pic" sz="quarter" idx="15"/>
          </p:nvPr>
        </p:nvSpPr>
        <p:spPr>
          <a:xfrm>
            <a:off x="9321280" y="2741363"/>
            <a:ext cx="1483929" cy="1483929"/>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pattFill prst="pct10">
            <a:fgClr>
              <a:schemeClr val="accent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val="3578991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62179" y="1812347"/>
            <a:ext cx="2714171" cy="3033712"/>
          </a:xfrm>
          <a:pattFill prst="pct10">
            <a:fgClr>
              <a:schemeClr val="accent1"/>
            </a:fgClr>
            <a:bgClr>
              <a:schemeClr val="bg1"/>
            </a:bgClr>
          </a:pattFill>
        </p:spPr>
        <p:txBody>
          <a:bodyPr/>
          <a:lstStyle/>
          <a:p>
            <a:endParaRPr lang="en-US"/>
          </a:p>
        </p:txBody>
      </p:sp>
      <p:sp>
        <p:nvSpPr>
          <p:cNvPr id="15" name="Picture Placeholder 7"/>
          <p:cNvSpPr>
            <a:spLocks noGrp="1"/>
          </p:cNvSpPr>
          <p:nvPr>
            <p:ph type="pic" sz="quarter" idx="11"/>
          </p:nvPr>
        </p:nvSpPr>
        <p:spPr>
          <a:xfrm>
            <a:off x="8788405" y="839442"/>
            <a:ext cx="2714171" cy="3033712"/>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795274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972300" y="1413000"/>
            <a:ext cx="4032000" cy="4032000"/>
          </a:xfrm>
          <a:custGeom>
            <a:avLst/>
            <a:gdLst>
              <a:gd name="connsiteX0" fmla="*/ 2016000 w 4032000"/>
              <a:gd name="connsiteY0" fmla="*/ 0 h 4032000"/>
              <a:gd name="connsiteX1" fmla="*/ 4032000 w 4032000"/>
              <a:gd name="connsiteY1" fmla="*/ 2016000 h 4032000"/>
              <a:gd name="connsiteX2" fmla="*/ 2016000 w 4032000"/>
              <a:gd name="connsiteY2" fmla="*/ 4032000 h 4032000"/>
              <a:gd name="connsiteX3" fmla="*/ 0 w 4032000"/>
              <a:gd name="connsiteY3" fmla="*/ 2016000 h 4032000"/>
              <a:gd name="connsiteX4" fmla="*/ 2016000 w 4032000"/>
              <a:gd name="connsiteY4" fmla="*/ 0 h 4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000" h="4032000">
                <a:moveTo>
                  <a:pt x="2016000" y="0"/>
                </a:moveTo>
                <a:cubicBezTo>
                  <a:pt x="3129406" y="0"/>
                  <a:pt x="4032000" y="902594"/>
                  <a:pt x="4032000" y="2016000"/>
                </a:cubicBezTo>
                <a:cubicBezTo>
                  <a:pt x="4032000" y="3129406"/>
                  <a:pt x="3129406" y="4032000"/>
                  <a:pt x="2016000" y="4032000"/>
                </a:cubicBezTo>
                <a:cubicBezTo>
                  <a:pt x="902594" y="4032000"/>
                  <a:pt x="0" y="3129406"/>
                  <a:pt x="0" y="2016000"/>
                </a:cubicBezTo>
                <a:cubicBezTo>
                  <a:pt x="0" y="902594"/>
                  <a:pt x="902594" y="0"/>
                  <a:pt x="2016000" y="0"/>
                </a:cubicBez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926654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518400" y="0"/>
            <a:ext cx="46736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00998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8372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1930400"/>
            <a:ext cx="12192000" cy="26162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569228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6176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a:xfrm>
            <a:off x="5422900" y="0"/>
            <a:ext cx="3276600" cy="6858000"/>
          </a:xfrm>
          <a:pattFill prst="pct10">
            <a:fgClr>
              <a:schemeClr val="accent1"/>
            </a:fgClr>
            <a:bgClr>
              <a:schemeClr val="bg1"/>
            </a:bgClr>
          </a:pattFill>
        </p:spPr>
        <p:txBody>
          <a:bodyPr/>
          <a:lstStyle/>
          <a:p>
            <a:endParaRPr lang="en-US"/>
          </a:p>
        </p:txBody>
      </p:sp>
      <p:sp>
        <p:nvSpPr>
          <p:cNvPr id="15" name="Picture Placeholder 8"/>
          <p:cNvSpPr>
            <a:spLocks noGrp="1"/>
          </p:cNvSpPr>
          <p:nvPr>
            <p:ph type="pic" sz="quarter" idx="11"/>
          </p:nvPr>
        </p:nvSpPr>
        <p:spPr>
          <a:xfrm>
            <a:off x="8915400" y="0"/>
            <a:ext cx="3276600" cy="3327400"/>
          </a:xfrm>
          <a:pattFill prst="pct10">
            <a:fgClr>
              <a:schemeClr val="accent1"/>
            </a:fgClr>
            <a:bgClr>
              <a:schemeClr val="bg1"/>
            </a:bgClr>
          </a:pattFill>
        </p:spPr>
        <p:txBody>
          <a:bodyPr/>
          <a:lstStyle/>
          <a:p>
            <a:endParaRPr lang="en-US"/>
          </a:p>
        </p:txBody>
      </p:sp>
      <p:sp>
        <p:nvSpPr>
          <p:cNvPr id="16" name="Picture Placeholder 8"/>
          <p:cNvSpPr>
            <a:spLocks noGrp="1"/>
          </p:cNvSpPr>
          <p:nvPr>
            <p:ph type="pic" sz="quarter" idx="12"/>
          </p:nvPr>
        </p:nvSpPr>
        <p:spPr>
          <a:xfrm>
            <a:off x="8915400" y="3530600"/>
            <a:ext cx="3276600" cy="33274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407529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3416300" y="546100"/>
            <a:ext cx="2679700" cy="5765800"/>
          </a:xfrm>
          <a:pattFill prst="pct10">
            <a:fgClr>
              <a:schemeClr val="accent1"/>
            </a:fgClr>
            <a:bgClr>
              <a:schemeClr val="bg1"/>
            </a:bgClr>
          </a:pattFill>
        </p:spPr>
        <p:txBody>
          <a:bodyPr/>
          <a:lstStyle/>
          <a:p>
            <a:endParaRPr lang="en-US"/>
          </a:p>
        </p:txBody>
      </p:sp>
      <p:sp>
        <p:nvSpPr>
          <p:cNvPr id="7" name="Picture Placeholder 6"/>
          <p:cNvSpPr>
            <a:spLocks noGrp="1"/>
          </p:cNvSpPr>
          <p:nvPr>
            <p:ph type="pic" sz="quarter" idx="11"/>
          </p:nvPr>
        </p:nvSpPr>
        <p:spPr>
          <a:xfrm>
            <a:off x="546100" y="546100"/>
            <a:ext cx="2679700" cy="2794000"/>
          </a:xfrm>
          <a:pattFill prst="pct10">
            <a:fgClr>
              <a:schemeClr val="accent1"/>
            </a:fgClr>
            <a:bgClr>
              <a:schemeClr val="bg1"/>
            </a:bgClr>
          </a:pattFill>
        </p:spPr>
        <p:txBody>
          <a:bodyPr/>
          <a:lstStyle/>
          <a:p>
            <a:endParaRPr lang="en-US"/>
          </a:p>
        </p:txBody>
      </p:sp>
      <p:sp>
        <p:nvSpPr>
          <p:cNvPr id="8" name="Picture Placeholder 6"/>
          <p:cNvSpPr>
            <a:spLocks noGrp="1"/>
          </p:cNvSpPr>
          <p:nvPr>
            <p:ph type="pic" sz="quarter" idx="12"/>
          </p:nvPr>
        </p:nvSpPr>
        <p:spPr>
          <a:xfrm>
            <a:off x="546100" y="3517900"/>
            <a:ext cx="2679700" cy="2794000"/>
          </a:xfrm>
          <a:pattFill prst="pct10">
            <a:fgClr>
              <a:schemeClr val="accent1"/>
            </a:fgClr>
            <a:bgClr>
              <a:schemeClr val="bg1"/>
            </a:bgClr>
          </a:pattFill>
        </p:spPr>
        <p:txBody>
          <a:bodyPr/>
          <a:lstStyle/>
          <a:p>
            <a:endParaRPr lang="en-US"/>
          </a:p>
        </p:txBody>
      </p:sp>
      <p:sp>
        <p:nvSpPr>
          <p:cNvPr id="9" name="Picture Placeholder 6"/>
          <p:cNvSpPr>
            <a:spLocks noGrp="1"/>
          </p:cNvSpPr>
          <p:nvPr>
            <p:ph type="pic" sz="quarter" idx="13"/>
          </p:nvPr>
        </p:nvSpPr>
        <p:spPr>
          <a:xfrm>
            <a:off x="6286500" y="3517900"/>
            <a:ext cx="5372100" cy="2794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56844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1087173" y="1713707"/>
            <a:ext cx="1990725" cy="3430587"/>
          </a:xfrm>
          <a:pattFill prst="pct10">
            <a:fgClr>
              <a:schemeClr val="accent1"/>
            </a:fgClr>
            <a:bgClr>
              <a:schemeClr val="bg1"/>
            </a:bgClr>
          </a:pattFill>
        </p:spPr>
        <p:txBody>
          <a:bodyPr/>
          <a:lstStyle/>
          <a:p>
            <a:endParaRPr lang="en-US"/>
          </a:p>
        </p:txBody>
      </p:sp>
      <p:sp>
        <p:nvSpPr>
          <p:cNvPr id="7" name="Picture Placeholder 11"/>
          <p:cNvSpPr>
            <a:spLocks noGrp="1"/>
          </p:cNvSpPr>
          <p:nvPr>
            <p:ph type="pic" sz="quarter" idx="11"/>
          </p:nvPr>
        </p:nvSpPr>
        <p:spPr>
          <a:xfrm>
            <a:off x="3777343" y="1713707"/>
            <a:ext cx="1990725" cy="3430587"/>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054128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66800" y="1235075"/>
            <a:ext cx="4305300" cy="4387850"/>
          </a:xfrm>
          <a:pattFill prst="pct10">
            <a:fgClr>
              <a:srgbClr val="249BEB"/>
            </a:fgClr>
            <a:bgClr>
              <a:schemeClr val="bg1"/>
            </a:bgClr>
          </a:pattFill>
        </p:spPr>
        <p:txBody>
          <a:bodyPr/>
          <a:lstStyle/>
          <a:p>
            <a:endParaRPr lang="en-US"/>
          </a:p>
        </p:txBody>
      </p:sp>
    </p:spTree>
    <p:extLst>
      <p:ext uri="{BB962C8B-B14F-4D97-AF65-F5344CB8AC3E}">
        <p14:creationId xmlns:p14="http://schemas.microsoft.com/office/powerpoint/2010/main" val="655488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734629" y="1754414"/>
            <a:ext cx="4426857" cy="3107872"/>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826651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1028244" y="1716315"/>
            <a:ext cx="4064000" cy="23749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923117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78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78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65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646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34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686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66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82677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44834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19900" y="1270000"/>
            <a:ext cx="4318000" cy="5588000"/>
          </a:xfrm>
          <a:pattFill prst="pct10">
            <a:fgClr>
              <a:srgbClr val="249BEB"/>
            </a:fgClr>
            <a:bgClr>
              <a:schemeClr val="bg1"/>
            </a:bgClr>
          </a:pattFill>
        </p:spPr>
        <p:txBody>
          <a:bodyPr/>
          <a:lstStyle/>
          <a:p>
            <a:endParaRPr lang="en-US"/>
          </a:p>
        </p:txBody>
      </p:sp>
    </p:spTree>
    <p:extLst>
      <p:ext uri="{BB962C8B-B14F-4D97-AF65-F5344CB8AC3E}">
        <p14:creationId xmlns:p14="http://schemas.microsoft.com/office/powerpoint/2010/main" val="3883171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rgbClr val="249BEB"/>
            </a:fgClr>
            <a:bgClr>
              <a:schemeClr val="bg1"/>
            </a:bgClr>
          </a:pattFill>
        </p:spPr>
        <p:txBody>
          <a:bodyPr/>
          <a:lstStyle/>
          <a:p>
            <a:endParaRPr lang="en-US"/>
          </a:p>
        </p:txBody>
      </p:sp>
    </p:spTree>
    <p:extLst>
      <p:ext uri="{BB962C8B-B14F-4D97-AF65-F5344CB8AC3E}">
        <p14:creationId xmlns:p14="http://schemas.microsoft.com/office/powerpoint/2010/main" val="416265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429000"/>
            <a:ext cx="12192000" cy="3429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915470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88570" y="754970"/>
            <a:ext cx="4281488" cy="2528887"/>
          </a:xfrm>
          <a:pattFill prst="pct10">
            <a:fgClr>
              <a:schemeClr val="accent1"/>
            </a:fgClr>
            <a:bgClr>
              <a:schemeClr val="bg1"/>
            </a:bgClr>
          </a:pattFill>
        </p:spPr>
        <p:txBody>
          <a:bodyPr/>
          <a:lstStyle/>
          <a:p>
            <a:endParaRPr lang="en-US"/>
          </a:p>
        </p:txBody>
      </p:sp>
      <p:sp>
        <p:nvSpPr>
          <p:cNvPr id="8" name="Picture Placeholder 6"/>
          <p:cNvSpPr>
            <a:spLocks noGrp="1"/>
          </p:cNvSpPr>
          <p:nvPr>
            <p:ph type="pic" sz="quarter" idx="11"/>
          </p:nvPr>
        </p:nvSpPr>
        <p:spPr>
          <a:xfrm>
            <a:off x="1088570" y="3585256"/>
            <a:ext cx="4281488" cy="2528887"/>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643503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6719887" y="0"/>
            <a:ext cx="5472113" cy="6858000"/>
          </a:xfrm>
          <a:custGeom>
            <a:avLst/>
            <a:gdLst>
              <a:gd name="connsiteX0" fmla="*/ 0 w 5472113"/>
              <a:gd name="connsiteY0" fmla="*/ 0 h 6858000"/>
              <a:gd name="connsiteX1" fmla="*/ 5472113 w 5472113"/>
              <a:gd name="connsiteY1" fmla="*/ 0 h 6858000"/>
              <a:gd name="connsiteX2" fmla="*/ 5472113 w 5472113"/>
              <a:gd name="connsiteY2" fmla="*/ 6858000 h 6858000"/>
              <a:gd name="connsiteX3" fmla="*/ 1925449 w 54721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72113" h="6858000">
                <a:moveTo>
                  <a:pt x="0" y="0"/>
                </a:moveTo>
                <a:lnTo>
                  <a:pt x="5472113" y="0"/>
                </a:lnTo>
                <a:lnTo>
                  <a:pt x="5472113" y="6858000"/>
                </a:lnTo>
                <a:lnTo>
                  <a:pt x="1925449" y="6858000"/>
                </a:ln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168266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9631680" y="0"/>
            <a:ext cx="2560320" cy="4659086"/>
          </a:xfrm>
          <a:pattFill prst="pct5">
            <a:fgClr>
              <a:schemeClr val="accent1"/>
            </a:fgClr>
            <a:bgClr>
              <a:schemeClr val="bg1"/>
            </a:bgClr>
          </a:pattFill>
        </p:spPr>
        <p:txBody>
          <a:bodyPr/>
          <a:lstStyle/>
          <a:p>
            <a:endParaRPr lang="en-US"/>
          </a:p>
        </p:txBody>
      </p:sp>
      <p:sp>
        <p:nvSpPr>
          <p:cNvPr id="10" name="Picture Placeholder 6"/>
          <p:cNvSpPr>
            <a:spLocks noGrp="1"/>
          </p:cNvSpPr>
          <p:nvPr>
            <p:ph type="pic" sz="quarter" idx="11"/>
          </p:nvPr>
        </p:nvSpPr>
        <p:spPr>
          <a:xfrm>
            <a:off x="6830423" y="0"/>
            <a:ext cx="2560320" cy="6858000"/>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486519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 y="0"/>
            <a:ext cx="5355773" cy="6858000"/>
          </a:xfrm>
          <a:custGeom>
            <a:avLst/>
            <a:gdLst>
              <a:gd name="connsiteX0" fmla="*/ 0 w 5355773"/>
              <a:gd name="connsiteY0" fmla="*/ 0 h 6858000"/>
              <a:gd name="connsiteX1" fmla="*/ 5355773 w 5355773"/>
              <a:gd name="connsiteY1" fmla="*/ 0 h 6858000"/>
              <a:gd name="connsiteX2" fmla="*/ 3471260 w 5355773"/>
              <a:gd name="connsiteY2" fmla="*/ 6858000 h 6858000"/>
              <a:gd name="connsiteX3" fmla="*/ 0 w 53557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55773" h="6858000">
                <a:moveTo>
                  <a:pt x="0" y="0"/>
                </a:moveTo>
                <a:lnTo>
                  <a:pt x="5355773" y="0"/>
                </a:lnTo>
                <a:lnTo>
                  <a:pt x="3471260" y="6858000"/>
                </a:lnTo>
                <a:lnTo>
                  <a:pt x="0" y="6858000"/>
                </a:ln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3674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74738" y="711200"/>
            <a:ext cx="4818062" cy="2717800"/>
          </a:xfrm>
          <a:pattFill prst="pct10">
            <a:fgClr>
              <a:schemeClr val="accent1"/>
            </a:fgClr>
            <a:bgClr>
              <a:schemeClr val="bg1"/>
            </a:bgClr>
          </a:pattFill>
        </p:spPr>
        <p:txBody>
          <a:bodyPr/>
          <a:lstStyle/>
          <a:p>
            <a:endParaRPr lang="en-US"/>
          </a:p>
        </p:txBody>
      </p:sp>
      <p:sp>
        <p:nvSpPr>
          <p:cNvPr id="8" name="Picture Placeholder 6"/>
          <p:cNvSpPr>
            <a:spLocks noGrp="1"/>
          </p:cNvSpPr>
          <p:nvPr>
            <p:ph type="pic" sz="quarter" idx="11"/>
          </p:nvPr>
        </p:nvSpPr>
        <p:spPr>
          <a:xfrm>
            <a:off x="6299200" y="711200"/>
            <a:ext cx="4818062" cy="27178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585019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91B49-E2D4-4CC7-9CD8-E7B49CEC59E3}" type="datetimeFigureOut">
              <a:rPr lang="en-US" smtClean="0"/>
              <a:t>4/17/2026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0110-F2EE-4339-B5AA-CF633B0BE7CE}" type="slidenum">
              <a:rPr lang="en-US" smtClean="0"/>
              <a:t>‹#›</a:t>
            </a:fld>
            <a:endParaRPr lang="en-US"/>
          </a:p>
        </p:txBody>
      </p:sp>
    </p:spTree>
    <p:extLst>
      <p:ext uri="{BB962C8B-B14F-4D97-AF65-F5344CB8AC3E}">
        <p14:creationId xmlns:p14="http://schemas.microsoft.com/office/powerpoint/2010/main" val="287497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985"/>
        </a:solidFill>
        <a:effectLst/>
      </p:bgPr>
    </p:bg>
    <p:spTree>
      <p:nvGrpSpPr>
        <p:cNvPr id="1" name=""/>
        <p:cNvGrpSpPr/>
        <p:nvPr/>
      </p:nvGrpSpPr>
      <p:grpSpPr>
        <a:xfrm>
          <a:off x="0" y="0"/>
          <a:ext cx="0" cy="0"/>
          <a:chOff x="0" y="0"/>
          <a:chExt cx="0" cy="0"/>
        </a:xfrm>
      </p:grpSpPr>
      <p:sp>
        <p:nvSpPr>
          <p:cNvPr id="13" name="Freeform 12"/>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sky, outdoor, architecture, tree&#10;&#10;Description automatically generated">
            <a:extLst>
              <a:ext uri="{FF2B5EF4-FFF2-40B4-BE49-F238E27FC236}">
                <a16:creationId xmlns:a16="http://schemas.microsoft.com/office/drawing/2014/main" id="{137EFB4F-0D84-1709-6EBF-3CD066FD6C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04" b="-15603"/>
          <a:stretch/>
        </p:blipFill>
        <p:spPr>
          <a:xfrm>
            <a:off x="0" y="0"/>
            <a:ext cx="13008334" cy="8129016"/>
          </a:xfrm>
          <a:prstGeom prst="rect">
            <a:avLst/>
          </a:prstGeom>
          <a:ln>
            <a:noFill/>
          </a:ln>
        </p:spPr>
      </p:pic>
      <p:sp>
        <p:nvSpPr>
          <p:cNvPr id="8" name="Rectangle 7">
            <a:extLst>
              <a:ext uri="{FF2B5EF4-FFF2-40B4-BE49-F238E27FC236}">
                <a16:creationId xmlns:a16="http://schemas.microsoft.com/office/drawing/2014/main" id="{FE794BCF-BEDC-7E07-721A-8BA02D99159E}"/>
              </a:ext>
            </a:extLst>
          </p:cNvPr>
          <p:cNvSpPr/>
          <p:nvPr/>
        </p:nvSpPr>
        <p:spPr>
          <a:xfrm>
            <a:off x="0" y="3614389"/>
            <a:ext cx="4651513" cy="1637970"/>
          </a:xfrm>
          <a:prstGeom prst="rect">
            <a:avLst/>
          </a:prstGeom>
          <a:solidFill>
            <a:srgbClr val="00798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1803EC2-53B1-4F34-4E47-4F4717670E21}"/>
              </a:ext>
            </a:extLst>
          </p:cNvPr>
          <p:cNvPicPr>
            <a:picLocks noChangeAspect="1"/>
          </p:cNvPicPr>
          <p:nvPr/>
        </p:nvPicPr>
        <p:blipFill>
          <a:blip r:embed="rId3"/>
          <a:stretch>
            <a:fillRect/>
          </a:stretch>
        </p:blipFill>
        <p:spPr>
          <a:xfrm>
            <a:off x="333954" y="4044615"/>
            <a:ext cx="3901945" cy="805163"/>
          </a:xfrm>
          <a:prstGeom prst="rect">
            <a:avLst/>
          </a:prstGeom>
        </p:spPr>
      </p:pic>
      <p:sp>
        <p:nvSpPr>
          <p:cNvPr id="9" name="Rectangle 8">
            <a:extLst>
              <a:ext uri="{FF2B5EF4-FFF2-40B4-BE49-F238E27FC236}">
                <a16:creationId xmlns:a16="http://schemas.microsoft.com/office/drawing/2014/main" id="{3F16ABEC-C31C-6B6C-1152-3DC6E0FBDAFD}"/>
              </a:ext>
            </a:extLst>
          </p:cNvPr>
          <p:cNvSpPr/>
          <p:nvPr/>
        </p:nvSpPr>
        <p:spPr>
          <a:xfrm>
            <a:off x="4569853" y="3614389"/>
            <a:ext cx="240686" cy="16379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415749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62173-3EAF-3C0D-2B4C-0BF778D7F4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A6DA11-C78B-44D1-564D-68337B92440D}"/>
              </a:ext>
            </a:extLst>
          </p:cNvPr>
          <p:cNvSpPr/>
          <p:nvPr/>
        </p:nvSpPr>
        <p:spPr>
          <a:xfrm>
            <a:off x="0" y="5614500"/>
            <a:ext cx="12192000" cy="12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778A80-6C15-2D95-0FE3-CFF6333AE358}"/>
              </a:ext>
            </a:extLst>
          </p:cNvPr>
          <p:cNvSpPr txBox="1"/>
          <p:nvPr/>
        </p:nvSpPr>
        <p:spPr>
          <a:xfrm>
            <a:off x="1280833" y="1723816"/>
            <a:ext cx="4702894" cy="4473019"/>
          </a:xfrm>
          <a:prstGeom prst="rect">
            <a:avLst/>
          </a:prstGeom>
          <a:noFill/>
        </p:spPr>
        <p:txBody>
          <a:bodyPr wrap="square" rtlCol="0">
            <a:spAutoFit/>
          </a:bodyPr>
          <a:lstStyle/>
          <a:p>
            <a:pPr>
              <a:lnSpc>
                <a:spcPct val="150000"/>
              </a:lnSpc>
            </a:pPr>
            <a:r>
              <a:rPr lang="en-US" sz="2000" b="1" dirty="0">
                <a:solidFill>
                  <a:schemeClr val="accent5"/>
                </a:solidFill>
              </a:rPr>
              <a:t>Processes and Protocols</a:t>
            </a:r>
            <a:endParaRPr lang="en-US" dirty="0">
              <a:solidFill>
                <a:schemeClr val="accent6"/>
              </a:solidFill>
            </a:endParaRPr>
          </a:p>
          <a:p>
            <a:pPr>
              <a:lnSpc>
                <a:spcPct val="150000"/>
              </a:lnSpc>
            </a:pPr>
            <a:r>
              <a:rPr lang="en-US" dirty="0">
                <a:solidFill>
                  <a:schemeClr val="accent6"/>
                </a:solidFill>
              </a:rPr>
              <a:t>The transmission converts power into motion. The stroke program accomplishes this through:</a:t>
            </a:r>
          </a:p>
          <a:p>
            <a:pPr>
              <a:lnSpc>
                <a:spcPct val="150000"/>
              </a:lnSpc>
            </a:pPr>
            <a:endParaRPr lang="en-US" sz="800" dirty="0">
              <a:solidFill>
                <a:schemeClr val="accent6"/>
              </a:solidFill>
            </a:endParaRPr>
          </a:p>
          <a:p>
            <a:pPr marL="285750" indent="-285750">
              <a:lnSpc>
                <a:spcPct val="150000"/>
              </a:lnSpc>
              <a:spcAft>
                <a:spcPts val="1200"/>
              </a:spcAft>
              <a:buFont typeface="Arial" panose="020B0604020202020204" pitchFamily="34" charset="0"/>
              <a:buChar char="•"/>
            </a:pPr>
            <a:r>
              <a:rPr lang="en-US" dirty="0">
                <a:solidFill>
                  <a:schemeClr val="accent6"/>
                </a:solidFill>
              </a:rPr>
              <a:t>Standardized pathways</a:t>
            </a:r>
          </a:p>
          <a:p>
            <a:pPr marL="285750" indent="-285750">
              <a:lnSpc>
                <a:spcPct val="150000"/>
              </a:lnSpc>
              <a:spcAft>
                <a:spcPts val="1200"/>
              </a:spcAft>
              <a:buFont typeface="Arial" panose="020B0604020202020204" pitchFamily="34" charset="0"/>
              <a:buChar char="•"/>
            </a:pPr>
            <a:r>
              <a:rPr lang="en-US" dirty="0">
                <a:solidFill>
                  <a:schemeClr val="accent6"/>
                </a:solidFill>
              </a:rPr>
              <a:t>Clear roles and responsibilities</a:t>
            </a:r>
          </a:p>
          <a:p>
            <a:pPr marL="285750" indent="-285750">
              <a:lnSpc>
                <a:spcPct val="150000"/>
              </a:lnSpc>
              <a:spcAft>
                <a:spcPts val="1200"/>
              </a:spcAft>
              <a:buFont typeface="Arial" panose="020B0604020202020204" pitchFamily="34" charset="0"/>
              <a:buChar char="•"/>
            </a:pPr>
            <a:r>
              <a:rPr lang="en-US" dirty="0">
                <a:solidFill>
                  <a:schemeClr val="accent6"/>
                </a:solidFill>
              </a:rPr>
              <a:t>Smooth handoffs</a:t>
            </a:r>
          </a:p>
          <a:p>
            <a:pPr marL="285750" indent="-285750">
              <a:lnSpc>
                <a:spcPct val="150000"/>
              </a:lnSpc>
              <a:buFont typeface="Arial" panose="020B0604020202020204" pitchFamily="34" charset="0"/>
              <a:buChar char="•"/>
            </a:pPr>
            <a:endParaRPr lang="en-US" dirty="0">
              <a:solidFill>
                <a:schemeClr val="accent6"/>
              </a:solidFill>
            </a:endParaRPr>
          </a:p>
          <a:p>
            <a:pPr algn="ctr">
              <a:lnSpc>
                <a:spcPct val="150000"/>
              </a:lnSpc>
            </a:pPr>
            <a:endParaRPr lang="en-US" dirty="0">
              <a:solidFill>
                <a:schemeClr val="accent6"/>
              </a:solidFill>
            </a:endParaRPr>
          </a:p>
        </p:txBody>
      </p:sp>
      <p:sp>
        <p:nvSpPr>
          <p:cNvPr id="12" name="TextBox 11">
            <a:extLst>
              <a:ext uri="{FF2B5EF4-FFF2-40B4-BE49-F238E27FC236}">
                <a16:creationId xmlns:a16="http://schemas.microsoft.com/office/drawing/2014/main" id="{5598BA1B-C0A5-73C0-1A0C-64778811E7A9}"/>
              </a:ext>
            </a:extLst>
          </p:cNvPr>
          <p:cNvSpPr txBox="1"/>
          <p:nvPr/>
        </p:nvSpPr>
        <p:spPr>
          <a:xfrm>
            <a:off x="488830" y="5999427"/>
            <a:ext cx="11214340" cy="707886"/>
          </a:xfrm>
          <a:prstGeom prst="rect">
            <a:avLst/>
          </a:prstGeom>
          <a:noFill/>
        </p:spPr>
        <p:txBody>
          <a:bodyPr wrap="square" rtlCol="0">
            <a:spAutoFit/>
          </a:bodyPr>
          <a:lstStyle/>
          <a:p>
            <a:pPr algn="ctr"/>
            <a:r>
              <a:rPr lang="en-US" sz="2000" b="1" dirty="0">
                <a:solidFill>
                  <a:schemeClr val="bg1"/>
                </a:solidFill>
              </a:rPr>
              <a:t>When the transmission slips, the whole car slows down or stops!</a:t>
            </a:r>
          </a:p>
          <a:p>
            <a:pPr algn="ctr"/>
            <a:endParaRPr lang="en-US" sz="2000" b="1" dirty="0">
              <a:solidFill>
                <a:schemeClr val="bg1"/>
              </a:solidFill>
            </a:endParaRPr>
          </a:p>
        </p:txBody>
      </p:sp>
      <p:pic>
        <p:nvPicPr>
          <p:cNvPr id="5" name="Picture 4">
            <a:extLst>
              <a:ext uri="{FF2B5EF4-FFF2-40B4-BE49-F238E27FC236}">
                <a16:creationId xmlns:a16="http://schemas.microsoft.com/office/drawing/2014/main" id="{5AAE2844-9845-9DF3-8833-D553F6F66AE1}"/>
              </a:ext>
            </a:extLst>
          </p:cNvPr>
          <p:cNvPicPr>
            <a:picLocks noChangeAspect="1"/>
          </p:cNvPicPr>
          <p:nvPr/>
        </p:nvPicPr>
        <p:blipFill>
          <a:blip r:embed="rId2"/>
          <a:stretch>
            <a:fillRect/>
          </a:stretch>
        </p:blipFill>
        <p:spPr>
          <a:xfrm>
            <a:off x="9238304" y="548871"/>
            <a:ext cx="2476644" cy="511054"/>
          </a:xfrm>
          <a:prstGeom prst="rect">
            <a:avLst/>
          </a:prstGeom>
        </p:spPr>
      </p:pic>
      <p:sp>
        <p:nvSpPr>
          <p:cNvPr id="6" name="TextBox 5">
            <a:extLst>
              <a:ext uri="{FF2B5EF4-FFF2-40B4-BE49-F238E27FC236}">
                <a16:creationId xmlns:a16="http://schemas.microsoft.com/office/drawing/2014/main" id="{86A6C036-E647-80BA-AB19-61EF963B2400}"/>
              </a:ext>
            </a:extLst>
          </p:cNvPr>
          <p:cNvSpPr txBox="1"/>
          <p:nvPr/>
        </p:nvSpPr>
        <p:spPr>
          <a:xfrm>
            <a:off x="1144341" y="1059925"/>
            <a:ext cx="4461329" cy="646331"/>
          </a:xfrm>
          <a:prstGeom prst="rect">
            <a:avLst/>
          </a:prstGeom>
          <a:noFill/>
        </p:spPr>
        <p:txBody>
          <a:bodyPr wrap="square" rtlCol="0">
            <a:spAutoFit/>
          </a:bodyPr>
          <a:lstStyle/>
          <a:p>
            <a:r>
              <a:rPr lang="en-US" sz="3600" dirty="0">
                <a:solidFill>
                  <a:schemeClr val="accent1"/>
                </a:solidFill>
                <a:latin typeface="+mj-lt"/>
                <a:cs typeface="Poppins SemiBold" panose="00000700000000000000" pitchFamily="2" charset="0"/>
              </a:rPr>
              <a:t>The Transmission </a:t>
            </a:r>
          </a:p>
        </p:txBody>
      </p:sp>
      <p:pic>
        <p:nvPicPr>
          <p:cNvPr id="4" name="Picture 3">
            <a:extLst>
              <a:ext uri="{FF2B5EF4-FFF2-40B4-BE49-F238E27FC236}">
                <a16:creationId xmlns:a16="http://schemas.microsoft.com/office/drawing/2014/main" id="{EE48ED92-D573-C672-2110-0886B8C40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557" y="1142302"/>
            <a:ext cx="4235283" cy="4389820"/>
          </a:xfrm>
          <a:prstGeom prst="rect">
            <a:avLst/>
          </a:prstGeom>
        </p:spPr>
      </p:pic>
    </p:spTree>
    <p:extLst>
      <p:ext uri="{BB962C8B-B14F-4D97-AF65-F5344CB8AC3E}">
        <p14:creationId xmlns:p14="http://schemas.microsoft.com/office/powerpoint/2010/main" val="89845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85EDF-8015-681E-6B7B-08804D5D51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24D9B0-48AD-C5A4-C439-9E55277A0CDA}"/>
              </a:ext>
            </a:extLst>
          </p:cNvPr>
          <p:cNvSpPr/>
          <p:nvPr/>
        </p:nvSpPr>
        <p:spPr>
          <a:xfrm>
            <a:off x="0" y="5614500"/>
            <a:ext cx="12192000" cy="12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C236C6-9036-ECB1-00AC-07887036ED05}"/>
              </a:ext>
            </a:extLst>
          </p:cNvPr>
          <p:cNvSpPr txBox="1"/>
          <p:nvPr/>
        </p:nvSpPr>
        <p:spPr>
          <a:xfrm>
            <a:off x="4539607" y="1723816"/>
            <a:ext cx="6121903" cy="4180632"/>
          </a:xfrm>
          <a:prstGeom prst="rect">
            <a:avLst/>
          </a:prstGeom>
          <a:noFill/>
        </p:spPr>
        <p:txBody>
          <a:bodyPr wrap="square" rtlCol="0">
            <a:spAutoFit/>
          </a:bodyPr>
          <a:lstStyle/>
          <a:p>
            <a:pPr>
              <a:lnSpc>
                <a:spcPct val="150000"/>
              </a:lnSpc>
            </a:pPr>
            <a:r>
              <a:rPr lang="en-US" sz="2000" b="1" dirty="0">
                <a:solidFill>
                  <a:schemeClr val="accent5"/>
                </a:solidFill>
              </a:rPr>
              <a:t>Data</a:t>
            </a:r>
            <a:endParaRPr lang="en-US" dirty="0">
              <a:solidFill>
                <a:schemeClr val="accent6"/>
              </a:solidFill>
            </a:endParaRPr>
          </a:p>
          <a:p>
            <a:pPr>
              <a:lnSpc>
                <a:spcPct val="150000"/>
              </a:lnSpc>
            </a:pPr>
            <a:r>
              <a:rPr lang="en-US" dirty="0">
                <a:solidFill>
                  <a:schemeClr val="accent6"/>
                </a:solidFill>
              </a:rPr>
              <a:t>Quality fuel powers performance – Accurate data provides the insight and reliability needed for consistent, high-quality care.</a:t>
            </a:r>
          </a:p>
          <a:p>
            <a:pPr>
              <a:lnSpc>
                <a:spcPct val="150000"/>
              </a:lnSpc>
            </a:pPr>
            <a:endParaRPr lang="en-US" sz="800" dirty="0">
              <a:solidFill>
                <a:schemeClr val="accent6"/>
              </a:solidFill>
            </a:endParaRPr>
          </a:p>
          <a:p>
            <a:pPr marL="285750" indent="-285750">
              <a:lnSpc>
                <a:spcPct val="150000"/>
              </a:lnSpc>
              <a:spcAft>
                <a:spcPts val="1200"/>
              </a:spcAft>
              <a:buFont typeface="Arial" panose="020B0604020202020204" pitchFamily="34" charset="0"/>
              <a:buChar char="•"/>
            </a:pPr>
            <a:r>
              <a:rPr lang="en-US" dirty="0">
                <a:solidFill>
                  <a:schemeClr val="accent6"/>
                </a:solidFill>
              </a:rPr>
              <a:t>Accurate, timely data drives improvement</a:t>
            </a:r>
          </a:p>
          <a:p>
            <a:pPr marL="285750" indent="-285750">
              <a:lnSpc>
                <a:spcPct val="150000"/>
              </a:lnSpc>
              <a:spcAft>
                <a:spcPts val="1200"/>
              </a:spcAft>
              <a:buFont typeface="Arial" panose="020B0604020202020204" pitchFamily="34" charset="0"/>
              <a:buChar char="•"/>
            </a:pPr>
            <a:r>
              <a:rPr lang="en-US" dirty="0">
                <a:solidFill>
                  <a:schemeClr val="accent6"/>
                </a:solidFill>
              </a:rPr>
              <a:t>Dashboards, metrics, case reviews = fuel injection</a:t>
            </a:r>
          </a:p>
          <a:p>
            <a:endParaRPr lang="en-US" dirty="0"/>
          </a:p>
          <a:p>
            <a:pPr marL="285750" indent="-285750">
              <a:lnSpc>
                <a:spcPct val="150000"/>
              </a:lnSpc>
              <a:buFont typeface="Arial" panose="020B0604020202020204" pitchFamily="34" charset="0"/>
              <a:buChar char="•"/>
            </a:pPr>
            <a:endParaRPr lang="en-US" dirty="0">
              <a:solidFill>
                <a:schemeClr val="accent6"/>
              </a:solidFill>
            </a:endParaRPr>
          </a:p>
          <a:p>
            <a:pPr algn="ctr">
              <a:lnSpc>
                <a:spcPct val="150000"/>
              </a:lnSpc>
            </a:pPr>
            <a:endParaRPr lang="en-US" dirty="0">
              <a:solidFill>
                <a:schemeClr val="accent6"/>
              </a:solidFill>
            </a:endParaRPr>
          </a:p>
        </p:txBody>
      </p:sp>
      <p:sp>
        <p:nvSpPr>
          <p:cNvPr id="12" name="TextBox 11">
            <a:extLst>
              <a:ext uri="{FF2B5EF4-FFF2-40B4-BE49-F238E27FC236}">
                <a16:creationId xmlns:a16="http://schemas.microsoft.com/office/drawing/2014/main" id="{ADBE0B9B-DDE0-CF5B-C0B4-4143B0291A6C}"/>
              </a:ext>
            </a:extLst>
          </p:cNvPr>
          <p:cNvSpPr txBox="1"/>
          <p:nvPr/>
        </p:nvSpPr>
        <p:spPr>
          <a:xfrm>
            <a:off x="488830" y="5999427"/>
            <a:ext cx="11214340" cy="707886"/>
          </a:xfrm>
          <a:prstGeom prst="rect">
            <a:avLst/>
          </a:prstGeom>
          <a:noFill/>
        </p:spPr>
        <p:txBody>
          <a:bodyPr wrap="square" rtlCol="0">
            <a:spAutoFit/>
          </a:bodyPr>
          <a:lstStyle/>
          <a:p>
            <a:pPr algn="ctr"/>
            <a:r>
              <a:rPr lang="en-US" sz="2000" b="1" dirty="0">
                <a:solidFill>
                  <a:schemeClr val="bg1"/>
                </a:solidFill>
              </a:rPr>
              <a:t>Bad data = contaminated fuel             poor performance</a:t>
            </a:r>
          </a:p>
          <a:p>
            <a:pPr algn="ctr"/>
            <a:endParaRPr lang="en-US" sz="2000" b="1" dirty="0">
              <a:solidFill>
                <a:schemeClr val="bg1"/>
              </a:solidFill>
            </a:endParaRPr>
          </a:p>
        </p:txBody>
      </p:sp>
      <p:sp>
        <p:nvSpPr>
          <p:cNvPr id="6" name="TextBox 5">
            <a:extLst>
              <a:ext uri="{FF2B5EF4-FFF2-40B4-BE49-F238E27FC236}">
                <a16:creationId xmlns:a16="http://schemas.microsoft.com/office/drawing/2014/main" id="{3282143E-849A-2F40-C349-9F6919DAE92B}"/>
              </a:ext>
            </a:extLst>
          </p:cNvPr>
          <p:cNvSpPr txBox="1"/>
          <p:nvPr/>
        </p:nvSpPr>
        <p:spPr>
          <a:xfrm>
            <a:off x="4403116" y="1059925"/>
            <a:ext cx="4461329" cy="646331"/>
          </a:xfrm>
          <a:prstGeom prst="rect">
            <a:avLst/>
          </a:prstGeom>
          <a:noFill/>
        </p:spPr>
        <p:txBody>
          <a:bodyPr wrap="square" rtlCol="0">
            <a:spAutoFit/>
          </a:bodyPr>
          <a:lstStyle/>
          <a:p>
            <a:r>
              <a:rPr lang="en-US" sz="3600" dirty="0">
                <a:solidFill>
                  <a:schemeClr val="accent1"/>
                </a:solidFill>
                <a:latin typeface="+mj-lt"/>
                <a:cs typeface="Poppins SemiBold" panose="00000700000000000000" pitchFamily="2" charset="0"/>
              </a:rPr>
              <a:t>The Fuel System </a:t>
            </a:r>
          </a:p>
        </p:txBody>
      </p:sp>
      <p:sp>
        <p:nvSpPr>
          <p:cNvPr id="10" name="Arrow: Right 9">
            <a:extLst>
              <a:ext uri="{FF2B5EF4-FFF2-40B4-BE49-F238E27FC236}">
                <a16:creationId xmlns:a16="http://schemas.microsoft.com/office/drawing/2014/main" id="{3C730337-A54E-BA7E-AA32-765405092B05}"/>
              </a:ext>
            </a:extLst>
          </p:cNvPr>
          <p:cNvSpPr/>
          <p:nvPr/>
        </p:nvSpPr>
        <p:spPr>
          <a:xfrm>
            <a:off x="6546715" y="6085470"/>
            <a:ext cx="466928" cy="301557"/>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25D0ACE-3686-1B84-318F-5D2AD18FA6EE}"/>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16" name="Picture 15">
            <a:extLst>
              <a:ext uri="{FF2B5EF4-FFF2-40B4-BE49-F238E27FC236}">
                <a16:creationId xmlns:a16="http://schemas.microsoft.com/office/drawing/2014/main" id="{4115611C-D912-DA01-9A85-E9B0C0DAA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51" y="160654"/>
            <a:ext cx="3599798" cy="5743794"/>
          </a:xfrm>
          <a:prstGeom prst="rect">
            <a:avLst/>
          </a:prstGeom>
        </p:spPr>
      </p:pic>
    </p:spTree>
    <p:extLst>
      <p:ext uri="{BB962C8B-B14F-4D97-AF65-F5344CB8AC3E}">
        <p14:creationId xmlns:p14="http://schemas.microsoft.com/office/powerpoint/2010/main" val="374021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FE4DE-8277-1377-A0A2-4D851BE1CF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B8CB2A-C2B9-64FF-2C35-6223C6CCEB2A}"/>
              </a:ext>
            </a:extLst>
          </p:cNvPr>
          <p:cNvSpPr/>
          <p:nvPr/>
        </p:nvSpPr>
        <p:spPr>
          <a:xfrm>
            <a:off x="0" y="5614500"/>
            <a:ext cx="12192000" cy="12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2B3F42-BC5E-90D8-F576-5956012469A8}"/>
              </a:ext>
            </a:extLst>
          </p:cNvPr>
          <p:cNvSpPr txBox="1"/>
          <p:nvPr/>
        </p:nvSpPr>
        <p:spPr>
          <a:xfrm>
            <a:off x="1280833" y="1723816"/>
            <a:ext cx="4702894" cy="4057521"/>
          </a:xfrm>
          <a:prstGeom prst="rect">
            <a:avLst/>
          </a:prstGeom>
          <a:noFill/>
        </p:spPr>
        <p:txBody>
          <a:bodyPr wrap="square" rtlCol="0">
            <a:spAutoFit/>
          </a:bodyPr>
          <a:lstStyle/>
          <a:p>
            <a:pPr>
              <a:lnSpc>
                <a:spcPct val="150000"/>
              </a:lnSpc>
            </a:pPr>
            <a:r>
              <a:rPr lang="en-US" sz="2000" b="1" dirty="0">
                <a:solidFill>
                  <a:schemeClr val="accent5"/>
                </a:solidFill>
              </a:rPr>
              <a:t>Communication</a:t>
            </a:r>
            <a:endParaRPr lang="en-US" dirty="0">
              <a:solidFill>
                <a:schemeClr val="accent6"/>
              </a:solidFill>
            </a:endParaRPr>
          </a:p>
          <a:p>
            <a:pPr>
              <a:lnSpc>
                <a:spcPct val="150000"/>
              </a:lnSpc>
            </a:pPr>
            <a:r>
              <a:rPr lang="en-US" dirty="0">
                <a:solidFill>
                  <a:schemeClr val="accent6"/>
                </a:solidFill>
              </a:rPr>
              <a:t>A muscle car needs clean airflow to run efficiently:</a:t>
            </a:r>
          </a:p>
          <a:p>
            <a:pPr>
              <a:lnSpc>
                <a:spcPct val="150000"/>
              </a:lnSpc>
            </a:pPr>
            <a:endParaRPr lang="en-US" sz="800" dirty="0">
              <a:solidFill>
                <a:schemeClr val="accent6"/>
              </a:solidFill>
            </a:endParaRPr>
          </a:p>
          <a:p>
            <a:pPr marL="342900" indent="-342900">
              <a:lnSpc>
                <a:spcPct val="150000"/>
              </a:lnSpc>
              <a:spcAft>
                <a:spcPts val="1200"/>
              </a:spcAft>
              <a:buFont typeface="Arial" panose="020B0604020202020204" pitchFamily="34" charset="0"/>
              <a:buChar char="•"/>
            </a:pPr>
            <a:r>
              <a:rPr lang="en-US" dirty="0">
                <a:solidFill>
                  <a:schemeClr val="accent6"/>
                </a:solidFill>
              </a:rPr>
              <a:t>EMS pre-notification</a:t>
            </a:r>
          </a:p>
          <a:p>
            <a:pPr marL="342900" indent="-342900">
              <a:lnSpc>
                <a:spcPct val="150000"/>
              </a:lnSpc>
              <a:spcAft>
                <a:spcPts val="1200"/>
              </a:spcAft>
              <a:buFont typeface="Arial" panose="020B0604020202020204" pitchFamily="34" charset="0"/>
              <a:buChar char="•"/>
            </a:pPr>
            <a:r>
              <a:rPr lang="en-US" dirty="0">
                <a:solidFill>
                  <a:schemeClr val="accent6"/>
                </a:solidFill>
              </a:rPr>
              <a:t>Rapid updates between teams</a:t>
            </a:r>
          </a:p>
          <a:p>
            <a:pPr marL="342900" indent="-342900">
              <a:lnSpc>
                <a:spcPct val="150000"/>
              </a:lnSpc>
              <a:spcAft>
                <a:spcPts val="1200"/>
              </a:spcAft>
              <a:buFont typeface="Arial" panose="020B0604020202020204" pitchFamily="34" charset="0"/>
              <a:buChar char="•"/>
            </a:pPr>
            <a:r>
              <a:rPr lang="en-US" dirty="0">
                <a:solidFill>
                  <a:schemeClr val="accent6"/>
                </a:solidFill>
              </a:rPr>
              <a:t>Closed loop communications</a:t>
            </a:r>
          </a:p>
          <a:p>
            <a:pPr marL="285750" indent="-285750">
              <a:lnSpc>
                <a:spcPct val="150000"/>
              </a:lnSpc>
              <a:buFont typeface="Arial" panose="020B0604020202020204" pitchFamily="34" charset="0"/>
              <a:buChar char="•"/>
            </a:pPr>
            <a:endParaRPr lang="en-US" dirty="0">
              <a:solidFill>
                <a:schemeClr val="accent6"/>
              </a:solidFill>
            </a:endParaRPr>
          </a:p>
          <a:p>
            <a:pPr algn="ctr">
              <a:lnSpc>
                <a:spcPct val="150000"/>
              </a:lnSpc>
            </a:pPr>
            <a:endParaRPr lang="en-US" dirty="0">
              <a:solidFill>
                <a:schemeClr val="accent6"/>
              </a:solidFill>
            </a:endParaRPr>
          </a:p>
        </p:txBody>
      </p:sp>
      <p:sp>
        <p:nvSpPr>
          <p:cNvPr id="12" name="TextBox 11">
            <a:extLst>
              <a:ext uri="{FF2B5EF4-FFF2-40B4-BE49-F238E27FC236}">
                <a16:creationId xmlns:a16="http://schemas.microsoft.com/office/drawing/2014/main" id="{C2D878E0-5258-0F03-5676-3C5544D75F51}"/>
              </a:ext>
            </a:extLst>
          </p:cNvPr>
          <p:cNvSpPr txBox="1"/>
          <p:nvPr/>
        </p:nvSpPr>
        <p:spPr>
          <a:xfrm>
            <a:off x="488830" y="5999427"/>
            <a:ext cx="11214340" cy="707886"/>
          </a:xfrm>
          <a:prstGeom prst="rect">
            <a:avLst/>
          </a:prstGeom>
          <a:noFill/>
        </p:spPr>
        <p:txBody>
          <a:bodyPr wrap="square" rtlCol="0">
            <a:spAutoFit/>
          </a:bodyPr>
          <a:lstStyle/>
          <a:p>
            <a:pPr algn="ctr"/>
            <a:r>
              <a:rPr lang="en-US" sz="2000" b="1" dirty="0">
                <a:solidFill>
                  <a:schemeClr val="bg1"/>
                </a:solidFill>
              </a:rPr>
              <a:t>Poor communication = clogged exhaust           slow, inefficient care</a:t>
            </a:r>
          </a:p>
          <a:p>
            <a:pPr algn="ctr"/>
            <a:endParaRPr lang="en-US" sz="2000" b="1" dirty="0">
              <a:solidFill>
                <a:schemeClr val="bg1"/>
              </a:solidFill>
            </a:endParaRPr>
          </a:p>
        </p:txBody>
      </p:sp>
      <p:pic>
        <p:nvPicPr>
          <p:cNvPr id="5" name="Picture 4">
            <a:extLst>
              <a:ext uri="{FF2B5EF4-FFF2-40B4-BE49-F238E27FC236}">
                <a16:creationId xmlns:a16="http://schemas.microsoft.com/office/drawing/2014/main" id="{6B8A6EAC-4795-FFCA-8F06-19FDE7FD2EE8}"/>
              </a:ext>
            </a:extLst>
          </p:cNvPr>
          <p:cNvPicPr>
            <a:picLocks noChangeAspect="1"/>
          </p:cNvPicPr>
          <p:nvPr/>
        </p:nvPicPr>
        <p:blipFill>
          <a:blip r:embed="rId2"/>
          <a:stretch>
            <a:fillRect/>
          </a:stretch>
        </p:blipFill>
        <p:spPr>
          <a:xfrm>
            <a:off x="9238304" y="548871"/>
            <a:ext cx="2476644" cy="511054"/>
          </a:xfrm>
          <a:prstGeom prst="rect">
            <a:avLst/>
          </a:prstGeom>
        </p:spPr>
      </p:pic>
      <p:sp>
        <p:nvSpPr>
          <p:cNvPr id="6" name="TextBox 5">
            <a:extLst>
              <a:ext uri="{FF2B5EF4-FFF2-40B4-BE49-F238E27FC236}">
                <a16:creationId xmlns:a16="http://schemas.microsoft.com/office/drawing/2014/main" id="{83E93B14-2090-2E95-7158-EB9A05F807FB}"/>
              </a:ext>
            </a:extLst>
          </p:cNvPr>
          <p:cNvSpPr txBox="1"/>
          <p:nvPr/>
        </p:nvSpPr>
        <p:spPr>
          <a:xfrm>
            <a:off x="1144341" y="1059925"/>
            <a:ext cx="4702894" cy="646331"/>
          </a:xfrm>
          <a:prstGeom prst="rect">
            <a:avLst/>
          </a:prstGeom>
          <a:noFill/>
        </p:spPr>
        <p:txBody>
          <a:bodyPr wrap="square" rtlCol="0">
            <a:spAutoFit/>
          </a:bodyPr>
          <a:lstStyle/>
          <a:p>
            <a:r>
              <a:rPr lang="en-US" sz="3600" dirty="0">
                <a:solidFill>
                  <a:schemeClr val="accent1"/>
                </a:solidFill>
                <a:latin typeface="+mj-lt"/>
                <a:cs typeface="Poppins SemiBold" panose="00000700000000000000" pitchFamily="2" charset="0"/>
              </a:rPr>
              <a:t>The Exhaust System </a:t>
            </a:r>
          </a:p>
        </p:txBody>
      </p:sp>
      <p:sp>
        <p:nvSpPr>
          <p:cNvPr id="3" name="Arrow: Right 2">
            <a:extLst>
              <a:ext uri="{FF2B5EF4-FFF2-40B4-BE49-F238E27FC236}">
                <a16:creationId xmlns:a16="http://schemas.microsoft.com/office/drawing/2014/main" id="{2AE94189-427B-386A-6A87-7AE00C68ABFC}"/>
              </a:ext>
            </a:extLst>
          </p:cNvPr>
          <p:cNvSpPr/>
          <p:nvPr/>
        </p:nvSpPr>
        <p:spPr>
          <a:xfrm>
            <a:off x="7031096" y="6051813"/>
            <a:ext cx="466928" cy="301557"/>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282C6A3-C14B-F4DA-F4A5-F5050FB8A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667" y="1308370"/>
            <a:ext cx="5375499" cy="4241260"/>
          </a:xfrm>
          <a:prstGeom prst="rect">
            <a:avLst/>
          </a:prstGeom>
        </p:spPr>
      </p:pic>
    </p:spTree>
    <p:extLst>
      <p:ext uri="{BB962C8B-B14F-4D97-AF65-F5344CB8AC3E}">
        <p14:creationId xmlns:p14="http://schemas.microsoft.com/office/powerpoint/2010/main" val="311103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4FB7-6D00-6D62-724F-8DEE60A224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E0D96B-66F1-27B3-FDD9-3E664E65CA8B}"/>
              </a:ext>
            </a:extLst>
          </p:cNvPr>
          <p:cNvSpPr txBox="1"/>
          <p:nvPr/>
        </p:nvSpPr>
        <p:spPr>
          <a:xfrm>
            <a:off x="1892300" y="2485411"/>
            <a:ext cx="8407400" cy="2862322"/>
          </a:xfrm>
          <a:prstGeom prst="rect">
            <a:avLst/>
          </a:prstGeom>
          <a:noFill/>
        </p:spPr>
        <p:txBody>
          <a:bodyPr wrap="square" rtlCol="0">
            <a:spAutoFit/>
          </a:bodyPr>
          <a:lstStyle/>
          <a:p>
            <a:pPr algn="ctr"/>
            <a:r>
              <a:rPr lang="en-US" sz="8800" dirty="0">
                <a:solidFill>
                  <a:srgbClr val="007985"/>
                </a:solidFill>
                <a:latin typeface="Lato Black" panose="020F0A02020204030203" pitchFamily="34" charset="0"/>
              </a:rPr>
              <a:t>Relationships</a:t>
            </a:r>
          </a:p>
          <a:p>
            <a:pPr algn="ctr"/>
            <a:endParaRPr lang="en-US" sz="2000" dirty="0">
              <a:solidFill>
                <a:srgbClr val="007985"/>
              </a:solidFill>
              <a:latin typeface="Lato Black" panose="020F0A02020204030203" pitchFamily="34" charset="0"/>
            </a:endParaRPr>
          </a:p>
          <a:p>
            <a:pPr algn="ctr"/>
            <a:r>
              <a:rPr lang="en-US" sz="3600" b="1" dirty="0">
                <a:solidFill>
                  <a:schemeClr val="accent5"/>
                </a:solidFill>
                <a:cs typeface="Hadassah Friedlaender" panose="02020603050405020304" pitchFamily="18" charset="-79"/>
              </a:rPr>
              <a:t>Technical expertise matters – but relationships determine reliability </a:t>
            </a:r>
          </a:p>
        </p:txBody>
      </p:sp>
      <p:sp>
        <p:nvSpPr>
          <p:cNvPr id="5" name="Google Shape;2111;p67">
            <a:extLst>
              <a:ext uri="{FF2B5EF4-FFF2-40B4-BE49-F238E27FC236}">
                <a16:creationId xmlns:a16="http://schemas.microsoft.com/office/drawing/2014/main" id="{51E21E40-3050-62E5-DFB1-A6F3D46D775B}"/>
              </a:ext>
            </a:extLst>
          </p:cNvPr>
          <p:cNvSpPr/>
          <p:nvPr/>
        </p:nvSpPr>
        <p:spPr>
          <a:xfrm>
            <a:off x="5682835" y="1541290"/>
            <a:ext cx="826309" cy="82630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Frame 34">
            <a:extLst>
              <a:ext uri="{FF2B5EF4-FFF2-40B4-BE49-F238E27FC236}">
                <a16:creationId xmlns:a16="http://schemas.microsoft.com/office/drawing/2014/main" id="{74582943-AA1D-9A71-20D8-956AF6C89F8F}"/>
              </a:ext>
            </a:extLst>
          </p:cNvPr>
          <p:cNvSpPr/>
          <p:nvPr/>
        </p:nvSpPr>
        <p:spPr>
          <a:xfrm>
            <a:off x="0" y="0"/>
            <a:ext cx="12192000" cy="6858000"/>
          </a:xfrm>
          <a:prstGeom prst="frame">
            <a:avLst>
              <a:gd name="adj1" fmla="val 4352"/>
            </a:avLst>
          </a:prstGeom>
          <a:solidFill>
            <a:srgbClr val="007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a:extLst>
              <a:ext uri="{FF2B5EF4-FFF2-40B4-BE49-F238E27FC236}">
                <a16:creationId xmlns:a16="http://schemas.microsoft.com/office/drawing/2014/main" id="{58ABC042-FA89-3CDE-6544-423F4D311386}"/>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9" name="Picture 8">
            <a:extLst>
              <a:ext uri="{FF2B5EF4-FFF2-40B4-BE49-F238E27FC236}">
                <a16:creationId xmlns:a16="http://schemas.microsoft.com/office/drawing/2014/main" id="{709F36A1-0E98-5AD3-1C93-CF21E12AC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389" y="1561844"/>
            <a:ext cx="785200" cy="785200"/>
          </a:xfrm>
          <a:prstGeom prst="rect">
            <a:avLst/>
          </a:prstGeom>
        </p:spPr>
      </p:pic>
    </p:spTree>
    <p:extLst>
      <p:ext uri="{BB962C8B-B14F-4D97-AF65-F5344CB8AC3E}">
        <p14:creationId xmlns:p14="http://schemas.microsoft.com/office/powerpoint/2010/main" val="163265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B009-C639-42A2-581C-F143A2DC940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482E11-85C6-9C82-C1CA-F3DF9ACE38FA}"/>
              </a:ext>
            </a:extLst>
          </p:cNvPr>
          <p:cNvSpPr/>
          <p:nvPr/>
        </p:nvSpPr>
        <p:spPr>
          <a:xfrm>
            <a:off x="0" y="0"/>
            <a:ext cx="391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06C077-30AE-18FF-2446-18FC55C48B36}"/>
              </a:ext>
            </a:extLst>
          </p:cNvPr>
          <p:cNvSpPr txBox="1"/>
          <p:nvPr/>
        </p:nvSpPr>
        <p:spPr>
          <a:xfrm>
            <a:off x="5628405" y="1937252"/>
            <a:ext cx="6086544" cy="4755661"/>
          </a:xfrm>
          <a:prstGeom prst="rect">
            <a:avLst/>
          </a:prstGeom>
          <a:noFill/>
        </p:spPr>
        <p:txBody>
          <a:bodyPr wrap="square" rtlCol="0">
            <a:spAutoFit/>
          </a:bodyPr>
          <a:lstStyle/>
          <a:p>
            <a:pPr>
              <a:lnSpc>
                <a:spcPct val="150000"/>
              </a:lnSpc>
            </a:pPr>
            <a:r>
              <a:rPr lang="en-US" sz="2000" b="1" dirty="0">
                <a:solidFill>
                  <a:schemeClr val="accent5"/>
                </a:solidFill>
              </a:rPr>
              <a:t>Relationships Drive Quality</a:t>
            </a:r>
            <a:endParaRPr lang="en-US" sz="1600" dirty="0"/>
          </a:p>
          <a:p>
            <a:pPr marL="285750" indent="-285750">
              <a:lnSpc>
                <a:spcPct val="150000"/>
              </a:lnSpc>
              <a:spcAft>
                <a:spcPts val="1800"/>
              </a:spcAft>
              <a:buFont typeface="Arial" panose="020B0604020202020204" pitchFamily="34" charset="0"/>
              <a:buChar char="•"/>
            </a:pPr>
            <a:r>
              <a:rPr lang="en-US" dirty="0">
                <a:solidFill>
                  <a:schemeClr val="accent6"/>
                </a:solidFill>
              </a:rPr>
              <a:t>Trust speeds communications</a:t>
            </a:r>
          </a:p>
          <a:p>
            <a:pPr marL="285750" indent="-285750">
              <a:lnSpc>
                <a:spcPct val="150000"/>
              </a:lnSpc>
              <a:spcAft>
                <a:spcPts val="1800"/>
              </a:spcAft>
              <a:buFont typeface="Arial" panose="020B0604020202020204" pitchFamily="34" charset="0"/>
              <a:buChar char="•"/>
            </a:pPr>
            <a:r>
              <a:rPr lang="en-US" dirty="0">
                <a:solidFill>
                  <a:schemeClr val="accent6"/>
                </a:solidFill>
              </a:rPr>
              <a:t>Teams respond faster to people they know</a:t>
            </a:r>
          </a:p>
          <a:p>
            <a:pPr marL="285750" indent="-285750">
              <a:lnSpc>
                <a:spcPct val="150000"/>
              </a:lnSpc>
              <a:spcAft>
                <a:spcPts val="1800"/>
              </a:spcAft>
              <a:buFont typeface="Arial" panose="020B0604020202020204" pitchFamily="34" charset="0"/>
              <a:buChar char="•"/>
            </a:pPr>
            <a:r>
              <a:rPr lang="en-US" dirty="0">
                <a:solidFill>
                  <a:schemeClr val="accent6"/>
                </a:solidFill>
              </a:rPr>
              <a:t>Collaboration reduces friction</a:t>
            </a:r>
          </a:p>
          <a:p>
            <a:pPr marL="285750" indent="-285750">
              <a:lnSpc>
                <a:spcPct val="150000"/>
              </a:lnSpc>
              <a:spcAft>
                <a:spcPts val="1800"/>
              </a:spcAft>
              <a:buFont typeface="Arial" panose="020B0604020202020204" pitchFamily="34" charset="0"/>
              <a:buChar char="•"/>
            </a:pPr>
            <a:r>
              <a:rPr lang="en-US" dirty="0">
                <a:solidFill>
                  <a:schemeClr val="accent6"/>
                </a:solidFill>
              </a:rPr>
              <a:t>Psychological safety improves reporting and learning</a:t>
            </a:r>
          </a:p>
          <a:p>
            <a:pPr marL="285750" indent="-285750">
              <a:lnSpc>
                <a:spcPct val="150000"/>
              </a:lnSpc>
              <a:spcAft>
                <a:spcPts val="1800"/>
              </a:spcAft>
              <a:buFont typeface="Arial" panose="020B0604020202020204" pitchFamily="34" charset="0"/>
              <a:buChar char="•"/>
            </a:pPr>
            <a:r>
              <a:rPr lang="en-US" dirty="0">
                <a:solidFill>
                  <a:schemeClr val="accent6"/>
                </a:solidFill>
              </a:rPr>
              <a:t>Everyone feels ownership of outcomes</a:t>
            </a:r>
          </a:p>
          <a:p>
            <a:pPr marL="285750" indent="-285750">
              <a:lnSpc>
                <a:spcPct val="150000"/>
              </a:lnSpc>
              <a:spcAft>
                <a:spcPts val="1800"/>
              </a:spcAft>
              <a:buFont typeface="Arial" panose="020B0604020202020204" pitchFamily="34" charset="0"/>
              <a:buChar char="•"/>
            </a:pPr>
            <a:r>
              <a:rPr lang="en-US" dirty="0">
                <a:solidFill>
                  <a:schemeClr val="accent6"/>
                </a:solidFill>
              </a:rPr>
              <a:t>Manners matter!</a:t>
            </a:r>
          </a:p>
          <a:p>
            <a:pPr>
              <a:lnSpc>
                <a:spcPct val="150000"/>
              </a:lnSpc>
            </a:pPr>
            <a:endParaRPr lang="en-ID" sz="1600" dirty="0">
              <a:solidFill>
                <a:schemeClr val="tx1">
                  <a:lumMod val="75000"/>
                  <a:lumOff val="25000"/>
                </a:schemeClr>
              </a:solidFill>
              <a:ea typeface="Open Sans" panose="020B0606030504020204" pitchFamily="34" charset="0"/>
              <a:cs typeface="Poppins" panose="00000500000000000000" pitchFamily="2" charset="0"/>
            </a:endParaRPr>
          </a:p>
        </p:txBody>
      </p:sp>
      <p:sp>
        <p:nvSpPr>
          <p:cNvPr id="8" name="TextBox 7">
            <a:extLst>
              <a:ext uri="{FF2B5EF4-FFF2-40B4-BE49-F238E27FC236}">
                <a16:creationId xmlns:a16="http://schemas.microsoft.com/office/drawing/2014/main" id="{27FA96F3-B511-A79B-BEAE-A5C8B08BF0BA}"/>
              </a:ext>
            </a:extLst>
          </p:cNvPr>
          <p:cNvSpPr txBox="1"/>
          <p:nvPr/>
        </p:nvSpPr>
        <p:spPr>
          <a:xfrm>
            <a:off x="5628406" y="1290921"/>
            <a:ext cx="4972348" cy="646331"/>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The Human Element</a:t>
            </a:r>
          </a:p>
        </p:txBody>
      </p:sp>
      <p:grpSp>
        <p:nvGrpSpPr>
          <p:cNvPr id="18" name="Google Shape;1163;p35">
            <a:extLst>
              <a:ext uri="{FF2B5EF4-FFF2-40B4-BE49-F238E27FC236}">
                <a16:creationId xmlns:a16="http://schemas.microsoft.com/office/drawing/2014/main" id="{73197709-3965-FDC9-028D-61D54C5D2280}"/>
              </a:ext>
            </a:extLst>
          </p:cNvPr>
          <p:cNvGrpSpPr/>
          <p:nvPr/>
        </p:nvGrpSpPr>
        <p:grpSpPr>
          <a:xfrm>
            <a:off x="10831049" y="6087236"/>
            <a:ext cx="300549" cy="300549"/>
            <a:chOff x="-222250" y="-3001925"/>
            <a:chExt cx="609600" cy="609600"/>
          </a:xfrm>
          <a:solidFill>
            <a:schemeClr val="bg2"/>
          </a:solidFill>
        </p:grpSpPr>
        <p:sp>
          <p:nvSpPr>
            <p:cNvPr id="19" name="Google Shape;1164;p35">
              <a:extLst>
                <a:ext uri="{FF2B5EF4-FFF2-40B4-BE49-F238E27FC236}">
                  <a16:creationId xmlns:a16="http://schemas.microsoft.com/office/drawing/2014/main" id="{3D7F908C-1B83-C7BD-D55F-9F9C6AF8E9A8}"/>
                </a:ext>
              </a:extLst>
            </p:cNvPr>
            <p:cNvSpPr/>
            <p:nvPr/>
          </p:nvSpPr>
          <p:spPr>
            <a:xfrm>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65;p35">
              <a:extLst>
                <a:ext uri="{FF2B5EF4-FFF2-40B4-BE49-F238E27FC236}">
                  <a16:creationId xmlns:a16="http://schemas.microsoft.com/office/drawing/2014/main" id="{9B8728AE-7A63-0E15-7C23-A7F4C5806042}"/>
                </a:ext>
              </a:extLst>
            </p:cNvPr>
            <p:cNvSpPr/>
            <p:nvPr/>
          </p:nvSpPr>
          <p:spPr>
            <a:xfrm rot="-5400000">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0921F467-CDF4-77B5-997A-6D48CD713901}"/>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9" name="Picture 8">
            <a:extLst>
              <a:ext uri="{FF2B5EF4-FFF2-40B4-BE49-F238E27FC236}">
                <a16:creationId xmlns:a16="http://schemas.microsoft.com/office/drawing/2014/main" id="{671C9206-77E4-F79E-38D3-905388604711}"/>
              </a:ext>
            </a:extLst>
          </p:cNvPr>
          <p:cNvPicPr>
            <a:picLocks noChangeAspect="1"/>
          </p:cNvPicPr>
          <p:nvPr/>
        </p:nvPicPr>
        <p:blipFill>
          <a:blip r:embed="rId3" cstate="print">
            <a:extLst>
              <a:ext uri="{28A0092B-C50C-407E-A947-70E740481C1C}">
                <a14:useLocalDpi xmlns:a14="http://schemas.microsoft.com/office/drawing/2010/main" val="0"/>
              </a:ext>
            </a:extLst>
          </a:blip>
          <a:srcRect l="13271" r="17492"/>
          <a:stretch>
            <a:fillRect/>
          </a:stretch>
        </p:blipFill>
        <p:spPr>
          <a:xfrm>
            <a:off x="477051" y="1059925"/>
            <a:ext cx="4321194" cy="4680847"/>
          </a:xfrm>
          <a:prstGeom prst="rect">
            <a:avLst/>
          </a:prstGeom>
        </p:spPr>
      </p:pic>
    </p:spTree>
    <p:extLst>
      <p:ext uri="{BB962C8B-B14F-4D97-AF65-F5344CB8AC3E}">
        <p14:creationId xmlns:p14="http://schemas.microsoft.com/office/powerpoint/2010/main" val="184176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342CE-46CD-44CB-23B4-F292F8A1D1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5B6B12-F545-16B0-02FF-20E0EB1DA60A}"/>
              </a:ext>
            </a:extLst>
          </p:cNvPr>
          <p:cNvSpPr/>
          <p:nvPr/>
        </p:nvSpPr>
        <p:spPr>
          <a:xfrm>
            <a:off x="8280400" y="0"/>
            <a:ext cx="391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D0E1FC-FCA1-E2F0-A591-8D817AFA0A87}"/>
              </a:ext>
            </a:extLst>
          </p:cNvPr>
          <p:cNvSpPr txBox="1"/>
          <p:nvPr/>
        </p:nvSpPr>
        <p:spPr>
          <a:xfrm>
            <a:off x="346439" y="2415221"/>
            <a:ext cx="5509612" cy="4057521"/>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dirty="0">
                <a:solidFill>
                  <a:schemeClr val="accent6"/>
                </a:solidFill>
              </a:rPr>
              <a:t>Purposeful rounding</a:t>
            </a:r>
          </a:p>
          <a:p>
            <a:pPr marL="285750" indent="-285750">
              <a:lnSpc>
                <a:spcPct val="150000"/>
              </a:lnSpc>
              <a:spcAft>
                <a:spcPts val="1200"/>
              </a:spcAft>
              <a:buFont typeface="Arial" panose="020B0604020202020204" pitchFamily="34" charset="0"/>
              <a:buChar char="•"/>
            </a:pPr>
            <a:r>
              <a:rPr lang="en-US" dirty="0">
                <a:solidFill>
                  <a:schemeClr val="accent6"/>
                </a:solidFill>
              </a:rPr>
              <a:t>Regular check-ins with EMS, ED, Imaging, and Pharmacy</a:t>
            </a:r>
          </a:p>
          <a:p>
            <a:pPr marL="285750" indent="-285750">
              <a:lnSpc>
                <a:spcPct val="150000"/>
              </a:lnSpc>
              <a:spcAft>
                <a:spcPts val="1200"/>
              </a:spcAft>
              <a:buFont typeface="Arial" panose="020B0604020202020204" pitchFamily="34" charset="0"/>
              <a:buChar char="•"/>
            </a:pPr>
            <a:r>
              <a:rPr lang="en-US" dirty="0">
                <a:solidFill>
                  <a:schemeClr val="accent6"/>
                </a:solidFill>
              </a:rPr>
              <a:t>Celebrating wins -  next slide</a:t>
            </a:r>
          </a:p>
          <a:p>
            <a:pPr marL="285750" indent="-285750">
              <a:lnSpc>
                <a:spcPct val="150000"/>
              </a:lnSpc>
              <a:spcAft>
                <a:spcPts val="1200"/>
              </a:spcAft>
              <a:buFont typeface="Arial" panose="020B0604020202020204" pitchFamily="34" charset="0"/>
              <a:buChar char="•"/>
            </a:pPr>
            <a:r>
              <a:rPr lang="en-US" dirty="0">
                <a:solidFill>
                  <a:schemeClr val="accent6"/>
                </a:solidFill>
              </a:rPr>
              <a:t>Co-designing solutions</a:t>
            </a:r>
          </a:p>
          <a:p>
            <a:pPr marL="285750" indent="-285750">
              <a:lnSpc>
                <a:spcPct val="150000"/>
              </a:lnSpc>
              <a:spcAft>
                <a:spcPts val="1200"/>
              </a:spcAft>
              <a:buFont typeface="Arial" panose="020B0604020202020204" pitchFamily="34" charset="0"/>
              <a:buChar char="•"/>
            </a:pPr>
            <a:r>
              <a:rPr lang="en-US" dirty="0">
                <a:solidFill>
                  <a:schemeClr val="accent6"/>
                </a:solidFill>
              </a:rPr>
              <a:t>Being visible, approachable, and consistent</a:t>
            </a:r>
          </a:p>
          <a:p>
            <a:pPr marL="285750" indent="-285750">
              <a:lnSpc>
                <a:spcPct val="150000"/>
              </a:lnSpc>
              <a:spcAft>
                <a:spcPts val="1200"/>
              </a:spcAft>
              <a:buFont typeface="Arial" panose="020B0604020202020204" pitchFamily="34" charset="0"/>
              <a:buChar char="•"/>
            </a:pPr>
            <a:endParaRPr lang="en-US" sz="800" dirty="0">
              <a:solidFill>
                <a:schemeClr val="accent6"/>
              </a:solidFill>
            </a:endParaRPr>
          </a:p>
          <a:p>
            <a:pPr>
              <a:lnSpc>
                <a:spcPct val="150000"/>
              </a:lnSpc>
              <a:spcAft>
                <a:spcPts val="1200"/>
              </a:spcAft>
            </a:pPr>
            <a:r>
              <a:rPr lang="en-US" b="1" dirty="0">
                <a:solidFill>
                  <a:schemeClr val="accent5"/>
                </a:solidFill>
              </a:rPr>
              <a:t>Case Example:  ED and CT</a:t>
            </a:r>
          </a:p>
        </p:txBody>
      </p:sp>
      <p:sp>
        <p:nvSpPr>
          <p:cNvPr id="8" name="TextBox 7">
            <a:extLst>
              <a:ext uri="{FF2B5EF4-FFF2-40B4-BE49-F238E27FC236}">
                <a16:creationId xmlns:a16="http://schemas.microsoft.com/office/drawing/2014/main" id="{A9DDE1D2-CE84-D13D-27BC-23D4218CFC7A}"/>
              </a:ext>
            </a:extLst>
          </p:cNvPr>
          <p:cNvSpPr txBox="1"/>
          <p:nvPr/>
        </p:nvSpPr>
        <p:spPr>
          <a:xfrm>
            <a:off x="346439" y="1160293"/>
            <a:ext cx="6190145" cy="1200329"/>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Relationship Building Strategies</a:t>
            </a:r>
          </a:p>
        </p:txBody>
      </p:sp>
      <p:pic>
        <p:nvPicPr>
          <p:cNvPr id="3" name="Picture 2">
            <a:extLst>
              <a:ext uri="{FF2B5EF4-FFF2-40B4-BE49-F238E27FC236}">
                <a16:creationId xmlns:a16="http://schemas.microsoft.com/office/drawing/2014/main" id="{10D7427F-AF32-7737-2974-7D4CF66AF146}"/>
              </a:ext>
            </a:extLst>
          </p:cNvPr>
          <p:cNvPicPr>
            <a:picLocks noChangeAspect="1"/>
          </p:cNvPicPr>
          <p:nvPr/>
        </p:nvPicPr>
        <p:blipFill>
          <a:blip r:embed="rId2"/>
          <a:stretch>
            <a:fillRect/>
          </a:stretch>
        </p:blipFill>
        <p:spPr>
          <a:xfrm>
            <a:off x="477052" y="548871"/>
            <a:ext cx="2476644" cy="511054"/>
          </a:xfrm>
          <a:prstGeom prst="rect">
            <a:avLst/>
          </a:prstGeom>
        </p:spPr>
      </p:pic>
      <p:pic>
        <p:nvPicPr>
          <p:cNvPr id="2" name="Picture 1">
            <a:extLst>
              <a:ext uri="{FF2B5EF4-FFF2-40B4-BE49-F238E27FC236}">
                <a16:creationId xmlns:a16="http://schemas.microsoft.com/office/drawing/2014/main" id="{72A235FF-A56D-EADB-4866-552268867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5951" y="1528318"/>
            <a:ext cx="5679974" cy="4057521"/>
          </a:xfrm>
          <a:prstGeom prst="rect">
            <a:avLst/>
          </a:prstGeom>
        </p:spPr>
      </p:pic>
    </p:spTree>
    <p:extLst>
      <p:ext uri="{BB962C8B-B14F-4D97-AF65-F5344CB8AC3E}">
        <p14:creationId xmlns:p14="http://schemas.microsoft.com/office/powerpoint/2010/main" val="99052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4999-CAB5-E2C9-8D58-740794B7B4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FE2785-513E-1042-E4D8-6FF3B92AB252}"/>
              </a:ext>
            </a:extLst>
          </p:cNvPr>
          <p:cNvSpPr txBox="1"/>
          <p:nvPr/>
        </p:nvSpPr>
        <p:spPr>
          <a:xfrm>
            <a:off x="1892300" y="2485411"/>
            <a:ext cx="8407400" cy="2800767"/>
          </a:xfrm>
          <a:prstGeom prst="rect">
            <a:avLst/>
          </a:prstGeom>
          <a:noFill/>
        </p:spPr>
        <p:txBody>
          <a:bodyPr wrap="square" rtlCol="0">
            <a:spAutoFit/>
          </a:bodyPr>
          <a:lstStyle/>
          <a:p>
            <a:pPr algn="ctr"/>
            <a:r>
              <a:rPr lang="en-US" sz="8800" dirty="0">
                <a:solidFill>
                  <a:srgbClr val="007985"/>
                </a:solidFill>
                <a:latin typeface="Lato Black" panose="020F0A02020204030203" pitchFamily="34" charset="0"/>
              </a:rPr>
              <a:t>Staff Recognition</a:t>
            </a:r>
          </a:p>
        </p:txBody>
      </p:sp>
      <p:sp>
        <p:nvSpPr>
          <p:cNvPr id="5" name="Google Shape;2111;p67">
            <a:extLst>
              <a:ext uri="{FF2B5EF4-FFF2-40B4-BE49-F238E27FC236}">
                <a16:creationId xmlns:a16="http://schemas.microsoft.com/office/drawing/2014/main" id="{4C6CAE7D-196A-1EF8-014A-DB3232DBB4A9}"/>
              </a:ext>
            </a:extLst>
          </p:cNvPr>
          <p:cNvSpPr/>
          <p:nvPr/>
        </p:nvSpPr>
        <p:spPr>
          <a:xfrm>
            <a:off x="5682835" y="1541290"/>
            <a:ext cx="826309" cy="82630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Frame 34">
            <a:extLst>
              <a:ext uri="{FF2B5EF4-FFF2-40B4-BE49-F238E27FC236}">
                <a16:creationId xmlns:a16="http://schemas.microsoft.com/office/drawing/2014/main" id="{74049D40-8B7E-C0EF-59A5-09AB88865B4D}"/>
              </a:ext>
            </a:extLst>
          </p:cNvPr>
          <p:cNvSpPr/>
          <p:nvPr/>
        </p:nvSpPr>
        <p:spPr>
          <a:xfrm>
            <a:off x="0" y="0"/>
            <a:ext cx="12192000" cy="6858000"/>
          </a:xfrm>
          <a:prstGeom prst="frame">
            <a:avLst>
              <a:gd name="adj1" fmla="val 4352"/>
            </a:avLst>
          </a:prstGeom>
          <a:solidFill>
            <a:srgbClr val="007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a:extLst>
              <a:ext uri="{FF2B5EF4-FFF2-40B4-BE49-F238E27FC236}">
                <a16:creationId xmlns:a16="http://schemas.microsoft.com/office/drawing/2014/main" id="{6F83A04F-4826-D9B5-D553-41EC8218EDB5}"/>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7" name="Picture 6">
            <a:extLst>
              <a:ext uri="{FF2B5EF4-FFF2-40B4-BE49-F238E27FC236}">
                <a16:creationId xmlns:a16="http://schemas.microsoft.com/office/drawing/2014/main" id="{0C9F7AA2-2FB8-A4A5-DC71-B36D31CF2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740" y="1597355"/>
            <a:ext cx="734498" cy="734498"/>
          </a:xfrm>
          <a:prstGeom prst="rect">
            <a:avLst/>
          </a:prstGeom>
        </p:spPr>
      </p:pic>
    </p:spTree>
    <p:extLst>
      <p:ext uri="{BB962C8B-B14F-4D97-AF65-F5344CB8AC3E}">
        <p14:creationId xmlns:p14="http://schemas.microsoft.com/office/powerpoint/2010/main" val="74281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F81B0-AEBA-03D9-244A-202CF7A0E5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1E6B4E-F3C9-DAE8-FE38-3DEFF9E8A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BD2D1555-E912-695E-E347-52F5BB5CB334}"/>
              </a:ext>
            </a:extLst>
          </p:cNvPr>
          <p:cNvPicPr>
            <a:picLocks noChangeAspect="1"/>
          </p:cNvPicPr>
          <p:nvPr/>
        </p:nvPicPr>
        <p:blipFill>
          <a:blip r:embed="rId3"/>
          <a:stretch>
            <a:fillRect/>
          </a:stretch>
        </p:blipFill>
        <p:spPr>
          <a:xfrm>
            <a:off x="9238304" y="548871"/>
            <a:ext cx="2476644" cy="511054"/>
          </a:xfrm>
          <a:prstGeom prst="rect">
            <a:avLst/>
          </a:prstGeom>
        </p:spPr>
      </p:pic>
    </p:spTree>
    <p:extLst>
      <p:ext uri="{BB962C8B-B14F-4D97-AF65-F5344CB8AC3E}">
        <p14:creationId xmlns:p14="http://schemas.microsoft.com/office/powerpoint/2010/main" val="17052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785B88-7667-186A-DB13-76E0C387D219}"/>
              </a:ext>
            </a:extLst>
          </p:cNvPr>
          <p:cNvSpPr txBox="1"/>
          <p:nvPr/>
        </p:nvSpPr>
        <p:spPr>
          <a:xfrm>
            <a:off x="3095096" y="1090037"/>
            <a:ext cx="6001808" cy="769441"/>
          </a:xfrm>
          <a:prstGeom prst="rect">
            <a:avLst/>
          </a:prstGeom>
          <a:noFill/>
        </p:spPr>
        <p:txBody>
          <a:bodyPr wrap="square" rtlCol="0">
            <a:spAutoFit/>
          </a:bodyPr>
          <a:lstStyle/>
          <a:p>
            <a:pPr algn="ctr"/>
            <a:r>
              <a:rPr lang="en-US" sz="4400" b="1" dirty="0">
                <a:solidFill>
                  <a:schemeClr val="accent1"/>
                </a:solidFill>
                <a:latin typeface="+mj-lt"/>
                <a:cs typeface="Poppins SemiBold" panose="00000700000000000000" pitchFamily="2" charset="0"/>
              </a:rPr>
              <a:t>Door-to-Needle Time</a:t>
            </a:r>
          </a:p>
        </p:txBody>
      </p:sp>
      <p:pic>
        <p:nvPicPr>
          <p:cNvPr id="13" name="Picture 12">
            <a:extLst>
              <a:ext uri="{FF2B5EF4-FFF2-40B4-BE49-F238E27FC236}">
                <a16:creationId xmlns:a16="http://schemas.microsoft.com/office/drawing/2014/main" id="{8226B8F2-72FD-9918-9730-24F23C96A03E}"/>
              </a:ext>
            </a:extLst>
          </p:cNvPr>
          <p:cNvPicPr>
            <a:picLocks noChangeAspect="1"/>
          </p:cNvPicPr>
          <p:nvPr/>
        </p:nvPicPr>
        <p:blipFill>
          <a:blip r:embed="rId2">
            <a:extLst>
              <a:ext uri="{28A0092B-C50C-407E-A947-70E740481C1C}">
                <a14:useLocalDpi xmlns:a14="http://schemas.microsoft.com/office/drawing/2010/main" val="0"/>
              </a:ext>
            </a:extLst>
          </a:blip>
          <a:srcRect l="14173" t="2206" r="18755" b="20374"/>
          <a:stretch>
            <a:fillRect/>
          </a:stretch>
        </p:blipFill>
        <p:spPr>
          <a:xfrm>
            <a:off x="1632485" y="2846918"/>
            <a:ext cx="4304809" cy="3726744"/>
          </a:xfrm>
          <a:prstGeom prst="rect">
            <a:avLst/>
          </a:prstGeom>
        </p:spPr>
      </p:pic>
      <p:pic>
        <p:nvPicPr>
          <p:cNvPr id="14" name="Picture 13">
            <a:extLst>
              <a:ext uri="{FF2B5EF4-FFF2-40B4-BE49-F238E27FC236}">
                <a16:creationId xmlns:a16="http://schemas.microsoft.com/office/drawing/2014/main" id="{11490F75-BDE4-3340-632A-ED89934B311F}"/>
              </a:ext>
            </a:extLst>
          </p:cNvPr>
          <p:cNvPicPr>
            <a:picLocks noChangeAspect="1"/>
          </p:cNvPicPr>
          <p:nvPr/>
        </p:nvPicPr>
        <p:blipFill>
          <a:blip r:embed="rId3">
            <a:extLst>
              <a:ext uri="{28A0092B-C50C-407E-A947-70E740481C1C}">
                <a14:useLocalDpi xmlns:a14="http://schemas.microsoft.com/office/drawing/2010/main" val="0"/>
              </a:ext>
            </a:extLst>
          </a:blip>
          <a:srcRect l="11942" t="9642" r="1063" b="33934"/>
          <a:stretch>
            <a:fillRect/>
          </a:stretch>
        </p:blipFill>
        <p:spPr>
          <a:xfrm>
            <a:off x="7119295" y="2846919"/>
            <a:ext cx="4309360" cy="3726744"/>
          </a:xfrm>
          <a:prstGeom prst="rect">
            <a:avLst/>
          </a:prstGeom>
        </p:spPr>
      </p:pic>
      <p:pic>
        <p:nvPicPr>
          <p:cNvPr id="17" name="Picture 16">
            <a:extLst>
              <a:ext uri="{FF2B5EF4-FFF2-40B4-BE49-F238E27FC236}">
                <a16:creationId xmlns:a16="http://schemas.microsoft.com/office/drawing/2014/main" id="{95D87DE6-CBCC-7CA4-F166-B0D803312CAB}"/>
              </a:ext>
            </a:extLst>
          </p:cNvPr>
          <p:cNvPicPr>
            <a:picLocks noChangeAspect="1"/>
          </p:cNvPicPr>
          <p:nvPr/>
        </p:nvPicPr>
        <p:blipFill>
          <a:blip r:embed="rId4"/>
          <a:stretch>
            <a:fillRect/>
          </a:stretch>
        </p:blipFill>
        <p:spPr>
          <a:xfrm>
            <a:off x="9238304" y="548871"/>
            <a:ext cx="2476644" cy="511054"/>
          </a:xfrm>
          <a:prstGeom prst="rect">
            <a:avLst/>
          </a:prstGeom>
        </p:spPr>
      </p:pic>
      <p:pic>
        <p:nvPicPr>
          <p:cNvPr id="27" name="Picture 26">
            <a:extLst>
              <a:ext uri="{FF2B5EF4-FFF2-40B4-BE49-F238E27FC236}">
                <a16:creationId xmlns:a16="http://schemas.microsoft.com/office/drawing/2014/main" id="{3A366509-F101-CA73-6F93-FBB81731FA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67" y="2188625"/>
            <a:ext cx="1711370" cy="1822846"/>
          </a:xfrm>
          <a:prstGeom prst="rect">
            <a:avLst/>
          </a:prstGeom>
        </p:spPr>
      </p:pic>
      <p:pic>
        <p:nvPicPr>
          <p:cNvPr id="29" name="Picture 28">
            <a:extLst>
              <a:ext uri="{FF2B5EF4-FFF2-40B4-BE49-F238E27FC236}">
                <a16:creationId xmlns:a16="http://schemas.microsoft.com/office/drawing/2014/main" id="{520EBEC3-A398-6423-CE57-D3E4906277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7504" y="2188625"/>
            <a:ext cx="1711369" cy="1822846"/>
          </a:xfrm>
          <a:prstGeom prst="rect">
            <a:avLst/>
          </a:prstGeom>
        </p:spPr>
      </p:pic>
    </p:spTree>
    <p:extLst>
      <p:ext uri="{BB962C8B-B14F-4D97-AF65-F5344CB8AC3E}">
        <p14:creationId xmlns:p14="http://schemas.microsoft.com/office/powerpoint/2010/main" val="349275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6452A-DF70-9F74-5197-56B64D4477F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CBA17F3-C320-8291-F3D8-9D09F91B5D24}"/>
              </a:ext>
            </a:extLst>
          </p:cNvPr>
          <p:cNvSpPr/>
          <p:nvPr/>
        </p:nvSpPr>
        <p:spPr>
          <a:xfrm>
            <a:off x="8280400" y="0"/>
            <a:ext cx="391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EC3EC1B-1E49-ECDB-66D7-A6EDFE255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545" y="316889"/>
            <a:ext cx="1545506" cy="1648167"/>
          </a:xfrm>
          <a:prstGeom prst="rect">
            <a:avLst/>
          </a:prstGeom>
        </p:spPr>
      </p:pic>
      <p:sp>
        <p:nvSpPr>
          <p:cNvPr id="3" name="TextBox 2">
            <a:extLst>
              <a:ext uri="{FF2B5EF4-FFF2-40B4-BE49-F238E27FC236}">
                <a16:creationId xmlns:a16="http://schemas.microsoft.com/office/drawing/2014/main" id="{B943DF6B-C6ED-3E48-A45D-BB06AD6259D7}"/>
              </a:ext>
            </a:extLst>
          </p:cNvPr>
          <p:cNvSpPr txBox="1"/>
          <p:nvPr/>
        </p:nvSpPr>
        <p:spPr>
          <a:xfrm>
            <a:off x="2198452" y="919279"/>
            <a:ext cx="5116749" cy="646331"/>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Door-to-Needle Time</a:t>
            </a:r>
          </a:p>
        </p:txBody>
      </p:sp>
      <p:pic>
        <p:nvPicPr>
          <p:cNvPr id="6" name="Picture 5">
            <a:extLst>
              <a:ext uri="{FF2B5EF4-FFF2-40B4-BE49-F238E27FC236}">
                <a16:creationId xmlns:a16="http://schemas.microsoft.com/office/drawing/2014/main" id="{275D7B92-292B-D85A-74A0-67750D822217}"/>
              </a:ext>
            </a:extLst>
          </p:cNvPr>
          <p:cNvPicPr>
            <a:picLocks noChangeAspect="1"/>
          </p:cNvPicPr>
          <p:nvPr/>
        </p:nvPicPr>
        <p:blipFill>
          <a:blip r:embed="rId3">
            <a:extLst>
              <a:ext uri="{28A0092B-C50C-407E-A947-70E740481C1C}">
                <a14:useLocalDpi xmlns:a14="http://schemas.microsoft.com/office/drawing/2010/main" val="0"/>
              </a:ext>
            </a:extLst>
          </a:blip>
          <a:srcRect t="23271"/>
          <a:stretch>
            <a:fillRect/>
          </a:stretch>
        </p:blipFill>
        <p:spPr>
          <a:xfrm>
            <a:off x="7988174" y="761159"/>
            <a:ext cx="3911600" cy="5335681"/>
          </a:xfrm>
          <a:prstGeom prst="rect">
            <a:avLst/>
          </a:prstGeom>
        </p:spPr>
      </p:pic>
      <p:sp>
        <p:nvSpPr>
          <p:cNvPr id="10" name="TextBox 9">
            <a:extLst>
              <a:ext uri="{FF2B5EF4-FFF2-40B4-BE49-F238E27FC236}">
                <a16:creationId xmlns:a16="http://schemas.microsoft.com/office/drawing/2014/main" id="{B9C692D9-7E7D-97FC-5AC5-324745F9DB56}"/>
              </a:ext>
            </a:extLst>
          </p:cNvPr>
          <p:cNvSpPr txBox="1"/>
          <p:nvPr/>
        </p:nvSpPr>
        <p:spPr>
          <a:xfrm>
            <a:off x="723412" y="2102769"/>
            <a:ext cx="6928276" cy="3595856"/>
          </a:xfrm>
          <a:prstGeom prst="rect">
            <a:avLst/>
          </a:prstGeom>
          <a:noFill/>
        </p:spPr>
        <p:txBody>
          <a:bodyPr wrap="square">
            <a:spAutoFit/>
          </a:bodyPr>
          <a:lstStyle/>
          <a:p>
            <a:pPr>
              <a:lnSpc>
                <a:spcPct val="150000"/>
              </a:lnSpc>
              <a:buNone/>
            </a:pPr>
            <a:r>
              <a:rPr lang="en-US" b="1" dirty="0">
                <a:solidFill>
                  <a:schemeClr val="accent5"/>
                </a:solidFill>
              </a:rPr>
              <a:t>A new Emergency Department record</a:t>
            </a:r>
          </a:p>
          <a:p>
            <a:pPr>
              <a:lnSpc>
                <a:spcPct val="150000"/>
              </a:lnSpc>
              <a:buNone/>
            </a:pPr>
            <a:r>
              <a:rPr lang="en-US" dirty="0">
                <a:solidFill>
                  <a:schemeClr val="accent6"/>
                </a:solidFill>
              </a:rPr>
              <a:t>Achieved by Cindy Betancourt, RN, and Emely Estrada, RN</a:t>
            </a:r>
          </a:p>
          <a:p>
            <a:pPr>
              <a:lnSpc>
                <a:spcPct val="150000"/>
              </a:lnSpc>
              <a:buNone/>
            </a:pPr>
            <a:endParaRPr lang="en-US" sz="800" dirty="0">
              <a:solidFill>
                <a:schemeClr val="accent6"/>
              </a:solidFill>
            </a:endParaRPr>
          </a:p>
          <a:p>
            <a:pPr marL="285750" indent="-285750">
              <a:lnSpc>
                <a:spcPct val="150000"/>
              </a:lnSpc>
              <a:spcAft>
                <a:spcPts val="1200"/>
              </a:spcAft>
              <a:buFont typeface="Arial" panose="020B0604020202020204" pitchFamily="34" charset="0"/>
              <a:buChar char="•"/>
            </a:pPr>
            <a:r>
              <a:rPr lang="en-US" dirty="0">
                <a:solidFill>
                  <a:schemeClr val="accent6"/>
                </a:solidFill>
              </a:rPr>
              <a:t>Rapid stroke recognition and activation </a:t>
            </a:r>
          </a:p>
          <a:p>
            <a:pPr marL="285750" indent="-285750">
              <a:lnSpc>
                <a:spcPct val="150000"/>
              </a:lnSpc>
              <a:spcAft>
                <a:spcPts val="1200"/>
              </a:spcAft>
              <a:buFont typeface="Arial" panose="020B0604020202020204" pitchFamily="34" charset="0"/>
              <a:buChar char="•"/>
            </a:pPr>
            <a:r>
              <a:rPr lang="en-US" dirty="0">
                <a:solidFill>
                  <a:schemeClr val="accent6"/>
                </a:solidFill>
              </a:rPr>
              <a:t>Immediate imaging and evaluation </a:t>
            </a:r>
          </a:p>
          <a:p>
            <a:pPr marL="285750" indent="-285750">
              <a:lnSpc>
                <a:spcPct val="150000"/>
              </a:lnSpc>
              <a:spcAft>
                <a:spcPts val="1200"/>
              </a:spcAft>
              <a:buFont typeface="Arial" panose="020B0604020202020204" pitchFamily="34" charset="0"/>
              <a:buChar char="•"/>
            </a:pPr>
            <a:r>
              <a:rPr lang="en-US" dirty="0">
                <a:solidFill>
                  <a:schemeClr val="accent6"/>
                </a:solidFill>
              </a:rPr>
              <a:t>Timely tPA administration </a:t>
            </a:r>
          </a:p>
          <a:p>
            <a:pPr>
              <a:lnSpc>
                <a:spcPct val="150000"/>
              </a:lnSpc>
            </a:pPr>
            <a:r>
              <a:rPr lang="en-US" dirty="0">
                <a:solidFill>
                  <a:schemeClr val="accent6"/>
                </a:solidFill>
              </a:rPr>
              <a:t>Achieved well below the 60-minute benchmark, reflecting a highly coordinated and efficient stroke response.</a:t>
            </a:r>
          </a:p>
        </p:txBody>
      </p:sp>
      <p:pic>
        <p:nvPicPr>
          <p:cNvPr id="11" name="Picture 10">
            <a:extLst>
              <a:ext uri="{FF2B5EF4-FFF2-40B4-BE49-F238E27FC236}">
                <a16:creationId xmlns:a16="http://schemas.microsoft.com/office/drawing/2014/main" id="{8381BBA5-4797-3703-6A76-36952E4A22B2}"/>
              </a:ext>
            </a:extLst>
          </p:cNvPr>
          <p:cNvPicPr>
            <a:picLocks noChangeAspect="1"/>
          </p:cNvPicPr>
          <p:nvPr/>
        </p:nvPicPr>
        <p:blipFill>
          <a:blip r:embed="rId4"/>
          <a:stretch>
            <a:fillRect/>
          </a:stretch>
        </p:blipFill>
        <p:spPr>
          <a:xfrm>
            <a:off x="475446" y="5953071"/>
            <a:ext cx="2476644" cy="511054"/>
          </a:xfrm>
          <a:prstGeom prst="rect">
            <a:avLst/>
          </a:prstGeom>
        </p:spPr>
      </p:pic>
    </p:spTree>
    <p:extLst>
      <p:ext uri="{BB962C8B-B14F-4D97-AF65-F5344CB8AC3E}">
        <p14:creationId xmlns:p14="http://schemas.microsoft.com/office/powerpoint/2010/main" val="422730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2189" y="4148601"/>
            <a:ext cx="10087621" cy="2369880"/>
          </a:xfrm>
          <a:prstGeom prst="rect">
            <a:avLst/>
          </a:prstGeom>
          <a:noFill/>
        </p:spPr>
        <p:txBody>
          <a:bodyPr wrap="square" rtlCol="0">
            <a:spAutoFit/>
          </a:bodyPr>
          <a:lstStyle/>
          <a:p>
            <a:pPr algn="ctr"/>
            <a:r>
              <a:rPr lang="en-US" sz="36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Quality in Motion: Driving Excellence </a:t>
            </a:r>
          </a:p>
          <a:p>
            <a:pPr algn="ctr"/>
            <a:r>
              <a:rPr lang="en-US" sz="36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across the Stroke Continuum</a:t>
            </a:r>
          </a:p>
          <a:p>
            <a:pPr algn="ctr"/>
            <a:endParaRPr lang="en-US" sz="20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2800" b="1" dirty="0">
                <a:solidFill>
                  <a:schemeClr val="accent5"/>
                </a:solidFill>
                <a:cs typeface="Hadassah Friedlaender" panose="02020603050405020304" pitchFamily="18" charset="-79"/>
              </a:rPr>
              <a:t>How systems, people, and relationships </a:t>
            </a:r>
          </a:p>
          <a:p>
            <a:pPr algn="ctr"/>
            <a:r>
              <a:rPr lang="en-US" sz="2800" b="1" dirty="0">
                <a:solidFill>
                  <a:schemeClr val="accent5"/>
                </a:solidFill>
                <a:cs typeface="Hadassah Friedlaender" panose="02020603050405020304" pitchFamily="18" charset="-79"/>
              </a:rPr>
              <a:t>drive stroke outcomes</a:t>
            </a:r>
          </a:p>
        </p:txBody>
      </p:sp>
      <p:sp>
        <p:nvSpPr>
          <p:cNvPr id="35" name="Frame 34"/>
          <p:cNvSpPr/>
          <p:nvPr/>
        </p:nvSpPr>
        <p:spPr>
          <a:xfrm>
            <a:off x="0" y="0"/>
            <a:ext cx="12192000" cy="6858000"/>
          </a:xfrm>
          <a:prstGeom prst="frame">
            <a:avLst>
              <a:gd name="adj1" fmla="val 4352"/>
            </a:avLst>
          </a:prstGeom>
          <a:solidFill>
            <a:srgbClr val="007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a:extLst>
              <a:ext uri="{FF2B5EF4-FFF2-40B4-BE49-F238E27FC236}">
                <a16:creationId xmlns:a16="http://schemas.microsoft.com/office/drawing/2014/main" id="{73E4D4E3-69C6-2149-8F0B-C3A30D4FD133}"/>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11" name="Picture 10">
            <a:extLst>
              <a:ext uri="{FF2B5EF4-FFF2-40B4-BE49-F238E27FC236}">
                <a16:creationId xmlns:a16="http://schemas.microsoft.com/office/drawing/2014/main" id="{6C341A77-0869-FEC9-748A-6CF1DB430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652" y="705633"/>
            <a:ext cx="6984274" cy="3260212"/>
          </a:xfrm>
          <a:prstGeom prst="rect">
            <a:avLst/>
          </a:prstGeom>
        </p:spPr>
      </p:pic>
    </p:spTree>
    <p:extLst>
      <p:ext uri="{BB962C8B-B14F-4D97-AF65-F5344CB8AC3E}">
        <p14:creationId xmlns:p14="http://schemas.microsoft.com/office/powerpoint/2010/main" val="1160481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732E-7C8E-4572-8338-8DD4D13664C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E2A662D-70FB-ED1D-681A-371D7092F73E}"/>
              </a:ext>
            </a:extLst>
          </p:cNvPr>
          <p:cNvSpPr txBox="1"/>
          <p:nvPr/>
        </p:nvSpPr>
        <p:spPr>
          <a:xfrm>
            <a:off x="6095999" y="2415221"/>
            <a:ext cx="5781161" cy="3826689"/>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dirty="0">
                <a:solidFill>
                  <a:schemeClr val="accent6"/>
                </a:solidFill>
              </a:rPr>
              <a:t>High-reliability systems require strong processes and strong relationships</a:t>
            </a:r>
          </a:p>
          <a:p>
            <a:pPr marL="285750" indent="-285750">
              <a:lnSpc>
                <a:spcPct val="150000"/>
              </a:lnSpc>
              <a:spcAft>
                <a:spcPts val="1200"/>
              </a:spcAft>
              <a:buFont typeface="Arial" panose="020B0604020202020204" pitchFamily="34" charset="0"/>
              <a:buChar char="•"/>
            </a:pPr>
            <a:r>
              <a:rPr lang="en-US" dirty="0">
                <a:solidFill>
                  <a:schemeClr val="accent6"/>
                </a:solidFill>
              </a:rPr>
              <a:t>Evidence-based strategies are scalable across all hospital sizes</a:t>
            </a:r>
          </a:p>
          <a:p>
            <a:pPr marL="285750" indent="-285750">
              <a:lnSpc>
                <a:spcPct val="150000"/>
              </a:lnSpc>
              <a:spcAft>
                <a:spcPts val="1200"/>
              </a:spcAft>
              <a:buFont typeface="Arial" panose="020B0604020202020204" pitchFamily="34" charset="0"/>
              <a:buChar char="•"/>
            </a:pPr>
            <a:r>
              <a:rPr lang="en-US" dirty="0">
                <a:solidFill>
                  <a:schemeClr val="accent6"/>
                </a:solidFill>
              </a:rPr>
              <a:t>Interdisciplinary teamwork is essential for optimal outcomes</a:t>
            </a:r>
          </a:p>
          <a:p>
            <a:pPr marL="285750" indent="-285750">
              <a:lnSpc>
                <a:spcPct val="150000"/>
              </a:lnSpc>
              <a:spcAft>
                <a:spcPts val="1200"/>
              </a:spcAft>
              <a:buFont typeface="Arial" panose="020B0604020202020204" pitchFamily="34" charset="0"/>
              <a:buChar char="•"/>
            </a:pPr>
            <a:r>
              <a:rPr lang="en-US" dirty="0">
                <a:solidFill>
                  <a:schemeClr val="accent6"/>
                </a:solidFill>
              </a:rPr>
              <a:t>Stroke Coordinators elevate performance through influence, trust, and connection</a:t>
            </a:r>
          </a:p>
        </p:txBody>
      </p:sp>
      <p:sp>
        <p:nvSpPr>
          <p:cNvPr id="8" name="TextBox 7">
            <a:extLst>
              <a:ext uri="{FF2B5EF4-FFF2-40B4-BE49-F238E27FC236}">
                <a16:creationId xmlns:a16="http://schemas.microsoft.com/office/drawing/2014/main" id="{FBCEC821-6FCE-8397-4C12-17508E6F1F19}"/>
              </a:ext>
            </a:extLst>
          </p:cNvPr>
          <p:cNvSpPr txBox="1"/>
          <p:nvPr/>
        </p:nvSpPr>
        <p:spPr>
          <a:xfrm>
            <a:off x="5995841" y="1622516"/>
            <a:ext cx="5233333" cy="646331"/>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Key Takeaways</a:t>
            </a:r>
          </a:p>
        </p:txBody>
      </p:sp>
      <p:pic>
        <p:nvPicPr>
          <p:cNvPr id="6" name="Picture 5">
            <a:extLst>
              <a:ext uri="{FF2B5EF4-FFF2-40B4-BE49-F238E27FC236}">
                <a16:creationId xmlns:a16="http://schemas.microsoft.com/office/drawing/2014/main" id="{1EFC9A4F-4E0A-F9B7-6D13-0EF6D448E63C}"/>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9" name="Picture 8">
            <a:extLst>
              <a:ext uri="{FF2B5EF4-FFF2-40B4-BE49-F238E27FC236}">
                <a16:creationId xmlns:a16="http://schemas.microsoft.com/office/drawing/2014/main" id="{A1C08957-F8B4-EC68-376C-C58D4D3E2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6479"/>
            <a:ext cx="6221093" cy="4270550"/>
          </a:xfrm>
          <a:prstGeom prst="rect">
            <a:avLst/>
          </a:prstGeom>
        </p:spPr>
      </p:pic>
    </p:spTree>
    <p:extLst>
      <p:ext uri="{BB962C8B-B14F-4D97-AF65-F5344CB8AC3E}">
        <p14:creationId xmlns:p14="http://schemas.microsoft.com/office/powerpoint/2010/main" val="354273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DCEE-80A8-C89B-A39C-AD8C7E6629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51162A-01EC-BE15-8146-EC876AEECC0C}"/>
              </a:ext>
            </a:extLst>
          </p:cNvPr>
          <p:cNvSpPr txBox="1"/>
          <p:nvPr/>
        </p:nvSpPr>
        <p:spPr>
          <a:xfrm>
            <a:off x="1892300" y="2485411"/>
            <a:ext cx="8407400" cy="2800767"/>
          </a:xfrm>
          <a:prstGeom prst="rect">
            <a:avLst/>
          </a:prstGeom>
          <a:noFill/>
        </p:spPr>
        <p:txBody>
          <a:bodyPr wrap="square" rtlCol="0">
            <a:spAutoFit/>
          </a:bodyPr>
          <a:lstStyle/>
          <a:p>
            <a:pPr algn="ctr"/>
            <a:r>
              <a:rPr lang="en-US" sz="8800" dirty="0">
                <a:solidFill>
                  <a:srgbClr val="007985"/>
                </a:solidFill>
                <a:latin typeface="Lato Black" panose="020F0A02020204030203" pitchFamily="34" charset="0"/>
              </a:rPr>
              <a:t>Discussion &amp; Questions</a:t>
            </a:r>
          </a:p>
        </p:txBody>
      </p:sp>
      <p:sp>
        <p:nvSpPr>
          <p:cNvPr id="5" name="Google Shape;2111;p67">
            <a:extLst>
              <a:ext uri="{FF2B5EF4-FFF2-40B4-BE49-F238E27FC236}">
                <a16:creationId xmlns:a16="http://schemas.microsoft.com/office/drawing/2014/main" id="{22561EAC-A350-E5AD-3F10-02F6B76646B1}"/>
              </a:ext>
            </a:extLst>
          </p:cNvPr>
          <p:cNvSpPr/>
          <p:nvPr/>
        </p:nvSpPr>
        <p:spPr>
          <a:xfrm>
            <a:off x="5682835" y="1541290"/>
            <a:ext cx="826309" cy="82630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Frame 34">
            <a:extLst>
              <a:ext uri="{FF2B5EF4-FFF2-40B4-BE49-F238E27FC236}">
                <a16:creationId xmlns:a16="http://schemas.microsoft.com/office/drawing/2014/main" id="{BAB92B30-57BF-6735-7293-A824E99D1D7E}"/>
              </a:ext>
            </a:extLst>
          </p:cNvPr>
          <p:cNvSpPr/>
          <p:nvPr/>
        </p:nvSpPr>
        <p:spPr>
          <a:xfrm>
            <a:off x="0" y="0"/>
            <a:ext cx="12192000" cy="6858000"/>
          </a:xfrm>
          <a:prstGeom prst="frame">
            <a:avLst>
              <a:gd name="adj1" fmla="val 4352"/>
            </a:avLst>
          </a:prstGeom>
          <a:solidFill>
            <a:srgbClr val="007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28B92D01-DD2B-AABC-5FB6-9D015EB0B992}"/>
              </a:ext>
            </a:extLst>
          </p:cNvPr>
          <p:cNvSpPr txBox="1"/>
          <p:nvPr/>
        </p:nvSpPr>
        <p:spPr>
          <a:xfrm>
            <a:off x="5710543" y="1503175"/>
            <a:ext cx="826309" cy="923330"/>
          </a:xfrm>
          <a:prstGeom prst="rect">
            <a:avLst/>
          </a:prstGeom>
          <a:noFill/>
        </p:spPr>
        <p:txBody>
          <a:bodyPr wrap="square" rtlCol="0">
            <a:spAutoFit/>
          </a:bodyPr>
          <a:lstStyle/>
          <a:p>
            <a:pPr algn="ctr"/>
            <a:r>
              <a:rPr lang="en-US" sz="5400" b="1" spc="300" dirty="0">
                <a:solidFill>
                  <a:schemeClr val="bg1"/>
                </a:solidFill>
                <a:latin typeface="Lato Black" panose="020F0A02020204030203"/>
              </a:rPr>
              <a:t>?</a:t>
            </a:r>
          </a:p>
        </p:txBody>
      </p:sp>
      <p:pic>
        <p:nvPicPr>
          <p:cNvPr id="2" name="Picture 1">
            <a:extLst>
              <a:ext uri="{FF2B5EF4-FFF2-40B4-BE49-F238E27FC236}">
                <a16:creationId xmlns:a16="http://schemas.microsoft.com/office/drawing/2014/main" id="{C90879A7-D7D8-52F9-5858-B9911C043A7B}"/>
              </a:ext>
            </a:extLst>
          </p:cNvPr>
          <p:cNvPicPr>
            <a:picLocks noChangeAspect="1"/>
          </p:cNvPicPr>
          <p:nvPr/>
        </p:nvPicPr>
        <p:blipFill>
          <a:blip r:embed="rId2"/>
          <a:stretch>
            <a:fillRect/>
          </a:stretch>
        </p:blipFill>
        <p:spPr>
          <a:xfrm>
            <a:off x="9238304" y="548871"/>
            <a:ext cx="2476644" cy="511054"/>
          </a:xfrm>
          <a:prstGeom prst="rect">
            <a:avLst/>
          </a:prstGeom>
        </p:spPr>
      </p:pic>
    </p:spTree>
    <p:extLst>
      <p:ext uri="{BB962C8B-B14F-4D97-AF65-F5344CB8AC3E}">
        <p14:creationId xmlns:p14="http://schemas.microsoft.com/office/powerpoint/2010/main" val="346226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0" y="0"/>
            <a:ext cx="12192000"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TextBox 4"/>
          <p:cNvSpPr txBox="1"/>
          <p:nvPr/>
        </p:nvSpPr>
        <p:spPr>
          <a:xfrm>
            <a:off x="1582057" y="2586114"/>
            <a:ext cx="9027886" cy="1569660"/>
          </a:xfrm>
          <a:prstGeom prst="rect">
            <a:avLst/>
          </a:prstGeom>
          <a:noFill/>
        </p:spPr>
        <p:txBody>
          <a:bodyPr wrap="square" rtlCol="0">
            <a:spAutoFit/>
          </a:bodyPr>
          <a:lstStyle/>
          <a:p>
            <a:pPr algn="ctr"/>
            <a:r>
              <a:rPr lang="en-US" sz="9600" dirty="0">
                <a:solidFill>
                  <a:schemeClr val="bg1"/>
                </a:solidFill>
                <a:latin typeface="+mj-lt"/>
              </a:rPr>
              <a:t>Thank You</a:t>
            </a:r>
          </a:p>
        </p:txBody>
      </p:sp>
      <p:pic>
        <p:nvPicPr>
          <p:cNvPr id="2" name="Picture 1">
            <a:extLst>
              <a:ext uri="{FF2B5EF4-FFF2-40B4-BE49-F238E27FC236}">
                <a16:creationId xmlns:a16="http://schemas.microsoft.com/office/drawing/2014/main" id="{CB27E2F5-E1D6-AB05-C56F-FD72F30BD113}"/>
              </a:ext>
            </a:extLst>
          </p:cNvPr>
          <p:cNvPicPr>
            <a:picLocks noChangeAspect="1"/>
          </p:cNvPicPr>
          <p:nvPr/>
        </p:nvPicPr>
        <p:blipFill>
          <a:blip r:embed="rId2"/>
          <a:stretch>
            <a:fillRect/>
          </a:stretch>
        </p:blipFill>
        <p:spPr>
          <a:xfrm>
            <a:off x="4495800" y="4401127"/>
            <a:ext cx="3200400" cy="660400"/>
          </a:xfrm>
          <a:prstGeom prst="rect">
            <a:avLst/>
          </a:prstGeom>
        </p:spPr>
      </p:pic>
    </p:spTree>
    <p:extLst>
      <p:ext uri="{BB962C8B-B14F-4D97-AF65-F5344CB8AC3E}">
        <p14:creationId xmlns:p14="http://schemas.microsoft.com/office/powerpoint/2010/main" val="311126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4127513" cy="4371729"/>
          </a:xfrm>
          <a:prstGeom prst="rect">
            <a:avLst/>
          </a:prstGeom>
          <a:solidFill>
            <a:srgbClr val="007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665092" y="748939"/>
            <a:ext cx="4031137" cy="4108430"/>
          </a:xfrm>
          <a:custGeom>
            <a:avLst/>
            <a:gdLst>
              <a:gd name="connsiteX0" fmla="*/ 0 w 4305301"/>
              <a:gd name="connsiteY0" fmla="*/ 0 h 4387850"/>
              <a:gd name="connsiteX1" fmla="*/ 4305301 w 4305301"/>
              <a:gd name="connsiteY1" fmla="*/ 0 h 4387850"/>
              <a:gd name="connsiteX2" fmla="*/ 4305301 w 4305301"/>
              <a:gd name="connsiteY2" fmla="*/ 4387850 h 4387850"/>
              <a:gd name="connsiteX3" fmla="*/ 0 w 4305301"/>
              <a:gd name="connsiteY3" fmla="*/ 4387850 h 4387850"/>
            </a:gdLst>
            <a:ahLst/>
            <a:cxnLst>
              <a:cxn ang="0">
                <a:pos x="connsiteX0" y="connsiteY0"/>
              </a:cxn>
              <a:cxn ang="0">
                <a:pos x="connsiteX1" y="connsiteY1"/>
              </a:cxn>
              <a:cxn ang="0">
                <a:pos x="connsiteX2" y="connsiteY2"/>
              </a:cxn>
              <a:cxn ang="0">
                <a:pos x="connsiteX3" y="connsiteY3"/>
              </a:cxn>
            </a:cxnLst>
            <a:rect l="l" t="t" r="r" b="b"/>
            <a:pathLst>
              <a:path w="4305301" h="4387850">
                <a:moveTo>
                  <a:pt x="0" y="0"/>
                </a:moveTo>
                <a:lnTo>
                  <a:pt x="4305301" y="0"/>
                </a:lnTo>
                <a:lnTo>
                  <a:pt x="4305301" y="4387850"/>
                </a:lnTo>
                <a:lnTo>
                  <a:pt x="0" y="4387850"/>
                </a:lnTo>
                <a:close/>
              </a:path>
            </a:pathLst>
          </a:custGeom>
          <a:solidFill>
            <a:srgbClr val="5A96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5" name="Google Shape;1160;p35"/>
          <p:cNvGrpSpPr/>
          <p:nvPr/>
        </p:nvGrpSpPr>
        <p:grpSpPr>
          <a:xfrm>
            <a:off x="11053332" y="5587589"/>
            <a:ext cx="499646" cy="499646"/>
            <a:chOff x="-222250" y="-3001925"/>
            <a:chExt cx="609600" cy="609600"/>
          </a:xfrm>
          <a:solidFill>
            <a:schemeClr val="bg2"/>
          </a:solidFill>
        </p:grpSpPr>
        <p:sp>
          <p:nvSpPr>
            <p:cNvPr id="16" name="Google Shape;1161;p35"/>
            <p:cNvSpPr/>
            <p:nvPr/>
          </p:nvSpPr>
          <p:spPr>
            <a:xfrm>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162;p35"/>
            <p:cNvSpPr/>
            <p:nvPr/>
          </p:nvSpPr>
          <p:spPr>
            <a:xfrm rot="-5400000">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163;p35"/>
          <p:cNvGrpSpPr/>
          <p:nvPr/>
        </p:nvGrpSpPr>
        <p:grpSpPr>
          <a:xfrm>
            <a:off x="10831049" y="6087236"/>
            <a:ext cx="300549" cy="300549"/>
            <a:chOff x="-222250" y="-3001925"/>
            <a:chExt cx="609600" cy="609600"/>
          </a:xfrm>
          <a:solidFill>
            <a:schemeClr val="bg2"/>
          </a:solidFill>
        </p:grpSpPr>
        <p:sp>
          <p:nvSpPr>
            <p:cNvPr id="19" name="Google Shape;1164;p35"/>
            <p:cNvSpPr/>
            <p:nvPr/>
          </p:nvSpPr>
          <p:spPr>
            <a:xfrm>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165;p35"/>
            <p:cNvSpPr/>
            <p:nvPr/>
          </p:nvSpPr>
          <p:spPr>
            <a:xfrm rot="-5400000">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Placeholder 11">
            <a:extLst>
              <a:ext uri="{FF2B5EF4-FFF2-40B4-BE49-F238E27FC236}">
                <a16:creationId xmlns:a16="http://schemas.microsoft.com/office/drawing/2014/main" id="{164F464B-B941-A9AC-0E47-1F5C5628EA97}"/>
              </a:ext>
            </a:extLst>
          </p:cNvPr>
          <p:cNvPicPr>
            <a:picLocks noGrp="1" noChangeAspect="1"/>
          </p:cNvPicPr>
          <p:nvPr>
            <p:ph type="pic" sz="quarter" idx="10"/>
          </p:nvPr>
        </p:nvPicPr>
        <p:blipFill>
          <a:blip r:embed="rId2"/>
          <a:srcRect l="8878" r="8878"/>
          <a:stretch/>
        </p:blipFill>
        <p:spPr>
          <a:xfrm>
            <a:off x="1580613" y="1675211"/>
            <a:ext cx="3124269" cy="3184174"/>
          </a:xfrm>
          <a:prstGeom prst="rect">
            <a:avLst/>
          </a:prstGeom>
          <a:pattFill prst="pct10">
            <a:fgClr>
              <a:srgbClr val="249BEB"/>
            </a:fgClr>
            <a:bgClr>
              <a:prstClr val="white"/>
            </a:bgClr>
          </a:pattFill>
        </p:spPr>
      </p:pic>
      <p:sp>
        <p:nvSpPr>
          <p:cNvPr id="8" name="TextBox 7">
            <a:extLst>
              <a:ext uri="{FF2B5EF4-FFF2-40B4-BE49-F238E27FC236}">
                <a16:creationId xmlns:a16="http://schemas.microsoft.com/office/drawing/2014/main" id="{21B87620-18B5-D82A-4072-2FFEA7091B19}"/>
              </a:ext>
            </a:extLst>
          </p:cNvPr>
          <p:cNvSpPr txBox="1"/>
          <p:nvPr/>
        </p:nvSpPr>
        <p:spPr>
          <a:xfrm>
            <a:off x="4957332" y="2171268"/>
            <a:ext cx="6569576" cy="4201663"/>
          </a:xfrm>
          <a:prstGeom prst="rect">
            <a:avLst/>
          </a:prstGeom>
          <a:noFill/>
        </p:spPr>
        <p:txBody>
          <a:bodyPr wrap="square">
            <a:spAutoFit/>
          </a:bodyPr>
          <a:lstStyle/>
          <a:p>
            <a:pPr>
              <a:buNone/>
            </a:pPr>
            <a:r>
              <a:rPr lang="en-US" b="1" dirty="0">
                <a:solidFill>
                  <a:schemeClr val="accent5"/>
                </a:solidFill>
              </a:rPr>
              <a:t>Laura Kay Soares, RN, MSN-Ed, SCRN</a:t>
            </a:r>
            <a:br>
              <a:rPr lang="en-US" dirty="0">
                <a:solidFill>
                  <a:schemeClr val="accent5"/>
                </a:solidFill>
              </a:rPr>
            </a:br>
            <a:r>
              <a:rPr lang="en-US" dirty="0">
                <a:solidFill>
                  <a:schemeClr val="accent5"/>
                </a:solidFill>
              </a:rPr>
              <a:t>Stroke &amp; Sepsis Program Coordinator</a:t>
            </a:r>
          </a:p>
          <a:p>
            <a:pPr>
              <a:buNone/>
            </a:pPr>
            <a:endParaRPr lang="en-US" dirty="0"/>
          </a:p>
          <a:p>
            <a:pPr>
              <a:lnSpc>
                <a:spcPct val="150000"/>
              </a:lnSpc>
              <a:buNone/>
            </a:pPr>
            <a:r>
              <a:rPr lang="en-US" sz="1600" dirty="0">
                <a:solidFill>
                  <a:schemeClr val="accent6"/>
                </a:solidFill>
              </a:rPr>
              <a:t>With more than 30 years of experience across acute care, emergency services, hospice, and home health, Laura brings deep expertise in stroke and sepsis program development, regulatory readiness, and performance improvement.</a:t>
            </a:r>
          </a:p>
          <a:p>
            <a:pPr>
              <a:buNone/>
            </a:pPr>
            <a:endParaRPr lang="en-US" dirty="0"/>
          </a:p>
          <a:p>
            <a:pPr>
              <a:lnSpc>
                <a:spcPct val="150000"/>
              </a:lnSpc>
              <a:buNone/>
            </a:pPr>
            <a:r>
              <a:rPr lang="en-US" sz="2000" b="1" dirty="0">
                <a:solidFill>
                  <a:schemeClr val="accent5"/>
                </a:solidFill>
              </a:rPr>
              <a:t>What Drives Her Work</a:t>
            </a:r>
            <a:br>
              <a:rPr lang="en-US" dirty="0"/>
            </a:br>
            <a:r>
              <a:rPr lang="en-US" sz="1600" dirty="0">
                <a:solidFill>
                  <a:schemeClr val="accent6"/>
                </a:solidFill>
              </a:rPr>
              <a:t>A belief that strong relationships are the foundation of high-reliability care. While data and protocols provide structure, trust, communication, and shared ownership are what move quality forward.</a:t>
            </a:r>
            <a:endParaRPr lang="en-US" dirty="0">
              <a:solidFill>
                <a:schemeClr val="accent6"/>
              </a:solidFill>
            </a:endParaRPr>
          </a:p>
        </p:txBody>
      </p:sp>
      <p:sp>
        <p:nvSpPr>
          <p:cNvPr id="10" name="TextBox 9">
            <a:extLst>
              <a:ext uri="{FF2B5EF4-FFF2-40B4-BE49-F238E27FC236}">
                <a16:creationId xmlns:a16="http://schemas.microsoft.com/office/drawing/2014/main" id="{F1246C24-110A-DDB1-3618-6B7302910D8C}"/>
              </a:ext>
            </a:extLst>
          </p:cNvPr>
          <p:cNvSpPr txBox="1"/>
          <p:nvPr/>
        </p:nvSpPr>
        <p:spPr>
          <a:xfrm>
            <a:off x="4957332" y="1471737"/>
            <a:ext cx="6096000" cy="646331"/>
          </a:xfrm>
          <a:prstGeom prst="rect">
            <a:avLst/>
          </a:prstGeom>
          <a:noFill/>
        </p:spPr>
        <p:txBody>
          <a:bodyPr wrap="square">
            <a:spAutoFit/>
          </a:bodyPr>
          <a:lstStyle/>
          <a:p>
            <a:pPr>
              <a:buNone/>
            </a:pPr>
            <a:r>
              <a:rPr lang="en-US" sz="3600" b="1" dirty="0">
                <a:solidFill>
                  <a:schemeClr val="accent1"/>
                </a:solidFill>
              </a:rPr>
              <a:t>About the Presenter</a:t>
            </a:r>
          </a:p>
        </p:txBody>
      </p:sp>
      <p:pic>
        <p:nvPicPr>
          <p:cNvPr id="11" name="Picture 10">
            <a:extLst>
              <a:ext uri="{FF2B5EF4-FFF2-40B4-BE49-F238E27FC236}">
                <a16:creationId xmlns:a16="http://schemas.microsoft.com/office/drawing/2014/main" id="{F1A58F06-0D41-82E5-2A72-E8FE1117FF28}"/>
              </a:ext>
            </a:extLst>
          </p:cNvPr>
          <p:cNvPicPr>
            <a:picLocks noChangeAspect="1"/>
          </p:cNvPicPr>
          <p:nvPr/>
        </p:nvPicPr>
        <p:blipFill>
          <a:blip r:embed="rId3"/>
          <a:stretch>
            <a:fillRect/>
          </a:stretch>
        </p:blipFill>
        <p:spPr>
          <a:xfrm>
            <a:off x="9238304" y="548871"/>
            <a:ext cx="2476644" cy="511054"/>
          </a:xfrm>
          <a:prstGeom prst="rect">
            <a:avLst/>
          </a:prstGeom>
        </p:spPr>
      </p:pic>
    </p:spTree>
    <p:extLst>
      <p:ext uri="{BB962C8B-B14F-4D97-AF65-F5344CB8AC3E}">
        <p14:creationId xmlns:p14="http://schemas.microsoft.com/office/powerpoint/2010/main" val="79954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91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31896" y="1937252"/>
            <a:ext cx="7577223" cy="5155770"/>
          </a:xfrm>
          <a:prstGeom prst="rect">
            <a:avLst/>
          </a:prstGeom>
          <a:noFill/>
        </p:spPr>
        <p:txBody>
          <a:bodyPr wrap="square" rtlCol="0">
            <a:spAutoFit/>
          </a:bodyPr>
          <a:lstStyle/>
          <a:p>
            <a:pPr>
              <a:lnSpc>
                <a:spcPct val="150000"/>
              </a:lnSpc>
            </a:pPr>
            <a:r>
              <a:rPr lang="en-ID" sz="1600" dirty="0">
                <a:solidFill>
                  <a:schemeClr val="accent6"/>
                </a:solidFill>
                <a:ea typeface="Open Sans" panose="020B0606030504020204" pitchFamily="34" charset="0"/>
                <a:cs typeface="Poppins" panose="00000500000000000000" pitchFamily="2" charset="0"/>
              </a:rPr>
              <a:t>The stroke program at Sierra View Medical </a:t>
            </a:r>
            <a:r>
              <a:rPr lang="en-ID" sz="1600" dirty="0" err="1">
                <a:solidFill>
                  <a:schemeClr val="accent6"/>
                </a:solidFill>
                <a:ea typeface="Open Sans" panose="020B0606030504020204" pitchFamily="34" charset="0"/>
                <a:cs typeface="Poppins" panose="00000500000000000000" pitchFamily="2" charset="0"/>
              </a:rPr>
              <a:t>Center</a:t>
            </a:r>
            <a:r>
              <a:rPr lang="en-ID" sz="1600" dirty="0">
                <a:solidFill>
                  <a:schemeClr val="accent6"/>
                </a:solidFill>
                <a:ea typeface="Open Sans" panose="020B0606030504020204" pitchFamily="34" charset="0"/>
                <a:cs typeface="Poppins" panose="00000500000000000000" pitchFamily="2" charset="0"/>
              </a:rPr>
              <a:t> promotes health through primary prevention and ensures access to the highest standard of stroke care through advanced medicine and collaborative partnerships, supported by evidence-based practice.</a:t>
            </a:r>
          </a:p>
          <a:p>
            <a:pPr>
              <a:lnSpc>
                <a:spcPct val="150000"/>
              </a:lnSpc>
            </a:pPr>
            <a:endParaRPr lang="en-ID" sz="1600" dirty="0">
              <a:solidFill>
                <a:schemeClr val="tx1">
                  <a:lumMod val="75000"/>
                  <a:lumOff val="25000"/>
                </a:schemeClr>
              </a:solidFill>
              <a:ea typeface="Open Sans" panose="020B0606030504020204" pitchFamily="34" charset="0"/>
              <a:cs typeface="Poppins" panose="00000500000000000000" pitchFamily="2" charset="0"/>
            </a:endParaRPr>
          </a:p>
          <a:p>
            <a:r>
              <a:rPr lang="en-US" sz="2000" b="1" dirty="0">
                <a:solidFill>
                  <a:schemeClr val="accent5"/>
                </a:solidFill>
              </a:rPr>
              <a:t>About Sierra View Medical Center</a:t>
            </a:r>
            <a:endParaRPr lang="en-US" sz="1600" dirty="0"/>
          </a:p>
          <a:p>
            <a:pPr marL="285750" indent="-285750">
              <a:lnSpc>
                <a:spcPct val="150000"/>
              </a:lnSpc>
              <a:buFont typeface="Arial" panose="020B0604020202020204" pitchFamily="34" charset="0"/>
              <a:buChar char="•"/>
            </a:pPr>
            <a:r>
              <a:rPr lang="en-US" sz="1400" dirty="0">
                <a:solidFill>
                  <a:schemeClr val="accent6"/>
                </a:solidFill>
              </a:rPr>
              <a:t>167-bed acute care hospital, (18 Main ED beds and 20 Telemetry/Stroke beds)</a:t>
            </a:r>
          </a:p>
          <a:p>
            <a:pPr marL="285750" indent="-285750">
              <a:lnSpc>
                <a:spcPct val="150000"/>
              </a:lnSpc>
              <a:buFont typeface="Arial" panose="020B0604020202020204" pitchFamily="34" charset="0"/>
              <a:buChar char="•"/>
            </a:pPr>
            <a:r>
              <a:rPr lang="en-US" sz="1400" dirty="0">
                <a:solidFill>
                  <a:schemeClr val="accent6"/>
                </a:solidFill>
              </a:rPr>
              <a:t>Located in the foothills of the Sierra Nevada range</a:t>
            </a:r>
          </a:p>
          <a:p>
            <a:pPr marL="285750" indent="-285750">
              <a:lnSpc>
                <a:spcPct val="150000"/>
              </a:lnSpc>
              <a:buFont typeface="Arial" panose="020B0604020202020204" pitchFamily="34" charset="0"/>
              <a:buChar char="•"/>
            </a:pPr>
            <a:r>
              <a:rPr lang="en-US" sz="1400" dirty="0">
                <a:solidFill>
                  <a:schemeClr val="accent6"/>
                </a:solidFill>
              </a:rPr>
              <a:t>Not for profit, public entity with a five-member Board of Directors</a:t>
            </a:r>
          </a:p>
          <a:p>
            <a:pPr marL="285750" indent="-285750">
              <a:lnSpc>
                <a:spcPct val="150000"/>
              </a:lnSpc>
              <a:buFont typeface="Arial" panose="020B0604020202020204" pitchFamily="34" charset="0"/>
              <a:buChar char="•"/>
            </a:pPr>
            <a:r>
              <a:rPr lang="en-US" sz="1400" dirty="0">
                <a:solidFill>
                  <a:schemeClr val="accent6"/>
                </a:solidFill>
              </a:rPr>
              <a:t>On track to see about 700 stroke alerts for FY2026</a:t>
            </a:r>
          </a:p>
          <a:p>
            <a:pPr marL="285750" indent="-285750">
              <a:lnSpc>
                <a:spcPct val="150000"/>
              </a:lnSpc>
              <a:buFont typeface="Arial" panose="020B0604020202020204" pitchFamily="34" charset="0"/>
              <a:buChar char="•"/>
            </a:pPr>
            <a:r>
              <a:rPr lang="en-US" sz="1400" dirty="0">
                <a:solidFill>
                  <a:schemeClr val="accent6"/>
                </a:solidFill>
              </a:rPr>
              <a:t>36% of stroke alerts code out to an actual stroke (benchmark is 25-40%).</a:t>
            </a:r>
          </a:p>
          <a:p>
            <a:pPr marL="285750" indent="-285750">
              <a:lnSpc>
                <a:spcPct val="150000"/>
              </a:lnSpc>
              <a:buFont typeface="Arial" panose="020B0604020202020204" pitchFamily="34" charset="0"/>
              <a:buChar char="•"/>
            </a:pPr>
            <a:r>
              <a:rPr lang="en-US" sz="1400" dirty="0">
                <a:solidFill>
                  <a:schemeClr val="accent6"/>
                </a:solidFill>
              </a:rPr>
              <a:t>Current median DTN time is 47 min with our 7 out of our last 10 administrations being under 30 min.</a:t>
            </a:r>
          </a:p>
          <a:p>
            <a:pPr marL="285750" indent="-285750">
              <a:lnSpc>
                <a:spcPct val="150000"/>
              </a:lnSpc>
              <a:buFont typeface="Arial" panose="020B0604020202020204" pitchFamily="34" charset="0"/>
              <a:buChar char="•"/>
            </a:pPr>
            <a:r>
              <a:rPr lang="en-US" sz="1400" dirty="0">
                <a:solidFill>
                  <a:schemeClr val="accent6"/>
                </a:solidFill>
              </a:rPr>
              <a:t>Current median door to CT time is 8 min</a:t>
            </a:r>
          </a:p>
          <a:p>
            <a:pPr>
              <a:lnSpc>
                <a:spcPct val="150000"/>
              </a:lnSpc>
            </a:pPr>
            <a:endParaRPr lang="en-ID" sz="1600" dirty="0">
              <a:solidFill>
                <a:schemeClr val="tx1">
                  <a:lumMod val="75000"/>
                  <a:lumOff val="25000"/>
                </a:schemeClr>
              </a:solidFill>
              <a:ea typeface="Open Sans" panose="020B0606030504020204" pitchFamily="34" charset="0"/>
              <a:cs typeface="Poppins" panose="00000500000000000000" pitchFamily="2" charset="0"/>
            </a:endParaRPr>
          </a:p>
        </p:txBody>
      </p:sp>
      <p:sp>
        <p:nvSpPr>
          <p:cNvPr id="8" name="TextBox 7"/>
          <p:cNvSpPr txBox="1"/>
          <p:nvPr/>
        </p:nvSpPr>
        <p:spPr>
          <a:xfrm>
            <a:off x="4431897" y="1290921"/>
            <a:ext cx="6190145" cy="646331"/>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About Our Stroke Program</a:t>
            </a:r>
          </a:p>
        </p:txBody>
      </p:sp>
      <p:grpSp>
        <p:nvGrpSpPr>
          <p:cNvPr id="18" name="Google Shape;1163;p35"/>
          <p:cNvGrpSpPr/>
          <p:nvPr/>
        </p:nvGrpSpPr>
        <p:grpSpPr>
          <a:xfrm>
            <a:off x="10831049" y="6087236"/>
            <a:ext cx="300549" cy="300549"/>
            <a:chOff x="-222250" y="-3001925"/>
            <a:chExt cx="609600" cy="609600"/>
          </a:xfrm>
          <a:solidFill>
            <a:schemeClr val="bg2"/>
          </a:solidFill>
        </p:grpSpPr>
        <p:sp>
          <p:nvSpPr>
            <p:cNvPr id="19" name="Google Shape;1164;p35"/>
            <p:cNvSpPr/>
            <p:nvPr/>
          </p:nvSpPr>
          <p:spPr>
            <a:xfrm>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65;p35"/>
            <p:cNvSpPr/>
            <p:nvPr/>
          </p:nvSpPr>
          <p:spPr>
            <a:xfrm rot="-5400000">
              <a:off x="-222250" y="-2797175"/>
              <a:ext cx="609600" cy="2001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05EC0D88-1860-01C3-468C-F2E895010B7F}"/>
              </a:ext>
            </a:extLst>
          </p:cNvPr>
          <p:cNvPicPr>
            <a:picLocks noChangeAspect="1"/>
          </p:cNvPicPr>
          <p:nvPr/>
        </p:nvPicPr>
        <p:blipFill>
          <a:blip r:embed="rId2"/>
          <a:stretch>
            <a:fillRect/>
          </a:stretch>
        </p:blipFill>
        <p:spPr>
          <a:xfrm>
            <a:off x="9238304" y="548871"/>
            <a:ext cx="2476644" cy="511054"/>
          </a:xfrm>
          <a:prstGeom prst="rect">
            <a:avLst/>
          </a:prstGeom>
        </p:spPr>
      </p:pic>
      <p:pic>
        <p:nvPicPr>
          <p:cNvPr id="14" name="Picture 13">
            <a:extLst>
              <a:ext uri="{FF2B5EF4-FFF2-40B4-BE49-F238E27FC236}">
                <a16:creationId xmlns:a16="http://schemas.microsoft.com/office/drawing/2014/main" id="{F2D4C2CD-0FC5-D072-3BEB-97F1C94D2326}"/>
              </a:ext>
            </a:extLst>
          </p:cNvPr>
          <p:cNvPicPr>
            <a:picLocks noChangeAspect="1"/>
          </p:cNvPicPr>
          <p:nvPr/>
        </p:nvPicPr>
        <p:blipFill>
          <a:blip r:embed="rId3">
            <a:extLst>
              <a:ext uri="{28A0092B-C50C-407E-A947-70E740481C1C}">
                <a14:useLocalDpi xmlns:a14="http://schemas.microsoft.com/office/drawing/2010/main" val="0"/>
              </a:ext>
            </a:extLst>
          </a:blip>
          <a:srcRect t="4350" b="5445"/>
          <a:stretch>
            <a:fillRect/>
          </a:stretch>
        </p:blipFill>
        <p:spPr>
          <a:xfrm>
            <a:off x="311766" y="804398"/>
            <a:ext cx="3906275" cy="5285488"/>
          </a:xfrm>
          <a:prstGeom prst="rect">
            <a:avLst/>
          </a:prstGeom>
        </p:spPr>
      </p:pic>
    </p:spTree>
    <p:extLst>
      <p:ext uri="{BB962C8B-B14F-4D97-AF65-F5344CB8AC3E}">
        <p14:creationId xmlns:p14="http://schemas.microsoft.com/office/powerpoint/2010/main" val="247242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77A3B-4E9C-52C8-741C-CEA950EF1D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528B0A-A531-7992-DEE2-143DFC0F1E9C}"/>
              </a:ext>
            </a:extLst>
          </p:cNvPr>
          <p:cNvSpPr/>
          <p:nvPr/>
        </p:nvSpPr>
        <p:spPr>
          <a:xfrm>
            <a:off x="8280400" y="0"/>
            <a:ext cx="391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E1915D-34DB-B42A-42CF-EC3F87166CC4}"/>
              </a:ext>
            </a:extLst>
          </p:cNvPr>
          <p:cNvSpPr txBox="1"/>
          <p:nvPr/>
        </p:nvSpPr>
        <p:spPr>
          <a:xfrm>
            <a:off x="346439" y="1906992"/>
            <a:ext cx="7933962" cy="4376647"/>
          </a:xfrm>
          <a:prstGeom prst="rect">
            <a:avLst/>
          </a:prstGeom>
          <a:noFill/>
        </p:spPr>
        <p:txBody>
          <a:bodyPr wrap="square" rtlCol="0">
            <a:spAutoFit/>
          </a:bodyPr>
          <a:lstStyle/>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2015: </a:t>
            </a:r>
            <a:r>
              <a:rPr lang="en-US" sz="1400" dirty="0">
                <a:solidFill>
                  <a:schemeClr val="accent6"/>
                </a:solidFill>
                <a:ea typeface="Open Sans" panose="020B0606030504020204" pitchFamily="34" charset="0"/>
                <a:cs typeface="Poppins" panose="00000500000000000000" pitchFamily="2" charset="0"/>
              </a:rPr>
              <a:t>Charter development</a:t>
            </a: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Feb 2017: </a:t>
            </a:r>
            <a:r>
              <a:rPr lang="en-US" sz="1400" dirty="0">
                <a:solidFill>
                  <a:schemeClr val="accent6"/>
                </a:solidFill>
                <a:ea typeface="Open Sans" panose="020B0606030504020204" pitchFamily="34" charset="0"/>
                <a:cs typeface="Poppins" panose="00000500000000000000" pitchFamily="2" charset="0"/>
              </a:rPr>
              <a:t>I was hired Stroke &amp; Sepsis Coordinator</a:t>
            </a: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2017 - Present: </a:t>
            </a:r>
            <a:r>
              <a:rPr lang="en-US" sz="1400" dirty="0">
                <a:solidFill>
                  <a:schemeClr val="accent6"/>
                </a:solidFill>
                <a:ea typeface="Open Sans" panose="020B0606030504020204" pitchFamily="34" charset="0"/>
                <a:cs typeface="Poppins" panose="00000500000000000000" pitchFamily="2" charset="0"/>
              </a:rPr>
              <a:t>Revision of project charter, stroke committee reconvened, </a:t>
            </a:r>
            <a:r>
              <a:rPr lang="en-US" sz="1400" dirty="0" err="1">
                <a:solidFill>
                  <a:schemeClr val="accent6"/>
                </a:solidFill>
                <a:ea typeface="Open Sans" panose="020B0606030504020204" pitchFamily="34" charset="0"/>
                <a:cs typeface="Poppins" panose="00000500000000000000" pitchFamily="2" charset="0"/>
              </a:rPr>
              <a:t>etc</a:t>
            </a:r>
            <a:endParaRPr lang="en-US" sz="1400" dirty="0">
              <a:solidFill>
                <a:schemeClr val="accent6"/>
              </a:solidFill>
              <a:ea typeface="Open Sans" panose="020B0606030504020204" pitchFamily="34" charset="0"/>
              <a:cs typeface="Poppins" panose="00000500000000000000" pitchFamily="2" charset="0"/>
            </a:endParaRP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2017:</a:t>
            </a:r>
            <a:r>
              <a:rPr lang="en-US" sz="1400" b="1" dirty="0">
                <a:solidFill>
                  <a:schemeClr val="accent6"/>
                </a:solidFill>
                <a:ea typeface="Open Sans" panose="020B0606030504020204" pitchFamily="34" charset="0"/>
                <a:cs typeface="Poppins" panose="00000500000000000000" pitchFamily="2" charset="0"/>
              </a:rPr>
              <a:t> </a:t>
            </a:r>
            <a:r>
              <a:rPr lang="en-US" sz="1400" dirty="0">
                <a:solidFill>
                  <a:schemeClr val="accent6"/>
                </a:solidFill>
                <a:ea typeface="Open Sans" panose="020B0606030504020204" pitchFamily="34" charset="0"/>
                <a:cs typeface="Poppins" panose="00000500000000000000" pitchFamily="2" charset="0"/>
              </a:rPr>
              <a:t>First TPA given in September</a:t>
            </a: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Awards</a:t>
            </a:r>
            <a:r>
              <a:rPr lang="en-US" sz="1400" dirty="0">
                <a:solidFill>
                  <a:schemeClr val="accent6"/>
                </a:solidFill>
                <a:ea typeface="Open Sans" panose="020B0606030504020204" pitchFamily="34" charset="0"/>
                <a:cs typeface="Poppins" panose="00000500000000000000" pitchFamily="2" charset="0"/>
              </a:rPr>
              <a:t> – AHA GWTG</a:t>
            </a:r>
          </a:p>
          <a:p>
            <a:pPr lvl="1">
              <a:lnSpc>
                <a:spcPct val="150000"/>
              </a:lnSpc>
              <a:spcAft>
                <a:spcPts val="600"/>
              </a:spcAft>
              <a:buSzPct val="100000"/>
            </a:pPr>
            <a:r>
              <a:rPr lang="en-US" sz="1400" b="1" dirty="0">
                <a:solidFill>
                  <a:schemeClr val="accent1"/>
                </a:solidFill>
                <a:ea typeface="Open Sans" panose="020B0606030504020204" pitchFamily="34" charset="0"/>
                <a:cs typeface="Poppins" panose="00000500000000000000" pitchFamily="2" charset="0"/>
              </a:rPr>
              <a:t>2019: </a:t>
            </a:r>
            <a:r>
              <a:rPr lang="en-US" sz="1400" dirty="0">
                <a:solidFill>
                  <a:schemeClr val="accent6"/>
                </a:solidFill>
                <a:ea typeface="Open Sans" panose="020B0606030504020204" pitchFamily="34" charset="0"/>
                <a:cs typeface="Poppins" panose="00000500000000000000" pitchFamily="2" charset="0"/>
              </a:rPr>
              <a:t>Silver plus, Type 2 diabetes honor roll</a:t>
            </a:r>
          </a:p>
          <a:p>
            <a:pPr lvl="1">
              <a:lnSpc>
                <a:spcPct val="150000"/>
              </a:lnSpc>
              <a:spcAft>
                <a:spcPts val="600"/>
              </a:spcAft>
              <a:buSzPct val="100000"/>
            </a:pPr>
            <a:r>
              <a:rPr lang="en-US" sz="1400" b="1" dirty="0">
                <a:solidFill>
                  <a:schemeClr val="accent1"/>
                </a:solidFill>
                <a:ea typeface="Open Sans" panose="020B0606030504020204" pitchFamily="34" charset="0"/>
                <a:cs typeface="Poppins" panose="00000500000000000000" pitchFamily="2" charset="0"/>
              </a:rPr>
              <a:t>2021-2024: </a:t>
            </a:r>
            <a:r>
              <a:rPr lang="en-US" sz="1400" dirty="0">
                <a:solidFill>
                  <a:schemeClr val="accent6"/>
                </a:solidFill>
                <a:ea typeface="Open Sans" panose="020B0606030504020204" pitchFamily="34" charset="0"/>
                <a:cs typeface="Poppins" panose="00000500000000000000" pitchFamily="2" charset="0"/>
              </a:rPr>
              <a:t>Gold plus, target Type 2 diabetes honor roll</a:t>
            </a:r>
          </a:p>
          <a:p>
            <a:pPr lvl="1">
              <a:lnSpc>
                <a:spcPct val="150000"/>
              </a:lnSpc>
              <a:spcAft>
                <a:spcPts val="600"/>
              </a:spcAft>
              <a:buSzPct val="100000"/>
            </a:pPr>
            <a:r>
              <a:rPr lang="en-US" sz="1400" b="1" dirty="0">
                <a:solidFill>
                  <a:schemeClr val="accent1"/>
                </a:solidFill>
                <a:ea typeface="Open Sans" panose="020B0606030504020204" pitchFamily="34" charset="0"/>
                <a:cs typeface="Poppins" panose="00000500000000000000" pitchFamily="2" charset="0"/>
              </a:rPr>
              <a:t>2025: </a:t>
            </a:r>
            <a:r>
              <a:rPr lang="en-US" sz="1400" dirty="0">
                <a:solidFill>
                  <a:schemeClr val="accent6"/>
                </a:solidFill>
                <a:ea typeface="Open Sans" panose="020B0606030504020204" pitchFamily="34" charset="0"/>
                <a:cs typeface="Poppins" panose="00000500000000000000" pitchFamily="2" charset="0"/>
              </a:rPr>
              <a:t>Gold plus, Target type 2 diabetes honor roll, Target stroke honor roll</a:t>
            </a: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2020: </a:t>
            </a:r>
            <a:r>
              <a:rPr lang="en-US" sz="1400" dirty="0">
                <a:solidFill>
                  <a:schemeClr val="accent6"/>
                </a:solidFill>
                <a:ea typeface="Open Sans" panose="020B0606030504020204" pitchFamily="34" charset="0"/>
                <a:cs typeface="Poppins" panose="00000500000000000000" pitchFamily="2" charset="0"/>
              </a:rPr>
              <a:t>TeleNeurology</a:t>
            </a: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2021: </a:t>
            </a:r>
            <a:r>
              <a:rPr lang="en-US" sz="1400" dirty="0">
                <a:solidFill>
                  <a:schemeClr val="accent6"/>
                </a:solidFill>
                <a:ea typeface="Open Sans" panose="020B0606030504020204" pitchFamily="34" charset="0"/>
                <a:cs typeface="Poppins" panose="00000500000000000000" pitchFamily="2" charset="0"/>
              </a:rPr>
              <a:t>Certification as Primary Stroke Center</a:t>
            </a:r>
          </a:p>
          <a:p>
            <a:pPr>
              <a:lnSpc>
                <a:spcPct val="150000"/>
              </a:lnSpc>
              <a:spcAft>
                <a:spcPts val="600"/>
              </a:spcAft>
              <a:buSzPct val="100000"/>
            </a:pPr>
            <a:r>
              <a:rPr lang="en-US" sz="1400" b="1" dirty="0">
                <a:solidFill>
                  <a:schemeClr val="accent5"/>
                </a:solidFill>
                <a:ea typeface="Open Sans" panose="020B0606030504020204" pitchFamily="34" charset="0"/>
                <a:cs typeface="Poppins" panose="00000500000000000000" pitchFamily="2" charset="0"/>
              </a:rPr>
              <a:t>2023, 2025: </a:t>
            </a:r>
            <a:r>
              <a:rPr lang="en-US" sz="1400" dirty="0">
                <a:solidFill>
                  <a:schemeClr val="accent6"/>
                </a:solidFill>
                <a:ea typeface="Open Sans" panose="020B0606030504020204" pitchFamily="34" charset="0"/>
                <a:cs typeface="Poppins" panose="00000500000000000000" pitchFamily="2" charset="0"/>
              </a:rPr>
              <a:t>Successful re-certification for Primary Stroke. Two survey findings in 2025.</a:t>
            </a:r>
          </a:p>
        </p:txBody>
      </p:sp>
      <p:sp>
        <p:nvSpPr>
          <p:cNvPr id="8" name="TextBox 7">
            <a:extLst>
              <a:ext uri="{FF2B5EF4-FFF2-40B4-BE49-F238E27FC236}">
                <a16:creationId xmlns:a16="http://schemas.microsoft.com/office/drawing/2014/main" id="{DA580FEB-97D7-5BD6-97F8-096E0ED2B590}"/>
              </a:ext>
            </a:extLst>
          </p:cNvPr>
          <p:cNvSpPr txBox="1"/>
          <p:nvPr/>
        </p:nvSpPr>
        <p:spPr>
          <a:xfrm>
            <a:off x="346439" y="1160293"/>
            <a:ext cx="6190145" cy="646331"/>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Stroke Program Timeline</a:t>
            </a:r>
          </a:p>
        </p:txBody>
      </p:sp>
      <p:pic>
        <p:nvPicPr>
          <p:cNvPr id="3" name="Picture 2">
            <a:extLst>
              <a:ext uri="{FF2B5EF4-FFF2-40B4-BE49-F238E27FC236}">
                <a16:creationId xmlns:a16="http://schemas.microsoft.com/office/drawing/2014/main" id="{8AFE6E14-D368-BAD8-7252-510B8460DA68}"/>
              </a:ext>
            </a:extLst>
          </p:cNvPr>
          <p:cNvPicPr>
            <a:picLocks noChangeAspect="1"/>
          </p:cNvPicPr>
          <p:nvPr/>
        </p:nvPicPr>
        <p:blipFill>
          <a:blip r:embed="rId2"/>
          <a:stretch>
            <a:fillRect/>
          </a:stretch>
        </p:blipFill>
        <p:spPr>
          <a:xfrm>
            <a:off x="477052" y="548871"/>
            <a:ext cx="2476644" cy="511054"/>
          </a:xfrm>
          <a:prstGeom prst="rect">
            <a:avLst/>
          </a:prstGeom>
        </p:spPr>
      </p:pic>
      <p:pic>
        <p:nvPicPr>
          <p:cNvPr id="9" name="Picture 8">
            <a:extLst>
              <a:ext uri="{FF2B5EF4-FFF2-40B4-BE49-F238E27FC236}">
                <a16:creationId xmlns:a16="http://schemas.microsoft.com/office/drawing/2014/main" id="{FFA0D6AA-62CB-30FD-BFEE-A5B74C906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286" y="297478"/>
            <a:ext cx="3757827" cy="6263044"/>
          </a:xfrm>
          <a:prstGeom prst="rect">
            <a:avLst/>
          </a:prstGeom>
        </p:spPr>
      </p:pic>
    </p:spTree>
    <p:extLst>
      <p:ext uri="{BB962C8B-B14F-4D97-AF65-F5344CB8AC3E}">
        <p14:creationId xmlns:p14="http://schemas.microsoft.com/office/powerpoint/2010/main" val="34535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4770" y="1184706"/>
            <a:ext cx="4461329" cy="646331"/>
          </a:xfrm>
          <a:prstGeom prst="rect">
            <a:avLst/>
          </a:prstGeom>
          <a:noFill/>
        </p:spPr>
        <p:txBody>
          <a:bodyPr wrap="square" rtlCol="0">
            <a:spAutoFit/>
          </a:bodyPr>
          <a:lstStyle/>
          <a:p>
            <a:r>
              <a:rPr lang="en-US" sz="3600" dirty="0">
                <a:solidFill>
                  <a:schemeClr val="accent1"/>
                </a:solidFill>
                <a:latin typeface="+mj-lt"/>
                <a:cs typeface="Poppins SemiBold" panose="00000700000000000000" pitchFamily="2" charset="0"/>
              </a:rPr>
              <a:t>Objectives </a:t>
            </a:r>
          </a:p>
        </p:txBody>
      </p:sp>
      <p:sp>
        <p:nvSpPr>
          <p:cNvPr id="4" name="TextBox 3">
            <a:extLst>
              <a:ext uri="{FF2B5EF4-FFF2-40B4-BE49-F238E27FC236}">
                <a16:creationId xmlns:a16="http://schemas.microsoft.com/office/drawing/2014/main" id="{B9E3CEA9-E5F6-3442-3C11-A21D4296C58E}"/>
              </a:ext>
            </a:extLst>
          </p:cNvPr>
          <p:cNvSpPr txBox="1"/>
          <p:nvPr/>
        </p:nvSpPr>
        <p:spPr>
          <a:xfrm>
            <a:off x="934990" y="2015133"/>
            <a:ext cx="10302240" cy="4293996"/>
          </a:xfrm>
          <a:prstGeom prst="rect">
            <a:avLst/>
          </a:prstGeom>
          <a:noFill/>
        </p:spPr>
        <p:txBody>
          <a:bodyPr wrap="square">
            <a:spAutoFit/>
          </a:bodyPr>
          <a:lstStyle/>
          <a:p>
            <a:pPr marL="342900" indent="-342900">
              <a:lnSpc>
                <a:spcPct val="150000"/>
              </a:lnSpc>
              <a:spcAft>
                <a:spcPts val="1800"/>
              </a:spcAft>
              <a:buAutoNum type="arabicPeriod"/>
            </a:pPr>
            <a:r>
              <a:rPr lang="en-US" sz="1600" dirty="0">
                <a:solidFill>
                  <a:schemeClr val="accent6"/>
                </a:solidFill>
              </a:rPr>
              <a:t>Articulate how a high-reliability </a:t>
            </a:r>
            <a:r>
              <a:rPr lang="en-US" sz="1600" b="1" dirty="0">
                <a:solidFill>
                  <a:schemeClr val="accent5"/>
                </a:solidFill>
              </a:rPr>
              <a:t>“quality engine” </a:t>
            </a:r>
            <a:r>
              <a:rPr lang="en-US" sz="1600" dirty="0">
                <a:solidFill>
                  <a:schemeClr val="accent6"/>
                </a:solidFill>
              </a:rPr>
              <a:t>supports consistent, efficient stroke care across the continuum</a:t>
            </a:r>
          </a:p>
          <a:p>
            <a:pPr marL="342900" indent="-342900">
              <a:lnSpc>
                <a:spcPct val="150000"/>
              </a:lnSpc>
              <a:spcAft>
                <a:spcPts val="1800"/>
              </a:spcAft>
              <a:buAutoNum type="arabicPeriod"/>
            </a:pPr>
            <a:r>
              <a:rPr lang="en-US" sz="1600" dirty="0">
                <a:solidFill>
                  <a:schemeClr val="accent6"/>
                </a:solidFill>
              </a:rPr>
              <a:t>Identify </a:t>
            </a:r>
            <a:r>
              <a:rPr lang="en-US" sz="1600" b="1" dirty="0">
                <a:solidFill>
                  <a:schemeClr val="accent5"/>
                </a:solidFill>
              </a:rPr>
              <a:t>evidence-based strategies and performance improvements </a:t>
            </a:r>
            <a:r>
              <a:rPr lang="en-US" sz="1600" dirty="0">
                <a:solidFill>
                  <a:schemeClr val="accent6"/>
                </a:solidFill>
              </a:rPr>
              <a:t>that organizations of any size can apply to strengthen their stroke quality infrastructure</a:t>
            </a:r>
          </a:p>
          <a:p>
            <a:pPr marL="342900" indent="-342900">
              <a:lnSpc>
                <a:spcPct val="150000"/>
              </a:lnSpc>
              <a:spcAft>
                <a:spcPts val="1800"/>
              </a:spcAft>
              <a:buAutoNum type="arabicPeriod"/>
            </a:pPr>
            <a:r>
              <a:rPr lang="en-US" sz="1600" dirty="0">
                <a:solidFill>
                  <a:schemeClr val="accent6"/>
                </a:solidFill>
              </a:rPr>
              <a:t>Recognize the essential contributions of </a:t>
            </a:r>
            <a:r>
              <a:rPr lang="en-US" sz="1600" b="1" dirty="0">
                <a:solidFill>
                  <a:schemeClr val="accent5"/>
                </a:solidFill>
              </a:rPr>
              <a:t>interdisciplinary teams </a:t>
            </a:r>
            <a:r>
              <a:rPr lang="en-US" sz="1600" dirty="0">
                <a:solidFill>
                  <a:schemeClr val="accent6"/>
                </a:solidFill>
              </a:rPr>
              <a:t>in sustaining high-quality stroke care</a:t>
            </a:r>
          </a:p>
          <a:p>
            <a:pPr marL="342900" indent="-342900">
              <a:lnSpc>
                <a:spcPct val="150000"/>
              </a:lnSpc>
              <a:spcAft>
                <a:spcPts val="1800"/>
              </a:spcAft>
              <a:buAutoNum type="arabicPeriod"/>
            </a:pPr>
            <a:r>
              <a:rPr lang="en-US" sz="1600" dirty="0">
                <a:solidFill>
                  <a:schemeClr val="accent6"/>
                </a:solidFill>
              </a:rPr>
              <a:t>Explain how process optimization and communication alignment </a:t>
            </a:r>
            <a:r>
              <a:rPr lang="en-US" sz="1600" b="1" dirty="0">
                <a:solidFill>
                  <a:schemeClr val="accent5"/>
                </a:solidFill>
              </a:rPr>
              <a:t>reduce variation and improve patient flow </a:t>
            </a:r>
            <a:r>
              <a:rPr lang="en-US" sz="1600" dirty="0">
                <a:solidFill>
                  <a:schemeClr val="accent6"/>
                </a:solidFill>
              </a:rPr>
              <a:t>throughout the stroke continuum</a:t>
            </a:r>
          </a:p>
          <a:p>
            <a:pPr marL="342900" indent="-342900">
              <a:lnSpc>
                <a:spcPct val="150000"/>
              </a:lnSpc>
              <a:spcAft>
                <a:spcPts val="1800"/>
              </a:spcAft>
              <a:buAutoNum type="arabicPeriod"/>
            </a:pPr>
            <a:r>
              <a:rPr lang="en-US" sz="1600" dirty="0">
                <a:solidFill>
                  <a:schemeClr val="accent6"/>
                </a:solidFill>
              </a:rPr>
              <a:t>Identify </a:t>
            </a:r>
            <a:r>
              <a:rPr lang="en-US" sz="1600" b="1" dirty="0">
                <a:solidFill>
                  <a:schemeClr val="accent5"/>
                </a:solidFill>
              </a:rPr>
              <a:t>forward-looking opportunities </a:t>
            </a:r>
            <a:r>
              <a:rPr lang="en-US" sz="1600" dirty="0">
                <a:solidFill>
                  <a:schemeClr val="accent6"/>
                </a:solidFill>
              </a:rPr>
              <a:t>to advance stroke quality through guideline alignment, readiness initiatives, and continuous improvement</a:t>
            </a:r>
          </a:p>
        </p:txBody>
      </p:sp>
      <p:pic>
        <p:nvPicPr>
          <p:cNvPr id="5" name="Picture 4">
            <a:extLst>
              <a:ext uri="{FF2B5EF4-FFF2-40B4-BE49-F238E27FC236}">
                <a16:creationId xmlns:a16="http://schemas.microsoft.com/office/drawing/2014/main" id="{C5418A29-55C4-99CD-0B3B-E1263EA2D676}"/>
              </a:ext>
            </a:extLst>
          </p:cNvPr>
          <p:cNvPicPr>
            <a:picLocks noChangeAspect="1"/>
          </p:cNvPicPr>
          <p:nvPr/>
        </p:nvPicPr>
        <p:blipFill>
          <a:blip r:embed="rId2"/>
          <a:stretch>
            <a:fillRect/>
          </a:stretch>
        </p:blipFill>
        <p:spPr>
          <a:xfrm>
            <a:off x="9238304" y="548871"/>
            <a:ext cx="2476644" cy="511054"/>
          </a:xfrm>
          <a:prstGeom prst="rect">
            <a:avLst/>
          </a:prstGeom>
        </p:spPr>
      </p:pic>
    </p:spTree>
    <p:extLst>
      <p:ext uri="{BB962C8B-B14F-4D97-AF65-F5344CB8AC3E}">
        <p14:creationId xmlns:p14="http://schemas.microsoft.com/office/powerpoint/2010/main" val="378703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9B63B-09ED-436A-734A-95139D2E44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1C77484-6570-233E-E25A-C3BEB2AEA38A}"/>
              </a:ext>
            </a:extLst>
          </p:cNvPr>
          <p:cNvSpPr txBox="1"/>
          <p:nvPr/>
        </p:nvSpPr>
        <p:spPr>
          <a:xfrm>
            <a:off x="353045" y="675525"/>
            <a:ext cx="11485909" cy="584775"/>
          </a:xfrm>
          <a:prstGeom prst="rect">
            <a:avLst/>
          </a:prstGeom>
          <a:noFill/>
        </p:spPr>
        <p:txBody>
          <a:bodyPr wrap="square" rtlCol="0">
            <a:spAutoFit/>
          </a:bodyPr>
          <a:lstStyle/>
          <a:p>
            <a:pPr algn="ctr"/>
            <a:r>
              <a:rPr lang="en-US" sz="3200" b="1" dirty="0">
                <a:solidFill>
                  <a:schemeClr val="accent1"/>
                </a:solidFill>
              </a:rPr>
              <a:t>The Quality Engine is like an Internal Combustion Engine:</a:t>
            </a:r>
          </a:p>
        </p:txBody>
      </p:sp>
      <p:grpSp>
        <p:nvGrpSpPr>
          <p:cNvPr id="14" name="Group 13">
            <a:extLst>
              <a:ext uri="{FF2B5EF4-FFF2-40B4-BE49-F238E27FC236}">
                <a16:creationId xmlns:a16="http://schemas.microsoft.com/office/drawing/2014/main" id="{52517E5B-7DA7-5C4A-4DA7-92DBC282A018}"/>
              </a:ext>
            </a:extLst>
          </p:cNvPr>
          <p:cNvGrpSpPr/>
          <p:nvPr/>
        </p:nvGrpSpPr>
        <p:grpSpPr>
          <a:xfrm>
            <a:off x="750015" y="1436233"/>
            <a:ext cx="10691970" cy="5321821"/>
            <a:chOff x="1137424" y="1174623"/>
            <a:chExt cx="10691970" cy="5321821"/>
          </a:xfrm>
        </p:grpSpPr>
        <p:pic>
          <p:nvPicPr>
            <p:cNvPr id="3" name="Picture 2">
              <a:extLst>
                <a:ext uri="{FF2B5EF4-FFF2-40B4-BE49-F238E27FC236}">
                  <a16:creationId xmlns:a16="http://schemas.microsoft.com/office/drawing/2014/main" id="{C4000CBC-7D42-C15A-BA10-E1DF32AA25CE}"/>
                </a:ext>
              </a:extLst>
            </p:cNvPr>
            <p:cNvPicPr>
              <a:picLocks noChangeAspect="1"/>
            </p:cNvPicPr>
            <p:nvPr/>
          </p:nvPicPr>
          <p:blipFill>
            <a:blip r:embed="rId2" cstate="print">
              <a:extLst>
                <a:ext uri="{28A0092B-C50C-407E-A947-70E740481C1C}">
                  <a14:useLocalDpi xmlns:a14="http://schemas.microsoft.com/office/drawing/2010/main" val="0"/>
                </a:ext>
              </a:extLst>
            </a:blip>
            <a:srcRect l="13172" t="15433" r="13309" b="15104"/>
            <a:stretch>
              <a:fillRect/>
            </a:stretch>
          </p:blipFill>
          <p:spPr>
            <a:xfrm>
              <a:off x="1839952" y="1522585"/>
              <a:ext cx="8246134" cy="4382429"/>
            </a:xfrm>
            <a:prstGeom prst="rect">
              <a:avLst/>
            </a:prstGeom>
          </p:spPr>
        </p:pic>
        <p:sp>
          <p:nvSpPr>
            <p:cNvPr id="9" name="TextBox 8">
              <a:extLst>
                <a:ext uri="{FF2B5EF4-FFF2-40B4-BE49-F238E27FC236}">
                  <a16:creationId xmlns:a16="http://schemas.microsoft.com/office/drawing/2014/main" id="{91FFF9BA-5BB5-8ABA-1F29-B74E55F07261}"/>
                </a:ext>
              </a:extLst>
            </p:cNvPr>
            <p:cNvSpPr txBox="1"/>
            <p:nvPr/>
          </p:nvSpPr>
          <p:spPr>
            <a:xfrm>
              <a:off x="1137424" y="2349218"/>
              <a:ext cx="2051825" cy="1138773"/>
            </a:xfrm>
            <a:prstGeom prst="rect">
              <a:avLst/>
            </a:prstGeom>
            <a:noFill/>
          </p:spPr>
          <p:txBody>
            <a:bodyPr wrap="square">
              <a:spAutoFit/>
            </a:bodyPr>
            <a:lstStyle/>
            <a:p>
              <a:pPr algn="ctr"/>
              <a:r>
                <a:rPr lang="en-US" sz="1600" b="1" dirty="0">
                  <a:solidFill>
                    <a:schemeClr val="accent5"/>
                  </a:solidFill>
                </a:rPr>
                <a:t>The Driver = The Stroke Coordinator</a:t>
              </a:r>
            </a:p>
            <a:p>
              <a:pPr algn="ctr"/>
              <a:endParaRPr lang="en-US" sz="800" dirty="0"/>
            </a:p>
            <a:p>
              <a:pPr algn="ctr"/>
              <a:r>
                <a:rPr lang="en-US" sz="1400" dirty="0"/>
                <a:t>Even the best car needs a skilled driver!</a:t>
              </a:r>
            </a:p>
          </p:txBody>
        </p:sp>
        <p:sp>
          <p:nvSpPr>
            <p:cNvPr id="10" name="TextBox 9">
              <a:extLst>
                <a:ext uri="{FF2B5EF4-FFF2-40B4-BE49-F238E27FC236}">
                  <a16:creationId xmlns:a16="http://schemas.microsoft.com/office/drawing/2014/main" id="{6A0CF5F9-83DA-2E8C-1C3F-E352ADA3A00D}"/>
                </a:ext>
              </a:extLst>
            </p:cNvPr>
            <p:cNvSpPr txBox="1"/>
            <p:nvPr/>
          </p:nvSpPr>
          <p:spPr>
            <a:xfrm>
              <a:off x="3913169" y="4988339"/>
              <a:ext cx="2182832" cy="1384995"/>
            </a:xfrm>
            <a:prstGeom prst="rect">
              <a:avLst/>
            </a:prstGeom>
            <a:noFill/>
          </p:spPr>
          <p:txBody>
            <a:bodyPr wrap="square">
              <a:spAutoFit/>
            </a:bodyPr>
            <a:lstStyle/>
            <a:p>
              <a:pPr algn="ctr"/>
              <a:r>
                <a:rPr lang="en-US" sz="1600" b="1" dirty="0">
                  <a:solidFill>
                    <a:schemeClr val="accent5"/>
                  </a:solidFill>
                </a:rPr>
                <a:t>The Engine Block = Interdisciplinary Teamwork</a:t>
              </a:r>
            </a:p>
            <a:p>
              <a:pPr algn="ctr"/>
              <a:endParaRPr lang="en-US" sz="800" b="1" dirty="0">
                <a:solidFill>
                  <a:schemeClr val="accent5"/>
                </a:solidFill>
              </a:endParaRPr>
            </a:p>
            <a:p>
              <a:pPr algn="ctr"/>
              <a:r>
                <a:rPr lang="en-US" sz="1400" dirty="0"/>
                <a:t>This holds everything together!</a:t>
              </a:r>
            </a:p>
          </p:txBody>
        </p:sp>
        <p:sp>
          <p:nvSpPr>
            <p:cNvPr id="11" name="TextBox 10">
              <a:extLst>
                <a:ext uri="{FF2B5EF4-FFF2-40B4-BE49-F238E27FC236}">
                  <a16:creationId xmlns:a16="http://schemas.microsoft.com/office/drawing/2014/main" id="{362D7B5C-FD1F-746B-E54E-CE595D13361C}"/>
                </a:ext>
              </a:extLst>
            </p:cNvPr>
            <p:cNvSpPr txBox="1"/>
            <p:nvPr/>
          </p:nvSpPr>
          <p:spPr>
            <a:xfrm>
              <a:off x="6363629" y="1174623"/>
              <a:ext cx="1743307" cy="1692771"/>
            </a:xfrm>
            <a:prstGeom prst="rect">
              <a:avLst/>
            </a:prstGeom>
            <a:noFill/>
          </p:spPr>
          <p:txBody>
            <a:bodyPr wrap="square">
              <a:spAutoFit/>
            </a:bodyPr>
            <a:lstStyle/>
            <a:p>
              <a:pPr algn="ctr"/>
              <a:r>
                <a:rPr lang="en-US" sz="1600" b="1" dirty="0">
                  <a:solidFill>
                    <a:schemeClr val="accent5"/>
                  </a:solidFill>
                </a:rPr>
                <a:t>The Transmission = Processes &amp; Protocols</a:t>
              </a:r>
            </a:p>
            <a:p>
              <a:pPr algn="ctr"/>
              <a:endParaRPr lang="en-US" sz="800" b="1" dirty="0">
                <a:solidFill>
                  <a:schemeClr val="accent5"/>
                </a:solidFill>
              </a:endParaRPr>
            </a:p>
            <a:p>
              <a:pPr algn="ctr"/>
              <a:r>
                <a:rPr lang="en-US" sz="1400" dirty="0"/>
                <a:t>Converts power into motion!</a:t>
              </a:r>
            </a:p>
          </p:txBody>
        </p:sp>
        <p:sp>
          <p:nvSpPr>
            <p:cNvPr id="12" name="TextBox 11">
              <a:extLst>
                <a:ext uri="{FF2B5EF4-FFF2-40B4-BE49-F238E27FC236}">
                  <a16:creationId xmlns:a16="http://schemas.microsoft.com/office/drawing/2014/main" id="{B157F6A4-3545-4C37-564B-26E714FBDDE8}"/>
                </a:ext>
              </a:extLst>
            </p:cNvPr>
            <p:cNvSpPr txBox="1"/>
            <p:nvPr/>
          </p:nvSpPr>
          <p:spPr>
            <a:xfrm>
              <a:off x="10086086" y="2564662"/>
              <a:ext cx="1743307" cy="1138773"/>
            </a:xfrm>
            <a:prstGeom prst="rect">
              <a:avLst/>
            </a:prstGeom>
            <a:noFill/>
          </p:spPr>
          <p:txBody>
            <a:bodyPr wrap="square">
              <a:spAutoFit/>
            </a:bodyPr>
            <a:lstStyle/>
            <a:p>
              <a:pPr algn="ctr"/>
              <a:r>
                <a:rPr lang="en-US" sz="1600" b="1" dirty="0">
                  <a:solidFill>
                    <a:schemeClr val="accent5"/>
                  </a:solidFill>
                </a:rPr>
                <a:t>The Fuel System = Data</a:t>
              </a:r>
            </a:p>
            <a:p>
              <a:pPr algn="ctr"/>
              <a:endParaRPr lang="en-US" sz="800" b="1" dirty="0">
                <a:solidFill>
                  <a:schemeClr val="accent5"/>
                </a:solidFill>
              </a:endParaRPr>
            </a:p>
            <a:p>
              <a:pPr algn="ctr"/>
              <a:r>
                <a:rPr lang="en-US" sz="1400" dirty="0"/>
                <a:t>Quality fuel powers performance!</a:t>
              </a:r>
            </a:p>
          </p:txBody>
        </p:sp>
        <p:sp>
          <p:nvSpPr>
            <p:cNvPr id="13" name="TextBox 12">
              <a:extLst>
                <a:ext uri="{FF2B5EF4-FFF2-40B4-BE49-F238E27FC236}">
                  <a16:creationId xmlns:a16="http://schemas.microsoft.com/office/drawing/2014/main" id="{74043923-21E2-6E39-B3DB-6FF70C2F2225}"/>
                </a:ext>
              </a:extLst>
            </p:cNvPr>
            <p:cNvSpPr txBox="1"/>
            <p:nvPr/>
          </p:nvSpPr>
          <p:spPr>
            <a:xfrm>
              <a:off x="9646562" y="4988339"/>
              <a:ext cx="2182832" cy="1508105"/>
            </a:xfrm>
            <a:prstGeom prst="rect">
              <a:avLst/>
            </a:prstGeom>
            <a:noFill/>
          </p:spPr>
          <p:txBody>
            <a:bodyPr wrap="square">
              <a:spAutoFit/>
            </a:bodyPr>
            <a:lstStyle/>
            <a:p>
              <a:pPr algn="ctr"/>
              <a:r>
                <a:rPr lang="en-US" sz="1600" b="1" dirty="0">
                  <a:solidFill>
                    <a:schemeClr val="accent5"/>
                  </a:solidFill>
                </a:rPr>
                <a:t>The Exhaust System = Communication</a:t>
              </a:r>
            </a:p>
            <a:p>
              <a:pPr algn="ctr"/>
              <a:endParaRPr lang="en-US" dirty="0"/>
            </a:p>
            <a:p>
              <a:pPr algn="ctr"/>
              <a:r>
                <a:rPr lang="en-US" sz="1400" dirty="0"/>
                <a:t>A muscle car needs clean airflow to run efficiently!</a:t>
              </a:r>
            </a:p>
          </p:txBody>
        </p:sp>
      </p:grpSp>
      <p:pic>
        <p:nvPicPr>
          <p:cNvPr id="15" name="Picture 14">
            <a:extLst>
              <a:ext uri="{FF2B5EF4-FFF2-40B4-BE49-F238E27FC236}">
                <a16:creationId xmlns:a16="http://schemas.microsoft.com/office/drawing/2014/main" id="{88AF1081-3CF9-0F17-557B-952338EB4C5B}"/>
              </a:ext>
            </a:extLst>
          </p:cNvPr>
          <p:cNvPicPr>
            <a:picLocks noChangeAspect="1"/>
          </p:cNvPicPr>
          <p:nvPr/>
        </p:nvPicPr>
        <p:blipFill>
          <a:blip r:embed="rId3"/>
          <a:stretch>
            <a:fillRect/>
          </a:stretch>
        </p:blipFill>
        <p:spPr>
          <a:xfrm>
            <a:off x="325196" y="6166624"/>
            <a:ext cx="2476644" cy="511054"/>
          </a:xfrm>
          <a:prstGeom prst="rect">
            <a:avLst/>
          </a:prstGeom>
        </p:spPr>
      </p:pic>
    </p:spTree>
    <p:extLst>
      <p:ext uri="{BB962C8B-B14F-4D97-AF65-F5344CB8AC3E}">
        <p14:creationId xmlns:p14="http://schemas.microsoft.com/office/powerpoint/2010/main" val="184056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1A9F1F-3F9B-538D-7187-B44E9C2F2102}"/>
              </a:ext>
            </a:extLst>
          </p:cNvPr>
          <p:cNvSpPr/>
          <p:nvPr/>
        </p:nvSpPr>
        <p:spPr>
          <a:xfrm>
            <a:off x="0" y="5614500"/>
            <a:ext cx="12192000" cy="12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75974C-41AF-DB60-08CA-6639A942F487}"/>
              </a:ext>
            </a:extLst>
          </p:cNvPr>
          <p:cNvSpPr txBox="1"/>
          <p:nvPr/>
        </p:nvSpPr>
        <p:spPr>
          <a:xfrm>
            <a:off x="1049923" y="1723816"/>
            <a:ext cx="4815167" cy="4319131"/>
          </a:xfrm>
          <a:prstGeom prst="rect">
            <a:avLst/>
          </a:prstGeom>
          <a:noFill/>
        </p:spPr>
        <p:txBody>
          <a:bodyPr wrap="square" rtlCol="0">
            <a:spAutoFit/>
          </a:bodyPr>
          <a:lstStyle/>
          <a:p>
            <a:pPr>
              <a:lnSpc>
                <a:spcPct val="150000"/>
              </a:lnSpc>
            </a:pPr>
            <a:r>
              <a:rPr lang="en-US" sz="2000" b="1" dirty="0">
                <a:solidFill>
                  <a:schemeClr val="accent5"/>
                </a:solidFill>
              </a:rPr>
              <a:t>Stroke Coordinator &amp; Staff</a:t>
            </a:r>
            <a:endParaRPr lang="en-US" dirty="0">
              <a:solidFill>
                <a:schemeClr val="accent6"/>
              </a:solidFill>
            </a:endParaRPr>
          </a:p>
          <a:p>
            <a:pPr>
              <a:lnSpc>
                <a:spcPct val="150000"/>
              </a:lnSpc>
            </a:pPr>
            <a:r>
              <a:rPr lang="en-US" dirty="0">
                <a:solidFill>
                  <a:schemeClr val="accent6"/>
                </a:solidFill>
              </a:rPr>
              <a:t>Even the best car needs a skilled driver!</a:t>
            </a:r>
          </a:p>
          <a:p>
            <a:pPr>
              <a:lnSpc>
                <a:spcPct val="150000"/>
              </a:lnSpc>
            </a:pPr>
            <a:endParaRPr lang="en-US" sz="800" dirty="0">
              <a:solidFill>
                <a:schemeClr val="accent6"/>
              </a:solidFill>
            </a:endParaRPr>
          </a:p>
          <a:p>
            <a:pPr marL="285750" indent="-285750">
              <a:lnSpc>
                <a:spcPct val="150000"/>
              </a:lnSpc>
              <a:spcAft>
                <a:spcPts val="600"/>
              </a:spcAft>
              <a:buFont typeface="Arial" panose="020B0604020202020204" pitchFamily="34" charset="0"/>
              <a:buChar char="•"/>
            </a:pPr>
            <a:r>
              <a:rPr lang="en-US" dirty="0">
                <a:solidFill>
                  <a:schemeClr val="accent6"/>
                </a:solidFill>
              </a:rPr>
              <a:t>Reads the dashboard – Reports!</a:t>
            </a:r>
          </a:p>
          <a:p>
            <a:pPr marL="285750" indent="-285750">
              <a:lnSpc>
                <a:spcPct val="150000"/>
              </a:lnSpc>
              <a:spcAft>
                <a:spcPts val="600"/>
              </a:spcAft>
              <a:buFont typeface="Arial" panose="020B0604020202020204" pitchFamily="34" charset="0"/>
              <a:buChar char="•"/>
            </a:pPr>
            <a:r>
              <a:rPr lang="en-US" dirty="0">
                <a:solidFill>
                  <a:schemeClr val="accent6"/>
                </a:solidFill>
              </a:rPr>
              <a:t>Listens for misfires – Audits and real-time</a:t>
            </a:r>
          </a:p>
          <a:p>
            <a:pPr marL="285750" indent="-285750">
              <a:lnSpc>
                <a:spcPct val="150000"/>
              </a:lnSpc>
              <a:spcAft>
                <a:spcPts val="600"/>
              </a:spcAft>
              <a:buFont typeface="Arial" panose="020B0604020202020204" pitchFamily="34" charset="0"/>
              <a:buChar char="•"/>
            </a:pPr>
            <a:r>
              <a:rPr lang="en-US" dirty="0">
                <a:solidFill>
                  <a:schemeClr val="accent6"/>
                </a:solidFill>
              </a:rPr>
              <a:t>Tunes the system – Direct observation</a:t>
            </a:r>
          </a:p>
          <a:p>
            <a:pPr marL="285750" indent="-285750">
              <a:lnSpc>
                <a:spcPct val="150000"/>
              </a:lnSpc>
              <a:spcAft>
                <a:spcPts val="600"/>
              </a:spcAft>
              <a:buFont typeface="Arial" panose="020B0604020202020204" pitchFamily="34" charset="0"/>
              <a:buChar char="•"/>
            </a:pPr>
            <a:r>
              <a:rPr lang="en-US" dirty="0">
                <a:solidFill>
                  <a:schemeClr val="accent6"/>
                </a:solidFill>
              </a:rPr>
              <a:t>Builds relationships with every “pit crew” member (Lab, CT, MRI, nurses, MDs, etc.)</a:t>
            </a:r>
          </a:p>
          <a:p>
            <a:pPr marL="285750" indent="-285750">
              <a:lnSpc>
                <a:spcPct val="150000"/>
              </a:lnSpc>
              <a:buFont typeface="Arial" panose="020B0604020202020204" pitchFamily="34" charset="0"/>
              <a:buChar char="•"/>
            </a:pPr>
            <a:endParaRPr lang="en-US" dirty="0">
              <a:solidFill>
                <a:schemeClr val="accent6"/>
              </a:solidFill>
            </a:endParaRPr>
          </a:p>
          <a:p>
            <a:pPr algn="ctr">
              <a:lnSpc>
                <a:spcPct val="150000"/>
              </a:lnSpc>
            </a:pPr>
            <a:endParaRPr lang="en-US" dirty="0">
              <a:solidFill>
                <a:schemeClr val="accent6"/>
              </a:solidFill>
            </a:endParaRPr>
          </a:p>
        </p:txBody>
      </p:sp>
      <p:sp>
        <p:nvSpPr>
          <p:cNvPr id="12" name="TextBox 11">
            <a:extLst>
              <a:ext uri="{FF2B5EF4-FFF2-40B4-BE49-F238E27FC236}">
                <a16:creationId xmlns:a16="http://schemas.microsoft.com/office/drawing/2014/main" id="{5C3FEA28-96F5-6C65-9E03-55CC3ECAF871}"/>
              </a:ext>
            </a:extLst>
          </p:cNvPr>
          <p:cNvSpPr txBox="1"/>
          <p:nvPr/>
        </p:nvSpPr>
        <p:spPr>
          <a:xfrm>
            <a:off x="488830" y="5999427"/>
            <a:ext cx="11214340" cy="707886"/>
          </a:xfrm>
          <a:prstGeom prst="rect">
            <a:avLst/>
          </a:prstGeom>
          <a:noFill/>
        </p:spPr>
        <p:txBody>
          <a:bodyPr wrap="square" rtlCol="0">
            <a:spAutoFit/>
          </a:bodyPr>
          <a:lstStyle/>
          <a:p>
            <a:pPr algn="ctr"/>
            <a:r>
              <a:rPr lang="en-US" sz="2000" b="1" dirty="0">
                <a:solidFill>
                  <a:schemeClr val="bg1"/>
                </a:solidFill>
              </a:rPr>
              <a:t>Strong relationships = smoother handling, faster response, fewer breakdowns</a:t>
            </a:r>
          </a:p>
          <a:p>
            <a:pPr algn="ctr"/>
            <a:endParaRPr lang="en-US" sz="2000" b="1" dirty="0">
              <a:solidFill>
                <a:schemeClr val="bg1"/>
              </a:solidFill>
            </a:endParaRPr>
          </a:p>
        </p:txBody>
      </p:sp>
      <p:pic>
        <p:nvPicPr>
          <p:cNvPr id="5" name="Picture 4">
            <a:extLst>
              <a:ext uri="{FF2B5EF4-FFF2-40B4-BE49-F238E27FC236}">
                <a16:creationId xmlns:a16="http://schemas.microsoft.com/office/drawing/2014/main" id="{968FEAC5-386E-79BF-263D-A960D973F346}"/>
              </a:ext>
            </a:extLst>
          </p:cNvPr>
          <p:cNvPicPr>
            <a:picLocks noChangeAspect="1"/>
          </p:cNvPicPr>
          <p:nvPr/>
        </p:nvPicPr>
        <p:blipFill>
          <a:blip r:embed="rId2"/>
          <a:stretch>
            <a:fillRect/>
          </a:stretch>
        </p:blipFill>
        <p:spPr>
          <a:xfrm>
            <a:off x="9238304" y="548871"/>
            <a:ext cx="2476644" cy="511054"/>
          </a:xfrm>
          <a:prstGeom prst="rect">
            <a:avLst/>
          </a:prstGeom>
        </p:spPr>
      </p:pic>
      <p:sp>
        <p:nvSpPr>
          <p:cNvPr id="6" name="TextBox 5">
            <a:extLst>
              <a:ext uri="{FF2B5EF4-FFF2-40B4-BE49-F238E27FC236}">
                <a16:creationId xmlns:a16="http://schemas.microsoft.com/office/drawing/2014/main" id="{4B8133B5-8F92-8522-5C79-BC1B443FFBAD}"/>
              </a:ext>
            </a:extLst>
          </p:cNvPr>
          <p:cNvSpPr txBox="1"/>
          <p:nvPr/>
        </p:nvSpPr>
        <p:spPr>
          <a:xfrm>
            <a:off x="913432" y="1059925"/>
            <a:ext cx="4461329" cy="646331"/>
          </a:xfrm>
          <a:prstGeom prst="rect">
            <a:avLst/>
          </a:prstGeom>
          <a:noFill/>
        </p:spPr>
        <p:txBody>
          <a:bodyPr wrap="square" rtlCol="0">
            <a:spAutoFit/>
          </a:bodyPr>
          <a:lstStyle/>
          <a:p>
            <a:r>
              <a:rPr lang="en-US" sz="3600" dirty="0">
                <a:solidFill>
                  <a:schemeClr val="accent1"/>
                </a:solidFill>
                <a:latin typeface="+mj-lt"/>
                <a:cs typeface="Poppins SemiBold" panose="00000700000000000000" pitchFamily="2" charset="0"/>
              </a:rPr>
              <a:t>The Driver </a:t>
            </a:r>
          </a:p>
        </p:txBody>
      </p:sp>
      <p:pic>
        <p:nvPicPr>
          <p:cNvPr id="9" name="Picture 8">
            <a:extLst>
              <a:ext uri="{FF2B5EF4-FFF2-40B4-BE49-F238E27FC236}">
                <a16:creationId xmlns:a16="http://schemas.microsoft.com/office/drawing/2014/main" id="{1C73C414-263E-A31B-B00D-B893F08F70C2}"/>
              </a:ext>
            </a:extLst>
          </p:cNvPr>
          <p:cNvPicPr>
            <a:picLocks noChangeAspect="1"/>
          </p:cNvPicPr>
          <p:nvPr/>
        </p:nvPicPr>
        <p:blipFill>
          <a:blip r:embed="rId3">
            <a:extLst>
              <a:ext uri="{28A0092B-C50C-407E-A947-70E740481C1C}">
                <a14:useLocalDpi xmlns:a14="http://schemas.microsoft.com/office/drawing/2010/main" val="0"/>
              </a:ext>
            </a:extLst>
          </a:blip>
          <a:srcRect r="9762"/>
          <a:stretch>
            <a:fillRect/>
          </a:stretch>
        </p:blipFill>
        <p:spPr>
          <a:xfrm>
            <a:off x="5504873" y="1438708"/>
            <a:ext cx="6687127" cy="4175792"/>
          </a:xfrm>
          <a:prstGeom prst="rect">
            <a:avLst/>
          </a:prstGeom>
        </p:spPr>
      </p:pic>
    </p:spTree>
    <p:extLst>
      <p:ext uri="{BB962C8B-B14F-4D97-AF65-F5344CB8AC3E}">
        <p14:creationId xmlns:p14="http://schemas.microsoft.com/office/powerpoint/2010/main" val="286940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66BF-12C3-29DA-9677-B1B175B6839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E95F92-CF1B-4CA0-5320-9B3D4081AC21}"/>
              </a:ext>
            </a:extLst>
          </p:cNvPr>
          <p:cNvSpPr/>
          <p:nvPr/>
        </p:nvSpPr>
        <p:spPr>
          <a:xfrm>
            <a:off x="6750996" y="0"/>
            <a:ext cx="54410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C4C2AC-B3A1-52EF-1B7B-128D97F52EAC}"/>
              </a:ext>
            </a:extLst>
          </p:cNvPr>
          <p:cNvSpPr txBox="1"/>
          <p:nvPr/>
        </p:nvSpPr>
        <p:spPr>
          <a:xfrm>
            <a:off x="346439" y="1160293"/>
            <a:ext cx="6190145" cy="646331"/>
          </a:xfrm>
          <a:prstGeom prst="rect">
            <a:avLst/>
          </a:prstGeom>
          <a:noFill/>
        </p:spPr>
        <p:txBody>
          <a:bodyPr wrap="square" rtlCol="0">
            <a:spAutoFit/>
          </a:bodyPr>
          <a:lstStyle/>
          <a:p>
            <a:r>
              <a:rPr lang="en-US" sz="3600" b="1" dirty="0">
                <a:solidFill>
                  <a:schemeClr val="accent1"/>
                </a:solidFill>
                <a:latin typeface="+mj-lt"/>
                <a:cs typeface="Poppins SemiBold" panose="00000700000000000000" pitchFamily="2" charset="0"/>
              </a:rPr>
              <a:t>The Engine Block</a:t>
            </a:r>
          </a:p>
        </p:txBody>
      </p:sp>
      <p:pic>
        <p:nvPicPr>
          <p:cNvPr id="3" name="Picture 2">
            <a:extLst>
              <a:ext uri="{FF2B5EF4-FFF2-40B4-BE49-F238E27FC236}">
                <a16:creationId xmlns:a16="http://schemas.microsoft.com/office/drawing/2014/main" id="{7D4AE346-6409-4093-2FE6-309DC2B2E653}"/>
              </a:ext>
            </a:extLst>
          </p:cNvPr>
          <p:cNvPicPr>
            <a:picLocks noChangeAspect="1"/>
          </p:cNvPicPr>
          <p:nvPr/>
        </p:nvPicPr>
        <p:blipFill>
          <a:blip r:embed="rId2"/>
          <a:stretch>
            <a:fillRect/>
          </a:stretch>
        </p:blipFill>
        <p:spPr>
          <a:xfrm>
            <a:off x="477052" y="548871"/>
            <a:ext cx="2476644" cy="511054"/>
          </a:xfrm>
          <a:prstGeom prst="rect">
            <a:avLst/>
          </a:prstGeom>
        </p:spPr>
      </p:pic>
      <p:sp>
        <p:nvSpPr>
          <p:cNvPr id="6" name="TextBox 5">
            <a:extLst>
              <a:ext uri="{FF2B5EF4-FFF2-40B4-BE49-F238E27FC236}">
                <a16:creationId xmlns:a16="http://schemas.microsoft.com/office/drawing/2014/main" id="{33AC4CCD-5BE1-CF17-ABE8-740914172DDA}"/>
              </a:ext>
            </a:extLst>
          </p:cNvPr>
          <p:cNvSpPr txBox="1"/>
          <p:nvPr/>
        </p:nvSpPr>
        <p:spPr>
          <a:xfrm>
            <a:off x="477051" y="1906992"/>
            <a:ext cx="6059533" cy="4663328"/>
          </a:xfrm>
          <a:prstGeom prst="rect">
            <a:avLst/>
          </a:prstGeom>
          <a:noFill/>
        </p:spPr>
        <p:txBody>
          <a:bodyPr wrap="square" rtlCol="0">
            <a:spAutoFit/>
          </a:bodyPr>
          <a:lstStyle/>
          <a:p>
            <a:pPr>
              <a:lnSpc>
                <a:spcPct val="150000"/>
              </a:lnSpc>
            </a:pPr>
            <a:r>
              <a:rPr lang="en-US" sz="2000" b="1" dirty="0">
                <a:solidFill>
                  <a:schemeClr val="accent5"/>
                </a:solidFill>
              </a:rPr>
              <a:t>Interdisciplinary Teamwork</a:t>
            </a:r>
          </a:p>
          <a:p>
            <a:pPr>
              <a:lnSpc>
                <a:spcPct val="150000"/>
              </a:lnSpc>
            </a:pPr>
            <a:r>
              <a:rPr lang="en-US" sz="1600" dirty="0">
                <a:solidFill>
                  <a:schemeClr val="accent6"/>
                </a:solidFill>
              </a:rPr>
              <a:t>The engine block is to the car what the stroke team is to the hospital:  the central structure that makes high-performance function possible.</a:t>
            </a:r>
          </a:p>
          <a:p>
            <a:pPr>
              <a:lnSpc>
                <a:spcPct val="150000"/>
              </a:lnSpc>
            </a:pPr>
            <a:endParaRPr lang="en-US" sz="1000" dirty="0">
              <a:solidFill>
                <a:schemeClr val="accent6"/>
              </a:solidFill>
            </a:endParaRPr>
          </a:p>
          <a:p>
            <a:pPr>
              <a:lnSpc>
                <a:spcPct val="150000"/>
              </a:lnSpc>
            </a:pPr>
            <a:r>
              <a:rPr lang="en-US" sz="1600" dirty="0">
                <a:solidFill>
                  <a:schemeClr val="accent6"/>
                </a:solidFill>
              </a:rPr>
              <a:t>The engine block (or cylinder block) is the central, structural foundation of an internal combustion engine. It’s functions ensure engine stability, durability, and heat management.</a:t>
            </a:r>
          </a:p>
          <a:p>
            <a:pPr>
              <a:lnSpc>
                <a:spcPct val="150000"/>
              </a:lnSpc>
            </a:pPr>
            <a:endParaRPr lang="en-US" sz="1000" dirty="0">
              <a:solidFill>
                <a:schemeClr val="accent6"/>
              </a:solidFill>
            </a:endParaRPr>
          </a:p>
          <a:p>
            <a:pPr>
              <a:lnSpc>
                <a:spcPct val="150000"/>
              </a:lnSpc>
            </a:pPr>
            <a:r>
              <a:rPr lang="en-US" sz="1600" dirty="0">
                <a:solidFill>
                  <a:schemeClr val="accent6"/>
                </a:solidFill>
              </a:rPr>
              <a:t>The hospital stroke team  is also the central, structural foundation of a process that cares for a human being.  The cohesiveness of the team ensures performance, durability, and acute care management.</a:t>
            </a:r>
            <a:r>
              <a:rPr lang="en-US" sz="1600" b="1" dirty="0">
                <a:solidFill>
                  <a:schemeClr val="accent1"/>
                </a:solidFill>
                <a:latin typeface="+mj-lt"/>
                <a:cs typeface="Poppins SemiBold" panose="00000700000000000000" pitchFamily="2" charset="0"/>
              </a:rPr>
              <a:t> Engine Block</a:t>
            </a:r>
            <a:endParaRPr lang="en-US" sz="1600" dirty="0">
              <a:solidFill>
                <a:schemeClr val="accent6"/>
              </a:solidFill>
            </a:endParaRPr>
          </a:p>
        </p:txBody>
      </p:sp>
      <p:sp>
        <p:nvSpPr>
          <p:cNvPr id="15" name="Rectangle 14">
            <a:extLst>
              <a:ext uri="{FF2B5EF4-FFF2-40B4-BE49-F238E27FC236}">
                <a16:creationId xmlns:a16="http://schemas.microsoft.com/office/drawing/2014/main" id="{B2F16F47-DFF8-9902-E9F0-75BB238790CB}"/>
              </a:ext>
            </a:extLst>
          </p:cNvPr>
          <p:cNvSpPr/>
          <p:nvPr/>
        </p:nvSpPr>
        <p:spPr>
          <a:xfrm>
            <a:off x="7280238" y="617695"/>
            <a:ext cx="2082389" cy="2339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E5085E-E7F6-4430-B289-ADD584F666D6}"/>
              </a:ext>
            </a:extLst>
          </p:cNvPr>
          <p:cNvSpPr/>
          <p:nvPr/>
        </p:nvSpPr>
        <p:spPr>
          <a:xfrm>
            <a:off x="9632559" y="617695"/>
            <a:ext cx="2082389" cy="2339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5376E3-E91F-20B8-8B50-D088B7B05838}"/>
              </a:ext>
            </a:extLst>
          </p:cNvPr>
          <p:cNvSpPr/>
          <p:nvPr/>
        </p:nvSpPr>
        <p:spPr>
          <a:xfrm>
            <a:off x="7280237" y="3618636"/>
            <a:ext cx="4434710" cy="1496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CE03EA2-ED78-F362-6F17-28A1CF252B8C}"/>
              </a:ext>
            </a:extLst>
          </p:cNvPr>
          <p:cNvSpPr/>
          <p:nvPr/>
        </p:nvSpPr>
        <p:spPr>
          <a:xfrm>
            <a:off x="7284856" y="5776514"/>
            <a:ext cx="4434710" cy="83018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03549BD-7CB9-A26E-9C2B-7BE68B2B2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530" y="499414"/>
            <a:ext cx="1974446" cy="1968087"/>
          </a:xfrm>
          <a:prstGeom prst="rect">
            <a:avLst/>
          </a:prstGeom>
        </p:spPr>
      </p:pic>
      <p:pic>
        <p:nvPicPr>
          <p:cNvPr id="12" name="Picture 11">
            <a:extLst>
              <a:ext uri="{FF2B5EF4-FFF2-40B4-BE49-F238E27FC236}">
                <a16:creationId xmlns:a16="http://schemas.microsoft.com/office/drawing/2014/main" id="{04F9A273-C537-9080-57D9-728EFF5AD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730" y="617695"/>
            <a:ext cx="1808547" cy="1802722"/>
          </a:xfrm>
          <a:prstGeom prst="rect">
            <a:avLst/>
          </a:prstGeom>
        </p:spPr>
      </p:pic>
      <p:sp>
        <p:nvSpPr>
          <p:cNvPr id="19" name="TextBox 18">
            <a:extLst>
              <a:ext uri="{FF2B5EF4-FFF2-40B4-BE49-F238E27FC236}">
                <a16:creationId xmlns:a16="http://schemas.microsoft.com/office/drawing/2014/main" id="{E11A76FE-1C84-0FA2-A4B3-01C92BD9F90E}"/>
              </a:ext>
            </a:extLst>
          </p:cNvPr>
          <p:cNvSpPr txBox="1"/>
          <p:nvPr/>
        </p:nvSpPr>
        <p:spPr>
          <a:xfrm>
            <a:off x="7280237" y="2420417"/>
            <a:ext cx="2082389" cy="400110"/>
          </a:xfrm>
          <a:prstGeom prst="rect">
            <a:avLst/>
          </a:prstGeom>
          <a:noFill/>
        </p:spPr>
        <p:txBody>
          <a:bodyPr wrap="square" rtlCol="0">
            <a:spAutoFit/>
          </a:bodyPr>
          <a:lstStyle/>
          <a:p>
            <a:pPr algn="ctr"/>
            <a:r>
              <a:rPr lang="en-US" sz="2000" b="1" dirty="0">
                <a:solidFill>
                  <a:schemeClr val="accent6"/>
                </a:solidFill>
                <a:latin typeface="+mj-lt"/>
                <a:cs typeface="Poppins SemiBold" panose="00000700000000000000" pitchFamily="2" charset="0"/>
              </a:rPr>
              <a:t>Engine Block</a:t>
            </a:r>
          </a:p>
        </p:txBody>
      </p:sp>
      <p:sp>
        <p:nvSpPr>
          <p:cNvPr id="20" name="TextBox 19">
            <a:extLst>
              <a:ext uri="{FF2B5EF4-FFF2-40B4-BE49-F238E27FC236}">
                <a16:creationId xmlns:a16="http://schemas.microsoft.com/office/drawing/2014/main" id="{D1FD4731-2F47-2642-0E8B-60AF4CA14243}"/>
              </a:ext>
            </a:extLst>
          </p:cNvPr>
          <p:cNvSpPr txBox="1"/>
          <p:nvPr/>
        </p:nvSpPr>
        <p:spPr>
          <a:xfrm>
            <a:off x="9632558" y="2416285"/>
            <a:ext cx="2082389" cy="400110"/>
          </a:xfrm>
          <a:prstGeom prst="rect">
            <a:avLst/>
          </a:prstGeom>
          <a:noFill/>
        </p:spPr>
        <p:txBody>
          <a:bodyPr wrap="square" rtlCol="0">
            <a:spAutoFit/>
          </a:bodyPr>
          <a:lstStyle/>
          <a:p>
            <a:pPr algn="ctr"/>
            <a:r>
              <a:rPr lang="en-US" sz="2000" b="1" dirty="0">
                <a:solidFill>
                  <a:schemeClr val="accent6"/>
                </a:solidFill>
                <a:latin typeface="+mj-lt"/>
                <a:cs typeface="Poppins SemiBold" panose="00000700000000000000" pitchFamily="2" charset="0"/>
              </a:rPr>
              <a:t>Stroke Team</a:t>
            </a:r>
          </a:p>
        </p:txBody>
      </p:sp>
      <p:sp>
        <p:nvSpPr>
          <p:cNvPr id="22" name="TextBox 21">
            <a:extLst>
              <a:ext uri="{FF2B5EF4-FFF2-40B4-BE49-F238E27FC236}">
                <a16:creationId xmlns:a16="http://schemas.microsoft.com/office/drawing/2014/main" id="{D4A58764-CCC9-75B1-B46B-7249F909F06B}"/>
              </a:ext>
            </a:extLst>
          </p:cNvPr>
          <p:cNvSpPr txBox="1"/>
          <p:nvPr/>
        </p:nvSpPr>
        <p:spPr>
          <a:xfrm>
            <a:off x="7358723" y="3867413"/>
            <a:ext cx="4277738" cy="1015663"/>
          </a:xfrm>
          <a:prstGeom prst="rect">
            <a:avLst/>
          </a:prstGeom>
          <a:noFill/>
        </p:spPr>
        <p:txBody>
          <a:bodyPr wrap="square">
            <a:spAutoFit/>
          </a:bodyPr>
          <a:lstStyle/>
          <a:p>
            <a:pPr algn="ctr"/>
            <a:r>
              <a:rPr lang="en-US" sz="2000" b="1" dirty="0">
                <a:solidFill>
                  <a:schemeClr val="accent6"/>
                </a:solidFill>
              </a:rPr>
              <a:t>Tightly integrated system where every component must sync to deliver rapid performance</a:t>
            </a:r>
          </a:p>
        </p:txBody>
      </p:sp>
      <p:sp>
        <p:nvSpPr>
          <p:cNvPr id="24" name="TextBox 23">
            <a:extLst>
              <a:ext uri="{FF2B5EF4-FFF2-40B4-BE49-F238E27FC236}">
                <a16:creationId xmlns:a16="http://schemas.microsoft.com/office/drawing/2014/main" id="{8CC2DBC4-792C-0FE2-5EB9-773D5851D038}"/>
              </a:ext>
            </a:extLst>
          </p:cNvPr>
          <p:cNvSpPr txBox="1"/>
          <p:nvPr/>
        </p:nvSpPr>
        <p:spPr>
          <a:xfrm>
            <a:off x="7280237" y="5862434"/>
            <a:ext cx="4434710" cy="707886"/>
          </a:xfrm>
          <a:prstGeom prst="rect">
            <a:avLst/>
          </a:prstGeom>
          <a:noFill/>
        </p:spPr>
        <p:txBody>
          <a:bodyPr wrap="square">
            <a:spAutoFit/>
          </a:bodyPr>
          <a:lstStyle/>
          <a:p>
            <a:pPr algn="ctr"/>
            <a:r>
              <a:rPr lang="en-US" sz="2000" b="1" dirty="0">
                <a:solidFill>
                  <a:schemeClr val="bg1"/>
                </a:solidFill>
              </a:rPr>
              <a:t>If one part fails or slows, </a:t>
            </a:r>
          </a:p>
          <a:p>
            <a:pPr algn="ctr"/>
            <a:r>
              <a:rPr lang="en-US" sz="2000" b="1" dirty="0">
                <a:solidFill>
                  <a:schemeClr val="bg1"/>
                </a:solidFill>
              </a:rPr>
              <a:t>the whole system suffers</a:t>
            </a:r>
          </a:p>
        </p:txBody>
      </p:sp>
      <p:sp>
        <p:nvSpPr>
          <p:cNvPr id="25" name="Arrow: Down 24">
            <a:extLst>
              <a:ext uri="{FF2B5EF4-FFF2-40B4-BE49-F238E27FC236}">
                <a16:creationId xmlns:a16="http://schemas.microsoft.com/office/drawing/2014/main" id="{2FB94415-B93F-B00E-2B6E-90441864EB5B}"/>
              </a:ext>
            </a:extLst>
          </p:cNvPr>
          <p:cNvSpPr/>
          <p:nvPr/>
        </p:nvSpPr>
        <p:spPr>
          <a:xfrm>
            <a:off x="9237752" y="5219267"/>
            <a:ext cx="519679" cy="539133"/>
          </a:xfrm>
          <a:prstGeom prst="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2829ABAF-6F0C-53F0-DF5B-935E65047698}"/>
              </a:ext>
            </a:extLst>
          </p:cNvPr>
          <p:cNvSpPr/>
          <p:nvPr/>
        </p:nvSpPr>
        <p:spPr>
          <a:xfrm>
            <a:off x="8061591" y="3028742"/>
            <a:ext cx="519679" cy="539133"/>
          </a:xfrm>
          <a:prstGeom prst="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00D3B0DE-5B67-12D6-94E2-033D45700225}"/>
              </a:ext>
            </a:extLst>
          </p:cNvPr>
          <p:cNvSpPr/>
          <p:nvPr/>
        </p:nvSpPr>
        <p:spPr>
          <a:xfrm>
            <a:off x="10413912" y="3018356"/>
            <a:ext cx="519679" cy="539133"/>
          </a:xfrm>
          <a:prstGeom prst="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628519"/>
      </p:ext>
    </p:extLst>
  </p:cSld>
  <p:clrMapOvr>
    <a:masterClrMapping/>
  </p:clrMapOvr>
</p:sld>
</file>

<file path=ppt/theme/theme1.xml><?xml version="1.0" encoding="utf-8"?>
<a:theme xmlns:a="http://schemas.openxmlformats.org/drawingml/2006/main" name="Office Theme">
  <a:themeElements>
    <a:clrScheme name="SVMC Default Colors">
      <a:dk1>
        <a:sysClr val="windowText" lastClr="000000"/>
      </a:dk1>
      <a:lt1>
        <a:sysClr val="window" lastClr="FFFFFF"/>
      </a:lt1>
      <a:dk2>
        <a:srgbClr val="000000"/>
      </a:dk2>
      <a:lt2>
        <a:srgbClr val="FFFFFF"/>
      </a:lt2>
      <a:accent1>
        <a:srgbClr val="017582"/>
      </a:accent1>
      <a:accent2>
        <a:srgbClr val="51A0A7"/>
      </a:accent2>
      <a:accent3>
        <a:srgbClr val="90C0C4"/>
      </a:accent3>
      <a:accent4>
        <a:srgbClr val="BEDCDE"/>
      </a:accent4>
      <a:accent5>
        <a:srgbClr val="F16123"/>
      </a:accent5>
      <a:accent6>
        <a:srgbClr val="5C5D61"/>
      </a:accent6>
      <a:hlink>
        <a:srgbClr val="E7E6E6"/>
      </a:hlink>
      <a:folHlink>
        <a:srgbClr val="E7E6E6"/>
      </a:folHlink>
    </a:clrScheme>
    <a:fontScheme name="SVMC Default Fon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5667</TotalTime>
  <Words>993</Words>
  <Application>Microsoft Office PowerPoint</Application>
  <PresentationFormat>Widescreen</PresentationFormat>
  <Paragraphs>138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Bold</vt:lpstr>
      <vt:lpstr>Hadassah Friedlaender</vt:lpstr>
      <vt:lpstr>Lato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Laura Soares</cp:lastModifiedBy>
  <cp:revision>69</cp:revision>
  <cp:lastPrinted>2026-04-14T20:21:06Z</cp:lastPrinted>
  <dcterms:created xsi:type="dcterms:W3CDTF">2022-04-17T13:42:03Z</dcterms:created>
  <dcterms:modified xsi:type="dcterms:W3CDTF">2026-04-17T19:47:59Z</dcterms:modified>
</cp:coreProperties>
</file>