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2" r:id="rId34"/>
    <p:sldId id="303" r:id="rId35"/>
    <p:sldId id="305" r:id="rId36"/>
    <p:sldId id="300" r:id="rId37"/>
    <p:sldId id="301" r:id="rId38"/>
    <p:sldId id="306" r:id="rId39"/>
    <p:sldId id="304" r:id="rId40"/>
  </p:sldIdLst>
  <p:sldSz cx="12192000" cy="6858000"/>
  <p:notesSz cx="6858000" cy="9144000"/>
  <p:embeddedFontLst>
    <p:embeddedFont>
      <p:font typeface="Lato" panose="020F05020202040302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9"/>
    <a:srgbClr val="42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4AE16-1F78-3943-95ED-41ECF35B5DE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7180-D947-E546-A230-68E21A212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2285-DB1E-4F67-A597-7D3828E2C02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468A-6583-4DD4-963D-7E17871D7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1CA536-D3E4-20C2-9E5E-9F6423D45F56}"/>
              </a:ext>
            </a:extLst>
          </p:cNvPr>
          <p:cNvSpPr/>
          <p:nvPr/>
        </p:nvSpPr>
        <p:spPr>
          <a:xfrm>
            <a:off x="1" y="-42529"/>
            <a:ext cx="7290486" cy="5624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961" y="0"/>
            <a:ext cx="7888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Where Recovery Becomes Momentum: Stroke in Inpatient Rehab</a:t>
            </a:r>
            <a:endParaRPr lang="en-US" sz="6000" b="1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27" y="4031159"/>
            <a:ext cx="5493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Samuel Matsuo, M.D.</a:t>
            </a:r>
          </a:p>
          <a:p>
            <a:r>
              <a:rPr lang="en-US" sz="3200" dirty="0">
                <a:solidFill>
                  <a:schemeClr val="bg2"/>
                </a:solidFill>
              </a:rPr>
              <a:t>Danny Pavlovich, OTD, OTR/L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FFDAD-AD3C-8BEF-093B-61681327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87" y="-42529"/>
            <a:ext cx="4787212" cy="56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4183-807B-2BDB-D6C6-E37D9A7F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068F696-9C59-2D15-94B2-42365DEA9CA1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We’re Trying to Achieve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D9679-72E8-7588-2B83-A7E426AE9876}"/>
              </a:ext>
            </a:extLst>
          </p:cNvPr>
          <p:cNvSpPr txBox="1"/>
          <p:nvPr/>
        </p:nvSpPr>
        <p:spPr>
          <a:xfrm>
            <a:off x="527222" y="227483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Independence in activities of daily living (ADL’s)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Safe mobility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Cognitive safety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Discharge home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21690E-1556-9109-9CB4-15FC6C0B396E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35087-7E6D-B7B9-19D4-4039E9DB4875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A8C6E3B-43B6-CD12-5645-E25C29775910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3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D43B-B511-5755-3F17-D98933BD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FF76481-5A02-B77F-C77F-8F77E7164E89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Rehab Looks Like Daily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2A5F37-472F-979D-F6B7-3F1AE683E445}"/>
              </a:ext>
            </a:extLst>
          </p:cNvPr>
          <p:cNvSpPr txBox="1"/>
          <p:nvPr/>
        </p:nvSpPr>
        <p:spPr>
          <a:xfrm>
            <a:off x="527222" y="2274838"/>
            <a:ext cx="973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Structured therapy schedule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Repetition across disciplines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Functional focus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4F1DE5-1C7E-0086-5A37-7100A5861A74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98028F-983F-3F74-7622-B0FBC13C1BD6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CB9BC9-3ADE-E22E-EA50-B2C1CCB64CEF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8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5C71-8C9E-A139-0C16-19342B0C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C472DAC-59B7-1467-D872-7B0260601096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We Think About Treatment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C7F08F-B16C-E519-E57C-667A733A26EC}"/>
              </a:ext>
            </a:extLst>
          </p:cNvPr>
          <p:cNvSpPr txBox="1"/>
          <p:nvPr/>
        </p:nvSpPr>
        <p:spPr>
          <a:xfrm>
            <a:off x="860597" y="187478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Task-specific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Repetition-driven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Functional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Patient-centered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800981-CDBA-6009-B15D-5AF83EBCB12A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B08D1-1B52-C226-039F-9B6051477EB4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BB6A73-18CE-27EF-820E-ABBB835C1B0C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2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3E88-8F2A-AA67-CC42-463320C60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B8F686E-C80C-E5A4-1D57-53C0678A60A6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ADL Training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809C9-A68A-4593-B05B-0167E437E379}"/>
              </a:ext>
            </a:extLst>
          </p:cNvPr>
          <p:cNvSpPr txBox="1"/>
          <p:nvPr/>
        </p:nvSpPr>
        <p:spPr>
          <a:xfrm>
            <a:off x="1098722" y="186526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Dressing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Toileting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Bathing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Grooming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0B31C-685E-FF93-22B5-3EB80A3C3FE5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5D5FC2-F3C3-8B70-BD36-C4F3DD77E173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CCC682-6F9F-1989-7D3C-4B2A18549BA2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55DC2-D5FE-AF8B-DAE1-6467F3EB2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19" y="977610"/>
            <a:ext cx="3844004" cy="38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B859-70EE-EC3F-7392-1F38C8E3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89799F5-CE55-7F76-4EE4-AC297E4D7735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Example: Getting Someone Dressed Again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9F47B-1D5C-78A7-3BAE-462B1BEEA494}"/>
              </a:ext>
            </a:extLst>
          </p:cNvPr>
          <p:cNvSpPr txBox="1"/>
          <p:nvPr/>
        </p:nvSpPr>
        <p:spPr>
          <a:xfrm>
            <a:off x="1098722" y="1865263"/>
            <a:ext cx="973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One-handed techniques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Adaptive equipment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Task breakdown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Repetition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822B37-E450-4479-653E-6823D43F2880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58ABC9-33BC-FFCD-AB86-48A7B830499E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80CA5CE-DEF1-AFB5-A18E-BD8DB1D80705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6671-0942-EF90-52DD-29FAC04F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6CF4691-5BFF-FEEE-E67A-085739149211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Motor Recovery / Neuro Re-education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C6AF69-5260-3676-B9CF-7D713713D070}"/>
              </a:ext>
            </a:extLst>
          </p:cNvPr>
          <p:cNvSpPr txBox="1"/>
          <p:nvPr/>
        </p:nvSpPr>
        <p:spPr>
          <a:xfrm>
            <a:off x="1098722" y="1865263"/>
            <a:ext cx="973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Repetition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Weight bearing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Bilateral integration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Motor relearning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4D1A8-6FCB-BB65-D009-0A884BE0A98A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C171C-CE05-8A00-5784-5A9E3F398BB3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1297E61-C031-CF05-65BC-DFDC452E4ED2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A253E-649F-5CA1-F509-9EFF4D08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09" y="1689977"/>
            <a:ext cx="4741313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75800-459F-52F4-C26E-1CC07C14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FF36A0F-C675-0261-EAE5-6A8DFDB5AA71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Preventing Learned Non-Use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F274B-A45A-89CB-7A34-FC4742DA2A79}"/>
              </a:ext>
            </a:extLst>
          </p:cNvPr>
          <p:cNvSpPr txBox="1"/>
          <p:nvPr/>
        </p:nvSpPr>
        <p:spPr>
          <a:xfrm>
            <a:off x="1098722" y="186526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Early use of affected limb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Use as stabilizer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Cueing attention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54FD3-A2BB-44CD-F433-3A7F042B5C5D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7E8DCA-3E9C-D93D-C452-6530A2C60EC7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9001485-BD93-76D6-8C5E-931432713426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5DBE2-2953-A995-BB6B-0F5572B95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590675"/>
            <a:ext cx="3543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74E25-938A-A3EF-2CF4-4A41C131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CB676FE-CC26-ADA4-5084-EE66623A5436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Upper Extremity Return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6F58EF-FEF2-C2DE-F2D8-EBB3D0EBE584}"/>
              </a:ext>
            </a:extLst>
          </p:cNvPr>
          <p:cNvSpPr txBox="1"/>
          <p:nvPr/>
        </p:nvSpPr>
        <p:spPr>
          <a:xfrm>
            <a:off x="1098722" y="186526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Positioning matters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Prevent complications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Encourage functional use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4800C-CC60-9DA5-DAD3-A757C1BE59E4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C3069D-7239-230E-3E02-7AAE015D55FD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4835F93-4CC2-ED76-ECF5-6EC83FD63B56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5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725E-EA15-AA7F-CA2C-84DC7706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B06C21D-B256-DF81-A610-7EF845D9E92D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Mobility &amp; Transfers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6A7D0-B413-9DD9-3FCF-A67931AFE062}"/>
              </a:ext>
            </a:extLst>
          </p:cNvPr>
          <p:cNvSpPr txBox="1"/>
          <p:nvPr/>
        </p:nvSpPr>
        <p:spPr>
          <a:xfrm>
            <a:off x="1098722" y="1865263"/>
            <a:ext cx="973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Standing tolerance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Transfers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Gait training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Balance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7115D-C039-AE86-A21B-110BE19991EF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5D06CF-39E2-06DF-23A8-E17F2B3CF22C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98010EE-76D2-DF2C-48CD-F710C4C677AB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84481-AE7B-6161-9F9F-731850AF1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70" y="1522477"/>
            <a:ext cx="2537460" cy="3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D0EE-9A20-FE89-E237-EC588A651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F24410A-0867-CA26-C3B4-6CDCB0CAF5D0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Technology in Rehab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FFF7B-A7EB-1DD4-AFB5-0D5B1D906FBA}"/>
              </a:ext>
            </a:extLst>
          </p:cNvPr>
          <p:cNvSpPr txBox="1"/>
          <p:nvPr/>
        </p:nvSpPr>
        <p:spPr>
          <a:xfrm>
            <a:off x="1098722" y="186526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Increases intensity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Improves engagement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Provides feedback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C938F-BF34-E523-809D-9BAAB83EC09B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8C3A3A-6934-0350-4F77-54767659B5C9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57F234-3D11-5B3B-BF0E-E1AD3AD8389F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EC919-C8DB-7690-B733-03A15180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46" y="1263983"/>
            <a:ext cx="4520562" cy="30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277AB14-B5AA-DB4F-B9E9-C4662DC03815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Does Inpatient Stroke Rehabilitation Matter?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6198A-3C45-3345-A6AC-812C14840A0A}"/>
              </a:ext>
            </a:extLst>
          </p:cNvPr>
          <p:cNvSpPr txBox="1"/>
          <p:nvPr/>
        </p:nvSpPr>
        <p:spPr>
          <a:xfrm>
            <a:off x="651815" y="2097909"/>
            <a:ext cx="11491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Stroke = high disability risk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Early decisions impact long-term outcomes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Transition between settings is critical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E4244B-25AF-6FBD-6F20-2166F2F44366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0F84CB9-C6D4-0252-AE5B-565ED74F60E5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7229D-82BC-7CA6-0A6D-A3D2DA936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21A9F40-093E-99BB-4394-D1DA47ACDC55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Body Weight Support / </a:t>
            </a:r>
            <a:r>
              <a:rPr lang="en-US" sz="4400" dirty="0" err="1"/>
              <a:t>Safegait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2BEAE-E69B-7350-C148-F5A89CE08A7E}"/>
              </a:ext>
            </a:extLst>
          </p:cNvPr>
          <p:cNvSpPr txBox="1"/>
          <p:nvPr/>
        </p:nvSpPr>
        <p:spPr>
          <a:xfrm>
            <a:off x="881552" y="171171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Safer early mobility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Reduces fall risk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Allows higher intensity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A8F363-8585-98AA-1A97-C73E2F14B0FB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FD6A13-3501-3D4C-0B83-9F9511297D6E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3DD4B94-772B-AD6F-BF99-B6275C334D9E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E3625-7421-5F37-CD72-51CA4DC05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68" y="3540722"/>
            <a:ext cx="3318533" cy="186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617E4-A923-7729-3E26-08C59EA3F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9" y="1865263"/>
            <a:ext cx="2716000" cy="33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0DE3F-7433-D6B4-7DC3-86C5AF40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48FB8DE-BC66-DE06-1E7B-40711FD2DFF2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BITS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40337-EB3D-A497-295B-819E26A9C655}"/>
              </a:ext>
            </a:extLst>
          </p:cNvPr>
          <p:cNvSpPr txBox="1"/>
          <p:nvPr/>
        </p:nvSpPr>
        <p:spPr>
          <a:xfrm>
            <a:off x="1098722" y="1865263"/>
            <a:ext cx="973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Visual scanning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Reaction time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Coordination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A0A6F-CECE-F374-20B2-7D776B291010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8F62D3-E623-F313-9B1F-63E4220A799A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593F058-C0B7-FFF6-6A93-866055929871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FFF07-38DF-BB8E-41D9-AD85D40B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15" y="97761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3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E9F81-F656-0D87-1F17-4169F9E6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5A17AF5-4D23-1F0C-1D48-FEE97DDFD2B8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Role of Speech Therapy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4F6A6-5962-E823-D194-5CFDDF33F9C9}"/>
              </a:ext>
            </a:extLst>
          </p:cNvPr>
          <p:cNvSpPr txBox="1"/>
          <p:nvPr/>
        </p:nvSpPr>
        <p:spPr>
          <a:xfrm>
            <a:off x="1098722" y="1865263"/>
            <a:ext cx="973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Swallowing safety and diet recommendations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Cognitive deficits (memory, attention, problem-solving)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Communication (aphasia, dysarthria)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Supports safe eating and participation in 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80614-A80F-5693-8493-B146E6BD8513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20E91-A00B-2C69-593D-383F40F50DB0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7DAFDA8-E154-E499-22A8-33BE551033C9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0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1709-45AB-951D-FAF1-842B439F7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C6335B-0315-A35B-F1D7-AA599E80DE42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Role of Physical Therapy (PT)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20571-85B0-EA1F-79E4-0084E5219668}"/>
              </a:ext>
            </a:extLst>
          </p:cNvPr>
          <p:cNvSpPr txBox="1"/>
          <p:nvPr/>
        </p:nvSpPr>
        <p:spPr>
          <a:xfrm>
            <a:off x="1098722" y="1865263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Mobility (bed mobility, transfers, walking)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Strength, balance, and endurance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Fall prevention and safety with movement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Prepares patients for safe functional mobility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D2B52-C78F-A7CF-B2DE-47CAA2BD1905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6102A3-68CF-2CDD-82FF-4DDA24D3B726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97618FA-239A-A091-99A2-D11064F03ABC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7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9F5C0-6A1E-A2C5-4CE4-B9BE9FD6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332B20B-2352-3E95-8A1E-6A7F10D3C89C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Role of Occupational Therapy (OT)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54199-FEB2-0949-7AB3-771FEDF32095}"/>
              </a:ext>
            </a:extLst>
          </p:cNvPr>
          <p:cNvSpPr txBox="1"/>
          <p:nvPr/>
        </p:nvSpPr>
        <p:spPr>
          <a:xfrm>
            <a:off x="974897" y="1540476"/>
            <a:ext cx="973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Activities of daily living (dressing, bathing, toileting)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Upper extremity function and coordination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Cognitive and visual-perceptual skills in daily tasks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Fall prevention and safety within daily activities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Prepares patients for independence at home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A674F-5886-EB5C-C527-3C1AA266A80A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862017-3D29-E0EF-F1C4-57690A75DDEE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A80FB3-7CF0-EDFC-B103-65FE7E0EC3E4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29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C8B1D-2D9B-8CB9-5C3D-D6D427FE4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A1358A0-886C-C491-00A5-EFF7DBC59DD6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Role of Recreational Therapy (RT)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B7F36-3788-AC38-B7F3-F2BC7CFFE805}"/>
              </a:ext>
            </a:extLst>
          </p:cNvPr>
          <p:cNvSpPr txBox="1"/>
          <p:nvPr/>
        </p:nvSpPr>
        <p:spPr>
          <a:xfrm>
            <a:off x="898697" y="199785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Leisure and meaningful activity engagement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Community reintegration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Coping, motivation, and quality of life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Social participation and routine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408CC-106B-4504-41EA-8AB27F163E1B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A8262-C1B1-EFD0-EFCE-91AE670340A7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5900D07-4A16-929F-8ADA-C0A9E530175E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FC38A-B775-EFD1-0D35-6E4B1288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70" y="2186698"/>
            <a:ext cx="2086338" cy="13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F9E0E-81EB-5550-D9BF-831E25A3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D7523B7-B6C0-0F34-E5BE-D1928742C6A7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Education Starts Day One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C740D-5012-5670-9089-AA5EB6D68635}"/>
              </a:ext>
            </a:extLst>
          </p:cNvPr>
          <p:cNvSpPr txBox="1"/>
          <p:nvPr/>
        </p:nvSpPr>
        <p:spPr>
          <a:xfrm>
            <a:off x="832022" y="1443841"/>
            <a:ext cx="973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Stroke signs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Safety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Home setup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Risk factors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Family Training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Home Exercise/Home Programs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(start in room, right away)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4D9852-6BAD-4CE8-074C-8FB66AE58C47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E02B59-92DD-00E7-4E5B-4D2DD7F4722A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BDC3CD-9C73-8EA4-C159-163385106D13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524F0-9D77-474F-7257-84DB8DD1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96" y="1443841"/>
            <a:ext cx="3783554" cy="25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AFB02-D08E-901D-1BBE-84965DF9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418F9ED-CC2D-FF4C-7E27-1744CF0C4BF4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Education Provided Throughout Rehab Stay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22B00F-85DB-ED8F-73A0-90BF7A1E64A7}"/>
              </a:ext>
            </a:extLst>
          </p:cNvPr>
          <p:cNvSpPr txBox="1"/>
          <p:nvPr/>
        </p:nvSpPr>
        <p:spPr>
          <a:xfrm>
            <a:off x="832022" y="1166842"/>
            <a:ext cx="9731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Stroke Education Classes Provided Weekly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/>
              <a:t>Topics include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Symptoms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Prevention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Emotional Regulation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Diet Management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Sexuality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Fall Prevention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B83C9-949E-B100-E7C6-54107B36F9BB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1864FA-7D7C-F0AB-AA7E-04817B99CAA1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02C9E22-5BAF-8609-F6B3-5C2824E95B3C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99B95-82C9-3564-AB1F-20BBCA82E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5" y="1929003"/>
            <a:ext cx="2147997" cy="2860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699A8-520C-4C2E-BABA-1DE72CFA6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03" y="2420541"/>
            <a:ext cx="1749667" cy="20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3AB36-A372-A5D9-459A-F106CDE5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C24232-E170-9A3F-7158-6C12D2896910}"/>
              </a:ext>
            </a:extLst>
          </p:cNvPr>
          <p:cNvSpPr txBox="1"/>
          <p:nvPr/>
        </p:nvSpPr>
        <p:spPr>
          <a:xfrm>
            <a:off x="436526" y="288338"/>
            <a:ext cx="11491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Preparing Patients for Return to Home and Community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C03B29-427C-977D-6E28-B369BF8C8B5A}"/>
              </a:ext>
            </a:extLst>
          </p:cNvPr>
          <p:cNvSpPr txBox="1"/>
          <p:nvPr/>
        </p:nvSpPr>
        <p:spPr>
          <a:xfrm>
            <a:off x="698672" y="2067204"/>
            <a:ext cx="973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Simulated and real home environment training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Home assessments  to identify safety barriers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Community outings (store, public spaces)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Assessment of real-world safety and independence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A0F4E-8261-78C6-BF93-2406D3F203E8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2C3211-A4DE-D62B-01E1-1E6D5D03DEF7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5370AD5-FE4E-DBA6-B04B-0E18B07CCF90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1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1C64-53EE-2DFB-C07B-2AFAE0CF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5B1524-7442-3005-0E7A-2EB0FFA597EE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Outdoor Mobility Course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A09A1F-C45C-14CA-9825-F4E859F19215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43D66-5643-2D56-FBB7-BB6D1A5BC4EE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9B6EF3-C5E2-9875-8FAD-47744CFFDDED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FBCA4-7E91-8BD4-16AF-36F752597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17" y="790620"/>
            <a:ext cx="5069736" cy="2129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67808-8F71-CD8C-45E4-EFE911FC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7" y="934655"/>
            <a:ext cx="6104034" cy="4608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B1D31-D74C-95CE-F9FB-4F97D2E49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17" y="2958805"/>
            <a:ext cx="5191242" cy="24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C8A5-AA05-71BD-3030-C37FC4A40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0319C12-D8FB-54BD-4DE4-3B4B33C6CC3C}"/>
              </a:ext>
            </a:extLst>
          </p:cNvPr>
          <p:cNvSpPr txBox="1"/>
          <p:nvPr/>
        </p:nvSpPr>
        <p:spPr>
          <a:xfrm>
            <a:off x="527222" y="592890"/>
            <a:ext cx="11491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Inpatient Rehabilitation on the Recovery Continuum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4C2A3-437A-2427-4B16-E8101C8F534D}"/>
              </a:ext>
            </a:extLst>
          </p:cNvPr>
          <p:cNvSpPr txBox="1"/>
          <p:nvPr/>
        </p:nvSpPr>
        <p:spPr>
          <a:xfrm>
            <a:off x="527222" y="2383659"/>
            <a:ext cx="11491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Acute care → stabilize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Inpatient rehab → restore function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Goal: safe return to community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BE822-C17F-1D22-03C7-6BC02EF6E356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C8365-6536-98E9-9028-43390722EED4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1D484A1-A062-51D9-BF1C-5B651BE17A82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76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CA20-4C51-0984-3FBA-09D68555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5F90496-A839-79A6-1BD7-9FAEFCCD3058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Support Groups Offered Following Rehab Stay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00C7A-9726-A31B-2DE8-6EE870E2D891}"/>
              </a:ext>
            </a:extLst>
          </p:cNvPr>
          <p:cNvSpPr txBox="1"/>
          <p:nvPr/>
        </p:nvSpPr>
        <p:spPr>
          <a:xfrm>
            <a:off x="698672" y="2067204"/>
            <a:ext cx="973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Stroke Support Group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Brain Injury Support Group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Aphasia Support Group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9206C7-2A6D-D41B-58CD-61BF6EC0500D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6B83A0-93AB-4EF7-D0DF-CABF046444EC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B1A0F3D-C02C-9364-47BE-8D53C27BD5C6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C7233-242D-CA08-BE8D-24692D2F6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57" y="1057779"/>
            <a:ext cx="1848406" cy="2373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EE464-650F-F124-DB1E-B3614DEC0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04" y="1057780"/>
            <a:ext cx="1848405" cy="2371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EB0A5-59F2-9995-5964-65AEA715C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3485849"/>
            <a:ext cx="1476375" cy="19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F3DF-67F6-35AF-59AD-13F03D12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75F4A7C-1D96-56B6-CCC5-2E8AC55CB41A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Drives Success in Stroke Recovery?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F1495D-67B8-5590-300D-0D8CB5523F10}"/>
              </a:ext>
            </a:extLst>
          </p:cNvPr>
          <p:cNvSpPr txBox="1"/>
          <p:nvPr/>
        </p:nvSpPr>
        <p:spPr>
          <a:xfrm>
            <a:off x="698672" y="2067204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Repetition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Consistency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Patient engagement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Family involvement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48ADC9-0FFA-4BB4-DB58-93279904BD0E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363C05-5FF7-9275-568B-96FF6D544327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D641F9-C711-ED3D-EEB8-FE80DC50C850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302C-5F18-D1A9-4598-73C04536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354058-D92E-78F1-1571-F011AB8FADD3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Case Study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CB158-9C8D-9CAA-FCB5-8688CCE9B03C}"/>
              </a:ext>
            </a:extLst>
          </p:cNvPr>
          <p:cNvSpPr txBox="1"/>
          <p:nvPr/>
        </p:nvSpPr>
        <p:spPr>
          <a:xfrm>
            <a:off x="670097" y="1470191"/>
            <a:ext cx="973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57 yr old male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Acute Left Pontine Infarct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Presents to ED with right upper extremity weakness, slurred speech and loss of balance while walking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5ED76-154A-3341-B691-905A2B1E8AF6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91B7C6-3759-8B5E-EB43-39C9CA86F21D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5B26E5-1B7C-BCA2-16F0-EEAB87E3EE60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9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6E41-0205-7F21-CD90-DE64907DE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6DBBE43-5A01-2E69-CF55-BBFA4812794B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Case Study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47F12-8268-AF18-412B-D9A73DCA90DE}"/>
              </a:ext>
            </a:extLst>
          </p:cNvPr>
          <p:cNvSpPr txBox="1"/>
          <p:nvPr/>
        </p:nvSpPr>
        <p:spPr>
          <a:xfrm>
            <a:off x="670097" y="1470191"/>
            <a:ext cx="9731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Presents at acute hospital with: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 loss of balance,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decreased coordination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decreased functional strength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Slurred speech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Requiring max assistance for </a:t>
            </a:r>
            <a:r>
              <a:rPr lang="en-US" sz="3600" dirty="0" err="1"/>
              <a:t>adls</a:t>
            </a:r>
            <a:r>
              <a:rPr lang="en-US" sz="3600" dirty="0"/>
              <a:t> and transfers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BF53BB-4CE7-4FFE-793D-C726652B3A3D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AFF752-770D-64B2-1B0A-A7FE2934C4B5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C4C456E-946C-992D-317D-E6B08C75AA3E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22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2A51-DDA5-F254-5A11-EA61797F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CA1F442-18CE-DF15-8FBC-02AF1DC8CB06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Case Study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D3AFC4-DADC-4CA7-C13C-48FD494F79B5}"/>
              </a:ext>
            </a:extLst>
          </p:cNvPr>
          <p:cNvSpPr txBox="1"/>
          <p:nvPr/>
        </p:nvSpPr>
        <p:spPr>
          <a:xfrm>
            <a:off x="670097" y="1470191"/>
            <a:ext cx="973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/>
              <a:t>Throughout stay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/>
              <a:t>Worked on pre-gait training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/>
              <a:t>Safe gait training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/>
              <a:t>Progress from max assist squat pivot transfers to using FWW to ambulation without device short distances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5C589-C116-3F88-CD17-552EAA0DD857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A8572D-3E0A-8B77-11A3-8903E83F2AAC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9568413-6A03-BC81-4F04-6E3BB753707F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80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ECCE6-F67C-B849-FA69-D533BF05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7D7403E-4212-BEBA-4C40-689700BB1F8F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Case Study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31B96-9D83-0B8B-3F95-53C3F6E03F11}"/>
              </a:ext>
            </a:extLst>
          </p:cNvPr>
          <p:cNvSpPr txBox="1"/>
          <p:nvPr/>
        </p:nvSpPr>
        <p:spPr>
          <a:xfrm>
            <a:off x="670097" y="1470191"/>
            <a:ext cx="9731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/>
              <a:t>Work on overall motor control and grasp, progressing from limited functional use and shoulder flexion of 120 on R UE to full range of motion and grasp at discharge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/>
              <a:t>Mild cognitive deficits and slurred speech when started progressing to not needing SLP services at discharge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/>
              <a:t>Family training and stroke education completed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9DBC89-017F-FEA7-F2A1-A02C3561DC35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14F18-DB7A-20BC-12B3-1659A6FE54EA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6DC11F1-5EBD-8C1E-4C6E-0C1886779F0E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62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CBF4-DEBB-4344-68F2-D649BC1B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2B5D9E5-DB50-98DE-988E-D9A6E6CB4363}"/>
              </a:ext>
            </a:extLst>
          </p:cNvPr>
          <p:cNvSpPr txBox="1"/>
          <p:nvPr/>
        </p:nvSpPr>
        <p:spPr>
          <a:xfrm>
            <a:off x="436526" y="288338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Takeaways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F2BA1-9484-5E77-4530-8998E3C6EB66}"/>
              </a:ext>
            </a:extLst>
          </p:cNvPr>
          <p:cNvSpPr txBox="1"/>
          <p:nvPr/>
        </p:nvSpPr>
        <p:spPr>
          <a:xfrm>
            <a:off x="698672" y="2067204"/>
            <a:ext cx="973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Early care impacts outcomes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Rehab is functional and  intensive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Team approach is essential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96B77-16A1-F0EB-FD35-58954E104102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5FEC26-4BD1-ED10-1F8F-BC6FC28C18D1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600F52-F610-DF61-083A-D5A5F9CC843C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4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3068-3290-AF33-395E-B2FF5897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4BCC84F-A926-CEC7-9FC5-B9BFFB755012}"/>
              </a:ext>
            </a:extLst>
          </p:cNvPr>
          <p:cNvSpPr txBox="1"/>
          <p:nvPr/>
        </p:nvSpPr>
        <p:spPr>
          <a:xfrm>
            <a:off x="350107" y="2750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FCD9C3-4358-622E-53A3-51CA663C5B25}"/>
              </a:ext>
            </a:extLst>
          </p:cNvPr>
          <p:cNvSpPr txBox="1"/>
          <p:nvPr/>
        </p:nvSpPr>
        <p:spPr>
          <a:xfrm>
            <a:off x="698672" y="2067204"/>
            <a:ext cx="9731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Contact Us</a:t>
            </a:r>
            <a:endParaRPr lang="en-US" sz="36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  <a:p>
            <a:endParaRPr lang="en-US" sz="3600" dirty="0"/>
          </a:p>
          <a:p>
            <a:r>
              <a:rPr lang="en-US" sz="3600" dirty="0"/>
              <a:t>Thank you!</a:t>
            </a:r>
          </a:p>
          <a:p>
            <a:r>
              <a:rPr lang="en-US" sz="3600" dirty="0"/>
              <a:t>Samuel Matsuo   smatsu@KaweahHealth.org</a:t>
            </a:r>
          </a:p>
          <a:p>
            <a:endParaRPr lang="en-US" sz="3600" dirty="0"/>
          </a:p>
          <a:p>
            <a:r>
              <a:rPr lang="en-US" sz="3600" dirty="0"/>
              <a:t>Danny Pavlovich dpavlovi@kaweahhealth.org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81AA63-5898-AB1C-8C83-A6AD9B9D5382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A9E5B8-2930-A781-FB44-BECFD98C98D6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FEA3EA-38B2-0DB0-218C-31F7F9DC6AAF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266DC-97C0-829E-EA45-CC882BE6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2" y="791298"/>
            <a:ext cx="1809750" cy="2184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393AE-E052-906B-64F6-30711F78C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5" y="3200043"/>
            <a:ext cx="1809750" cy="2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F26C-B282-A50C-18D6-2C631445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D65F-3771-4464-414A-EE464F18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photos used from Kaweah Health website</a:t>
            </a:r>
          </a:p>
          <a:p>
            <a:r>
              <a:rPr lang="en-US" i="1" dirty="0"/>
              <a:t>Inpatient acute rehabilitation program</a:t>
            </a:r>
            <a:r>
              <a:rPr lang="en-US" dirty="0"/>
              <a:t>. Kaweah Health. </a:t>
            </a:r>
            <a:r>
              <a:rPr lang="en-US"/>
              <a:t>(2025). </a:t>
            </a:r>
            <a:r>
              <a:rPr lang="en-US" dirty="0"/>
              <a:t>https://www.kaweahhealth.org/our-services/rehabilitation-services/inpatient-acute-rehabilitation-program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86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DA12-46B0-AD1E-6A7D-94B9C742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4CC7-1E85-D98F-3498-3C21A73C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5948-BA5C-2B89-FE09-8E9C33EC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296AE5E-2A60-9D1D-42A9-DF69C98C271A}"/>
              </a:ext>
            </a:extLst>
          </p:cNvPr>
          <p:cNvSpPr txBox="1"/>
          <p:nvPr/>
        </p:nvSpPr>
        <p:spPr>
          <a:xfrm>
            <a:off x="527222" y="592890"/>
            <a:ext cx="11491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does Inpatient Rehab Look Like in Stroke Recovery?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A34C6-5073-69FA-924E-9C32FBA6A911}"/>
              </a:ext>
            </a:extLst>
          </p:cNvPr>
          <p:cNvSpPr txBox="1"/>
          <p:nvPr/>
        </p:nvSpPr>
        <p:spPr>
          <a:xfrm>
            <a:off x="527222" y="2383659"/>
            <a:ext cx="11491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3 hours therapy/day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Interdisciplinary care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Daily functional training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2FEB7-AEF0-FFC1-348B-2320F8D8B132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C3BF7-2F2B-A161-C4A1-C07B14213704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ADC366-83DE-ECBD-39E6-3B9DF708A611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9E058-0465-6180-4D37-3E1435E9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549287-8E80-11FA-AE27-86BCE20FDC01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Who Comes to Inpatient Rehab?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99F25-BEF9-3602-F219-4E819EF414F3}"/>
              </a:ext>
            </a:extLst>
          </p:cNvPr>
          <p:cNvSpPr txBox="1"/>
          <p:nvPr/>
        </p:nvSpPr>
        <p:spPr>
          <a:xfrm>
            <a:off x="593897" y="2097909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Medically stable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Able to participate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Functional deficits present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Rehab potential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540CA8-0482-B808-EEAC-57A67EEF6F09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2109BD-6F38-D6CE-F951-6C9CB08387C9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952BB01-8572-0248-4CEE-C831CD6E716C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6808-8B66-6D7E-6C7C-1350DD4D2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C623151-4474-B417-29F7-F643201E099C}"/>
              </a:ext>
            </a:extLst>
          </p:cNvPr>
          <p:cNvSpPr txBox="1"/>
          <p:nvPr/>
        </p:nvSpPr>
        <p:spPr>
          <a:xfrm>
            <a:off x="527222" y="592890"/>
            <a:ext cx="11491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Makes a Strong Candidate for Inpatient Rehab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C4C51-FF3D-BB0E-0FC4-76D3D2B54C1D}"/>
              </a:ext>
            </a:extLst>
          </p:cNvPr>
          <p:cNvSpPr txBox="1"/>
          <p:nvPr/>
        </p:nvSpPr>
        <p:spPr>
          <a:xfrm>
            <a:off x="593897" y="2097909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Engaged, alert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Can tolerate intensity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Functional goals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Family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7F7DA3-BBF8-8CE4-9BB9-6F3E12CAF72E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0A96C4-96CF-A792-B800-83E68CF37280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8BA20B9-9D9E-3201-A0A7-CE259AAD8782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244DC-101F-384C-4EFB-5FA64DE3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FA98D9C-4C9C-7374-2925-DA027E8285C3}"/>
              </a:ext>
            </a:extLst>
          </p:cNvPr>
          <p:cNvSpPr txBox="1"/>
          <p:nvPr/>
        </p:nvSpPr>
        <p:spPr>
          <a:xfrm>
            <a:off x="527222" y="592890"/>
            <a:ext cx="11491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Might Inpatient Rehab not be the Correct Fit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42D62-E7AD-64BC-0BC0-2387A5973702}"/>
              </a:ext>
            </a:extLst>
          </p:cNvPr>
          <p:cNvSpPr txBox="1"/>
          <p:nvPr/>
        </p:nvSpPr>
        <p:spPr>
          <a:xfrm>
            <a:off x="527222" y="227483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Unable to participate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Medically unstable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Limited carryover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Poor tolerance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FE9BC-ECEC-9E5D-35A5-40916D7BECC1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5CDD8-814E-3FA5-6A03-266242D3A9C1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744C9DC-50C6-CDBF-D7CC-1FD71E9E8A85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4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A21E7-A320-18AE-3022-2C5AB25E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C1F396A-EA6B-D5E5-73EF-F749E9B4A942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Done Early Matters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4E0D0-819C-C1D2-7550-0AAFF7BE0AAB}"/>
              </a:ext>
            </a:extLst>
          </p:cNvPr>
          <p:cNvSpPr txBox="1"/>
          <p:nvPr/>
        </p:nvSpPr>
        <p:spPr>
          <a:xfrm>
            <a:off x="527222" y="227483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First 48–72 hours are critical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Early mobility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Positioning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Attention to affected 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D131C2-34C4-551C-EDB1-0C34D325E53E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E09F89-1C25-70D4-CFFF-2972D858B1FC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EDEE691-B02B-7D99-FDBB-423D28A12BFA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CBC3-1581-26EE-0630-68B03C55E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5D2C6D3-850A-2778-A238-E552B2DC4272}"/>
              </a:ext>
            </a:extLst>
          </p:cNvPr>
          <p:cNvSpPr txBox="1"/>
          <p:nvPr/>
        </p:nvSpPr>
        <p:spPr>
          <a:xfrm>
            <a:off x="527222" y="592890"/>
            <a:ext cx="114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Common Challenges We See</a:t>
            </a:r>
            <a:endParaRPr lang="en-US" sz="4400" b="1" dirty="0">
              <a:solidFill>
                <a:srgbClr val="42454A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73A78-3BC1-CBB4-4F5A-8F61898C431D}"/>
              </a:ext>
            </a:extLst>
          </p:cNvPr>
          <p:cNvSpPr txBox="1"/>
          <p:nvPr/>
        </p:nvSpPr>
        <p:spPr>
          <a:xfrm>
            <a:off x="527222" y="2274838"/>
            <a:ext cx="973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Limited early use of affected side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Poor positioning habits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Delayed mobility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Expectation mismatch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45424-280A-2211-A996-6A5888FA65EF}"/>
              </a:ext>
            </a:extLst>
          </p:cNvPr>
          <p:cNvSpPr txBox="1"/>
          <p:nvPr/>
        </p:nvSpPr>
        <p:spPr>
          <a:xfrm>
            <a:off x="527222" y="6317672"/>
            <a:ext cx="1786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More than medicine. Life.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555B17-496B-7EA6-5D81-07A513D7E0F3}"/>
              </a:ext>
            </a:extLst>
          </p:cNvPr>
          <p:cNvCxnSpPr>
            <a:cxnSpLocks/>
          </p:cNvCxnSpPr>
          <p:nvPr/>
        </p:nvCxnSpPr>
        <p:spPr>
          <a:xfrm>
            <a:off x="436526" y="5582093"/>
            <a:ext cx="11454714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BE7B766-CAEB-DE9F-C948-1C483DC00668}"/>
              </a:ext>
            </a:extLst>
          </p:cNvPr>
          <p:cNvSpPr/>
          <p:nvPr/>
        </p:nvSpPr>
        <p:spPr>
          <a:xfrm>
            <a:off x="0" y="5582088"/>
            <a:ext cx="7414054" cy="1275912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2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weah Health PPT Template_2023" id="{1715EFC0-C6D7-4970-B119-0A55BFE64E18}" vid="{77C0517E-2CB4-4094-9973-BA85988DB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Kaweah Health PPT Template_2023</Template>
  <TotalTime>421</TotalTime>
  <Words>974</Words>
  <Application>Microsoft Office PowerPoint</Application>
  <PresentationFormat>Widescreen</PresentationFormat>
  <Paragraphs>223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Lato</vt:lpstr>
      <vt:lpstr>Calibri Light</vt:lpstr>
      <vt:lpstr>Courier New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Gonzales, Samantha</dc:creator>
  <cp:lastModifiedBy>Danny Pavlovich</cp:lastModifiedBy>
  <cp:revision>9</cp:revision>
  <dcterms:created xsi:type="dcterms:W3CDTF">2026-04-15T19:10:02Z</dcterms:created>
  <dcterms:modified xsi:type="dcterms:W3CDTF">2026-04-17T20:08:55Z</dcterms:modified>
</cp:coreProperties>
</file>