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13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17920" y="-2560320"/>
            <a:ext cx="3657600" cy="3657600"/>
          </a:xfrm>
          <a:prstGeom prst="ellipse">
            <a:avLst/>
          </a:prstGeom>
          <a:solidFill>
            <a:srgbClr val="6908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Oval 2"/>
          <p:cNvSpPr/>
          <p:nvPr/>
        </p:nvSpPr>
        <p:spPr>
          <a:xfrm>
            <a:off x="7406640" y="2011680"/>
            <a:ext cx="2194560" cy="2194560"/>
          </a:xfrm>
          <a:prstGeom prst="ellipse">
            <a:avLst/>
          </a:prstGeom>
          <a:solidFill>
            <a:srgbClr val="700C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Oval 3"/>
          <p:cNvSpPr/>
          <p:nvPr/>
        </p:nvSpPr>
        <p:spPr>
          <a:xfrm>
            <a:off x="-1097280" y="3566160"/>
            <a:ext cx="1645920" cy="1645920"/>
          </a:xfrm>
          <a:prstGeom prst="ellipse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82880" cy="51435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02336" y="2578608"/>
            <a:ext cx="5029200" cy="43891"/>
          </a:xfrm>
          <a:prstGeom prst="rect">
            <a:avLst/>
          </a:prstGeom>
          <a:solidFill>
            <a:srgbClr val="B48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02336" y="594360"/>
            <a:ext cx="8046720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400" b="1" i="0">
                <a:solidFill>
                  <a:srgbClr val="FFFFFF"/>
                </a:solidFill>
                <a:latin typeface="Poppins"/>
              </a:rPr>
              <a:t>Neuro Monitoring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336" y="1353312"/>
            <a:ext cx="8046720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400" b="1" i="0">
                <a:solidFill>
                  <a:srgbClr val="FFFFFF"/>
                </a:solidFill>
                <a:latin typeface="Poppins"/>
              </a:rPr>
              <a:t>That Saves Brains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2336" y="2212848"/>
            <a:ext cx="8046720" cy="402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0" i="0">
                <a:solidFill>
                  <a:srgbClr val="FFC8C8"/>
                </a:solidFill>
                <a:latin typeface="Poppins"/>
              </a:rPr>
              <a:t>Detecting Deterioration Early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336" y="2743200"/>
            <a:ext cx="804672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FFC8C8"/>
                </a:solidFill>
                <a:latin typeface="Carlito"/>
              </a:rPr>
              <a:t>Assessment  ·  Causes of Deterioration  ·  When to Call/CT  ·  Seizures  ·  Airway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336" y="3460734"/>
            <a:ext cx="7315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 i="0" dirty="0">
                <a:solidFill>
                  <a:srgbClr val="FFFFFF"/>
                </a:solidFill>
                <a:latin typeface="Poppins"/>
              </a:rPr>
              <a:t>Jordan Amar, MD, MSc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336" y="3808206"/>
            <a:ext cx="73152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50" b="0" i="0" dirty="0" smtClean="0">
                <a:solidFill>
                  <a:srgbClr val="FFC8C8"/>
                </a:solidFill>
                <a:latin typeface="Carlito"/>
              </a:rPr>
              <a:t>Assistant Professor of Clinical Neurology</a:t>
            </a:r>
          </a:p>
          <a:p>
            <a:pPr algn="l"/>
            <a:r>
              <a:rPr sz="1050" b="0" i="0" dirty="0" smtClean="0">
                <a:solidFill>
                  <a:srgbClr val="FFC8C8"/>
                </a:solidFill>
                <a:latin typeface="Carlito"/>
              </a:rPr>
              <a:t>Division </a:t>
            </a:r>
            <a:r>
              <a:rPr sz="1050" b="0" i="0" dirty="0">
                <a:solidFill>
                  <a:srgbClr val="FFC8C8"/>
                </a:solidFill>
                <a:latin typeface="Carlito"/>
              </a:rPr>
              <a:t>of </a:t>
            </a:r>
            <a:r>
              <a:rPr sz="1050" b="0" i="0" dirty="0" err="1">
                <a:solidFill>
                  <a:srgbClr val="FFC8C8"/>
                </a:solidFill>
                <a:latin typeface="Carlito"/>
              </a:rPr>
              <a:t>Neurocritical</a:t>
            </a:r>
            <a:r>
              <a:rPr sz="1050" b="0" i="0" dirty="0">
                <a:solidFill>
                  <a:srgbClr val="FFC8C8"/>
                </a:solidFill>
                <a:latin typeface="Carlito"/>
              </a:rPr>
              <a:t> </a:t>
            </a:r>
            <a:r>
              <a:rPr sz="1050" b="0" i="0" dirty="0" smtClean="0">
                <a:solidFill>
                  <a:srgbClr val="FFC8C8"/>
                </a:solidFill>
                <a:latin typeface="Carlito"/>
              </a:rPr>
              <a:t>Care</a:t>
            </a:r>
            <a:r>
              <a:rPr lang="en-US" sz="1050" b="0" i="0" dirty="0" smtClean="0">
                <a:solidFill>
                  <a:srgbClr val="FFC8C8"/>
                </a:solidFill>
                <a:latin typeface="Carlito"/>
              </a:rPr>
              <a:t>/</a:t>
            </a:r>
            <a:r>
              <a:rPr sz="1050" b="0" i="0" dirty="0" smtClean="0">
                <a:solidFill>
                  <a:srgbClr val="FFC8C8"/>
                </a:solidFill>
                <a:latin typeface="Carlito"/>
              </a:rPr>
              <a:t>Stroke</a:t>
            </a:r>
            <a:endParaRPr lang="en-US" sz="1050" b="0" i="0" dirty="0" smtClean="0">
              <a:solidFill>
                <a:srgbClr val="FFC8C8"/>
              </a:solidFill>
              <a:latin typeface="Carlito"/>
            </a:endParaRPr>
          </a:p>
          <a:p>
            <a:pPr algn="l"/>
            <a:r>
              <a:rPr sz="1050" b="0" i="0" dirty="0" smtClean="0">
                <a:solidFill>
                  <a:srgbClr val="FFC8C8"/>
                </a:solidFill>
                <a:latin typeface="Carlito"/>
              </a:rPr>
              <a:t>Department </a:t>
            </a:r>
            <a:r>
              <a:rPr sz="1050" b="0" i="0" dirty="0">
                <a:solidFill>
                  <a:srgbClr val="FFC8C8"/>
                </a:solidFill>
                <a:latin typeface="Carlito"/>
              </a:rPr>
              <a:t>of Neurology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" y="4905756"/>
            <a:ext cx="475488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1" i="0">
                <a:solidFill>
                  <a:srgbClr val="5C000D"/>
                </a:solidFill>
                <a:latin typeface="Carlito"/>
              </a:rPr>
              <a:t>Visalia Nursing Symposium  · 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The Deteriorating Patient: Think in Categories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Your pattern recognition triggers the right response — and calls for the right test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4224528" cy="822960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73152" cy="822960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75488" y="1024128"/>
            <a:ext cx="3858768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5C000D"/>
                </a:solidFill>
                <a:latin typeface="Poppins"/>
              </a:rPr>
              <a:t>Cerebral Edema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488" y="1371600"/>
            <a:ext cx="3858768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1">
                <a:solidFill>
                  <a:srgbClr val="5A5A5A"/>
                </a:solidFill>
                <a:latin typeface="Carlito"/>
              </a:rPr>
              <a:t>Hours–days post-stroke or post-op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" y="1847088"/>
            <a:ext cx="4224528" cy="822960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274320" y="1847088"/>
            <a:ext cx="73152" cy="822960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75488" y="1920240"/>
            <a:ext cx="3858768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5C000D"/>
                </a:solidFill>
                <a:latin typeface="Poppins"/>
              </a:rPr>
              <a:t>Hemorrhagic Conversion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488" y="2267712"/>
            <a:ext cx="3858768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1">
                <a:solidFill>
                  <a:srgbClr val="5A5A5A"/>
                </a:solidFill>
                <a:latin typeface="Carlito"/>
              </a:rPr>
              <a:t>IVT/anticoag patients — hours–days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20" y="2743200"/>
            <a:ext cx="4224528" cy="822960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274320" y="2743200"/>
            <a:ext cx="73152" cy="822960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475488" y="2816352"/>
            <a:ext cx="3858768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5C000D"/>
                </a:solidFill>
                <a:latin typeface="Poppins"/>
              </a:rPr>
              <a:t>Herniation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5488" y="3163824"/>
            <a:ext cx="3858768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1">
                <a:solidFill>
                  <a:srgbClr val="5A5A5A"/>
                </a:solidFill>
                <a:latin typeface="Carlito"/>
              </a:rPr>
              <a:t>Midline shift — rapid, life-threatening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4320" y="3639312"/>
            <a:ext cx="4224528" cy="822960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274320" y="3639312"/>
            <a:ext cx="73152" cy="822960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475488" y="3712463"/>
            <a:ext cx="3858768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8C5800"/>
                </a:solidFill>
                <a:latin typeface="Poppins"/>
              </a:rPr>
              <a:t>Seizure / Post-ictal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5488" y="4059936"/>
            <a:ext cx="3858768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1">
                <a:solidFill>
                  <a:srgbClr val="5A5A5A"/>
                </a:solidFill>
                <a:latin typeface="Carlito"/>
              </a:rPr>
              <a:t>Can mimic stroke — time the event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45152" y="950976"/>
            <a:ext cx="4224528" cy="822960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4645152" y="950976"/>
            <a:ext cx="73152" cy="822960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4846320" y="1024128"/>
            <a:ext cx="3858768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8C5800"/>
                </a:solidFill>
                <a:latin typeface="Poppins"/>
              </a:rPr>
              <a:t>New Stroke / Expansion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46320" y="1371600"/>
            <a:ext cx="3858768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1">
                <a:solidFill>
                  <a:srgbClr val="5A5A5A"/>
                </a:solidFill>
                <a:latin typeface="Carlito"/>
              </a:rPr>
              <a:t>Extension of territory or new embolus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45152" y="1847088"/>
            <a:ext cx="4224528" cy="822960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4645152" y="1847088"/>
            <a:ext cx="73152" cy="822960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4846320" y="1920240"/>
            <a:ext cx="3858768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8C5800"/>
                </a:solidFill>
                <a:latin typeface="Poppins"/>
              </a:rPr>
              <a:t>Hydrocephalus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46320" y="2267712"/>
            <a:ext cx="3858768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1">
                <a:solidFill>
                  <a:srgbClr val="5A5A5A"/>
                </a:solidFill>
                <a:latin typeface="Carlito"/>
              </a:rPr>
              <a:t>Obstructive or communicating — insidious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45152" y="2743200"/>
            <a:ext cx="4224528" cy="822960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4645152" y="2743200"/>
            <a:ext cx="73152" cy="822960"/>
          </a:xfrm>
          <a:prstGeom prst="rect">
            <a:avLst/>
          </a:prstGeom>
          <a:solidFill>
            <a:srgbClr val="1A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4846320" y="2816352"/>
            <a:ext cx="3858768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1A3A5C"/>
                </a:solidFill>
                <a:latin typeface="Poppins"/>
              </a:rPr>
              <a:t>Metabolic / Systemic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46320" y="3163824"/>
            <a:ext cx="3858768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1">
                <a:solidFill>
                  <a:srgbClr val="5A5A5A"/>
                </a:solidFill>
                <a:latin typeface="Carlito"/>
              </a:rPr>
              <a:t>Glucose, Na⁺, hypoxia, sepsis, drugs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45152" y="3639312"/>
            <a:ext cx="4224528" cy="822960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ectangle 38"/>
          <p:cNvSpPr/>
          <p:nvPr/>
        </p:nvSpPr>
        <p:spPr>
          <a:xfrm>
            <a:off x="4645152" y="3639312"/>
            <a:ext cx="73152" cy="822960"/>
          </a:xfrm>
          <a:prstGeom prst="rect">
            <a:avLst/>
          </a:prstGeom>
          <a:solidFill>
            <a:srgbClr val="1A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4846320" y="3712463"/>
            <a:ext cx="3858768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1A3A5C"/>
                </a:solidFill>
                <a:latin typeface="Poppins"/>
              </a:rPr>
              <a:t>Infection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46320" y="4059936"/>
            <a:ext cx="3858768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1">
                <a:solidFill>
                  <a:srgbClr val="5A5A5A"/>
                </a:solidFill>
                <a:latin typeface="Carlito"/>
              </a:rPr>
              <a:t>Meningitis, abscess, UTI/pneumonia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4320" y="4511040"/>
            <a:ext cx="859536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50" b="0" i="1" dirty="0">
                <a:solidFill>
                  <a:srgbClr val="5A5A5A"/>
                </a:solidFill>
                <a:latin typeface="Carlito"/>
              </a:rPr>
              <a:t>When a patient deteriorates: describe WHAT you see and WHEN it started — the team builds the differential.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Cerebral Edema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Peak onset 24–96 hrs post-stroke — can begin within hours for large infarcts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4389120" cy="1627632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4389120" cy="365760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02336" y="987552"/>
            <a:ext cx="4187952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1" i="0">
                <a:solidFill>
                  <a:srgbClr val="FFFFFF"/>
                </a:solidFill>
                <a:latin typeface="Poppins"/>
              </a:rPr>
              <a:t>What You Will See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336" y="1389888"/>
            <a:ext cx="4224528" cy="111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5C000D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Worsening GCS from prior check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New or worsening focal deficit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Increasing headache or vomiting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Rising BP (Cushing's reflex)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Irregular or slowing respirations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" y="2670048"/>
            <a:ext cx="4389120" cy="1627632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274320" y="2670048"/>
            <a:ext cx="4389120" cy="365760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02336" y="2706624"/>
            <a:ext cx="4187952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1" i="0">
                <a:solidFill>
                  <a:srgbClr val="FFFFFF"/>
                </a:solidFill>
                <a:latin typeface="Poppins"/>
              </a:rPr>
              <a:t>Your Actions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336" y="3108960"/>
            <a:ext cx="4224528" cy="111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730A19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Call MD with SBAR — don't wait</a:t>
            </a:r>
          </a:p>
          <a:p>
            <a:pPr marL="201168" indent="-201168" algn="l">
              <a:buClr>
                <a:srgbClr val="730A19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HOB 30° — do not lay flat</a:t>
            </a:r>
          </a:p>
          <a:p>
            <a:pPr marL="201168" indent="-201168" algn="l">
              <a:buClr>
                <a:srgbClr val="730A19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Avoid hypotonic fluids</a:t>
            </a:r>
          </a:p>
          <a:p>
            <a:pPr marL="201168" indent="-201168" algn="l">
              <a:buClr>
                <a:srgbClr val="730A19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Avoid fever — T &gt; 38°C worsens injury</a:t>
            </a:r>
          </a:p>
          <a:p>
            <a:pPr marL="201168" indent="-201168" algn="l">
              <a:buClr>
                <a:srgbClr val="730A19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Prepare for urgent CT or ICU transfer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73168" y="950976"/>
            <a:ext cx="4096512" cy="3456432"/>
          </a:xfrm>
          <a:prstGeom prst="rect">
            <a:avLst/>
          </a:prstGeom>
          <a:solidFill>
            <a:srgbClr val="EBE8E4"/>
          </a:solidFill>
          <a:ln w="19050">
            <a:solidFill>
              <a:srgbClr val="5046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4773168" y="950976"/>
            <a:ext cx="4096512" cy="329184"/>
          </a:xfrm>
          <a:prstGeom prst="rect">
            <a:avLst/>
          </a:prstGeom>
          <a:solidFill>
            <a:srgbClr val="2D28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4882896" y="1005840"/>
            <a:ext cx="38770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 i="0" dirty="0" smtClean="0">
                <a:solidFill>
                  <a:srgbClr val="FFCC00"/>
                </a:solidFill>
                <a:latin typeface="Carlito"/>
              </a:rPr>
              <a:t>Cushing’s Reflex</a:t>
            </a:r>
            <a:endParaRPr sz="1000" b="1" i="0" dirty="0">
              <a:solidFill>
                <a:srgbClr val="FFCC00"/>
              </a:solidFill>
              <a:latin typeface="Carlito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" y="4498848"/>
            <a:ext cx="8595360" cy="201168"/>
          </a:xfrm>
          <a:prstGeom prst="rect">
            <a:avLst/>
          </a:prstGeom>
          <a:solidFill>
            <a:srgbClr val="F5EBE1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402336" y="4526280"/>
            <a:ext cx="8339327" cy="16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1" dirty="0">
                <a:solidFill>
                  <a:srgbClr val="5C000D"/>
                </a:solidFill>
                <a:latin typeface="Carlito"/>
              </a:rPr>
              <a:t>Malignant MCA syndrome: massive hemispheric edema — can be fatal within 24–48 hrs. Young patients highest risk.</a:t>
            </a:r>
          </a:p>
        </p:txBody>
      </p:sp>
      <p:pic>
        <p:nvPicPr>
          <p:cNvPr id="3074" name="Picture 2" descr="Brain Bleeds and Heart Bl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25" y="1513332"/>
            <a:ext cx="3772077" cy="25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Hemorrhagic Conversion (HT)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Bleeding into ischemic infarct — a feared complication after thrombolytics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4389120" cy="1627632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4389120" cy="365760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02336" y="987552"/>
            <a:ext cx="4187952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1" i="0">
                <a:solidFill>
                  <a:srgbClr val="FFFFFF"/>
                </a:solidFill>
                <a:latin typeface="Poppins"/>
              </a:rPr>
              <a:t>Risk Factors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336" y="1389888"/>
            <a:ext cx="4224528" cy="111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5C000D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Recent tPA or TNK administration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Anticoagulation (heparin, DOAC, warfarin)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Large infarct (MCA territory)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Significant post-treatment hypertension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Reperfusion after successful EVT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" y="2670048"/>
            <a:ext cx="4389120" cy="1627632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274320" y="2670048"/>
            <a:ext cx="4389120" cy="365760"/>
          </a:xfrm>
          <a:prstGeom prst="rect">
            <a:avLst/>
          </a:prstGeom>
          <a:solidFill>
            <a:srgbClr val="AA19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02336" y="2706624"/>
            <a:ext cx="4187952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1" i="0">
                <a:solidFill>
                  <a:srgbClr val="FFFFFF"/>
                </a:solidFill>
                <a:latin typeface="Poppins"/>
              </a:rPr>
              <a:t>Bedside Red Flags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336" y="3108960"/>
            <a:ext cx="4224528" cy="111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AA190F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Sudden GCS decline in a treated patient</a:t>
            </a:r>
          </a:p>
          <a:p>
            <a:pPr marL="201168" indent="-201168" algn="l">
              <a:buClr>
                <a:srgbClr val="AA190F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Severe new headache post-tPA/TNK</a:t>
            </a:r>
          </a:p>
          <a:p>
            <a:pPr marL="201168" indent="-201168" algn="l">
              <a:buClr>
                <a:srgbClr val="AA190F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Rapid BP escalation after treatment</a:t>
            </a:r>
          </a:p>
          <a:p>
            <a:pPr marL="201168" indent="-201168" algn="l">
              <a:buClr>
                <a:srgbClr val="AA190F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New focal deficit in treated patient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73168" y="950976"/>
            <a:ext cx="4096512" cy="3456432"/>
          </a:xfrm>
          <a:prstGeom prst="rect">
            <a:avLst/>
          </a:prstGeom>
          <a:solidFill>
            <a:srgbClr val="EBE8E4"/>
          </a:solidFill>
          <a:ln w="19050">
            <a:solidFill>
              <a:srgbClr val="5046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4773168" y="950976"/>
            <a:ext cx="4096512" cy="329184"/>
          </a:xfrm>
          <a:prstGeom prst="rect">
            <a:avLst/>
          </a:prstGeom>
          <a:solidFill>
            <a:srgbClr val="2D28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4882896" y="1005840"/>
            <a:ext cx="38770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 i="0" dirty="0" smtClean="0">
                <a:solidFill>
                  <a:srgbClr val="FFCC00"/>
                </a:solidFill>
                <a:latin typeface="Carlito"/>
              </a:rPr>
              <a:t>The same patient…6 hours apart</a:t>
            </a:r>
            <a:endParaRPr sz="1000" b="1" i="0" dirty="0">
              <a:solidFill>
                <a:srgbClr val="FFCC00"/>
              </a:solidFill>
              <a:latin typeface="Carlito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" y="4498848"/>
            <a:ext cx="8595360" cy="25603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274320" y="4526280"/>
            <a:ext cx="859536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50" b="1" i="0">
                <a:solidFill>
                  <a:srgbClr val="FFFFFF"/>
                </a:solidFill>
                <a:latin typeface="Carlito"/>
              </a:rPr>
              <a:t>Any sudden decline post-tPA/TNK = sICH until proven otherwise. Stop anticoagulation. CT head STAT.</a:t>
            </a:r>
          </a:p>
        </p:txBody>
      </p:sp>
      <p:pic>
        <p:nvPicPr>
          <p:cNvPr id="2050" name="Picture 2" descr="Stopping What You Started: Hemostatic Therapy for Thrombolytic-Associated Hemorrhagic  Con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67" y="1609344"/>
            <a:ext cx="3906481" cy="234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Transtentorial Herniation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Brain shifting under the tentorium — minutes matter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1389888" cy="1005840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10896" y="1243584"/>
            <a:ext cx="1316736" cy="402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50" b="1" i="0">
                <a:solidFill>
                  <a:srgbClr val="FFFFFF"/>
                </a:solidFill>
                <a:latin typeface="Poppins"/>
              </a:rPr>
              <a:t>Early Warning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37360" y="950976"/>
            <a:ext cx="3054096" cy="1005840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1737360" y="950976"/>
            <a:ext cx="54864" cy="1005840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901952" y="1078992"/>
            <a:ext cx="2816352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0">
                <a:solidFill>
                  <a:srgbClr val="161616"/>
                </a:solidFill>
                <a:latin typeface="Carlito"/>
              </a:rPr>
              <a:t>Ipsilateral pupil dilation (CN III)
Decreasing alertness, new agitation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" y="2048256"/>
            <a:ext cx="1389888" cy="1005840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310896" y="2340864"/>
            <a:ext cx="1316736" cy="402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50" b="1" i="0">
                <a:solidFill>
                  <a:srgbClr val="FFFFFF"/>
                </a:solidFill>
                <a:latin typeface="Poppins"/>
              </a:rPr>
              <a:t>Developing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7360" y="2048256"/>
            <a:ext cx="3054096" cy="1005840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1737360" y="2048256"/>
            <a:ext cx="54864" cy="1005840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1901952" y="2176272"/>
            <a:ext cx="2816352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0">
                <a:solidFill>
                  <a:srgbClr val="161616"/>
                </a:solidFill>
                <a:latin typeface="Carlito"/>
              </a:rPr>
              <a:t>Fixed unilateral pupil
Contralateral hemiparesis — Cushing's triad
Rapid GCS decline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4320" y="3145536"/>
            <a:ext cx="1389888" cy="1005840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310896" y="3438144"/>
            <a:ext cx="1316736" cy="402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50" b="1" i="0">
                <a:solidFill>
                  <a:srgbClr val="FFFFFF"/>
                </a:solidFill>
                <a:latin typeface="Poppins"/>
              </a:rPr>
              <a:t>Established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37360" y="3145536"/>
            <a:ext cx="3054096" cy="1005840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1737360" y="3145536"/>
            <a:ext cx="54864" cy="1005840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1901952" y="3273552"/>
            <a:ext cx="2816352" cy="8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0">
                <a:solidFill>
                  <a:srgbClr val="161616"/>
                </a:solidFill>
                <a:latin typeface="Carlito"/>
              </a:rPr>
              <a:t>Bilateral fixed dilated pupils
Decorticate/decerebrate posturing
GCS ≤ 6 — irregular respirations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56048" y="950976"/>
            <a:ext cx="3858768" cy="3291840"/>
          </a:xfrm>
          <a:prstGeom prst="rect">
            <a:avLst/>
          </a:prstGeom>
          <a:solidFill>
            <a:srgbClr val="EBE8E4"/>
          </a:solidFill>
          <a:ln w="19050">
            <a:solidFill>
              <a:srgbClr val="5046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4956048" y="950976"/>
            <a:ext cx="3858768" cy="329184"/>
          </a:xfrm>
          <a:prstGeom prst="rect">
            <a:avLst/>
          </a:prstGeom>
          <a:solidFill>
            <a:srgbClr val="2D28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5065776" y="1005840"/>
            <a:ext cx="36393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 i="0" dirty="0" smtClean="0">
                <a:solidFill>
                  <a:srgbClr val="FFCC00"/>
                </a:solidFill>
                <a:latin typeface="Carlito"/>
              </a:rPr>
              <a:t>Brain Herniation Syndromes</a:t>
            </a:r>
            <a:endParaRPr sz="1000" b="1" i="0" dirty="0">
              <a:solidFill>
                <a:srgbClr val="FFCC00"/>
              </a:solidFill>
              <a:latin typeface="Carlito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4320" y="4334256"/>
            <a:ext cx="8595360" cy="274320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274320" y="4361688"/>
            <a:ext cx="859536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50" b="1" i="0">
                <a:solidFill>
                  <a:srgbClr val="FFFFFF"/>
                </a:solidFill>
                <a:latin typeface="Carlito"/>
              </a:rPr>
              <a:t>Fixed pupil = call MD NOW. HOB 30°. Hyperventilate with BVM if GCS drops precipitously awaiting intubation.</a:t>
            </a:r>
          </a:p>
        </p:txBody>
      </p:sp>
      <p:pic>
        <p:nvPicPr>
          <p:cNvPr id="1026" name="Picture 2" descr="https://canadiem.org/wp-content/uploads/2019/03/ICH-864x9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04" y="1280160"/>
            <a:ext cx="2735674" cy="29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New Stroke, Infarct Expansion &amp; Hydrocephalus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Three causes that demand rapid imaging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2798064" cy="3657600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2798064" cy="38404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384048" y="978408"/>
            <a:ext cx="2615184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FFFFFF"/>
                </a:solidFill>
                <a:latin typeface="Poppins"/>
              </a:rPr>
              <a:t>Stroke Expansion / New Embolus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336" y="1417320"/>
            <a:ext cx="2578608" cy="2651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5C000D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Sudden new focal deficit distinct from admission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Cardioembolic patients (afib, valve) highest risk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Action: NIHSS delta, call MD, urgent CT/MRI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63824" y="950976"/>
            <a:ext cx="2798064" cy="3657600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3163824" y="950976"/>
            <a:ext cx="2798064" cy="384048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3273552" y="944543"/>
            <a:ext cx="261518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 i="0" dirty="0">
                <a:solidFill>
                  <a:srgbClr val="FFFFFF"/>
                </a:solidFill>
                <a:latin typeface="Poppins"/>
              </a:rPr>
              <a:t>Early Ischemic Edema &amp; Re-occlusion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91840" y="1417320"/>
            <a:ext cx="2578608" cy="2651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8C5800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Gradual worsening over first 24 hrs in large stroke</a:t>
            </a:r>
          </a:p>
          <a:p>
            <a:pPr marL="201168" indent="-201168" algn="l">
              <a:buClr>
                <a:srgbClr val="8C5800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Abrupt return of deficits = re-occlusion</a:t>
            </a:r>
          </a:p>
          <a:p>
            <a:pPr marL="201168" indent="-201168" algn="l">
              <a:buClr>
                <a:srgbClr val="8C5800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Action: strict BP per MD order, call for any GCS change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53328" y="950976"/>
            <a:ext cx="2798064" cy="3657600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6053328" y="950976"/>
            <a:ext cx="2798064" cy="384048"/>
          </a:xfrm>
          <a:prstGeom prst="rect">
            <a:avLst/>
          </a:prstGeom>
          <a:solidFill>
            <a:srgbClr val="1A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163056" y="978408"/>
            <a:ext cx="2615184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FFFFFF"/>
                </a:solidFill>
                <a:latin typeface="Poppins"/>
              </a:rPr>
              <a:t>Hydrocephalus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81344" y="1417320"/>
            <a:ext cx="2578608" cy="2651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1A3A5C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Cerebellar stroke blocks 4th ventricle (obstructive)</a:t>
            </a:r>
          </a:p>
          <a:p>
            <a:pPr marL="201168" indent="-201168" algn="l">
              <a:buClr>
                <a:srgbClr val="1A3A5C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SAH/IVH impairs CSF absorption (communicating)</a:t>
            </a:r>
          </a:p>
          <a:p>
            <a:pPr marL="201168" indent="-201168" algn="l">
              <a:buClr>
                <a:srgbClr val="1A3A5C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Action: HOB 30°, call MD, prepare for urgent CT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Metabolic &amp; Systemic Causes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Treatable — and often missed when everyone is focused on the brain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4224528" cy="1024128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73152" cy="1024128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75488" y="1033272"/>
            <a:ext cx="3858768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8C5800"/>
                </a:solidFill>
                <a:latin typeface="Poppins"/>
              </a:rPr>
              <a:t>Hypoglycemia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488" y="1371600"/>
            <a:ext cx="3858768" cy="530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0">
                <a:solidFill>
                  <a:srgbClr val="161616"/>
                </a:solidFill>
                <a:latin typeface="Carlito"/>
              </a:rPr>
              <a:t>Check BG first, always. BG &lt; 60 mimics stroke exactly. Treat before imaging.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" y="2066543"/>
            <a:ext cx="4224528" cy="1024128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274320" y="2066543"/>
            <a:ext cx="73152" cy="1024128"/>
          </a:xfrm>
          <a:prstGeom prst="rect">
            <a:avLst/>
          </a:prstGeom>
          <a:solidFill>
            <a:srgbClr val="1A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75488" y="2148839"/>
            <a:ext cx="3858768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1A3A5C"/>
                </a:solidFill>
                <a:latin typeface="Poppins"/>
              </a:rPr>
              <a:t>Hypoxia SpO₂&lt;94%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488" y="2487168"/>
            <a:ext cx="3858768" cy="530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0">
                <a:solidFill>
                  <a:srgbClr val="161616"/>
                </a:solidFill>
                <a:latin typeface="Carlito"/>
              </a:rPr>
              <a:t>Even mild hypoxia worsens brain injury silently. O₂, reposition, escalate.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20" y="3182112"/>
            <a:ext cx="4224528" cy="1024128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274320" y="3182112"/>
            <a:ext cx="73152" cy="1024128"/>
          </a:xfrm>
          <a:prstGeom prst="rect">
            <a:avLst/>
          </a:prstGeom>
          <a:solidFill>
            <a:srgbClr val="AA19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475488" y="3264408"/>
            <a:ext cx="3858768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AA190F"/>
                </a:solidFill>
                <a:latin typeface="Poppins"/>
              </a:rPr>
              <a:t>Fever T &gt; 38°C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5488" y="3602736"/>
            <a:ext cx="3858768" cy="530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0">
                <a:solidFill>
                  <a:srgbClr val="161616"/>
                </a:solidFill>
                <a:latin typeface="Carlito"/>
              </a:rPr>
              <a:t>Expands ischemic penumbra. Treat aggressively in all neuro patients.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45152" y="950976"/>
            <a:ext cx="4224528" cy="1024128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4645152" y="950976"/>
            <a:ext cx="73152" cy="1024128"/>
          </a:xfrm>
          <a:prstGeom prst="rect">
            <a:avLst/>
          </a:prstGeom>
          <a:solidFill>
            <a:srgbClr val="2348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4846320" y="1033272"/>
            <a:ext cx="3858768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234848"/>
                </a:solidFill>
                <a:latin typeface="Poppins"/>
              </a:rPr>
              <a:t>Dysnatremia Na⁺↕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46320" y="1371600"/>
            <a:ext cx="3858768" cy="530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0">
                <a:solidFill>
                  <a:srgbClr val="161616"/>
                </a:solidFill>
                <a:latin typeface="Carlito"/>
              </a:rPr>
              <a:t>Rapid shifts cause edema or osmotic demyelination. Seizure, coma, AMS.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45152" y="2066543"/>
            <a:ext cx="4224528" cy="1024128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4645152" y="2066543"/>
            <a:ext cx="73152" cy="1024128"/>
          </a:xfrm>
          <a:prstGeom prst="rect">
            <a:avLst/>
          </a:prstGeom>
          <a:solidFill>
            <a:srgbClr val="482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4846320" y="2148839"/>
            <a:ext cx="3858768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482666"/>
                </a:solidFill>
                <a:latin typeface="Poppins"/>
              </a:rPr>
              <a:t>Drug Effect / Withdrawal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46320" y="2487168"/>
            <a:ext cx="3858768" cy="530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0">
                <a:solidFill>
                  <a:srgbClr val="161616"/>
                </a:solidFill>
                <a:latin typeface="Carlito"/>
              </a:rPr>
              <a:t>AED levels, opioids, benzos, alcohol withdrawal — med reconciliation.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45152" y="3182112"/>
            <a:ext cx="4224528" cy="1024128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4645152" y="3182112"/>
            <a:ext cx="73152" cy="1024128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4846320" y="3264408"/>
            <a:ext cx="3858768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155235"/>
                </a:solidFill>
                <a:latin typeface="Poppins"/>
              </a:rPr>
              <a:t>Infection / Sepsis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46320" y="3602736"/>
            <a:ext cx="3858768" cy="530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0">
                <a:solidFill>
                  <a:srgbClr val="161616"/>
                </a:solidFill>
                <a:latin typeface="Carlito"/>
              </a:rPr>
              <a:t>Septic encephalopathy, meningitis, UTI in neuro. Cultures, UA, call MD.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4320" y="4370832"/>
            <a:ext cx="859536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1" i="1">
                <a:solidFill>
                  <a:srgbClr val="5C000D"/>
                </a:solidFill>
                <a:latin typeface="Carlito"/>
              </a:rPr>
              <a:t>Rule: Check glucose and SpO₂ FIRST in every deteriorating patient — fast, cheap, completely reversible.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Vital Sign Patterns That Mean Something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Recognize the patterns that require immediate action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8595360" cy="694944"/>
          </a:xfrm>
          <a:prstGeom prst="rect">
            <a:avLst/>
          </a:prstGeom>
          <a:solidFill>
            <a:srgbClr val="FAFAF8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64008" cy="694944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57200" y="1005840"/>
            <a:ext cx="29260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5C000D"/>
                </a:solidFill>
                <a:latin typeface="Poppins"/>
              </a:rPr>
              <a:t>Cushing's Triad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335024"/>
            <a:ext cx="292608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161616"/>
                </a:solidFill>
                <a:latin typeface="Carlito"/>
              </a:rPr>
              <a:t>HTN + Bradycardia + Irregular resp.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6160" y="1060704"/>
            <a:ext cx="5212080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1">
                <a:solidFill>
                  <a:srgbClr val="5A5A5A"/>
                </a:solidFill>
                <a:latin typeface="Carlito"/>
              </a:rPr>
              <a:t>Late sign of critical ICP — herniation imminent. Call NOW.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" y="1682496"/>
            <a:ext cx="8595360" cy="694944"/>
          </a:xfrm>
          <a:prstGeom prst="rect">
            <a:avLst/>
          </a:prstGeom>
          <a:solidFill>
            <a:srgbClr val="FFFFFF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274320" y="1682496"/>
            <a:ext cx="64008" cy="694944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457200" y="1737360"/>
            <a:ext cx="29260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730A19"/>
                </a:solidFill>
                <a:latin typeface="Poppins"/>
              </a:rPr>
              <a:t>Rising BP alone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2066544"/>
            <a:ext cx="292608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161616"/>
                </a:solidFill>
                <a:latin typeface="Carlito"/>
              </a:rPr>
              <a:t>SBP &gt; 180 or rapid rise ≥ 40 mmHg/30 min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6160" y="1792224"/>
            <a:ext cx="5212080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1">
                <a:solidFill>
                  <a:srgbClr val="5A5A5A"/>
                </a:solidFill>
                <a:latin typeface="Carlito"/>
              </a:rPr>
              <a:t>Autoregulatory response — do NOT treat without MD order.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4320" y="2414016"/>
            <a:ext cx="8595360" cy="694944"/>
          </a:xfrm>
          <a:prstGeom prst="rect">
            <a:avLst/>
          </a:prstGeom>
          <a:solidFill>
            <a:srgbClr val="FAFAF8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274320" y="2414016"/>
            <a:ext cx="64008" cy="694944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457200" y="2468880"/>
            <a:ext cx="29260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8C5800"/>
                </a:solidFill>
                <a:latin typeface="Poppins"/>
              </a:rPr>
              <a:t>Hypoxia  SpO₂ &lt; 94%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2798064"/>
            <a:ext cx="292608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161616"/>
                </a:solidFill>
                <a:latin typeface="Carlito"/>
              </a:rPr>
              <a:t>Even mild — brain injury is hypoxia-sensitive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6160" y="2523744"/>
            <a:ext cx="5212080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1">
                <a:solidFill>
                  <a:srgbClr val="5A5A5A"/>
                </a:solidFill>
                <a:latin typeface="Carlito"/>
              </a:rPr>
              <a:t>O₂, reposition, reassess airway. Escalate if not correcting.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320" y="3145536"/>
            <a:ext cx="8595360" cy="694944"/>
          </a:xfrm>
          <a:prstGeom prst="rect">
            <a:avLst/>
          </a:prstGeom>
          <a:solidFill>
            <a:srgbClr val="FFFFFF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274320" y="3145536"/>
            <a:ext cx="64008" cy="694944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457200" y="3200400"/>
            <a:ext cx="29260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8C5800"/>
                </a:solidFill>
                <a:latin typeface="Poppins"/>
              </a:rPr>
              <a:t>Fever  T &gt; 38.0°C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3529584"/>
            <a:ext cx="292608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161616"/>
                </a:solidFill>
                <a:latin typeface="Carlito"/>
              </a:rPr>
              <a:t>Increases cerebral metabolic demand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66160" y="3255264"/>
            <a:ext cx="5212080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1">
                <a:solidFill>
                  <a:srgbClr val="5A5A5A"/>
                </a:solidFill>
                <a:latin typeface="Carlito"/>
              </a:rPr>
              <a:t>Antipyretics + cooling. Treat aggressively in neuro patients.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4320" y="3877056"/>
            <a:ext cx="8595360" cy="694944"/>
          </a:xfrm>
          <a:prstGeom prst="rect">
            <a:avLst/>
          </a:prstGeom>
          <a:solidFill>
            <a:srgbClr val="FAFAF8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274320" y="3877056"/>
            <a:ext cx="64008" cy="694944"/>
          </a:xfrm>
          <a:prstGeom prst="rect">
            <a:avLst/>
          </a:prstGeom>
          <a:solidFill>
            <a:srgbClr val="1A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457200" y="3931920"/>
            <a:ext cx="29260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1A3A5C"/>
                </a:solidFill>
                <a:latin typeface="Poppins"/>
              </a:rPr>
              <a:t>Tachycardia + Fever + AMS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7200" y="4261104"/>
            <a:ext cx="292608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161616"/>
                </a:solidFill>
                <a:latin typeface="Carlito"/>
              </a:rPr>
              <a:t>New combination in neuro patient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66160" y="3986784"/>
            <a:ext cx="5212080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1">
                <a:solidFill>
                  <a:srgbClr val="5A5A5A"/>
                </a:solidFill>
                <a:latin typeface="Carlito"/>
              </a:rPr>
              <a:t>Consider sepsis, meningitis, NMS, withdrawal. Call MD.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3680" y="0"/>
            <a:ext cx="2560320" cy="5143500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Oval 2"/>
          <p:cNvSpPr/>
          <p:nvPr/>
        </p:nvSpPr>
        <p:spPr>
          <a:xfrm>
            <a:off x="6126479" y="-2286000"/>
            <a:ext cx="3474720" cy="3474720"/>
          </a:xfrm>
          <a:prstGeom prst="ellipse">
            <a:avLst/>
          </a:prstGeom>
          <a:solidFill>
            <a:srgbClr val="690A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Oval 3"/>
          <p:cNvSpPr/>
          <p:nvPr/>
        </p:nvSpPr>
        <p:spPr>
          <a:xfrm>
            <a:off x="7406640" y="2103120"/>
            <a:ext cx="2011680" cy="2011680"/>
          </a:xfrm>
          <a:prstGeom prst="ellipse">
            <a:avLst/>
          </a:prstGeom>
          <a:solidFill>
            <a:srgbClr val="730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Oval 4"/>
          <p:cNvSpPr/>
          <p:nvPr/>
        </p:nvSpPr>
        <p:spPr>
          <a:xfrm>
            <a:off x="-1005840" y="3474720"/>
            <a:ext cx="1463040" cy="1463040"/>
          </a:xfrm>
          <a:prstGeom prst="ellipse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84048" y="1417320"/>
            <a:ext cx="685800" cy="685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1417320"/>
            <a:ext cx="6858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800" b="1" i="0">
                <a:solidFill>
                  <a:srgbClr val="5C000D"/>
                </a:solidFill>
                <a:latin typeface="Poppins"/>
              </a:rPr>
              <a:t>03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7008" y="1353312"/>
            <a:ext cx="521208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Poppins"/>
              </a:rPr>
              <a:t>Recognizing Trends &amp; Trajectories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7008" y="2482596"/>
            <a:ext cx="5212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0" i="0" dirty="0">
                <a:solidFill>
                  <a:srgbClr val="FFC8C8"/>
                </a:solidFill>
                <a:latin typeface="Carlito"/>
              </a:rPr>
              <a:t>A single value tells you where the patient is — a trend tells you where they're going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048" y="4905756"/>
            <a:ext cx="502920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5C000D"/>
                </a:solidFill>
                <a:latin typeface="Carlito"/>
              </a:rPr>
              <a:t>USC Keck  ·  Division of Neurocritical Care &amp; Stroke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It's Not the Number — It's the Direction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Two patients, same current GCS — completely different trajectories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4279392" cy="3730752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4279392" cy="73152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274320" y="950976"/>
            <a:ext cx="64008" cy="3730752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75488" y="1033271"/>
            <a:ext cx="3986784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155235"/>
                </a:solidFill>
                <a:latin typeface="Poppins"/>
              </a:rPr>
              <a:t>STABLE TREND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488" y="1444752"/>
            <a:ext cx="3986784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50" b="0" i="0">
                <a:solidFill>
                  <a:srgbClr val="161616"/>
                </a:solidFill>
                <a:latin typeface="Carlito"/>
              </a:rPr>
              <a:t>GCS 14 — on admission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488" y="2011680"/>
            <a:ext cx="3986784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50" b="0" i="0">
                <a:solidFill>
                  <a:srgbClr val="161616"/>
                </a:solidFill>
                <a:latin typeface="Carlito"/>
              </a:rPr>
              <a:t>GCS 14 — at 2 hours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488" y="2578608"/>
            <a:ext cx="3986784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50" b="0" i="0">
                <a:solidFill>
                  <a:srgbClr val="161616"/>
                </a:solidFill>
                <a:latin typeface="Carlito"/>
              </a:rPr>
              <a:t>GCS 14 — at 4 hours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4048" y="3163824"/>
            <a:ext cx="4059936" cy="9144"/>
          </a:xfrm>
          <a:prstGeom prst="rect">
            <a:avLst/>
          </a:prstGeom>
          <a:solidFill>
            <a:srgbClr val="D2D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475488" y="3255264"/>
            <a:ext cx="3986784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1">
                <a:solidFill>
                  <a:srgbClr val="155235"/>
                </a:solidFill>
                <a:latin typeface="Carlito"/>
              </a:rPr>
              <a:t>Reassuring. Continue per protocol. Document trend explicitly.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36592" y="950976"/>
            <a:ext cx="4279392" cy="3730752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4736592" y="950976"/>
            <a:ext cx="4279392" cy="7315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4736592" y="950976"/>
            <a:ext cx="64008" cy="373075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4937759" y="1033271"/>
            <a:ext cx="3986784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5C000D"/>
                </a:solidFill>
                <a:latin typeface="Poppins"/>
              </a:rPr>
              <a:t>DETERIORATING TREND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7759" y="1444752"/>
            <a:ext cx="3986784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50" b="0" i="0">
                <a:solidFill>
                  <a:srgbClr val="161616"/>
                </a:solidFill>
                <a:latin typeface="Carlito"/>
              </a:rPr>
              <a:t>GCS 14 — on admission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7759" y="2011680"/>
            <a:ext cx="3986784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50" b="0" i="0">
                <a:solidFill>
                  <a:srgbClr val="161616"/>
                </a:solidFill>
                <a:latin typeface="Carlito"/>
              </a:rPr>
              <a:t>GCS 13 — at 2 hours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37759" y="2578608"/>
            <a:ext cx="3986784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50" b="0" i="0">
                <a:solidFill>
                  <a:srgbClr val="161616"/>
                </a:solidFill>
                <a:latin typeface="Carlito"/>
              </a:rPr>
              <a:t>GCS 12 — at 4 hours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46320" y="3163824"/>
            <a:ext cx="4059936" cy="9144"/>
          </a:xfrm>
          <a:prstGeom prst="rect">
            <a:avLst/>
          </a:prstGeom>
          <a:solidFill>
            <a:srgbClr val="D2D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4937759" y="3255264"/>
            <a:ext cx="3986784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1">
                <a:solidFill>
                  <a:srgbClr val="5C000D"/>
                </a:solidFill>
                <a:latin typeface="Carlito"/>
              </a:rPr>
              <a:t>Each point counts. Notify MD now. Prepare for imaging.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8912" y="4146804"/>
            <a:ext cx="85953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 i="1" u="sng" dirty="0" smtClean="0">
                <a:solidFill>
                  <a:srgbClr val="FF0000"/>
                </a:solidFill>
                <a:latin typeface="Carlito"/>
              </a:rPr>
              <a:t>Rule</a:t>
            </a:r>
            <a:r>
              <a:rPr lang="en-US" sz="1100" b="1" i="1" u="sng" dirty="0" smtClean="0">
                <a:solidFill>
                  <a:srgbClr val="FF0000"/>
                </a:solidFill>
                <a:latin typeface="Carlito"/>
              </a:rPr>
              <a:t>-of-thumb</a:t>
            </a:r>
            <a:r>
              <a:rPr sz="1100" b="0" i="1" dirty="0" smtClean="0">
                <a:solidFill>
                  <a:srgbClr val="5A5A5A"/>
                </a:solidFill>
                <a:latin typeface="Carlito"/>
              </a:rPr>
              <a:t>: </a:t>
            </a:r>
            <a:r>
              <a:rPr sz="1100" b="0" i="1" dirty="0">
                <a:solidFill>
                  <a:srgbClr val="5A5A5A"/>
                </a:solidFill>
                <a:latin typeface="Carlito"/>
              </a:rPr>
              <a:t>2-point GCS drop = immediate MD notification. </a:t>
            </a:r>
            <a:endParaRPr lang="en-US" sz="1100" b="0" i="1" dirty="0" smtClean="0">
              <a:solidFill>
                <a:srgbClr val="5A5A5A"/>
              </a:solidFill>
              <a:latin typeface="Carlito"/>
            </a:endParaRPr>
          </a:p>
          <a:p>
            <a:pPr algn="l"/>
            <a:r>
              <a:rPr sz="1100" b="0" i="1" dirty="0" smtClean="0">
                <a:solidFill>
                  <a:srgbClr val="5A5A5A"/>
                </a:solidFill>
                <a:latin typeface="Carlito"/>
              </a:rPr>
              <a:t>1-point </a:t>
            </a:r>
            <a:r>
              <a:rPr sz="1100" b="0" i="1" dirty="0">
                <a:solidFill>
                  <a:srgbClr val="5A5A5A"/>
                </a:solidFill>
                <a:latin typeface="Carlito"/>
              </a:rPr>
              <a:t>drop = reassess in 30 min and document.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Documentation as a Monitoring Tool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Your notes are the trend data — if it isn't written, the deterioration is invisible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4114800" cy="3346704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4114800" cy="384048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02336" y="987552"/>
            <a:ext cx="3913632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Poppins"/>
              </a:rPr>
              <a:t>✓  Document This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336" y="1417320"/>
            <a:ext cx="3913632" cy="2816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155235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Timestamp every neuro check precisely</a:t>
            </a:r>
          </a:p>
          <a:p>
            <a:pPr marL="201168" indent="-201168" algn="l">
              <a:buClr>
                <a:srgbClr val="155235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Record GCS components — not just total</a:t>
            </a:r>
          </a:p>
          <a:p>
            <a:pPr marL="201168" indent="-201168" algn="l">
              <a:buClr>
                <a:srgbClr val="155235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Document what was NORMAL, not only abnormal</a:t>
            </a:r>
          </a:p>
          <a:p>
            <a:pPr marL="201168" indent="-201168" algn="l">
              <a:buClr>
                <a:srgbClr val="155235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Capture patient-reported symptoms verbatim</a:t>
            </a:r>
          </a:p>
          <a:p>
            <a:pPr marL="201168" indent="-201168" algn="l">
              <a:buClr>
                <a:srgbClr val="155235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Note who was notified, at what time, their response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950976"/>
            <a:ext cx="4297680" cy="3346704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572000" y="950976"/>
            <a:ext cx="4297680" cy="38404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700016" y="987552"/>
            <a:ext cx="4096512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Poppins"/>
              </a:rPr>
              <a:t>✗  Avoid These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0016" y="1417320"/>
            <a:ext cx="4096512" cy="2816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'Neuro intact' — specifics required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'No change' — always state the baseline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Documenting after the fact without noting assessment time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'Looks okay' — describe exactly what you observed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" y="4425696"/>
            <a:ext cx="859536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50" b="1" i="1">
                <a:solidFill>
                  <a:srgbClr val="5C000D"/>
                </a:solidFill>
                <a:latin typeface="Carlito"/>
              </a:rPr>
              <a:t>Your documentation is the legal and clinical record. It protects the patient — and it protects you.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The Nurse Is the Monitor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No technology replaces sustained, skilled clinical observation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60120"/>
            <a:ext cx="2798064" cy="1719072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60120"/>
            <a:ext cx="73152" cy="1719072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75488" y="1078992"/>
            <a:ext cx="2505456" cy="4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1" i="0">
                <a:solidFill>
                  <a:srgbClr val="155235"/>
                </a:solidFill>
                <a:latin typeface="Poppins"/>
              </a:rPr>
              <a:t>Every 40 sec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488" y="1499616"/>
            <a:ext cx="2505456" cy="877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0">
                <a:solidFill>
                  <a:srgbClr val="5A5A5A"/>
                </a:solidFill>
                <a:latin typeface="Carlito"/>
              </a:rPr>
              <a:t>A stroke occurs in the United States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63824" y="960120"/>
            <a:ext cx="2798064" cy="1719072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3163824" y="960120"/>
            <a:ext cx="73152" cy="171907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3364992" y="1078992"/>
            <a:ext cx="2505456" cy="4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1" i="0">
                <a:solidFill>
                  <a:srgbClr val="5C000D"/>
                </a:solidFill>
                <a:latin typeface="Poppins"/>
              </a:rPr>
              <a:t>First 60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4992" y="1499616"/>
            <a:ext cx="2505456" cy="877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0">
                <a:solidFill>
                  <a:srgbClr val="5A5A5A"/>
                </a:solidFill>
                <a:latin typeface="Carlito"/>
              </a:rPr>
              <a:t>Highest-risk window for irreversible deterioration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53328" y="960120"/>
            <a:ext cx="2798064" cy="1719072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6053328" y="960120"/>
            <a:ext cx="73152" cy="1719072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254496" y="1078992"/>
            <a:ext cx="2505456" cy="4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1" i="0">
                <a:solidFill>
                  <a:srgbClr val="8C5800"/>
                </a:solidFill>
                <a:latin typeface="Poppins"/>
              </a:rPr>
              <a:t>You are first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4496" y="1499616"/>
            <a:ext cx="2505456" cy="877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0">
                <a:solidFill>
                  <a:srgbClr val="5A5A5A"/>
                </a:solidFill>
                <a:latin typeface="Carlito"/>
              </a:rPr>
              <a:t>Before the MD, before imaging — you catch the change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4320" y="2798064"/>
            <a:ext cx="8595360" cy="9144"/>
          </a:xfrm>
          <a:prstGeom prst="rect">
            <a:avLst/>
          </a:prstGeom>
          <a:solidFill>
            <a:srgbClr val="D2D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274320" y="2871216"/>
            <a:ext cx="859536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1" dirty="0">
                <a:solidFill>
                  <a:srgbClr val="5C000D"/>
                </a:solidFill>
                <a:latin typeface="Carlito"/>
              </a:rPr>
              <a:t>This talk is for you. The decisions you make in the first minutes determine what the team can do.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4320" y="3291840"/>
            <a:ext cx="85953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50" b="0" i="1">
                <a:solidFill>
                  <a:srgbClr val="5A5A5A"/>
                </a:solidFill>
                <a:latin typeface="Carlito"/>
              </a:rPr>
              <a:t>Your assessment is not a task to complete — it is the most powerful diagnostic tool in the building.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3680" y="0"/>
            <a:ext cx="2560320" cy="5143500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Oval 2"/>
          <p:cNvSpPr/>
          <p:nvPr/>
        </p:nvSpPr>
        <p:spPr>
          <a:xfrm>
            <a:off x="6126479" y="-2286000"/>
            <a:ext cx="3474720" cy="3474720"/>
          </a:xfrm>
          <a:prstGeom prst="ellipse">
            <a:avLst/>
          </a:prstGeom>
          <a:solidFill>
            <a:srgbClr val="690A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Oval 3"/>
          <p:cNvSpPr/>
          <p:nvPr/>
        </p:nvSpPr>
        <p:spPr>
          <a:xfrm>
            <a:off x="7406640" y="2103120"/>
            <a:ext cx="2011680" cy="2011680"/>
          </a:xfrm>
          <a:prstGeom prst="ellipse">
            <a:avLst/>
          </a:prstGeom>
          <a:solidFill>
            <a:srgbClr val="730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Oval 4"/>
          <p:cNvSpPr/>
          <p:nvPr/>
        </p:nvSpPr>
        <p:spPr>
          <a:xfrm>
            <a:off x="-1005840" y="3474720"/>
            <a:ext cx="1463040" cy="1463040"/>
          </a:xfrm>
          <a:prstGeom prst="ellipse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84048" y="1417320"/>
            <a:ext cx="685800" cy="685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1417320"/>
            <a:ext cx="6858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800" b="1" i="0">
                <a:solidFill>
                  <a:srgbClr val="5C000D"/>
                </a:solidFill>
                <a:latin typeface="Poppins"/>
              </a:rPr>
              <a:t>04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7007" y="1353312"/>
            <a:ext cx="56543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 dirty="0">
                <a:solidFill>
                  <a:srgbClr val="FFFFFF"/>
                </a:solidFill>
                <a:latin typeface="Poppins"/>
              </a:rPr>
              <a:t>When to Call &amp; When to 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7008" y="2176272"/>
            <a:ext cx="5212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0" i="0">
                <a:solidFill>
                  <a:srgbClr val="FFC8C8"/>
                </a:solidFill>
                <a:latin typeface="Carlito"/>
              </a:rPr>
              <a:t>Escalation criteria  ·  The SBAR call  ·  CT decision framework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048" y="4905756"/>
            <a:ext cx="502920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5C000D"/>
                </a:solidFill>
                <a:latin typeface="Carlito"/>
              </a:rPr>
              <a:t>USC Keck  ·  Division of Neurocritical Care &amp; Stroke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Call Now: Red Flag Findings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Immediate MD/RRT notification — no wait-and-see, no finishing the task first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8595360" cy="3511296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64008" cy="3511296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38912" y="1042415"/>
            <a:ext cx="8339327" cy="3328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5C000D"/>
              </a:buClr>
              <a:buChar char="▸"/>
            </a:pPr>
            <a:r>
              <a:rPr sz="1350" b="0">
                <a:solidFill>
                  <a:srgbClr val="161616"/>
                </a:solidFill>
                <a:latin typeface="Carlito"/>
              </a:rPr>
              <a:t>Sudden new focal deficit — arm drift, facial droop, speech change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50" b="0">
                <a:solidFill>
                  <a:srgbClr val="161616"/>
                </a:solidFill>
                <a:latin typeface="Carlito"/>
              </a:rPr>
              <a:t>GCS drop of ≥ 2 points from documented baseline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50" b="0">
                <a:solidFill>
                  <a:srgbClr val="161616"/>
                </a:solidFill>
                <a:latin typeface="Carlito"/>
              </a:rPr>
              <a:t>New fixed or unequal pupils (new anisocoria)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50" b="0">
                <a:solidFill>
                  <a:srgbClr val="161616"/>
                </a:solidFill>
                <a:latin typeface="Carlito"/>
              </a:rPr>
              <a:t>New gaze deviation or inability to follow commands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50" b="0">
                <a:solidFill>
                  <a:srgbClr val="161616"/>
                </a:solidFill>
                <a:latin typeface="Carlito"/>
              </a:rPr>
              <a:t>Sudden onset 'worst headache of life'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50" b="0">
                <a:solidFill>
                  <a:srgbClr val="161616"/>
                </a:solidFill>
                <a:latin typeface="Carlito"/>
              </a:rPr>
              <a:t>Systolic BP &gt; 220 or rapid rise &gt; 40 mmHg in 30 min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50" b="0">
                <a:solidFill>
                  <a:srgbClr val="161616"/>
                </a:solidFill>
                <a:latin typeface="Carlito"/>
              </a:rPr>
              <a:t>Any sudden decline in a patient within 24 hrs of tPA/TNK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50" b="0">
                <a:solidFill>
                  <a:srgbClr val="161616"/>
                </a:solidFill>
                <a:latin typeface="Carlito"/>
              </a:rPr>
              <a:t>Suspected seizure or failure to return to baseline post-ictal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50" b="0">
                <a:solidFill>
                  <a:srgbClr val="161616"/>
                </a:solidFill>
                <a:latin typeface="Carlito"/>
              </a:rPr>
              <a:t>SpO₂ &lt; 92% unresponsive to repositioning or supplemental O₂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4320" y="4553712"/>
            <a:ext cx="8595360" cy="237744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274320" y="4547279"/>
            <a:ext cx="859536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1" i="0" dirty="0">
                <a:solidFill>
                  <a:srgbClr val="FFFFFF"/>
                </a:solidFill>
                <a:latin typeface="Carlito"/>
              </a:rPr>
              <a:t>When in doubt: call. Document the call. Over-calling is defensible. Under-calling is not.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The Escalation Call: SBAR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8595360" cy="841248"/>
          </a:xfrm>
          <a:prstGeom prst="rect">
            <a:avLst/>
          </a:prstGeom>
          <a:solidFill>
            <a:srgbClr val="FAFAF8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502920" cy="84124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74320" y="1115568"/>
            <a:ext cx="502920" cy="49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600" b="1" i="0">
                <a:solidFill>
                  <a:srgbClr val="FFFFFF"/>
                </a:solidFill>
                <a:latin typeface="Poppins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112" y="1014984"/>
            <a:ext cx="173736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5C000D"/>
                </a:solidFill>
                <a:latin typeface="Poppins"/>
              </a:rPr>
              <a:t>SITUATION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6112" y="1353312"/>
            <a:ext cx="78638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1">
                <a:solidFill>
                  <a:srgbClr val="161616"/>
                </a:solidFill>
                <a:latin typeface="Carlito"/>
              </a:rPr>
              <a:t>"Mr. Torres in 412 has new right arm drift and slurred speech — started 20 minutes ago."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" y="1847088"/>
            <a:ext cx="8595360" cy="841248"/>
          </a:xfrm>
          <a:prstGeom prst="rect">
            <a:avLst/>
          </a:prstGeom>
          <a:solidFill>
            <a:srgbClr val="FFFFFF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274320" y="1847088"/>
            <a:ext cx="502920" cy="841248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274320" y="2011680"/>
            <a:ext cx="502920" cy="49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600" b="1" i="0">
                <a:solidFill>
                  <a:srgbClr val="FFFFFF"/>
                </a:solidFill>
                <a:latin typeface="Poppins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6112" y="1911095"/>
            <a:ext cx="173736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730A19"/>
                </a:solidFill>
                <a:latin typeface="Poppins"/>
              </a:rPr>
              <a:t>BACKGROUND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6112" y="2249424"/>
            <a:ext cx="78638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1">
                <a:solidFill>
                  <a:srgbClr val="161616"/>
                </a:solidFill>
                <a:latin typeface="Carlito"/>
              </a:rPr>
              <a:t>"64M admitted yesterday for hypertensive urgency. No prior stroke. Last normal neuro check at 1900."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4320" y="2743200"/>
            <a:ext cx="8595360" cy="841248"/>
          </a:xfrm>
          <a:prstGeom prst="rect">
            <a:avLst/>
          </a:prstGeom>
          <a:solidFill>
            <a:srgbClr val="FAFAF8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274320" y="2743200"/>
            <a:ext cx="502920" cy="841248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274320" y="2907792"/>
            <a:ext cx="502920" cy="49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600" b="1" i="0">
                <a:solidFill>
                  <a:srgbClr val="FFFFFF"/>
                </a:solidFill>
                <a:latin typeface="Poppins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6112" y="2807208"/>
            <a:ext cx="173736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8C5800"/>
                </a:solidFill>
                <a:latin typeface="Poppins"/>
              </a:rPr>
              <a:t>ASSESSMENT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6112" y="3145536"/>
            <a:ext cx="78638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1">
                <a:solidFill>
                  <a:srgbClr val="161616"/>
                </a:solidFill>
                <a:latin typeface="Carlito"/>
              </a:rPr>
              <a:t>"GCS dropped 15 to 13. Right facial droop is new. Cannot follow commands on the right."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320" y="3639312"/>
            <a:ext cx="8595360" cy="841248"/>
          </a:xfrm>
          <a:prstGeom prst="rect">
            <a:avLst/>
          </a:prstGeom>
          <a:solidFill>
            <a:srgbClr val="FFFFFF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274320" y="3639312"/>
            <a:ext cx="502920" cy="841248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274320" y="3803904"/>
            <a:ext cx="502920" cy="49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600" b="1" i="0">
                <a:solidFill>
                  <a:srgbClr val="FFFFFF"/>
                </a:solidFill>
                <a:latin typeface="Poppins"/>
              </a:rPr>
              <a:t>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6112" y="3703320"/>
            <a:ext cx="173736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155235"/>
                </a:solidFill>
                <a:latin typeface="Poppins"/>
              </a:rPr>
              <a:t>RECOMMEND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6112" y="4041648"/>
            <a:ext cx="78638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1">
                <a:solidFill>
                  <a:srgbClr val="161616"/>
                </a:solidFill>
                <a:latin typeface="Carlito"/>
              </a:rPr>
              <a:t>"I need you to come evaluate him now. I believe he needs urgent neuroimaging."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Imaging Decisions: When CT Changes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CT without contrast rules out hemorrhage — it does NOT rule out ischemic stroke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2798064" cy="3511296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2798064" cy="38404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384048" y="978408"/>
            <a:ext cx="2615184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 i="0">
                <a:solidFill>
                  <a:srgbClr val="FFFFFF"/>
                </a:solidFill>
                <a:latin typeface="Poppins"/>
              </a:rPr>
              <a:t>URGENT — Activate stroke protocol now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336" y="1417320"/>
            <a:ext cx="2578608" cy="2651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5C000D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New focal deficit (stroke activation)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GCS ≤ 13 with unclear etiology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New blown pupil / suspected herniation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Acute decline post-tPA/TNK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63824" y="950976"/>
            <a:ext cx="2798064" cy="3511296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3163824" y="950976"/>
            <a:ext cx="2798064" cy="384048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3273552" y="978408"/>
            <a:ext cx="2615184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 i="0">
                <a:solidFill>
                  <a:srgbClr val="FFFFFF"/>
                </a:solidFill>
                <a:latin typeface="Poppins"/>
              </a:rPr>
              <a:t>SOON — Notify MD for imaging order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91840" y="1417320"/>
            <a:ext cx="2578608" cy="2651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8C5800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Progressive deficits over 1–4 hours</a:t>
            </a:r>
          </a:p>
          <a:p>
            <a:pPr marL="201168" indent="-201168" algn="l">
              <a:buClr>
                <a:srgbClr val="8C5800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New severe or thunderclap headache</a:t>
            </a:r>
          </a:p>
          <a:p>
            <a:pPr marL="201168" indent="-201168" algn="l">
              <a:buClr>
                <a:srgbClr val="8C5800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Post-ictal without return to baseline</a:t>
            </a:r>
          </a:p>
          <a:p>
            <a:pPr marL="201168" indent="-201168" algn="l">
              <a:buClr>
                <a:srgbClr val="8C5800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Unexplained new AMS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53328" y="950976"/>
            <a:ext cx="2798064" cy="3511296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6053328" y="950976"/>
            <a:ext cx="2798064" cy="384048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163056" y="978408"/>
            <a:ext cx="2615184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 i="0">
                <a:solidFill>
                  <a:srgbClr val="FFFFFF"/>
                </a:solidFill>
                <a:latin typeface="Poppins"/>
              </a:rPr>
              <a:t>MONITOR — May follow clinically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81344" y="1417320"/>
            <a:ext cx="2578608" cy="2651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155235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Mild confusion improving on reassessment</a:t>
            </a:r>
          </a:p>
          <a:p>
            <a:pPr marL="201168" indent="-201168" algn="l">
              <a:buClr>
                <a:srgbClr val="155235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Headache with normal neurological exam</a:t>
            </a:r>
          </a:p>
          <a:p>
            <a:pPr marL="201168" indent="-201168" algn="l">
              <a:buClr>
                <a:srgbClr val="155235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Brief LOC with full recovery</a:t>
            </a:r>
          </a:p>
          <a:p>
            <a:pPr marL="201168" indent="-201168" algn="l">
              <a:buClr>
                <a:srgbClr val="155235"/>
              </a:buClr>
              <a:buChar char="▸"/>
            </a:pPr>
            <a:r>
              <a:rPr sz="1250" b="0">
                <a:solidFill>
                  <a:srgbClr val="161616"/>
                </a:solidFill>
                <a:latin typeface="Carlito"/>
              </a:rPr>
              <a:t>Stable exam with new symptom history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" y="450799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0" i="1" dirty="0">
                <a:solidFill>
                  <a:srgbClr val="5A5A5A"/>
                </a:solidFill>
                <a:latin typeface="Carlito"/>
              </a:rPr>
              <a:t>MRI DWI is the gold standard for ischemic stroke. A normal CT head does not rule out stroke.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3680" y="0"/>
            <a:ext cx="2560320" cy="5143500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Oval 2"/>
          <p:cNvSpPr/>
          <p:nvPr/>
        </p:nvSpPr>
        <p:spPr>
          <a:xfrm>
            <a:off x="6126479" y="-2286000"/>
            <a:ext cx="3474720" cy="3474720"/>
          </a:xfrm>
          <a:prstGeom prst="ellipse">
            <a:avLst/>
          </a:prstGeom>
          <a:solidFill>
            <a:srgbClr val="690A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Oval 3"/>
          <p:cNvSpPr/>
          <p:nvPr/>
        </p:nvSpPr>
        <p:spPr>
          <a:xfrm>
            <a:off x="7406640" y="2103120"/>
            <a:ext cx="2011680" cy="2011680"/>
          </a:xfrm>
          <a:prstGeom prst="ellipse">
            <a:avLst/>
          </a:prstGeom>
          <a:solidFill>
            <a:srgbClr val="730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Oval 4"/>
          <p:cNvSpPr/>
          <p:nvPr/>
        </p:nvSpPr>
        <p:spPr>
          <a:xfrm>
            <a:off x="-1005840" y="3474720"/>
            <a:ext cx="1463040" cy="1463040"/>
          </a:xfrm>
          <a:prstGeom prst="ellipse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84048" y="1417320"/>
            <a:ext cx="685800" cy="685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1417320"/>
            <a:ext cx="6858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800" b="1" i="0">
                <a:solidFill>
                  <a:srgbClr val="5C000D"/>
                </a:solidFill>
                <a:latin typeface="Poppins"/>
              </a:rPr>
              <a:t>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7008" y="1353312"/>
            <a:ext cx="521208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Poppins"/>
              </a:rPr>
              <a:t>Seizures at the Bedside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7008" y="2176272"/>
            <a:ext cx="5212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0" i="0">
                <a:solidFill>
                  <a:srgbClr val="FFC8C8"/>
                </a:solidFill>
                <a:latin typeface="Carlito"/>
              </a:rPr>
              <a:t>Recognition  ·  Timing  ·  Acute management  ·  Status epilepticus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048" y="4905756"/>
            <a:ext cx="502920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5C000D"/>
                </a:solidFill>
                <a:latin typeface="Carlito"/>
              </a:rPr>
              <a:t>USC Keck  ·  Division of Neurocritical Care &amp; Stroke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Recognizing Seizure Activity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Not always convulsive — you are the one who witnesses 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4754880" cy="640080"/>
          </a:xfrm>
          <a:prstGeom prst="rect">
            <a:avLst/>
          </a:prstGeom>
          <a:solidFill>
            <a:srgbClr val="FAFAF8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64008" cy="640080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274320" y="950976"/>
            <a:ext cx="1719072" cy="640080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47472" y="1115568"/>
            <a:ext cx="1591056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Poppins"/>
              </a:rPr>
              <a:t>Generalized tonic-clonic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84831" y="1097280"/>
            <a:ext cx="28712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 dirty="0">
                <a:solidFill>
                  <a:srgbClr val="161616"/>
                </a:solidFill>
                <a:latin typeface="Carlito"/>
              </a:rPr>
              <a:t>Full-body rigidity then rhythmic jerking. LOC, possible incontinence.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" y="1645920"/>
            <a:ext cx="4754880" cy="640080"/>
          </a:xfrm>
          <a:prstGeom prst="rect">
            <a:avLst/>
          </a:prstGeom>
          <a:solidFill>
            <a:srgbClr val="FFFFFF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274320" y="1645920"/>
            <a:ext cx="64008" cy="640080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274320" y="1645920"/>
            <a:ext cx="1719072" cy="640080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347472" y="1810512"/>
            <a:ext cx="1591056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Poppins"/>
              </a:rPr>
              <a:t>Focal motor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4831" y="1792224"/>
            <a:ext cx="28712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 dirty="0">
                <a:solidFill>
                  <a:srgbClr val="161616"/>
                </a:solidFill>
                <a:latin typeface="Carlito"/>
              </a:rPr>
              <a:t>Rhythmic jerking of one limb or face. Patient may remain awake.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4320" y="2340864"/>
            <a:ext cx="4754880" cy="640080"/>
          </a:xfrm>
          <a:prstGeom prst="rect">
            <a:avLst/>
          </a:prstGeom>
          <a:solidFill>
            <a:srgbClr val="FAFAF8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274320" y="2340864"/>
            <a:ext cx="64008" cy="640080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274320" y="2340864"/>
            <a:ext cx="1719072" cy="640080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347472" y="2505456"/>
            <a:ext cx="1591056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Poppins"/>
              </a:rPr>
              <a:t>Focal impaired awareness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84831" y="2487168"/>
            <a:ext cx="28712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 dirty="0">
                <a:solidFill>
                  <a:srgbClr val="161616"/>
                </a:solidFill>
                <a:latin typeface="Carlito"/>
              </a:rPr>
              <a:t>Staring, automatisms (lip smacking, fumbling). Unresponsive with eyes open.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320" y="3035808"/>
            <a:ext cx="4754880" cy="640080"/>
          </a:xfrm>
          <a:prstGeom prst="rect">
            <a:avLst/>
          </a:prstGeom>
          <a:solidFill>
            <a:srgbClr val="FFFFFF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274320" y="3035808"/>
            <a:ext cx="64008" cy="640080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274320" y="3035808"/>
            <a:ext cx="1719072" cy="640080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347472" y="3200400"/>
            <a:ext cx="1591056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Poppins"/>
              </a:rPr>
              <a:t>Subclinical / NCSE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84831" y="3182112"/>
            <a:ext cx="28712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161616"/>
                </a:solidFill>
                <a:latin typeface="Carlito"/>
              </a:rPr>
              <a:t>Eye deviation, twitching eyelid, AMS without motor signs. Requires EEG.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4320" y="3730752"/>
            <a:ext cx="4754880" cy="640080"/>
          </a:xfrm>
          <a:prstGeom prst="rect">
            <a:avLst/>
          </a:prstGeom>
          <a:solidFill>
            <a:srgbClr val="FAFAF8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274320" y="3730752"/>
            <a:ext cx="64008" cy="640080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274320" y="3730752"/>
            <a:ext cx="1719072" cy="640080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347472" y="3895344"/>
            <a:ext cx="1591056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Poppins"/>
              </a:rPr>
              <a:t>Post-ictal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84831" y="3877056"/>
            <a:ext cx="28712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161616"/>
                </a:solidFill>
                <a:latin typeface="Carlito"/>
              </a:rPr>
              <a:t>Confusion after seizure. Todd's paralysis can perfectly mimic acute stroke.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7216" y="950976"/>
            <a:ext cx="3712463" cy="3511296"/>
          </a:xfrm>
          <a:prstGeom prst="rect">
            <a:avLst/>
          </a:prstGeom>
          <a:solidFill>
            <a:srgbClr val="EBE8E4"/>
          </a:solidFill>
          <a:ln w="19050">
            <a:solidFill>
              <a:srgbClr val="5046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Rectangle 35"/>
          <p:cNvSpPr/>
          <p:nvPr/>
        </p:nvSpPr>
        <p:spPr>
          <a:xfrm>
            <a:off x="5157216" y="950976"/>
            <a:ext cx="3712463" cy="329184"/>
          </a:xfrm>
          <a:prstGeom prst="rect">
            <a:avLst/>
          </a:prstGeom>
          <a:solidFill>
            <a:srgbClr val="2D28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5266944" y="1005840"/>
            <a:ext cx="34930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 i="0" dirty="0" smtClean="0">
                <a:solidFill>
                  <a:srgbClr val="FFCC00"/>
                </a:solidFill>
                <a:latin typeface="Carlito"/>
              </a:rPr>
              <a:t>EEG – Synchronized electrical discharge</a:t>
            </a:r>
            <a:endParaRPr sz="1000" b="1" i="0" dirty="0">
              <a:solidFill>
                <a:srgbClr val="FFCC00"/>
              </a:solidFill>
              <a:latin typeface="Carlito"/>
            </a:endParaRPr>
          </a:p>
        </p:txBody>
      </p:sp>
      <p:pic>
        <p:nvPicPr>
          <p:cNvPr id="5122" name="Picture 2" descr="Staging Seizure: The Chronic Contingency of Epilepsy Diagnosis –  Somat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98" y="1355344"/>
            <a:ext cx="3531497" cy="202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467" y="2997427"/>
            <a:ext cx="2701120" cy="144317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Acute Seizure Management: Sequence Matters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What you do in the first 60 seconds establishes the safety window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4279392" cy="1115568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64008" cy="111556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365760" y="1298448"/>
            <a:ext cx="420624" cy="420624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65760" y="1298448"/>
            <a:ext cx="420624" cy="4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900" b="1" i="0">
                <a:solidFill>
                  <a:srgbClr val="FFFFFF"/>
                </a:solidFill>
                <a:latin typeface="Poppins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6112" y="1024128"/>
            <a:ext cx="354787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5C000D"/>
                </a:solidFill>
                <a:latin typeface="Poppins"/>
              </a:rPr>
              <a:t>Time 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112" y="1389888"/>
            <a:ext cx="3547872" cy="621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161616"/>
                </a:solidFill>
                <a:latin typeface="Carlito"/>
              </a:rPr>
              <a:t>Start a clock immediately. Duration determines treatment urgency — 5 min = benzodiazepine threshold.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4320" y="2157984"/>
            <a:ext cx="4279392" cy="1115568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274320" y="2157984"/>
            <a:ext cx="64008" cy="1115568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365760" y="2505456"/>
            <a:ext cx="420624" cy="420624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365760" y="2505456"/>
            <a:ext cx="420624" cy="4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900" b="1" i="0">
                <a:solidFill>
                  <a:srgbClr val="FFFFFF"/>
                </a:solidFill>
                <a:latin typeface="Poppins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6112" y="2231136"/>
            <a:ext cx="354787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730A19"/>
                </a:solidFill>
                <a:latin typeface="Poppins"/>
              </a:rPr>
              <a:t>Protect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6112" y="2596896"/>
            <a:ext cx="3547872" cy="621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161616"/>
                </a:solidFill>
                <a:latin typeface="Carlito"/>
              </a:rPr>
              <a:t>Side-lying. Clear area. Do NOT restrain. Do NOT put anything in the mouth. Ever.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4320" y="3364992"/>
            <a:ext cx="4279392" cy="1115568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274320" y="3364992"/>
            <a:ext cx="64008" cy="1115568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365760" y="3712464"/>
            <a:ext cx="420624" cy="420624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365760" y="3712464"/>
            <a:ext cx="420624" cy="4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900" b="1" i="0">
                <a:solidFill>
                  <a:srgbClr val="FFFFFF"/>
                </a:solidFill>
                <a:latin typeface="Poppins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6112" y="3438144"/>
            <a:ext cx="354787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8C5800"/>
                </a:solidFill>
                <a:latin typeface="Poppins"/>
              </a:rPr>
              <a:t>Call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6112" y="3803904"/>
            <a:ext cx="3547872" cy="621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161616"/>
                </a:solidFill>
                <a:latin typeface="Carlito"/>
              </a:rPr>
              <a:t>Notify MD now. Activate your facility's seizure protocol. Don't wait for it to stop.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36592" y="950976"/>
            <a:ext cx="4279392" cy="1115568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4736592" y="950976"/>
            <a:ext cx="64008" cy="1115568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4828031" y="1298448"/>
            <a:ext cx="420624" cy="420624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4828031" y="1298448"/>
            <a:ext cx="420624" cy="4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900" b="1" i="0">
                <a:solidFill>
                  <a:srgbClr val="FFFFFF"/>
                </a:solidFill>
                <a:latin typeface="Poppins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58383" y="1024128"/>
            <a:ext cx="354787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155235"/>
                </a:solidFill>
                <a:latin typeface="Poppins"/>
              </a:rPr>
              <a:t>Airway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58383" y="1389888"/>
            <a:ext cx="3547872" cy="621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161616"/>
                </a:solidFill>
                <a:latin typeface="Carlito"/>
              </a:rPr>
              <a:t>Jaw thrust if needed. Suction secretions. Apply O₂. Have BVM immediately available.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36592" y="2157984"/>
            <a:ext cx="4279392" cy="1115568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4736592" y="2157984"/>
            <a:ext cx="64008" cy="1115568"/>
          </a:xfrm>
          <a:prstGeom prst="rect">
            <a:avLst/>
          </a:prstGeom>
          <a:solidFill>
            <a:srgbClr val="1A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Rectangle 35"/>
          <p:cNvSpPr/>
          <p:nvPr/>
        </p:nvSpPr>
        <p:spPr>
          <a:xfrm>
            <a:off x="4828031" y="2505456"/>
            <a:ext cx="420624" cy="420624"/>
          </a:xfrm>
          <a:prstGeom prst="rect">
            <a:avLst/>
          </a:prstGeom>
          <a:solidFill>
            <a:srgbClr val="1A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4828031" y="2505456"/>
            <a:ext cx="420624" cy="4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900" b="1" i="0">
                <a:solidFill>
                  <a:srgbClr val="FFFFFF"/>
                </a:solidFill>
                <a:latin typeface="Poppins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58383" y="2231136"/>
            <a:ext cx="354787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1A3A5C"/>
                </a:solidFill>
                <a:latin typeface="Poppins"/>
              </a:rPr>
              <a:t>Meds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58383" y="2596896"/>
            <a:ext cx="3547872" cy="621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161616"/>
                </a:solidFill>
                <a:latin typeface="Carlito"/>
              </a:rPr>
              <a:t>Lorazepam IV is standard first-line. Know your seizure order set before you need it.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736592" y="3364992"/>
            <a:ext cx="4279392" cy="1115568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4736592" y="3364992"/>
            <a:ext cx="64008" cy="1115568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4828031" y="3712464"/>
            <a:ext cx="420624" cy="420624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4828031" y="3712464"/>
            <a:ext cx="420624" cy="4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900" b="1" i="0">
                <a:solidFill>
                  <a:srgbClr val="FFFFFF"/>
                </a:solidFill>
                <a:latin typeface="Poppins"/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58383" y="3438144"/>
            <a:ext cx="354787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5A5A5A"/>
                </a:solidFill>
                <a:latin typeface="Poppins"/>
              </a:rPr>
              <a:t>Reassess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58383" y="3803904"/>
            <a:ext cx="3547872" cy="621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161616"/>
                </a:solidFill>
                <a:latin typeface="Carlito"/>
              </a:rPr>
              <a:t>Post-ictal confusion is expected. Any new focal deficit after seizure = stroke until proven otherwise.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Status Epilepticus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Seizure ≥ 5 minutes OR two seizures without return to baseline = emergency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54864" cy="345643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01168" y="1225296"/>
            <a:ext cx="365760" cy="365760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76656" y="1005840"/>
            <a:ext cx="1700784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5C000D"/>
                </a:solidFill>
                <a:latin typeface="Poppins"/>
              </a:rPr>
              <a:t>0–5 min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656" y="1353312"/>
            <a:ext cx="82296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 dirty="0">
                <a:solidFill>
                  <a:srgbClr val="161616"/>
                </a:solidFill>
                <a:latin typeface="Carlito"/>
              </a:rPr>
              <a:t>Protect airway </a:t>
            </a:r>
            <a:r>
              <a:rPr sz="1350" b="0" i="0" dirty="0">
                <a:solidFill>
                  <a:srgbClr val="161616"/>
                </a:solidFill>
                <a:latin typeface="Carlito"/>
              </a:rPr>
              <a:t>· O₂ · IV access · glucose check · CALL MD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6656" y="1792224"/>
            <a:ext cx="8229600" cy="9144"/>
          </a:xfrm>
          <a:prstGeom prst="rect">
            <a:avLst/>
          </a:prstGeom>
          <a:solidFill>
            <a:srgbClr val="D2D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201168" y="2121408"/>
            <a:ext cx="365760" cy="365760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76656" y="1901952"/>
            <a:ext cx="1700784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5C000D"/>
                </a:solidFill>
                <a:latin typeface="Poppins"/>
              </a:rPr>
              <a:t>5–20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656" y="2249424"/>
            <a:ext cx="82296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 dirty="0">
                <a:solidFill>
                  <a:srgbClr val="161616"/>
                </a:solidFill>
                <a:latin typeface="Carlito"/>
              </a:rPr>
              <a:t>Benzodiazepine</a:t>
            </a:r>
            <a:r>
              <a:rPr sz="1350" b="0" i="0" dirty="0">
                <a:solidFill>
                  <a:srgbClr val="161616"/>
                </a:solidFill>
                <a:latin typeface="Carlito"/>
              </a:rPr>
              <a:t>: Lorazepam 0.1 mg/kg IV — or Midazolam IM if no IV access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6656" y="2688336"/>
            <a:ext cx="8229600" cy="9144"/>
          </a:xfrm>
          <a:prstGeom prst="rect">
            <a:avLst/>
          </a:prstGeom>
          <a:solidFill>
            <a:srgbClr val="D2D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201168" y="3017520"/>
            <a:ext cx="365760" cy="365760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6656" y="2798064"/>
            <a:ext cx="1700784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730A19"/>
                </a:solidFill>
                <a:latin typeface="Poppins"/>
              </a:rPr>
              <a:t>20–40 min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6656" y="3145536"/>
            <a:ext cx="82296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 dirty="0">
                <a:solidFill>
                  <a:srgbClr val="161616"/>
                </a:solidFill>
                <a:latin typeface="Carlito"/>
              </a:rPr>
              <a:t>2nd</a:t>
            </a:r>
            <a:r>
              <a:rPr sz="1350" b="0" i="0" dirty="0">
                <a:solidFill>
                  <a:srgbClr val="161616"/>
                </a:solidFill>
                <a:latin typeface="Carlito"/>
              </a:rPr>
              <a:t> </a:t>
            </a:r>
            <a:r>
              <a:rPr sz="1350" b="1" i="0" dirty="0">
                <a:solidFill>
                  <a:srgbClr val="161616"/>
                </a:solidFill>
                <a:latin typeface="Carlito"/>
              </a:rPr>
              <a:t>agent</a:t>
            </a:r>
            <a:r>
              <a:rPr sz="1350" b="0" i="0" dirty="0">
                <a:solidFill>
                  <a:srgbClr val="161616"/>
                </a:solidFill>
                <a:latin typeface="Carlito"/>
              </a:rPr>
              <a:t>: </a:t>
            </a:r>
            <a:r>
              <a:rPr sz="1350" b="0" i="0" dirty="0" err="1">
                <a:solidFill>
                  <a:srgbClr val="161616"/>
                </a:solidFill>
                <a:latin typeface="Carlito"/>
              </a:rPr>
              <a:t>Levetiracetam</a:t>
            </a:r>
            <a:r>
              <a:rPr sz="1350" b="0" i="0" dirty="0">
                <a:solidFill>
                  <a:srgbClr val="161616"/>
                </a:solidFill>
                <a:latin typeface="Carlito"/>
              </a:rPr>
              <a:t>, Valproate, or </a:t>
            </a:r>
            <a:r>
              <a:rPr sz="1350" b="0" i="0" dirty="0" err="1">
                <a:solidFill>
                  <a:srgbClr val="161616"/>
                </a:solidFill>
                <a:latin typeface="Carlito"/>
              </a:rPr>
              <a:t>Fosphenytoin</a:t>
            </a:r>
            <a:r>
              <a:rPr sz="1350" b="0" i="0" dirty="0">
                <a:solidFill>
                  <a:srgbClr val="161616"/>
                </a:solidFill>
                <a:latin typeface="Carlito"/>
              </a:rPr>
              <a:t> IV — per MD order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6656" y="3584448"/>
            <a:ext cx="8229600" cy="9144"/>
          </a:xfrm>
          <a:prstGeom prst="rect">
            <a:avLst/>
          </a:prstGeom>
          <a:solidFill>
            <a:srgbClr val="D2D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201168" y="3913632"/>
            <a:ext cx="365760" cy="365760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676656" y="3694176"/>
            <a:ext cx="1700784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730A19"/>
                </a:solidFill>
                <a:latin typeface="Poppins"/>
              </a:rPr>
              <a:t>40–60 min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6656" y="4041648"/>
            <a:ext cx="82296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 dirty="0">
                <a:solidFill>
                  <a:srgbClr val="161616"/>
                </a:solidFill>
                <a:latin typeface="Carlito"/>
              </a:rPr>
              <a:t>Refractory</a:t>
            </a:r>
            <a:r>
              <a:rPr sz="1350" b="0" i="0" dirty="0">
                <a:solidFill>
                  <a:srgbClr val="161616"/>
                </a:solidFill>
                <a:latin typeface="Carlito"/>
              </a:rPr>
              <a:t> → ICU, anesthesia consultation, intubation. Full neurology emergency.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3680" y="0"/>
            <a:ext cx="2560320" cy="5143500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Oval 2"/>
          <p:cNvSpPr/>
          <p:nvPr/>
        </p:nvSpPr>
        <p:spPr>
          <a:xfrm>
            <a:off x="6126479" y="-2286000"/>
            <a:ext cx="3474720" cy="3474720"/>
          </a:xfrm>
          <a:prstGeom prst="ellipse">
            <a:avLst/>
          </a:prstGeom>
          <a:solidFill>
            <a:srgbClr val="690A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Oval 3"/>
          <p:cNvSpPr/>
          <p:nvPr/>
        </p:nvSpPr>
        <p:spPr>
          <a:xfrm>
            <a:off x="7406640" y="2103120"/>
            <a:ext cx="2011680" cy="2011680"/>
          </a:xfrm>
          <a:prstGeom prst="ellipse">
            <a:avLst/>
          </a:prstGeom>
          <a:solidFill>
            <a:srgbClr val="730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Oval 4"/>
          <p:cNvSpPr/>
          <p:nvPr/>
        </p:nvSpPr>
        <p:spPr>
          <a:xfrm>
            <a:off x="-1005840" y="3474720"/>
            <a:ext cx="1463040" cy="1463040"/>
          </a:xfrm>
          <a:prstGeom prst="ellipse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84048" y="1417320"/>
            <a:ext cx="685800" cy="685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1417320"/>
            <a:ext cx="6858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800" b="1" i="0">
                <a:solidFill>
                  <a:srgbClr val="5C000D"/>
                </a:solidFill>
                <a:latin typeface="Poppins"/>
              </a:rPr>
              <a:t>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7008" y="1353312"/>
            <a:ext cx="521208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Poppins"/>
              </a:rPr>
              <a:t>Protecting the Airway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7008" y="2176272"/>
            <a:ext cx="5212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0" i="0">
                <a:solidFill>
                  <a:srgbClr val="FFC8C8"/>
                </a:solidFill>
                <a:latin typeface="Carlito"/>
              </a:rPr>
              <a:t>Aspiration risk  ·  Positioning  ·  Intubation triggers  ·  Your role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048" y="4905756"/>
            <a:ext cx="502920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5C000D"/>
                </a:solidFill>
                <a:latin typeface="Carlito"/>
              </a:rPr>
              <a:t>USC Keck  ·  Division of Neurocritical Care &amp; Stroke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Aspiration Risk in Neurological Patients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Silent aspiration occurs without coughing — you have to look for 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4114800" cy="3346704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4114800" cy="384048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02336" y="987552"/>
            <a:ext cx="3913632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Poppins"/>
              </a:rPr>
              <a:t>High-Risk Features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336" y="1426464"/>
            <a:ext cx="3913632" cy="2788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8C5800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Dysphagia from stroke or brainstem involvement</a:t>
            </a:r>
          </a:p>
          <a:p>
            <a:pPr marL="201168" indent="-201168" algn="l">
              <a:buClr>
                <a:srgbClr val="8C5800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GCS ≤ 13 — reduced airway protection</a:t>
            </a:r>
          </a:p>
          <a:p>
            <a:pPr marL="201168" indent="-201168" algn="l">
              <a:buClr>
                <a:srgbClr val="8C5800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Facial droop — impairs lip/tongue coordination</a:t>
            </a:r>
          </a:p>
          <a:p>
            <a:pPr marL="201168" indent="-201168" algn="l">
              <a:buClr>
                <a:srgbClr val="8C5800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Dysarthria — suggests bulbar weakness</a:t>
            </a:r>
          </a:p>
          <a:p>
            <a:pPr marL="201168" indent="-201168" algn="l">
              <a:buClr>
                <a:srgbClr val="8C5800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History of aspiration or recurrent pneumonia</a:t>
            </a:r>
          </a:p>
          <a:p>
            <a:pPr marL="201168" indent="-201168" algn="l">
              <a:buClr>
                <a:srgbClr val="8C5800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Sedation, opioids, anticonvulsants on board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950976"/>
            <a:ext cx="4297680" cy="3346704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572000" y="950976"/>
            <a:ext cx="4297680" cy="38404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700016" y="987552"/>
            <a:ext cx="4096512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Poppins"/>
              </a:rPr>
              <a:t>Warning Signs at Bedside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0016" y="1426464"/>
            <a:ext cx="4096512" cy="2788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Wet or gurgling voice after swallowing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Coughing or choking with liquids/solids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Drooling or inability to manage secretions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Recurrent low-grade fever / new CXR infiltrate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Patient reports 'food sticking' or difficulty swallowing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20" y="4407408"/>
            <a:ext cx="8595360" cy="274320"/>
          </a:xfrm>
          <a:prstGeom prst="rect">
            <a:avLst/>
          </a:prstGeom>
          <a:solidFill>
            <a:srgbClr val="F5EBE1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402336" y="4443984"/>
            <a:ext cx="8339327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 i="1">
                <a:solidFill>
                  <a:srgbClr val="5C000D"/>
                </a:solidFill>
                <a:latin typeface="Carlito"/>
              </a:rPr>
              <a:t>NPO until formal swallow evaluation for any patient with dysphagia risk. Notify MD before offering anything orally.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What We'll Cover Today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" y="960120"/>
            <a:ext cx="8595360" cy="566928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74320" y="960120"/>
            <a:ext cx="475488" cy="566928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274320" y="960120"/>
            <a:ext cx="475488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Poppins"/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536" y="1024128"/>
            <a:ext cx="51206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161616"/>
                </a:solidFill>
                <a:latin typeface="Poppins"/>
              </a:rPr>
              <a:t>Neurological Assessment Fundamentals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9536" y="1280160"/>
            <a:ext cx="7918704" cy="210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5A5A5A"/>
                </a:solidFill>
                <a:latin typeface="Carlito"/>
              </a:rPr>
              <a:t>GCS · Pupils · Focal deficits · NIHSS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" y="1577340"/>
            <a:ext cx="8595360" cy="566928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274320" y="1577340"/>
            <a:ext cx="475488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274320" y="1577340"/>
            <a:ext cx="475488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Poppins"/>
              </a:rP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9536" y="1641348"/>
            <a:ext cx="51206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161616"/>
                </a:solidFill>
                <a:latin typeface="Poppins"/>
              </a:rPr>
              <a:t>Causes of Neurological Deterioration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9536" y="1897380"/>
            <a:ext cx="7918704" cy="210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5A5A5A"/>
                </a:solidFill>
                <a:latin typeface="Carlito"/>
              </a:rPr>
              <a:t>Edema · Hemorrhage · Herniation · Seizure · New stroke · Metabolic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4320" y="2194560"/>
            <a:ext cx="8595360" cy="566928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74320" y="2194560"/>
            <a:ext cx="475488" cy="566928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274320" y="2194560"/>
            <a:ext cx="475488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Poppins"/>
              </a:rPr>
              <a:t>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9536" y="2258568"/>
            <a:ext cx="51206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161616"/>
                </a:solidFill>
                <a:latin typeface="Poppins"/>
              </a:rPr>
              <a:t>Recognizing Trends &amp; Trajectories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9536" y="2514600"/>
            <a:ext cx="7918704" cy="210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5A5A5A"/>
                </a:solidFill>
                <a:latin typeface="Carlito"/>
              </a:rPr>
              <a:t>Why direction matters more than any single number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4320" y="2811780"/>
            <a:ext cx="8595360" cy="566928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274320" y="2811780"/>
            <a:ext cx="475488" cy="566928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274320" y="2811780"/>
            <a:ext cx="475488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Poppins"/>
              </a:rPr>
              <a:t>04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9536" y="2875788"/>
            <a:ext cx="51206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161616"/>
                </a:solidFill>
                <a:latin typeface="Poppins"/>
              </a:rPr>
              <a:t>When to Call &amp; When to CT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9536" y="3131820"/>
            <a:ext cx="7918704" cy="210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5A5A5A"/>
                </a:solidFill>
                <a:latin typeface="Carlito"/>
              </a:rPr>
              <a:t>Red flags · Escalation criteria · The call that changes outcome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4320" y="3429000"/>
            <a:ext cx="8595360" cy="566928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274320" y="3429000"/>
            <a:ext cx="475488" cy="566928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274320" y="3429000"/>
            <a:ext cx="475488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Poppins"/>
              </a:rPr>
              <a:t>05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9536" y="3493008"/>
            <a:ext cx="51206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161616"/>
                </a:solidFill>
                <a:latin typeface="Poppins"/>
              </a:rPr>
              <a:t>Seizures at the Bedside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9536" y="3749039"/>
            <a:ext cx="7918704" cy="210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5A5A5A"/>
                </a:solidFill>
                <a:latin typeface="Carlito"/>
              </a:rPr>
              <a:t>Recognition · Timing · Acute management · Status epilepticus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4320" y="4046220"/>
            <a:ext cx="8595360" cy="566928"/>
          </a:xfrm>
          <a:prstGeom prst="rect">
            <a:avLst/>
          </a:prstGeom>
          <a:solidFill>
            <a:srgbClr val="FFFFFF"/>
          </a:solidFill>
          <a:ln w="508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274320" y="4046220"/>
            <a:ext cx="475488" cy="566928"/>
          </a:xfrm>
          <a:prstGeom prst="rect">
            <a:avLst/>
          </a:prstGeom>
          <a:solidFill>
            <a:srgbClr val="1A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74320" y="4046220"/>
            <a:ext cx="475488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Poppins"/>
              </a:rPr>
              <a:t>06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9536" y="4110228"/>
            <a:ext cx="51206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1" i="0">
                <a:solidFill>
                  <a:srgbClr val="161616"/>
                </a:solidFill>
                <a:latin typeface="Poppins"/>
              </a:rPr>
              <a:t>Protecting the Airway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9536" y="4366259"/>
            <a:ext cx="7918704" cy="210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5A5A5A"/>
                </a:solidFill>
                <a:latin typeface="Carlito"/>
              </a:rPr>
              <a:t>Aspiration risk · Positioning · Intubation triggers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Positioning &amp; Intubation Triggers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Defaults, deviations, and the findings that mean: secure the airway now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2267712" cy="896112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64008" cy="896112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57200" y="1024128"/>
            <a:ext cx="1975104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1" i="0">
                <a:solidFill>
                  <a:srgbClr val="155235"/>
                </a:solidFill>
                <a:latin typeface="Poppins"/>
              </a:rPr>
              <a:t>HOB 30°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335024"/>
            <a:ext cx="19751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 dirty="0">
                <a:solidFill>
                  <a:srgbClr val="161616"/>
                </a:solidFill>
                <a:latin typeface="Carlito"/>
              </a:rPr>
              <a:t>Default for all neurological and intubated patients. Reduces aspiration and ICP.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" y="1938528"/>
            <a:ext cx="2267712" cy="896112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274320" y="1938528"/>
            <a:ext cx="64008" cy="896112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57200" y="2011680"/>
            <a:ext cx="1975104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1" i="0">
                <a:solidFill>
                  <a:srgbClr val="8C5800"/>
                </a:solidFill>
                <a:latin typeface="Poppins"/>
              </a:rPr>
              <a:t>Recovery Position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322576"/>
            <a:ext cx="1975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 dirty="0">
                <a:solidFill>
                  <a:srgbClr val="161616"/>
                </a:solidFill>
                <a:latin typeface="Carlito"/>
              </a:rPr>
              <a:t>Active vomiting or GCS ≤ 8. Side-lying until airway secured.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51760" y="950976"/>
            <a:ext cx="2267712" cy="896112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2651760" y="950976"/>
            <a:ext cx="64008" cy="89611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2834640" y="1024128"/>
            <a:ext cx="1975104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1" i="0">
                <a:solidFill>
                  <a:srgbClr val="5C000D"/>
                </a:solidFill>
                <a:latin typeface="Poppins"/>
              </a:rPr>
              <a:t>Flat / Trendelenburg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34640" y="1335024"/>
            <a:ext cx="19751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 dirty="0">
                <a:solidFill>
                  <a:srgbClr val="161616"/>
                </a:solidFill>
                <a:latin typeface="Carlito"/>
              </a:rPr>
              <a:t>Avoid unless hemodynamic emergency. Worsens ICP. Needs MD order.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1760" y="1938528"/>
            <a:ext cx="2267712" cy="896112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2651760" y="1938528"/>
            <a:ext cx="64008" cy="896112"/>
          </a:xfrm>
          <a:prstGeom prst="rect">
            <a:avLst/>
          </a:prstGeom>
          <a:solidFill>
            <a:srgbClr val="1A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2834640" y="2011680"/>
            <a:ext cx="1975104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1" i="0">
                <a:solidFill>
                  <a:srgbClr val="1A3A5C"/>
                </a:solidFill>
                <a:latin typeface="Poppins"/>
              </a:rPr>
              <a:t>C-spine Precautions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4640" y="2322576"/>
            <a:ext cx="19751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 dirty="0">
                <a:solidFill>
                  <a:srgbClr val="161616"/>
                </a:solidFill>
                <a:latin typeface="Carlito"/>
              </a:rPr>
              <a:t>Traumatic or uncertain mechanism — until radiographically cleared.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4320" y="2999232"/>
            <a:ext cx="4517136" cy="144475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402336" y="3054096"/>
            <a:ext cx="429768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FFCC00"/>
                </a:solidFill>
                <a:latin typeface="Poppins"/>
              </a:rPr>
              <a:t>Intubate When: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2336" y="3383280"/>
            <a:ext cx="429768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FFCC00"/>
                </a:solidFill>
                <a:latin typeface="Carlito"/>
              </a:rPr>
              <a:t>▸  GCS ≤ 8  ·  Loss of gag reflex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2336" y="3675888"/>
            <a:ext cx="429768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FFCC00"/>
                </a:solidFill>
                <a:latin typeface="Carlito"/>
              </a:rPr>
              <a:t>▸  SpO₂ &lt; 90% on 15L  ·  Rapid GCS decline &gt; 2 pts/hr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2336" y="3968496"/>
            <a:ext cx="429768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FFCC00"/>
                </a:solidFill>
                <a:latin typeface="Carlito"/>
              </a:rPr>
              <a:t>▸  Blown pupil / Cushing's  ·  Refractory status epilepticus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74336" y="950976"/>
            <a:ext cx="3895344" cy="3493008"/>
          </a:xfrm>
          <a:prstGeom prst="rect">
            <a:avLst/>
          </a:prstGeom>
          <a:solidFill>
            <a:srgbClr val="EBE8E4"/>
          </a:solidFill>
          <a:ln w="19050">
            <a:solidFill>
              <a:srgbClr val="5046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4974336" y="950976"/>
            <a:ext cx="3895344" cy="329184"/>
          </a:xfrm>
          <a:prstGeom prst="rect">
            <a:avLst/>
          </a:prstGeom>
          <a:solidFill>
            <a:srgbClr val="2D28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5084064" y="1005840"/>
            <a:ext cx="36758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 i="0" dirty="0" smtClean="0">
                <a:solidFill>
                  <a:srgbClr val="FFCC00"/>
                </a:solidFill>
                <a:latin typeface="Carlito"/>
              </a:rPr>
              <a:t>HOB Positioning (assume unless otherwise discussed)</a:t>
            </a:r>
            <a:endParaRPr sz="1000" b="1" i="0" dirty="0">
              <a:solidFill>
                <a:srgbClr val="FFCC00"/>
              </a:solidFill>
              <a:latin typeface="Carlit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4320" y="4489704"/>
            <a:ext cx="859536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50" b="1" i="1" dirty="0">
                <a:solidFill>
                  <a:srgbClr val="5C000D"/>
                </a:solidFill>
                <a:latin typeface="Carlito"/>
              </a:rPr>
              <a:t>The best intubation is the one you prepared for — not the crash airway.</a:t>
            </a:r>
          </a:p>
        </p:txBody>
      </p:sp>
      <p:pic>
        <p:nvPicPr>
          <p:cNvPr id="4098" name="Picture 2" descr="15: Neurologic Procedures | Nurse 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52" y="2418760"/>
            <a:ext cx="3620275" cy="12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Putting It All Together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Clinical scenario — the deteriorating post-operative patient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8595360" cy="566928"/>
          </a:xfrm>
          <a:prstGeom prst="rect">
            <a:avLst/>
          </a:prstGeom>
          <a:solidFill>
            <a:srgbClr val="EBF0FA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02336" y="1005840"/>
            <a:ext cx="8339327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1">
                <a:solidFill>
                  <a:srgbClr val="1A3A5C"/>
                </a:solidFill>
                <a:latin typeface="Carlito"/>
              </a:rPr>
              <a:t>Scenario: 71F, post-op day 1 craniotomy, baseline GCS 15. You arrive for the 0200 neuro check.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320" y="1609344"/>
            <a:ext cx="1316736" cy="493776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10896" y="1709928"/>
            <a:ext cx="1243584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Poppins"/>
              </a:rPr>
              <a:t>Assess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0784" y="1709928"/>
            <a:ext cx="7150608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161616"/>
                </a:solidFill>
                <a:latin typeface="Carlito"/>
              </a:rPr>
              <a:t>GCS 13 (was 15). New left arm drift. Pupils equal 3 mm reactive. Slurred speech.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" y="2103120"/>
            <a:ext cx="8595360" cy="9144"/>
          </a:xfrm>
          <a:prstGeom prst="rect">
            <a:avLst/>
          </a:prstGeom>
          <a:solidFill>
            <a:srgbClr val="D2D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274320" y="2176272"/>
            <a:ext cx="1316736" cy="493776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310896" y="2276856"/>
            <a:ext cx="1243584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Poppins"/>
              </a:rPr>
              <a:t>Trend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00784" y="2276856"/>
            <a:ext cx="7150608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161616"/>
                </a:solidFill>
                <a:latin typeface="Carlito"/>
              </a:rPr>
              <a:t>Two-point GCS drop. Three new deficits within one hour of your last check.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4320" y="2670048"/>
            <a:ext cx="8595360" cy="9144"/>
          </a:xfrm>
          <a:prstGeom prst="rect">
            <a:avLst/>
          </a:prstGeom>
          <a:solidFill>
            <a:srgbClr val="D2D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74320" y="2743200"/>
            <a:ext cx="1316736" cy="493776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310896" y="2843784"/>
            <a:ext cx="1243584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Poppins"/>
              </a:rPr>
              <a:t>Vitals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00784" y="2843784"/>
            <a:ext cx="7150608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161616"/>
                </a:solidFill>
                <a:latin typeface="Carlito"/>
              </a:rPr>
              <a:t>BP 188/104 (up from 140s). HR 56 and falling. Respirations irregular — Cushing's triad.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4320" y="3236976"/>
            <a:ext cx="8595360" cy="9144"/>
          </a:xfrm>
          <a:prstGeom prst="rect">
            <a:avLst/>
          </a:prstGeom>
          <a:solidFill>
            <a:srgbClr val="D2D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274320" y="3310128"/>
            <a:ext cx="1316736" cy="493776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310896" y="3410712"/>
            <a:ext cx="1243584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Poppins"/>
              </a:rPr>
              <a:t>Decision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00784" y="3410712"/>
            <a:ext cx="7150608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161616"/>
                </a:solidFill>
                <a:latin typeface="Carlito"/>
              </a:rPr>
              <a:t>Edema vs. hemorrhagic conversion vs. herniation. Call MD STAT. Stage for CT + airway.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4320" y="3803904"/>
            <a:ext cx="8595360" cy="9144"/>
          </a:xfrm>
          <a:prstGeom prst="rect">
            <a:avLst/>
          </a:prstGeom>
          <a:solidFill>
            <a:srgbClr val="D2D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274320" y="3877056"/>
            <a:ext cx="1316736" cy="493776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310896" y="3977640"/>
            <a:ext cx="1243584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Poppins"/>
              </a:rPr>
              <a:t>Document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00784" y="3977640"/>
            <a:ext cx="7150608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161616"/>
                </a:solidFill>
                <a:latin typeface="Carlito"/>
              </a:rPr>
              <a:t>Time of change · each deficit · vitals · who notified · time of notification.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6 Things to Remember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Visalia Nursing Symposium 2026  ·  USC Keck School of Medicine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8595360" cy="3401568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475488" cy="557784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74320" y="1042416"/>
            <a:ext cx="47548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900" b="1" i="0">
                <a:solidFill>
                  <a:srgbClr val="FFFFFF"/>
                </a:solidFill>
                <a:latin typeface="Poppins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9808" y="950976"/>
            <a:ext cx="1645920" cy="557784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86384" y="1078992"/>
            <a:ext cx="157276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1" i="0">
                <a:solidFill>
                  <a:srgbClr val="FFFFFF"/>
                </a:solidFill>
                <a:latin typeface="Poppins"/>
              </a:rPr>
              <a:t>Assessment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7168" y="1106424"/>
            <a:ext cx="630936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0">
                <a:solidFill>
                  <a:srgbClr val="161616"/>
                </a:solidFill>
                <a:latin typeface="Carlito"/>
              </a:rPr>
              <a:t>GCS q2–4h  ·  Pupils  ·  Focal deficits  ·  NIHSS language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4320" y="1508760"/>
            <a:ext cx="8595360" cy="9144"/>
          </a:xfrm>
          <a:prstGeom prst="rect">
            <a:avLst/>
          </a:prstGeom>
          <a:solidFill>
            <a:srgbClr val="D2D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274320" y="1508760"/>
            <a:ext cx="475488" cy="557784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274320" y="1600200"/>
            <a:ext cx="47548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900" b="1" i="0">
                <a:solidFill>
                  <a:srgbClr val="FFCC00"/>
                </a:solidFill>
                <a:latin typeface="Poppins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9808" y="1508760"/>
            <a:ext cx="1645920" cy="557784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786384" y="1636776"/>
            <a:ext cx="157276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1" i="0">
                <a:solidFill>
                  <a:srgbClr val="FFFFFF"/>
                </a:solidFill>
                <a:latin typeface="Poppins"/>
              </a:rPr>
              <a:t>Deterioration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7168" y="1664207"/>
            <a:ext cx="630936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0">
                <a:solidFill>
                  <a:srgbClr val="161616"/>
                </a:solidFill>
                <a:latin typeface="Carlito"/>
              </a:rPr>
              <a:t>Edema · HT · Herniation · Seizure · New stroke · Metabolic — know the differential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4320" y="2066543"/>
            <a:ext cx="8595360" cy="9144"/>
          </a:xfrm>
          <a:prstGeom prst="rect">
            <a:avLst/>
          </a:prstGeom>
          <a:solidFill>
            <a:srgbClr val="D2D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274320" y="2066543"/>
            <a:ext cx="475488" cy="557784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274320" y="2157984"/>
            <a:ext cx="47548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900" b="1" i="0">
                <a:solidFill>
                  <a:srgbClr val="FFFFFF"/>
                </a:solidFill>
                <a:latin typeface="Poppins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9808" y="2066543"/>
            <a:ext cx="1645920" cy="557784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786384" y="2194560"/>
            <a:ext cx="157276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1" i="0">
                <a:solidFill>
                  <a:srgbClr val="FFFFFF"/>
                </a:solidFill>
                <a:latin typeface="Poppins"/>
              </a:rPr>
              <a:t>Trends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87168" y="2221991"/>
            <a:ext cx="630936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0">
                <a:solidFill>
                  <a:srgbClr val="161616"/>
                </a:solidFill>
                <a:latin typeface="Carlito"/>
              </a:rPr>
              <a:t>2-point GCS drop = call now  ·  Cushing's triad = emergency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4320" y="2624327"/>
            <a:ext cx="8595360" cy="9144"/>
          </a:xfrm>
          <a:prstGeom prst="rect">
            <a:avLst/>
          </a:prstGeom>
          <a:solidFill>
            <a:srgbClr val="D2D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274320" y="2624328"/>
            <a:ext cx="475488" cy="557784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74320" y="2715768"/>
            <a:ext cx="47548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900" b="1" i="0">
                <a:solidFill>
                  <a:srgbClr val="FFFFFF"/>
                </a:solidFill>
                <a:latin typeface="Poppins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49808" y="2624328"/>
            <a:ext cx="1645920" cy="557784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786384" y="2752344"/>
            <a:ext cx="157276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1" i="0">
                <a:solidFill>
                  <a:srgbClr val="FFFFFF"/>
                </a:solidFill>
                <a:latin typeface="Poppins"/>
              </a:rPr>
              <a:t>Call/CT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7168" y="2779776"/>
            <a:ext cx="630936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0">
                <a:solidFill>
                  <a:srgbClr val="161616"/>
                </a:solidFill>
                <a:latin typeface="Carlito"/>
              </a:rPr>
              <a:t>New focal deficit  ·  Fixed pupil  ·  GCS ≤ 8  ·  Post-tPA decline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4320" y="3182112"/>
            <a:ext cx="8595360" cy="9144"/>
          </a:xfrm>
          <a:prstGeom prst="rect">
            <a:avLst/>
          </a:prstGeom>
          <a:solidFill>
            <a:srgbClr val="D2D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274320" y="3182112"/>
            <a:ext cx="475488" cy="557784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74320" y="3273552"/>
            <a:ext cx="47548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900" b="1" i="0">
                <a:solidFill>
                  <a:srgbClr val="FFFFFF"/>
                </a:solidFill>
                <a:latin typeface="Poppins"/>
              </a:rPr>
              <a:t>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49808" y="3182112"/>
            <a:ext cx="1645920" cy="557784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786384" y="3310128"/>
            <a:ext cx="157276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1" i="0">
                <a:solidFill>
                  <a:srgbClr val="FFFFFF"/>
                </a:solidFill>
                <a:latin typeface="Poppins"/>
              </a:rPr>
              <a:t>Seizures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7168" y="3337560"/>
            <a:ext cx="630936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0">
                <a:solidFill>
                  <a:srgbClr val="161616"/>
                </a:solidFill>
                <a:latin typeface="Carlito"/>
              </a:rPr>
              <a:t>Time it  ·  Protect  ·  Lorazepam at 5 min  ·  Status epilepticus → ICU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74320" y="3739896"/>
            <a:ext cx="8595360" cy="9144"/>
          </a:xfrm>
          <a:prstGeom prst="rect">
            <a:avLst/>
          </a:prstGeom>
          <a:solidFill>
            <a:srgbClr val="D2D2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274320" y="3739896"/>
            <a:ext cx="475488" cy="557784"/>
          </a:xfrm>
          <a:prstGeom prst="rect">
            <a:avLst/>
          </a:prstGeom>
          <a:solidFill>
            <a:srgbClr val="1A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274320" y="3831335"/>
            <a:ext cx="47548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900" b="1" i="0">
                <a:solidFill>
                  <a:srgbClr val="FFFFFF"/>
                </a:solidFill>
                <a:latin typeface="Poppins"/>
              </a:rPr>
              <a:t>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9808" y="3739896"/>
            <a:ext cx="1645920" cy="557784"/>
          </a:xfrm>
          <a:prstGeom prst="rect">
            <a:avLst/>
          </a:prstGeom>
          <a:solidFill>
            <a:srgbClr val="1A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786384" y="3867911"/>
            <a:ext cx="157276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1" i="0">
                <a:solidFill>
                  <a:srgbClr val="FFFFFF"/>
                </a:solidFill>
                <a:latin typeface="Poppins"/>
              </a:rPr>
              <a:t>Airway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87168" y="3895344"/>
            <a:ext cx="630936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50" b="0" i="0">
                <a:solidFill>
                  <a:srgbClr val="161616"/>
                </a:solidFill>
                <a:latin typeface="Carlito"/>
              </a:rPr>
              <a:t>HOB 30°  ·  NPO for dysphagia risk  ·  Intubation threshold: GCS ≤ 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4320" y="4480560"/>
            <a:ext cx="859536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50" b="1" i="1">
                <a:solidFill>
                  <a:srgbClr val="5C000D"/>
                </a:solidFill>
                <a:latin typeface="Poppins"/>
              </a:rPr>
              <a:t>You are not just monitoring — you are protecting the brain.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943600" y="-2286000"/>
            <a:ext cx="3474720" cy="3474720"/>
          </a:xfrm>
          <a:prstGeom prst="ellipse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Oval 2"/>
          <p:cNvSpPr/>
          <p:nvPr/>
        </p:nvSpPr>
        <p:spPr>
          <a:xfrm>
            <a:off x="7406640" y="2103120"/>
            <a:ext cx="2011680" cy="2011680"/>
          </a:xfrm>
          <a:prstGeom prst="ellipse">
            <a:avLst/>
          </a:prstGeom>
          <a:solidFill>
            <a:srgbClr val="700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Oval 3"/>
          <p:cNvSpPr/>
          <p:nvPr/>
        </p:nvSpPr>
        <p:spPr>
          <a:xfrm>
            <a:off x="-1005840" y="3291840"/>
            <a:ext cx="1463040" cy="1463040"/>
          </a:xfrm>
          <a:prstGeom prst="ellipse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82880" cy="51435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02336" y="2487168"/>
            <a:ext cx="5029200" cy="45720"/>
          </a:xfrm>
          <a:prstGeom prst="rect">
            <a:avLst/>
          </a:prstGeom>
          <a:solidFill>
            <a:srgbClr val="B48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02336" y="749808"/>
            <a:ext cx="8229600" cy="84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600" b="1" i="0">
                <a:solidFill>
                  <a:srgbClr val="FFFFFF"/>
                </a:solidFill>
                <a:latin typeface="Poppins"/>
              </a:rPr>
              <a:t>Thank You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336" y="1591056"/>
            <a:ext cx="8229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i="0">
                <a:solidFill>
                  <a:srgbClr val="FFC8C8"/>
                </a:solidFill>
                <a:latin typeface="Poppins"/>
              </a:rPr>
              <a:t>Questions &amp; Discussion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2336" y="2596896"/>
            <a:ext cx="7772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1" i="0">
                <a:solidFill>
                  <a:srgbClr val="FFFFFF"/>
                </a:solidFill>
                <a:latin typeface="Poppins"/>
              </a:rPr>
              <a:t>Jordan Amar, MD, MSc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336" y="2944368"/>
            <a:ext cx="7772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FFC8C8"/>
                </a:solidFill>
                <a:latin typeface="Carlito"/>
              </a:rPr>
              <a:t>Assistant Professor of Neurology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336" y="3200400"/>
            <a:ext cx="7772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FFC8C8"/>
                </a:solidFill>
                <a:latin typeface="Carlito"/>
              </a:rPr>
              <a:t>Division of Neurocritical Care &amp; Stroke  ·  Department of Neurology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336" y="3456432"/>
            <a:ext cx="7772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FFC8C8"/>
                </a:solidFill>
                <a:latin typeface="Carlito"/>
              </a:rPr>
              <a:t>USC Keck School of Medicine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2336" y="3858768"/>
            <a:ext cx="7863840" cy="585216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03505" y="3856089"/>
            <a:ext cx="75712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i="1" dirty="0" smtClean="0">
                <a:solidFill>
                  <a:schemeClr val="bg1"/>
                </a:solidFill>
                <a:latin typeface="Carlito"/>
              </a:rPr>
              <a:t>“Any person who is rude because you called for help has no business in the profession of helping people.”                                      </a:t>
            </a:r>
          </a:p>
          <a:p>
            <a:r>
              <a:rPr lang="en-US" sz="1500" b="1" i="1" dirty="0">
                <a:solidFill>
                  <a:schemeClr val="bg1"/>
                </a:solidFill>
                <a:latin typeface="Carlito"/>
              </a:rPr>
              <a:t> </a:t>
            </a:r>
            <a:r>
              <a:rPr lang="en-US" sz="1500" b="1" i="1" dirty="0" smtClean="0">
                <a:solidFill>
                  <a:schemeClr val="bg1"/>
                </a:solidFill>
                <a:latin typeface="Carlito"/>
              </a:rPr>
              <a:t>                                                                                                </a:t>
            </a:r>
          </a:p>
          <a:p>
            <a:r>
              <a:rPr lang="en-US" sz="1500" b="1" i="1" dirty="0">
                <a:solidFill>
                  <a:schemeClr val="bg1"/>
                </a:solidFill>
                <a:latin typeface="Carlito"/>
              </a:rPr>
              <a:t> </a:t>
            </a:r>
            <a:r>
              <a:rPr lang="en-US" sz="1500" b="1" i="1" dirty="0" smtClean="0">
                <a:solidFill>
                  <a:schemeClr val="bg1"/>
                </a:solidFill>
                <a:latin typeface="Carlito"/>
              </a:rPr>
              <a:t>                                                                                                                    - My mentor</a:t>
            </a:r>
            <a:endParaRPr sz="1500" b="1" i="1" dirty="0">
              <a:solidFill>
                <a:schemeClr val="bg1"/>
              </a:solidFill>
              <a:latin typeface="Carlit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608" y="4905756"/>
            <a:ext cx="502920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1" i="0">
                <a:solidFill>
                  <a:srgbClr val="5C000D"/>
                </a:solidFill>
                <a:latin typeface="Carlito"/>
              </a:rPr>
              <a:t>Visalia Nursing Symposium  ·  2026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3680" y="0"/>
            <a:ext cx="2560320" cy="5143500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Oval 2"/>
          <p:cNvSpPr/>
          <p:nvPr/>
        </p:nvSpPr>
        <p:spPr>
          <a:xfrm>
            <a:off x="6126479" y="-2286000"/>
            <a:ext cx="3474720" cy="3474720"/>
          </a:xfrm>
          <a:prstGeom prst="ellipse">
            <a:avLst/>
          </a:prstGeom>
          <a:solidFill>
            <a:srgbClr val="690A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Oval 3"/>
          <p:cNvSpPr/>
          <p:nvPr/>
        </p:nvSpPr>
        <p:spPr>
          <a:xfrm>
            <a:off x="7406640" y="2103120"/>
            <a:ext cx="2011680" cy="2011680"/>
          </a:xfrm>
          <a:prstGeom prst="ellipse">
            <a:avLst/>
          </a:prstGeom>
          <a:solidFill>
            <a:srgbClr val="730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Oval 4"/>
          <p:cNvSpPr/>
          <p:nvPr/>
        </p:nvSpPr>
        <p:spPr>
          <a:xfrm>
            <a:off x="-1005840" y="3474720"/>
            <a:ext cx="1463040" cy="1463040"/>
          </a:xfrm>
          <a:prstGeom prst="ellipse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84048" y="1417320"/>
            <a:ext cx="685800" cy="685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1417320"/>
            <a:ext cx="6858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800" b="1" i="0">
                <a:solidFill>
                  <a:srgbClr val="5C000D"/>
                </a:solidFill>
                <a:latin typeface="Poppins"/>
              </a:rPr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7008" y="1353312"/>
            <a:ext cx="521208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Poppins"/>
              </a:rPr>
              <a:t>Neurological Assessment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7008" y="2176272"/>
            <a:ext cx="5212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0" i="0">
                <a:solidFill>
                  <a:srgbClr val="FFC8C8"/>
                </a:solidFill>
                <a:latin typeface="Carlito"/>
              </a:rPr>
              <a:t>GCS  ·  Pupils  ·  Focal deficits  ·  NIHSS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048" y="4905756"/>
            <a:ext cx="502920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5C000D"/>
                </a:solidFill>
                <a:latin typeface="Carlito"/>
              </a:rPr>
              <a:t>USC Keck  ·  Division of Neurocritical Care &amp; Stroke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Glasgow Coma Scale (GCS)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Reproducible, communicable — every nurse every shift speaking the same language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1389889"/>
            <a:ext cx="2212846" cy="2615184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2212848" cy="43891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365760" y="969264"/>
            <a:ext cx="141732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1" i="0">
                <a:solidFill>
                  <a:srgbClr val="FFFFFF"/>
                </a:solidFill>
                <a:latin typeface="Poppins"/>
              </a:rPr>
              <a:t>EYE
OPENING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4520" y="969264"/>
            <a:ext cx="5394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2000" b="1" i="0" dirty="0" smtClean="0">
                <a:solidFill>
                  <a:srgbClr val="FFCC00"/>
                </a:solidFill>
                <a:latin typeface="Poppins"/>
              </a:rPr>
              <a:t>E4</a:t>
            </a:r>
            <a:endParaRPr sz="2000" b="1" i="0" dirty="0">
              <a:solidFill>
                <a:srgbClr val="FFCC00"/>
              </a:solidFill>
              <a:latin typeface="Poppi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048" y="1463040"/>
            <a:ext cx="2011680" cy="246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4 — Spontaneous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3 — To voice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2 — To pain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1 — None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6039" y="950976"/>
            <a:ext cx="2212848" cy="3054096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2606039" y="950976"/>
            <a:ext cx="2212848" cy="43891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2697479" y="969264"/>
            <a:ext cx="141732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1" i="0">
                <a:solidFill>
                  <a:srgbClr val="FFFFFF"/>
                </a:solidFill>
                <a:latin typeface="Poppins"/>
              </a:rPr>
              <a:t>VERBAL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6239" y="969264"/>
            <a:ext cx="539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2000" b="1" i="0">
                <a:solidFill>
                  <a:srgbClr val="FFCC00"/>
                </a:solidFill>
                <a:latin typeface="Poppins"/>
              </a:rPr>
              <a:t>V5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15768" y="1463040"/>
            <a:ext cx="2011680" cy="246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5 — Oriented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4 — Confused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3 — Words only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2 — Sounds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1 — None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37759" y="950976"/>
            <a:ext cx="2212848" cy="3054096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4937759" y="950976"/>
            <a:ext cx="2212848" cy="43891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5029199" y="969264"/>
            <a:ext cx="141732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1" i="0">
                <a:solidFill>
                  <a:srgbClr val="FFFFFF"/>
                </a:solidFill>
                <a:latin typeface="Poppins"/>
              </a:rPr>
              <a:t>MOTOR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37959" y="969264"/>
            <a:ext cx="539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2000" b="1" i="0" dirty="0">
                <a:solidFill>
                  <a:srgbClr val="FFCC00"/>
                </a:solidFill>
                <a:latin typeface="Poppins"/>
              </a:rPr>
              <a:t>M6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9403593" y="11565910"/>
            <a:ext cx="57222" cy="1269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6 — Obeys commands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5 — Localizes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4 — Withdraws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3 — Flexion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2 — Extension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1 — None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4320" y="4096512"/>
            <a:ext cx="8595360" cy="329184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274320" y="4123944"/>
            <a:ext cx="859536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Carlito"/>
              </a:rPr>
              <a:t>GCS ≤ 8  →  Protect airway          GCS 9–12  →  Monitor closely          GCS 13–15  →  Track trend</a:t>
            </a:r>
          </a:p>
        </p:txBody>
      </p:sp>
      <p:pic>
        <p:nvPicPr>
          <p:cNvPr id="1026" name="Picture 2" descr="https://purepng.com/public/uploads/large/eye-q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2" y="2946200"/>
            <a:ext cx="1476423" cy="10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498" y="2714853"/>
            <a:ext cx="1292768" cy="119054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047487" y="1463040"/>
            <a:ext cx="210311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6 — Obeys commands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5 — Localizes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4 — Withdraws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3 — Flexion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2 — Extension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 dirty="0">
                <a:solidFill>
                  <a:srgbClr val="161616"/>
                </a:solidFill>
                <a:latin typeface="Carlito"/>
              </a:rPr>
              <a:t>1 — None</a:t>
            </a:r>
          </a:p>
        </p:txBody>
      </p:sp>
      <p:pic>
        <p:nvPicPr>
          <p:cNvPr id="1028" name="Picture 4" descr="Hand cartoon vector | Premium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18" y="3003946"/>
            <a:ext cx="1401989" cy="7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ecerebrate Posturing: What It Is, Causes, &amp; Treat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78" y="881308"/>
            <a:ext cx="2650002" cy="310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Pupil Assessment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Size · Symmetry · Reactivity · Shape — document baseline meticulously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4937760" cy="640080"/>
          </a:xfrm>
          <a:prstGeom prst="rect">
            <a:avLst/>
          </a:prstGeom>
          <a:solidFill>
            <a:srgbClr val="FAFAF8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64008" cy="640080"/>
          </a:xfrm>
          <a:prstGeom prst="rect">
            <a:avLst/>
          </a:prstGeom>
          <a:solidFill>
            <a:srgbClr val="155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57200" y="1005840"/>
            <a:ext cx="4681728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155235"/>
                </a:solidFill>
                <a:latin typeface="Poppins"/>
              </a:rPr>
              <a:t>Equal, round, reactive  3–5 mm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298448"/>
            <a:ext cx="4791456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1" dirty="0">
                <a:solidFill>
                  <a:srgbClr val="5A5A5A"/>
                </a:solidFill>
                <a:latin typeface="Carlito"/>
              </a:rPr>
              <a:t>Normal. Document precisely — this patient's baseline is what matters.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" y="1645920"/>
            <a:ext cx="4937760" cy="640080"/>
          </a:xfrm>
          <a:prstGeom prst="rect">
            <a:avLst/>
          </a:prstGeom>
          <a:solidFill>
            <a:srgbClr val="FFFFFF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274320" y="1645920"/>
            <a:ext cx="64008" cy="640080"/>
          </a:xfrm>
          <a:prstGeom prst="rect">
            <a:avLst/>
          </a:prstGeom>
          <a:solidFill>
            <a:srgbClr val="8C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57200" y="1700784"/>
            <a:ext cx="4681728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8C5800"/>
                </a:solidFill>
                <a:latin typeface="Poppins"/>
              </a:rPr>
              <a:t>Unequal pupils  (new anisocoria &gt; 1 mm)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" y="1977760"/>
            <a:ext cx="4681728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1" dirty="0">
                <a:solidFill>
                  <a:srgbClr val="5A5A5A"/>
                </a:solidFill>
                <a:latin typeface="Carlito"/>
              </a:rPr>
              <a:t>Herniation until proven otherwise. </a:t>
            </a:r>
            <a:r>
              <a:rPr sz="1150" b="0" i="1" u="sng" dirty="0">
                <a:solidFill>
                  <a:srgbClr val="FF0000"/>
                </a:solidFill>
                <a:latin typeface="Carlito"/>
              </a:rPr>
              <a:t>Call</a:t>
            </a:r>
            <a:r>
              <a:rPr sz="1150" b="0" i="1" dirty="0">
                <a:solidFill>
                  <a:srgbClr val="FF0000"/>
                </a:solidFill>
                <a:latin typeface="Carlito"/>
              </a:rPr>
              <a:t> </a:t>
            </a:r>
            <a:r>
              <a:rPr sz="1150" b="0" i="1" u="sng" dirty="0">
                <a:solidFill>
                  <a:srgbClr val="FF0000"/>
                </a:solidFill>
                <a:latin typeface="Carlito"/>
              </a:rPr>
              <a:t>immediately</a:t>
            </a:r>
            <a:r>
              <a:rPr sz="1150" b="0" i="1" dirty="0">
                <a:solidFill>
                  <a:srgbClr val="FF0000"/>
                </a:solidFill>
                <a:latin typeface="Carlito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20" y="2340864"/>
            <a:ext cx="4937760" cy="640080"/>
          </a:xfrm>
          <a:prstGeom prst="rect">
            <a:avLst/>
          </a:prstGeom>
          <a:solidFill>
            <a:srgbClr val="FAFAF8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274320" y="2340864"/>
            <a:ext cx="64008" cy="640080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457200" y="2395728"/>
            <a:ext cx="4681728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5C000D"/>
                </a:solidFill>
                <a:latin typeface="Poppins"/>
              </a:rPr>
              <a:t>Fixed and dilated  (≥ 6 mm, non-reactive)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2688336"/>
            <a:ext cx="4681728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1" dirty="0" err="1">
                <a:solidFill>
                  <a:srgbClr val="5A5A5A"/>
                </a:solidFill>
                <a:latin typeface="Carlito"/>
              </a:rPr>
              <a:t>Uncal</a:t>
            </a:r>
            <a:r>
              <a:rPr sz="1150" b="0" i="1" dirty="0">
                <a:solidFill>
                  <a:srgbClr val="5A5A5A"/>
                </a:solidFill>
                <a:latin typeface="Carlito"/>
              </a:rPr>
              <a:t> herniation or catastrophic ICP elevation. </a:t>
            </a:r>
            <a:r>
              <a:rPr sz="1150" b="0" i="1" u="sng" dirty="0">
                <a:solidFill>
                  <a:srgbClr val="FF0000"/>
                </a:solidFill>
                <a:latin typeface="Carlito"/>
              </a:rPr>
              <a:t>Emergency.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4320" y="3035808"/>
            <a:ext cx="4937760" cy="640080"/>
          </a:xfrm>
          <a:prstGeom prst="rect">
            <a:avLst/>
          </a:prstGeom>
          <a:solidFill>
            <a:srgbClr val="FFFFFF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274320" y="3035808"/>
            <a:ext cx="64008" cy="640080"/>
          </a:xfrm>
          <a:prstGeom prst="rect">
            <a:avLst/>
          </a:prstGeom>
          <a:solidFill>
            <a:srgbClr val="1616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457200" y="3090672"/>
            <a:ext cx="4681728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161616"/>
                </a:solidFill>
                <a:latin typeface="Poppins"/>
              </a:rPr>
              <a:t>Pinpoint bilateral  (≤ 2 mm)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3383280"/>
            <a:ext cx="4681728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1">
                <a:solidFill>
                  <a:srgbClr val="5A5A5A"/>
                </a:solidFill>
                <a:latin typeface="Carlito"/>
              </a:rPr>
              <a:t>Pontine lesion or opioid effect. Assess clinical context.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4320" y="3730752"/>
            <a:ext cx="4937760" cy="640080"/>
          </a:xfrm>
          <a:prstGeom prst="rect">
            <a:avLst/>
          </a:prstGeom>
          <a:solidFill>
            <a:srgbClr val="FAFAF8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274320" y="3730752"/>
            <a:ext cx="64008" cy="640080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457200" y="3785615"/>
            <a:ext cx="4681728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5A5A5A"/>
                </a:solidFill>
                <a:latin typeface="Poppins"/>
              </a:rPr>
              <a:t>Oval or irregular shape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4078224"/>
            <a:ext cx="4681728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50" b="0" i="1">
                <a:solidFill>
                  <a:srgbClr val="5A5A5A"/>
                </a:solidFill>
                <a:latin typeface="Carlito"/>
              </a:rPr>
              <a:t>Surgical history, prior trauma, or midbrain involvement.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76672" y="950976"/>
            <a:ext cx="3493008" cy="3511296"/>
          </a:xfrm>
          <a:prstGeom prst="rect">
            <a:avLst/>
          </a:prstGeom>
          <a:solidFill>
            <a:srgbClr val="EBE8E4"/>
          </a:solidFill>
          <a:ln w="19050">
            <a:solidFill>
              <a:srgbClr val="5046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5376672" y="950976"/>
            <a:ext cx="3493008" cy="329184"/>
          </a:xfrm>
          <a:prstGeom prst="rect">
            <a:avLst/>
          </a:prstGeom>
          <a:solidFill>
            <a:srgbClr val="2D28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5486400" y="1005840"/>
            <a:ext cx="32735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 i="0" dirty="0" smtClean="0">
                <a:solidFill>
                  <a:srgbClr val="FFCC00"/>
                </a:solidFill>
                <a:latin typeface="Carlito"/>
              </a:rPr>
              <a:t>Pupils say A LOT</a:t>
            </a:r>
            <a:endParaRPr sz="1000" b="1" i="0" dirty="0">
              <a:solidFill>
                <a:srgbClr val="FFCC00"/>
              </a:solidFill>
              <a:latin typeface="Carlito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757680"/>
            <a:ext cx="3290117" cy="22931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Focal Neurological Deficits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Your structured exam finds what imaging cannot show in real 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8595360" cy="694944"/>
          </a:xfrm>
          <a:prstGeom prst="rect">
            <a:avLst/>
          </a:prstGeom>
          <a:solidFill>
            <a:srgbClr val="FAFAF8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4320" y="950976"/>
            <a:ext cx="1261872" cy="694944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310896" y="1152144"/>
            <a:ext cx="11887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Poppins"/>
              </a:rPr>
              <a:t>Language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4208" y="1115568"/>
            <a:ext cx="7114032" cy="402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161616"/>
                </a:solidFill>
                <a:latin typeface="Carlito"/>
              </a:rPr>
              <a:t>Name objects, repeat a phrase, follow commands. Note word-finding errors, paraphasia, absent output.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" y="1682496"/>
            <a:ext cx="8595360" cy="694944"/>
          </a:xfrm>
          <a:prstGeom prst="rect">
            <a:avLst/>
          </a:prstGeom>
          <a:solidFill>
            <a:srgbClr val="FFFFFF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274320" y="1682496"/>
            <a:ext cx="1261872" cy="694944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310896" y="1883664"/>
            <a:ext cx="11887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Poppins"/>
              </a:rPr>
              <a:t>Face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64208" y="1847088"/>
            <a:ext cx="7114032" cy="402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161616"/>
                </a:solidFill>
                <a:latin typeface="Carlito"/>
              </a:rPr>
              <a:t>Ask to smile. Look for nasolabial fold flattening or corner drooping — subtle asymmetry counts.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20" y="2414016"/>
            <a:ext cx="8595360" cy="694944"/>
          </a:xfrm>
          <a:prstGeom prst="rect">
            <a:avLst/>
          </a:prstGeom>
          <a:solidFill>
            <a:srgbClr val="FAFAF8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274320" y="2414016"/>
            <a:ext cx="1261872" cy="694944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310896" y="2615184"/>
            <a:ext cx="11887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Poppins"/>
              </a:rPr>
              <a:t>Arm/Leg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64208" y="2578608"/>
            <a:ext cx="7114032" cy="402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161616"/>
                </a:solidFill>
                <a:latin typeface="Carlito"/>
              </a:rPr>
              <a:t>Arms: palms up, eyes closed, 10 sec. Legs: 30° elevation, 5 sec. Note side, degree, drift.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4320" y="3145536"/>
            <a:ext cx="8595360" cy="694944"/>
          </a:xfrm>
          <a:prstGeom prst="rect">
            <a:avLst/>
          </a:prstGeom>
          <a:solidFill>
            <a:srgbClr val="FFFFFF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274320" y="3145536"/>
            <a:ext cx="1261872" cy="694944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310896" y="3346704"/>
            <a:ext cx="11887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Poppins"/>
              </a:rPr>
              <a:t>Gaze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64208" y="3310128"/>
            <a:ext cx="7114032" cy="402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161616"/>
                </a:solidFill>
                <a:latin typeface="Carlito"/>
              </a:rPr>
              <a:t>Eyes deviate toward hemisphere lesion (away in posterior fossa). New conjugate deviation = urgent.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4320" y="3877056"/>
            <a:ext cx="8595360" cy="694944"/>
          </a:xfrm>
          <a:prstGeom prst="rect">
            <a:avLst/>
          </a:prstGeom>
          <a:solidFill>
            <a:srgbClr val="FAFAF8"/>
          </a:solidFill>
          <a:ln w="381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274320" y="3877056"/>
            <a:ext cx="1261872" cy="694944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310896" y="4078224"/>
            <a:ext cx="11887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Poppins"/>
              </a:rPr>
              <a:t>Sensation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64208" y="4041648"/>
            <a:ext cx="7114032" cy="402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161616"/>
                </a:solidFill>
                <a:latin typeface="Carlito"/>
              </a:rPr>
              <a:t>'Do you feel this equally?' Hemineglect presents as inattention — screen actively.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292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FFF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736592"/>
            <a:ext cx="9144000" cy="329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4800600"/>
            <a:ext cx="566928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0">
                <a:solidFill>
                  <a:srgbClr val="5A5A5A"/>
                </a:solidFill>
                <a:latin typeface="Carlito"/>
              </a:rPr>
              <a:t>Neuro Monitoring That Saves Brains  ·  Visalia Nursing Symposium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25603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 i="0">
                <a:solidFill>
                  <a:srgbClr val="5A5A5A"/>
                </a:solidFill>
                <a:latin typeface="Carlito"/>
              </a:rPr>
              <a:t>Jordan Amar, MD, MSc  ·  USC Keck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" y="73152"/>
            <a:ext cx="8595360" cy="566928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91440"/>
            <a:ext cx="8375904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>
                <a:solidFill>
                  <a:srgbClr val="FFFFFF"/>
                </a:solidFill>
                <a:latin typeface="Poppins"/>
              </a:rPr>
              <a:t>NIHSS — Speaking the Team's Language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" y="667512"/>
            <a:ext cx="85953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5A5A5A"/>
                </a:solidFill>
                <a:latin typeface="Carlito"/>
              </a:rPr>
              <a:t>You don't need to score it formally — knowing the domains makes you a better communicator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" y="950976"/>
            <a:ext cx="4114800" cy="3182112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590288" y="950976"/>
            <a:ext cx="4279392" cy="3182112"/>
          </a:xfrm>
          <a:prstGeom prst="rect">
            <a:avLst/>
          </a:prstGeom>
          <a:solidFill>
            <a:srgbClr val="FFFFFF"/>
          </a:solidFill>
          <a:ln w="6350">
            <a:solidFill>
              <a:srgbClr val="D2D2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02336" y="1042415"/>
            <a:ext cx="3895344" cy="2999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1a. Level of consciousness (0–3)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1b. LOC questions: month &amp; age (0–2)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1c. LOC commands (0–2)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2.  Best gaze (0–2)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3.  Visual fields (0–3)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4.  Facial palsy (0–3)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5a/5b. Motor arm L / R (0–4 each)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8304" y="1042415"/>
            <a:ext cx="4059936" cy="2999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6a/6b. Motor leg L / R (0–4 each)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7.  Limb ataxia (0–2)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8.  Sensory (0–2)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9.  Best language (0–3)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10. Dysarthria (0–2)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11. Extinction / inattention (0–2)</a:t>
            </a:r>
          </a:p>
          <a:p>
            <a:pPr marL="201168" indent="-201168" algn="l">
              <a:buClr>
                <a:srgbClr val="5C000D"/>
              </a:buClr>
              <a:buChar char="▸"/>
            </a:pPr>
            <a:r>
              <a:rPr sz="1300" b="0">
                <a:solidFill>
                  <a:srgbClr val="161616"/>
                </a:solidFill>
                <a:latin typeface="Carlito"/>
              </a:rPr>
              <a:t>Max total score: 42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" y="4224528"/>
            <a:ext cx="8595360" cy="310896"/>
          </a:xfrm>
          <a:prstGeom prst="rect">
            <a:avLst/>
          </a:prstGeom>
          <a:solidFill>
            <a:srgbClr val="5C00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274320" y="4251960"/>
            <a:ext cx="859536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rlito"/>
              </a:rPr>
              <a:t>0–5: Minor   ·   6–15: Moderate   ·   16–20: Moderate-severe   ·   &gt; 20: Severe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3680" y="0"/>
            <a:ext cx="2560320" cy="5143500"/>
          </a:xfrm>
          <a:prstGeom prst="rect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Oval 2"/>
          <p:cNvSpPr/>
          <p:nvPr/>
        </p:nvSpPr>
        <p:spPr>
          <a:xfrm>
            <a:off x="6126479" y="-2286000"/>
            <a:ext cx="3474720" cy="3474720"/>
          </a:xfrm>
          <a:prstGeom prst="ellipse">
            <a:avLst/>
          </a:prstGeom>
          <a:solidFill>
            <a:srgbClr val="690A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Oval 3"/>
          <p:cNvSpPr/>
          <p:nvPr/>
        </p:nvSpPr>
        <p:spPr>
          <a:xfrm>
            <a:off x="7406640" y="2103120"/>
            <a:ext cx="2011680" cy="2011680"/>
          </a:xfrm>
          <a:prstGeom prst="ellipse">
            <a:avLst/>
          </a:prstGeom>
          <a:solidFill>
            <a:srgbClr val="730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Oval 4"/>
          <p:cNvSpPr/>
          <p:nvPr/>
        </p:nvSpPr>
        <p:spPr>
          <a:xfrm>
            <a:off x="-1005840" y="3474720"/>
            <a:ext cx="1463040" cy="1463040"/>
          </a:xfrm>
          <a:prstGeom prst="ellipse">
            <a:avLst/>
          </a:prstGeom>
          <a:solidFill>
            <a:srgbClr val="730A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84048" y="1417320"/>
            <a:ext cx="685800" cy="685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84048" y="1417320"/>
            <a:ext cx="6858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800" b="1" i="0">
                <a:solidFill>
                  <a:srgbClr val="5C000D"/>
                </a:solidFill>
                <a:latin typeface="Poppins"/>
              </a:rPr>
              <a:t>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7008" y="1353312"/>
            <a:ext cx="521208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Poppins"/>
              </a:rPr>
              <a:t>Causes of Deterioration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7008" y="2176272"/>
            <a:ext cx="5212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50" b="0" i="0">
                <a:solidFill>
                  <a:srgbClr val="FFC8C8"/>
                </a:solidFill>
                <a:latin typeface="Carlito"/>
              </a:rPr>
              <a:t>Edema · Hemorrhagic conversion · Herniation · Seizure · New stroke · Metabolic · Systemic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048" y="4905756"/>
            <a:ext cx="502920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5C000D"/>
                </a:solidFill>
                <a:latin typeface="Carlito"/>
              </a:rPr>
              <a:t>USC Keck  ·  Division of Neurocritical Care &amp; Stroke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9931</TotalTime>
  <Words>3435</Words>
  <Application>Microsoft Office PowerPoint</Application>
  <PresentationFormat>On-screen Show (16:9)</PresentationFormat>
  <Paragraphs>480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Carlito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Jordan A</dc:creator>
  <cp:keywords/>
  <dc:description>generated using python-pptx</dc:description>
  <cp:lastModifiedBy>Jordan A</cp:lastModifiedBy>
  <cp:revision>7</cp:revision>
  <dcterms:created xsi:type="dcterms:W3CDTF">2013-01-27T09:14:16Z</dcterms:created>
  <dcterms:modified xsi:type="dcterms:W3CDTF">2026-04-10T06:12:02Z</dcterms:modified>
  <cp:category/>
</cp:coreProperties>
</file>