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 id="2147483660" r:id="rId6"/>
    <p:sldMasterId id="2147483665" r:id="rId7"/>
    <p:sldMasterId id="214748367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Lst>
  <p:sldSz cy="6858000" cx="12192000"/>
  <p:notesSz cx="6858000" cy="9144000"/>
  <p:embeddedFontLst>
    <p:embeddedFont>
      <p:font typeface="Proxima Nova"/>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1" roundtripDataSignature="AMtx7mgK7k9MvIPDyU4mh68juy7GZPH4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E312B6-AE35-4BD9-A195-4075A617D1F6}">
  <a:tblStyle styleId="{06E312B6-AE35-4BD9-A195-4075A617D1F6}" styleName="Table_0">
    <a:wholeTbl>
      <a:tcTxStyle b="off" i="off">
        <a:font>
          <a:latin typeface="Aptos"/>
          <a:ea typeface="Aptos"/>
          <a:cs typeface="Aptos"/>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7E9"/>
          </a:solidFill>
        </a:fill>
      </a:tcStyle>
    </a:band1H>
    <a:band2H>
      <a:tcTxStyle/>
    </a:band2H>
    <a:band1V>
      <a:tcTxStyle/>
      <a:tcStyle>
        <a:fill>
          <a:solidFill>
            <a:srgbClr val="E6E7E9"/>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ptos"/>
          <a:ea typeface="Aptos"/>
          <a:cs typeface="Aptos"/>
        </a:font>
        <a:schemeClr val="lt1"/>
      </a:tcTxStyle>
      <a:tcStyle>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1" Type="http://customschemas.google.com/relationships/presentationmetadata" Target="meta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ProximaNova-boldItalic.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font" Target="fonts/ProximaNova-regular.fntdata"/><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font" Target="fonts/ProximaNova-italic.fntdata"/><Relationship Id="rId14" Type="http://schemas.openxmlformats.org/officeDocument/2006/relationships/slide" Target="slides/slide5.xml"/><Relationship Id="rId58" Type="http://schemas.openxmlformats.org/officeDocument/2006/relationships/font" Target="fonts/ProximaNova-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hajournals.org/doi/10.1161/STR.0000000000000513#sec-9" TargetMode="External"/><Relationship Id="rId3" Type="http://schemas.openxmlformats.org/officeDocument/2006/relationships/hyperlink" Target="https://www.ahajournals.org/doi/10.1161/str.0000000000000158"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jm.org/doi/full/10.1056/NEJMoa2503867"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racticalneurology.com/diseases-diagnoses/stroke/hyperglycemia-management/31861/" TargetMode="External"/><Relationship Id="rId3" Type="http://schemas.openxmlformats.org/officeDocument/2006/relationships/hyperlink" Target="https://pmc.ncbi.nlm.nih.gov/articles/PMC8463990/"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hajournals.org/doi/10.1161/STR.0000000000000513#sec-9" TargetMode="External"/><Relationship Id="rId3" Type="http://schemas.openxmlformats.org/officeDocument/2006/relationships/hyperlink" Target="https://www.ahajournals.org/doi/10.1161/str.0000000000000158"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TNK and tPA and weave in weave pharmacist involvement in a stroke activation throughout the presentation</a:t>
            </a:r>
            <a:endParaRPr/>
          </a:p>
          <a:p>
            <a:pPr indent="0" lvl="0" marL="0" rtl="0" algn="l">
              <a:spcBef>
                <a:spcPts val="0"/>
              </a:spcBef>
              <a:spcAft>
                <a:spcPts val="0"/>
              </a:spcAft>
              <a:buNone/>
            </a:pPr>
            <a:r>
              <a:rPr lang="en-US" sz="1200">
                <a:solidFill>
                  <a:schemeClr val="dk1"/>
                </a:solidFill>
                <a:latin typeface="Arial"/>
                <a:ea typeface="Arial"/>
                <a:cs typeface="Arial"/>
                <a:sym typeface="Arial"/>
              </a:rPr>
              <a:t>BP management post-intervention, such as agent choice and general strategy, but I won't discuss in-depth on BP goals (practice varies for post-thrombectomy specifically and I see there are other sessions in the agenda regarding BP)</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 Blood pressure agent selection and </a:t>
            </a:r>
            <a:r>
              <a:rPr lang="en-US"/>
              <a:t>medication strategy post-reperfusion</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 How pharmacy </a:t>
            </a:r>
            <a:r>
              <a:rPr lang="en-US"/>
              <a:t>integrates into rapid stroke activation workflows, especially in community settings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2026 Guideline for the Early Management of Patients With Acute Ischemic Stroke</a:t>
            </a:r>
            <a:endParaRPr/>
          </a:p>
          <a:p>
            <a:pPr indent="0" lvl="0" marL="0" rtl="0" algn="l">
              <a:spcBef>
                <a:spcPts val="0"/>
              </a:spcBef>
              <a:spcAft>
                <a:spcPts val="0"/>
              </a:spcAft>
              <a:buNone/>
            </a:pPr>
            <a:r>
              <a:rPr lang="en-US" u="sng">
                <a:solidFill>
                  <a:schemeClr val="hlink"/>
                </a:solidFill>
                <a:hlinkClick r:id="rId3"/>
              </a:rPr>
              <a:t>2018 Guidelines for the Early Management of Patients With Acute Ischemic Stroke</a:t>
            </a:r>
            <a:endParaRPr/>
          </a:p>
        </p:txBody>
      </p:sp>
      <p:sp>
        <p:nvSpPr>
          <p:cNvPr id="165" name="Google Shape;1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DOAC: risk vs benefit considering timing of last DOAC admin, renal function, stroke severity, availability of MER + availability of DOAC-specific antiXa assays (delays)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Moved from absolute to relative: DOAC, history of ICH/SAH, AIS within 3mo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Severe TBI and neurosurgery within 3 months used to be an absolute contraindication</a:t>
            </a:r>
            <a:endParaRPr/>
          </a:p>
        </p:txBody>
      </p:sp>
      <p:sp>
        <p:nvSpPr>
          <p:cNvPr id="225" name="Google Shape;22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Severe TBI from 3mo down to 14d</a:t>
            </a:r>
            <a:endParaRPr/>
          </a:p>
          <a:p>
            <a:pPr indent="0" lvl="0" marL="0" rtl="0" algn="l">
              <a:spcBef>
                <a:spcPts val="0"/>
              </a:spcBef>
              <a:spcAft>
                <a:spcPts val="0"/>
              </a:spcAft>
              <a:buNone/>
            </a:pPr>
            <a:r>
              <a:rPr lang="en-US"/>
              <a:t>Moved to benefit &gt; risk: GI bleed</a:t>
            </a:r>
            <a:endParaRPr/>
          </a:p>
        </p:txBody>
      </p:sp>
      <p:sp>
        <p:nvSpPr>
          <p:cNvPr id="233" name="Google Shape;23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2019: tPA in GI/GU bleeding may be reasonable, tPA administration within 21 d of a GI bleeding event is not recommended (contraindicated)</a:t>
            </a:r>
            <a:endParaRPr/>
          </a:p>
          <a:p>
            <a:pPr indent="0" lvl="0" marL="0" rtl="0" algn="l">
              <a:spcBef>
                <a:spcPts val="0"/>
              </a:spcBef>
              <a:spcAft>
                <a:spcPts val="0"/>
              </a:spcAft>
              <a:buNone/>
            </a:pPr>
            <a:r>
              <a:rPr lang="en-US"/>
              <a:t>2026: previous remote history of GI/GU bleeding that is stable may be candidates; benefit and risk on individual basis in conjunction with GI/GU consult</a:t>
            </a:r>
            <a:endParaRPr/>
          </a:p>
        </p:txBody>
      </p:sp>
      <p:sp>
        <p:nvSpPr>
          <p:cNvPr id="241" name="Google Shape;24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Arial"/>
                <a:ea typeface="Arial"/>
                <a:cs typeface="Arial"/>
                <a:sym typeface="Arial"/>
              </a:rPr>
              <a:t>DOAC intake was associated with a lower odds ratio for SICH by ECASS II definition (OR 0.21, 95% CI 0.03–0.67) and death by 3-month follow-up (OR 0.64, 95% CI 0.42–0.93)</a:t>
            </a:r>
            <a:endParaRPr/>
          </a:p>
        </p:txBody>
      </p:sp>
      <p:sp>
        <p:nvSpPr>
          <p:cNvPr id="249" name="Google Shape;24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anticoagulants prevent the formation of new blood clots by acting at a different site of the coagulation cascade, but ultimately inhibiting fibrin formation, whereas recombinant tissue plasminogen activator dissolves existing clots by activating mainly fibrin bound plasminogen and consequently depolymerizing fibrin</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Further research is needed to determine in which patient population on DOACs IVT should be considered</a:t>
            </a:r>
            <a:endParaRPr/>
          </a:p>
        </p:txBody>
      </p:sp>
      <p:sp>
        <p:nvSpPr>
          <p:cNvPr id="264" name="Google Shape;2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Alteplase FDA approval for stroke in 1996</a:t>
            </a:r>
            <a:endParaRPr/>
          </a:p>
        </p:txBody>
      </p:sp>
      <p:sp>
        <p:nvSpPr>
          <p:cNvPr id="277" name="Google Shape;27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p>
        </p:txBody>
      </p:sp>
      <p:sp>
        <p:nvSpPr>
          <p:cNvPr id="172" name="Google Shape;17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rhTNK-tPA from China – same terminal amino acid sequence but different production process compared to Boehringer and Genentech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TRACE-1 (phase 2 rh-TNK-tPA in China, 2022): 0.1, 0.25, 0.32 mg/kg within 3 hours -- 0.25 mg/kg better mRS score 0-1 rate and lower sICH</a:t>
            </a:r>
            <a:endParaRPr/>
          </a:p>
        </p:txBody>
      </p:sp>
      <p:sp>
        <p:nvSpPr>
          <p:cNvPr id="301" name="Google Shape;30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Improved verbiage on recommendation #2 (used to say observation after IV tPA to assess for clinical response should not be performed)</a:t>
            </a:r>
            <a:endParaRPr/>
          </a:p>
        </p:txBody>
      </p:sp>
      <p:sp>
        <p:nvSpPr>
          <p:cNvPr id="310" name="Google Shape;31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https://www.nejm.org/doi/full/10.1056/NEJMoa2503867</a:t>
            </a:r>
            <a:endParaRPr/>
          </a:p>
          <a:p>
            <a:pPr indent="0" lvl="0" marL="0" rtl="0" algn="l">
              <a:spcBef>
                <a:spcPts val="0"/>
              </a:spcBef>
              <a:spcAft>
                <a:spcPts val="0"/>
              </a:spcAft>
              <a:buNone/>
            </a:pPr>
            <a:r>
              <a:t/>
            </a:r>
            <a:endParaRPr/>
          </a:p>
          <a:p>
            <a:pPr indent="-171450" lvl="0" marL="171450" rtl="0" algn="l">
              <a:spcBef>
                <a:spcPts val="1000"/>
              </a:spcBef>
              <a:spcAft>
                <a:spcPts val="0"/>
              </a:spcAft>
              <a:buClr>
                <a:srgbClr val="353535"/>
              </a:buClr>
              <a:buSzPts val="1200"/>
              <a:buFont typeface="Arial"/>
              <a:buChar char="•"/>
            </a:pPr>
            <a:r>
              <a:rPr b="1" lang="en-US">
                <a:solidFill>
                  <a:srgbClr val="353535"/>
                </a:solidFill>
              </a:rPr>
              <a:t>EXTEND-IA TNK Part 2 (AUS, NZ; 2020): </a:t>
            </a:r>
            <a:r>
              <a:rPr lang="en-US">
                <a:solidFill>
                  <a:srgbClr val="353535"/>
                </a:solidFill>
              </a:rPr>
              <a:t>(n=300) TNK 0.25 vs 0.4 mg/kg before EVT within 4.5h</a:t>
            </a:r>
            <a:endParaRPr>
              <a:solidFill>
                <a:srgbClr val="022850"/>
              </a:solidFill>
            </a:endParaRPr>
          </a:p>
          <a:p>
            <a:pPr indent="-171450" lvl="1" marL="628650" rtl="0" algn="l">
              <a:spcBef>
                <a:spcPts val="500"/>
              </a:spcBef>
              <a:spcAft>
                <a:spcPts val="0"/>
              </a:spcAft>
              <a:buClr>
                <a:srgbClr val="353535"/>
              </a:buClr>
              <a:buSzPts val="1200"/>
              <a:buFont typeface="Arial"/>
              <a:buChar char="•"/>
            </a:pPr>
            <a:r>
              <a:rPr lang="en-US">
                <a:solidFill>
                  <a:srgbClr val="353535"/>
                </a:solidFill>
              </a:rPr>
              <a:t>Reperfusion &gt;50%: 19.3% in both groups (adj OR 1.03 [95% CI, 0.66-1.61]; P = .89)</a:t>
            </a:r>
            <a:endParaRPr>
              <a:solidFill>
                <a:srgbClr val="022850"/>
              </a:solidFill>
            </a:endParaRPr>
          </a:p>
          <a:p>
            <a:pPr indent="-171450" lvl="1" marL="628650" rtl="0" algn="l">
              <a:spcBef>
                <a:spcPts val="500"/>
              </a:spcBef>
              <a:spcAft>
                <a:spcPts val="0"/>
              </a:spcAft>
              <a:buClr>
                <a:srgbClr val="353535"/>
              </a:buClr>
              <a:buSzPts val="1200"/>
              <a:buFont typeface="Arial"/>
              <a:buChar char="•"/>
            </a:pPr>
            <a:r>
              <a:rPr lang="en-US">
                <a:solidFill>
                  <a:srgbClr val="353535"/>
                </a:solidFill>
              </a:rPr>
              <a:t>No difference in functional outcomes or sICH</a:t>
            </a:r>
            <a:endParaRPr/>
          </a:p>
        </p:txBody>
      </p:sp>
      <p:sp>
        <p:nvSpPr>
          <p:cNvPr id="318" name="Google Shape;31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WAKE-UP stopped early due to loss of funding, enrolled fewer patients than planned</a:t>
            </a:r>
            <a:endParaRPr/>
          </a:p>
        </p:txBody>
      </p:sp>
      <p:sp>
        <p:nvSpPr>
          <p:cNvPr id="326" name="Google Shape;32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https://pmc.ncbi.nlm.nih.gov/articles/PMC12961998/</a:t>
            </a:r>
            <a:endParaRPr/>
          </a:p>
        </p:txBody>
      </p:sp>
      <p:sp>
        <p:nvSpPr>
          <p:cNvPr id="342" name="Google Shape;342;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UC Davis Health, we transitioned to TNK July 2021 given the data that had been published up until that point (similar efficacy in functional outcomes and reperfusion and similar rates of ICH, bleeding, etc) along with reduced cost between the two products and perceived benefit in preparation and timing.</a:t>
            </a:r>
            <a:endParaRPr/>
          </a:p>
        </p:txBody>
      </p:sp>
      <p:sp>
        <p:nvSpPr>
          <p:cNvPr id="357" name="Google Shape;35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Post-thrombolytics BP goal not proven by an RCT but was based on protocol of thrombolytic RCTs</a:t>
            </a:r>
            <a:endParaRPr/>
          </a:p>
        </p:txBody>
      </p:sp>
      <p:sp>
        <p:nvSpPr>
          <p:cNvPr id="383" name="Google Shape;383;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metoprolol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Hydralazine MoA: </a:t>
            </a:r>
            <a:r>
              <a:rPr b="0" i="0" lang="en-US" sz="1200">
                <a:solidFill>
                  <a:schemeClr val="dk1"/>
                </a:solidFill>
                <a:latin typeface="Arial"/>
                <a:ea typeface="Arial"/>
                <a:cs typeface="Arial"/>
                <a:sym typeface="Arial"/>
              </a:rPr>
              <a:t>inhibits inositol trisphosphate (IP3)-induced calcium release from the smooth muscle cell sarcoplasmic reticulum and inhibits myosin phosphorylation in arterial smooth muscle</a:t>
            </a:r>
            <a:endParaRPr/>
          </a:p>
          <a:p>
            <a:pPr indent="0" lvl="0" marL="0" rtl="0" algn="l">
              <a:spcBef>
                <a:spcPts val="0"/>
              </a:spcBef>
              <a:spcAft>
                <a:spcPts val="0"/>
              </a:spcAft>
              <a:buNone/>
            </a:pPr>
            <a:r>
              <a:rPr b="0" i="0" lang="en-US" sz="1200">
                <a:solidFill>
                  <a:schemeClr val="dk1"/>
                </a:solidFill>
                <a:latin typeface="Arial"/>
                <a:ea typeface="Arial"/>
                <a:cs typeface="Arial"/>
                <a:sym typeface="Arial"/>
              </a:rPr>
              <a:t>Slove acetylators may have profound hypotension</a:t>
            </a:r>
            <a:endParaRPr/>
          </a:p>
          <a:p>
            <a:pPr indent="0" lvl="0" marL="0" rtl="0" algn="l">
              <a:spcBef>
                <a:spcPts val="0"/>
              </a:spcBef>
              <a:spcAft>
                <a:spcPts val="0"/>
              </a:spcAft>
              <a:buNone/>
            </a:pPr>
            <a:r>
              <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ACEI MoA: Competitive inhibitor of angiotensin-converting enzyme (ACE); prevents conversion of angiotensin I to angiotensin II, a potent vasoconstrictor; results in lower levels of angiotensin II which causes an increase in plasma renin activity and a reduction in aldosterone secretion</a:t>
            </a:r>
            <a:endParaRPr/>
          </a:p>
        </p:txBody>
      </p:sp>
      <p:sp>
        <p:nvSpPr>
          <p:cNvPr id="398" name="Google Shape;39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nitroglycerine or nitroprusside or esmolol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Esmolol downsides: beta-selective until higher doses when it becomes more non-selective (limited by HR), high volume</a:t>
            </a:r>
            <a:endParaRPr/>
          </a:p>
          <a:p>
            <a:pPr indent="0" lvl="0" marL="0" rtl="0" algn="l">
              <a:spcBef>
                <a:spcPts val="0"/>
              </a:spcBef>
              <a:spcAft>
                <a:spcPts val="0"/>
              </a:spcAft>
              <a:buNone/>
            </a:pPr>
            <a:r>
              <a:rPr lang="en-US"/>
              <a:t>Nitroglycerin downsides: cerebral vasodilation – increase ICP, not a durable option</a:t>
            </a:r>
            <a:endParaRPr/>
          </a:p>
          <a:p>
            <a:pPr indent="0" lvl="0" marL="0" rtl="0" algn="l">
              <a:spcBef>
                <a:spcPts val="0"/>
              </a:spcBef>
              <a:spcAft>
                <a:spcPts val="0"/>
              </a:spcAft>
              <a:buNone/>
            </a:pPr>
            <a:r>
              <a:rPr lang="en-US"/>
              <a:t>Nitroprusside downsides: can increase ICP / decrease CPP, cyanide toxicity risk, methemoglobinemia, not a durable option; avoid in AKI</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Nicardipine: max concentration at max rate = 75 ml/hr</a:t>
            </a:r>
            <a:endParaRPr/>
          </a:p>
        </p:txBody>
      </p:sp>
      <p:sp>
        <p:nvSpPr>
          <p:cNvPr id="406" name="Google Shape;406;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16" name="Google Shape;41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https://pmc.ncbi.nlm.nih.gov/articles/PMC8463990/</a:t>
            </a:r>
            <a:endParaRPr/>
          </a:p>
          <a:p>
            <a:pPr indent="0" lvl="0" marL="0" rtl="0" algn="l">
              <a:spcBef>
                <a:spcPts val="0"/>
              </a:spcBef>
              <a:spcAft>
                <a:spcPts val="0"/>
              </a:spcAft>
              <a:buNone/>
            </a:pPr>
            <a:r>
              <a:rPr lang="en-US"/>
              <a:t>https://practicalneurology.com/diseases-diagnoses/stroke/hyperglycemia-management/31861/</a:t>
            </a:r>
            <a:endParaRPr/>
          </a:p>
          <a:p>
            <a:pPr indent="0" lvl="0" marL="0" rtl="0" algn="l">
              <a:spcBef>
                <a:spcPts val="0"/>
              </a:spcBef>
              <a:spcAft>
                <a:spcPts val="0"/>
              </a:spcAft>
              <a:buNone/>
            </a:pPr>
            <a:r>
              <a:t/>
            </a:r>
            <a:endParaRPr/>
          </a:p>
        </p:txBody>
      </p:sp>
      <p:sp>
        <p:nvSpPr>
          <p:cNvPr id="423" name="Google Shape;42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https://practicalneurology.com/diseases-diagnoses/stroke/hyperglycemia-management/31861/</a:t>
            </a:r>
            <a:endParaRPr/>
          </a:p>
          <a:p>
            <a:pPr indent="0" lvl="0" marL="0" rtl="0" algn="l">
              <a:spcBef>
                <a:spcPts val="0"/>
              </a:spcBef>
              <a:spcAft>
                <a:spcPts val="0"/>
              </a:spcAft>
              <a:buNone/>
            </a:pPr>
            <a:r>
              <a:rPr lang="en-US" u="sng">
                <a:solidFill>
                  <a:schemeClr val="hlink"/>
                </a:solidFill>
                <a:hlinkClick r:id="rId3"/>
              </a:rPr>
              <a:t>https://pmc.ncbi.nlm.nih.gov/articles/PMC8463990/</a:t>
            </a:r>
            <a:endParaRPr/>
          </a:p>
          <a:p>
            <a:pPr indent="0" lvl="0" marL="0" rtl="0" algn="l">
              <a:spcBef>
                <a:spcPts val="0"/>
              </a:spcBef>
              <a:spcAft>
                <a:spcPts val="0"/>
              </a:spcAft>
              <a:buNone/>
            </a:pPr>
            <a:r>
              <a:t/>
            </a:r>
            <a:endParaRPr/>
          </a:p>
        </p:txBody>
      </p:sp>
      <p:sp>
        <p:nvSpPr>
          <p:cNvPr id="431" name="Google Shape;43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TXA or aminocaproic acid can be beneficial when blood products are contraindicated by patient/family or if cryo dis not available in a timely manner</a:t>
            </a:r>
            <a:endParaRPr/>
          </a:p>
        </p:txBody>
      </p:sp>
      <p:sp>
        <p:nvSpPr>
          <p:cNvPr id="439" name="Google Shape;439;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Limitations for cryo: some institutions require type and screen, time taken for product to thaw, transfusion reactions</a:t>
            </a:r>
            <a:endParaRPr/>
          </a:p>
          <a:p>
            <a:pPr indent="0" lvl="0" marL="0" rtl="0" algn="l">
              <a:spcBef>
                <a:spcPts val="0"/>
              </a:spcBef>
              <a:spcAft>
                <a:spcPts val="0"/>
              </a:spcAft>
              <a:buNone/>
            </a:pPr>
            <a:r>
              <a:rPr lang="en-US"/>
              <a:t>Benefits for TXA: fast administration, simple reconstitution of a vial</a:t>
            </a:r>
            <a:endParaRPr/>
          </a:p>
          <a:p>
            <a:pPr indent="0" lvl="0" marL="0" rtl="0" algn="l">
              <a:spcBef>
                <a:spcPts val="0"/>
              </a:spcBef>
              <a:spcAft>
                <a:spcPts val="0"/>
              </a:spcAft>
              <a:buNone/>
            </a:pPr>
            <a:r>
              <a:rPr lang="en-US"/>
              <a:t>Limitations for amiocaproic acid: needs to be compounded in IV room, two separate bags (one loading dose, one continuous infusion)</a:t>
            </a:r>
            <a:endParaRPr/>
          </a:p>
        </p:txBody>
      </p:sp>
      <p:sp>
        <p:nvSpPr>
          <p:cNvPr id="448" name="Google Shape;44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swelling of the oropharynx, lips, or tongue</a:t>
            </a:r>
            <a:endParaRPr b="0" i="0" sz="1200">
              <a:solidFill>
                <a:schemeClr val="dk1"/>
              </a:solidFill>
              <a:latin typeface="Arial"/>
              <a:ea typeface="Arial"/>
              <a:cs typeface="Arial"/>
              <a:sym typeface="Arial"/>
            </a:endParaRPr>
          </a:p>
          <a:p>
            <a:pPr indent="0" lvl="0" marL="0" rtl="0" algn="l">
              <a:spcBef>
                <a:spcPts val="0"/>
              </a:spcBef>
              <a:spcAft>
                <a:spcPts val="0"/>
              </a:spcAft>
              <a:buNone/>
            </a:pPr>
            <a:r>
              <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ACE inhibitors block the ability for ACE to inactivate bradykinin, resulting in a slower rate of bradykinin degradation, enhanced biologic activity, and increased ability to induce angioedema. Additionally, ACE inhibitors block the ability of ACE to degrade substance P, another mediator linked to angioedema.</a:t>
            </a:r>
            <a:endParaRPr/>
          </a:p>
          <a:p>
            <a:pPr indent="0" lvl="0" marL="0" rtl="0" algn="l">
              <a:spcBef>
                <a:spcPts val="0"/>
              </a:spcBef>
              <a:spcAft>
                <a:spcPts val="0"/>
              </a:spcAft>
              <a:buNone/>
            </a:pPr>
            <a:r>
              <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also activate factor XII, leading to the cleavage of prekallikrein to kallikrein. Kallikrein cleaves circulating high molecular weight kininogen to bradykinin</a:t>
            </a:r>
            <a:endParaRPr/>
          </a:p>
        </p:txBody>
      </p:sp>
      <p:sp>
        <p:nvSpPr>
          <p:cNvPr id="477" name="Google Shape;477;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Arial"/>
                <a:ea typeface="Arial"/>
                <a:cs typeface="Arial"/>
                <a:sym typeface="Arial"/>
              </a:rPr>
              <a:t>in cases of bradykinin angioedema, patients may not respond to these initial treatments though they do interfere with the histamine pathway</a:t>
            </a:r>
            <a:endParaRPr/>
          </a:p>
        </p:txBody>
      </p:sp>
      <p:sp>
        <p:nvSpPr>
          <p:cNvPr id="487" name="Google Shape;487;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Arial"/>
                <a:ea typeface="Arial"/>
                <a:cs typeface="Arial"/>
                <a:sym typeface="Arial"/>
              </a:rPr>
              <a:t>ACE inhibitors block the ability for ACE to inactivate bradykinin, resulting in a slower rate of bradykinin degradation, enhanced biologic activity, and increased ability to induce angioedema. Additionally, ACE inhibitors block the ability of ACE to degrade substance P, another mediator linked to angioedema.</a:t>
            </a:r>
            <a:endParaRPr/>
          </a:p>
        </p:txBody>
      </p:sp>
      <p:sp>
        <p:nvSpPr>
          <p:cNvPr id="495" name="Google Shape;49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TNK and tPA and weave in weave pharmacist involvement in a stroke activation throughout the presentation</a:t>
            </a:r>
            <a:endParaRPr/>
          </a:p>
          <a:p>
            <a:pPr indent="0" lvl="0" marL="0" rtl="0" algn="l">
              <a:spcBef>
                <a:spcPts val="0"/>
              </a:spcBef>
              <a:spcAft>
                <a:spcPts val="0"/>
              </a:spcAft>
              <a:buNone/>
            </a:pPr>
            <a:r>
              <a:rPr lang="en-US" sz="1200">
                <a:solidFill>
                  <a:schemeClr val="dk1"/>
                </a:solidFill>
                <a:latin typeface="Arial"/>
                <a:ea typeface="Arial"/>
                <a:cs typeface="Arial"/>
                <a:sym typeface="Arial"/>
              </a:rPr>
              <a:t>BP management post-intervention, such as agent choice and general strategy, but I won't discuss in-depth on BP goals (practice varies for post-thrombectomy specifically and I see there are other sessions in the agenda regarding BP)</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 Blood pressure agent selection and </a:t>
            </a:r>
            <a:r>
              <a:rPr lang="en-US"/>
              <a:t>medication strategy post-reperfusion</a:t>
            </a:r>
            <a:endParaRPr b="0" i="0" sz="1200">
              <a:solidFill>
                <a:schemeClr val="dk1"/>
              </a:solidFill>
              <a:latin typeface="Arial"/>
              <a:ea typeface="Arial"/>
              <a:cs typeface="Arial"/>
              <a:sym typeface="Arial"/>
            </a:endParaRPr>
          </a:p>
          <a:p>
            <a:pPr indent="0" lvl="0" marL="0" rtl="0" algn="l">
              <a:spcBef>
                <a:spcPts val="0"/>
              </a:spcBef>
              <a:spcAft>
                <a:spcPts val="0"/>
              </a:spcAft>
              <a:buNone/>
            </a:pPr>
            <a:r>
              <a:rPr b="0" i="0" lang="en-US" sz="1200">
                <a:solidFill>
                  <a:schemeClr val="dk1"/>
                </a:solidFill>
                <a:latin typeface="Arial"/>
                <a:ea typeface="Arial"/>
                <a:cs typeface="Arial"/>
                <a:sym typeface="Arial"/>
              </a:rPr>
              <a:t>• How pharmacy </a:t>
            </a:r>
            <a:r>
              <a:rPr lang="en-US"/>
              <a:t>integrates into rapid stroke activation workflows, especially in community settings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2026 Guideline for the Early Management of Patients With Acute Ischemic Stroke</a:t>
            </a:r>
            <a:endParaRPr/>
          </a:p>
          <a:p>
            <a:pPr indent="0" lvl="0" marL="0" rtl="0" algn="l">
              <a:spcBef>
                <a:spcPts val="0"/>
              </a:spcBef>
              <a:spcAft>
                <a:spcPts val="0"/>
              </a:spcAft>
              <a:buNone/>
            </a:pPr>
            <a:r>
              <a:rPr lang="en-US" u="sng">
                <a:solidFill>
                  <a:schemeClr val="hlink"/>
                </a:solidFill>
                <a:hlinkClick r:id="rId3"/>
              </a:rPr>
              <a:t>2018 Guidelines for the Early Management of Patients With Acute Ischemic Stroke</a:t>
            </a:r>
            <a:endParaRPr/>
          </a:p>
        </p:txBody>
      </p:sp>
      <p:sp>
        <p:nvSpPr>
          <p:cNvPr id="511" name="Google Shape;511;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Arial"/>
                <a:ea typeface="Arial"/>
                <a:cs typeface="Arial"/>
                <a:sym typeface="Arial"/>
              </a:rPr>
              <a:t>promotes initiation of fibrinolysis by binding to fibrin and converting plasminogen to plasmin</a:t>
            </a:r>
            <a:r>
              <a:rPr b="0" i="0" lang="en-US" sz="1200">
                <a:solidFill>
                  <a:schemeClr val="dk1"/>
                </a:solidFill>
                <a:latin typeface="Arial"/>
                <a:ea typeface="Arial"/>
                <a:cs typeface="Arial"/>
                <a:sym typeface="Arial"/>
              </a:rPr>
              <a:t>​</a:t>
            </a:r>
            <a:endParaRPr/>
          </a:p>
        </p:txBody>
      </p:sp>
      <p:sp>
        <p:nvSpPr>
          <p:cNvPr id="209" name="Google Shape;20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TNK FDA approval February 2025</a:t>
            </a:r>
            <a:endParaRPr/>
          </a:p>
          <a:p>
            <a:pPr indent="0" lvl="0" marL="0" rtl="0" algn="l">
              <a:spcBef>
                <a:spcPts val="0"/>
              </a:spcBef>
              <a:spcAft>
                <a:spcPts val="0"/>
              </a:spcAft>
              <a:buNone/>
            </a:pPr>
            <a:r>
              <a:rPr lang="en-US"/>
              <a:t>Alteplase: f</a:t>
            </a:r>
            <a:r>
              <a:rPr b="0" i="0" lang="en-US" sz="1200">
                <a:solidFill>
                  <a:schemeClr val="dk1"/>
                </a:solidFill>
                <a:latin typeface="Arial"/>
                <a:ea typeface="Arial"/>
                <a:cs typeface="Arial"/>
                <a:sym typeface="Arial"/>
              </a:rPr>
              <a:t>ibrinolytic activity persists for up to 1 hour after infusion terminated</a:t>
            </a:r>
            <a:endParaRPr/>
          </a:p>
        </p:txBody>
      </p:sp>
      <p:sp>
        <p:nvSpPr>
          <p:cNvPr id="217" name="Google Shape;2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jp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ver 3">
  <p:cSld name="4_Cover 3">
    <p:spTree>
      <p:nvGrpSpPr>
        <p:cNvPr id="18" name="Shape 18"/>
        <p:cNvGrpSpPr/>
        <p:nvPr/>
      </p:nvGrpSpPr>
      <p:grpSpPr>
        <a:xfrm>
          <a:off x="0" y="0"/>
          <a:ext cx="0" cy="0"/>
          <a:chOff x="0" y="0"/>
          <a:chExt cx="0" cy="0"/>
        </a:xfrm>
      </p:grpSpPr>
      <p:pic>
        <p:nvPicPr>
          <p:cNvPr descr="A black background with yellow letters&#10;&#10;Description automatically generated" id="19" name="Google Shape;19;p49"/>
          <p:cNvPicPr preferRelativeResize="0"/>
          <p:nvPr/>
        </p:nvPicPr>
        <p:blipFill rotWithShape="1">
          <a:blip r:embed="rId2">
            <a:alphaModFix/>
          </a:blip>
          <a:srcRect b="0" l="0" r="0" t="0"/>
          <a:stretch/>
        </p:blipFill>
        <p:spPr>
          <a:xfrm>
            <a:off x="577516" y="556378"/>
            <a:ext cx="3417949" cy="948594"/>
          </a:xfrm>
          <a:prstGeom prst="rect">
            <a:avLst/>
          </a:prstGeom>
          <a:noFill/>
          <a:ln>
            <a:noFill/>
          </a:ln>
        </p:spPr>
      </p:pic>
      <p:sp>
        <p:nvSpPr>
          <p:cNvPr id="20" name="Google Shape;20;p49"/>
          <p:cNvSpPr txBox="1"/>
          <p:nvPr>
            <p:ph type="ctrTitle"/>
          </p:nvPr>
        </p:nvSpPr>
        <p:spPr>
          <a:xfrm>
            <a:off x="577516" y="3011833"/>
            <a:ext cx="7002379" cy="169383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9"/>
          <p:cNvSpPr txBox="1"/>
          <p:nvPr>
            <p:ph idx="1" type="subTitle"/>
          </p:nvPr>
        </p:nvSpPr>
        <p:spPr>
          <a:xfrm>
            <a:off x="577516" y="4705665"/>
            <a:ext cx="7002379" cy="13910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roxima Nova"/>
                <a:ea typeface="Proxima Nova"/>
                <a:cs typeface="Proxima Nova"/>
                <a:sym typeface="Proxima Nov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9pPr>
          </a:lstStyle>
          <a:p/>
        </p:txBody>
      </p:sp>
      <p:pic>
        <p:nvPicPr>
          <p:cNvPr id="22" name="Google Shape;22;p49"/>
          <p:cNvPicPr preferRelativeResize="0"/>
          <p:nvPr/>
        </p:nvPicPr>
        <p:blipFill rotWithShape="1">
          <a:blip r:embed="rId3">
            <a:alphaModFix/>
          </a:blip>
          <a:srcRect b="13293" l="39307" r="12220" t="14341"/>
          <a:stretch/>
        </p:blipFill>
        <p:spPr>
          <a:xfrm>
            <a:off x="7927848" y="2614739"/>
            <a:ext cx="4264152" cy="424326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64" name="Shape 64"/>
        <p:cNvGrpSpPr/>
        <p:nvPr/>
      </p:nvGrpSpPr>
      <p:grpSpPr>
        <a:xfrm>
          <a:off x="0" y="0"/>
          <a:ext cx="0" cy="0"/>
          <a:chOff x="0" y="0"/>
          <a:chExt cx="0" cy="0"/>
        </a:xfrm>
      </p:grpSpPr>
      <p:sp>
        <p:nvSpPr>
          <p:cNvPr id="65" name="Google Shape;65;p67"/>
          <p:cNvSpPr/>
          <p:nvPr>
            <p:ph idx="2" type="pic"/>
          </p:nvPr>
        </p:nvSpPr>
        <p:spPr>
          <a:xfrm>
            <a:off x="9835592" y="2132986"/>
            <a:ext cx="1706718" cy="3413990"/>
          </a:xfrm>
          <a:prstGeom prst="rect">
            <a:avLst/>
          </a:prstGeom>
          <a:solidFill>
            <a:srgbClr val="F2F2F2"/>
          </a:solidFill>
          <a:ln>
            <a:noFill/>
          </a:ln>
        </p:spPr>
      </p:sp>
      <p:sp>
        <p:nvSpPr>
          <p:cNvPr id="66" name="Google Shape;66;p67"/>
          <p:cNvSpPr/>
          <p:nvPr>
            <p:ph idx="3" type="pic"/>
          </p:nvPr>
        </p:nvSpPr>
        <p:spPr>
          <a:xfrm>
            <a:off x="2510361" y="2132986"/>
            <a:ext cx="5305766" cy="3413990"/>
          </a:xfrm>
          <a:prstGeom prst="rect">
            <a:avLst/>
          </a:prstGeom>
          <a:solidFill>
            <a:srgbClr val="F2F2F2"/>
          </a:solidFill>
          <a:ln>
            <a:noFill/>
          </a:ln>
        </p:spPr>
      </p:sp>
      <p:sp>
        <p:nvSpPr>
          <p:cNvPr id="67" name="Google Shape;67;p67"/>
          <p:cNvSpPr/>
          <p:nvPr>
            <p:ph idx="4" type="pic"/>
          </p:nvPr>
        </p:nvSpPr>
        <p:spPr>
          <a:xfrm>
            <a:off x="7972501" y="3916066"/>
            <a:ext cx="1706717" cy="1632942"/>
          </a:xfrm>
          <a:prstGeom prst="rect">
            <a:avLst/>
          </a:prstGeom>
          <a:solidFill>
            <a:srgbClr val="F2F2F2"/>
          </a:solidFill>
          <a:ln>
            <a:noFill/>
          </a:ln>
        </p:spPr>
      </p:sp>
      <p:sp>
        <p:nvSpPr>
          <p:cNvPr id="68" name="Google Shape;68;p67"/>
          <p:cNvSpPr/>
          <p:nvPr>
            <p:ph idx="5" type="pic"/>
          </p:nvPr>
        </p:nvSpPr>
        <p:spPr>
          <a:xfrm>
            <a:off x="7972501" y="2132986"/>
            <a:ext cx="1706717" cy="1632942"/>
          </a:xfrm>
          <a:prstGeom prst="rect">
            <a:avLst/>
          </a:prstGeom>
          <a:solidFill>
            <a:srgbClr val="F2F2F2"/>
          </a:solidFill>
          <a:ln>
            <a:noFill/>
          </a:ln>
        </p:spPr>
      </p:sp>
      <p:sp>
        <p:nvSpPr>
          <p:cNvPr id="69" name="Google Shape;69;p67"/>
          <p:cNvSpPr/>
          <p:nvPr>
            <p:ph idx="6" type="pic"/>
          </p:nvPr>
        </p:nvSpPr>
        <p:spPr>
          <a:xfrm>
            <a:off x="647271" y="3916066"/>
            <a:ext cx="1706717" cy="1632942"/>
          </a:xfrm>
          <a:prstGeom prst="rect">
            <a:avLst/>
          </a:prstGeom>
          <a:solidFill>
            <a:srgbClr val="F2F2F2"/>
          </a:solidFill>
          <a:ln>
            <a:noFill/>
          </a:ln>
        </p:spPr>
      </p:sp>
      <p:sp>
        <p:nvSpPr>
          <p:cNvPr id="70" name="Google Shape;70;p67"/>
          <p:cNvSpPr/>
          <p:nvPr>
            <p:ph idx="7" type="pic"/>
          </p:nvPr>
        </p:nvSpPr>
        <p:spPr>
          <a:xfrm>
            <a:off x="647271" y="2132986"/>
            <a:ext cx="1706717" cy="1632942"/>
          </a:xfrm>
          <a:prstGeom prst="rect">
            <a:avLst/>
          </a:prstGeom>
          <a:solidFill>
            <a:srgbClr val="F2F2F2"/>
          </a:solidFill>
          <a:ln>
            <a:noFill/>
          </a:ln>
        </p:spPr>
      </p:sp>
      <p:sp>
        <p:nvSpPr>
          <p:cNvPr id="71" name="Google Shape;71;p67"/>
          <p:cNvSpPr txBox="1"/>
          <p:nvPr>
            <p:ph type="ctrTitle"/>
          </p:nvPr>
        </p:nvSpPr>
        <p:spPr>
          <a:xfrm>
            <a:off x="535219" y="427982"/>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400"/>
              <a:buFont typeface="Arial"/>
              <a:buNone/>
              <a:defRPr b="0" i="0" sz="34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67"/>
          <p:cNvSpPr txBox="1"/>
          <p:nvPr>
            <p:ph idx="1" type="body"/>
          </p:nvPr>
        </p:nvSpPr>
        <p:spPr>
          <a:xfrm>
            <a:off x="521016" y="1029369"/>
            <a:ext cx="11021293" cy="750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232323"/>
              </a:buClr>
              <a:buSzPts val="2000"/>
              <a:buFont typeface="Arial"/>
              <a:buNone/>
              <a:defRPr b="0" i="0" sz="2000" u="none" cap="none" strike="noStrike">
                <a:solidFill>
                  <a:srgbClr val="232323"/>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77" name="Shape 77"/>
        <p:cNvGrpSpPr/>
        <p:nvPr/>
      </p:nvGrpSpPr>
      <p:grpSpPr>
        <a:xfrm>
          <a:off x="0" y="0"/>
          <a:ext cx="0" cy="0"/>
          <a:chOff x="0" y="0"/>
          <a:chExt cx="0" cy="0"/>
        </a:xfrm>
      </p:grpSpPr>
      <p:sp>
        <p:nvSpPr>
          <p:cNvPr id="78" name="Google Shape;78;p53"/>
          <p:cNvSpPr txBox="1"/>
          <p:nvPr>
            <p:ph type="ctrTitle"/>
          </p:nvPr>
        </p:nvSpPr>
        <p:spPr>
          <a:xfrm>
            <a:off x="511949" y="427982"/>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400"/>
              <a:buFont typeface="Arial"/>
              <a:buNone/>
              <a:defRPr b="0" i="0" sz="34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79" name="Shape 79"/>
        <p:cNvGrpSpPr/>
        <p:nvPr/>
      </p:nvGrpSpPr>
      <p:grpSpPr>
        <a:xfrm>
          <a:off x="0" y="0"/>
          <a:ext cx="0" cy="0"/>
          <a:chOff x="0" y="0"/>
          <a:chExt cx="0" cy="0"/>
        </a:xfrm>
      </p:grpSpPr>
      <p:grpSp>
        <p:nvGrpSpPr>
          <p:cNvPr id="80" name="Google Shape;80;p68"/>
          <p:cNvGrpSpPr/>
          <p:nvPr/>
        </p:nvGrpSpPr>
        <p:grpSpPr>
          <a:xfrm>
            <a:off x="617365" y="1426464"/>
            <a:ext cx="11064677" cy="630841"/>
            <a:chOff x="366745" y="385967"/>
            <a:chExt cx="8777255" cy="473131"/>
          </a:xfrm>
        </p:grpSpPr>
        <p:sp>
          <p:nvSpPr>
            <p:cNvPr id="81" name="Google Shape;81;p68"/>
            <p:cNvSpPr/>
            <p:nvPr/>
          </p:nvSpPr>
          <p:spPr>
            <a:xfrm>
              <a:off x="366745" y="385967"/>
              <a:ext cx="2961833" cy="473131"/>
            </a:xfrm>
            <a:prstGeom prst="chevron">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82" name="Google Shape;82;p68"/>
            <p:cNvSpPr/>
            <p:nvPr/>
          </p:nvSpPr>
          <p:spPr>
            <a:xfrm>
              <a:off x="3274456" y="385967"/>
              <a:ext cx="2961833" cy="473131"/>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83" name="Google Shape;83;p68"/>
            <p:cNvSpPr/>
            <p:nvPr/>
          </p:nvSpPr>
          <p:spPr>
            <a:xfrm>
              <a:off x="6182167" y="385967"/>
              <a:ext cx="2961833" cy="473131"/>
            </a:xfrm>
            <a:prstGeom prst="chevron">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sp>
        <p:nvSpPr>
          <p:cNvPr id="84" name="Google Shape;84;p68"/>
          <p:cNvSpPr txBox="1"/>
          <p:nvPr>
            <p:ph idx="1" type="body"/>
          </p:nvPr>
        </p:nvSpPr>
        <p:spPr>
          <a:xfrm>
            <a:off x="824713" y="2245846"/>
            <a:ext cx="3238360" cy="64008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5" name="Google Shape;85;p68"/>
          <p:cNvSpPr txBox="1"/>
          <p:nvPr>
            <p:ph idx="2" type="body"/>
          </p:nvPr>
        </p:nvSpPr>
        <p:spPr>
          <a:xfrm>
            <a:off x="824712" y="3051218"/>
            <a:ext cx="3238358" cy="54451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6" name="Google Shape;86;p68"/>
          <p:cNvSpPr txBox="1"/>
          <p:nvPr>
            <p:ph idx="3" type="body"/>
          </p:nvPr>
        </p:nvSpPr>
        <p:spPr>
          <a:xfrm>
            <a:off x="4488939" y="2236686"/>
            <a:ext cx="3238356" cy="64008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68"/>
          <p:cNvSpPr txBox="1"/>
          <p:nvPr>
            <p:ph idx="4" type="body"/>
          </p:nvPr>
        </p:nvSpPr>
        <p:spPr>
          <a:xfrm>
            <a:off x="4488939" y="3020817"/>
            <a:ext cx="3238349" cy="54451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8" name="Google Shape;88;p68"/>
          <p:cNvSpPr txBox="1"/>
          <p:nvPr>
            <p:ph idx="5" type="body"/>
          </p:nvPr>
        </p:nvSpPr>
        <p:spPr>
          <a:xfrm>
            <a:off x="8145161" y="2245846"/>
            <a:ext cx="3236976" cy="64008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9" name="Google Shape;89;p68"/>
          <p:cNvSpPr txBox="1"/>
          <p:nvPr>
            <p:ph idx="6" type="body"/>
          </p:nvPr>
        </p:nvSpPr>
        <p:spPr>
          <a:xfrm>
            <a:off x="8145160" y="3019691"/>
            <a:ext cx="3236963" cy="54451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90" name="Google Shape;90;p68"/>
          <p:cNvCxnSpPr/>
          <p:nvPr/>
        </p:nvCxnSpPr>
        <p:spPr>
          <a:xfrm>
            <a:off x="4266284" y="2249424"/>
            <a:ext cx="0" cy="3653268"/>
          </a:xfrm>
          <a:prstGeom prst="straightConnector1">
            <a:avLst/>
          </a:prstGeom>
          <a:noFill/>
          <a:ln cap="flat" cmpd="sng" w="9525">
            <a:solidFill>
              <a:srgbClr val="FFBF00"/>
            </a:solidFill>
            <a:prstDash val="solid"/>
            <a:miter lim="800000"/>
            <a:headEnd len="sm" w="sm" type="none"/>
            <a:tailEnd len="sm" w="sm" type="none"/>
          </a:ln>
        </p:spPr>
      </p:cxnSp>
      <p:cxnSp>
        <p:nvCxnSpPr>
          <p:cNvPr id="91" name="Google Shape;91;p68"/>
          <p:cNvCxnSpPr/>
          <p:nvPr/>
        </p:nvCxnSpPr>
        <p:spPr>
          <a:xfrm>
            <a:off x="7966267" y="2249067"/>
            <a:ext cx="0" cy="3653268"/>
          </a:xfrm>
          <a:prstGeom prst="straightConnector1">
            <a:avLst/>
          </a:prstGeom>
          <a:noFill/>
          <a:ln cap="flat" cmpd="sng" w="9525">
            <a:solidFill>
              <a:srgbClr val="FFBF00"/>
            </a:solidFill>
            <a:prstDash val="solid"/>
            <a:miter lim="800000"/>
            <a:headEnd len="sm" w="sm" type="none"/>
            <a:tailEnd len="sm" w="sm" type="none"/>
          </a:ln>
        </p:spPr>
      </p:cxnSp>
      <p:sp>
        <p:nvSpPr>
          <p:cNvPr id="92" name="Google Shape;92;p68"/>
          <p:cNvSpPr txBox="1"/>
          <p:nvPr>
            <p:ph type="ctrTitle"/>
          </p:nvPr>
        </p:nvSpPr>
        <p:spPr>
          <a:xfrm>
            <a:off x="525720" y="427982"/>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400"/>
              <a:buFont typeface="Arial"/>
              <a:buNone/>
              <a:defRPr b="0" i="0" sz="34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93" name="Shape 93"/>
        <p:cNvGrpSpPr/>
        <p:nvPr/>
      </p:nvGrpSpPr>
      <p:grpSpPr>
        <a:xfrm>
          <a:off x="0" y="0"/>
          <a:ext cx="0" cy="0"/>
          <a:chOff x="0" y="0"/>
          <a:chExt cx="0" cy="0"/>
        </a:xfrm>
      </p:grpSpPr>
      <p:sp>
        <p:nvSpPr>
          <p:cNvPr id="94" name="Google Shape;94;p69"/>
          <p:cNvSpPr/>
          <p:nvPr/>
        </p:nvSpPr>
        <p:spPr>
          <a:xfrm>
            <a:off x="637951" y="1242901"/>
            <a:ext cx="3858593" cy="1065888"/>
          </a:xfrm>
          <a:prstGeom prst="homePlate">
            <a:avLst>
              <a:gd fmla="val 26719" name="adj"/>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89"/>
              <a:buFont typeface="Arial"/>
              <a:buNone/>
            </a:pPr>
            <a:r>
              <a:t/>
            </a:r>
            <a:endParaRPr b="0" i="0" sz="2489" u="none" cap="none" strike="noStrike">
              <a:solidFill>
                <a:srgbClr val="000000"/>
              </a:solidFill>
              <a:latin typeface="Arial"/>
              <a:ea typeface="Arial"/>
              <a:cs typeface="Arial"/>
              <a:sym typeface="Arial"/>
            </a:endParaRPr>
          </a:p>
        </p:txBody>
      </p:sp>
      <p:sp>
        <p:nvSpPr>
          <p:cNvPr id="95" name="Google Shape;95;p69"/>
          <p:cNvSpPr/>
          <p:nvPr/>
        </p:nvSpPr>
        <p:spPr>
          <a:xfrm>
            <a:off x="637951" y="2407389"/>
            <a:ext cx="3858593" cy="1065888"/>
          </a:xfrm>
          <a:prstGeom prst="homePlate">
            <a:avLst>
              <a:gd fmla="val 26719"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89"/>
              <a:buFont typeface="Arial"/>
              <a:buNone/>
            </a:pPr>
            <a:r>
              <a:t/>
            </a:r>
            <a:endParaRPr b="0" i="0" sz="2489" u="none" cap="none" strike="noStrike">
              <a:solidFill>
                <a:srgbClr val="000000"/>
              </a:solidFill>
              <a:latin typeface="Arial"/>
              <a:ea typeface="Arial"/>
              <a:cs typeface="Arial"/>
              <a:sym typeface="Arial"/>
            </a:endParaRPr>
          </a:p>
        </p:txBody>
      </p:sp>
      <p:sp>
        <p:nvSpPr>
          <p:cNvPr id="96" name="Google Shape;96;p69"/>
          <p:cNvSpPr/>
          <p:nvPr/>
        </p:nvSpPr>
        <p:spPr>
          <a:xfrm>
            <a:off x="637951" y="3571877"/>
            <a:ext cx="3858593" cy="1065888"/>
          </a:xfrm>
          <a:prstGeom prst="homePlate">
            <a:avLst>
              <a:gd fmla="val 26719"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89"/>
              <a:buFont typeface="Arial"/>
              <a:buNone/>
            </a:pPr>
            <a:r>
              <a:t/>
            </a:r>
            <a:endParaRPr b="0" i="0" sz="2489" u="none" cap="none" strike="noStrike">
              <a:solidFill>
                <a:srgbClr val="000000"/>
              </a:solidFill>
              <a:latin typeface="Arial"/>
              <a:ea typeface="Arial"/>
              <a:cs typeface="Arial"/>
              <a:sym typeface="Arial"/>
            </a:endParaRPr>
          </a:p>
        </p:txBody>
      </p:sp>
      <p:sp>
        <p:nvSpPr>
          <p:cNvPr id="97" name="Google Shape;97;p69"/>
          <p:cNvSpPr/>
          <p:nvPr/>
        </p:nvSpPr>
        <p:spPr>
          <a:xfrm>
            <a:off x="637951" y="4736408"/>
            <a:ext cx="3858593" cy="1065888"/>
          </a:xfrm>
          <a:prstGeom prst="homePlate">
            <a:avLst>
              <a:gd fmla="val 26719" name="adj"/>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89"/>
              <a:buFont typeface="Arial"/>
              <a:buNone/>
            </a:pPr>
            <a:r>
              <a:t/>
            </a:r>
            <a:endParaRPr b="0" i="0" sz="2489" u="none" cap="none" strike="noStrike">
              <a:solidFill>
                <a:srgbClr val="000000"/>
              </a:solidFill>
              <a:latin typeface="Arial"/>
              <a:ea typeface="Arial"/>
              <a:cs typeface="Arial"/>
              <a:sym typeface="Arial"/>
            </a:endParaRPr>
          </a:p>
        </p:txBody>
      </p:sp>
      <p:sp>
        <p:nvSpPr>
          <p:cNvPr id="98" name="Google Shape;98;p69"/>
          <p:cNvSpPr txBox="1"/>
          <p:nvPr>
            <p:ph idx="1" type="body"/>
          </p:nvPr>
        </p:nvSpPr>
        <p:spPr>
          <a:xfrm>
            <a:off x="637953" y="1242901"/>
            <a:ext cx="3996377" cy="984394"/>
          </a:xfrm>
          <a:prstGeom prst="rect">
            <a:avLst/>
          </a:prstGeom>
          <a:noFill/>
          <a:ln>
            <a:noFill/>
          </a:ln>
        </p:spPr>
        <p:txBody>
          <a:bodyPr anchorCtr="0" anchor="t" bIns="91425" lIns="91425" spcFirstLastPara="1" rIns="182875" wrap="square" tIns="182875">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 name="Google Shape;99;p69"/>
          <p:cNvSpPr txBox="1"/>
          <p:nvPr>
            <p:ph idx="2" type="body"/>
          </p:nvPr>
        </p:nvSpPr>
        <p:spPr>
          <a:xfrm>
            <a:off x="637952" y="2419724"/>
            <a:ext cx="3996377" cy="984394"/>
          </a:xfrm>
          <a:prstGeom prst="rect">
            <a:avLst/>
          </a:prstGeom>
          <a:noFill/>
          <a:ln>
            <a:noFill/>
          </a:ln>
        </p:spPr>
        <p:txBody>
          <a:bodyPr anchorCtr="0" anchor="t" bIns="45700" lIns="91425" spcFirstLastPara="1" rIns="182875" wrap="square" tIns="182875">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69"/>
          <p:cNvSpPr txBox="1"/>
          <p:nvPr>
            <p:ph idx="3" type="body"/>
          </p:nvPr>
        </p:nvSpPr>
        <p:spPr>
          <a:xfrm>
            <a:off x="637951" y="3584021"/>
            <a:ext cx="3996377" cy="984394"/>
          </a:xfrm>
          <a:prstGeom prst="rect">
            <a:avLst/>
          </a:prstGeom>
          <a:noFill/>
          <a:ln>
            <a:noFill/>
          </a:ln>
        </p:spPr>
        <p:txBody>
          <a:bodyPr anchorCtr="0" anchor="t" bIns="45700" lIns="91425" spcFirstLastPara="1" rIns="182875" wrap="square" tIns="182875">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1" name="Google Shape;101;p69"/>
          <p:cNvSpPr txBox="1"/>
          <p:nvPr>
            <p:ph idx="4" type="body"/>
          </p:nvPr>
        </p:nvSpPr>
        <p:spPr>
          <a:xfrm>
            <a:off x="637950" y="4748318"/>
            <a:ext cx="3996377" cy="984394"/>
          </a:xfrm>
          <a:prstGeom prst="rect">
            <a:avLst/>
          </a:prstGeom>
          <a:noFill/>
          <a:ln>
            <a:noFill/>
          </a:ln>
        </p:spPr>
        <p:txBody>
          <a:bodyPr anchorCtr="0" anchor="t" bIns="45700" lIns="91425" spcFirstLastPara="1" rIns="182875" wrap="square" tIns="182875">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2" name="Google Shape;102;p69"/>
          <p:cNvSpPr txBox="1"/>
          <p:nvPr>
            <p:ph idx="5" type="body"/>
          </p:nvPr>
        </p:nvSpPr>
        <p:spPr>
          <a:xfrm>
            <a:off x="4901856" y="1263213"/>
            <a:ext cx="6652191" cy="109728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343434"/>
              </a:buClr>
              <a:buSzPts val="2000"/>
              <a:buFont typeface="Arial"/>
              <a:buChar char="•"/>
              <a:defRPr b="0" i="0" sz="2000" u="none" cap="none" strike="noStrike">
                <a:solidFill>
                  <a:srgbClr val="343434"/>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69"/>
          <p:cNvSpPr txBox="1"/>
          <p:nvPr>
            <p:ph idx="6" type="body"/>
          </p:nvPr>
        </p:nvSpPr>
        <p:spPr>
          <a:xfrm>
            <a:off x="4901856" y="2388522"/>
            <a:ext cx="6652191" cy="109728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343434"/>
              </a:buClr>
              <a:buSzPts val="2000"/>
              <a:buFont typeface="Arial"/>
              <a:buChar char="•"/>
              <a:defRPr b="0" i="0" sz="2000" u="none" cap="none" strike="noStrike">
                <a:solidFill>
                  <a:srgbClr val="343434"/>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4" name="Google Shape;104;p69"/>
          <p:cNvSpPr txBox="1"/>
          <p:nvPr>
            <p:ph idx="7" type="body"/>
          </p:nvPr>
        </p:nvSpPr>
        <p:spPr>
          <a:xfrm>
            <a:off x="4903314" y="3556779"/>
            <a:ext cx="6652191" cy="109728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343434"/>
              </a:buClr>
              <a:buSzPts val="2000"/>
              <a:buFont typeface="Arial"/>
              <a:buChar char="•"/>
              <a:defRPr b="0" i="0" sz="2000" u="none" cap="none" strike="noStrike">
                <a:solidFill>
                  <a:srgbClr val="343434"/>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5" name="Google Shape;105;p69"/>
          <p:cNvSpPr txBox="1"/>
          <p:nvPr>
            <p:ph idx="8" type="body"/>
          </p:nvPr>
        </p:nvSpPr>
        <p:spPr>
          <a:xfrm>
            <a:off x="4901856" y="4720712"/>
            <a:ext cx="6652191" cy="109728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rgbClr val="343434"/>
              </a:buClr>
              <a:buSzPts val="2000"/>
              <a:buFont typeface="Arial"/>
              <a:buChar char="•"/>
              <a:defRPr b="0" i="0" sz="2000" u="none" cap="none" strike="noStrike">
                <a:solidFill>
                  <a:srgbClr val="343434"/>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6" name="Google Shape;106;p69"/>
          <p:cNvSpPr txBox="1"/>
          <p:nvPr>
            <p:ph type="ctrTitle"/>
          </p:nvPr>
        </p:nvSpPr>
        <p:spPr>
          <a:xfrm>
            <a:off x="516741" y="427982"/>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400"/>
              <a:buFont typeface="Arial"/>
              <a:buNone/>
              <a:defRPr b="0" i="0" sz="34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107" name="Shape 107"/>
        <p:cNvGrpSpPr/>
        <p:nvPr/>
      </p:nvGrpSpPr>
      <p:grpSpPr>
        <a:xfrm>
          <a:off x="0" y="0"/>
          <a:ext cx="0" cy="0"/>
          <a:chOff x="0" y="0"/>
          <a:chExt cx="0" cy="0"/>
        </a:xfrm>
      </p:grpSpPr>
      <p:sp>
        <p:nvSpPr>
          <p:cNvPr id="108" name="Google Shape;108;p70"/>
          <p:cNvSpPr/>
          <p:nvPr/>
        </p:nvSpPr>
        <p:spPr>
          <a:xfrm>
            <a:off x="963829" y="1388267"/>
            <a:ext cx="10629421" cy="5699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09" name="Google Shape;109;p70"/>
          <p:cNvSpPr/>
          <p:nvPr/>
        </p:nvSpPr>
        <p:spPr>
          <a:xfrm>
            <a:off x="598750" y="1299176"/>
            <a:ext cx="748145" cy="74814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10" name="Google Shape;110;p70"/>
          <p:cNvSpPr txBox="1"/>
          <p:nvPr>
            <p:ph idx="1" type="body"/>
          </p:nvPr>
        </p:nvSpPr>
        <p:spPr>
          <a:xfrm>
            <a:off x="1424825" y="1391828"/>
            <a:ext cx="9803346" cy="56284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1" name="Google Shape;111;p70"/>
          <p:cNvSpPr txBox="1"/>
          <p:nvPr>
            <p:ph type="ctrTitle"/>
          </p:nvPr>
        </p:nvSpPr>
        <p:spPr>
          <a:xfrm>
            <a:off x="525720" y="427982"/>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400"/>
              <a:buFont typeface="Arial"/>
              <a:buNone/>
              <a:defRPr b="0" i="0" sz="34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70"/>
          <p:cNvSpPr/>
          <p:nvPr/>
        </p:nvSpPr>
        <p:spPr>
          <a:xfrm>
            <a:off x="963829" y="2280041"/>
            <a:ext cx="10629421" cy="5699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13" name="Google Shape;113;p70"/>
          <p:cNvSpPr/>
          <p:nvPr/>
        </p:nvSpPr>
        <p:spPr>
          <a:xfrm>
            <a:off x="598750" y="2190950"/>
            <a:ext cx="748145" cy="74814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14" name="Google Shape;114;p70"/>
          <p:cNvSpPr txBox="1"/>
          <p:nvPr>
            <p:ph idx="2" type="body"/>
          </p:nvPr>
        </p:nvSpPr>
        <p:spPr>
          <a:xfrm>
            <a:off x="1424825" y="2283602"/>
            <a:ext cx="9803346" cy="56284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70"/>
          <p:cNvSpPr/>
          <p:nvPr/>
        </p:nvSpPr>
        <p:spPr>
          <a:xfrm>
            <a:off x="963829" y="3173854"/>
            <a:ext cx="10629421" cy="5699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16" name="Google Shape;116;p70"/>
          <p:cNvSpPr/>
          <p:nvPr/>
        </p:nvSpPr>
        <p:spPr>
          <a:xfrm>
            <a:off x="598750" y="3084763"/>
            <a:ext cx="748145" cy="74814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17" name="Google Shape;117;p70"/>
          <p:cNvSpPr txBox="1"/>
          <p:nvPr>
            <p:ph idx="3" type="body"/>
          </p:nvPr>
        </p:nvSpPr>
        <p:spPr>
          <a:xfrm>
            <a:off x="1424825" y="3177415"/>
            <a:ext cx="9803346" cy="56284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8" name="Google Shape;118;p70"/>
          <p:cNvSpPr/>
          <p:nvPr/>
        </p:nvSpPr>
        <p:spPr>
          <a:xfrm>
            <a:off x="965457" y="4073531"/>
            <a:ext cx="10626165" cy="5699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19" name="Google Shape;119;p70"/>
          <p:cNvSpPr/>
          <p:nvPr/>
        </p:nvSpPr>
        <p:spPr>
          <a:xfrm>
            <a:off x="600378" y="3984440"/>
            <a:ext cx="748145" cy="74814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20" name="Google Shape;120;p70"/>
          <p:cNvSpPr txBox="1"/>
          <p:nvPr>
            <p:ph idx="4" type="body"/>
          </p:nvPr>
        </p:nvSpPr>
        <p:spPr>
          <a:xfrm>
            <a:off x="1426453" y="4077092"/>
            <a:ext cx="9800090" cy="56284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70"/>
          <p:cNvSpPr/>
          <p:nvPr/>
        </p:nvSpPr>
        <p:spPr>
          <a:xfrm>
            <a:off x="965457" y="4967344"/>
            <a:ext cx="10626165" cy="5699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22" name="Google Shape;122;p70"/>
          <p:cNvSpPr/>
          <p:nvPr/>
        </p:nvSpPr>
        <p:spPr>
          <a:xfrm>
            <a:off x="600378" y="4878253"/>
            <a:ext cx="748145" cy="748145"/>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23" name="Google Shape;123;p70"/>
          <p:cNvSpPr txBox="1"/>
          <p:nvPr>
            <p:ph idx="5" type="body"/>
          </p:nvPr>
        </p:nvSpPr>
        <p:spPr>
          <a:xfrm>
            <a:off x="1426453" y="4970905"/>
            <a:ext cx="9800090" cy="56284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vider 1">
  <p:cSld name="4_Divider 1">
    <p:spTree>
      <p:nvGrpSpPr>
        <p:cNvPr id="126" name="Shape 126"/>
        <p:cNvGrpSpPr/>
        <p:nvPr/>
      </p:nvGrpSpPr>
      <p:grpSpPr>
        <a:xfrm>
          <a:off x="0" y="0"/>
          <a:ext cx="0" cy="0"/>
          <a:chOff x="0" y="0"/>
          <a:chExt cx="0" cy="0"/>
        </a:xfrm>
      </p:grpSpPr>
      <p:pic>
        <p:nvPicPr>
          <p:cNvPr descr="A large building with many windows and a parking lot&#10;&#10;Description automatically generated" id="127" name="Google Shape;127;p55"/>
          <p:cNvPicPr preferRelativeResize="0"/>
          <p:nvPr/>
        </p:nvPicPr>
        <p:blipFill rotWithShape="1">
          <a:blip r:embed="rId2">
            <a:alphaModFix/>
          </a:blip>
          <a:srcRect b="0" l="5584" r="5584" t="0"/>
          <a:stretch/>
        </p:blipFill>
        <p:spPr>
          <a:xfrm>
            <a:off x="-7" y="0"/>
            <a:ext cx="12192007" cy="6858000"/>
          </a:xfrm>
          <a:prstGeom prst="rect">
            <a:avLst/>
          </a:prstGeom>
          <a:noFill/>
          <a:ln>
            <a:noFill/>
          </a:ln>
        </p:spPr>
      </p:pic>
      <p:sp>
        <p:nvSpPr>
          <p:cNvPr id="128" name="Google Shape;128;p55"/>
          <p:cNvSpPr txBox="1"/>
          <p:nvPr/>
        </p:nvSpPr>
        <p:spPr>
          <a:xfrm>
            <a:off x="-14" y="0"/>
            <a:ext cx="12192007" cy="6858000"/>
          </a:xfrm>
          <a:prstGeom prst="rect">
            <a:avLst/>
          </a:prstGeom>
          <a:solidFill>
            <a:schemeClr val="dk1">
              <a:alpha val="80000"/>
            </a:schemeClr>
          </a:solidFill>
          <a:ln>
            <a:noFill/>
          </a:ln>
        </p:spPr>
        <p:txBody>
          <a:bodyPr anchorCtr="0" anchor="ctr" bIns="45700" lIns="91425" spcFirstLastPara="1" rIns="91425" wrap="square" tIns="45700">
            <a:normAutofit/>
          </a:bodyPr>
          <a:lstStyle/>
          <a:p>
            <a:pPr indent="0" lvl="0" marL="0" marR="0" rtl="0" algn="ctr">
              <a:lnSpc>
                <a:spcPct val="100952"/>
              </a:lnSpc>
              <a:spcBef>
                <a:spcPts val="0"/>
              </a:spcBef>
              <a:spcAft>
                <a:spcPts val="0"/>
              </a:spcAft>
              <a:buClr>
                <a:schemeClr val="accent2"/>
              </a:buClr>
              <a:buSzPts val="4200"/>
              <a:buFont typeface="Proxima Nova"/>
              <a:buNone/>
            </a:pPr>
            <a:r>
              <a:t/>
            </a:r>
            <a:endParaRPr b="0" i="0" sz="4200">
              <a:solidFill>
                <a:schemeClr val="lt1"/>
              </a:solidFill>
              <a:latin typeface="Arial"/>
              <a:ea typeface="Arial"/>
              <a:cs typeface="Arial"/>
              <a:sym typeface="Arial"/>
            </a:endParaRPr>
          </a:p>
        </p:txBody>
      </p:sp>
      <p:sp>
        <p:nvSpPr>
          <p:cNvPr id="129" name="Google Shape;129;p55"/>
          <p:cNvSpPr/>
          <p:nvPr/>
        </p:nvSpPr>
        <p:spPr>
          <a:xfrm>
            <a:off x="11642597" y="-4"/>
            <a:ext cx="555585" cy="68580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rgbClr val="232323"/>
              </a:solidFill>
              <a:latin typeface="Arial"/>
              <a:ea typeface="Arial"/>
              <a:cs typeface="Arial"/>
              <a:sym typeface="Arial"/>
            </a:endParaRPr>
          </a:p>
        </p:txBody>
      </p:sp>
      <p:sp>
        <p:nvSpPr>
          <p:cNvPr id="130" name="Google Shape;130;p55"/>
          <p:cNvSpPr txBox="1"/>
          <p:nvPr>
            <p:ph type="ctrTitle"/>
          </p:nvPr>
        </p:nvSpPr>
        <p:spPr>
          <a:xfrm>
            <a:off x="535260" y="3123028"/>
            <a:ext cx="11095462" cy="2231397"/>
          </a:xfrm>
          <a:prstGeom prst="rect">
            <a:avLst/>
          </a:prstGeom>
          <a:noFill/>
          <a:ln>
            <a:noFill/>
          </a:ln>
        </p:spPr>
        <p:txBody>
          <a:bodyPr anchorCtr="0" anchor="b" bIns="45700" lIns="91425" spcFirstLastPara="1" rIns="91425" wrap="square" tIns="45700">
            <a:noAutofit/>
          </a:bodyPr>
          <a:lstStyle>
            <a:lvl1pPr lvl="0" algn="r">
              <a:lnSpc>
                <a:spcPct val="90000"/>
              </a:lnSpc>
              <a:spcBef>
                <a:spcPts val="0"/>
              </a:spcBef>
              <a:spcAft>
                <a:spcPts val="0"/>
              </a:spcAft>
              <a:buClr>
                <a:schemeClr val="lt1"/>
              </a:buClr>
              <a:buSzPts val="5400"/>
              <a:buFont typeface="Arial"/>
              <a:buNone/>
              <a:defRPr b="0" i="0"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bg>
      <p:bgPr>
        <a:solidFill>
          <a:schemeClr val="accent1"/>
        </a:solidFill>
      </p:bgPr>
    </p:bg>
    <p:spTree>
      <p:nvGrpSpPr>
        <p:cNvPr id="131" name="Shape 131"/>
        <p:cNvGrpSpPr/>
        <p:nvPr/>
      </p:nvGrpSpPr>
      <p:grpSpPr>
        <a:xfrm>
          <a:off x="0" y="0"/>
          <a:ext cx="0" cy="0"/>
          <a:chOff x="0" y="0"/>
          <a:chExt cx="0" cy="0"/>
        </a:xfrm>
      </p:grpSpPr>
      <p:sp>
        <p:nvSpPr>
          <p:cNvPr id="132" name="Google Shape;132;p59"/>
          <p:cNvSpPr/>
          <p:nvPr/>
        </p:nvSpPr>
        <p:spPr>
          <a:xfrm>
            <a:off x="0" y="-2"/>
            <a:ext cx="12192000" cy="685800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33" name="Google Shape;133;p59"/>
          <p:cNvSpPr txBox="1"/>
          <p:nvPr>
            <p:ph type="ctrTitle"/>
          </p:nvPr>
        </p:nvSpPr>
        <p:spPr>
          <a:xfrm>
            <a:off x="535260" y="-4"/>
            <a:ext cx="11095462" cy="630241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i="0"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59"/>
          <p:cNvSpPr/>
          <p:nvPr/>
        </p:nvSpPr>
        <p:spPr>
          <a:xfrm rot="5400000">
            <a:off x="5818207" y="484209"/>
            <a:ext cx="555585" cy="1219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1">
  <p:cSld name="1_Divider 1">
    <p:spTree>
      <p:nvGrpSpPr>
        <p:cNvPr id="135" name="Shape 135"/>
        <p:cNvGrpSpPr/>
        <p:nvPr/>
      </p:nvGrpSpPr>
      <p:grpSpPr>
        <a:xfrm>
          <a:off x="0" y="0"/>
          <a:ext cx="0" cy="0"/>
          <a:chOff x="0" y="0"/>
          <a:chExt cx="0" cy="0"/>
        </a:xfrm>
      </p:grpSpPr>
      <p:sp>
        <p:nvSpPr>
          <p:cNvPr id="136" name="Google Shape;136;p60"/>
          <p:cNvSpPr/>
          <p:nvPr/>
        </p:nvSpPr>
        <p:spPr>
          <a:xfrm>
            <a:off x="0" y="-2"/>
            <a:ext cx="12192000" cy="685800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37" name="Google Shape;137;p60"/>
          <p:cNvSpPr/>
          <p:nvPr/>
        </p:nvSpPr>
        <p:spPr>
          <a:xfrm>
            <a:off x="11642597" y="-4"/>
            <a:ext cx="555585" cy="68580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rgbClr val="232323"/>
              </a:solidFill>
              <a:latin typeface="Arial"/>
              <a:ea typeface="Arial"/>
              <a:cs typeface="Arial"/>
              <a:sym typeface="Arial"/>
            </a:endParaRPr>
          </a:p>
        </p:txBody>
      </p:sp>
      <p:sp>
        <p:nvSpPr>
          <p:cNvPr id="138" name="Google Shape;138;p60"/>
          <p:cNvSpPr txBox="1"/>
          <p:nvPr>
            <p:ph type="ctrTitle"/>
          </p:nvPr>
        </p:nvSpPr>
        <p:spPr>
          <a:xfrm>
            <a:off x="535260" y="-5"/>
            <a:ext cx="11095462" cy="66399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i="0"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1">
  <p:cSld name="3_Divider 1">
    <p:spTree>
      <p:nvGrpSpPr>
        <p:cNvPr id="139" name="Shape 139"/>
        <p:cNvGrpSpPr/>
        <p:nvPr/>
      </p:nvGrpSpPr>
      <p:grpSpPr>
        <a:xfrm>
          <a:off x="0" y="0"/>
          <a:ext cx="0" cy="0"/>
          <a:chOff x="0" y="0"/>
          <a:chExt cx="0" cy="0"/>
        </a:xfrm>
      </p:grpSpPr>
      <p:sp>
        <p:nvSpPr>
          <p:cNvPr id="140" name="Google Shape;140;p61"/>
          <p:cNvSpPr/>
          <p:nvPr/>
        </p:nvSpPr>
        <p:spPr>
          <a:xfrm>
            <a:off x="0" y="-2"/>
            <a:ext cx="12192000" cy="388323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141" name="Google Shape;141;p61"/>
          <p:cNvSpPr/>
          <p:nvPr/>
        </p:nvSpPr>
        <p:spPr>
          <a:xfrm rot="5400000">
            <a:off x="5818207" y="-1934976"/>
            <a:ext cx="555585" cy="1219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accent1"/>
              </a:solidFill>
              <a:latin typeface="Arial"/>
              <a:ea typeface="Arial"/>
              <a:cs typeface="Arial"/>
              <a:sym typeface="Arial"/>
            </a:endParaRPr>
          </a:p>
        </p:txBody>
      </p:sp>
      <p:sp>
        <p:nvSpPr>
          <p:cNvPr id="142" name="Google Shape;142;p61"/>
          <p:cNvSpPr txBox="1"/>
          <p:nvPr>
            <p:ph type="ctrTitle"/>
          </p:nvPr>
        </p:nvSpPr>
        <p:spPr>
          <a:xfrm>
            <a:off x="519022" y="132079"/>
            <a:ext cx="11095462" cy="3466671"/>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7200"/>
              <a:buFont typeface="Arial"/>
              <a:buNone/>
              <a:defRPr b="1" i="0" sz="7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61"/>
          <p:cNvSpPr txBox="1"/>
          <p:nvPr>
            <p:ph idx="1" type="subTitle"/>
          </p:nvPr>
        </p:nvSpPr>
        <p:spPr>
          <a:xfrm>
            <a:off x="577516" y="4438816"/>
            <a:ext cx="7002379" cy="241918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1">
  <p:cSld name="2_Divider 1">
    <p:spTree>
      <p:nvGrpSpPr>
        <p:cNvPr id="144" name="Shape 144"/>
        <p:cNvGrpSpPr/>
        <p:nvPr/>
      </p:nvGrpSpPr>
      <p:grpSpPr>
        <a:xfrm>
          <a:off x="0" y="0"/>
          <a:ext cx="0" cy="0"/>
          <a:chOff x="0" y="0"/>
          <a:chExt cx="0" cy="0"/>
        </a:xfrm>
      </p:grpSpPr>
      <p:sp>
        <p:nvSpPr>
          <p:cNvPr id="145" name="Google Shape;145;p62"/>
          <p:cNvSpPr/>
          <p:nvPr/>
        </p:nvSpPr>
        <p:spPr>
          <a:xfrm rot="5400000">
            <a:off x="5818207" y="484209"/>
            <a:ext cx="555585" cy="12192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rgbClr val="232323"/>
              </a:solidFill>
              <a:latin typeface="Arial"/>
              <a:ea typeface="Arial"/>
              <a:cs typeface="Arial"/>
              <a:sym typeface="Arial"/>
            </a:endParaRPr>
          </a:p>
        </p:txBody>
      </p:sp>
      <p:sp>
        <p:nvSpPr>
          <p:cNvPr id="146" name="Google Shape;146;p62"/>
          <p:cNvSpPr txBox="1"/>
          <p:nvPr>
            <p:ph type="ctrTitle"/>
          </p:nvPr>
        </p:nvSpPr>
        <p:spPr>
          <a:xfrm>
            <a:off x="535260" y="-4"/>
            <a:ext cx="11095462" cy="414449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7200"/>
              <a:buFont typeface="Arial"/>
              <a:buNone/>
              <a:defRPr b="1" i="0" sz="7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62"/>
          <p:cNvSpPr txBox="1"/>
          <p:nvPr>
            <p:ph idx="1" type="subTitle"/>
          </p:nvPr>
        </p:nvSpPr>
        <p:spPr>
          <a:xfrm>
            <a:off x="577516" y="3815256"/>
            <a:ext cx="7002379" cy="248716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1">
  <p:cSld name="1_Cover 1">
    <p:spTree>
      <p:nvGrpSpPr>
        <p:cNvPr id="23" name="Shape 23"/>
        <p:cNvGrpSpPr/>
        <p:nvPr/>
      </p:nvGrpSpPr>
      <p:grpSpPr>
        <a:xfrm>
          <a:off x="0" y="0"/>
          <a:ext cx="0" cy="0"/>
          <a:chOff x="0" y="0"/>
          <a:chExt cx="0" cy="0"/>
        </a:xfrm>
      </p:grpSpPr>
      <p:sp>
        <p:nvSpPr>
          <p:cNvPr id="24" name="Google Shape;24;p58"/>
          <p:cNvSpPr/>
          <p:nvPr/>
        </p:nvSpPr>
        <p:spPr>
          <a:xfrm>
            <a:off x="0" y="2614740"/>
            <a:ext cx="12192000" cy="42432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25" name="Google Shape;25;p58"/>
          <p:cNvSpPr txBox="1"/>
          <p:nvPr>
            <p:ph type="ctrTitle"/>
          </p:nvPr>
        </p:nvSpPr>
        <p:spPr>
          <a:xfrm>
            <a:off x="577516" y="3011833"/>
            <a:ext cx="7002379" cy="169383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58"/>
          <p:cNvSpPr txBox="1"/>
          <p:nvPr>
            <p:ph idx="1" type="subTitle"/>
          </p:nvPr>
        </p:nvSpPr>
        <p:spPr>
          <a:xfrm>
            <a:off x="577516" y="4705665"/>
            <a:ext cx="7002379" cy="139108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Proxima Nova"/>
                <a:ea typeface="Proxima Nova"/>
                <a:cs typeface="Proxima Nova"/>
                <a:sym typeface="Proxima Nova"/>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Proxima Nova"/>
                <a:ea typeface="Proxima Nova"/>
                <a:cs typeface="Proxima Nova"/>
                <a:sym typeface="Proxima Nova"/>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Proxima Nova"/>
                <a:ea typeface="Proxima Nova"/>
                <a:cs typeface="Proxima Nova"/>
                <a:sym typeface="Proxima Nova"/>
              </a:defRPr>
            </a:lvl9pPr>
          </a:lstStyle>
          <a:p/>
        </p:txBody>
      </p:sp>
      <p:pic>
        <p:nvPicPr>
          <p:cNvPr descr="A yellow and blue text&#10;&#10;Description automatically generated" id="27" name="Google Shape;27;p58"/>
          <p:cNvPicPr preferRelativeResize="0"/>
          <p:nvPr/>
        </p:nvPicPr>
        <p:blipFill rotWithShape="1">
          <a:blip r:embed="rId2">
            <a:alphaModFix/>
          </a:blip>
          <a:srcRect b="0" l="0" r="0" t="0"/>
          <a:stretch/>
        </p:blipFill>
        <p:spPr>
          <a:xfrm>
            <a:off x="602230" y="643199"/>
            <a:ext cx="2165684" cy="77002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50" name="Shape 150"/>
        <p:cNvGrpSpPr/>
        <p:nvPr/>
      </p:nvGrpSpPr>
      <p:grpSpPr>
        <a:xfrm>
          <a:off x="0" y="0"/>
          <a:ext cx="0" cy="0"/>
          <a:chOff x="0" y="0"/>
          <a:chExt cx="0" cy="0"/>
        </a:xfrm>
      </p:grpSpPr>
      <p:pic>
        <p:nvPicPr>
          <p:cNvPr descr="A large building with many windows and a parking lot&#10;&#10;Description automatically generated" id="151" name="Google Shape;151;p72"/>
          <p:cNvPicPr preferRelativeResize="0"/>
          <p:nvPr/>
        </p:nvPicPr>
        <p:blipFill rotWithShape="1">
          <a:blip r:embed="rId2">
            <a:alphaModFix/>
          </a:blip>
          <a:srcRect b="0" l="5584" r="5584" t="0"/>
          <a:stretch/>
        </p:blipFill>
        <p:spPr>
          <a:xfrm>
            <a:off x="-7" y="0"/>
            <a:ext cx="12192007" cy="6858000"/>
          </a:xfrm>
          <a:prstGeom prst="rect">
            <a:avLst/>
          </a:prstGeom>
          <a:noFill/>
          <a:ln>
            <a:noFill/>
          </a:ln>
        </p:spPr>
      </p:pic>
      <p:sp>
        <p:nvSpPr>
          <p:cNvPr id="152" name="Google Shape;152;p72"/>
          <p:cNvSpPr txBox="1"/>
          <p:nvPr/>
        </p:nvSpPr>
        <p:spPr>
          <a:xfrm>
            <a:off x="-14" y="0"/>
            <a:ext cx="12192007" cy="6858000"/>
          </a:xfrm>
          <a:prstGeom prst="rect">
            <a:avLst/>
          </a:prstGeom>
          <a:solidFill>
            <a:schemeClr val="dk1">
              <a:alpha val="80000"/>
            </a:schemeClr>
          </a:solidFill>
          <a:ln>
            <a:noFill/>
          </a:ln>
        </p:spPr>
        <p:txBody>
          <a:bodyPr anchorCtr="0" anchor="ctr" bIns="45700" lIns="91425" spcFirstLastPara="1" rIns="91425" wrap="square" tIns="45700">
            <a:normAutofit/>
          </a:bodyPr>
          <a:lstStyle/>
          <a:p>
            <a:pPr indent="0" lvl="0" marL="0" marR="0" rtl="0" algn="ctr">
              <a:lnSpc>
                <a:spcPct val="100952"/>
              </a:lnSpc>
              <a:spcBef>
                <a:spcPts val="0"/>
              </a:spcBef>
              <a:spcAft>
                <a:spcPts val="0"/>
              </a:spcAft>
              <a:buClr>
                <a:schemeClr val="accent2"/>
              </a:buClr>
              <a:buSzPts val="4200"/>
              <a:buFont typeface="Proxima Nova"/>
              <a:buNone/>
            </a:pPr>
            <a:r>
              <a:t/>
            </a:r>
            <a:endParaRPr b="0" i="0" sz="4200">
              <a:solidFill>
                <a:schemeClr val="lt1"/>
              </a:solidFill>
              <a:latin typeface="Arial"/>
              <a:ea typeface="Arial"/>
              <a:cs typeface="Arial"/>
              <a:sym typeface="Arial"/>
            </a:endParaRPr>
          </a:p>
        </p:txBody>
      </p:sp>
      <p:pic>
        <p:nvPicPr>
          <p:cNvPr descr="A black background with white text&#10;&#10;Description automatically generated" id="153" name="Google Shape;153;p72"/>
          <p:cNvPicPr preferRelativeResize="0"/>
          <p:nvPr/>
        </p:nvPicPr>
        <p:blipFill rotWithShape="1">
          <a:blip r:embed="rId3">
            <a:alphaModFix/>
          </a:blip>
          <a:srcRect b="0" l="0" r="0" t="0"/>
          <a:stretch/>
        </p:blipFill>
        <p:spPr>
          <a:xfrm>
            <a:off x="4495064" y="5029198"/>
            <a:ext cx="3201872" cy="1480634"/>
          </a:xfrm>
          <a:prstGeom prst="rect">
            <a:avLst/>
          </a:prstGeom>
          <a:noFill/>
          <a:ln>
            <a:noFill/>
          </a:ln>
        </p:spPr>
      </p:pic>
      <p:sp>
        <p:nvSpPr>
          <p:cNvPr id="154" name="Google Shape;154;p72"/>
          <p:cNvSpPr txBox="1"/>
          <p:nvPr>
            <p:ph idx="1" type="subTitle"/>
          </p:nvPr>
        </p:nvSpPr>
        <p:spPr>
          <a:xfrm>
            <a:off x="1768631" y="2990043"/>
            <a:ext cx="8654716" cy="1655762"/>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FFBF23"/>
              </a:buClr>
              <a:buSzPts val="3000"/>
              <a:buFont typeface="Arial"/>
              <a:buNone/>
              <a:defRPr b="0" i="0" sz="3000" u="none" cap="none" strike="noStrike">
                <a:solidFill>
                  <a:srgbClr val="FFBF23"/>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55" name="Google Shape;155;p72"/>
          <p:cNvSpPr txBox="1"/>
          <p:nvPr/>
        </p:nvSpPr>
        <p:spPr>
          <a:xfrm>
            <a:off x="1768631" y="1081081"/>
            <a:ext cx="8654716"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5400"/>
              <a:buFont typeface="Arial"/>
              <a:buNone/>
            </a:pPr>
            <a:r>
              <a:rPr b="1" i="0" lang="en-US" sz="5400">
                <a:solidFill>
                  <a:schemeClr val="lt1"/>
                </a:solidFill>
                <a:latin typeface="Arial"/>
                <a:ea typeface="Arial"/>
                <a:cs typeface="Arial"/>
                <a:sym typeface="Arial"/>
              </a:rPr>
              <a:t>Closing statement </a:t>
            </a:r>
            <a:br>
              <a:rPr b="1" i="0" lang="en-US" sz="5400">
                <a:solidFill>
                  <a:schemeClr val="lt1"/>
                </a:solidFill>
                <a:latin typeface="Arial"/>
                <a:ea typeface="Arial"/>
                <a:cs typeface="Arial"/>
                <a:sym typeface="Arial"/>
              </a:rPr>
            </a:br>
            <a:r>
              <a:rPr b="1" i="0" lang="en-US" sz="5400">
                <a:solidFill>
                  <a:schemeClr val="lt1"/>
                </a:solidFill>
                <a:latin typeface="Arial"/>
                <a:ea typeface="Arial"/>
                <a:cs typeface="Arial"/>
                <a:sym typeface="Arial"/>
              </a:rPr>
              <a:t>can go here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Slide_Health_EditableWebsite">
  <p:cSld name="ClosingSlide_Health_EditableWebsite">
    <p:spTree>
      <p:nvGrpSpPr>
        <p:cNvPr id="156" name="Shape 156"/>
        <p:cNvGrpSpPr/>
        <p:nvPr/>
      </p:nvGrpSpPr>
      <p:grpSpPr>
        <a:xfrm>
          <a:off x="0" y="0"/>
          <a:ext cx="0" cy="0"/>
          <a:chOff x="0" y="0"/>
          <a:chExt cx="0" cy="0"/>
        </a:xfrm>
      </p:grpSpPr>
      <p:pic>
        <p:nvPicPr>
          <p:cNvPr descr="A yellow and blue text&#10;&#10;Description automatically generated" id="157" name="Google Shape;157;p73"/>
          <p:cNvPicPr preferRelativeResize="0"/>
          <p:nvPr/>
        </p:nvPicPr>
        <p:blipFill rotWithShape="1">
          <a:blip r:embed="rId2">
            <a:alphaModFix/>
          </a:blip>
          <a:srcRect b="0" l="0" r="0" t="0"/>
          <a:stretch/>
        </p:blipFill>
        <p:spPr>
          <a:xfrm>
            <a:off x="4381500" y="2819400"/>
            <a:ext cx="3429000" cy="1219200"/>
          </a:xfrm>
          <a:prstGeom prst="rect">
            <a:avLst/>
          </a:prstGeom>
          <a:noFill/>
          <a:ln>
            <a:noFill/>
          </a:ln>
        </p:spPr>
      </p:pic>
      <p:sp>
        <p:nvSpPr>
          <p:cNvPr id="158" name="Google Shape;158;p73"/>
          <p:cNvSpPr txBox="1"/>
          <p:nvPr>
            <p:ph idx="1" type="subTitle"/>
          </p:nvPr>
        </p:nvSpPr>
        <p:spPr>
          <a:xfrm>
            <a:off x="1768642" y="4567003"/>
            <a:ext cx="8654716" cy="165576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Slide_MedCenter">
  <p:cSld name="ClosingSlide_MedCenter">
    <p:spTree>
      <p:nvGrpSpPr>
        <p:cNvPr id="159" name="Shape 159"/>
        <p:cNvGrpSpPr/>
        <p:nvPr/>
      </p:nvGrpSpPr>
      <p:grpSpPr>
        <a:xfrm>
          <a:off x="0" y="0"/>
          <a:ext cx="0" cy="0"/>
          <a:chOff x="0" y="0"/>
          <a:chExt cx="0" cy="0"/>
        </a:xfrm>
      </p:grpSpPr>
      <p:sp>
        <p:nvSpPr>
          <p:cNvPr id="160" name="Google Shape;160;p74"/>
          <p:cNvSpPr txBox="1"/>
          <p:nvPr>
            <p:ph type="ctrTitle"/>
          </p:nvPr>
        </p:nvSpPr>
        <p:spPr>
          <a:xfrm>
            <a:off x="1609590" y="4626607"/>
            <a:ext cx="9144000" cy="45124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Arial"/>
              <a:buNone/>
              <a:defRPr b="1" i="0" sz="32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black background with yellow letters&#10;&#10;Description automatically generated" id="161" name="Google Shape;161;p74"/>
          <p:cNvPicPr preferRelativeResize="0"/>
          <p:nvPr/>
        </p:nvPicPr>
        <p:blipFill rotWithShape="1">
          <a:blip r:embed="rId2">
            <a:alphaModFix/>
          </a:blip>
          <a:srcRect b="0" l="0" r="0" t="0"/>
          <a:stretch/>
        </p:blipFill>
        <p:spPr>
          <a:xfrm>
            <a:off x="3213100" y="2628900"/>
            <a:ext cx="5765800" cy="1600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Typical">
  <p:cSld name="Slide Typical">
    <p:spTree>
      <p:nvGrpSpPr>
        <p:cNvPr id="32" name="Shape 32"/>
        <p:cNvGrpSpPr/>
        <p:nvPr/>
      </p:nvGrpSpPr>
      <p:grpSpPr>
        <a:xfrm>
          <a:off x="0" y="0"/>
          <a:ext cx="0" cy="0"/>
          <a:chOff x="0" y="0"/>
          <a:chExt cx="0" cy="0"/>
        </a:xfrm>
      </p:grpSpPr>
      <p:sp>
        <p:nvSpPr>
          <p:cNvPr id="33" name="Google Shape;33;p51"/>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1000"/>
              </a:spcBef>
              <a:spcAft>
                <a:spcPts val="0"/>
              </a:spcAft>
              <a:buClr>
                <a:schemeClr val="accent1"/>
              </a:buClr>
              <a:buSzPts val="2000"/>
              <a:buFont typeface="Noto Sans Symbols"/>
              <a:buChar char="▪"/>
              <a:defRPr b="0" i="0" sz="2000" u="none" cap="none" strike="noStrike">
                <a:solidFill>
                  <a:srgbClr val="343434"/>
                </a:solidFill>
                <a:latin typeface="Arial"/>
                <a:ea typeface="Arial"/>
                <a:cs typeface="Arial"/>
                <a:sym typeface="Arial"/>
              </a:defRPr>
            </a:lvl1pPr>
            <a:lvl2pPr indent="-336550" lvl="1" marL="914400" marR="0" rtl="0" algn="l">
              <a:lnSpc>
                <a:spcPct val="100000"/>
              </a:lnSpc>
              <a:spcBef>
                <a:spcPts val="500"/>
              </a:spcBef>
              <a:spcAft>
                <a:spcPts val="0"/>
              </a:spcAft>
              <a:buClr>
                <a:srgbClr val="343434"/>
              </a:buClr>
              <a:buSzPts val="1700"/>
              <a:buFont typeface="Proxima Nova"/>
              <a:buChar char="–"/>
              <a:defRPr b="0" i="0" sz="2000" u="none" cap="none" strike="noStrike">
                <a:solidFill>
                  <a:srgbClr val="343434"/>
                </a:solidFill>
                <a:latin typeface="Arial"/>
                <a:ea typeface="Arial"/>
                <a:cs typeface="Arial"/>
                <a:sym typeface="Arial"/>
              </a:defRPr>
            </a:lvl2pPr>
            <a:lvl3pPr indent="-228600" lvl="2" marL="1371600" marR="0" rtl="0" algn="l">
              <a:lnSpc>
                <a:spcPct val="90000"/>
              </a:lnSpc>
              <a:spcBef>
                <a:spcPts val="500"/>
              </a:spcBef>
              <a:spcAft>
                <a:spcPts val="0"/>
              </a:spcAft>
              <a:buClr>
                <a:srgbClr val="150221"/>
              </a:buClr>
              <a:buSzPts val="2000"/>
              <a:buFont typeface="Arial"/>
              <a:buNone/>
              <a:defRPr b="0" i="0" sz="2000" u="none" cap="none" strike="noStrike">
                <a:solidFill>
                  <a:srgbClr val="150221"/>
                </a:solidFill>
                <a:latin typeface="Proxima Nova"/>
                <a:ea typeface="Proxima Nova"/>
                <a:cs typeface="Proxima Nova"/>
                <a:sym typeface="Proxima Nova"/>
              </a:defRPr>
            </a:lvl3pPr>
            <a:lvl4pPr indent="-342900" lvl="3" marL="1828800" marR="0" rtl="0" algn="l">
              <a:lnSpc>
                <a:spcPct val="90000"/>
              </a:lnSpc>
              <a:spcBef>
                <a:spcPts val="500"/>
              </a:spcBef>
              <a:spcAft>
                <a:spcPts val="0"/>
              </a:spcAft>
              <a:buClr>
                <a:srgbClr val="150221"/>
              </a:buClr>
              <a:buSzPts val="1800"/>
              <a:buFont typeface="Arial"/>
              <a:buChar char="•"/>
              <a:defRPr b="0" i="0" sz="1800" u="none" cap="none" strike="noStrike">
                <a:solidFill>
                  <a:srgbClr val="150221"/>
                </a:solidFill>
                <a:latin typeface="Arial"/>
                <a:ea typeface="Arial"/>
                <a:cs typeface="Arial"/>
                <a:sym typeface="Arial"/>
              </a:defRPr>
            </a:lvl4pPr>
            <a:lvl5pPr indent="-342900" lvl="4" marL="2286000" marR="0" rtl="0" algn="l">
              <a:lnSpc>
                <a:spcPct val="90000"/>
              </a:lnSpc>
              <a:spcBef>
                <a:spcPts val="500"/>
              </a:spcBef>
              <a:spcAft>
                <a:spcPts val="0"/>
              </a:spcAft>
              <a:buClr>
                <a:srgbClr val="150221"/>
              </a:buClr>
              <a:buSzPts val="1800"/>
              <a:buFont typeface="Arial"/>
              <a:buChar char="•"/>
              <a:defRPr b="0" i="0" sz="1800" u="none" cap="none" strike="noStrike">
                <a:solidFill>
                  <a:srgbClr val="15022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51"/>
          <p:cNvSpPr/>
          <p:nvPr/>
        </p:nvSpPr>
        <p:spPr>
          <a:xfrm>
            <a:off x="0" y="-2"/>
            <a:ext cx="12192000" cy="109024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51"/>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400"/>
              <a:buFont typeface="Arial"/>
              <a:buNone/>
              <a:defRPr b="0" i="0" sz="3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add picture or insert">
  <p:cSld name="Slide - add picture or insert">
    <p:spTree>
      <p:nvGrpSpPr>
        <p:cNvPr id="36" name="Shape 36"/>
        <p:cNvGrpSpPr/>
        <p:nvPr/>
      </p:nvGrpSpPr>
      <p:grpSpPr>
        <a:xfrm>
          <a:off x="0" y="0"/>
          <a:ext cx="0" cy="0"/>
          <a:chOff x="0" y="0"/>
          <a:chExt cx="0" cy="0"/>
        </a:xfrm>
      </p:grpSpPr>
      <p:sp>
        <p:nvSpPr>
          <p:cNvPr id="37" name="Google Shape;37;p56"/>
          <p:cNvSpPr/>
          <p:nvPr>
            <p:ph idx="2" type="pic"/>
          </p:nvPr>
        </p:nvSpPr>
        <p:spPr>
          <a:xfrm>
            <a:off x="7611206" y="1439681"/>
            <a:ext cx="3974124" cy="4375222"/>
          </a:xfrm>
          <a:prstGeom prst="rect">
            <a:avLst/>
          </a:prstGeom>
          <a:solidFill>
            <a:srgbClr val="F2F2F2"/>
          </a:solidFill>
          <a:ln>
            <a:noFill/>
          </a:ln>
        </p:spPr>
      </p:sp>
      <p:sp>
        <p:nvSpPr>
          <p:cNvPr id="38" name="Google Shape;38;p56"/>
          <p:cNvSpPr txBox="1"/>
          <p:nvPr>
            <p:ph type="ctrTitle"/>
          </p:nvPr>
        </p:nvSpPr>
        <p:spPr>
          <a:xfrm>
            <a:off x="521017" y="427982"/>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400"/>
              <a:buFont typeface="Arial"/>
              <a:buNone/>
              <a:defRPr b="0" i="0" sz="3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6"/>
          <p:cNvSpPr txBox="1"/>
          <p:nvPr>
            <p:ph idx="1" type="body"/>
          </p:nvPr>
        </p:nvSpPr>
        <p:spPr>
          <a:xfrm>
            <a:off x="521017" y="1428813"/>
            <a:ext cx="5699162" cy="432135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232323"/>
              </a:buClr>
              <a:buSzPts val="2000"/>
              <a:buFont typeface="Arial"/>
              <a:buNone/>
              <a:defRPr b="0" i="0" sz="2000" u="none" cap="none" strike="noStrike">
                <a:solidFill>
                  <a:srgbClr val="232323"/>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0" name="Shape 40"/>
        <p:cNvGrpSpPr/>
        <p:nvPr/>
      </p:nvGrpSpPr>
      <p:grpSpPr>
        <a:xfrm>
          <a:off x="0" y="0"/>
          <a:ext cx="0" cy="0"/>
          <a:chOff x="0" y="0"/>
          <a:chExt cx="0" cy="0"/>
        </a:xfrm>
      </p:grpSpPr>
      <p:sp>
        <p:nvSpPr>
          <p:cNvPr id="41" name="Google Shape;41;p57"/>
          <p:cNvSpPr/>
          <p:nvPr/>
        </p:nvSpPr>
        <p:spPr>
          <a:xfrm>
            <a:off x="0" y="-2"/>
            <a:ext cx="12192000" cy="1090246"/>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42" name="Google Shape;42;p57"/>
          <p:cNvSpPr txBox="1"/>
          <p:nvPr>
            <p:ph idx="1" type="body"/>
          </p:nvPr>
        </p:nvSpPr>
        <p:spPr>
          <a:xfrm>
            <a:off x="547142" y="1428814"/>
            <a:ext cx="9972224" cy="4627602"/>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00000"/>
              </a:lnSpc>
              <a:spcBef>
                <a:spcPts val="1000"/>
              </a:spcBef>
              <a:spcAft>
                <a:spcPts val="0"/>
              </a:spcAft>
              <a:buClr>
                <a:schemeClr val="accent1"/>
              </a:buClr>
              <a:buSzPts val="2000"/>
              <a:buFont typeface="Noto Sans Symbols"/>
              <a:buChar char="▪"/>
              <a:defRPr b="0" i="0" sz="2000" u="none" cap="none" strike="noStrike">
                <a:solidFill>
                  <a:srgbClr val="475361"/>
                </a:solidFill>
                <a:latin typeface="Arial"/>
                <a:ea typeface="Arial"/>
                <a:cs typeface="Arial"/>
                <a:sym typeface="Arial"/>
              </a:defRPr>
            </a:lvl1pPr>
            <a:lvl2pPr indent="-336550" lvl="1" marL="914400" marR="0" rtl="0" algn="l">
              <a:lnSpc>
                <a:spcPct val="100000"/>
              </a:lnSpc>
              <a:spcBef>
                <a:spcPts val="500"/>
              </a:spcBef>
              <a:spcAft>
                <a:spcPts val="0"/>
              </a:spcAft>
              <a:buClr>
                <a:srgbClr val="475361"/>
              </a:buClr>
              <a:buSzPts val="1700"/>
              <a:buFont typeface="Proxima Nova"/>
              <a:buChar char="–"/>
              <a:defRPr b="0" i="0" sz="2000" u="none" cap="none" strike="noStrike">
                <a:solidFill>
                  <a:srgbClr val="475361"/>
                </a:solidFill>
                <a:latin typeface="Arial"/>
                <a:ea typeface="Arial"/>
                <a:cs typeface="Arial"/>
                <a:sym typeface="Arial"/>
              </a:defRPr>
            </a:lvl2pPr>
            <a:lvl3pPr indent="-228600" lvl="2" marL="1371600" marR="0" rtl="0" algn="l">
              <a:lnSpc>
                <a:spcPct val="90000"/>
              </a:lnSpc>
              <a:spcBef>
                <a:spcPts val="500"/>
              </a:spcBef>
              <a:spcAft>
                <a:spcPts val="0"/>
              </a:spcAft>
              <a:buClr>
                <a:srgbClr val="150221"/>
              </a:buClr>
              <a:buSzPts val="2000"/>
              <a:buFont typeface="Arial"/>
              <a:buNone/>
              <a:defRPr b="0" i="0" sz="2000" u="none" cap="none" strike="noStrike">
                <a:solidFill>
                  <a:srgbClr val="150221"/>
                </a:solidFill>
                <a:latin typeface="Proxima Nova"/>
                <a:ea typeface="Proxima Nova"/>
                <a:cs typeface="Proxima Nova"/>
                <a:sym typeface="Proxima Nova"/>
              </a:defRPr>
            </a:lvl3pPr>
            <a:lvl4pPr indent="-342900" lvl="3" marL="1828800" marR="0" rtl="0" algn="l">
              <a:lnSpc>
                <a:spcPct val="90000"/>
              </a:lnSpc>
              <a:spcBef>
                <a:spcPts val="500"/>
              </a:spcBef>
              <a:spcAft>
                <a:spcPts val="0"/>
              </a:spcAft>
              <a:buClr>
                <a:srgbClr val="150221"/>
              </a:buClr>
              <a:buSzPts val="1800"/>
              <a:buFont typeface="Arial"/>
              <a:buChar char="•"/>
              <a:defRPr b="0" i="0" sz="1800" u="none" cap="none" strike="noStrike">
                <a:solidFill>
                  <a:srgbClr val="150221"/>
                </a:solidFill>
                <a:latin typeface="Arial"/>
                <a:ea typeface="Arial"/>
                <a:cs typeface="Arial"/>
                <a:sym typeface="Arial"/>
              </a:defRPr>
            </a:lvl4pPr>
            <a:lvl5pPr indent="-342900" lvl="4" marL="2286000" marR="0" rtl="0" algn="l">
              <a:lnSpc>
                <a:spcPct val="90000"/>
              </a:lnSpc>
              <a:spcBef>
                <a:spcPts val="500"/>
              </a:spcBef>
              <a:spcAft>
                <a:spcPts val="0"/>
              </a:spcAft>
              <a:buClr>
                <a:srgbClr val="150221"/>
              </a:buClr>
              <a:buSzPts val="1800"/>
              <a:buFont typeface="Arial"/>
              <a:buChar char="•"/>
              <a:defRPr b="0" i="0" sz="1800" u="none" cap="none" strike="noStrike">
                <a:solidFill>
                  <a:srgbClr val="15022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57"/>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400"/>
              <a:buFont typeface="Arial"/>
              <a:buNone/>
              <a:defRPr b="0" i="0" sz="3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44" name="Shape 44"/>
        <p:cNvGrpSpPr/>
        <p:nvPr/>
      </p:nvGrpSpPr>
      <p:grpSpPr>
        <a:xfrm>
          <a:off x="0" y="0"/>
          <a:ext cx="0" cy="0"/>
          <a:chOff x="0" y="0"/>
          <a:chExt cx="0" cy="0"/>
        </a:xfrm>
      </p:grpSpPr>
      <p:sp>
        <p:nvSpPr>
          <p:cNvPr id="45" name="Google Shape;45;p63"/>
          <p:cNvSpPr/>
          <p:nvPr/>
        </p:nvSpPr>
        <p:spPr>
          <a:xfrm>
            <a:off x="0" y="-2"/>
            <a:ext cx="8114096" cy="337365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pic>
        <p:nvPicPr>
          <p:cNvPr id="46" name="Google Shape;46;p63"/>
          <p:cNvPicPr preferRelativeResize="0"/>
          <p:nvPr/>
        </p:nvPicPr>
        <p:blipFill rotWithShape="1">
          <a:blip r:embed="rId2">
            <a:alphaModFix/>
          </a:blip>
          <a:srcRect b="0" l="13083" r="8045" t="2087"/>
          <a:stretch/>
        </p:blipFill>
        <p:spPr>
          <a:xfrm>
            <a:off x="8114096" y="-1"/>
            <a:ext cx="4077904" cy="3373657"/>
          </a:xfrm>
          <a:prstGeom prst="rect">
            <a:avLst/>
          </a:prstGeom>
          <a:noFill/>
          <a:ln>
            <a:noFill/>
          </a:ln>
        </p:spPr>
      </p:pic>
      <p:sp>
        <p:nvSpPr>
          <p:cNvPr id="47" name="Google Shape;47;p63"/>
          <p:cNvSpPr txBox="1"/>
          <p:nvPr>
            <p:ph idx="1" type="body"/>
          </p:nvPr>
        </p:nvSpPr>
        <p:spPr>
          <a:xfrm>
            <a:off x="571042" y="3657600"/>
            <a:ext cx="9144000" cy="20925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343434"/>
              </a:buClr>
              <a:buSzPts val="2000"/>
              <a:buFont typeface="Arial"/>
              <a:buNone/>
              <a:defRPr b="0" i="0" sz="2000" u="none" cap="none" strike="noStrike">
                <a:solidFill>
                  <a:srgbClr val="34343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48" name="Google Shape;48;p63"/>
          <p:cNvSpPr txBox="1"/>
          <p:nvPr>
            <p:ph type="ctrTitle"/>
          </p:nvPr>
        </p:nvSpPr>
        <p:spPr>
          <a:xfrm>
            <a:off x="571042" y="2130878"/>
            <a:ext cx="6783347" cy="94964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400"/>
              <a:buFont typeface="Arial"/>
              <a:buNone/>
              <a:defRPr b="0" i="0" sz="3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49" name="Shape 49"/>
        <p:cNvGrpSpPr/>
        <p:nvPr/>
      </p:nvGrpSpPr>
      <p:grpSpPr>
        <a:xfrm>
          <a:off x="0" y="0"/>
          <a:ext cx="0" cy="0"/>
          <a:chOff x="0" y="0"/>
          <a:chExt cx="0" cy="0"/>
        </a:xfrm>
      </p:grpSpPr>
      <p:sp>
        <p:nvSpPr>
          <p:cNvPr id="50" name="Google Shape;50;p64"/>
          <p:cNvSpPr/>
          <p:nvPr/>
        </p:nvSpPr>
        <p:spPr>
          <a:xfrm>
            <a:off x="0" y="-2"/>
            <a:ext cx="8114096" cy="3373658"/>
          </a:xfrm>
          <a:prstGeom prst="rect">
            <a:avLst/>
          </a:prstGeom>
          <a:solidFill>
            <a:srgbClr val="0029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dk1"/>
              </a:solidFill>
              <a:latin typeface="Arial"/>
              <a:ea typeface="Arial"/>
              <a:cs typeface="Arial"/>
              <a:sym typeface="Arial"/>
            </a:endParaRPr>
          </a:p>
        </p:txBody>
      </p:sp>
      <p:pic>
        <p:nvPicPr>
          <p:cNvPr id="51" name="Google Shape;51;p64"/>
          <p:cNvPicPr preferRelativeResize="0"/>
          <p:nvPr/>
        </p:nvPicPr>
        <p:blipFill rotWithShape="1">
          <a:blip r:embed="rId2">
            <a:alphaModFix/>
          </a:blip>
          <a:srcRect b="0" l="5860" r="3391" t="0"/>
          <a:stretch/>
        </p:blipFill>
        <p:spPr>
          <a:xfrm>
            <a:off x="8114096" y="1"/>
            <a:ext cx="4077904" cy="3373656"/>
          </a:xfrm>
          <a:prstGeom prst="rect">
            <a:avLst/>
          </a:prstGeom>
          <a:noFill/>
          <a:ln>
            <a:noFill/>
          </a:ln>
        </p:spPr>
      </p:pic>
      <p:sp>
        <p:nvSpPr>
          <p:cNvPr id="52" name="Google Shape;52;p64"/>
          <p:cNvSpPr txBox="1"/>
          <p:nvPr>
            <p:ph idx="1" type="body"/>
          </p:nvPr>
        </p:nvSpPr>
        <p:spPr>
          <a:xfrm>
            <a:off x="571042" y="3657600"/>
            <a:ext cx="9144000" cy="20925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343434"/>
              </a:buClr>
              <a:buSzPts val="2000"/>
              <a:buFont typeface="Arial"/>
              <a:buNone/>
              <a:defRPr b="0" i="0" sz="2000" u="none" cap="none" strike="noStrike">
                <a:solidFill>
                  <a:srgbClr val="34343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3" name="Google Shape;53;p64"/>
          <p:cNvSpPr txBox="1"/>
          <p:nvPr>
            <p:ph type="ctrTitle"/>
          </p:nvPr>
        </p:nvSpPr>
        <p:spPr>
          <a:xfrm>
            <a:off x="571042" y="2130878"/>
            <a:ext cx="6783347" cy="94964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400"/>
              <a:buFont typeface="Arial"/>
              <a:buNone/>
              <a:defRPr b="0" i="0" sz="3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 add picture">
  <p:cSld name="Divider 3 - add picture">
    <p:spTree>
      <p:nvGrpSpPr>
        <p:cNvPr id="54" name="Shape 54"/>
        <p:cNvGrpSpPr/>
        <p:nvPr/>
      </p:nvGrpSpPr>
      <p:grpSpPr>
        <a:xfrm>
          <a:off x="0" y="0"/>
          <a:ext cx="0" cy="0"/>
          <a:chOff x="0" y="0"/>
          <a:chExt cx="0" cy="0"/>
        </a:xfrm>
      </p:grpSpPr>
      <p:sp>
        <p:nvSpPr>
          <p:cNvPr id="55" name="Google Shape;55;p65"/>
          <p:cNvSpPr/>
          <p:nvPr/>
        </p:nvSpPr>
        <p:spPr>
          <a:xfrm>
            <a:off x="0" y="-2"/>
            <a:ext cx="8114096" cy="3373658"/>
          </a:xfrm>
          <a:prstGeom prst="rect">
            <a:avLst/>
          </a:prstGeom>
          <a:solidFill>
            <a:srgbClr val="0029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56" name="Google Shape;56;p65"/>
          <p:cNvSpPr/>
          <p:nvPr>
            <p:ph idx="2" type="pic"/>
          </p:nvPr>
        </p:nvSpPr>
        <p:spPr>
          <a:xfrm>
            <a:off x="8114095" y="0"/>
            <a:ext cx="4077904" cy="3373657"/>
          </a:xfrm>
          <a:prstGeom prst="rect">
            <a:avLst/>
          </a:prstGeom>
          <a:solidFill>
            <a:srgbClr val="F2F2F2"/>
          </a:solidFill>
          <a:ln>
            <a:noFill/>
          </a:ln>
        </p:spPr>
      </p:sp>
      <p:sp>
        <p:nvSpPr>
          <p:cNvPr id="57" name="Google Shape;57;p65"/>
          <p:cNvSpPr txBox="1"/>
          <p:nvPr>
            <p:ph idx="1" type="body"/>
          </p:nvPr>
        </p:nvSpPr>
        <p:spPr>
          <a:xfrm>
            <a:off x="571042" y="3657600"/>
            <a:ext cx="9144000" cy="20925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343434"/>
              </a:buClr>
              <a:buSzPts val="2000"/>
              <a:buFont typeface="Arial"/>
              <a:buNone/>
              <a:defRPr b="0" i="0" sz="2000" u="none" cap="none" strike="noStrike">
                <a:solidFill>
                  <a:srgbClr val="34343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8" name="Google Shape;58;p65"/>
          <p:cNvSpPr txBox="1"/>
          <p:nvPr>
            <p:ph type="ctrTitle"/>
          </p:nvPr>
        </p:nvSpPr>
        <p:spPr>
          <a:xfrm>
            <a:off x="571042" y="2130878"/>
            <a:ext cx="6783347" cy="94964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400"/>
              <a:buFont typeface="Arial"/>
              <a:buNone/>
              <a:defRPr b="0" i="0" sz="3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59" name="Shape 59"/>
        <p:cNvGrpSpPr/>
        <p:nvPr/>
      </p:nvGrpSpPr>
      <p:grpSpPr>
        <a:xfrm>
          <a:off x="0" y="0"/>
          <a:ext cx="0" cy="0"/>
          <a:chOff x="0" y="0"/>
          <a:chExt cx="0" cy="0"/>
        </a:xfrm>
      </p:grpSpPr>
      <p:sp>
        <p:nvSpPr>
          <p:cNvPr id="60" name="Google Shape;60;p66"/>
          <p:cNvSpPr/>
          <p:nvPr/>
        </p:nvSpPr>
        <p:spPr>
          <a:xfrm>
            <a:off x="0" y="-2"/>
            <a:ext cx="12192000" cy="1090246"/>
          </a:xfrm>
          <a:prstGeom prst="rect">
            <a:avLst/>
          </a:prstGeom>
          <a:solidFill>
            <a:srgbClr val="0029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61" name="Google Shape;61;p66"/>
          <p:cNvSpPr txBox="1"/>
          <p:nvPr>
            <p:ph type="ctrTitle"/>
          </p:nvPr>
        </p:nvSpPr>
        <p:spPr>
          <a:xfrm>
            <a:off x="548333" y="380482"/>
            <a:ext cx="9144000" cy="45124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400"/>
              <a:buFont typeface="Arial"/>
              <a:buNone/>
              <a:defRPr b="0" i="0" sz="3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6"/>
          <p:cNvSpPr/>
          <p:nvPr>
            <p:ph idx="2" type="pic"/>
          </p:nvPr>
        </p:nvSpPr>
        <p:spPr>
          <a:xfrm>
            <a:off x="7232073" y="1439681"/>
            <a:ext cx="4353257" cy="4375222"/>
          </a:xfrm>
          <a:prstGeom prst="rect">
            <a:avLst/>
          </a:prstGeom>
          <a:solidFill>
            <a:srgbClr val="F2F2F2"/>
          </a:solidFill>
          <a:ln>
            <a:noFill/>
          </a:ln>
        </p:spPr>
      </p:sp>
      <p:sp>
        <p:nvSpPr>
          <p:cNvPr id="63" name="Google Shape;63;p66"/>
          <p:cNvSpPr txBox="1"/>
          <p:nvPr>
            <p:ph idx="1" type="body"/>
          </p:nvPr>
        </p:nvSpPr>
        <p:spPr>
          <a:xfrm>
            <a:off x="544767" y="1428814"/>
            <a:ext cx="5699162" cy="381158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1000"/>
              </a:spcBef>
              <a:spcAft>
                <a:spcPts val="0"/>
              </a:spcAft>
              <a:buClr>
                <a:srgbClr val="232323"/>
              </a:buClr>
              <a:buSzPts val="2000"/>
              <a:buFont typeface="Arial"/>
              <a:buNone/>
              <a:defRPr b="0" i="0" sz="2000" u="none" cap="none" strike="noStrike">
                <a:solidFill>
                  <a:srgbClr val="232323"/>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0" Type="http://schemas.openxmlformats.org/officeDocument/2006/relationships/theme" Target="../theme/theme6.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nvSpPr>
        <p:spPr>
          <a:xfrm>
            <a:off x="8755583" y="6383757"/>
            <a:ext cx="3228332" cy="316992"/>
          </a:xfrm>
          <a:prstGeom prst="rect">
            <a:avLst/>
          </a:prstGeom>
          <a:no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Clr>
                <a:schemeClr val="accent6"/>
              </a:buClr>
              <a:buSzPts val="1100"/>
              <a:buFont typeface="Arial"/>
              <a:buNone/>
            </a:pPr>
            <a:fld id="{00000000-1234-1234-1234-123412341234}" type="slidenum">
              <a:rPr b="0" i="0" lang="en-US" sz="1100" u="none" cap="none" strike="noStrike">
                <a:solidFill>
                  <a:schemeClr val="accent6"/>
                </a:solidFill>
                <a:latin typeface="Arial"/>
                <a:ea typeface="Arial"/>
                <a:cs typeface="Arial"/>
                <a:sym typeface="Arial"/>
              </a:rPr>
              <a:t>‹#›</a:t>
            </a:fld>
            <a:r>
              <a:rPr b="0" i="0" lang="en-US" sz="1100" u="none" cap="none" strike="noStrike">
                <a:solidFill>
                  <a:schemeClr val="dk1"/>
                </a:solidFill>
                <a:latin typeface="Arial"/>
                <a:ea typeface="Arial"/>
                <a:cs typeface="Arial"/>
                <a:sym typeface="Arial"/>
              </a:rPr>
              <a:t> </a:t>
            </a:r>
            <a:endParaRPr/>
          </a:p>
        </p:txBody>
      </p:sp>
      <p:sp>
        <p:nvSpPr>
          <p:cNvPr id="11" name="Google Shape;11;p48"/>
          <p:cNvSpPr txBox="1"/>
          <p:nvPr/>
        </p:nvSpPr>
        <p:spPr>
          <a:xfrm>
            <a:off x="1265913" y="6423470"/>
            <a:ext cx="10371905" cy="29901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1100"/>
              <a:buFont typeface="Arial"/>
              <a:buNone/>
            </a:pPr>
            <a:r>
              <a:rPr b="0" i="0" lang="en-US" sz="1100" u="none" cap="none" strike="noStrike">
                <a:solidFill>
                  <a:schemeClr val="accent6"/>
                </a:solidFill>
                <a:latin typeface="Arial"/>
                <a:ea typeface="Arial"/>
                <a:cs typeface="Arial"/>
                <a:sym typeface="Arial"/>
              </a:rPr>
              <a:t>Department or Presentation Title	</a:t>
            </a:r>
            <a:endParaRPr/>
          </a:p>
        </p:txBody>
      </p:sp>
      <p:cxnSp>
        <p:nvCxnSpPr>
          <p:cNvPr id="12" name="Google Shape;12;p48"/>
          <p:cNvCxnSpPr/>
          <p:nvPr/>
        </p:nvCxnSpPr>
        <p:spPr>
          <a:xfrm flipH="1">
            <a:off x="314425" y="6287959"/>
            <a:ext cx="11563150" cy="11854"/>
          </a:xfrm>
          <a:prstGeom prst="straightConnector1">
            <a:avLst/>
          </a:prstGeom>
          <a:noFill/>
          <a:ln cap="flat" cmpd="sng" w="9525">
            <a:solidFill>
              <a:srgbClr val="DADADA"/>
            </a:solidFill>
            <a:prstDash val="solid"/>
            <a:miter lim="800000"/>
            <a:headEnd len="sm" w="sm" type="none"/>
            <a:tailEnd len="sm" w="sm" type="none"/>
          </a:ln>
        </p:spPr>
      </p:cxnSp>
      <p:pic>
        <p:nvPicPr>
          <p:cNvPr descr="A yellow and blue text&#10;&#10;Description automatically generated" id="13" name="Google Shape;13;p48"/>
          <p:cNvPicPr preferRelativeResize="0"/>
          <p:nvPr/>
        </p:nvPicPr>
        <p:blipFill rotWithShape="1">
          <a:blip r:embed="rId1">
            <a:alphaModFix/>
          </a:blip>
          <a:srcRect b="0" l="0" r="0" t="0"/>
          <a:stretch/>
        </p:blipFill>
        <p:spPr>
          <a:xfrm>
            <a:off x="315568" y="6410770"/>
            <a:ext cx="950345" cy="337900"/>
          </a:xfrm>
          <a:prstGeom prst="rect">
            <a:avLst/>
          </a:prstGeom>
          <a:noFill/>
          <a:ln>
            <a:noFill/>
          </a:ln>
        </p:spPr>
      </p:pic>
      <p:sp>
        <p:nvSpPr>
          <p:cNvPr id="14" name="Google Shape;14;p48"/>
          <p:cNvSpPr/>
          <p:nvPr/>
        </p:nvSpPr>
        <p:spPr>
          <a:xfrm>
            <a:off x="0" y="2614740"/>
            <a:ext cx="7928808" cy="42432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48"/>
          <p:cNvSpPr/>
          <p:nvPr/>
        </p:nvSpPr>
        <p:spPr>
          <a:xfrm>
            <a:off x="1" y="2044700"/>
            <a:ext cx="12192000" cy="57004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BF23"/>
              </a:solidFill>
              <a:latin typeface="Arial"/>
              <a:ea typeface="Arial"/>
              <a:cs typeface="Arial"/>
              <a:sym typeface="Arial"/>
            </a:endParaRPr>
          </a:p>
        </p:txBody>
      </p:sp>
      <p:sp>
        <p:nvSpPr>
          <p:cNvPr id="16" name="Google Shape;16;p48"/>
          <p:cNvSpPr/>
          <p:nvPr/>
        </p:nvSpPr>
        <p:spPr>
          <a:xfrm>
            <a:off x="7928808" y="2614740"/>
            <a:ext cx="4267200" cy="424326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48"/>
          <p:cNvSpPr txBox="1"/>
          <p:nvPr>
            <p:ph type="title"/>
          </p:nvPr>
        </p:nvSpPr>
        <p:spPr>
          <a:xfrm>
            <a:off x="521498" y="558187"/>
            <a:ext cx="10832302" cy="87405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50"/>
          <p:cNvSpPr txBox="1"/>
          <p:nvPr/>
        </p:nvSpPr>
        <p:spPr>
          <a:xfrm>
            <a:off x="6956000" y="6357605"/>
            <a:ext cx="4714502" cy="2990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rgbClr val="909090"/>
              </a:buClr>
              <a:buSzPts val="1200"/>
              <a:buFont typeface="Arial"/>
              <a:buNone/>
            </a:pPr>
            <a:r>
              <a:rPr b="0" i="0" lang="en-US" sz="1200" u="none" cap="none" strike="noStrike">
                <a:solidFill>
                  <a:srgbClr val="909090"/>
                </a:solidFill>
                <a:latin typeface="Arial"/>
                <a:ea typeface="Arial"/>
                <a:cs typeface="Arial"/>
                <a:sym typeface="Arial"/>
              </a:rPr>
              <a:t>Thrombolytics Today   </a:t>
            </a:r>
            <a:fld id="{00000000-1234-1234-1234-123412341234}" type="slidenum">
              <a:rPr b="0" i="0" lang="en-US" sz="1200" u="none" cap="none" strike="noStrike">
                <a:solidFill>
                  <a:srgbClr val="909090"/>
                </a:solidFill>
                <a:latin typeface="Arial"/>
                <a:ea typeface="Arial"/>
                <a:cs typeface="Arial"/>
                <a:sym typeface="Arial"/>
              </a:rPr>
              <a:t>‹#›</a:t>
            </a:fld>
            <a:r>
              <a:rPr b="0" i="0" lang="en-US" sz="1200" u="none" cap="none" strike="noStrike">
                <a:solidFill>
                  <a:srgbClr val="909090"/>
                </a:solidFill>
                <a:latin typeface="Arial"/>
                <a:ea typeface="Arial"/>
                <a:cs typeface="Arial"/>
                <a:sym typeface="Arial"/>
              </a:rPr>
              <a:t> </a:t>
            </a:r>
            <a:endParaRPr/>
          </a:p>
        </p:txBody>
      </p:sp>
      <p:pic>
        <p:nvPicPr>
          <p:cNvPr descr="A yellow and blue text&#10;&#10;Description automatically generated" id="30" name="Google Shape;30;p50"/>
          <p:cNvPicPr preferRelativeResize="0"/>
          <p:nvPr/>
        </p:nvPicPr>
        <p:blipFill rotWithShape="1">
          <a:blip r:embed="rId1">
            <a:alphaModFix/>
          </a:blip>
          <a:srcRect b="0" l="0" r="0" t="0"/>
          <a:stretch/>
        </p:blipFill>
        <p:spPr>
          <a:xfrm>
            <a:off x="617365" y="6123457"/>
            <a:ext cx="1272666" cy="452502"/>
          </a:xfrm>
          <a:prstGeom prst="rect">
            <a:avLst/>
          </a:prstGeom>
          <a:noFill/>
          <a:ln>
            <a:noFill/>
          </a:ln>
        </p:spPr>
      </p:pic>
      <p:sp>
        <p:nvSpPr>
          <p:cNvPr id="31" name="Google Shape;31;p50"/>
          <p:cNvSpPr txBox="1"/>
          <p:nvPr>
            <p:ph type="title"/>
          </p:nvPr>
        </p:nvSpPr>
        <p:spPr>
          <a:xfrm>
            <a:off x="521498" y="1"/>
            <a:ext cx="10832302" cy="657595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52"/>
          <p:cNvSpPr txBox="1"/>
          <p:nvPr/>
        </p:nvSpPr>
        <p:spPr>
          <a:xfrm>
            <a:off x="6956000" y="6357605"/>
            <a:ext cx="4714502" cy="2990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rgbClr val="909090"/>
              </a:buClr>
              <a:buSzPts val="1200"/>
              <a:buFont typeface="Arial"/>
              <a:buNone/>
            </a:pPr>
            <a:r>
              <a:rPr b="0" i="0" lang="en-US" sz="1200" u="none" cap="none" strike="noStrike">
                <a:solidFill>
                  <a:srgbClr val="909090"/>
                </a:solidFill>
                <a:latin typeface="Arial"/>
                <a:ea typeface="Arial"/>
                <a:cs typeface="Arial"/>
                <a:sym typeface="Arial"/>
              </a:rPr>
              <a:t>Thrombolytics Today   </a:t>
            </a:r>
            <a:fld id="{00000000-1234-1234-1234-123412341234}" type="slidenum">
              <a:rPr b="0" i="0" lang="en-US" sz="1200" u="none" cap="none" strike="noStrike">
                <a:solidFill>
                  <a:srgbClr val="909090"/>
                </a:solidFill>
                <a:latin typeface="Arial"/>
                <a:ea typeface="Arial"/>
                <a:cs typeface="Arial"/>
                <a:sym typeface="Arial"/>
              </a:rPr>
              <a:t>‹#›</a:t>
            </a:fld>
            <a:r>
              <a:rPr b="0" i="0" lang="en-US" sz="1200" u="none" cap="none" strike="noStrike">
                <a:solidFill>
                  <a:srgbClr val="909090"/>
                </a:solidFill>
                <a:latin typeface="Arial"/>
                <a:ea typeface="Arial"/>
                <a:cs typeface="Arial"/>
                <a:sym typeface="Arial"/>
              </a:rPr>
              <a:t> </a:t>
            </a:r>
            <a:endParaRPr/>
          </a:p>
        </p:txBody>
      </p:sp>
      <p:pic>
        <p:nvPicPr>
          <p:cNvPr descr="A yellow and blue text&#10;&#10;Description automatically generated" id="75" name="Google Shape;75;p52"/>
          <p:cNvPicPr preferRelativeResize="0"/>
          <p:nvPr/>
        </p:nvPicPr>
        <p:blipFill rotWithShape="1">
          <a:blip r:embed="rId1">
            <a:alphaModFix/>
          </a:blip>
          <a:srcRect b="0" l="0" r="0" t="0"/>
          <a:stretch/>
        </p:blipFill>
        <p:spPr>
          <a:xfrm>
            <a:off x="617365" y="6123457"/>
            <a:ext cx="1272666" cy="452502"/>
          </a:xfrm>
          <a:prstGeom prst="rect">
            <a:avLst/>
          </a:prstGeom>
          <a:noFill/>
          <a:ln>
            <a:noFill/>
          </a:ln>
        </p:spPr>
      </p:pic>
      <p:sp>
        <p:nvSpPr>
          <p:cNvPr id="76" name="Google Shape;76;p52"/>
          <p:cNvSpPr txBox="1"/>
          <p:nvPr>
            <p:ph type="title"/>
          </p:nvPr>
        </p:nvSpPr>
        <p:spPr>
          <a:xfrm>
            <a:off x="521498" y="1"/>
            <a:ext cx="10832302" cy="657595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4"/>
          <p:cNvSpPr txBox="1"/>
          <p:nvPr>
            <p:ph type="title"/>
          </p:nvPr>
        </p:nvSpPr>
        <p:spPr>
          <a:xfrm>
            <a:off x="521498" y="1"/>
            <a:ext cx="10832302" cy="657595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71"/>
          <p:cNvSpPr txBox="1"/>
          <p:nvPr>
            <p:ph type="title"/>
          </p:nvPr>
        </p:nvSpPr>
        <p:spPr>
          <a:xfrm>
            <a:off x="524435" y="0"/>
            <a:ext cx="10883153" cy="659080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1.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3.jpg"/><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
          <p:cNvSpPr txBox="1"/>
          <p:nvPr>
            <p:ph type="ctrTitle"/>
          </p:nvPr>
        </p:nvSpPr>
        <p:spPr>
          <a:xfrm>
            <a:off x="577516" y="3011833"/>
            <a:ext cx="7002379" cy="16938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Thrombolytics Today: Tenecteplase vs Alteplase &amp; Post-Thrombolytic Management</a:t>
            </a:r>
            <a:endParaRPr/>
          </a:p>
        </p:txBody>
      </p:sp>
      <p:sp>
        <p:nvSpPr>
          <p:cNvPr id="168" name="Google Shape;168;p1"/>
          <p:cNvSpPr txBox="1"/>
          <p:nvPr>
            <p:ph idx="1" type="subTitle"/>
          </p:nvPr>
        </p:nvSpPr>
        <p:spPr>
          <a:xfrm>
            <a:off x="577516" y="4705665"/>
            <a:ext cx="7002379" cy="139108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2000"/>
              <a:t>Robyn Stoianovici, PharmD, BCCCP</a:t>
            </a:r>
            <a:endParaRPr/>
          </a:p>
          <a:p>
            <a:pPr indent="0" lvl="0" marL="0" rtl="0" algn="l">
              <a:lnSpc>
                <a:spcPct val="90000"/>
              </a:lnSpc>
              <a:spcBef>
                <a:spcPts val="0"/>
              </a:spcBef>
              <a:spcAft>
                <a:spcPts val="0"/>
              </a:spcAft>
              <a:buClr>
                <a:schemeClr val="lt1"/>
              </a:buClr>
              <a:buSzPts val="2000"/>
              <a:buNone/>
            </a:pPr>
            <a:r>
              <a:rPr lang="en-US" sz="2000"/>
              <a:t>Senior Clinical Pharmacist, Neurocritical Care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SzPts val="2000"/>
              <a:buChar char="▪"/>
            </a:pPr>
            <a:r>
              <a:rPr lang="en-US"/>
              <a:t>Pre-existing disability</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Recent DOAC exposure (&lt;48 hours)</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Ischemic stroke within 3 months</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Prior ICH</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Recent major non-CNS trauma (14 days to 3 months)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Recent major non-CNS surgery within 10 days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Intracranial arterial dissection</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Intracranial vascular malformations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Recent STEMI within 3 months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Acute pericarditis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Left atrial or ventricular thrombus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Systemic active malignancy</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Pregnancy and post-partum period</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Dural puncture within 7 days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Arterial puncture within 7 days (noncompressible)</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Moderate to severe TBI ≥ 14 days to 3 months</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Neurosurgery ≥ 14 days to 3 months</a:t>
            </a:r>
            <a:endParaRPr/>
          </a:p>
          <a:p>
            <a:pPr indent="-124460" lvl="0" marL="251460" rtl="0" algn="l">
              <a:lnSpc>
                <a:spcPct val="100000"/>
              </a:lnSpc>
              <a:spcBef>
                <a:spcPts val="1000"/>
              </a:spcBef>
              <a:spcAft>
                <a:spcPts val="0"/>
              </a:spcAft>
              <a:buClr>
                <a:schemeClr val="accent1"/>
              </a:buClr>
              <a:buSzPts val="2000"/>
              <a:buFont typeface="Noto Sans Symbols"/>
              <a:buNone/>
            </a:pPr>
            <a:r>
              <a:t/>
            </a:r>
            <a:endParaRPr/>
          </a:p>
        </p:txBody>
      </p:sp>
      <p:sp>
        <p:nvSpPr>
          <p:cNvPr id="228" name="Google Shape;228;p10"/>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IVT Relative Contraindications</a:t>
            </a:r>
            <a:endParaRPr/>
          </a:p>
        </p:txBody>
      </p:sp>
      <p:sp>
        <p:nvSpPr>
          <p:cNvPr id="229" name="Google Shape;229;p10"/>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SzPts val="2000"/>
              <a:buChar char="▪"/>
            </a:pPr>
            <a:r>
              <a:rPr lang="en-US"/>
              <a:t>CT with hemorrhage</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CT with extensive hypodensity</a:t>
            </a:r>
            <a:endParaRPr/>
          </a:p>
          <a:p>
            <a:pPr indent="-251460" lvl="0" marL="251460" rtl="0" algn="l">
              <a:lnSpc>
                <a:spcPct val="100000"/>
              </a:lnSpc>
              <a:spcBef>
                <a:spcPts val="1000"/>
              </a:spcBef>
              <a:spcAft>
                <a:spcPts val="0"/>
              </a:spcAft>
              <a:buSzPts val="2000"/>
              <a:buChar char="▪"/>
            </a:pPr>
            <a:r>
              <a:rPr lang="en-US"/>
              <a:t>Moderate to severe TBI within </a:t>
            </a:r>
            <a:r>
              <a:rPr b="1" lang="en-US"/>
              <a:t>14 days</a:t>
            </a:r>
            <a:endParaRPr/>
          </a:p>
          <a:p>
            <a:pPr indent="-228600" lvl="1" marL="502920" rtl="0" algn="l">
              <a:lnSpc>
                <a:spcPct val="100000"/>
              </a:lnSpc>
              <a:spcBef>
                <a:spcPts val="500"/>
              </a:spcBef>
              <a:spcAft>
                <a:spcPts val="0"/>
              </a:spcAft>
              <a:buClr>
                <a:srgbClr val="343434"/>
              </a:buClr>
              <a:buSzPts val="1700"/>
              <a:buChar char="–"/>
            </a:pPr>
            <a:r>
              <a:rPr lang="en-US"/>
              <a:t>&gt;30min LOC + GCS &lt;13 OR hemorrhage, contusion, or skull fracture</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Neurosurgery within </a:t>
            </a:r>
            <a:r>
              <a:rPr b="1" lang="en-US"/>
              <a:t>14 days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Acute spinal cord injury with in 3 months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Intra-axial neoplasm</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Infective endocarditis</a:t>
            </a:r>
            <a:endParaRPr/>
          </a:p>
          <a:p>
            <a:pPr indent="-251460" lvl="0" marL="251460" rtl="0" algn="l">
              <a:lnSpc>
                <a:spcPct val="100000"/>
              </a:lnSpc>
              <a:spcBef>
                <a:spcPts val="1000"/>
              </a:spcBef>
              <a:spcAft>
                <a:spcPts val="0"/>
              </a:spcAft>
              <a:buSzPts val="2000"/>
              <a:buChar char="▪"/>
            </a:pPr>
            <a:r>
              <a:rPr lang="en-US"/>
              <a:t>Severe coagulopathy or thrombocytopenia</a:t>
            </a:r>
            <a:endParaRPr/>
          </a:p>
          <a:p>
            <a:pPr indent="-228600" lvl="1" marL="502920" rtl="0" algn="l">
              <a:lnSpc>
                <a:spcPct val="100000"/>
              </a:lnSpc>
              <a:spcBef>
                <a:spcPts val="500"/>
              </a:spcBef>
              <a:spcAft>
                <a:spcPts val="0"/>
              </a:spcAft>
              <a:buClr>
                <a:srgbClr val="343434"/>
              </a:buClr>
              <a:buSzPts val="1700"/>
              <a:buChar char="–"/>
            </a:pPr>
            <a:r>
              <a:rPr lang="en-US"/>
              <a:t>PLT &lt;100k, INR &gt;1.7, aPTT &gt;40, PT &gt;15</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Aortic arch dissection, known or suspected</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Amyloid-related imaging abnormalities or on amyloid immunotherapy</a:t>
            </a:r>
            <a:endParaRPr/>
          </a:p>
          <a:p>
            <a:pPr indent="-124460" lvl="0" marL="251460" rtl="0" algn="l">
              <a:lnSpc>
                <a:spcPct val="100000"/>
              </a:lnSpc>
              <a:spcBef>
                <a:spcPts val="1000"/>
              </a:spcBef>
              <a:spcAft>
                <a:spcPts val="0"/>
              </a:spcAft>
              <a:buClr>
                <a:schemeClr val="accent1"/>
              </a:buClr>
              <a:buSzPts val="2000"/>
              <a:buFont typeface="Noto Sans Symbols"/>
              <a:buNone/>
            </a:pPr>
            <a:r>
              <a:t/>
            </a:r>
            <a:endParaRPr/>
          </a:p>
        </p:txBody>
      </p:sp>
      <p:sp>
        <p:nvSpPr>
          <p:cNvPr id="236" name="Google Shape;236;p11"/>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IVT Absolute Contraindications</a:t>
            </a:r>
            <a:endParaRPr/>
          </a:p>
        </p:txBody>
      </p:sp>
      <p:sp>
        <p:nvSpPr>
          <p:cNvPr id="237" name="Google Shape;237;p11"/>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2"/>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400"/>
              <a:buFont typeface="Noto Sans Symbols"/>
              <a:buChar char="▪"/>
            </a:pPr>
            <a:r>
              <a:rPr lang="en-US" sz="2400"/>
              <a:t>Extracranial cervical dissections</a:t>
            </a:r>
            <a:endParaRPr/>
          </a:p>
          <a:p>
            <a:pPr indent="-251460" lvl="0" marL="251460" rtl="0" algn="l">
              <a:lnSpc>
                <a:spcPct val="100000"/>
              </a:lnSpc>
              <a:spcBef>
                <a:spcPts val="1000"/>
              </a:spcBef>
              <a:spcAft>
                <a:spcPts val="0"/>
              </a:spcAft>
              <a:buClr>
                <a:schemeClr val="accent1"/>
              </a:buClr>
              <a:buSzPts val="2400"/>
              <a:buFont typeface="Noto Sans Symbols"/>
              <a:buChar char="▪"/>
            </a:pPr>
            <a:r>
              <a:rPr lang="en-US" sz="2400"/>
              <a:t>Extra-axial intracranial neoplasms</a:t>
            </a:r>
            <a:endParaRPr/>
          </a:p>
          <a:p>
            <a:pPr indent="-251460" lvl="0" marL="251460" rtl="0" algn="l">
              <a:lnSpc>
                <a:spcPct val="100000"/>
              </a:lnSpc>
              <a:spcBef>
                <a:spcPts val="1000"/>
              </a:spcBef>
              <a:spcAft>
                <a:spcPts val="0"/>
              </a:spcAft>
              <a:buClr>
                <a:schemeClr val="accent1"/>
              </a:buClr>
              <a:buSzPts val="2400"/>
              <a:buFont typeface="Noto Sans Symbols"/>
              <a:buChar char="▪"/>
            </a:pPr>
            <a:r>
              <a:rPr lang="en-US" sz="2400"/>
              <a:t>Angiographic procedural stroke (post-angiography)</a:t>
            </a:r>
            <a:endParaRPr/>
          </a:p>
          <a:p>
            <a:pPr indent="-251460" lvl="0" marL="251460" rtl="0" algn="l">
              <a:lnSpc>
                <a:spcPct val="100000"/>
              </a:lnSpc>
              <a:spcBef>
                <a:spcPts val="1000"/>
              </a:spcBef>
              <a:spcAft>
                <a:spcPts val="0"/>
              </a:spcAft>
              <a:buClr>
                <a:schemeClr val="accent1"/>
              </a:buClr>
              <a:buSzPts val="2400"/>
              <a:buFont typeface="Noto Sans Symbols"/>
              <a:buChar char="▪"/>
            </a:pPr>
            <a:r>
              <a:rPr lang="en-US" sz="2400"/>
              <a:t>Unruptured intracranial aneurysm</a:t>
            </a:r>
            <a:endParaRPr/>
          </a:p>
          <a:p>
            <a:pPr indent="-251460" lvl="0" marL="251460" rtl="0" algn="l">
              <a:lnSpc>
                <a:spcPct val="100000"/>
              </a:lnSpc>
              <a:spcBef>
                <a:spcPts val="1000"/>
              </a:spcBef>
              <a:spcAft>
                <a:spcPts val="0"/>
              </a:spcAft>
              <a:buClr>
                <a:schemeClr val="accent1"/>
              </a:buClr>
              <a:buSzPts val="2400"/>
              <a:buFont typeface="Noto Sans Symbols"/>
              <a:buChar char="▪"/>
            </a:pPr>
            <a:r>
              <a:rPr b="1" lang="en-US" sz="2400"/>
              <a:t>History of GI/GU bleeding</a:t>
            </a:r>
            <a:endParaRPr/>
          </a:p>
          <a:p>
            <a:pPr indent="-251460" lvl="0" marL="251460" rtl="0" algn="l">
              <a:lnSpc>
                <a:spcPct val="100000"/>
              </a:lnSpc>
              <a:spcBef>
                <a:spcPts val="1000"/>
              </a:spcBef>
              <a:spcAft>
                <a:spcPts val="0"/>
              </a:spcAft>
              <a:buClr>
                <a:schemeClr val="accent1"/>
              </a:buClr>
              <a:buSzPts val="2400"/>
              <a:buFont typeface="Noto Sans Symbols"/>
              <a:buChar char="▪"/>
            </a:pPr>
            <a:r>
              <a:rPr lang="en-US" sz="2400"/>
              <a:t>History of MI</a:t>
            </a:r>
            <a:endParaRPr/>
          </a:p>
          <a:p>
            <a:pPr indent="-251460" lvl="0" marL="251460" rtl="0" algn="l">
              <a:lnSpc>
                <a:spcPct val="100000"/>
              </a:lnSpc>
              <a:spcBef>
                <a:spcPts val="1000"/>
              </a:spcBef>
              <a:spcAft>
                <a:spcPts val="0"/>
              </a:spcAft>
              <a:buClr>
                <a:schemeClr val="accent1"/>
              </a:buClr>
              <a:buSzPts val="2400"/>
              <a:buFont typeface="Noto Sans Symbols"/>
              <a:buChar char="▪"/>
            </a:pPr>
            <a:r>
              <a:rPr lang="en-US" sz="2400"/>
              <a:t>Recreational drug use</a:t>
            </a:r>
            <a:endParaRPr/>
          </a:p>
          <a:p>
            <a:pPr indent="-251460" lvl="0" marL="251460" rtl="0" algn="l">
              <a:lnSpc>
                <a:spcPct val="100000"/>
              </a:lnSpc>
              <a:spcBef>
                <a:spcPts val="1000"/>
              </a:spcBef>
              <a:spcAft>
                <a:spcPts val="0"/>
              </a:spcAft>
              <a:buClr>
                <a:schemeClr val="accent1"/>
              </a:buClr>
              <a:buSzPts val="2400"/>
              <a:buFont typeface="Noto Sans Symbols"/>
              <a:buChar char="▪"/>
            </a:pPr>
            <a:r>
              <a:rPr lang="en-US" sz="2400"/>
              <a:t>Uncertainty of stroke diagnosis / stroke mimic</a:t>
            </a:r>
            <a:endParaRPr/>
          </a:p>
          <a:p>
            <a:pPr indent="-251460" lvl="0" marL="251460" rtl="0" algn="l">
              <a:lnSpc>
                <a:spcPct val="100000"/>
              </a:lnSpc>
              <a:spcBef>
                <a:spcPts val="1000"/>
              </a:spcBef>
              <a:spcAft>
                <a:spcPts val="0"/>
              </a:spcAft>
              <a:buClr>
                <a:schemeClr val="accent1"/>
              </a:buClr>
              <a:buSzPts val="2400"/>
              <a:buFont typeface="Noto Sans Symbols"/>
              <a:buChar char="▪"/>
            </a:pPr>
            <a:r>
              <a:rPr lang="en-US" sz="2400"/>
              <a:t>Moya-Moya disease</a:t>
            </a:r>
            <a:endParaRPr/>
          </a:p>
        </p:txBody>
      </p:sp>
      <p:sp>
        <p:nvSpPr>
          <p:cNvPr id="244" name="Google Shape;244;p12"/>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IVT Benefit over Risk</a:t>
            </a:r>
            <a:endParaRPr/>
          </a:p>
        </p:txBody>
      </p:sp>
      <p:sp>
        <p:nvSpPr>
          <p:cNvPr id="245" name="Google Shape;245;p12"/>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3"/>
          <p:cNvPicPr preferRelativeResize="0"/>
          <p:nvPr/>
        </p:nvPicPr>
        <p:blipFill rotWithShape="1">
          <a:blip r:embed="rId3">
            <a:alphaModFix/>
          </a:blip>
          <a:srcRect b="0" l="0" r="0" t="0"/>
          <a:stretch/>
        </p:blipFill>
        <p:spPr>
          <a:xfrm>
            <a:off x="6066948" y="3365057"/>
            <a:ext cx="5938516" cy="2878023"/>
          </a:xfrm>
          <a:prstGeom prst="rect">
            <a:avLst/>
          </a:prstGeom>
          <a:noFill/>
          <a:ln>
            <a:noFill/>
          </a:ln>
        </p:spPr>
      </p:pic>
      <p:sp>
        <p:nvSpPr>
          <p:cNvPr id="252" name="Google Shape;252;p13"/>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lnSpcReduction="10000"/>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Safe Implementations of Treatments in Stroke International Stroke Thrombolysis Registry –retrospective observational study, propensity score matched (2013-2024)</a:t>
            </a:r>
            <a:endParaRPr/>
          </a:p>
          <a:p>
            <a:pPr indent="-228600" lvl="1" marL="502920" rtl="0" algn="l">
              <a:lnSpc>
                <a:spcPct val="100000"/>
              </a:lnSpc>
              <a:spcBef>
                <a:spcPts val="500"/>
              </a:spcBef>
              <a:spcAft>
                <a:spcPts val="0"/>
              </a:spcAft>
              <a:buClr>
                <a:srgbClr val="343434"/>
              </a:buClr>
              <a:buSzPts val="1700"/>
              <a:buChar char="–"/>
            </a:pPr>
            <a:r>
              <a:rPr lang="en-US"/>
              <a:t>894 on DOAC and 1,788 no DOAC = 39% rivaroxaban, 36% dabigatran, 20% apixaban</a:t>
            </a:r>
            <a:endParaRPr/>
          </a:p>
          <a:p>
            <a:pPr indent="-228600" lvl="1" marL="502920" rtl="0" algn="l">
              <a:lnSpc>
                <a:spcPct val="100000"/>
              </a:lnSpc>
              <a:spcBef>
                <a:spcPts val="500"/>
              </a:spcBef>
              <a:spcAft>
                <a:spcPts val="0"/>
              </a:spcAft>
              <a:buClr>
                <a:srgbClr val="343434"/>
              </a:buClr>
              <a:buSzPts val="1700"/>
              <a:buChar char="–"/>
            </a:pPr>
            <a:r>
              <a:rPr lang="en-US"/>
              <a:t>mRS 0-2 at 3 months: 48% vs 46% (p=0.06)</a:t>
            </a:r>
            <a:endParaRPr/>
          </a:p>
          <a:p>
            <a:pPr indent="-228600" lvl="1" marL="502920" rtl="0" algn="l">
              <a:lnSpc>
                <a:spcPct val="100000"/>
              </a:lnSpc>
              <a:spcBef>
                <a:spcPts val="500"/>
              </a:spcBef>
              <a:spcAft>
                <a:spcPts val="0"/>
              </a:spcAft>
              <a:buClr>
                <a:srgbClr val="343434"/>
              </a:buClr>
              <a:buSzPts val="1700"/>
              <a:buChar char="–"/>
            </a:pPr>
            <a:r>
              <a:rPr lang="en-US"/>
              <a:t>sICH at 36h: (SITS criteria) 1.1 vs 1.5%, p=0.50; (ECASS-II criteria) 4.0 vs 4.3%, p=0.59</a:t>
            </a:r>
            <a:endParaRPr/>
          </a:p>
          <a:p>
            <a:pPr indent="-342900" lvl="2" marL="1257300" rtl="0" algn="l">
              <a:lnSpc>
                <a:spcPct val="90000"/>
              </a:lnSpc>
              <a:spcBef>
                <a:spcPts val="500"/>
              </a:spcBef>
              <a:spcAft>
                <a:spcPts val="0"/>
              </a:spcAft>
              <a:buClr>
                <a:srgbClr val="343434"/>
              </a:buClr>
              <a:buSzPts val="2000"/>
              <a:buFont typeface="Noto Sans Symbols"/>
              <a:buChar char="▪"/>
            </a:pPr>
            <a:r>
              <a:rPr lang="en-US">
                <a:solidFill>
                  <a:srgbClr val="343434"/>
                </a:solidFill>
                <a:latin typeface="Arial"/>
                <a:ea typeface="Arial"/>
                <a:cs typeface="Arial"/>
                <a:sym typeface="Arial"/>
              </a:rPr>
              <a:t>≤ 4h from DOAC had highest sICH</a:t>
            </a:r>
            <a:endParaRPr/>
          </a:p>
          <a:p>
            <a:pPr indent="-228600" lvl="1" marL="502920" rtl="0" algn="l">
              <a:lnSpc>
                <a:spcPct val="100000"/>
              </a:lnSpc>
              <a:spcBef>
                <a:spcPts val="500"/>
              </a:spcBef>
              <a:spcAft>
                <a:spcPts val="0"/>
              </a:spcAft>
              <a:buClr>
                <a:srgbClr val="343434"/>
              </a:buClr>
              <a:buSzPts val="1700"/>
              <a:buChar char="–"/>
            </a:pPr>
            <a:r>
              <a:rPr lang="en-US"/>
              <a:t>Death at 3 months: 25.1% vs 24% (p=0.65)</a:t>
            </a:r>
            <a:endParaRPr/>
          </a:p>
          <a:p>
            <a:pPr indent="-120650" lvl="1" marL="502920" rtl="0" algn="l">
              <a:lnSpc>
                <a:spcPct val="100000"/>
              </a:lnSpc>
              <a:spcBef>
                <a:spcPts val="500"/>
              </a:spcBef>
              <a:spcAft>
                <a:spcPts val="0"/>
              </a:spcAft>
              <a:buClr>
                <a:srgbClr val="343434"/>
              </a:buClr>
              <a:buSzPts val="1700"/>
              <a:buNone/>
            </a:pPr>
            <a:r>
              <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Criticisms:</a:t>
            </a:r>
            <a:endParaRPr/>
          </a:p>
          <a:p>
            <a:pPr indent="-228600" lvl="1" marL="502920" rtl="0" algn="l">
              <a:lnSpc>
                <a:spcPct val="100000"/>
              </a:lnSpc>
              <a:spcBef>
                <a:spcPts val="500"/>
              </a:spcBef>
              <a:spcAft>
                <a:spcPts val="0"/>
              </a:spcAft>
              <a:buClr>
                <a:srgbClr val="343434"/>
              </a:buClr>
              <a:buSzPts val="1700"/>
              <a:buChar char="–"/>
            </a:pPr>
            <a:r>
              <a:rPr lang="en-US"/>
              <a:t>Retrospective bias, selection bias</a:t>
            </a:r>
            <a:endParaRPr/>
          </a:p>
          <a:p>
            <a:pPr indent="-228600" lvl="1" marL="502920" rtl="0" algn="l">
              <a:lnSpc>
                <a:spcPct val="100000"/>
              </a:lnSpc>
              <a:spcBef>
                <a:spcPts val="500"/>
              </a:spcBef>
              <a:spcAft>
                <a:spcPts val="0"/>
              </a:spcAft>
              <a:buClr>
                <a:srgbClr val="343434"/>
              </a:buClr>
              <a:buSzPts val="1700"/>
              <a:buChar char="–"/>
            </a:pPr>
            <a:r>
              <a:rPr lang="en-US"/>
              <a:t>Limited EVT population (20%)</a:t>
            </a:r>
            <a:endParaRPr/>
          </a:p>
          <a:p>
            <a:pPr indent="-228600" lvl="1" marL="502920" rtl="0" algn="l">
              <a:lnSpc>
                <a:spcPct val="100000"/>
              </a:lnSpc>
              <a:spcBef>
                <a:spcPts val="500"/>
              </a:spcBef>
              <a:spcAft>
                <a:spcPts val="0"/>
              </a:spcAft>
              <a:buClr>
                <a:srgbClr val="343434"/>
              </a:buClr>
              <a:buSzPts val="1700"/>
              <a:buChar char="–"/>
            </a:pPr>
            <a:r>
              <a:rPr lang="en-US"/>
              <a:t>tPA vs TNK</a:t>
            </a:r>
            <a:endParaRPr/>
          </a:p>
          <a:p>
            <a:pPr indent="-228600" lvl="1" marL="502920" rtl="0" algn="l">
              <a:lnSpc>
                <a:spcPct val="100000"/>
              </a:lnSpc>
              <a:spcBef>
                <a:spcPts val="500"/>
              </a:spcBef>
              <a:spcAft>
                <a:spcPts val="0"/>
              </a:spcAft>
              <a:buClr>
                <a:srgbClr val="343434"/>
              </a:buClr>
              <a:buSzPts val="1700"/>
              <a:buChar char="–"/>
            </a:pPr>
            <a:r>
              <a:rPr lang="en-US"/>
              <a:t>34% missing mRS at 3 months</a:t>
            </a:r>
            <a:endParaRPr/>
          </a:p>
          <a:p>
            <a:pPr indent="-120650" lvl="1" marL="502920" rtl="0" algn="l">
              <a:lnSpc>
                <a:spcPct val="100000"/>
              </a:lnSpc>
              <a:spcBef>
                <a:spcPts val="500"/>
              </a:spcBef>
              <a:spcAft>
                <a:spcPts val="0"/>
              </a:spcAft>
              <a:buClr>
                <a:srgbClr val="343434"/>
              </a:buClr>
              <a:buSzPts val="1700"/>
              <a:buNone/>
            </a:pPr>
            <a:r>
              <a:t/>
            </a:r>
            <a:endParaRPr/>
          </a:p>
        </p:txBody>
      </p:sp>
      <p:sp>
        <p:nvSpPr>
          <p:cNvPr id="253" name="Google Shape;253;p13"/>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Thrombolytics and DOACs</a:t>
            </a:r>
            <a:endParaRPr/>
          </a:p>
        </p:txBody>
      </p:sp>
      <p:sp>
        <p:nvSpPr>
          <p:cNvPr id="254" name="Google Shape;254;p13"/>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Matusevicius M et al. </a:t>
            </a:r>
            <a:r>
              <a:rPr i="1" lang="en-US" sz="800">
                <a:solidFill>
                  <a:srgbClr val="343434"/>
                </a:solidFill>
                <a:latin typeface="Arial"/>
                <a:ea typeface="Arial"/>
                <a:cs typeface="Arial"/>
                <a:sym typeface="Arial"/>
              </a:rPr>
              <a:t>Ann Neurol</a:t>
            </a:r>
            <a:r>
              <a:rPr lang="en-US" sz="800">
                <a:solidFill>
                  <a:srgbClr val="343434"/>
                </a:solidFill>
                <a:latin typeface="Arial"/>
                <a:ea typeface="Arial"/>
                <a:cs typeface="Arial"/>
                <a:sym typeface="Arial"/>
              </a:rPr>
              <a:t>. 2025;97(6):1205-1214.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8" name="Shape 258"/>
        <p:cNvGrpSpPr/>
        <p:nvPr/>
      </p:nvGrpSpPr>
      <p:grpSpPr>
        <a:xfrm>
          <a:off x="0" y="0"/>
          <a:ext cx="0" cy="0"/>
          <a:chOff x="0" y="0"/>
          <a:chExt cx="0" cy="0"/>
        </a:xfrm>
      </p:grpSpPr>
      <p:sp>
        <p:nvSpPr>
          <p:cNvPr id="259" name="Google Shape;259;p14"/>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SITS-MOST criteria:</a:t>
            </a:r>
            <a:endParaRPr/>
          </a:p>
          <a:p>
            <a:pPr indent="-228600" lvl="1" marL="502920" rtl="0" algn="l">
              <a:lnSpc>
                <a:spcPct val="100000"/>
              </a:lnSpc>
              <a:spcBef>
                <a:spcPts val="500"/>
              </a:spcBef>
              <a:spcAft>
                <a:spcPts val="0"/>
              </a:spcAft>
              <a:buClr>
                <a:srgbClr val="343434"/>
              </a:buClr>
              <a:buSzPts val="1700"/>
              <a:buChar char="–"/>
            </a:pPr>
            <a:r>
              <a:rPr lang="en-US"/>
              <a:t>Local or remote parenchymal hemorrhage type 2 on the 22-36h post-treatment imaging scan</a:t>
            </a:r>
            <a:endParaRPr/>
          </a:p>
          <a:p>
            <a:pPr indent="-228600" lvl="1" marL="502920" rtl="0" algn="l">
              <a:lnSpc>
                <a:spcPct val="100000"/>
              </a:lnSpc>
              <a:spcBef>
                <a:spcPts val="500"/>
              </a:spcBef>
              <a:spcAft>
                <a:spcPts val="0"/>
              </a:spcAft>
              <a:buClr>
                <a:srgbClr val="343434"/>
              </a:buClr>
              <a:buSzPts val="1700"/>
              <a:buChar char="–"/>
            </a:pPr>
            <a:r>
              <a:rPr lang="en-US"/>
              <a:t>Neurological deterioration of 4 points or more on the NIHSS from baseline or from the lowest NIHSS value between baseline and 24</a:t>
            </a:r>
            <a:endParaRPr/>
          </a:p>
          <a:p>
            <a:pPr indent="-228600" lvl="1" marL="502920" rtl="0" algn="l">
              <a:lnSpc>
                <a:spcPct val="100000"/>
              </a:lnSpc>
              <a:spcBef>
                <a:spcPts val="500"/>
              </a:spcBef>
              <a:spcAft>
                <a:spcPts val="0"/>
              </a:spcAft>
              <a:buClr>
                <a:srgbClr val="343434"/>
              </a:buClr>
              <a:buSzPts val="1700"/>
              <a:buChar char="–"/>
            </a:pPr>
            <a:r>
              <a:rPr lang="en-US"/>
              <a:t>Leading to death</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ECASS-II criteria:</a:t>
            </a:r>
            <a:endParaRPr/>
          </a:p>
          <a:p>
            <a:pPr indent="-228600" lvl="1" marL="502920" rtl="0" algn="l">
              <a:lnSpc>
                <a:spcPct val="100000"/>
              </a:lnSpc>
              <a:spcBef>
                <a:spcPts val="500"/>
              </a:spcBef>
              <a:spcAft>
                <a:spcPts val="0"/>
              </a:spcAft>
              <a:buClr>
                <a:srgbClr val="343434"/>
              </a:buClr>
              <a:buSzPts val="1700"/>
              <a:buChar char="–"/>
            </a:pPr>
            <a:r>
              <a:rPr lang="en-US"/>
              <a:t>Decrease in the NIHSS score of 4 or more points</a:t>
            </a:r>
            <a:endParaRPr/>
          </a:p>
          <a:p>
            <a:pPr indent="-228600" lvl="1" marL="502920" rtl="0" algn="l">
              <a:lnSpc>
                <a:spcPct val="100000"/>
              </a:lnSpc>
              <a:spcBef>
                <a:spcPts val="500"/>
              </a:spcBef>
              <a:spcAft>
                <a:spcPts val="0"/>
              </a:spcAft>
              <a:buClr>
                <a:srgbClr val="343434"/>
              </a:buClr>
              <a:buSzPts val="1700"/>
              <a:buChar char="–"/>
            </a:pPr>
            <a:r>
              <a:rPr lang="en-US"/>
              <a:t>Blood at any site in the brain on the CT </a:t>
            </a:r>
            <a:endParaRPr/>
          </a:p>
        </p:txBody>
      </p:sp>
      <p:sp>
        <p:nvSpPr>
          <p:cNvPr id="260" name="Google Shape;260;p14"/>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Hemorrhagic Transformation Criteria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5"/>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t>Considerations: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Timing of last DOAC (possibly subjective, risk of inaccuracy)</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Renal function and clearance of medication</a:t>
            </a:r>
            <a:endParaRPr/>
          </a:p>
          <a:p>
            <a:pPr indent="-228600" lvl="1" marL="502920" rtl="0" algn="l">
              <a:lnSpc>
                <a:spcPct val="100000"/>
              </a:lnSpc>
              <a:spcBef>
                <a:spcPts val="500"/>
              </a:spcBef>
              <a:spcAft>
                <a:spcPts val="0"/>
              </a:spcAft>
              <a:buClr>
                <a:srgbClr val="343434"/>
              </a:buClr>
              <a:buSzPts val="1700"/>
              <a:buChar char="–"/>
            </a:pPr>
            <a:r>
              <a:rPr lang="en-US"/>
              <a:t>Anti-Xa assays calibrated to DOAC, if available (time-limited, lack of validated thresholds)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No liver disease, active cancer, renal dysfunction</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Informed discussion, patient or family preference</a:t>
            </a:r>
            <a:endParaRPr/>
          </a:p>
          <a:p>
            <a:pPr indent="0" lvl="0" marL="22860" rtl="0" algn="l">
              <a:lnSpc>
                <a:spcPct val="100000"/>
              </a:lnSpc>
              <a:spcBef>
                <a:spcPts val="1000"/>
              </a:spcBef>
              <a:spcAft>
                <a:spcPts val="0"/>
              </a:spcAft>
              <a:buSzPts val="2000"/>
              <a:buNone/>
            </a:pPr>
            <a:r>
              <a:t/>
            </a:r>
            <a:endParaRPr/>
          </a:p>
          <a:p>
            <a:pPr indent="0" lvl="0" marL="22860" rtl="0" algn="l">
              <a:lnSpc>
                <a:spcPct val="100000"/>
              </a:lnSpc>
              <a:spcBef>
                <a:spcPts val="1000"/>
              </a:spcBef>
              <a:spcAft>
                <a:spcPts val="0"/>
              </a:spcAft>
              <a:buSzPts val="2000"/>
              <a:buNone/>
            </a:pPr>
            <a:r>
              <a:rPr b="1" lang="en-US"/>
              <a:t>Concerns: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Lack of evidence of benefit over risk</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No RCTs; mainly observational, registry data</a:t>
            </a:r>
            <a:endParaRPr/>
          </a:p>
        </p:txBody>
      </p:sp>
      <p:sp>
        <p:nvSpPr>
          <p:cNvPr id="267" name="Google Shape;267;p15"/>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Thrombolytics and DOACs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6"/>
          <p:cNvPicPr preferRelativeResize="0"/>
          <p:nvPr/>
        </p:nvPicPr>
        <p:blipFill rotWithShape="1">
          <a:blip r:embed="rId3">
            <a:alphaModFix/>
          </a:blip>
          <a:srcRect b="0" l="0" r="82" t="0"/>
          <a:stretch/>
        </p:blipFill>
        <p:spPr>
          <a:xfrm>
            <a:off x="126583" y="1602993"/>
            <a:ext cx="11929080" cy="3825534"/>
          </a:xfrm>
          <a:prstGeom prst="rect">
            <a:avLst/>
          </a:prstGeom>
          <a:noFill/>
          <a:ln>
            <a:noFill/>
          </a:ln>
        </p:spPr>
      </p:pic>
      <p:sp>
        <p:nvSpPr>
          <p:cNvPr id="273" name="Google Shape;273;p16"/>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Wang L et al. </a:t>
            </a:r>
            <a:r>
              <a:rPr i="1" lang="en-US" sz="800">
                <a:solidFill>
                  <a:srgbClr val="343434"/>
                </a:solidFill>
                <a:latin typeface="Arial"/>
                <a:ea typeface="Arial"/>
                <a:cs typeface="Arial"/>
                <a:sym typeface="Arial"/>
              </a:rPr>
              <a:t>J Am Heart Assoc</a:t>
            </a:r>
            <a:r>
              <a:rPr lang="en-US" sz="800">
                <a:solidFill>
                  <a:srgbClr val="343434"/>
                </a:solidFill>
                <a:latin typeface="Arial"/>
                <a:ea typeface="Arial"/>
                <a:cs typeface="Arial"/>
                <a:sym typeface="Arial"/>
              </a:rPr>
              <a:t>. 2024;13(9):e031692.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7"/>
          <p:cNvSpPr txBox="1"/>
          <p:nvPr>
            <p:ph type="ctrTitle"/>
          </p:nvPr>
        </p:nvSpPr>
        <p:spPr>
          <a:xfrm>
            <a:off x="511949" y="311437"/>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3400"/>
              <a:buFont typeface="Arial"/>
              <a:buNone/>
            </a:pPr>
            <a:r>
              <a:rPr lang="en-US">
                <a:latin typeface="Arial"/>
                <a:ea typeface="Arial"/>
                <a:cs typeface="Arial"/>
                <a:sym typeface="Arial"/>
              </a:rPr>
              <a:t>Alteplase</a:t>
            </a:r>
            <a:endParaRPr/>
          </a:p>
        </p:txBody>
      </p:sp>
      <p:graphicFrame>
        <p:nvGraphicFramePr>
          <p:cNvPr id="280" name="Google Shape;280;p17"/>
          <p:cNvGraphicFramePr/>
          <p:nvPr/>
        </p:nvGraphicFramePr>
        <p:xfrm>
          <a:off x="498362" y="810260"/>
          <a:ext cx="3000000" cy="3000000"/>
        </p:xfrm>
        <a:graphic>
          <a:graphicData uri="http://schemas.openxmlformats.org/drawingml/2006/table">
            <a:tbl>
              <a:tblPr bandRow="1" firstRow="1">
                <a:noFill/>
                <a:tableStyleId>{06E312B6-AE35-4BD9-A195-4075A617D1F6}</a:tableStyleId>
              </a:tblPr>
              <a:tblGrid>
                <a:gridCol w="2027850"/>
                <a:gridCol w="1424525"/>
                <a:gridCol w="1339625"/>
                <a:gridCol w="3181875"/>
                <a:gridCol w="3181875"/>
              </a:tblGrid>
              <a:tr h="370850">
                <a:tc>
                  <a:txBody>
                    <a:bodyPr/>
                    <a:lstStyle/>
                    <a:p>
                      <a:pPr indent="0" lvl="0" marL="0" marR="0" rtl="0" algn="ctr">
                        <a:spcBef>
                          <a:spcPts val="0"/>
                        </a:spcBef>
                        <a:spcAft>
                          <a:spcPts val="0"/>
                        </a:spcAft>
                        <a:buNone/>
                      </a:pPr>
                      <a:r>
                        <a:rPr lang="en-US" sz="1400">
                          <a:latin typeface="Arial"/>
                          <a:ea typeface="Arial"/>
                          <a:cs typeface="Arial"/>
                          <a:sym typeface="Arial"/>
                        </a:rPr>
                        <a:t>Trial</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Journal</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Time</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Primary Benefit</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Harm</a:t>
                      </a:r>
                      <a:endParaRPr/>
                    </a:p>
                  </a:txBody>
                  <a:tcPr marT="45725" marB="45725" marR="91450" marL="91450" anchor="ctr"/>
                </a:tc>
              </a:tr>
              <a:tr h="370850">
                <a:tc>
                  <a:txBody>
                    <a:bodyPr/>
                    <a:lstStyle/>
                    <a:p>
                      <a:pPr indent="0" lvl="0" marL="0" marR="0" rtl="0" algn="ctr">
                        <a:spcBef>
                          <a:spcPts val="0"/>
                        </a:spcBef>
                        <a:spcAft>
                          <a:spcPts val="0"/>
                        </a:spcAft>
                        <a:buNone/>
                      </a:pPr>
                      <a:r>
                        <a:rPr lang="en-US" sz="1400">
                          <a:latin typeface="Arial"/>
                          <a:ea typeface="Arial"/>
                          <a:cs typeface="Arial"/>
                          <a:sym typeface="Arial"/>
                        </a:rPr>
                        <a:t>MAST-Italy (n=622)</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Lancet 1995</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&lt;6 hours</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Increased early death</a:t>
                      </a:r>
                      <a:endParaRPr/>
                    </a:p>
                  </a:txBody>
                  <a:tcPr marT="45725" marB="45725" marR="91450" marL="91450" anchor="ctr"/>
                </a:tc>
              </a:tr>
              <a:tr h="370850">
                <a:tc>
                  <a:txBody>
                    <a:bodyPr/>
                    <a:lstStyle/>
                    <a:p>
                      <a:pPr indent="0" lvl="0" marL="0" marR="0" rtl="0" algn="ctr">
                        <a:spcBef>
                          <a:spcPts val="0"/>
                        </a:spcBef>
                        <a:spcAft>
                          <a:spcPts val="0"/>
                        </a:spcAft>
                        <a:buNone/>
                      </a:pPr>
                      <a:r>
                        <a:rPr lang="en-US" sz="1400">
                          <a:latin typeface="Arial"/>
                          <a:ea typeface="Arial"/>
                          <a:cs typeface="Arial"/>
                          <a:sym typeface="Arial"/>
                        </a:rPr>
                        <a:t>ECASS-I (n=620)</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JAMA 1995</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&lt;6 hours</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Benefit not outweigh risk</a:t>
                      </a:r>
                      <a:endParaRPr/>
                    </a:p>
                  </a:txBody>
                  <a:tcPr marT="45725" marB="45725" marR="91450" marL="91450" anchor="ctr"/>
                </a:tc>
              </a:tr>
              <a:tr h="370850">
                <a:tc>
                  <a:txBody>
                    <a:bodyPr/>
                    <a:lstStyle/>
                    <a:p>
                      <a:pPr indent="0" lvl="0" marL="0" marR="0" rtl="0" algn="ctr">
                        <a:spcBef>
                          <a:spcPts val="0"/>
                        </a:spcBef>
                        <a:spcAft>
                          <a:spcPts val="0"/>
                        </a:spcAft>
                        <a:buNone/>
                      </a:pPr>
                      <a:r>
                        <a:rPr lang="en-US" sz="1400">
                          <a:latin typeface="Arial"/>
                          <a:ea typeface="Arial"/>
                          <a:cs typeface="Arial"/>
                          <a:sym typeface="Arial"/>
                        </a:rPr>
                        <a:t>NINDS-I (n=291)</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NEJM 1995</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&lt;3 hours</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 difference</a:t>
                      </a:r>
                      <a:endParaRPr/>
                    </a:p>
                  </a:txBody>
                  <a:tcPr marT="45725" marB="45725" marR="91450" marL="91450" anchor="ctr"/>
                </a:tc>
              </a:tr>
              <a:tr h="370850">
                <a:tc>
                  <a:txBody>
                    <a:bodyPr/>
                    <a:lstStyle/>
                    <a:p>
                      <a:pPr indent="0" lvl="0" marL="0" marR="0" rtl="0" algn="ctr">
                        <a:spcBef>
                          <a:spcPts val="0"/>
                        </a:spcBef>
                        <a:spcAft>
                          <a:spcPts val="0"/>
                        </a:spcAft>
                        <a:buNone/>
                      </a:pPr>
                      <a:r>
                        <a:rPr b="1" lang="en-US" sz="1400">
                          <a:latin typeface="Arial"/>
                          <a:ea typeface="Arial"/>
                          <a:cs typeface="Arial"/>
                          <a:sym typeface="Arial"/>
                        </a:rPr>
                        <a:t>NINDS-II (n=333)</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1400">
                          <a:latin typeface="Arial"/>
                          <a:ea typeface="Arial"/>
                          <a:cs typeface="Arial"/>
                          <a:sym typeface="Arial"/>
                        </a:rPr>
                        <a:t>NEJM 1995</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1400">
                          <a:latin typeface="Arial"/>
                          <a:ea typeface="Arial"/>
                          <a:cs typeface="Arial"/>
                          <a:sym typeface="Arial"/>
                        </a:rPr>
                        <a:t>&lt;3 hours</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1400">
                          <a:latin typeface="Arial"/>
                          <a:ea typeface="Arial"/>
                          <a:cs typeface="Arial"/>
                          <a:sym typeface="Arial"/>
                        </a:rPr>
                        <a:t>~13% absolute </a:t>
                      </a:r>
                      <a:r>
                        <a:rPr b="1" lang="en-US" sz="1400">
                          <a:latin typeface="Arial"/>
                          <a:ea typeface="Arial"/>
                          <a:cs typeface="Arial"/>
                          <a:sym typeface="Arial"/>
                        </a:rPr>
                        <a:t>benefit</a:t>
                      </a:r>
                      <a:r>
                        <a:rPr lang="en-US" sz="1400">
                          <a:latin typeface="Arial"/>
                          <a:ea typeface="Arial"/>
                          <a:cs typeface="Arial"/>
                          <a:sym typeface="Arial"/>
                        </a:rPr>
                        <a:t> mRS at 90 days</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1400">
                          <a:latin typeface="Arial"/>
                          <a:ea typeface="Arial"/>
                          <a:cs typeface="Arial"/>
                          <a:sym typeface="Arial"/>
                        </a:rPr>
                        <a:t>Increase ICH</a:t>
                      </a:r>
                      <a:endParaRPr/>
                    </a:p>
                  </a:txBody>
                  <a:tcPr marT="45725" marB="45725" marR="91450" marL="91450" anchor="ctr">
                    <a:solidFill>
                      <a:schemeClr val="accent1"/>
                    </a:solidFill>
                  </a:tcPr>
                </a:tc>
              </a:tr>
              <a:tr h="370850">
                <a:tc>
                  <a:txBody>
                    <a:bodyPr/>
                    <a:lstStyle/>
                    <a:p>
                      <a:pPr indent="0" lvl="0" marL="0" marR="0" rtl="0" algn="ctr">
                        <a:spcBef>
                          <a:spcPts val="0"/>
                        </a:spcBef>
                        <a:spcAft>
                          <a:spcPts val="0"/>
                        </a:spcAft>
                        <a:buNone/>
                      </a:pPr>
                      <a:r>
                        <a:rPr lang="en-US" sz="1400">
                          <a:latin typeface="Arial"/>
                          <a:ea typeface="Arial"/>
                          <a:cs typeface="Arial"/>
                          <a:sym typeface="Arial"/>
                        </a:rPr>
                        <a:t>MAST-Eu (n=310)</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NEJM 1996</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&lt;6 hours</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Stopped early due to </a:t>
                      </a:r>
                      <a:r>
                        <a:rPr b="1" lang="en-US" sz="1400">
                          <a:latin typeface="Arial"/>
                          <a:ea typeface="Arial"/>
                          <a:cs typeface="Arial"/>
                          <a:sym typeface="Arial"/>
                        </a:rPr>
                        <a:t>harm</a:t>
                      </a:r>
                      <a:endParaRPr/>
                    </a:p>
                  </a:txBody>
                  <a:tcPr marT="45725" marB="45725" marR="91450" marL="91450" anchor="ctr">
                    <a:solidFill>
                      <a:schemeClr val="lt2"/>
                    </a:solidFill>
                  </a:tcPr>
                </a:tc>
              </a:tr>
              <a:tr h="370850">
                <a:tc>
                  <a:txBody>
                    <a:bodyPr/>
                    <a:lstStyle/>
                    <a:p>
                      <a:pPr indent="0" lvl="0" marL="0" marR="0" rtl="0" algn="ctr">
                        <a:spcBef>
                          <a:spcPts val="0"/>
                        </a:spcBef>
                        <a:spcAft>
                          <a:spcPts val="0"/>
                        </a:spcAft>
                        <a:buNone/>
                      </a:pPr>
                      <a:r>
                        <a:rPr lang="en-US" sz="1400">
                          <a:latin typeface="Arial"/>
                          <a:ea typeface="Arial"/>
                          <a:cs typeface="Arial"/>
                          <a:sym typeface="Arial"/>
                        </a:rPr>
                        <a:t>ASK (n=340)</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JAMA 1996</a:t>
                      </a:r>
                      <a:endParaRPr/>
                    </a:p>
                  </a:txBody>
                  <a:tcPr marT="45725" marB="45725" marR="91450" marL="91450" anchor="ctr">
                    <a:solidFill>
                      <a:schemeClr val="lt2"/>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&lt;4 hours</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solidFill>
                      <a:schemeClr val="lt2"/>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Stopped early due to </a:t>
                      </a:r>
                      <a:r>
                        <a:rPr b="1" lang="en-US" sz="1400">
                          <a:latin typeface="Arial"/>
                          <a:ea typeface="Arial"/>
                          <a:cs typeface="Arial"/>
                          <a:sym typeface="Arial"/>
                        </a:rPr>
                        <a:t>harm</a:t>
                      </a:r>
                      <a:endParaRPr/>
                    </a:p>
                  </a:txBody>
                  <a:tcPr marT="45725" marB="45725" marR="91450" marL="91450" anchor="ctr">
                    <a:solidFill>
                      <a:schemeClr val="lt2"/>
                    </a:solidFill>
                  </a:tcPr>
                </a:tc>
              </a:tr>
              <a:tr h="370850">
                <a:tc>
                  <a:txBody>
                    <a:bodyPr/>
                    <a:lstStyle/>
                    <a:p>
                      <a:pPr indent="0" lvl="0" marL="0" marR="0" rtl="0" algn="ctr">
                        <a:spcBef>
                          <a:spcPts val="0"/>
                        </a:spcBef>
                        <a:spcAft>
                          <a:spcPts val="0"/>
                        </a:spcAft>
                        <a:buNone/>
                      </a:pPr>
                      <a:r>
                        <a:rPr lang="en-US" sz="1400">
                          <a:latin typeface="Arial"/>
                          <a:ea typeface="Arial"/>
                          <a:cs typeface="Arial"/>
                          <a:sym typeface="Arial"/>
                        </a:rPr>
                        <a:t>ECASS-II (n=800)</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Lancet 1998</a:t>
                      </a:r>
                      <a:endParaRPr/>
                    </a:p>
                  </a:txBody>
                  <a:tcPr marT="45725" marB="45725" marR="91450" marL="91450" anchor="ct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&lt;6 hours</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 difference</a:t>
                      </a:r>
                      <a:endParaRPr/>
                    </a:p>
                  </a:txBody>
                  <a:tcPr marT="45725" marB="45725" marR="91450" marL="91450" anchor="ctr"/>
                </a:tc>
              </a:tr>
              <a:tr h="370850">
                <a:tc>
                  <a:txBody>
                    <a:bodyPr/>
                    <a:lstStyle/>
                    <a:p>
                      <a:pPr indent="0" lvl="0" marL="0" marR="0" rtl="0" algn="ctr">
                        <a:spcBef>
                          <a:spcPts val="0"/>
                        </a:spcBef>
                        <a:spcAft>
                          <a:spcPts val="0"/>
                        </a:spcAft>
                        <a:buNone/>
                      </a:pPr>
                      <a:r>
                        <a:rPr lang="en-US" sz="1400">
                          <a:latin typeface="Arial"/>
                          <a:ea typeface="Arial"/>
                          <a:cs typeface="Arial"/>
                          <a:sym typeface="Arial"/>
                        </a:rPr>
                        <a:t>ATLANTIS-B (n=613)</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JAMA 1999</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3-4 hours</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solidFill>
                      <a:schemeClr val="lt2"/>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Stopped early due to “</a:t>
                      </a:r>
                      <a:r>
                        <a:rPr b="1" lang="en-US" sz="1400">
                          <a:latin typeface="Arial"/>
                          <a:ea typeface="Arial"/>
                          <a:cs typeface="Arial"/>
                          <a:sym typeface="Arial"/>
                        </a:rPr>
                        <a:t>unlikely</a:t>
                      </a:r>
                      <a:r>
                        <a:rPr lang="en-US" sz="1400">
                          <a:latin typeface="Arial"/>
                          <a:ea typeface="Arial"/>
                          <a:cs typeface="Arial"/>
                          <a:sym typeface="Arial"/>
                        </a:rPr>
                        <a:t> to prove beneficial”</a:t>
                      </a:r>
                      <a:endParaRPr/>
                    </a:p>
                  </a:txBody>
                  <a:tcPr marT="45725" marB="45725" marR="91450" marL="91450" anchor="ctr">
                    <a:solidFill>
                      <a:schemeClr val="lt2"/>
                    </a:solidFill>
                  </a:tcPr>
                </a:tc>
              </a:tr>
              <a:tr h="370850">
                <a:tc>
                  <a:txBody>
                    <a:bodyPr/>
                    <a:lstStyle/>
                    <a:p>
                      <a:pPr indent="0" lvl="0" marL="0" marR="0" rtl="0" algn="ctr">
                        <a:spcBef>
                          <a:spcPts val="0"/>
                        </a:spcBef>
                        <a:spcAft>
                          <a:spcPts val="0"/>
                        </a:spcAft>
                        <a:buNone/>
                      </a:pPr>
                      <a:r>
                        <a:rPr lang="en-US" sz="1400">
                          <a:latin typeface="Arial"/>
                          <a:ea typeface="Arial"/>
                          <a:cs typeface="Arial"/>
                          <a:sym typeface="Arial"/>
                        </a:rPr>
                        <a:t>ATLANTIS-A (n=142)</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Stroke 2000</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&lt;6 hours</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solidFill>
                      <a:schemeClr val="lt2"/>
                    </a:solidFill>
                  </a:tcPr>
                </a:tc>
                <a:tc>
                  <a:txBody>
                    <a:bodyPr/>
                    <a:lstStyle/>
                    <a:p>
                      <a:pPr indent="0" lvl="0" marL="0" marR="0" rtl="0" algn="ctr">
                        <a:spcBef>
                          <a:spcPts val="0"/>
                        </a:spcBef>
                        <a:spcAft>
                          <a:spcPts val="0"/>
                        </a:spcAft>
                        <a:buNone/>
                      </a:pPr>
                      <a:r>
                        <a:rPr lang="en-US" sz="1400">
                          <a:latin typeface="Arial"/>
                          <a:ea typeface="Arial"/>
                          <a:cs typeface="Arial"/>
                          <a:sym typeface="Arial"/>
                        </a:rPr>
                        <a:t>Stopped early due to </a:t>
                      </a:r>
                      <a:r>
                        <a:rPr b="1" lang="en-US" sz="1400">
                          <a:latin typeface="Arial"/>
                          <a:ea typeface="Arial"/>
                          <a:cs typeface="Arial"/>
                          <a:sym typeface="Arial"/>
                        </a:rPr>
                        <a:t>harm</a:t>
                      </a:r>
                      <a:endParaRPr/>
                    </a:p>
                  </a:txBody>
                  <a:tcPr marT="45725" marB="45725" marR="91450" marL="91450" anchor="ctr">
                    <a:solidFill>
                      <a:schemeClr val="lt2"/>
                    </a:solidFill>
                  </a:tcPr>
                </a:tc>
              </a:tr>
              <a:tr h="370850">
                <a:tc>
                  <a:txBody>
                    <a:bodyPr/>
                    <a:lstStyle/>
                    <a:p>
                      <a:pPr indent="0" lvl="0" marL="0" marR="0" rtl="0" algn="ctr">
                        <a:spcBef>
                          <a:spcPts val="0"/>
                        </a:spcBef>
                        <a:spcAft>
                          <a:spcPts val="0"/>
                        </a:spcAft>
                        <a:buNone/>
                      </a:pPr>
                      <a:r>
                        <a:rPr b="1" lang="en-US" sz="1400">
                          <a:latin typeface="Arial"/>
                          <a:ea typeface="Arial"/>
                          <a:cs typeface="Arial"/>
                          <a:sym typeface="Arial"/>
                        </a:rPr>
                        <a:t>ECASS-III (n=821)</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1400">
                          <a:latin typeface="Arial"/>
                          <a:ea typeface="Arial"/>
                          <a:cs typeface="Arial"/>
                          <a:sym typeface="Arial"/>
                        </a:rPr>
                        <a:t>NEJM 2008</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1400">
                          <a:latin typeface="Arial"/>
                          <a:ea typeface="Arial"/>
                          <a:cs typeface="Arial"/>
                          <a:sym typeface="Arial"/>
                        </a:rPr>
                        <a:t>3-4.5 hours</a:t>
                      </a:r>
                      <a:endParaRPr/>
                    </a:p>
                  </a:txBody>
                  <a:tcPr marT="45725" marB="45725" marR="91450" marL="91450" anchor="ctr">
                    <a:solidFill>
                      <a:schemeClr val="accent1"/>
                    </a:solidFill>
                  </a:tcPr>
                </a:tc>
                <a:tc>
                  <a:txBody>
                    <a:bodyPr/>
                    <a:lstStyle/>
                    <a:p>
                      <a:pPr indent="0" lvl="0" marL="0" marR="0" rtl="0" algn="ctr">
                        <a:spcBef>
                          <a:spcPts val="0"/>
                        </a:spcBef>
                        <a:spcAft>
                          <a:spcPts val="0"/>
                        </a:spcAft>
                        <a:buNone/>
                      </a:pPr>
                      <a:r>
                        <a:rPr lang="en-US" sz="1400">
                          <a:latin typeface="Arial"/>
                          <a:ea typeface="Arial"/>
                          <a:cs typeface="Arial"/>
                          <a:sym typeface="Arial"/>
                        </a:rPr>
                        <a:t>7% absolute </a:t>
                      </a:r>
                      <a:r>
                        <a:rPr b="1" lang="en-US" sz="1400">
                          <a:latin typeface="Arial"/>
                          <a:ea typeface="Arial"/>
                          <a:cs typeface="Arial"/>
                          <a:sym typeface="Arial"/>
                        </a:rPr>
                        <a:t>benefit</a:t>
                      </a:r>
                      <a:endParaRPr/>
                    </a:p>
                  </a:txBody>
                  <a:tcPr marT="45725" marB="45725" marR="91450" marL="91450" anchor="ctr">
                    <a:solidFill>
                      <a:schemeClr val="accent1"/>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a:latin typeface="Arial"/>
                          <a:ea typeface="Arial"/>
                          <a:cs typeface="Arial"/>
                          <a:sym typeface="Arial"/>
                        </a:rPr>
                        <a:t>Increase ICH</a:t>
                      </a:r>
                      <a:endParaRPr/>
                    </a:p>
                  </a:txBody>
                  <a:tcPr marT="45725" marB="45725" marR="91450" marL="91450" anchor="ctr">
                    <a:solidFill>
                      <a:schemeClr val="accent1"/>
                    </a:solidFill>
                  </a:tcPr>
                </a:tc>
              </a:tr>
              <a:tr h="370850">
                <a:tc>
                  <a:txBody>
                    <a:bodyPr/>
                    <a:lstStyle/>
                    <a:p>
                      <a:pPr indent="0" lvl="0" marL="0" marR="0" rtl="0" algn="ctr">
                        <a:spcBef>
                          <a:spcPts val="0"/>
                        </a:spcBef>
                        <a:spcAft>
                          <a:spcPts val="0"/>
                        </a:spcAft>
                        <a:buNone/>
                      </a:pPr>
                      <a:r>
                        <a:rPr lang="en-US" sz="1400">
                          <a:latin typeface="Arial"/>
                          <a:ea typeface="Arial"/>
                          <a:cs typeface="Arial"/>
                          <a:sym typeface="Arial"/>
                        </a:rPr>
                        <a:t>DIAS-2 (n=193)</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Lancet 2009</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3-9 hours</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 difference</a:t>
                      </a:r>
                      <a:endParaRPr/>
                    </a:p>
                  </a:txBody>
                  <a:tcPr marT="45725" marB="45725" marR="91450" marL="91450" anchor="ctr"/>
                </a:tc>
              </a:tr>
              <a:tr h="370850">
                <a:tc>
                  <a:txBody>
                    <a:bodyPr/>
                    <a:lstStyle/>
                    <a:p>
                      <a:pPr indent="0" lvl="0" marL="0" marR="0" rtl="0" algn="ctr">
                        <a:spcBef>
                          <a:spcPts val="0"/>
                        </a:spcBef>
                        <a:spcAft>
                          <a:spcPts val="0"/>
                        </a:spcAft>
                        <a:buNone/>
                      </a:pPr>
                      <a:r>
                        <a:rPr lang="en-US" sz="1400">
                          <a:latin typeface="Arial"/>
                          <a:ea typeface="Arial"/>
                          <a:cs typeface="Arial"/>
                          <a:sym typeface="Arial"/>
                        </a:rPr>
                        <a:t>IST-3 (n=3035)</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Lancet 2012</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&lt;6 hours</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None</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No difference</a:t>
                      </a:r>
                      <a:endParaRPr/>
                    </a:p>
                  </a:txBody>
                  <a:tcPr marT="45725" marB="45725" marR="91450" marL="91450" anchor="ctr"/>
                </a:tc>
              </a:tr>
            </a:tbl>
          </a:graphicData>
        </a:graphic>
      </p:graphicFrame>
      <p:sp>
        <p:nvSpPr>
          <p:cNvPr id="281" name="Google Shape;281;p17"/>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https://first10em.com/thrombolytics-for-stoke/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b="1" lang="en-US" sz="1800"/>
              <a:t>Initial investigations</a:t>
            </a:r>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Pilot study (US; 2005): </a:t>
            </a:r>
            <a:r>
              <a:rPr lang="en-US" sz="1800"/>
              <a:t>TNK 0.1 to 0.4 mg/kg == unclear optimal dosing</a:t>
            </a:r>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TNK-2SB (phase 2B/3, US; 2010): </a:t>
            </a:r>
            <a:r>
              <a:rPr lang="en-US" sz="1800"/>
              <a:t>TNK 0.1, 0.25, 0.4 mg/kg</a:t>
            </a:r>
            <a:endParaRPr/>
          </a:p>
          <a:p>
            <a:pPr indent="-228600" lvl="1" marL="502920" rtl="0" algn="l">
              <a:lnSpc>
                <a:spcPct val="100000"/>
              </a:lnSpc>
              <a:spcBef>
                <a:spcPts val="500"/>
              </a:spcBef>
              <a:spcAft>
                <a:spcPts val="0"/>
              </a:spcAft>
              <a:buClr>
                <a:srgbClr val="343434"/>
              </a:buClr>
              <a:buSzPts val="1530"/>
              <a:buChar char="–"/>
            </a:pPr>
            <a:r>
              <a:rPr lang="en-US" sz="1800"/>
              <a:t>0.4 mg/kg showed high symptomatic ICH rate, discarded as inferior</a:t>
            </a:r>
            <a:endParaRPr/>
          </a:p>
          <a:p>
            <a:pPr indent="-228600" lvl="1" marL="502920" rtl="0" algn="l">
              <a:lnSpc>
                <a:spcPct val="100000"/>
              </a:lnSpc>
              <a:spcBef>
                <a:spcPts val="500"/>
              </a:spcBef>
              <a:spcAft>
                <a:spcPts val="0"/>
              </a:spcAft>
              <a:buClr>
                <a:srgbClr val="343434"/>
              </a:buClr>
              <a:buSzPts val="1530"/>
              <a:buChar char="–"/>
            </a:pPr>
            <a:r>
              <a:rPr lang="en-US" sz="1800"/>
              <a:t>0.1 and 0.25 mg/kg unclear efficacy</a:t>
            </a:r>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Australian TNK (phase 2B; 2012): </a:t>
            </a:r>
            <a:endParaRPr/>
          </a:p>
          <a:p>
            <a:pPr indent="-228600" lvl="1" marL="502920" rtl="0" algn="l">
              <a:lnSpc>
                <a:spcPct val="100000"/>
              </a:lnSpc>
              <a:spcBef>
                <a:spcPts val="500"/>
              </a:spcBef>
              <a:spcAft>
                <a:spcPts val="0"/>
              </a:spcAft>
              <a:buClr>
                <a:srgbClr val="343434"/>
              </a:buClr>
              <a:buSzPts val="1530"/>
              <a:buChar char="–"/>
            </a:pPr>
            <a:r>
              <a:rPr lang="en-US" sz="1800"/>
              <a:t>TNK 0.25 mg/kg superior to 0.1 mg/kg and tPA 0.9 mg/kg within 6 hours for recanalization and 24h clinical improvement</a:t>
            </a:r>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ATTEST (phase 2, Scotland; 2015): </a:t>
            </a:r>
            <a:endParaRPr/>
          </a:p>
          <a:p>
            <a:pPr indent="-228600" lvl="1" marL="502920" rtl="0" algn="l">
              <a:lnSpc>
                <a:spcPct val="100000"/>
              </a:lnSpc>
              <a:spcBef>
                <a:spcPts val="500"/>
              </a:spcBef>
              <a:spcAft>
                <a:spcPts val="0"/>
              </a:spcAft>
              <a:buClr>
                <a:srgbClr val="343434"/>
              </a:buClr>
              <a:buSzPts val="1530"/>
              <a:buChar char="–"/>
            </a:pPr>
            <a:r>
              <a:rPr lang="en-US" sz="1800"/>
              <a:t>No difference between TNK 0.25 mg/kg and tPA 0.9 mg/kg &lt;4.5 hours from stroke</a:t>
            </a:r>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Pooled analysis (TNK-2SB, AUS TNK, ATTEST; 2016): </a:t>
            </a:r>
            <a:endParaRPr/>
          </a:p>
          <a:p>
            <a:pPr indent="-228600" lvl="1" marL="502920" rtl="0" algn="l">
              <a:lnSpc>
                <a:spcPct val="100000"/>
              </a:lnSpc>
              <a:spcBef>
                <a:spcPts val="500"/>
              </a:spcBef>
              <a:spcAft>
                <a:spcPts val="0"/>
              </a:spcAft>
              <a:buClr>
                <a:srgbClr val="343434"/>
              </a:buClr>
              <a:buSzPts val="1530"/>
              <a:buChar char="–"/>
            </a:pPr>
            <a:r>
              <a:rPr lang="en-US" sz="1800"/>
              <a:t>TNK 0.25 mg/kg better early neuro improvement and functional outcome at 3 months compared to tPA</a:t>
            </a:r>
            <a:endParaRPr/>
          </a:p>
        </p:txBody>
      </p:sp>
      <p:sp>
        <p:nvSpPr>
          <p:cNvPr id="288" name="Google Shape;288;p18"/>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Tenecteplase</a:t>
            </a:r>
            <a:endParaRPr/>
          </a:p>
        </p:txBody>
      </p:sp>
      <p:sp>
        <p:nvSpPr>
          <p:cNvPr id="289" name="Google Shape;289;p18"/>
          <p:cNvSpPr txBox="1"/>
          <p:nvPr/>
        </p:nvSpPr>
        <p:spPr>
          <a:xfrm>
            <a:off x="2004231" y="5891203"/>
            <a:ext cx="4649491"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Haley EC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2005; 35:607-612.</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TNK-2SB. Haley EC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2010;41:707–711.</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Australian TNK. Parsons M et al. </a:t>
            </a:r>
            <a:r>
              <a:rPr i="1" lang="en-US" sz="800">
                <a:solidFill>
                  <a:srgbClr val="343434"/>
                </a:solidFill>
                <a:latin typeface="Arial"/>
                <a:ea typeface="Arial"/>
                <a:cs typeface="Arial"/>
                <a:sym typeface="Arial"/>
              </a:rPr>
              <a:t>N Engl J Med</a:t>
            </a:r>
            <a:r>
              <a:rPr lang="en-US" sz="800">
                <a:solidFill>
                  <a:srgbClr val="343434"/>
                </a:solidFill>
                <a:latin typeface="Arial"/>
                <a:ea typeface="Arial"/>
                <a:cs typeface="Arial"/>
                <a:sym typeface="Arial"/>
              </a:rPr>
              <a:t>. 2012;366:1099–1107.</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ATTEST. Huang X et al. </a:t>
            </a:r>
            <a:r>
              <a:rPr i="1" lang="en-US" sz="800">
                <a:solidFill>
                  <a:srgbClr val="343434"/>
                </a:solidFill>
                <a:latin typeface="Arial"/>
                <a:ea typeface="Arial"/>
                <a:cs typeface="Arial"/>
                <a:sym typeface="Arial"/>
              </a:rPr>
              <a:t>Lancet Neurol</a:t>
            </a:r>
            <a:r>
              <a:rPr lang="en-US" sz="800">
                <a:solidFill>
                  <a:srgbClr val="343434"/>
                </a:solidFill>
                <a:latin typeface="Arial"/>
                <a:ea typeface="Arial"/>
                <a:cs typeface="Arial"/>
                <a:sym typeface="Arial"/>
              </a:rPr>
              <a:t>. 2015;14:368–376.</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Huang X et al. </a:t>
            </a:r>
            <a:r>
              <a:rPr i="1" lang="en-US" sz="800">
                <a:solidFill>
                  <a:srgbClr val="343434"/>
                </a:solidFill>
                <a:latin typeface="Arial"/>
                <a:ea typeface="Arial"/>
                <a:cs typeface="Arial"/>
                <a:sym typeface="Arial"/>
              </a:rPr>
              <a:t>Int J Stroke</a:t>
            </a:r>
            <a:r>
              <a:rPr lang="en-US" sz="800">
                <a:solidFill>
                  <a:srgbClr val="343434"/>
                </a:solidFill>
                <a:latin typeface="Arial"/>
                <a:ea typeface="Arial"/>
                <a:cs typeface="Arial"/>
                <a:sym typeface="Arial"/>
              </a:rPr>
              <a:t>. 2016;11:534–543.</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Wang L et al. </a:t>
            </a:r>
            <a:r>
              <a:rPr i="1" lang="en-US" sz="800">
                <a:solidFill>
                  <a:srgbClr val="343434"/>
                </a:solidFill>
                <a:latin typeface="Arial"/>
                <a:ea typeface="Arial"/>
                <a:cs typeface="Arial"/>
                <a:sym typeface="Arial"/>
              </a:rPr>
              <a:t>J Am Heart Assoc</a:t>
            </a:r>
            <a:r>
              <a:rPr lang="en-US" sz="800">
                <a:solidFill>
                  <a:srgbClr val="343434"/>
                </a:solidFill>
                <a:latin typeface="Arial"/>
                <a:ea typeface="Arial"/>
                <a:cs typeface="Arial"/>
                <a:sym typeface="Arial"/>
              </a:rPr>
              <a:t>. 2024;13(9):e031692.</a:t>
            </a:r>
            <a:endParaRPr/>
          </a:p>
          <a:p>
            <a:pPr indent="0" lvl="0" marL="0" marR="0" rtl="0" algn="l">
              <a:spcBef>
                <a:spcPts val="0"/>
              </a:spcBef>
              <a:spcAft>
                <a:spcPts val="0"/>
              </a:spcAft>
              <a:buNone/>
            </a:pPr>
            <a:r>
              <a:t/>
            </a:r>
            <a:endParaRPr sz="800">
              <a:solidFill>
                <a:srgbClr val="343434"/>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9"/>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t>Optimal dosing and Phase 3 investigations</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NOR-TEST (phase 3 superiority, Norway; 2017): </a:t>
            </a:r>
            <a:endParaRPr/>
          </a:p>
          <a:p>
            <a:pPr indent="-228600" lvl="1" marL="502920" rtl="0" algn="l">
              <a:lnSpc>
                <a:spcPct val="100000"/>
              </a:lnSpc>
              <a:spcBef>
                <a:spcPts val="500"/>
              </a:spcBef>
              <a:spcAft>
                <a:spcPts val="0"/>
              </a:spcAft>
              <a:buClr>
                <a:srgbClr val="343434"/>
              </a:buClr>
              <a:buSzPts val="1700"/>
              <a:buChar char="–"/>
            </a:pPr>
            <a:r>
              <a:rPr lang="en-US"/>
              <a:t>TNK 0.4 mg/kg within 4.5 hours was not superior to tPA, favored minor strokes</a:t>
            </a:r>
            <a:endParaRPr/>
          </a:p>
          <a:p>
            <a:pPr indent="-228600" lvl="1" marL="502920" rtl="0" algn="l">
              <a:lnSpc>
                <a:spcPct val="100000"/>
              </a:lnSpc>
              <a:spcBef>
                <a:spcPts val="500"/>
              </a:spcBef>
              <a:spcAft>
                <a:spcPts val="0"/>
              </a:spcAft>
              <a:buClr>
                <a:srgbClr val="343434"/>
              </a:buClr>
              <a:buSzPts val="1700"/>
              <a:buChar char="–"/>
            </a:pPr>
            <a:r>
              <a:rPr lang="en-US"/>
              <a:t>Similar frequency of sICH (2-3%)</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NOR-TEST 2, Part A (phase 3 noninferiority, Norway; 2022): </a:t>
            </a:r>
            <a:r>
              <a:rPr lang="en-US">
                <a:solidFill>
                  <a:schemeClr val="accent5"/>
                </a:solidFill>
              </a:rPr>
              <a:t>terminated early</a:t>
            </a:r>
            <a:endParaRPr/>
          </a:p>
          <a:p>
            <a:pPr indent="-228600" lvl="1" marL="502920" rtl="0" algn="l">
              <a:lnSpc>
                <a:spcPct val="100000"/>
              </a:lnSpc>
              <a:spcBef>
                <a:spcPts val="500"/>
              </a:spcBef>
              <a:spcAft>
                <a:spcPts val="0"/>
              </a:spcAft>
              <a:buClr>
                <a:srgbClr val="343434"/>
              </a:buClr>
              <a:buSzPts val="1700"/>
              <a:buChar char="–"/>
            </a:pPr>
            <a:r>
              <a:rPr lang="en-US"/>
              <a:t>TNK 0.4 mg/kg vs tPA within 4.5 hours or wake-up stroke with DWI mismatch had worse safety and functional outcomes in moderate to severe AIS</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NOR-TEST 2, Part B: </a:t>
            </a:r>
            <a:r>
              <a:rPr lang="en-US"/>
              <a:t>TNK dose change to 0.25 mg/kg == no results</a:t>
            </a:r>
            <a:endParaRPr/>
          </a:p>
        </p:txBody>
      </p:sp>
      <p:sp>
        <p:nvSpPr>
          <p:cNvPr id="296" name="Google Shape;296;p19"/>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Tenecteplase</a:t>
            </a:r>
            <a:endParaRPr/>
          </a:p>
        </p:txBody>
      </p:sp>
      <p:sp>
        <p:nvSpPr>
          <p:cNvPr id="297" name="Google Shape;297;p19"/>
          <p:cNvSpPr txBox="1"/>
          <p:nvPr/>
        </p:nvSpPr>
        <p:spPr>
          <a:xfrm>
            <a:off x="1995266" y="6183523"/>
            <a:ext cx="46494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NOR-TEST. Logallo N et al. </a:t>
            </a:r>
            <a:r>
              <a:rPr i="1" lang="en-US" sz="800">
                <a:solidFill>
                  <a:srgbClr val="343434"/>
                </a:solidFill>
                <a:latin typeface="Arial"/>
                <a:ea typeface="Arial"/>
                <a:cs typeface="Arial"/>
                <a:sym typeface="Arial"/>
              </a:rPr>
              <a:t>Lancet Neurol</a:t>
            </a:r>
            <a:r>
              <a:rPr lang="en-US" sz="800">
                <a:solidFill>
                  <a:srgbClr val="343434"/>
                </a:solidFill>
                <a:latin typeface="Arial"/>
                <a:ea typeface="Arial"/>
                <a:cs typeface="Arial"/>
                <a:sym typeface="Arial"/>
              </a:rPr>
              <a:t>. 2017;16:781–788.</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NOR-TEST 2. Kvistad CE et al. </a:t>
            </a:r>
            <a:r>
              <a:rPr i="1" lang="en-US" sz="800">
                <a:solidFill>
                  <a:srgbClr val="343434"/>
                </a:solidFill>
                <a:latin typeface="Arial"/>
                <a:ea typeface="Arial"/>
                <a:cs typeface="Arial"/>
                <a:sym typeface="Arial"/>
              </a:rPr>
              <a:t>Lancet Neurol</a:t>
            </a:r>
            <a:r>
              <a:rPr lang="en-US" sz="800">
                <a:solidFill>
                  <a:srgbClr val="343434"/>
                </a:solidFill>
                <a:latin typeface="Arial"/>
                <a:ea typeface="Arial"/>
                <a:cs typeface="Arial"/>
                <a:sym typeface="Arial"/>
              </a:rPr>
              <a:t>. 2022;21:511–519.</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Wang L et al. </a:t>
            </a:r>
            <a:r>
              <a:rPr i="1" lang="en-US" sz="800">
                <a:solidFill>
                  <a:srgbClr val="343434"/>
                </a:solidFill>
                <a:latin typeface="Arial"/>
                <a:ea typeface="Arial"/>
                <a:cs typeface="Arial"/>
                <a:sym typeface="Arial"/>
              </a:rPr>
              <a:t>J Am Heart Assoc</a:t>
            </a:r>
            <a:r>
              <a:rPr lang="en-US" sz="800">
                <a:solidFill>
                  <a:srgbClr val="343434"/>
                </a:solidFill>
                <a:latin typeface="Arial"/>
                <a:ea typeface="Arial"/>
                <a:cs typeface="Arial"/>
                <a:sym typeface="Arial"/>
              </a:rPr>
              <a:t>. 2024;13(9):e031692.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Understand the changes to the new 2026 AHA/ASA Acute Ischemic Stroke guideline for IV thrombolytics and blood pressure goals </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Analyze the literature for both alteplase and tenecteplase in acute ischemic stroke</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Discuss the benefits for tenecteplase as an IV thrombolytic choice in acute ischemic stroke</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Review blood pressure management medication choices and strategies, IV thrombolytic reversal, and managment of orolingual angioedema</a:t>
            </a:r>
            <a:endParaRPr/>
          </a:p>
          <a:p>
            <a:pPr indent="-124460" lvl="0" marL="251460" rtl="0" algn="l">
              <a:lnSpc>
                <a:spcPct val="100000"/>
              </a:lnSpc>
              <a:spcBef>
                <a:spcPts val="1000"/>
              </a:spcBef>
              <a:spcAft>
                <a:spcPts val="0"/>
              </a:spcAft>
              <a:buClr>
                <a:schemeClr val="accent1"/>
              </a:buClr>
              <a:buSzPts val="2000"/>
              <a:buFont typeface="Noto Sans Symbols"/>
              <a:buNone/>
            </a:pPr>
            <a:r>
              <a:t/>
            </a:r>
            <a:endParaRPr/>
          </a:p>
        </p:txBody>
      </p:sp>
      <p:sp>
        <p:nvSpPr>
          <p:cNvPr id="175" name="Google Shape;175;p2"/>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0"/>
          <p:cNvSpPr txBox="1"/>
          <p:nvPr>
            <p:ph type="ctrTitle"/>
          </p:nvPr>
        </p:nvSpPr>
        <p:spPr>
          <a:xfrm>
            <a:off x="511949" y="427982"/>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3400"/>
              <a:buFont typeface="Arial"/>
              <a:buNone/>
            </a:pPr>
            <a:r>
              <a:rPr lang="en-US"/>
              <a:t>Tenecteplase</a:t>
            </a:r>
            <a:endParaRPr/>
          </a:p>
        </p:txBody>
      </p:sp>
      <p:sp>
        <p:nvSpPr>
          <p:cNvPr id="304" name="Google Shape;304;p20"/>
          <p:cNvSpPr txBox="1"/>
          <p:nvPr/>
        </p:nvSpPr>
        <p:spPr>
          <a:xfrm>
            <a:off x="2040628" y="5978768"/>
            <a:ext cx="464949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AcT. Menon BK et al. </a:t>
            </a:r>
            <a:r>
              <a:rPr i="1" lang="en-US" sz="800">
                <a:solidFill>
                  <a:srgbClr val="343434"/>
                </a:solidFill>
                <a:latin typeface="Arial"/>
                <a:ea typeface="Arial"/>
                <a:cs typeface="Arial"/>
                <a:sym typeface="Arial"/>
              </a:rPr>
              <a:t>Lancet</a:t>
            </a:r>
            <a:r>
              <a:rPr lang="en-US" sz="800">
                <a:solidFill>
                  <a:srgbClr val="343434"/>
                </a:solidFill>
                <a:latin typeface="Arial"/>
                <a:ea typeface="Arial"/>
                <a:cs typeface="Arial"/>
                <a:sym typeface="Arial"/>
              </a:rPr>
              <a:t>. 2022;400:161–169.</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TRACE-2. Wang Y et al. </a:t>
            </a:r>
            <a:r>
              <a:rPr i="1" lang="en-US" sz="800">
                <a:solidFill>
                  <a:srgbClr val="343434"/>
                </a:solidFill>
                <a:latin typeface="Arial"/>
                <a:ea typeface="Arial"/>
                <a:cs typeface="Arial"/>
                <a:sym typeface="Arial"/>
              </a:rPr>
              <a:t>Lancet</a:t>
            </a:r>
            <a:r>
              <a:rPr lang="en-US" sz="800">
                <a:solidFill>
                  <a:srgbClr val="343434"/>
                </a:solidFill>
                <a:latin typeface="Arial"/>
                <a:ea typeface="Arial"/>
                <a:cs typeface="Arial"/>
                <a:sym typeface="Arial"/>
              </a:rPr>
              <a:t>. 2023;401:645–654.</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ORIGINAL. Meng X et al. </a:t>
            </a:r>
            <a:r>
              <a:rPr i="1" lang="en-US" sz="800">
                <a:solidFill>
                  <a:srgbClr val="343434"/>
                </a:solidFill>
                <a:latin typeface="Arial"/>
                <a:ea typeface="Arial"/>
                <a:cs typeface="Arial"/>
                <a:sym typeface="Arial"/>
              </a:rPr>
              <a:t>JAMA</a:t>
            </a:r>
            <a:r>
              <a:rPr lang="en-US" sz="800">
                <a:solidFill>
                  <a:srgbClr val="343434"/>
                </a:solidFill>
                <a:latin typeface="Arial"/>
                <a:ea typeface="Arial"/>
                <a:cs typeface="Arial"/>
                <a:sym typeface="Arial"/>
              </a:rPr>
              <a:t>. 2024;332(17):1437-1445.</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ATTEST-2. Muir KW et al. </a:t>
            </a:r>
            <a:r>
              <a:rPr i="1" lang="en-US" sz="800">
                <a:solidFill>
                  <a:srgbClr val="343434"/>
                </a:solidFill>
                <a:latin typeface="Arial"/>
                <a:ea typeface="Arial"/>
                <a:cs typeface="Arial"/>
                <a:sym typeface="Arial"/>
              </a:rPr>
              <a:t>Lancet Neurol</a:t>
            </a:r>
            <a:r>
              <a:rPr lang="en-US" sz="800">
                <a:solidFill>
                  <a:srgbClr val="343434"/>
                </a:solidFill>
                <a:latin typeface="Arial"/>
                <a:ea typeface="Arial"/>
                <a:cs typeface="Arial"/>
                <a:sym typeface="Arial"/>
              </a:rPr>
              <a:t>. 2024;23(11):1087-1096.</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TASTE. Parsons MW et al. </a:t>
            </a:r>
            <a:r>
              <a:rPr i="1" lang="en-US" sz="800">
                <a:solidFill>
                  <a:srgbClr val="343434"/>
                </a:solidFill>
                <a:latin typeface="Arial"/>
                <a:ea typeface="Arial"/>
                <a:cs typeface="Arial"/>
                <a:sym typeface="Arial"/>
              </a:rPr>
              <a:t>Lancet Neurol</a:t>
            </a:r>
            <a:r>
              <a:rPr lang="en-US" sz="800">
                <a:solidFill>
                  <a:srgbClr val="343434"/>
                </a:solidFill>
                <a:latin typeface="Arial"/>
                <a:ea typeface="Arial"/>
                <a:cs typeface="Arial"/>
                <a:sym typeface="Arial"/>
              </a:rPr>
              <a:t>. 2024;23(8):775-786.</a:t>
            </a:r>
            <a:endParaRPr/>
          </a:p>
        </p:txBody>
      </p:sp>
      <p:graphicFrame>
        <p:nvGraphicFramePr>
          <p:cNvPr id="305" name="Google Shape;305;p20"/>
          <p:cNvGraphicFramePr/>
          <p:nvPr/>
        </p:nvGraphicFramePr>
        <p:xfrm>
          <a:off x="511949" y="1391983"/>
          <a:ext cx="3000000" cy="3000000"/>
        </p:xfrm>
        <a:graphic>
          <a:graphicData uri="http://schemas.openxmlformats.org/drawingml/2006/table">
            <a:tbl>
              <a:tblPr bandRow="1" firstRow="1">
                <a:noFill/>
                <a:tableStyleId>{06E312B6-AE35-4BD9-A195-4075A617D1F6}</a:tableStyleId>
              </a:tblPr>
              <a:tblGrid>
                <a:gridCol w="1636900"/>
                <a:gridCol w="1557900"/>
                <a:gridCol w="1558450"/>
                <a:gridCol w="1381250"/>
                <a:gridCol w="1629550"/>
                <a:gridCol w="1806350"/>
                <a:gridCol w="1806350"/>
              </a:tblGrid>
              <a:tr h="677525">
                <a:tc>
                  <a:txBody>
                    <a:bodyPr/>
                    <a:lstStyle/>
                    <a:p>
                      <a:pPr indent="0" lvl="0" marL="0" marR="0" rtl="0" algn="ctr">
                        <a:spcBef>
                          <a:spcPts val="0"/>
                        </a:spcBef>
                        <a:spcAft>
                          <a:spcPts val="0"/>
                        </a:spcAft>
                        <a:buNone/>
                      </a:pPr>
                      <a:r>
                        <a:rPr lang="en-US" sz="1700">
                          <a:latin typeface="Arial"/>
                          <a:ea typeface="Arial"/>
                          <a:cs typeface="Arial"/>
                          <a:sym typeface="Arial"/>
                        </a:rPr>
                        <a:t>Study</a:t>
                      </a:r>
                      <a:endParaRPr/>
                    </a:p>
                    <a:p>
                      <a:pPr indent="0" lvl="0" marL="0" marR="0" rtl="0" algn="ctr">
                        <a:spcBef>
                          <a:spcPts val="0"/>
                        </a:spcBef>
                        <a:spcAft>
                          <a:spcPts val="0"/>
                        </a:spcAft>
                        <a:buNone/>
                      </a:pPr>
                      <a:r>
                        <a:rPr lang="en-US" sz="1700">
                          <a:latin typeface="Arial"/>
                          <a:ea typeface="Arial"/>
                          <a:cs typeface="Arial"/>
                          <a:sym typeface="Arial"/>
                        </a:rPr>
                        <a:t>(Country, Year)</a:t>
                      </a:r>
                      <a:endParaRPr/>
                    </a:p>
                  </a:txBody>
                  <a:tcPr marT="45725" marB="45725" marR="91450" marL="91450" anchor="ctr"/>
                </a:tc>
                <a:tc>
                  <a:txBody>
                    <a:bodyPr/>
                    <a:lstStyle/>
                    <a:p>
                      <a:pPr indent="0" lvl="0" marL="0" marR="0" rtl="0" algn="ctr">
                        <a:spcBef>
                          <a:spcPts val="0"/>
                        </a:spcBef>
                        <a:spcAft>
                          <a:spcPts val="0"/>
                        </a:spcAft>
                        <a:buNone/>
                      </a:pPr>
                      <a:r>
                        <a:rPr lang="en-US" sz="1700">
                          <a:latin typeface="Arial"/>
                          <a:ea typeface="Arial"/>
                          <a:cs typeface="Arial"/>
                          <a:sym typeface="Arial"/>
                        </a:rPr>
                        <a:t>Sample size</a:t>
                      </a:r>
                      <a:endParaRPr/>
                    </a:p>
                    <a:p>
                      <a:pPr indent="0" lvl="0" marL="0" marR="0" rtl="0" algn="ctr">
                        <a:spcBef>
                          <a:spcPts val="0"/>
                        </a:spcBef>
                        <a:spcAft>
                          <a:spcPts val="0"/>
                        </a:spcAft>
                        <a:buNone/>
                      </a:pPr>
                      <a:r>
                        <a:rPr lang="en-US" sz="1700">
                          <a:latin typeface="Arial"/>
                          <a:ea typeface="Arial"/>
                          <a:cs typeface="Arial"/>
                          <a:sym typeface="Arial"/>
                        </a:rPr>
                        <a:t>(intervention/</a:t>
                      </a:r>
                      <a:endParaRPr/>
                    </a:p>
                    <a:p>
                      <a:pPr indent="0" lvl="0" marL="0" marR="0" rtl="0" algn="ctr">
                        <a:spcBef>
                          <a:spcPts val="0"/>
                        </a:spcBef>
                        <a:spcAft>
                          <a:spcPts val="0"/>
                        </a:spcAft>
                        <a:buNone/>
                      </a:pPr>
                      <a:r>
                        <a:rPr lang="en-US" sz="1700">
                          <a:latin typeface="Arial"/>
                          <a:ea typeface="Arial"/>
                          <a:cs typeface="Arial"/>
                          <a:sym typeface="Arial"/>
                        </a:rPr>
                        <a:t>control)</a:t>
                      </a:r>
                      <a:endParaRPr/>
                    </a:p>
                  </a:txBody>
                  <a:tcPr marT="45725" marB="45725" marR="91450" marL="91450" anchor="ctr"/>
                </a:tc>
                <a:tc>
                  <a:txBody>
                    <a:bodyPr/>
                    <a:lstStyle/>
                    <a:p>
                      <a:pPr indent="0" lvl="0" marL="0" marR="0" rtl="0" algn="ctr">
                        <a:spcBef>
                          <a:spcPts val="0"/>
                        </a:spcBef>
                        <a:spcAft>
                          <a:spcPts val="0"/>
                        </a:spcAft>
                        <a:buNone/>
                      </a:pPr>
                      <a:r>
                        <a:rPr lang="en-US" sz="1700">
                          <a:latin typeface="Arial"/>
                          <a:ea typeface="Arial"/>
                          <a:cs typeface="Arial"/>
                          <a:sym typeface="Arial"/>
                        </a:rPr>
                        <a:t>Intervention/</a:t>
                      </a:r>
                      <a:endParaRPr/>
                    </a:p>
                    <a:p>
                      <a:pPr indent="0" lvl="0" marL="0" marR="0" rtl="0" algn="ctr">
                        <a:spcBef>
                          <a:spcPts val="0"/>
                        </a:spcBef>
                        <a:spcAft>
                          <a:spcPts val="0"/>
                        </a:spcAft>
                        <a:buNone/>
                      </a:pPr>
                      <a:r>
                        <a:rPr lang="en-US" sz="1700">
                          <a:latin typeface="Arial"/>
                          <a:ea typeface="Arial"/>
                          <a:cs typeface="Arial"/>
                          <a:sym typeface="Arial"/>
                        </a:rPr>
                        <a:t>control (mg/kg)</a:t>
                      </a:r>
                      <a:endParaRPr/>
                    </a:p>
                  </a:txBody>
                  <a:tcPr marT="45725" marB="45725" marR="91450" marL="91450" anchor="ctr"/>
                </a:tc>
                <a:tc>
                  <a:txBody>
                    <a:bodyPr/>
                    <a:lstStyle/>
                    <a:p>
                      <a:pPr indent="0" lvl="0" marL="0" marR="0" rtl="0" algn="ctr">
                        <a:spcBef>
                          <a:spcPts val="0"/>
                        </a:spcBef>
                        <a:spcAft>
                          <a:spcPts val="0"/>
                        </a:spcAft>
                        <a:buNone/>
                      </a:pPr>
                      <a:r>
                        <a:rPr lang="en-US" sz="1700">
                          <a:latin typeface="Arial"/>
                          <a:ea typeface="Arial"/>
                          <a:cs typeface="Arial"/>
                          <a:sym typeface="Arial"/>
                        </a:rPr>
                        <a:t>mRS score 0-1 at 90 days (%)</a:t>
                      </a:r>
                      <a:endParaRPr/>
                    </a:p>
                  </a:txBody>
                  <a:tcPr marT="45725" marB="45725" marR="91450" marL="91450" anchor="ctr"/>
                </a:tc>
                <a:tc>
                  <a:txBody>
                    <a:bodyPr/>
                    <a:lstStyle/>
                    <a:p>
                      <a:pPr indent="0" lvl="0" marL="0" marR="0" rtl="0" algn="ctr">
                        <a:spcBef>
                          <a:spcPts val="0"/>
                        </a:spcBef>
                        <a:spcAft>
                          <a:spcPts val="0"/>
                        </a:spcAft>
                        <a:buNone/>
                      </a:pPr>
                      <a:r>
                        <a:rPr lang="en-US" sz="1700">
                          <a:latin typeface="Arial"/>
                          <a:ea typeface="Arial"/>
                          <a:cs typeface="Arial"/>
                          <a:sym typeface="Arial"/>
                        </a:rPr>
                        <a:t>Met noninferiority</a:t>
                      </a:r>
                      <a:endParaRPr/>
                    </a:p>
                  </a:txBody>
                  <a:tcPr marT="45725" marB="45725" marR="91450" marL="91450" anchor="ctr"/>
                </a:tc>
                <a:tc gridSpan="2">
                  <a:txBody>
                    <a:bodyPr/>
                    <a:lstStyle/>
                    <a:p>
                      <a:pPr indent="0" lvl="0" marL="0" marR="0" rtl="0" algn="ctr">
                        <a:spcBef>
                          <a:spcPts val="0"/>
                        </a:spcBef>
                        <a:spcAft>
                          <a:spcPts val="0"/>
                        </a:spcAft>
                        <a:buNone/>
                      </a:pPr>
                      <a:r>
                        <a:rPr lang="en-US" sz="1700">
                          <a:latin typeface="Arial"/>
                          <a:ea typeface="Arial"/>
                          <a:cs typeface="Arial"/>
                          <a:sym typeface="Arial"/>
                        </a:rPr>
                        <a:t>Safety outcome</a:t>
                      </a:r>
                      <a:endParaRPr/>
                    </a:p>
                  </a:txBody>
                  <a:tcPr marT="45725" marB="45725" marR="91450" marL="91450" anchor="ctr"/>
                </a:tc>
                <a:tc hMerge="1"/>
              </a:tr>
              <a:tr h="479900">
                <a:tc>
                  <a:txBody>
                    <a:bodyPr/>
                    <a:lstStyle/>
                    <a:p>
                      <a:pPr indent="0" lvl="0" marL="0" marR="0" rtl="0" algn="ctr">
                        <a:spcBef>
                          <a:spcPts val="0"/>
                        </a:spcBef>
                        <a:spcAft>
                          <a:spcPts val="0"/>
                        </a:spcAft>
                        <a:buNone/>
                      </a:pPr>
                      <a:r>
                        <a:t/>
                      </a:r>
                      <a:endParaRPr sz="1700">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t/>
                      </a:r>
                      <a:endParaRPr sz="1700">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t/>
                      </a:r>
                      <a:endParaRPr sz="1700">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t/>
                      </a:r>
                      <a:endParaRPr sz="1700">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t/>
                      </a:r>
                      <a:endParaRPr sz="1700">
                        <a:latin typeface="Arial"/>
                        <a:ea typeface="Arial"/>
                        <a:cs typeface="Arial"/>
                        <a:sym typeface="Arial"/>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Incidence of sICH (%)</a:t>
                      </a:r>
                      <a:endParaRPr/>
                    </a:p>
                  </a:txBody>
                  <a:tcPr marT="45725" marB="45725" marR="91450" marL="91450" anchor="ctr"/>
                </a:tc>
                <a:tc>
                  <a:txBody>
                    <a:bodyPr/>
                    <a:lstStyle/>
                    <a:p>
                      <a:pPr indent="0" lvl="0" marL="0" marR="0" rtl="0" algn="ctr">
                        <a:spcBef>
                          <a:spcPts val="0"/>
                        </a:spcBef>
                        <a:spcAft>
                          <a:spcPts val="0"/>
                        </a:spcAft>
                        <a:buNone/>
                      </a:pPr>
                      <a:r>
                        <a:rPr lang="en-US" sz="1400">
                          <a:latin typeface="Arial"/>
                          <a:ea typeface="Arial"/>
                          <a:cs typeface="Arial"/>
                          <a:sym typeface="Arial"/>
                        </a:rPr>
                        <a:t>Mortality rate (%)</a:t>
                      </a:r>
                      <a:endParaRPr/>
                    </a:p>
                  </a:txBody>
                  <a:tcPr marT="45725" marB="45725" marR="91450" marL="91450" anchor="ctr"/>
                </a:tc>
              </a:tr>
              <a:tr h="593025">
                <a:tc>
                  <a:txBody>
                    <a:bodyPr/>
                    <a:lstStyle/>
                    <a:p>
                      <a:pPr indent="0" lvl="0" marL="0" marR="0" rtl="0" algn="ctr">
                        <a:spcBef>
                          <a:spcPts val="0"/>
                        </a:spcBef>
                        <a:spcAft>
                          <a:spcPts val="0"/>
                        </a:spcAft>
                        <a:buClr>
                          <a:schemeClr val="accent5"/>
                        </a:buClr>
                        <a:buSzPts val="1700"/>
                        <a:buFont typeface="Arial"/>
                        <a:buNone/>
                      </a:pPr>
                      <a:r>
                        <a:rPr b="1" lang="en-US" sz="1700">
                          <a:solidFill>
                            <a:schemeClr val="accent5"/>
                          </a:solidFill>
                          <a:latin typeface="Arial"/>
                          <a:ea typeface="Arial"/>
                          <a:cs typeface="Arial"/>
                          <a:sym typeface="Arial"/>
                        </a:rPr>
                        <a:t>AcT</a:t>
                      </a:r>
                      <a:endParaRPr b="1" sz="1700">
                        <a:solidFill>
                          <a:schemeClr val="accent5"/>
                        </a:solidFill>
                        <a:latin typeface="Arial"/>
                        <a:ea typeface="Arial"/>
                        <a:cs typeface="Arial"/>
                        <a:sym typeface="Arial"/>
                      </a:endParaRPr>
                    </a:p>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(Canada, 2022)</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1577 (806/771)</a:t>
                      </a:r>
                      <a:endParaRPr/>
                    </a:p>
                  </a:txBody>
                  <a:tcPr marT="35700" marB="35700" marR="35700" marL="35700" anchor="ctr"/>
                </a:tc>
                <a:tc>
                  <a:txBody>
                    <a:bodyPr/>
                    <a:lstStyle/>
                    <a:p>
                      <a:pPr indent="0" lvl="0" marL="0" marR="0" rtl="0" algn="ctr">
                        <a:spcBef>
                          <a:spcPts val="0"/>
                        </a:spcBef>
                        <a:spcAft>
                          <a:spcPts val="0"/>
                        </a:spcAft>
                        <a:buClr>
                          <a:schemeClr val="dk1"/>
                        </a:buClr>
                        <a:buSzPts val="1400"/>
                        <a:buFont typeface="Arial"/>
                        <a:buNone/>
                      </a:pPr>
                      <a:r>
                        <a:rPr lang="en-US" sz="1400">
                          <a:latin typeface="Arial"/>
                          <a:ea typeface="Arial"/>
                          <a:cs typeface="Arial"/>
                          <a:sym typeface="Arial"/>
                        </a:rPr>
                        <a:t>TNK 0.25 vs tPA 0.9</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36.9 vs. 34.8</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Yes</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3.4 vs. 3.2</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15.3 vs. 15.4</a:t>
                      </a:r>
                      <a:endParaRPr/>
                    </a:p>
                  </a:txBody>
                  <a:tcPr marT="35700" marB="35700" marR="35700" marL="35700" anchor="ctr"/>
                </a:tc>
              </a:tr>
              <a:tr h="593025">
                <a:tc>
                  <a:txBody>
                    <a:bodyPr/>
                    <a:lstStyle/>
                    <a:p>
                      <a:pPr indent="0" lvl="0" marL="0" marR="0" rtl="0" algn="ctr">
                        <a:spcBef>
                          <a:spcPts val="0"/>
                        </a:spcBef>
                        <a:spcAft>
                          <a:spcPts val="0"/>
                        </a:spcAft>
                        <a:buClr>
                          <a:schemeClr val="dk1"/>
                        </a:buClr>
                        <a:buSzPts val="1700"/>
                        <a:buFont typeface="Arial"/>
                        <a:buNone/>
                      </a:pPr>
                      <a:r>
                        <a:rPr b="1" lang="en-US" sz="1700">
                          <a:latin typeface="Arial"/>
                          <a:ea typeface="Arial"/>
                          <a:cs typeface="Arial"/>
                          <a:sym typeface="Arial"/>
                        </a:rPr>
                        <a:t>TRACE-2</a:t>
                      </a:r>
                      <a:endParaRPr/>
                    </a:p>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(China, 2023)</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1407 (705/696)</a:t>
                      </a:r>
                      <a:endParaRPr/>
                    </a:p>
                  </a:txBody>
                  <a:tcPr marT="35700" marB="35700" marR="35700" marL="35700" anchor="ctr"/>
                </a:tc>
                <a:tc>
                  <a:txBody>
                    <a:bodyPr/>
                    <a:lstStyle/>
                    <a:p>
                      <a:pPr indent="0" lvl="0" marL="0" marR="0" rtl="0" algn="ctr">
                        <a:spcBef>
                          <a:spcPts val="0"/>
                        </a:spcBef>
                        <a:spcAft>
                          <a:spcPts val="0"/>
                        </a:spcAft>
                        <a:buClr>
                          <a:schemeClr val="dk1"/>
                        </a:buClr>
                        <a:buSzPts val="1400"/>
                        <a:buFont typeface="Arial"/>
                        <a:buNone/>
                      </a:pPr>
                      <a:r>
                        <a:rPr lang="en-US" sz="1400">
                          <a:latin typeface="Arial"/>
                          <a:ea typeface="Arial"/>
                          <a:cs typeface="Arial"/>
                          <a:sym typeface="Arial"/>
                        </a:rPr>
                        <a:t>TNK 0.25 vs tPA 0.9</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62 vs. 58</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Yes</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2 vs. 2</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7 vs. 5</a:t>
                      </a:r>
                      <a:endParaRPr/>
                    </a:p>
                  </a:txBody>
                  <a:tcPr marT="35700" marB="35700" marR="35700" marL="35700" anchor="ctr"/>
                </a:tc>
              </a:tr>
              <a:tr h="593025">
                <a:tc>
                  <a:txBody>
                    <a:bodyPr/>
                    <a:lstStyle/>
                    <a:p>
                      <a:pPr indent="0" lvl="0" marL="0" marR="0" rtl="0" algn="ctr">
                        <a:spcBef>
                          <a:spcPts val="0"/>
                        </a:spcBef>
                        <a:spcAft>
                          <a:spcPts val="0"/>
                        </a:spcAft>
                        <a:buClr>
                          <a:schemeClr val="dk1"/>
                        </a:buClr>
                        <a:buSzPts val="1700"/>
                        <a:buFont typeface="Arial"/>
                        <a:buNone/>
                      </a:pPr>
                      <a:r>
                        <a:rPr b="1" lang="en-US" sz="1700">
                          <a:latin typeface="Arial"/>
                          <a:ea typeface="Arial"/>
                          <a:cs typeface="Arial"/>
                          <a:sym typeface="Arial"/>
                        </a:rPr>
                        <a:t>ORIGINAL</a:t>
                      </a:r>
                      <a:endParaRPr/>
                    </a:p>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(China, 2024)</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1465 (732/733)</a:t>
                      </a:r>
                      <a:endParaRPr/>
                    </a:p>
                  </a:txBody>
                  <a:tcPr marT="35700" marB="35700" marR="35700" marL="35700" anchor="ctr"/>
                </a:tc>
                <a:tc>
                  <a:txBody>
                    <a:bodyPr/>
                    <a:lstStyle/>
                    <a:p>
                      <a:pPr indent="0" lvl="0" marL="0" marR="0" rtl="0" algn="ctr">
                        <a:spcBef>
                          <a:spcPts val="0"/>
                        </a:spcBef>
                        <a:spcAft>
                          <a:spcPts val="0"/>
                        </a:spcAft>
                        <a:buClr>
                          <a:schemeClr val="dk1"/>
                        </a:buClr>
                        <a:buSzPts val="1400"/>
                        <a:buFont typeface="Arial"/>
                        <a:buNone/>
                      </a:pPr>
                      <a:r>
                        <a:rPr lang="en-US" sz="1400">
                          <a:latin typeface="Arial"/>
                          <a:ea typeface="Arial"/>
                          <a:cs typeface="Arial"/>
                          <a:sym typeface="Arial"/>
                        </a:rPr>
                        <a:t>TNK 0.25 vs tPA 0.9</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72.7 vs.70.3</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Yes</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1.2 vs. 1.2</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4.6 vs. 5.8</a:t>
                      </a:r>
                      <a:endParaRPr/>
                    </a:p>
                  </a:txBody>
                  <a:tcPr marT="35700" marB="35700" marR="35700" marL="35700" anchor="ctr"/>
                </a:tc>
              </a:tr>
              <a:tr h="593025">
                <a:tc>
                  <a:txBody>
                    <a:bodyPr/>
                    <a:lstStyle/>
                    <a:p>
                      <a:pPr indent="0" lvl="0" marL="0" marR="0" rtl="0" algn="ctr">
                        <a:spcBef>
                          <a:spcPts val="0"/>
                        </a:spcBef>
                        <a:spcAft>
                          <a:spcPts val="0"/>
                        </a:spcAft>
                        <a:buClr>
                          <a:schemeClr val="dk1"/>
                        </a:buClr>
                        <a:buSzPts val="1700"/>
                        <a:buFont typeface="Arial"/>
                        <a:buNone/>
                      </a:pPr>
                      <a:r>
                        <a:rPr b="1" lang="en-US" sz="1700">
                          <a:latin typeface="Arial"/>
                          <a:ea typeface="Arial"/>
                          <a:cs typeface="Arial"/>
                          <a:sym typeface="Arial"/>
                        </a:rPr>
                        <a:t>ATTEST-2</a:t>
                      </a:r>
                      <a:endParaRPr/>
                    </a:p>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(UK, 2024)</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1777 (885/892)</a:t>
                      </a:r>
                      <a:endParaRPr/>
                    </a:p>
                  </a:txBody>
                  <a:tcPr marT="35700" marB="35700" marR="35700" marL="35700" anchor="ctr"/>
                </a:tc>
                <a:tc>
                  <a:txBody>
                    <a:bodyPr/>
                    <a:lstStyle/>
                    <a:p>
                      <a:pPr indent="0" lvl="0" marL="0" marR="0" rtl="0" algn="ctr">
                        <a:spcBef>
                          <a:spcPts val="0"/>
                        </a:spcBef>
                        <a:spcAft>
                          <a:spcPts val="0"/>
                        </a:spcAft>
                        <a:buClr>
                          <a:schemeClr val="dk1"/>
                        </a:buClr>
                        <a:buSzPts val="1400"/>
                        <a:buFont typeface="Arial"/>
                        <a:buNone/>
                      </a:pPr>
                      <a:r>
                        <a:rPr lang="en-US" sz="1400">
                          <a:latin typeface="Arial"/>
                          <a:ea typeface="Arial"/>
                          <a:cs typeface="Arial"/>
                          <a:sym typeface="Arial"/>
                        </a:rPr>
                        <a:t>TNK 0.25 vs tPA 0.9</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44 vs. 42</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Yes</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2 vs. 2</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8 vs. 8</a:t>
                      </a:r>
                      <a:endParaRPr/>
                    </a:p>
                  </a:txBody>
                  <a:tcPr marT="35700" marB="35700" marR="35700" marL="35700" anchor="ctr"/>
                </a:tc>
              </a:tr>
              <a:tr h="593025">
                <a:tc>
                  <a:txBody>
                    <a:bodyPr/>
                    <a:lstStyle/>
                    <a:p>
                      <a:pPr indent="0" lvl="0" marL="0" marR="0" rtl="0" algn="ctr">
                        <a:spcBef>
                          <a:spcPts val="0"/>
                        </a:spcBef>
                        <a:spcAft>
                          <a:spcPts val="0"/>
                        </a:spcAft>
                        <a:buClr>
                          <a:schemeClr val="dk1"/>
                        </a:buClr>
                        <a:buSzPts val="1700"/>
                        <a:buFont typeface="Arial"/>
                        <a:buNone/>
                      </a:pPr>
                      <a:r>
                        <a:rPr b="1" lang="en-US" sz="1700">
                          <a:latin typeface="Arial"/>
                          <a:ea typeface="Arial"/>
                          <a:cs typeface="Arial"/>
                          <a:sym typeface="Arial"/>
                        </a:rPr>
                        <a:t>TASTE</a:t>
                      </a:r>
                      <a:endParaRPr/>
                    </a:p>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(intl, 2024)</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680 (339/341)</a:t>
                      </a:r>
                      <a:endParaRPr/>
                    </a:p>
                  </a:txBody>
                  <a:tcPr marT="35700" marB="35700" marR="35700" marL="35700" anchor="ctr"/>
                </a:tc>
                <a:tc>
                  <a:txBody>
                    <a:bodyPr/>
                    <a:lstStyle/>
                    <a:p>
                      <a:pPr indent="0" lvl="0" marL="0" marR="0" rtl="0" algn="ctr">
                        <a:spcBef>
                          <a:spcPts val="0"/>
                        </a:spcBef>
                        <a:spcAft>
                          <a:spcPts val="0"/>
                        </a:spcAft>
                        <a:buClr>
                          <a:schemeClr val="dk1"/>
                        </a:buClr>
                        <a:buSzPts val="1400"/>
                        <a:buFont typeface="Arial"/>
                        <a:buNone/>
                      </a:pPr>
                      <a:r>
                        <a:rPr lang="en-US" sz="1400">
                          <a:latin typeface="Arial"/>
                          <a:ea typeface="Arial"/>
                          <a:cs typeface="Arial"/>
                          <a:sym typeface="Arial"/>
                        </a:rPr>
                        <a:t>TNK 0.25 vs tPA 0.9</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57 vs. 55</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Yes</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3 vs. 2</a:t>
                      </a:r>
                      <a:endParaRPr/>
                    </a:p>
                  </a:txBody>
                  <a:tcPr marT="35700" marB="35700" marR="35700" marL="35700" anchor="ctr"/>
                </a:tc>
                <a:tc>
                  <a:txBody>
                    <a:bodyPr/>
                    <a:lstStyle/>
                    <a:p>
                      <a:pPr indent="0" lvl="0" marL="0" marR="0" rtl="0" algn="ctr">
                        <a:spcBef>
                          <a:spcPts val="0"/>
                        </a:spcBef>
                        <a:spcAft>
                          <a:spcPts val="0"/>
                        </a:spcAft>
                        <a:buClr>
                          <a:schemeClr val="dk1"/>
                        </a:buClr>
                        <a:buSzPts val="1700"/>
                        <a:buFont typeface="Arial"/>
                        <a:buNone/>
                      </a:pPr>
                      <a:r>
                        <a:rPr lang="en-US" sz="1700">
                          <a:latin typeface="Arial"/>
                          <a:ea typeface="Arial"/>
                          <a:cs typeface="Arial"/>
                          <a:sym typeface="Arial"/>
                        </a:rPr>
                        <a:t>7 vs. 4</a:t>
                      </a:r>
                      <a:endParaRPr/>
                    </a:p>
                  </a:txBody>
                  <a:tcPr marT="35700" marB="35700" marR="35700" marL="35700" anchor="ctr"/>
                </a:tc>
              </a:tr>
            </a:tbl>
          </a:graphicData>
        </a:graphic>
      </p:graphicFrame>
      <p:sp>
        <p:nvSpPr>
          <p:cNvPr id="306" name="Google Shape;306;p20"/>
          <p:cNvSpPr txBox="1"/>
          <p:nvPr/>
        </p:nvSpPr>
        <p:spPr>
          <a:xfrm>
            <a:off x="511949" y="1022651"/>
            <a:ext cx="60944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b="1" lang="en-US" sz="1800">
                <a:solidFill>
                  <a:schemeClr val="dk1"/>
                </a:solidFill>
                <a:latin typeface="Arial"/>
                <a:ea typeface="Arial"/>
                <a:cs typeface="Arial"/>
                <a:sym typeface="Arial"/>
              </a:rPr>
              <a:t>Efficacy and safety of TNK 0.25 mg/kg in phase 3 trials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IVT and Endovascular Thrombectomy</a:t>
            </a:r>
            <a:endParaRPr/>
          </a:p>
        </p:txBody>
      </p:sp>
      <p:pic>
        <p:nvPicPr>
          <p:cNvPr id="313" name="Google Shape;313;p21"/>
          <p:cNvPicPr preferRelativeResize="0"/>
          <p:nvPr/>
        </p:nvPicPr>
        <p:blipFill rotWithShape="1">
          <a:blip r:embed="rId3">
            <a:alphaModFix/>
          </a:blip>
          <a:srcRect b="0" l="0" r="0" t="0"/>
          <a:stretch/>
        </p:blipFill>
        <p:spPr>
          <a:xfrm>
            <a:off x="2999898" y="1945565"/>
            <a:ext cx="6134100" cy="3594100"/>
          </a:xfrm>
          <a:prstGeom prst="rect">
            <a:avLst/>
          </a:prstGeom>
          <a:noFill/>
          <a:ln>
            <a:noFill/>
          </a:ln>
        </p:spPr>
      </p:pic>
      <p:sp>
        <p:nvSpPr>
          <p:cNvPr id="314" name="Google Shape;314;p21"/>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2"/>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1800"/>
              <a:buFont typeface="Noto Sans Symbols"/>
              <a:buChar char="▪"/>
            </a:pPr>
            <a:r>
              <a:rPr b="1" lang="en-US" sz="1800"/>
              <a:t>EXTEND-IA TNK (AUS; 2018): </a:t>
            </a:r>
            <a:r>
              <a:rPr lang="en-US" sz="1800"/>
              <a:t>(n=202) EVT with TNK 0.25 mg/kg vs tPA within 4.5h</a:t>
            </a:r>
            <a:endParaRPr/>
          </a:p>
          <a:p>
            <a:pPr indent="-228600" lvl="1" marL="502920" rtl="0" algn="l">
              <a:lnSpc>
                <a:spcPct val="100000"/>
              </a:lnSpc>
              <a:spcBef>
                <a:spcPts val="500"/>
              </a:spcBef>
              <a:spcAft>
                <a:spcPts val="0"/>
              </a:spcAft>
              <a:buClr>
                <a:srgbClr val="343434"/>
              </a:buClr>
              <a:buSzPts val="1530"/>
              <a:buChar char="–"/>
            </a:pPr>
            <a:r>
              <a:rPr lang="en-US" sz="1800">
                <a:latin typeface="Arial"/>
                <a:ea typeface="Arial"/>
                <a:cs typeface="Arial"/>
                <a:sym typeface="Arial"/>
              </a:rPr>
              <a:t>Reperfusion &gt;50%: 22% vs 10%, P=0.002; 90d median mRS 2 vs 3 (OR 1.7; 95% CI, 1.0 to 2.8; P=0.04)</a:t>
            </a:r>
            <a:endParaRPr/>
          </a:p>
          <a:p>
            <a:pPr indent="-228600" lvl="1" marL="502920" rtl="0" algn="l">
              <a:lnSpc>
                <a:spcPct val="100000"/>
              </a:lnSpc>
              <a:spcBef>
                <a:spcPts val="500"/>
              </a:spcBef>
              <a:spcAft>
                <a:spcPts val="0"/>
              </a:spcAft>
              <a:buClr>
                <a:srgbClr val="343434"/>
              </a:buClr>
              <a:buSzPts val="1530"/>
              <a:buChar char="–"/>
            </a:pPr>
            <a:r>
              <a:rPr lang="en-US" sz="1800">
                <a:latin typeface="Arial"/>
                <a:ea typeface="Arial"/>
                <a:cs typeface="Arial"/>
                <a:sym typeface="Arial"/>
              </a:rPr>
              <a:t>sICH 1% in both groups</a:t>
            </a:r>
            <a:endParaRPr/>
          </a:p>
          <a:p>
            <a:pPr indent="0" lvl="1" marL="274320" rtl="0" algn="l">
              <a:lnSpc>
                <a:spcPct val="100000"/>
              </a:lnSpc>
              <a:spcBef>
                <a:spcPts val="500"/>
              </a:spcBef>
              <a:spcAft>
                <a:spcPts val="0"/>
              </a:spcAft>
              <a:buClr>
                <a:srgbClr val="343434"/>
              </a:buClr>
              <a:buSzPts val="1530"/>
              <a:buNone/>
            </a:pPr>
            <a:r>
              <a:t/>
            </a:r>
            <a:endParaRPr sz="1800">
              <a:latin typeface="Arial"/>
              <a:ea typeface="Arial"/>
              <a:cs typeface="Arial"/>
              <a:sym typeface="Arial"/>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BRIDGE-TNK (China; 2025): </a:t>
            </a:r>
            <a:r>
              <a:rPr lang="en-US" sz="1800"/>
              <a:t>(n=278) TNK + EVT vs EVT alone within 4.5h</a:t>
            </a:r>
            <a:endParaRPr/>
          </a:p>
          <a:p>
            <a:pPr indent="-228600" lvl="1" marL="502920" rtl="0" algn="l">
              <a:lnSpc>
                <a:spcPct val="100000"/>
              </a:lnSpc>
              <a:spcBef>
                <a:spcPts val="500"/>
              </a:spcBef>
              <a:spcAft>
                <a:spcPts val="0"/>
              </a:spcAft>
              <a:buClr>
                <a:srgbClr val="343434"/>
              </a:buClr>
              <a:buSzPts val="1530"/>
              <a:buChar char="–"/>
            </a:pPr>
            <a:r>
              <a:rPr lang="en-US" sz="1800">
                <a:latin typeface="Arial"/>
                <a:ea typeface="Arial"/>
                <a:cs typeface="Arial"/>
                <a:sym typeface="Arial"/>
              </a:rPr>
              <a:t>mRS 0 to 2: 52.9% vs 44.1% (adjusted RR, 1.18; 95% CI, 1.01 to 1.39; P=0.04)</a:t>
            </a:r>
            <a:endParaRPr/>
          </a:p>
          <a:p>
            <a:pPr indent="-228600" lvl="1" marL="502920" rtl="0" algn="l">
              <a:lnSpc>
                <a:spcPct val="100000"/>
              </a:lnSpc>
              <a:spcBef>
                <a:spcPts val="500"/>
              </a:spcBef>
              <a:spcAft>
                <a:spcPts val="0"/>
              </a:spcAft>
              <a:buClr>
                <a:srgbClr val="343434"/>
              </a:buClr>
              <a:buSzPts val="1530"/>
              <a:buChar char="–"/>
            </a:pPr>
            <a:r>
              <a:rPr lang="en-US" sz="1800">
                <a:latin typeface="Arial"/>
                <a:ea typeface="Arial"/>
                <a:cs typeface="Arial"/>
                <a:sym typeface="Arial"/>
              </a:rPr>
              <a:t>sICH within 48h: 8.5% vs 6.7%; mortality at 90d: 22.3% vs 19.9%</a:t>
            </a:r>
            <a:endParaRPr/>
          </a:p>
          <a:p>
            <a:pPr indent="0" lvl="1" marL="274320" rtl="0" algn="l">
              <a:lnSpc>
                <a:spcPct val="100000"/>
              </a:lnSpc>
              <a:spcBef>
                <a:spcPts val="500"/>
              </a:spcBef>
              <a:spcAft>
                <a:spcPts val="0"/>
              </a:spcAft>
              <a:buClr>
                <a:srgbClr val="343434"/>
              </a:buClr>
              <a:buSzPts val="1530"/>
              <a:buNone/>
            </a:pPr>
            <a:r>
              <a:t/>
            </a:r>
            <a:endParaRPr sz="1800">
              <a:latin typeface="Arial"/>
              <a:ea typeface="Arial"/>
              <a:cs typeface="Arial"/>
              <a:sym typeface="Arial"/>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DIRECT-TNK (phase 3, Brazil; </a:t>
            </a:r>
            <a:r>
              <a:rPr b="1" i="1" lang="en-US" sz="1800">
                <a:solidFill>
                  <a:schemeClr val="accent5"/>
                </a:solidFill>
              </a:rPr>
              <a:t>currently recruiting</a:t>
            </a:r>
            <a:r>
              <a:rPr b="1" lang="en-US" sz="1800"/>
              <a:t>): </a:t>
            </a:r>
            <a:r>
              <a:rPr lang="en-US" sz="1800"/>
              <a:t>TNK + EVT vs EVT alone within 4.5h</a:t>
            </a:r>
            <a:endParaRPr/>
          </a:p>
        </p:txBody>
      </p:sp>
      <p:sp>
        <p:nvSpPr>
          <p:cNvPr id="321" name="Google Shape;321;p22"/>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TNK and Endovascular Thrombectomy</a:t>
            </a:r>
            <a:endParaRPr/>
          </a:p>
        </p:txBody>
      </p:sp>
      <p:sp>
        <p:nvSpPr>
          <p:cNvPr id="322" name="Google Shape;322;p22"/>
          <p:cNvSpPr txBox="1"/>
          <p:nvPr/>
        </p:nvSpPr>
        <p:spPr>
          <a:xfrm>
            <a:off x="2004319" y="6183523"/>
            <a:ext cx="46494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EXTEND-IA TNK. Campbell BCV et al. </a:t>
            </a:r>
            <a:r>
              <a:rPr i="1" lang="en-US" sz="800">
                <a:solidFill>
                  <a:srgbClr val="343434"/>
                </a:solidFill>
                <a:latin typeface="Arial"/>
                <a:ea typeface="Arial"/>
                <a:cs typeface="Arial"/>
                <a:sym typeface="Arial"/>
              </a:rPr>
              <a:t>N Engl J Med</a:t>
            </a:r>
            <a:r>
              <a:rPr lang="en-US" sz="800">
                <a:solidFill>
                  <a:srgbClr val="343434"/>
                </a:solidFill>
                <a:latin typeface="Arial"/>
                <a:ea typeface="Arial"/>
                <a:cs typeface="Arial"/>
                <a:sym typeface="Arial"/>
              </a:rPr>
              <a:t>. 2018;378(17):1573-1582.</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BRIDGE-TNK. Qiu Z. N Engl J Med. 2025;393(2):139-150. </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Wang L et al. </a:t>
            </a:r>
            <a:r>
              <a:rPr i="1" lang="en-US" sz="800">
                <a:solidFill>
                  <a:srgbClr val="343434"/>
                </a:solidFill>
                <a:latin typeface="Arial"/>
                <a:ea typeface="Arial"/>
                <a:cs typeface="Arial"/>
                <a:sym typeface="Arial"/>
              </a:rPr>
              <a:t>J Am Heart Assoc</a:t>
            </a:r>
            <a:r>
              <a:rPr lang="en-US" sz="800">
                <a:solidFill>
                  <a:srgbClr val="343434"/>
                </a:solidFill>
                <a:latin typeface="Arial"/>
                <a:ea typeface="Arial"/>
                <a:cs typeface="Arial"/>
                <a:sym typeface="Arial"/>
              </a:rPr>
              <a:t>. 2024;13(9):e031692.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3"/>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Extended Time Window IVT</a:t>
            </a:r>
            <a:endParaRPr/>
          </a:p>
        </p:txBody>
      </p:sp>
      <p:pic>
        <p:nvPicPr>
          <p:cNvPr id="329" name="Google Shape;329;p23"/>
          <p:cNvPicPr preferRelativeResize="0"/>
          <p:nvPr/>
        </p:nvPicPr>
        <p:blipFill rotWithShape="1">
          <a:blip r:embed="rId3">
            <a:alphaModFix/>
          </a:blip>
          <a:srcRect b="0" l="0" r="0" t="0"/>
          <a:stretch/>
        </p:blipFill>
        <p:spPr>
          <a:xfrm>
            <a:off x="3988043" y="1232998"/>
            <a:ext cx="5438933" cy="3046705"/>
          </a:xfrm>
          <a:prstGeom prst="rect">
            <a:avLst/>
          </a:prstGeom>
          <a:noFill/>
          <a:ln>
            <a:noFill/>
          </a:ln>
        </p:spPr>
      </p:pic>
      <p:sp>
        <p:nvSpPr>
          <p:cNvPr id="330" name="Google Shape;330;p23"/>
          <p:cNvSpPr txBox="1"/>
          <p:nvPr/>
        </p:nvSpPr>
        <p:spPr>
          <a:xfrm>
            <a:off x="2058018" y="6299930"/>
            <a:ext cx="46494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WAKE-UP. Thomalla G et al. N Engl J Med. 2018;379(7):611-622.</a:t>
            </a:r>
            <a:endParaRPr/>
          </a:p>
        </p:txBody>
      </p:sp>
      <p:sp>
        <p:nvSpPr>
          <p:cNvPr id="331" name="Google Shape;331;p23"/>
          <p:cNvSpPr txBox="1"/>
          <p:nvPr>
            <p:ph idx="1" type="body"/>
          </p:nvPr>
        </p:nvSpPr>
        <p:spPr>
          <a:xfrm>
            <a:off x="534079" y="4491318"/>
            <a:ext cx="11065738" cy="1565098"/>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1800"/>
              <a:buFont typeface="Noto Sans Symbols"/>
              <a:buChar char="▪"/>
            </a:pPr>
            <a:r>
              <a:rPr b="1" lang="en-US" sz="1800"/>
              <a:t>WAKE-UP (intl; 2018)</a:t>
            </a:r>
            <a:r>
              <a:rPr lang="en-US" sz="1800"/>
              <a:t>: </a:t>
            </a:r>
            <a:r>
              <a:rPr lang="en-US" sz="1800">
                <a:solidFill>
                  <a:schemeClr val="accent1"/>
                </a:solidFill>
              </a:rPr>
              <a:t>stopped early </a:t>
            </a:r>
            <a:r>
              <a:rPr lang="en-US" sz="1800"/>
              <a:t>(n=503) tPA vs placebo (EVT excluded)</a:t>
            </a:r>
            <a:endParaRPr/>
          </a:p>
          <a:p>
            <a:pPr indent="-228600" lvl="1" marL="502920" rtl="0" algn="l">
              <a:lnSpc>
                <a:spcPct val="100000"/>
              </a:lnSpc>
              <a:spcBef>
                <a:spcPts val="500"/>
              </a:spcBef>
              <a:spcAft>
                <a:spcPts val="0"/>
              </a:spcAft>
              <a:buClr>
                <a:srgbClr val="343434"/>
              </a:buClr>
              <a:buSzPts val="1530"/>
              <a:buChar char="–"/>
            </a:pPr>
            <a:r>
              <a:rPr lang="en-US" sz="1800"/>
              <a:t>Unknown onset, MRI DWI-FLAIR mismatch within 4.5h</a:t>
            </a:r>
            <a:endParaRPr/>
          </a:p>
          <a:p>
            <a:pPr indent="-228600" lvl="1" marL="502920" rtl="0" algn="l">
              <a:lnSpc>
                <a:spcPct val="100000"/>
              </a:lnSpc>
              <a:spcBef>
                <a:spcPts val="500"/>
              </a:spcBef>
              <a:spcAft>
                <a:spcPts val="0"/>
              </a:spcAft>
              <a:buClr>
                <a:srgbClr val="343434"/>
              </a:buClr>
              <a:buSzPts val="1530"/>
              <a:buChar char="–"/>
            </a:pPr>
            <a:r>
              <a:rPr lang="en-US" sz="1800"/>
              <a:t>mRS 0 or 1 at 90d: 53% vs 42% (adjusted OR, 1.61; 95% CI,1.09 to 2.36; P=0.02)</a:t>
            </a:r>
            <a:endParaRPr/>
          </a:p>
          <a:p>
            <a:pPr indent="-228600" lvl="1" marL="502920" rtl="0" algn="l">
              <a:lnSpc>
                <a:spcPct val="100000"/>
              </a:lnSpc>
              <a:spcBef>
                <a:spcPts val="500"/>
              </a:spcBef>
              <a:spcAft>
                <a:spcPts val="0"/>
              </a:spcAft>
              <a:buClr>
                <a:srgbClr val="343434"/>
              </a:buClr>
              <a:buSzPts val="1530"/>
              <a:buChar char="–"/>
            </a:pPr>
            <a:r>
              <a:rPr lang="en-US" sz="1800"/>
              <a:t>sICH 2% vs 0.4%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4"/>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Extended Time Window IVT</a:t>
            </a:r>
            <a:endParaRPr/>
          </a:p>
        </p:txBody>
      </p:sp>
      <p:pic>
        <p:nvPicPr>
          <p:cNvPr id="337" name="Google Shape;337;p24"/>
          <p:cNvPicPr preferRelativeResize="0"/>
          <p:nvPr/>
        </p:nvPicPr>
        <p:blipFill rotWithShape="1">
          <a:blip r:embed="rId3">
            <a:alphaModFix/>
          </a:blip>
          <a:srcRect b="0" l="0" r="0" t="0"/>
          <a:stretch/>
        </p:blipFill>
        <p:spPr>
          <a:xfrm>
            <a:off x="3250693" y="2011533"/>
            <a:ext cx="5690613" cy="3246719"/>
          </a:xfrm>
          <a:prstGeom prst="rect">
            <a:avLst/>
          </a:prstGeom>
          <a:noFill/>
          <a:ln>
            <a:noFill/>
          </a:ln>
        </p:spPr>
      </p:pic>
      <p:sp>
        <p:nvSpPr>
          <p:cNvPr id="338" name="Google Shape;338;p24"/>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5"/>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b="1" lang="en-US"/>
              <a:t>Meta-analysis of phase 3 trials</a:t>
            </a:r>
            <a:r>
              <a:rPr lang="en-US"/>
              <a:t>: </a:t>
            </a:r>
            <a:endParaRPr/>
          </a:p>
          <a:p>
            <a:pPr indent="-228600" lvl="1" marL="502920" rtl="0" algn="l">
              <a:lnSpc>
                <a:spcPct val="100000"/>
              </a:lnSpc>
              <a:spcBef>
                <a:spcPts val="500"/>
              </a:spcBef>
              <a:spcAft>
                <a:spcPts val="0"/>
              </a:spcAft>
              <a:buClr>
                <a:srgbClr val="343434"/>
              </a:buClr>
              <a:buSzPts val="1700"/>
              <a:buChar char="–"/>
            </a:pPr>
            <a:r>
              <a:rPr lang="en-US"/>
              <a:t>IVT was associated with greater odds of mRS 0–1 at 90d outcome (OR, 1.43 [95% CI, 1.17–1.75])</a:t>
            </a:r>
            <a:endParaRPr/>
          </a:p>
          <a:p>
            <a:pPr indent="-228600" lvl="1" marL="502920" rtl="0" algn="l">
              <a:lnSpc>
                <a:spcPct val="100000"/>
              </a:lnSpc>
              <a:spcBef>
                <a:spcPts val="500"/>
              </a:spcBef>
              <a:spcAft>
                <a:spcPts val="0"/>
              </a:spcAft>
              <a:buClr>
                <a:srgbClr val="343434"/>
              </a:buClr>
              <a:buSzPts val="1700"/>
              <a:buChar char="–"/>
            </a:pPr>
            <a:r>
              <a:rPr lang="en-US"/>
              <a:t>Increase in sICH (OR 4.25 [95% CI, 1.67–10.84])</a:t>
            </a:r>
            <a:endParaRPr/>
          </a:p>
          <a:p>
            <a:pPr indent="0" lvl="1" marL="274320" rtl="0" algn="l">
              <a:lnSpc>
                <a:spcPct val="100000"/>
              </a:lnSpc>
              <a:spcBef>
                <a:spcPts val="500"/>
              </a:spcBef>
              <a:spcAft>
                <a:spcPts val="0"/>
              </a:spcAft>
              <a:buClr>
                <a:srgbClr val="343434"/>
              </a:buClr>
              <a:buSzPts val="1700"/>
              <a:buNone/>
            </a:pPr>
            <a:r>
              <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TIMELESS (US &amp; CAN; 2024): </a:t>
            </a:r>
            <a:r>
              <a:rPr lang="en-US"/>
              <a:t>(n=458) TNK vs placebo 4.5 to 24h</a:t>
            </a:r>
            <a:endParaRPr/>
          </a:p>
          <a:p>
            <a:pPr indent="-228600" lvl="1" marL="502920" rtl="0" algn="l">
              <a:lnSpc>
                <a:spcPct val="100000"/>
              </a:lnSpc>
              <a:spcBef>
                <a:spcPts val="500"/>
              </a:spcBef>
              <a:spcAft>
                <a:spcPts val="0"/>
              </a:spcAft>
              <a:buClr>
                <a:srgbClr val="343434"/>
              </a:buClr>
              <a:buSzPts val="1700"/>
              <a:buChar char="–"/>
            </a:pPr>
            <a:r>
              <a:rPr lang="en-US"/>
              <a:t>Median last known well ~13 hours; 77% underwent EVT in both groups</a:t>
            </a:r>
            <a:endParaRPr/>
          </a:p>
          <a:p>
            <a:pPr indent="-228600" lvl="1" marL="502920" rtl="0" algn="l">
              <a:lnSpc>
                <a:spcPct val="100000"/>
              </a:lnSpc>
              <a:spcBef>
                <a:spcPts val="500"/>
              </a:spcBef>
              <a:spcAft>
                <a:spcPts val="0"/>
              </a:spcAft>
              <a:buClr>
                <a:srgbClr val="343434"/>
              </a:buClr>
              <a:buSzPts val="1700"/>
              <a:buChar char="–"/>
            </a:pPr>
            <a:r>
              <a:rPr lang="en-US"/>
              <a:t>No significant difference in a lower mRS score at 90d (adj OR 1.13; 95% CI, 0.82 to 1.57; P=0.45)</a:t>
            </a:r>
            <a:endParaRPr/>
          </a:p>
          <a:p>
            <a:pPr indent="-228600" lvl="1" marL="502920" rtl="0" algn="l">
              <a:lnSpc>
                <a:spcPct val="100000"/>
              </a:lnSpc>
              <a:spcBef>
                <a:spcPts val="500"/>
              </a:spcBef>
              <a:spcAft>
                <a:spcPts val="0"/>
              </a:spcAft>
              <a:buClr>
                <a:srgbClr val="343434"/>
              </a:buClr>
              <a:buSzPts val="1700"/>
              <a:buChar char="–"/>
            </a:pPr>
            <a:r>
              <a:rPr lang="en-US"/>
              <a:t>Complete recanalization at 24h: 76.7% vs 63.9%, OR 1.89 [95% CI, 1.21–2.95]</a:t>
            </a:r>
            <a:endParaRPr/>
          </a:p>
          <a:p>
            <a:pPr indent="-228600" lvl="1" marL="502920" rtl="0" algn="l">
              <a:lnSpc>
                <a:spcPct val="100000"/>
              </a:lnSpc>
              <a:spcBef>
                <a:spcPts val="500"/>
              </a:spcBef>
              <a:spcAft>
                <a:spcPts val="0"/>
              </a:spcAft>
              <a:buClr>
                <a:srgbClr val="343434"/>
              </a:buClr>
              <a:buSzPts val="1700"/>
              <a:buChar char="–"/>
            </a:pPr>
            <a:r>
              <a:rPr lang="en-US"/>
              <a:t>Mortality (20% vs 18%) and sICH (3% vs 2%) were similar</a:t>
            </a:r>
            <a:endParaRPr/>
          </a:p>
        </p:txBody>
      </p:sp>
      <p:sp>
        <p:nvSpPr>
          <p:cNvPr id="345" name="Google Shape;345;p25"/>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IVT Beyond 4.5 hours</a:t>
            </a:r>
            <a:endParaRPr/>
          </a:p>
        </p:txBody>
      </p:sp>
      <p:sp>
        <p:nvSpPr>
          <p:cNvPr id="346" name="Google Shape;346;p25"/>
          <p:cNvSpPr txBox="1"/>
          <p:nvPr/>
        </p:nvSpPr>
        <p:spPr>
          <a:xfrm>
            <a:off x="1995266" y="6183523"/>
            <a:ext cx="46494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Campbell BCV, et al. </a:t>
            </a:r>
            <a:r>
              <a:rPr i="1" lang="en-US" sz="800">
                <a:solidFill>
                  <a:srgbClr val="343434"/>
                </a:solidFill>
                <a:latin typeface="Arial"/>
                <a:ea typeface="Arial"/>
                <a:cs typeface="Arial"/>
                <a:sym typeface="Arial"/>
              </a:rPr>
              <a:t>Lancet</a:t>
            </a:r>
            <a:r>
              <a:rPr lang="en-US" sz="800">
                <a:solidFill>
                  <a:srgbClr val="343434"/>
                </a:solidFill>
                <a:latin typeface="Arial"/>
                <a:ea typeface="Arial"/>
                <a:cs typeface="Arial"/>
                <a:sym typeface="Arial"/>
              </a:rPr>
              <a:t>. 2019;394:139–147.</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TIMELESS. Albers GW et al. </a:t>
            </a:r>
            <a:r>
              <a:rPr i="1" lang="en-US" sz="800">
                <a:solidFill>
                  <a:srgbClr val="343434"/>
                </a:solidFill>
                <a:latin typeface="Arial"/>
                <a:ea typeface="Arial"/>
                <a:cs typeface="Arial"/>
                <a:sym typeface="Arial"/>
              </a:rPr>
              <a:t>N Engl J Med</a:t>
            </a:r>
            <a:r>
              <a:rPr lang="en-US" sz="800">
                <a:solidFill>
                  <a:srgbClr val="343434"/>
                </a:solidFill>
                <a:latin typeface="Arial"/>
                <a:ea typeface="Arial"/>
                <a:cs typeface="Arial"/>
                <a:sym typeface="Arial"/>
              </a:rPr>
              <a:t>. 2024;390:701–711.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6"/>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b="1" lang="en-US"/>
              <a:t>ATTEST (Scotland; 2015): </a:t>
            </a:r>
            <a:r>
              <a:rPr lang="en-US"/>
              <a:t>TNK trend towards fewer ICH complications</a:t>
            </a:r>
            <a:endParaRPr/>
          </a:p>
          <a:p>
            <a:pPr indent="-228600" lvl="1" marL="502920" rtl="0" algn="l">
              <a:lnSpc>
                <a:spcPct val="100000"/>
              </a:lnSpc>
              <a:spcBef>
                <a:spcPts val="500"/>
              </a:spcBef>
              <a:spcAft>
                <a:spcPts val="0"/>
              </a:spcAft>
              <a:buClr>
                <a:srgbClr val="343434"/>
              </a:buClr>
              <a:buSzPts val="1700"/>
              <a:buChar char="–"/>
            </a:pPr>
            <a:r>
              <a:rPr lang="en-US"/>
              <a:t>TNK 2% vs tPA 4%, p=0.55; total ICH events: 15% vs 29%, p=0.091</a:t>
            </a:r>
            <a:endParaRPr/>
          </a:p>
          <a:p>
            <a:pPr indent="0" lvl="1" marL="274320" rtl="0" algn="l">
              <a:lnSpc>
                <a:spcPct val="100000"/>
              </a:lnSpc>
              <a:spcBef>
                <a:spcPts val="500"/>
              </a:spcBef>
              <a:spcAft>
                <a:spcPts val="0"/>
              </a:spcAft>
              <a:buClr>
                <a:srgbClr val="343434"/>
              </a:buClr>
              <a:buSzPts val="1700"/>
              <a:buNone/>
            </a:pPr>
            <a:r>
              <a:t/>
            </a:r>
            <a:endParaRPr/>
          </a:p>
          <a:p>
            <a:pPr indent="-251460" lvl="0" marL="251460" rtl="0" algn="l">
              <a:lnSpc>
                <a:spcPct val="100000"/>
              </a:lnSpc>
              <a:spcBef>
                <a:spcPts val="1000"/>
              </a:spcBef>
              <a:spcAft>
                <a:spcPts val="0"/>
              </a:spcAft>
              <a:buClr>
                <a:schemeClr val="accent1"/>
              </a:buClr>
              <a:buSzPts val="2000"/>
              <a:buFont typeface="Noto Sans Symbols"/>
              <a:buChar char="▪"/>
            </a:pPr>
            <a:r>
              <a:rPr b="1" lang="en-US"/>
              <a:t>CERTAIN (2023): </a:t>
            </a:r>
            <a:r>
              <a:rPr lang="en-US"/>
              <a:t>(n=9238) retrospective observational study, &gt;100 hospitals (NZ, AUS, US)</a:t>
            </a:r>
            <a:endParaRPr/>
          </a:p>
          <a:p>
            <a:pPr indent="-228600" lvl="1" marL="502920" rtl="0" algn="l">
              <a:lnSpc>
                <a:spcPct val="100000"/>
              </a:lnSpc>
              <a:spcBef>
                <a:spcPts val="500"/>
              </a:spcBef>
              <a:spcAft>
                <a:spcPts val="0"/>
              </a:spcAft>
              <a:buClr>
                <a:srgbClr val="343434"/>
              </a:buClr>
              <a:buSzPts val="1700"/>
              <a:buChar char="–"/>
            </a:pPr>
            <a:r>
              <a:rPr lang="en-US"/>
              <a:t>Definition: NIHSS decrease by 4 points attributed to IPH, SAH, or IVH</a:t>
            </a:r>
            <a:endParaRPr/>
          </a:p>
          <a:p>
            <a:pPr indent="-228600" lvl="1" marL="502920" rtl="0" algn="l">
              <a:lnSpc>
                <a:spcPct val="100000"/>
              </a:lnSpc>
              <a:spcBef>
                <a:spcPts val="500"/>
              </a:spcBef>
              <a:spcAft>
                <a:spcPts val="0"/>
              </a:spcAft>
              <a:buClr>
                <a:srgbClr val="343434"/>
              </a:buClr>
              <a:buSzPts val="1700"/>
              <a:buChar char="–"/>
            </a:pPr>
            <a:r>
              <a:rPr lang="en-US"/>
              <a:t>TNK 1.8% vs tPA 3.6%, aOR, 0.42 [95% CI, 0.30–0.58]; </a:t>
            </a:r>
            <a:r>
              <a:rPr i="1" lang="en-US"/>
              <a:t>P</a:t>
            </a:r>
            <a:r>
              <a:rPr lang="en-US"/>
              <a:t>&lt;0.01</a:t>
            </a:r>
            <a:endParaRPr/>
          </a:p>
          <a:p>
            <a:pPr indent="-228600" lvl="1" marL="502920" rtl="0" algn="l">
              <a:lnSpc>
                <a:spcPct val="100000"/>
              </a:lnSpc>
              <a:spcBef>
                <a:spcPts val="500"/>
              </a:spcBef>
              <a:spcAft>
                <a:spcPts val="0"/>
              </a:spcAft>
              <a:buClr>
                <a:srgbClr val="343434"/>
              </a:buClr>
              <a:buSzPts val="1700"/>
              <a:buChar char="–"/>
            </a:pPr>
            <a:r>
              <a:rPr lang="en-US"/>
              <a:t>Similar results in both EVT and non-EVT patients (EVT: TNK 38% vs tPA 20%)</a:t>
            </a:r>
            <a:endParaRPr/>
          </a:p>
        </p:txBody>
      </p:sp>
      <p:sp>
        <p:nvSpPr>
          <p:cNvPr id="352" name="Google Shape;352;p26"/>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TNK and ICH Complications</a:t>
            </a:r>
            <a:endParaRPr/>
          </a:p>
        </p:txBody>
      </p:sp>
      <p:sp>
        <p:nvSpPr>
          <p:cNvPr id="353" name="Google Shape;353;p26"/>
          <p:cNvSpPr txBox="1"/>
          <p:nvPr/>
        </p:nvSpPr>
        <p:spPr>
          <a:xfrm>
            <a:off x="1995266" y="6183523"/>
            <a:ext cx="46494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ATTEST. Huang X et al. </a:t>
            </a:r>
            <a:r>
              <a:rPr i="1" lang="en-US" sz="800">
                <a:solidFill>
                  <a:srgbClr val="343434"/>
                </a:solidFill>
                <a:latin typeface="Arial"/>
                <a:ea typeface="Arial"/>
                <a:cs typeface="Arial"/>
                <a:sym typeface="Arial"/>
              </a:rPr>
              <a:t>Lancet Neurol</a:t>
            </a:r>
            <a:r>
              <a:rPr lang="en-US" sz="800">
                <a:solidFill>
                  <a:srgbClr val="343434"/>
                </a:solidFill>
                <a:latin typeface="Arial"/>
                <a:ea typeface="Arial"/>
                <a:cs typeface="Arial"/>
                <a:sym typeface="Arial"/>
              </a:rPr>
              <a:t>. 2015;14:368–376.</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CERTAIN. Warach SJ et al. </a:t>
            </a:r>
            <a:r>
              <a:rPr i="1" lang="en-US" sz="800">
                <a:solidFill>
                  <a:srgbClr val="343434"/>
                </a:solidFill>
                <a:latin typeface="Arial"/>
                <a:ea typeface="Arial"/>
                <a:cs typeface="Arial"/>
                <a:sym typeface="Arial"/>
              </a:rPr>
              <a:t>JAMA Neurol</a:t>
            </a:r>
            <a:r>
              <a:rPr lang="en-US" sz="800">
                <a:solidFill>
                  <a:srgbClr val="343434"/>
                </a:solidFill>
                <a:latin typeface="Arial"/>
                <a:ea typeface="Arial"/>
                <a:cs typeface="Arial"/>
                <a:sym typeface="Arial"/>
              </a:rPr>
              <a:t>. 2023;80(7):732-738.</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Wang L et al. </a:t>
            </a:r>
            <a:r>
              <a:rPr i="1" lang="en-US" sz="800">
                <a:solidFill>
                  <a:srgbClr val="343434"/>
                </a:solidFill>
                <a:latin typeface="Arial"/>
                <a:ea typeface="Arial"/>
                <a:cs typeface="Arial"/>
                <a:sym typeface="Arial"/>
              </a:rPr>
              <a:t>J Am Heart Assoc</a:t>
            </a:r>
            <a:r>
              <a:rPr lang="en-US" sz="800">
                <a:solidFill>
                  <a:srgbClr val="343434"/>
                </a:solidFill>
                <a:latin typeface="Arial"/>
                <a:ea typeface="Arial"/>
                <a:cs typeface="Arial"/>
                <a:sym typeface="Arial"/>
              </a:rPr>
              <a:t>. 2024;13(9):e031692.</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7"/>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Longer half-life and greater fibrin specificity == more targeted and faster clot dissolution</a:t>
            </a:r>
            <a:endParaRPr/>
          </a:p>
          <a:p>
            <a:pPr indent="-228600" lvl="1" marL="502920" rtl="0" algn="l">
              <a:lnSpc>
                <a:spcPct val="100000"/>
              </a:lnSpc>
              <a:spcBef>
                <a:spcPts val="500"/>
              </a:spcBef>
              <a:spcAft>
                <a:spcPts val="0"/>
              </a:spcAft>
              <a:buClr>
                <a:srgbClr val="343434"/>
              </a:buClr>
              <a:buSzPts val="1700"/>
              <a:buChar char="–"/>
            </a:pPr>
            <a:r>
              <a:rPr lang="en-US"/>
              <a:t>Reduced hepatic elimination and increased resistance to plasminogen activator inhibitor-1</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Effective and safe</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Superior efficacy in LVO stroke</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Simpler single-bolus administration – improves door-to-needle and door-in-door-out times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Less complex dosing, possible reduction in dosing errors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Might be cheaper than alteplase depending on supplier</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Alternative in alteplase shortages (November 2024, October 2025)</a:t>
            </a:r>
            <a:endParaRPr/>
          </a:p>
        </p:txBody>
      </p:sp>
      <p:sp>
        <p:nvSpPr>
          <p:cNvPr id="360" name="Google Shape;360;p27"/>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TNK Benefits</a:t>
            </a:r>
            <a:endParaRPr/>
          </a:p>
        </p:txBody>
      </p:sp>
      <p:sp>
        <p:nvSpPr>
          <p:cNvPr id="361" name="Google Shape;361;p27"/>
          <p:cNvSpPr txBox="1"/>
          <p:nvPr/>
        </p:nvSpPr>
        <p:spPr>
          <a:xfrm>
            <a:off x="2031887" y="6183523"/>
            <a:ext cx="46494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EXTEND-IA TNK. Campbell BCV et al. </a:t>
            </a:r>
            <a:r>
              <a:rPr i="1" lang="en-US" sz="800">
                <a:solidFill>
                  <a:srgbClr val="343434"/>
                </a:solidFill>
                <a:latin typeface="Arial"/>
                <a:ea typeface="Arial"/>
                <a:cs typeface="Arial"/>
                <a:sym typeface="Arial"/>
              </a:rPr>
              <a:t>N Engl J Med</a:t>
            </a:r>
            <a:r>
              <a:rPr lang="en-US" sz="800">
                <a:solidFill>
                  <a:srgbClr val="343434"/>
                </a:solidFill>
                <a:latin typeface="Arial"/>
                <a:ea typeface="Arial"/>
                <a:cs typeface="Arial"/>
                <a:sym typeface="Arial"/>
              </a:rPr>
              <a:t>. 2018;378(17):1573-1582.</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Warach SJ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2022;53(12):3583-3593.</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Katsanos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2021;52(1):308-312.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8"/>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TNK’s FDA approval in AIS and endorsement from the 2026 AHA/ASA Acute Ischemic Stroke Guidelines:</a:t>
            </a:r>
            <a:endParaRPr/>
          </a:p>
          <a:p>
            <a:pPr indent="-228600" lvl="1" marL="502920" rtl="0" algn="l">
              <a:lnSpc>
                <a:spcPct val="100000"/>
              </a:lnSpc>
              <a:spcBef>
                <a:spcPts val="500"/>
              </a:spcBef>
              <a:spcAft>
                <a:spcPts val="0"/>
              </a:spcAft>
              <a:buClr>
                <a:srgbClr val="343434"/>
              </a:buClr>
              <a:buSzPts val="1700"/>
              <a:buChar char="–"/>
            </a:pPr>
            <a:r>
              <a:rPr lang="en-US"/>
              <a:t>Bolster TNK addition to institutional formularies for indication of AIS</a:t>
            </a:r>
            <a:endParaRPr/>
          </a:p>
          <a:p>
            <a:pPr indent="-228600" lvl="1" marL="502920" rtl="0" algn="l">
              <a:lnSpc>
                <a:spcPct val="100000"/>
              </a:lnSpc>
              <a:spcBef>
                <a:spcPts val="500"/>
              </a:spcBef>
              <a:spcAft>
                <a:spcPts val="0"/>
              </a:spcAft>
              <a:buClr>
                <a:srgbClr val="343434"/>
              </a:buClr>
              <a:buSzPts val="1700"/>
              <a:buChar char="–"/>
            </a:pPr>
            <a:r>
              <a:rPr lang="en-US"/>
              <a:t>Improve clinical outcomes due to saved time</a:t>
            </a:r>
            <a:endParaRPr/>
          </a:p>
          <a:p>
            <a:pPr indent="-228600" lvl="1" marL="502920" rtl="0" algn="l">
              <a:lnSpc>
                <a:spcPct val="100000"/>
              </a:lnSpc>
              <a:spcBef>
                <a:spcPts val="500"/>
              </a:spcBef>
              <a:spcAft>
                <a:spcPts val="0"/>
              </a:spcAft>
              <a:buClr>
                <a:srgbClr val="343434"/>
              </a:buClr>
              <a:buSzPts val="1700"/>
              <a:buChar char="–"/>
            </a:pPr>
            <a:r>
              <a:rPr lang="en-US"/>
              <a:t>Genentech accepts returns for credit (for product mixed but not used)</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What’s next for further research:</a:t>
            </a:r>
            <a:endParaRPr/>
          </a:p>
          <a:p>
            <a:pPr indent="-228600" lvl="1" marL="502920" rtl="0" algn="l">
              <a:lnSpc>
                <a:spcPct val="100000"/>
              </a:lnSpc>
              <a:spcBef>
                <a:spcPts val="500"/>
              </a:spcBef>
              <a:spcAft>
                <a:spcPts val="0"/>
              </a:spcAft>
              <a:buClr>
                <a:srgbClr val="343434"/>
              </a:buClr>
              <a:buSzPts val="1700"/>
              <a:buChar char="–"/>
            </a:pPr>
            <a:r>
              <a:rPr lang="en-US"/>
              <a:t>If there is a benefit for patients 4.5h from awakening selected by CT scan</a:t>
            </a:r>
            <a:endParaRPr/>
          </a:p>
          <a:p>
            <a:pPr indent="-228600" lvl="1" marL="502920" rtl="0" algn="l">
              <a:lnSpc>
                <a:spcPct val="100000"/>
              </a:lnSpc>
              <a:spcBef>
                <a:spcPts val="500"/>
              </a:spcBef>
              <a:spcAft>
                <a:spcPts val="0"/>
              </a:spcAft>
              <a:buClr>
                <a:srgbClr val="343434"/>
              </a:buClr>
              <a:buSzPts val="1700"/>
              <a:buChar char="–"/>
            </a:pPr>
            <a:r>
              <a:rPr lang="en-US"/>
              <a:t>If there is a benefit for patients who have a basilar artery occlusion or non-large vessel occlusion beyond 4.5-hour time window (currently underway)</a:t>
            </a:r>
            <a:endParaRPr/>
          </a:p>
          <a:p>
            <a:pPr indent="-120650" lvl="1" marL="502920" rtl="0" algn="l">
              <a:lnSpc>
                <a:spcPct val="100000"/>
              </a:lnSpc>
              <a:spcBef>
                <a:spcPts val="500"/>
              </a:spcBef>
              <a:spcAft>
                <a:spcPts val="0"/>
              </a:spcAft>
              <a:buClr>
                <a:srgbClr val="343434"/>
              </a:buClr>
              <a:buSzPts val="1700"/>
              <a:buNone/>
            </a:pPr>
            <a:r>
              <a:t/>
            </a:r>
            <a:endParaRPr>
              <a:highlight>
                <a:srgbClr val="FFFF00"/>
              </a:highlight>
            </a:endParaRPr>
          </a:p>
        </p:txBody>
      </p:sp>
      <p:sp>
        <p:nvSpPr>
          <p:cNvPr id="367" name="Google Shape;367;p28"/>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Looking to the Future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9"/>
          <p:cNvSpPr txBox="1"/>
          <p:nvPr>
            <p:ph type="ctrTitle"/>
          </p:nvPr>
        </p:nvSpPr>
        <p:spPr>
          <a:xfrm>
            <a:off x="1800520" y="3123028"/>
            <a:ext cx="9830202" cy="2231397"/>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lt1"/>
              </a:buClr>
              <a:buSzPts val="5400"/>
              <a:buFont typeface="Arial"/>
              <a:buNone/>
            </a:pPr>
            <a:r>
              <a:rPr lang="en-US"/>
              <a:t>Post-Thrombolytic Management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
          <p:cNvPicPr preferRelativeResize="0"/>
          <p:nvPr>
            <p:ph idx="1" type="body"/>
          </p:nvPr>
        </p:nvPicPr>
        <p:blipFill rotWithShape="1">
          <a:blip r:embed="rId3">
            <a:alphaModFix/>
          </a:blip>
          <a:srcRect b="0" l="0" r="0" t="0"/>
          <a:stretch/>
        </p:blipFill>
        <p:spPr>
          <a:xfrm>
            <a:off x="1824936" y="790575"/>
            <a:ext cx="7907338" cy="5276850"/>
          </a:xfrm>
          <a:prstGeom prst="rect">
            <a:avLst/>
          </a:prstGeom>
          <a:noFill/>
          <a:ln>
            <a:noFill/>
          </a:ln>
        </p:spPr>
      </p:pic>
      <p:sp>
        <p:nvSpPr>
          <p:cNvPr id="182" name="Google Shape;182;p3"/>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cap="none" strike="noStrike">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0"/>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Hold all antithrombotics including DVT prophylaxis for 24 hours post-thrombolytic administration</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BP, HR, RR, O2 saturation, temperature, serial neuro exam (NIHSS)</a:t>
            </a:r>
            <a:endParaRPr/>
          </a:p>
          <a:p>
            <a:pPr indent="-228600" lvl="1" marL="502920" rtl="0" algn="l">
              <a:lnSpc>
                <a:spcPct val="100000"/>
              </a:lnSpc>
              <a:spcBef>
                <a:spcPts val="500"/>
              </a:spcBef>
              <a:spcAft>
                <a:spcPts val="0"/>
              </a:spcAft>
              <a:buClr>
                <a:srgbClr val="343434"/>
              </a:buClr>
              <a:buSzPts val="1700"/>
              <a:buChar char="–"/>
            </a:pPr>
            <a:r>
              <a:rPr lang="en-US"/>
              <a:t>Every 15min for 2 hours, 30min for 6 hours, 60min for 16 hours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Signs or symptoms of bleeding</a:t>
            </a:r>
            <a:endParaRPr/>
          </a:p>
          <a:p>
            <a:pPr indent="-228600" lvl="1" marL="502920" rtl="0" algn="l">
              <a:lnSpc>
                <a:spcPct val="100000"/>
              </a:lnSpc>
              <a:spcBef>
                <a:spcPts val="500"/>
              </a:spcBef>
              <a:spcAft>
                <a:spcPts val="0"/>
              </a:spcAft>
              <a:buClr>
                <a:srgbClr val="343434"/>
              </a:buClr>
              <a:buSzPts val="1700"/>
              <a:buChar char="–"/>
            </a:pPr>
            <a:r>
              <a:rPr lang="en-US"/>
              <a:t>Avoidance of placing invasive lines and catheters, especially in non-compressible sites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Signs of orolingual angioedema (swelling of the oropharynx, lips, or tongue)</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Notify the team STAT for decreased level of consciousness, sudden headache, vomiting, neurological deterioration (decrease in NIHSS by ≥ 2 points), inability to protect airway</a:t>
            </a:r>
            <a:endParaRPr/>
          </a:p>
        </p:txBody>
      </p:sp>
      <p:sp>
        <p:nvSpPr>
          <p:cNvPr id="379" name="Google Shape;379;p30"/>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latin typeface="Arial"/>
                <a:ea typeface="Arial"/>
                <a:cs typeface="Arial"/>
                <a:sym typeface="Arial"/>
              </a:rPr>
              <a:t>Post-IVT Monitoring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1"/>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latin typeface="Arial"/>
                <a:ea typeface="Arial"/>
                <a:cs typeface="Arial"/>
                <a:sym typeface="Arial"/>
              </a:rPr>
              <a:t>2026 recommendations:</a:t>
            </a:r>
            <a:endParaRPr/>
          </a:p>
          <a:p>
            <a:pPr indent="-251460" lvl="0" marL="251460" rtl="0" algn="l">
              <a:lnSpc>
                <a:spcPct val="100000"/>
              </a:lnSpc>
              <a:spcBef>
                <a:spcPts val="1000"/>
              </a:spcBef>
              <a:spcAft>
                <a:spcPts val="0"/>
              </a:spcAft>
              <a:buSzPts val="2000"/>
              <a:buChar char="▪"/>
            </a:pPr>
            <a:r>
              <a:rPr b="1" lang="en-US">
                <a:latin typeface="Arial"/>
                <a:ea typeface="Arial"/>
                <a:cs typeface="Arial"/>
                <a:sym typeface="Arial"/>
              </a:rPr>
              <a:t>Pre-IVT</a:t>
            </a:r>
            <a:r>
              <a:rPr lang="en-US"/>
              <a:t>: </a:t>
            </a:r>
            <a:r>
              <a:rPr lang="en-US">
                <a:latin typeface="Arial"/>
                <a:ea typeface="Arial"/>
                <a:cs typeface="Arial"/>
                <a:sym typeface="Arial"/>
              </a:rPr>
              <a:t>BP &lt;185/110 to reduce hemorrhagic complications (1, B-NR)</a:t>
            </a:r>
            <a:endParaRPr/>
          </a:p>
          <a:p>
            <a:pPr indent="-251460" lvl="0" marL="251460" rtl="0" algn="l">
              <a:lnSpc>
                <a:spcPct val="100000"/>
              </a:lnSpc>
              <a:spcBef>
                <a:spcPts val="1000"/>
              </a:spcBef>
              <a:spcAft>
                <a:spcPts val="0"/>
              </a:spcAft>
              <a:buSzPts val="2000"/>
              <a:buChar char="▪"/>
            </a:pPr>
            <a:r>
              <a:rPr b="1" lang="en-US"/>
              <a:t>Post-IVT</a:t>
            </a:r>
            <a:r>
              <a:rPr lang="en-US"/>
              <a:t>: </a:t>
            </a:r>
            <a:r>
              <a:rPr lang="en-US">
                <a:latin typeface="Arial"/>
                <a:ea typeface="Arial"/>
                <a:cs typeface="Arial"/>
                <a:sym typeface="Arial"/>
              </a:rPr>
              <a:t>BP &lt;180/105 for first 24h after thrombolytics (1, B-R)</a:t>
            </a:r>
            <a:endParaRPr/>
          </a:p>
          <a:p>
            <a:pPr indent="-228600" lvl="1" marL="502920" rtl="0" algn="l">
              <a:lnSpc>
                <a:spcPct val="100000"/>
              </a:lnSpc>
              <a:spcBef>
                <a:spcPts val="500"/>
              </a:spcBef>
              <a:spcAft>
                <a:spcPts val="0"/>
              </a:spcAft>
              <a:buClr>
                <a:srgbClr val="343434"/>
              </a:buClr>
              <a:buSzPts val="1700"/>
              <a:buChar char="–"/>
            </a:pPr>
            <a:r>
              <a:rPr lang="en-US">
                <a:latin typeface="Arial"/>
                <a:ea typeface="Arial"/>
                <a:cs typeface="Arial"/>
                <a:sym typeface="Arial"/>
              </a:rPr>
              <a:t>Intensive SBP reduction &lt;140 vs &lt;180 showed no benefit in functional outcomes (3, B-R)</a:t>
            </a:r>
            <a:endParaRPr/>
          </a:p>
          <a:p>
            <a:pPr indent="-342900" lvl="2" marL="1257300" rtl="0" algn="l">
              <a:lnSpc>
                <a:spcPct val="100000"/>
              </a:lnSpc>
              <a:spcBef>
                <a:spcPts val="500"/>
              </a:spcBef>
              <a:spcAft>
                <a:spcPts val="0"/>
              </a:spcAft>
              <a:buClr>
                <a:srgbClr val="353535"/>
              </a:buClr>
              <a:buSzPts val="1700"/>
              <a:buFont typeface="Noto Sans Symbols"/>
              <a:buChar char="▪"/>
            </a:pPr>
            <a:r>
              <a:rPr lang="en-US">
                <a:solidFill>
                  <a:srgbClr val="353535"/>
                </a:solidFill>
                <a:latin typeface="Arial"/>
                <a:ea typeface="Arial"/>
                <a:cs typeface="Arial"/>
                <a:sym typeface="Arial"/>
              </a:rPr>
              <a:t>ENCHANTED trial: failed to improve functional outcome (OR, 1.01; 95% CI, 0.87–1.17), but lowered bleeding risk (OR, 0.75; 95% CI, 0.600.94)</a:t>
            </a:r>
            <a:endParaRPr>
              <a:solidFill>
                <a:srgbClr val="353535"/>
              </a:solidFill>
              <a:latin typeface="Arial"/>
              <a:ea typeface="Arial"/>
              <a:cs typeface="Arial"/>
              <a:sym typeface="Arial"/>
            </a:endParaRPr>
          </a:p>
          <a:p>
            <a:pPr indent="-342900" lvl="2" marL="1257300" rtl="0" algn="l">
              <a:lnSpc>
                <a:spcPct val="100000"/>
              </a:lnSpc>
              <a:spcBef>
                <a:spcPts val="500"/>
              </a:spcBef>
              <a:spcAft>
                <a:spcPts val="0"/>
              </a:spcAft>
              <a:buClr>
                <a:srgbClr val="353535"/>
              </a:buClr>
              <a:buSzPts val="1700"/>
              <a:buFont typeface="Noto Sans Symbols"/>
              <a:buChar char="▪"/>
            </a:pPr>
            <a:r>
              <a:rPr lang="en-US">
                <a:solidFill>
                  <a:srgbClr val="353535"/>
                </a:solidFill>
                <a:latin typeface="Arial"/>
                <a:ea typeface="Arial"/>
                <a:cs typeface="Arial"/>
                <a:sym typeface="Arial"/>
              </a:rPr>
              <a:t>&lt; 2% of patients underwent thrombectomy</a:t>
            </a:r>
            <a:endParaRPr/>
          </a:p>
        </p:txBody>
      </p:sp>
      <p:sp>
        <p:nvSpPr>
          <p:cNvPr id="386" name="Google Shape;386;p31"/>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Blood Pressure Goals</a:t>
            </a:r>
            <a:endParaRPr/>
          </a:p>
        </p:txBody>
      </p:sp>
      <p:sp>
        <p:nvSpPr>
          <p:cNvPr id="387" name="Google Shape;387;p31"/>
          <p:cNvSpPr txBox="1"/>
          <p:nvPr/>
        </p:nvSpPr>
        <p:spPr>
          <a:xfrm>
            <a:off x="2206908" y="6306634"/>
            <a:ext cx="46494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 </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ENCHANTED. </a:t>
            </a:r>
            <a:r>
              <a:rPr i="1" lang="en-US" sz="800">
                <a:solidFill>
                  <a:srgbClr val="343434"/>
                </a:solidFill>
                <a:latin typeface="Arial"/>
                <a:ea typeface="Arial"/>
                <a:cs typeface="Arial"/>
                <a:sym typeface="Arial"/>
              </a:rPr>
              <a:t>Lancet</a:t>
            </a:r>
            <a:r>
              <a:rPr lang="en-US" sz="800">
                <a:solidFill>
                  <a:srgbClr val="343434"/>
                </a:solidFill>
                <a:latin typeface="Arial"/>
                <a:ea typeface="Arial"/>
                <a:cs typeface="Arial"/>
                <a:sym typeface="Arial"/>
              </a:rPr>
              <a:t>. 2019;393(10174):877-888.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2"/>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latin typeface="Arial"/>
                <a:ea typeface="Arial"/>
                <a:cs typeface="Arial"/>
                <a:sym typeface="Arial"/>
              </a:rPr>
              <a:t>2026 recommendations:</a:t>
            </a:r>
            <a:endParaRPr>
              <a:latin typeface="Arial"/>
              <a:ea typeface="Arial"/>
              <a:cs typeface="Arial"/>
              <a:sym typeface="Arial"/>
            </a:endParaRPr>
          </a:p>
          <a:p>
            <a:pPr indent="-251460" lvl="0" marL="251460" rtl="0" algn="l">
              <a:lnSpc>
                <a:spcPct val="100000"/>
              </a:lnSpc>
              <a:spcBef>
                <a:spcPts val="1000"/>
              </a:spcBef>
              <a:spcAft>
                <a:spcPts val="0"/>
              </a:spcAft>
              <a:buSzPts val="2000"/>
              <a:buChar char="▪"/>
            </a:pPr>
            <a:r>
              <a:rPr lang="en-US">
                <a:latin typeface="Arial"/>
                <a:ea typeface="Arial"/>
                <a:cs typeface="Arial"/>
                <a:sym typeface="Arial"/>
              </a:rPr>
              <a:t>Endovascular thrombectomy</a:t>
            </a:r>
            <a:endParaRPr/>
          </a:p>
          <a:p>
            <a:pPr indent="-228600" lvl="1" marL="502920" rtl="0" algn="l">
              <a:lnSpc>
                <a:spcPct val="100000"/>
              </a:lnSpc>
              <a:spcBef>
                <a:spcPts val="500"/>
              </a:spcBef>
              <a:spcAft>
                <a:spcPts val="0"/>
              </a:spcAft>
              <a:buClr>
                <a:srgbClr val="343434"/>
              </a:buClr>
              <a:buSzPts val="1700"/>
              <a:buChar char="–"/>
            </a:pPr>
            <a:r>
              <a:rPr b="1" lang="en-US">
                <a:latin typeface="Arial"/>
                <a:ea typeface="Arial"/>
                <a:cs typeface="Arial"/>
                <a:sym typeface="Arial"/>
              </a:rPr>
              <a:t>Pre-procedure</a:t>
            </a:r>
            <a:r>
              <a:rPr lang="en-US">
                <a:latin typeface="Arial"/>
                <a:ea typeface="Arial"/>
                <a:cs typeface="Arial"/>
                <a:sym typeface="Arial"/>
              </a:rPr>
              <a:t>: BP &lt;185/110 </a:t>
            </a:r>
            <a:endParaRPr/>
          </a:p>
          <a:p>
            <a:pPr indent="-228600" lvl="1" marL="502920" rtl="0" algn="l">
              <a:lnSpc>
                <a:spcPct val="100000"/>
              </a:lnSpc>
              <a:spcBef>
                <a:spcPts val="500"/>
              </a:spcBef>
              <a:spcAft>
                <a:spcPts val="0"/>
              </a:spcAft>
              <a:buClr>
                <a:srgbClr val="343434"/>
              </a:buClr>
              <a:buSzPts val="1700"/>
              <a:buChar char="–"/>
            </a:pPr>
            <a:r>
              <a:rPr b="1" lang="en-US">
                <a:latin typeface="Arial"/>
                <a:ea typeface="Arial"/>
                <a:cs typeface="Arial"/>
                <a:sym typeface="Arial"/>
              </a:rPr>
              <a:t>During and post-procedure for 24h</a:t>
            </a:r>
            <a:r>
              <a:rPr lang="en-US">
                <a:latin typeface="Arial"/>
                <a:ea typeface="Arial"/>
                <a:cs typeface="Arial"/>
                <a:sym typeface="Arial"/>
              </a:rPr>
              <a:t>: BP ≤180/105 (2a, B-NR)</a:t>
            </a:r>
            <a:endParaRPr/>
          </a:p>
          <a:p>
            <a:pPr indent="-228600" lvl="1" marL="502920" rtl="0" algn="l">
              <a:lnSpc>
                <a:spcPct val="100000"/>
              </a:lnSpc>
              <a:spcBef>
                <a:spcPts val="500"/>
              </a:spcBef>
              <a:spcAft>
                <a:spcPts val="0"/>
              </a:spcAft>
              <a:buClr>
                <a:srgbClr val="343434"/>
              </a:buClr>
              <a:buSzPts val="1700"/>
              <a:buChar char="–"/>
            </a:pPr>
            <a:r>
              <a:rPr lang="en-US">
                <a:latin typeface="Arial"/>
                <a:ea typeface="Arial"/>
                <a:cs typeface="Arial"/>
                <a:sym typeface="Arial"/>
              </a:rPr>
              <a:t>LVO of anterior circulation (mTICI 2b, 2c, or 3) and without other indication for BP management target, intensive SBP reduction target of &lt;140 mm Hg for the first 72 hours is harmful and not recommended (3, A)</a:t>
            </a:r>
            <a:endParaRPr/>
          </a:p>
        </p:txBody>
      </p:sp>
      <p:sp>
        <p:nvSpPr>
          <p:cNvPr id="393" name="Google Shape;393;p32"/>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Blood Pressure Goals</a:t>
            </a:r>
            <a:endParaRPr/>
          </a:p>
        </p:txBody>
      </p:sp>
      <p:sp>
        <p:nvSpPr>
          <p:cNvPr id="394" name="Google Shape;394;p32"/>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3"/>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b="1" lang="en-US"/>
              <a:t>Bolus medications (IVP):</a:t>
            </a:r>
            <a:endParaRPr/>
          </a:p>
        </p:txBody>
      </p:sp>
      <p:sp>
        <p:nvSpPr>
          <p:cNvPr id="401" name="Google Shape;401;p33"/>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Blood Pressure Management</a:t>
            </a:r>
            <a:endParaRPr/>
          </a:p>
        </p:txBody>
      </p:sp>
      <p:graphicFrame>
        <p:nvGraphicFramePr>
          <p:cNvPr id="402" name="Google Shape;402;p33"/>
          <p:cNvGraphicFramePr/>
          <p:nvPr/>
        </p:nvGraphicFramePr>
        <p:xfrm>
          <a:off x="669195" y="2188135"/>
          <a:ext cx="3000000" cy="3000000"/>
        </p:xfrm>
        <a:graphic>
          <a:graphicData uri="http://schemas.openxmlformats.org/drawingml/2006/table">
            <a:tbl>
              <a:tblPr bandRow="1" firstRow="1">
                <a:noFill/>
                <a:tableStyleId>{06E312B6-AE35-4BD9-A195-4075A617D1F6}</a:tableStyleId>
              </a:tblPr>
              <a:tblGrid>
                <a:gridCol w="1398450"/>
                <a:gridCol w="1644575"/>
                <a:gridCol w="1417425"/>
                <a:gridCol w="1662750"/>
                <a:gridCol w="1553700"/>
                <a:gridCol w="1353825"/>
                <a:gridCol w="1822900"/>
              </a:tblGrid>
              <a:tr h="370850">
                <a:tc>
                  <a:txBody>
                    <a:bodyPr/>
                    <a:lstStyle/>
                    <a:p>
                      <a:pPr indent="0" lvl="0" marL="0" marR="0" rtl="0" algn="l">
                        <a:spcBef>
                          <a:spcPts val="0"/>
                        </a:spcBef>
                        <a:spcAft>
                          <a:spcPts val="0"/>
                        </a:spcAft>
                        <a:buNone/>
                      </a:pPr>
                      <a:r>
                        <a:rPr lang="en-US" sz="1800" u="none" cap="none" strike="noStrike">
                          <a:latin typeface="Arial"/>
                          <a:ea typeface="Arial"/>
                          <a:cs typeface="Arial"/>
                          <a:sym typeface="Arial"/>
                        </a:rPr>
                        <a:t>Medication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Mechanism</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Dose</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Frequency</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Onset</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Duration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Considerations</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labetalol</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non-selective beta-blocker</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10-20 mg, up to 80 mg</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q10min to q4 or 6 hours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within 5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~6 hours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bradycardia</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hydralazine</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direct arterial vasodilator, inhibits Ca release</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10-20 mg</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q4 to 6 hours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10-80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3 to 7 hours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tachycardia, variable response, ICP</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enalaprilat</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ACE inhibitor</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1.25 mg</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q6 hours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within 15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~6 hours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renal dysfunction</a:t>
                      </a:r>
                      <a:endParaRPr/>
                    </a:p>
                  </a:txBody>
                  <a:tcPr marT="45725" marB="45725" marR="91450" marL="9145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4"/>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b="1" lang="en-US"/>
              <a:t>Titratable continuous infusions, slow (&gt;15 minutes):</a:t>
            </a:r>
            <a:endParaRPr/>
          </a:p>
        </p:txBody>
      </p:sp>
      <p:sp>
        <p:nvSpPr>
          <p:cNvPr id="409" name="Google Shape;409;p34"/>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Blood Pressure Management</a:t>
            </a:r>
            <a:endParaRPr/>
          </a:p>
        </p:txBody>
      </p:sp>
      <p:graphicFrame>
        <p:nvGraphicFramePr>
          <p:cNvPr id="410" name="Google Shape;410;p34"/>
          <p:cNvGraphicFramePr/>
          <p:nvPr/>
        </p:nvGraphicFramePr>
        <p:xfrm>
          <a:off x="893646" y="1896297"/>
          <a:ext cx="3000000" cy="3000000"/>
        </p:xfrm>
        <a:graphic>
          <a:graphicData uri="http://schemas.openxmlformats.org/drawingml/2006/table">
            <a:tbl>
              <a:tblPr bandRow="1" firstRow="1">
                <a:noFill/>
                <a:tableStyleId>{06E312B6-AE35-4BD9-A195-4075A617D1F6}</a:tableStyleId>
              </a:tblPr>
              <a:tblGrid>
                <a:gridCol w="1470100"/>
                <a:gridCol w="1611450"/>
                <a:gridCol w="2129700"/>
                <a:gridCol w="1334500"/>
                <a:gridCol w="1654075"/>
                <a:gridCol w="2146800"/>
              </a:tblGrid>
              <a:tr h="370850">
                <a:tc>
                  <a:txBody>
                    <a:bodyPr/>
                    <a:lstStyle/>
                    <a:p>
                      <a:pPr indent="0" lvl="0" marL="0" marR="0" rtl="0" algn="l">
                        <a:spcBef>
                          <a:spcPts val="0"/>
                        </a:spcBef>
                        <a:spcAft>
                          <a:spcPts val="0"/>
                        </a:spcAft>
                        <a:buNone/>
                      </a:pPr>
                      <a:r>
                        <a:rPr lang="en-US" sz="1800">
                          <a:latin typeface="Arial"/>
                          <a:ea typeface="Arial"/>
                          <a:cs typeface="Arial"/>
                          <a:sym typeface="Arial"/>
                        </a:rPr>
                        <a:t>Medication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Mechanism</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Dose</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Titration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Onset</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Considerations</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labetalol</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non-selective beta-blocker</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10-20 mg load IVP, 0.5 to 2 mg/min (10mg/min)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every 5-</a:t>
                      </a:r>
                      <a:r>
                        <a:rPr b="1" lang="en-US" sz="1800">
                          <a:latin typeface="Arial"/>
                          <a:ea typeface="Arial"/>
                          <a:cs typeface="Arial"/>
                          <a:sym typeface="Arial"/>
                        </a:rPr>
                        <a:t>20</a:t>
                      </a:r>
                      <a:r>
                        <a:rPr lang="en-US" sz="1800">
                          <a:latin typeface="Arial"/>
                          <a:ea typeface="Arial"/>
                          <a:cs typeface="Arial"/>
                          <a:sym typeface="Arial"/>
                        </a:rPr>
                        <a:t>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within 5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bradycardia</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nicardipine</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Ca-channel blocker</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2.5-15 mg/hour</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2.5mg/h every 15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within 1-5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volume overload, different concentrations </a:t>
                      </a:r>
                      <a:r>
                        <a:rPr lang="en-US" sz="1200">
                          <a:latin typeface="Arial"/>
                          <a:ea typeface="Arial"/>
                          <a:cs typeface="Arial"/>
                          <a:sym typeface="Arial"/>
                        </a:rPr>
                        <a:t>(20mg or 40mg / 200mL)</a:t>
                      </a:r>
                      <a:endParaRPr sz="1800">
                        <a:latin typeface="Arial"/>
                        <a:ea typeface="Arial"/>
                        <a:cs typeface="Arial"/>
                        <a:sym typeface="Arial"/>
                      </a:endParaRPr>
                    </a:p>
                  </a:txBody>
                  <a:tcPr marT="45725" marB="45725" marR="91450" marL="91450"/>
                </a:tc>
              </a:tr>
            </a:tbl>
          </a:graphicData>
        </a:graphic>
      </p:graphicFrame>
      <p:sp>
        <p:nvSpPr>
          <p:cNvPr id="411" name="Google Shape;411;p34"/>
          <p:cNvSpPr txBox="1"/>
          <p:nvPr/>
        </p:nvSpPr>
        <p:spPr>
          <a:xfrm>
            <a:off x="534078" y="4278817"/>
            <a:ext cx="11065738" cy="1929999"/>
          </a:xfrm>
          <a:prstGeom prst="rect">
            <a:avLst/>
          </a:prstGeom>
          <a:noFill/>
          <a:ln>
            <a:noFill/>
          </a:ln>
        </p:spPr>
        <p:txBody>
          <a:bodyPr anchorCtr="0" anchor="t" bIns="45700" lIns="91425" spcFirstLastPara="1" rIns="91425" wrap="square" tIns="45700">
            <a:normAutofit/>
          </a:bodyPr>
          <a:lstStyle/>
          <a:p>
            <a:pPr indent="-251460" lvl="0" marL="251460" marR="0" rtl="0" algn="l">
              <a:lnSpc>
                <a:spcPct val="100000"/>
              </a:lnSpc>
              <a:spcBef>
                <a:spcPts val="0"/>
              </a:spcBef>
              <a:spcAft>
                <a:spcPts val="0"/>
              </a:spcAft>
              <a:buClr>
                <a:schemeClr val="accent1"/>
              </a:buClr>
              <a:buSzPts val="2000"/>
              <a:buFont typeface="Noto Sans Symbols"/>
              <a:buChar char="▪"/>
            </a:pPr>
            <a:r>
              <a:rPr b="1" i="0" lang="en-US" sz="2000">
                <a:solidFill>
                  <a:srgbClr val="343434"/>
                </a:solidFill>
                <a:latin typeface="Arial"/>
                <a:ea typeface="Arial"/>
                <a:cs typeface="Arial"/>
                <a:sym typeface="Arial"/>
              </a:rPr>
              <a:t>Titratable continuous infusions, rapid (&lt;5 minutes):</a:t>
            </a:r>
            <a:endParaRPr b="0" i="0" sz="2000" strike="sngStrike">
              <a:solidFill>
                <a:srgbClr val="343434"/>
              </a:solidFill>
              <a:latin typeface="Arial"/>
              <a:ea typeface="Arial"/>
              <a:cs typeface="Arial"/>
              <a:sym typeface="Arial"/>
            </a:endParaRPr>
          </a:p>
        </p:txBody>
      </p:sp>
      <p:graphicFrame>
        <p:nvGraphicFramePr>
          <p:cNvPr id="412" name="Google Shape;412;p34"/>
          <p:cNvGraphicFramePr/>
          <p:nvPr/>
        </p:nvGraphicFramePr>
        <p:xfrm>
          <a:off x="893646" y="4726248"/>
          <a:ext cx="3000000" cy="3000000"/>
        </p:xfrm>
        <a:graphic>
          <a:graphicData uri="http://schemas.openxmlformats.org/drawingml/2006/table">
            <a:tbl>
              <a:tblPr bandRow="1" firstRow="1">
                <a:noFill/>
                <a:tableStyleId>{06E312B6-AE35-4BD9-A195-4075A617D1F6}</a:tableStyleId>
              </a:tblPr>
              <a:tblGrid>
                <a:gridCol w="1470100"/>
                <a:gridCol w="1611450"/>
                <a:gridCol w="2129700"/>
                <a:gridCol w="1334500"/>
                <a:gridCol w="1048550"/>
                <a:gridCol w="2752325"/>
              </a:tblGrid>
              <a:tr h="370850">
                <a:tc>
                  <a:txBody>
                    <a:bodyPr/>
                    <a:lstStyle/>
                    <a:p>
                      <a:pPr indent="0" lvl="0" marL="0" marR="0" rtl="0" algn="l">
                        <a:spcBef>
                          <a:spcPts val="0"/>
                        </a:spcBef>
                        <a:spcAft>
                          <a:spcPts val="0"/>
                        </a:spcAft>
                        <a:buNone/>
                      </a:pPr>
                      <a:r>
                        <a:rPr lang="en-US" sz="1800">
                          <a:latin typeface="Arial"/>
                          <a:ea typeface="Arial"/>
                          <a:cs typeface="Arial"/>
                          <a:sym typeface="Arial"/>
                        </a:rPr>
                        <a:t>Medication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Mechanism</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Dose</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Titration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Onset</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Considerations</a:t>
                      </a:r>
                      <a:endParaRPr/>
                    </a:p>
                  </a:txBody>
                  <a:tcPr marT="45725" marB="45725" marR="91450" marL="91450"/>
                </a:tc>
              </a:tr>
              <a:tr h="370850">
                <a:tc>
                  <a:txBody>
                    <a:bodyPr/>
                    <a:lstStyle/>
                    <a:p>
                      <a:pPr indent="0" lvl="0" marL="0" marR="0" rtl="0" algn="l">
                        <a:spcBef>
                          <a:spcPts val="0"/>
                        </a:spcBef>
                        <a:spcAft>
                          <a:spcPts val="0"/>
                        </a:spcAft>
                        <a:buNone/>
                      </a:pPr>
                      <a:r>
                        <a:rPr lang="en-US" sz="1800">
                          <a:latin typeface="Arial"/>
                          <a:ea typeface="Arial"/>
                          <a:cs typeface="Arial"/>
                          <a:sym typeface="Arial"/>
                        </a:rPr>
                        <a:t>clevidipine</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Arial"/>
                        <a:buNone/>
                      </a:pPr>
                      <a:r>
                        <a:rPr lang="en-US" sz="1800">
                          <a:latin typeface="Arial"/>
                          <a:ea typeface="Arial"/>
                          <a:cs typeface="Arial"/>
                          <a:sym typeface="Arial"/>
                        </a:rPr>
                        <a:t>Ca-channel blocker</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1-21 mg/hour</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double every 90s</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2-4 min</a:t>
                      </a:r>
                      <a:endParaRPr/>
                    </a:p>
                  </a:txBody>
                  <a:tcPr marT="45725" marB="45725" marR="91450" marL="91450"/>
                </a:tc>
                <a:tc>
                  <a:txBody>
                    <a:bodyPr/>
                    <a:lstStyle/>
                    <a:p>
                      <a:pPr indent="0" lvl="0" marL="0" marR="0" rtl="0" algn="l">
                        <a:spcBef>
                          <a:spcPts val="0"/>
                        </a:spcBef>
                        <a:spcAft>
                          <a:spcPts val="0"/>
                        </a:spcAft>
                        <a:buNone/>
                      </a:pPr>
                      <a:r>
                        <a:rPr lang="en-US" sz="1800">
                          <a:latin typeface="Arial"/>
                          <a:ea typeface="Arial"/>
                          <a:cs typeface="Arial"/>
                          <a:sym typeface="Arial"/>
                        </a:rPr>
                        <a:t>better volume, hypertriglyceridemia, pulmonary shunting</a:t>
                      </a:r>
                      <a:endParaRPr/>
                    </a:p>
                  </a:txBody>
                  <a:tcPr marT="45725" marB="45725" marR="91450" marL="9145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5"/>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IVP BP medications are preferred if sustainable and do not cause major BP fluctuations</a:t>
            </a:r>
            <a:endParaRPr/>
          </a:p>
          <a:p>
            <a:pPr indent="-228600" lvl="1" marL="502920" rtl="0" algn="l">
              <a:lnSpc>
                <a:spcPct val="100000"/>
              </a:lnSpc>
              <a:spcBef>
                <a:spcPts val="500"/>
              </a:spcBef>
              <a:spcAft>
                <a:spcPts val="0"/>
              </a:spcAft>
              <a:buClr>
                <a:srgbClr val="343434"/>
              </a:buClr>
              <a:buSzPts val="1700"/>
              <a:buChar char="–"/>
            </a:pPr>
            <a:r>
              <a:rPr lang="en-US"/>
              <a:t>Can be preferred when transitioning off continuous infusions with initiation of oral BP medications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Need for tight immediate control: clevidipine</a:t>
            </a:r>
            <a:endParaRPr/>
          </a:p>
          <a:p>
            <a:pPr indent="-228600" lvl="1" marL="502920" rtl="0" algn="l">
              <a:lnSpc>
                <a:spcPct val="100000"/>
              </a:lnSpc>
              <a:spcBef>
                <a:spcPts val="500"/>
              </a:spcBef>
              <a:spcAft>
                <a:spcPts val="0"/>
              </a:spcAft>
              <a:buClr>
                <a:srgbClr val="343434"/>
              </a:buClr>
              <a:buSzPts val="1700"/>
              <a:buChar char="–"/>
            </a:pPr>
            <a:r>
              <a:rPr lang="en-US"/>
              <a:t>Ideal pharmacokinetics and pharmacodynamics for urgent/emergent situations (e.g. ICH)</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Utilize oral antihypertensives when appropriate to mitigate high usage of IV BP medications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Assess for other underlying causes of elevated BP (e.g. pain, anxiety)</a:t>
            </a:r>
            <a:endParaRPr/>
          </a:p>
        </p:txBody>
      </p:sp>
      <p:sp>
        <p:nvSpPr>
          <p:cNvPr id="419" name="Google Shape;419;p35"/>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Blood Pressure Management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6"/>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SzPts val="2000"/>
              <a:buChar char="▪"/>
            </a:pPr>
            <a:r>
              <a:rPr lang="en-US">
                <a:latin typeface="Arial"/>
                <a:ea typeface="Arial"/>
                <a:cs typeface="Arial"/>
                <a:sym typeface="Arial"/>
              </a:rPr>
              <a:t>Hyperglycemia is an independent marker of larger ischemia, reduced function and cognitive outcomes, and increased risk of mortality</a:t>
            </a:r>
            <a:endParaRPr/>
          </a:p>
          <a:p>
            <a:pPr indent="-228600" lvl="1" marL="502920" rtl="0" algn="l">
              <a:lnSpc>
                <a:spcPct val="100000"/>
              </a:lnSpc>
              <a:spcBef>
                <a:spcPts val="500"/>
              </a:spcBef>
              <a:spcAft>
                <a:spcPts val="0"/>
              </a:spcAft>
              <a:buClr>
                <a:srgbClr val="343434"/>
              </a:buClr>
              <a:buSzPts val="1700"/>
              <a:buChar char="–"/>
            </a:pPr>
            <a:r>
              <a:rPr lang="en-US">
                <a:latin typeface="Arial"/>
                <a:ea typeface="Arial"/>
                <a:cs typeface="Arial"/>
                <a:sym typeface="Arial"/>
              </a:rPr>
              <a:t>Persistent hyperglycemia both at 6 and 24 hours:</a:t>
            </a:r>
            <a:endParaRPr/>
          </a:p>
          <a:p>
            <a:pPr indent="-342900" lvl="2" marL="1257300" rtl="0" algn="l">
              <a:lnSpc>
                <a:spcPct val="90000"/>
              </a:lnSpc>
              <a:spcBef>
                <a:spcPts val="500"/>
              </a:spcBef>
              <a:spcAft>
                <a:spcPts val="0"/>
              </a:spcAft>
              <a:buClr>
                <a:srgbClr val="343434"/>
              </a:buClr>
              <a:buSzPts val="2000"/>
              <a:buFont typeface="Noto Sans Symbols"/>
              <a:buChar char="▪"/>
            </a:pPr>
            <a:r>
              <a:rPr b="1" lang="en-US">
                <a:solidFill>
                  <a:srgbClr val="343434"/>
                </a:solidFill>
                <a:latin typeface="Arial"/>
                <a:ea typeface="Arial"/>
                <a:cs typeface="Arial"/>
                <a:sym typeface="Arial"/>
              </a:rPr>
              <a:t>increased risk of mortality</a:t>
            </a:r>
            <a:r>
              <a:rPr lang="en-US">
                <a:solidFill>
                  <a:srgbClr val="343434"/>
                </a:solidFill>
                <a:latin typeface="Arial"/>
                <a:ea typeface="Arial"/>
                <a:cs typeface="Arial"/>
                <a:sym typeface="Arial"/>
              </a:rPr>
              <a:t> within 30 days [odds ratio (OR) 24.0; 95% confidence interval (CI): 2.8–199.3]</a:t>
            </a:r>
            <a:endParaRPr/>
          </a:p>
          <a:p>
            <a:pPr indent="-342900" lvl="2" marL="1257300" rtl="0" algn="l">
              <a:lnSpc>
                <a:spcPct val="90000"/>
              </a:lnSpc>
              <a:spcBef>
                <a:spcPts val="500"/>
              </a:spcBef>
              <a:spcAft>
                <a:spcPts val="0"/>
              </a:spcAft>
              <a:buClr>
                <a:srgbClr val="343434"/>
              </a:buClr>
              <a:buSzPts val="2000"/>
              <a:buFont typeface="Noto Sans Symbols"/>
              <a:buChar char="▪"/>
            </a:pPr>
            <a:r>
              <a:rPr b="1" lang="en-US">
                <a:solidFill>
                  <a:srgbClr val="343434"/>
                </a:solidFill>
                <a:latin typeface="Arial"/>
                <a:ea typeface="Arial"/>
                <a:cs typeface="Arial"/>
                <a:sym typeface="Arial"/>
              </a:rPr>
              <a:t>hemorrhagic transformation </a:t>
            </a:r>
            <a:r>
              <a:rPr lang="en-US">
                <a:solidFill>
                  <a:srgbClr val="343434"/>
                </a:solidFill>
                <a:latin typeface="Arial"/>
                <a:ea typeface="Arial"/>
                <a:cs typeface="Arial"/>
                <a:sym typeface="Arial"/>
              </a:rPr>
              <a:t>(OR = 13.3; 95% CI: 2.7–66.1)</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Effect of diabetes or hyperglycemia on outcomes after IVT: </a:t>
            </a:r>
            <a:endParaRPr/>
          </a:p>
          <a:p>
            <a:pPr indent="-228600" lvl="1" marL="502920" rtl="0" algn="l">
              <a:lnSpc>
                <a:spcPct val="100000"/>
              </a:lnSpc>
              <a:spcBef>
                <a:spcPts val="500"/>
              </a:spcBef>
              <a:spcAft>
                <a:spcPts val="0"/>
              </a:spcAft>
              <a:buClr>
                <a:srgbClr val="343434"/>
              </a:buClr>
              <a:buSzPts val="1700"/>
              <a:buChar char="–"/>
            </a:pPr>
            <a:r>
              <a:rPr lang="en-US"/>
              <a:t>Admission glucose was inversely associated with favorable functional outcome (adj OR 0.92; 95% CI, 0.90 to 0.94) </a:t>
            </a:r>
            <a:endParaRPr/>
          </a:p>
          <a:p>
            <a:pPr indent="-228600" lvl="1" marL="502920" rtl="0" algn="l">
              <a:lnSpc>
                <a:spcPct val="100000"/>
              </a:lnSpc>
              <a:spcBef>
                <a:spcPts val="500"/>
              </a:spcBef>
              <a:spcAft>
                <a:spcPts val="0"/>
              </a:spcAft>
              <a:buClr>
                <a:srgbClr val="343434"/>
              </a:buClr>
              <a:buSzPts val="1700"/>
              <a:buChar char="–"/>
            </a:pPr>
            <a:r>
              <a:rPr lang="en-US"/>
              <a:t>Directly associated with symptomatic ICH (adj OR 1.09; 95% CI, 0.104 to 1.14)</a:t>
            </a:r>
            <a:endParaRPr/>
          </a:p>
          <a:p>
            <a:pPr indent="-228600" lvl="1" marL="502920" rtl="0" algn="l">
              <a:lnSpc>
                <a:spcPct val="100000"/>
              </a:lnSpc>
              <a:spcBef>
                <a:spcPts val="500"/>
              </a:spcBef>
              <a:spcAft>
                <a:spcPts val="0"/>
              </a:spcAft>
              <a:buClr>
                <a:srgbClr val="353535"/>
              </a:buClr>
              <a:buSzPts val="1700"/>
              <a:buChar char="–"/>
            </a:pPr>
            <a:r>
              <a:rPr lang="en-US">
                <a:solidFill>
                  <a:srgbClr val="353535"/>
                </a:solidFill>
                <a:latin typeface="Arial"/>
                <a:ea typeface="Arial"/>
                <a:cs typeface="Arial"/>
                <a:sym typeface="Arial"/>
              </a:rPr>
              <a:t>Similar in endovascular patients and additionally associated with mortality</a:t>
            </a:r>
            <a:endParaRPr/>
          </a:p>
        </p:txBody>
      </p:sp>
      <p:sp>
        <p:nvSpPr>
          <p:cNvPr id="426" name="Google Shape;426;p36"/>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Blood Glucose Management</a:t>
            </a:r>
            <a:endParaRPr/>
          </a:p>
        </p:txBody>
      </p:sp>
      <p:sp>
        <p:nvSpPr>
          <p:cNvPr id="427" name="Google Shape;427;p36"/>
          <p:cNvSpPr txBox="1"/>
          <p:nvPr/>
        </p:nvSpPr>
        <p:spPr>
          <a:xfrm>
            <a:off x="2058019" y="6060413"/>
            <a:ext cx="46494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SITS-ISTR Registry. Tsivgoulis G et al. </a:t>
            </a:r>
            <a:r>
              <a:rPr i="1" lang="en-US" sz="800">
                <a:solidFill>
                  <a:srgbClr val="343434"/>
                </a:solidFill>
                <a:latin typeface="Arial"/>
                <a:ea typeface="Arial"/>
                <a:cs typeface="Arial"/>
                <a:sym typeface="Arial"/>
              </a:rPr>
              <a:t>Diabetes</a:t>
            </a:r>
            <a:r>
              <a:rPr lang="en-US" sz="800">
                <a:solidFill>
                  <a:srgbClr val="343434"/>
                </a:solidFill>
                <a:latin typeface="Arial"/>
                <a:ea typeface="Arial"/>
                <a:cs typeface="Arial"/>
                <a:sym typeface="Arial"/>
              </a:rPr>
              <a:t>. 2019;68:1861–1869.</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Mi D et al. </a:t>
            </a:r>
            <a:r>
              <a:rPr i="1" lang="en-US" sz="800">
                <a:solidFill>
                  <a:srgbClr val="343434"/>
                </a:solidFill>
                <a:latin typeface="Arial"/>
                <a:ea typeface="Arial"/>
                <a:cs typeface="Arial"/>
                <a:sym typeface="Arial"/>
              </a:rPr>
              <a:t>Ther Adv Neurol Disord</a:t>
            </a:r>
            <a:r>
              <a:rPr lang="en-US" sz="800">
                <a:solidFill>
                  <a:srgbClr val="343434"/>
                </a:solidFill>
                <a:latin typeface="Arial"/>
                <a:ea typeface="Arial"/>
                <a:cs typeface="Arial"/>
                <a:sym typeface="Arial"/>
              </a:rPr>
              <a:t>. 2017;11:1756285617731686.</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Desilles JP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2013;44(7):1915-1923.</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Chamorro A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2019;50(3):690-696.</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7"/>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SzPct val="100000"/>
              <a:buNone/>
            </a:pPr>
            <a:r>
              <a:rPr b="1" lang="en-US">
                <a:latin typeface="Arial"/>
                <a:ea typeface="Arial"/>
                <a:cs typeface="Arial"/>
                <a:sym typeface="Arial"/>
              </a:rPr>
              <a:t>2026 recommendations: </a:t>
            </a:r>
            <a:endParaRPr/>
          </a:p>
          <a:p>
            <a:pPr indent="-251460" lvl="0" marL="251460" rtl="0" algn="l">
              <a:lnSpc>
                <a:spcPct val="100000"/>
              </a:lnSpc>
              <a:spcBef>
                <a:spcPts val="1000"/>
              </a:spcBef>
              <a:spcAft>
                <a:spcPts val="0"/>
              </a:spcAft>
              <a:buClr>
                <a:schemeClr val="accent1"/>
              </a:buClr>
              <a:buSzPct val="100000"/>
              <a:buFont typeface="Noto Sans Symbols"/>
              <a:buChar char="▪"/>
            </a:pPr>
            <a:r>
              <a:rPr lang="en-US">
                <a:latin typeface="Arial"/>
                <a:ea typeface="Arial"/>
                <a:cs typeface="Arial"/>
                <a:sym typeface="Arial"/>
              </a:rPr>
              <a:t>Blood glucose (BG) &lt;60 mg/dL should be treated to avoid complications (1, C-LD)</a:t>
            </a:r>
            <a:endParaRPr/>
          </a:p>
          <a:p>
            <a:pPr indent="-251460" lvl="0" marL="251460" rtl="0" algn="l">
              <a:lnSpc>
                <a:spcPct val="100000"/>
              </a:lnSpc>
              <a:spcBef>
                <a:spcPts val="1000"/>
              </a:spcBef>
              <a:spcAft>
                <a:spcPts val="0"/>
              </a:spcAft>
              <a:buClr>
                <a:schemeClr val="accent1"/>
              </a:buClr>
              <a:buSzPct val="100000"/>
              <a:buFont typeface="Noto Sans Symbols"/>
              <a:buChar char="▪"/>
            </a:pPr>
            <a:r>
              <a:rPr lang="en-US">
                <a:latin typeface="Arial"/>
                <a:ea typeface="Arial"/>
                <a:cs typeface="Arial"/>
                <a:sym typeface="Arial"/>
              </a:rPr>
              <a:t>Target BG 140 to 180 mg/dL with close monitoring to prevent worse functional outcomes (2a, C-LD)</a:t>
            </a:r>
            <a:endParaRPr/>
          </a:p>
          <a:p>
            <a:pPr indent="-251460" lvl="0" marL="251460" rtl="0" algn="l">
              <a:lnSpc>
                <a:spcPct val="100000"/>
              </a:lnSpc>
              <a:spcBef>
                <a:spcPts val="1000"/>
              </a:spcBef>
              <a:spcAft>
                <a:spcPts val="0"/>
              </a:spcAft>
              <a:buClr>
                <a:schemeClr val="accent1"/>
              </a:buClr>
              <a:buSzPct val="100000"/>
              <a:buFont typeface="Noto Sans Symbols"/>
              <a:buChar char="▪"/>
            </a:pPr>
            <a:r>
              <a:rPr lang="en-US">
                <a:latin typeface="Arial"/>
                <a:ea typeface="Arial"/>
                <a:cs typeface="Arial"/>
                <a:sym typeface="Arial"/>
              </a:rPr>
              <a:t>BG 80 to 130 mg/dL is not recommended to improve 3-month functional outcomes (3, A)</a:t>
            </a:r>
            <a:endParaRPr/>
          </a:p>
          <a:p>
            <a:pPr indent="-133985" lvl="0" marL="251460" rtl="0" algn="l">
              <a:lnSpc>
                <a:spcPct val="100000"/>
              </a:lnSpc>
              <a:spcBef>
                <a:spcPts val="1000"/>
              </a:spcBef>
              <a:spcAft>
                <a:spcPts val="0"/>
              </a:spcAft>
              <a:buClr>
                <a:schemeClr val="accent1"/>
              </a:buClr>
              <a:buSzPct val="100000"/>
              <a:buFont typeface="Noto Sans Symbols"/>
              <a:buNone/>
            </a:pPr>
            <a:r>
              <a:t/>
            </a:r>
            <a:endParaRPr/>
          </a:p>
          <a:p>
            <a:pPr indent="-251460" lvl="0" marL="251460" rtl="0" algn="l">
              <a:lnSpc>
                <a:spcPct val="100000"/>
              </a:lnSpc>
              <a:spcBef>
                <a:spcPts val="1000"/>
              </a:spcBef>
              <a:spcAft>
                <a:spcPts val="0"/>
              </a:spcAft>
              <a:buClr>
                <a:schemeClr val="accent1"/>
              </a:buClr>
              <a:buSzPct val="100000"/>
              <a:buFont typeface="Noto Sans Symbols"/>
              <a:buChar char="▪"/>
            </a:pPr>
            <a:r>
              <a:rPr lang="en-US"/>
              <a:t>Sliding scale correction with rapid- or short-acting insulins (aspart or regular)</a:t>
            </a:r>
            <a:endParaRPr/>
          </a:p>
          <a:p>
            <a:pPr indent="-228600" lvl="1" marL="502920" rtl="0" algn="l">
              <a:lnSpc>
                <a:spcPct val="100000"/>
              </a:lnSpc>
              <a:spcBef>
                <a:spcPts val="500"/>
              </a:spcBef>
              <a:spcAft>
                <a:spcPts val="0"/>
              </a:spcAft>
              <a:buClr>
                <a:srgbClr val="343434"/>
              </a:buClr>
              <a:buSzPct val="85000"/>
              <a:buChar char="–"/>
            </a:pPr>
            <a:r>
              <a:rPr lang="en-US"/>
              <a:t>For diabetic patients, basal coverage with long-acting insulin (glargine) and nutritional coverage with rapid-acting insulins (aspart)</a:t>
            </a:r>
            <a:endParaRPr/>
          </a:p>
          <a:p>
            <a:pPr indent="-251460" lvl="0" marL="251460" rtl="0" algn="l">
              <a:lnSpc>
                <a:spcPct val="100000"/>
              </a:lnSpc>
              <a:spcBef>
                <a:spcPts val="1000"/>
              </a:spcBef>
              <a:spcAft>
                <a:spcPts val="0"/>
              </a:spcAft>
              <a:buClr>
                <a:schemeClr val="accent1"/>
              </a:buClr>
              <a:buSzPct val="100000"/>
              <a:buFont typeface="Noto Sans Symbols"/>
              <a:buChar char="▪"/>
            </a:pPr>
            <a:r>
              <a:rPr lang="en-US">
                <a:latin typeface="Arial"/>
                <a:ea typeface="Arial"/>
                <a:cs typeface="Arial"/>
                <a:sym typeface="Arial"/>
              </a:rPr>
              <a:t>BG ≥180 mg/dL x 2 == start insulin infusion to target BG 140 to 180 mg/dL</a:t>
            </a:r>
            <a:endParaRPr/>
          </a:p>
          <a:p>
            <a:pPr indent="0" lvl="0" marL="0" rtl="0" algn="l">
              <a:lnSpc>
                <a:spcPct val="100000"/>
              </a:lnSpc>
              <a:spcBef>
                <a:spcPts val="1000"/>
              </a:spcBef>
              <a:spcAft>
                <a:spcPts val="0"/>
              </a:spcAft>
              <a:buSzPct val="100000"/>
              <a:buNone/>
            </a:pPr>
            <a:r>
              <a:t/>
            </a:r>
            <a:endParaRPr/>
          </a:p>
          <a:p>
            <a:pPr indent="-251460" lvl="0" marL="251460" rtl="0" algn="l">
              <a:lnSpc>
                <a:spcPct val="100000"/>
              </a:lnSpc>
              <a:spcBef>
                <a:spcPts val="1000"/>
              </a:spcBef>
              <a:spcAft>
                <a:spcPts val="0"/>
              </a:spcAft>
              <a:buClr>
                <a:schemeClr val="accent1"/>
              </a:buClr>
              <a:buSzPct val="100000"/>
              <a:buFont typeface="Noto Sans Symbols"/>
              <a:buChar char="▪"/>
            </a:pPr>
            <a:r>
              <a:rPr lang="en-US"/>
              <a:t>Pharmacist-managed insulin therapy in the ICU</a:t>
            </a:r>
            <a:endParaRPr/>
          </a:p>
          <a:p>
            <a:pPr indent="-228600" lvl="1" marL="502920" rtl="0" algn="l">
              <a:lnSpc>
                <a:spcPct val="100000"/>
              </a:lnSpc>
              <a:spcBef>
                <a:spcPts val="500"/>
              </a:spcBef>
              <a:spcAft>
                <a:spcPts val="0"/>
              </a:spcAft>
              <a:buClr>
                <a:srgbClr val="343434"/>
              </a:buClr>
              <a:buSzPct val="85000"/>
              <a:buChar char="–"/>
            </a:pPr>
            <a:r>
              <a:rPr lang="en-US">
                <a:latin typeface="Arial"/>
                <a:ea typeface="Arial"/>
                <a:cs typeface="Arial"/>
                <a:sym typeface="Arial"/>
              </a:rPr>
              <a:t>Lower day weighted mean BG ≥180 mg/dL (21% vs 14% pre- and post-intervention)</a:t>
            </a:r>
            <a:endParaRPr/>
          </a:p>
          <a:p>
            <a:pPr indent="-228600" lvl="1" marL="502920" rtl="0" algn="l">
              <a:lnSpc>
                <a:spcPct val="100000"/>
              </a:lnSpc>
              <a:spcBef>
                <a:spcPts val="500"/>
              </a:spcBef>
              <a:spcAft>
                <a:spcPts val="0"/>
              </a:spcAft>
              <a:buClr>
                <a:srgbClr val="343434"/>
              </a:buClr>
              <a:buSzPct val="85000"/>
              <a:buChar char="–"/>
            </a:pPr>
            <a:r>
              <a:rPr lang="en-US">
                <a:latin typeface="Arial"/>
                <a:ea typeface="Arial"/>
                <a:cs typeface="Arial"/>
                <a:sym typeface="Arial"/>
              </a:rPr>
              <a:t>No difference in hypoglycemic events (3.6% vs 3.4%)</a:t>
            </a:r>
            <a:endParaRPr/>
          </a:p>
        </p:txBody>
      </p:sp>
      <p:sp>
        <p:nvSpPr>
          <p:cNvPr id="434" name="Google Shape;434;p37"/>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latin typeface="Arial"/>
                <a:ea typeface="Arial"/>
                <a:cs typeface="Arial"/>
                <a:sym typeface="Arial"/>
              </a:rPr>
              <a:t>Blood Glucose Management</a:t>
            </a:r>
            <a:endParaRPr/>
          </a:p>
        </p:txBody>
      </p:sp>
      <p:sp>
        <p:nvSpPr>
          <p:cNvPr id="435" name="Google Shape;435;p37"/>
          <p:cNvSpPr txBox="1"/>
          <p:nvPr/>
        </p:nvSpPr>
        <p:spPr>
          <a:xfrm>
            <a:off x="2075949" y="6306634"/>
            <a:ext cx="46494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Kuo A et al. </a:t>
            </a:r>
            <a:r>
              <a:rPr i="1" lang="en-US" sz="800">
                <a:solidFill>
                  <a:srgbClr val="343434"/>
                </a:solidFill>
                <a:latin typeface="Arial"/>
                <a:ea typeface="Arial"/>
                <a:cs typeface="Arial"/>
                <a:sym typeface="Arial"/>
              </a:rPr>
              <a:t>Crit Care Med</a:t>
            </a:r>
            <a:r>
              <a:rPr lang="en-US" sz="800">
                <a:solidFill>
                  <a:srgbClr val="343434"/>
                </a:solidFill>
                <a:latin typeface="Arial"/>
                <a:ea typeface="Arial"/>
                <a:cs typeface="Arial"/>
                <a:sym typeface="Arial"/>
              </a:rPr>
              <a:t>. 2025;53(1).</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8"/>
          <p:cNvSpPr txBox="1"/>
          <p:nvPr>
            <p:ph idx="1" type="body"/>
          </p:nvPr>
        </p:nvSpPr>
        <p:spPr>
          <a:xfrm>
            <a:off x="547142" y="1428814"/>
            <a:ext cx="6847206"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solidFill>
                  <a:srgbClr val="343434"/>
                </a:solidFill>
              </a:rPr>
              <a:t>Occurs in approximately 3-5% of patients with a median onset time of 8 hours and within 24 hours of IVT</a:t>
            </a:r>
            <a:endParaRPr/>
          </a:p>
          <a:p>
            <a:pPr indent="0" lvl="0" marL="0" rtl="0" algn="l">
              <a:lnSpc>
                <a:spcPct val="100000"/>
              </a:lnSpc>
              <a:spcBef>
                <a:spcPts val="1000"/>
              </a:spcBef>
              <a:spcAft>
                <a:spcPts val="0"/>
              </a:spcAft>
              <a:buSzPts val="2000"/>
              <a:buNone/>
            </a:pPr>
            <a:r>
              <a:t/>
            </a:r>
            <a:endParaRPr>
              <a:solidFill>
                <a:srgbClr val="343434"/>
              </a:solidFill>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solidFill>
                  <a:srgbClr val="343434"/>
                </a:solidFill>
              </a:rPr>
              <a:t>If CT scan shows significant hemorrhage causing symptomatic decline: </a:t>
            </a:r>
            <a:endParaRPr/>
          </a:p>
          <a:p>
            <a:pPr indent="-228600" lvl="1" marL="502920" rtl="0" algn="l">
              <a:lnSpc>
                <a:spcPct val="100000"/>
              </a:lnSpc>
              <a:spcBef>
                <a:spcPts val="500"/>
              </a:spcBef>
              <a:spcAft>
                <a:spcPts val="0"/>
              </a:spcAft>
              <a:buClr>
                <a:srgbClr val="343434"/>
              </a:buClr>
              <a:buSzPts val="1700"/>
              <a:buFont typeface="Courier New"/>
              <a:buChar char="o"/>
            </a:pPr>
            <a:r>
              <a:rPr lang="en-US">
                <a:solidFill>
                  <a:srgbClr val="343434"/>
                </a:solidFill>
              </a:rPr>
              <a:t>Stop all further antithrombotics, including alteplase if still infusing</a:t>
            </a:r>
            <a:endParaRPr/>
          </a:p>
          <a:p>
            <a:pPr indent="-228600" lvl="1" marL="502920" rtl="0" algn="l">
              <a:lnSpc>
                <a:spcPct val="100000"/>
              </a:lnSpc>
              <a:spcBef>
                <a:spcPts val="500"/>
              </a:spcBef>
              <a:spcAft>
                <a:spcPts val="0"/>
              </a:spcAft>
              <a:buClr>
                <a:srgbClr val="343434"/>
              </a:buClr>
              <a:buSzPts val="1700"/>
              <a:buFont typeface="Courier New"/>
              <a:buChar char="o"/>
            </a:pPr>
            <a:r>
              <a:rPr lang="en-US">
                <a:solidFill>
                  <a:srgbClr val="343434"/>
                </a:solidFill>
              </a:rPr>
              <a:t>Send CBC, type and screen, fibrinogen, PT/INR, aPTT, TEG</a:t>
            </a:r>
            <a:endParaRPr/>
          </a:p>
          <a:p>
            <a:pPr indent="-228600" lvl="1" marL="502920" rtl="0" algn="l">
              <a:lnSpc>
                <a:spcPct val="100000"/>
              </a:lnSpc>
              <a:spcBef>
                <a:spcPts val="500"/>
              </a:spcBef>
              <a:spcAft>
                <a:spcPts val="0"/>
              </a:spcAft>
              <a:buClr>
                <a:srgbClr val="343434"/>
              </a:buClr>
              <a:buSzPts val="1700"/>
              <a:buFont typeface="Courier New"/>
              <a:buChar char="o"/>
            </a:pPr>
            <a:r>
              <a:rPr lang="en-US">
                <a:solidFill>
                  <a:srgbClr val="343434"/>
                </a:solidFill>
              </a:rPr>
              <a:t>Reversal of IVT == hemostatic therapy</a:t>
            </a:r>
            <a:endParaRPr/>
          </a:p>
          <a:p>
            <a:pPr indent="-228600" lvl="1" marL="502920" rtl="0" algn="l">
              <a:lnSpc>
                <a:spcPct val="100000"/>
              </a:lnSpc>
              <a:spcBef>
                <a:spcPts val="500"/>
              </a:spcBef>
              <a:spcAft>
                <a:spcPts val="0"/>
              </a:spcAft>
              <a:buClr>
                <a:srgbClr val="343434"/>
              </a:buClr>
              <a:buSzPts val="1700"/>
              <a:buFont typeface="Courier New"/>
              <a:buChar char="o"/>
            </a:pPr>
            <a:r>
              <a:rPr lang="en-US">
                <a:solidFill>
                  <a:srgbClr val="343434"/>
                </a:solidFill>
              </a:rPr>
              <a:t>Supportive therapy including BP and ICP management, temperature control, glucose control</a:t>
            </a:r>
            <a:endParaRPr/>
          </a:p>
        </p:txBody>
      </p:sp>
      <p:sp>
        <p:nvSpPr>
          <p:cNvPr id="442" name="Google Shape;442;p38"/>
          <p:cNvSpPr txBox="1"/>
          <p:nvPr>
            <p:ph type="ctrTitle"/>
          </p:nvPr>
        </p:nvSpPr>
        <p:spPr>
          <a:xfrm>
            <a:off x="544767" y="388793"/>
            <a:ext cx="9144000" cy="45124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Symptomatic ICH within 24h of IVT</a:t>
            </a:r>
            <a:endParaRPr/>
          </a:p>
        </p:txBody>
      </p:sp>
      <p:pic>
        <p:nvPicPr>
          <p:cNvPr id="443" name="Google Shape;443;p38"/>
          <p:cNvPicPr preferRelativeResize="0"/>
          <p:nvPr/>
        </p:nvPicPr>
        <p:blipFill rotWithShape="1">
          <a:blip r:embed="rId3">
            <a:alphaModFix/>
          </a:blip>
          <a:srcRect b="0" l="0" r="0" t="0"/>
          <a:stretch/>
        </p:blipFill>
        <p:spPr>
          <a:xfrm>
            <a:off x="7916810" y="1244691"/>
            <a:ext cx="3543914" cy="5058886"/>
          </a:xfrm>
          <a:prstGeom prst="rect">
            <a:avLst/>
          </a:prstGeom>
          <a:noFill/>
          <a:ln cap="flat" cmpd="sng" w="9525">
            <a:solidFill>
              <a:schemeClr val="dk2"/>
            </a:solidFill>
            <a:prstDash val="solid"/>
            <a:round/>
            <a:headEnd len="sm" w="sm" type="none"/>
            <a:tailEnd len="sm" w="sm" type="none"/>
          </a:ln>
        </p:spPr>
      </p:pic>
      <p:sp>
        <p:nvSpPr>
          <p:cNvPr id="444" name="Google Shape;444;p38"/>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9"/>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00"/>
              <a:buNone/>
            </a:pPr>
            <a:r>
              <a:rPr b="1" lang="en-US"/>
              <a:t>Hemostatic therapy</a:t>
            </a:r>
            <a:endParaRPr/>
          </a:p>
          <a:p>
            <a:pPr indent="-251460" lvl="0" marL="251460" rtl="0" algn="l">
              <a:lnSpc>
                <a:spcPct val="100000"/>
              </a:lnSpc>
              <a:spcBef>
                <a:spcPts val="1000"/>
              </a:spcBef>
              <a:spcAft>
                <a:spcPts val="0"/>
              </a:spcAft>
              <a:buSzPts val="2000"/>
              <a:buChar char="▪"/>
            </a:pPr>
            <a:r>
              <a:rPr b="1" lang="en-US"/>
              <a:t>Cryoprecipitate </a:t>
            </a:r>
            <a:r>
              <a:rPr lang="en-US"/>
              <a:t>– preferred </a:t>
            </a:r>
            <a:endParaRPr/>
          </a:p>
          <a:p>
            <a:pPr indent="-228600" lvl="1" marL="502920" rtl="0" algn="l">
              <a:lnSpc>
                <a:spcPct val="100000"/>
              </a:lnSpc>
              <a:spcBef>
                <a:spcPts val="500"/>
              </a:spcBef>
              <a:spcAft>
                <a:spcPts val="0"/>
              </a:spcAft>
              <a:buClr>
                <a:srgbClr val="353535"/>
              </a:buClr>
              <a:buSzPts val="1700"/>
              <a:buChar char="–"/>
            </a:pPr>
            <a:r>
              <a:rPr lang="en-US">
                <a:solidFill>
                  <a:srgbClr val="353535"/>
                </a:solidFill>
                <a:latin typeface="Arial"/>
                <a:ea typeface="Arial"/>
                <a:cs typeface="Arial"/>
                <a:sym typeface="Arial"/>
              </a:rPr>
              <a:t>10 units infused over 10-30 minutes (may increase fibrinogen by 50-70 mg/dL)</a:t>
            </a:r>
            <a:endParaRPr/>
          </a:p>
          <a:p>
            <a:pPr indent="-228600" lvl="1" marL="502920" rtl="0" algn="l">
              <a:lnSpc>
                <a:spcPct val="100000"/>
              </a:lnSpc>
              <a:spcBef>
                <a:spcPts val="500"/>
              </a:spcBef>
              <a:spcAft>
                <a:spcPts val="0"/>
              </a:spcAft>
              <a:buClr>
                <a:srgbClr val="343434"/>
              </a:buClr>
              <a:buSzPts val="1700"/>
              <a:buChar char="–"/>
            </a:pPr>
            <a:r>
              <a:rPr lang="en-US"/>
              <a:t>Contains fibrinogen, factors VIII and XIII, and von Willebrand factor​</a:t>
            </a:r>
            <a:endParaRPr/>
          </a:p>
          <a:p>
            <a:pPr indent="-251460" lvl="0" marL="251460" rtl="0" algn="l">
              <a:lnSpc>
                <a:spcPct val="100000"/>
              </a:lnSpc>
              <a:spcBef>
                <a:spcPts val="1000"/>
              </a:spcBef>
              <a:spcAft>
                <a:spcPts val="0"/>
              </a:spcAft>
              <a:buSzPts val="2000"/>
              <a:buChar char="▪"/>
            </a:pPr>
            <a:r>
              <a:rPr b="1" lang="en-US"/>
              <a:t>Tranexamic acid </a:t>
            </a:r>
            <a:r>
              <a:rPr lang="en-US"/>
              <a:t>– use if blood products are contraindicated​ or declined by patient/family</a:t>
            </a:r>
            <a:endParaRPr/>
          </a:p>
          <a:p>
            <a:pPr indent="-228600" lvl="1" marL="502920" rtl="0" algn="l">
              <a:lnSpc>
                <a:spcPct val="100000"/>
              </a:lnSpc>
              <a:spcBef>
                <a:spcPts val="500"/>
              </a:spcBef>
              <a:spcAft>
                <a:spcPts val="0"/>
              </a:spcAft>
              <a:buClr>
                <a:srgbClr val="353535"/>
              </a:buClr>
              <a:buSzPts val="1700"/>
              <a:buChar char="–"/>
            </a:pPr>
            <a:r>
              <a:rPr lang="en-US">
                <a:solidFill>
                  <a:srgbClr val="353535"/>
                </a:solidFill>
                <a:latin typeface="Arial"/>
                <a:ea typeface="Arial"/>
                <a:cs typeface="Arial"/>
                <a:sym typeface="Arial"/>
              </a:rPr>
              <a:t>IV 1 g over 10 minutes</a:t>
            </a:r>
            <a:endParaRPr/>
          </a:p>
          <a:p>
            <a:pPr indent="-228600" lvl="1" marL="502920" rtl="0" algn="l">
              <a:lnSpc>
                <a:spcPct val="100000"/>
              </a:lnSpc>
              <a:spcBef>
                <a:spcPts val="500"/>
              </a:spcBef>
              <a:spcAft>
                <a:spcPts val="0"/>
              </a:spcAft>
              <a:buClr>
                <a:srgbClr val="343434"/>
              </a:buClr>
              <a:buSzPts val="1700"/>
              <a:buChar char="–"/>
            </a:pPr>
            <a:r>
              <a:rPr lang="en-US"/>
              <a:t>Forms a reversible complex that displaces plasminogen from fibrin resulting in inhibition of fibrinolysis; inhibits the proteolytic activity of plasmin​</a:t>
            </a:r>
            <a:endParaRPr/>
          </a:p>
          <a:p>
            <a:pPr indent="-251460" lvl="0" marL="251460" rtl="0" algn="l">
              <a:lnSpc>
                <a:spcPct val="100000"/>
              </a:lnSpc>
              <a:spcBef>
                <a:spcPts val="1000"/>
              </a:spcBef>
              <a:spcAft>
                <a:spcPts val="0"/>
              </a:spcAft>
              <a:buSzPts val="2000"/>
              <a:buChar char="▪"/>
            </a:pPr>
            <a:r>
              <a:rPr b="1" lang="en-US">
                <a:solidFill>
                  <a:srgbClr val="353535"/>
                </a:solidFill>
                <a:latin typeface="Arial"/>
                <a:ea typeface="Arial"/>
                <a:cs typeface="Arial"/>
                <a:sym typeface="Arial"/>
              </a:rPr>
              <a:t>Aminocaproic acid</a:t>
            </a:r>
            <a:r>
              <a:rPr lang="en-US">
                <a:solidFill>
                  <a:srgbClr val="353535"/>
                </a:solidFill>
                <a:latin typeface="Arial"/>
                <a:ea typeface="Arial"/>
                <a:cs typeface="Arial"/>
                <a:sym typeface="Arial"/>
              </a:rPr>
              <a:t> </a:t>
            </a:r>
            <a:endParaRPr/>
          </a:p>
          <a:p>
            <a:pPr indent="-228600" lvl="1" marL="502920" rtl="0" algn="l">
              <a:lnSpc>
                <a:spcPct val="100000"/>
              </a:lnSpc>
              <a:spcBef>
                <a:spcPts val="500"/>
              </a:spcBef>
              <a:spcAft>
                <a:spcPts val="0"/>
              </a:spcAft>
              <a:buClr>
                <a:srgbClr val="353535"/>
              </a:buClr>
              <a:buSzPts val="1700"/>
              <a:buChar char="–"/>
            </a:pPr>
            <a:r>
              <a:rPr lang="en-US">
                <a:solidFill>
                  <a:srgbClr val="353535"/>
                </a:solidFill>
                <a:latin typeface="Arial"/>
                <a:ea typeface="Arial"/>
                <a:cs typeface="Arial"/>
                <a:sym typeface="Arial"/>
              </a:rPr>
              <a:t>IV 4-5 g over 1 hour followed by 1 g/hour for 8 hours until bleeding is controlled</a:t>
            </a:r>
            <a:endParaRPr/>
          </a:p>
          <a:p>
            <a:pPr indent="-228600" lvl="1" marL="502920" rtl="0" algn="l">
              <a:lnSpc>
                <a:spcPct val="100000"/>
              </a:lnSpc>
              <a:spcBef>
                <a:spcPts val="500"/>
              </a:spcBef>
              <a:spcAft>
                <a:spcPts val="0"/>
              </a:spcAft>
              <a:buClr>
                <a:srgbClr val="343434"/>
              </a:buClr>
              <a:buSzPts val="1700"/>
              <a:buChar char="–"/>
            </a:pPr>
            <a:r>
              <a:rPr lang="en-US"/>
              <a:t>Binds competitively to plasminogen; blocking the binding of plasminogen to fibrin and the subsequent conversion to plasmin resulting in inhibition of fibrin degradation</a:t>
            </a:r>
            <a:endParaRPr/>
          </a:p>
        </p:txBody>
      </p:sp>
      <p:sp>
        <p:nvSpPr>
          <p:cNvPr id="451" name="Google Shape;451;p39"/>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Symptomatic ICH within 24h of IVT</a:t>
            </a:r>
            <a:endParaRPr/>
          </a:p>
        </p:txBody>
      </p:sp>
      <p:sp>
        <p:nvSpPr>
          <p:cNvPr id="452" name="Google Shape;452;p39"/>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Lexi-Comp, Inc. (Lexi-Drugs®) 2026.​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4"/>
          <p:cNvPicPr preferRelativeResize="0"/>
          <p:nvPr/>
        </p:nvPicPr>
        <p:blipFill rotWithShape="1">
          <a:blip r:embed="rId3">
            <a:alphaModFix/>
          </a:blip>
          <a:srcRect b="0" l="0" r="0" t="0"/>
          <a:stretch/>
        </p:blipFill>
        <p:spPr>
          <a:xfrm>
            <a:off x="1879942" y="1739197"/>
            <a:ext cx="8432116" cy="3379605"/>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0"/>
          <p:cNvSpPr txBox="1"/>
          <p:nvPr>
            <p:ph idx="1" type="body"/>
          </p:nvPr>
        </p:nvSpPr>
        <p:spPr>
          <a:xfrm>
            <a:off x="534079" y="1428813"/>
            <a:ext cx="6358379" cy="4313279"/>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SzPts val="2000"/>
              <a:buChar char="▪"/>
            </a:pPr>
            <a:r>
              <a:rPr lang="en-US"/>
              <a:t>Repeat coagulation studies (CBC, INR, PTT, fibrinogen, consider TEG) and imaging as necessary</a:t>
            </a:r>
            <a:endParaRPr/>
          </a:p>
          <a:p>
            <a:pPr indent="-228600" lvl="1" marL="502920" rtl="0" algn="l">
              <a:lnSpc>
                <a:spcPct val="100000"/>
              </a:lnSpc>
              <a:spcBef>
                <a:spcPts val="500"/>
              </a:spcBef>
              <a:spcAft>
                <a:spcPts val="0"/>
              </a:spcAft>
              <a:buClr>
                <a:srgbClr val="353535"/>
              </a:buClr>
              <a:buSzPts val="1700"/>
              <a:buChar char="–"/>
            </a:pPr>
            <a:r>
              <a:rPr lang="en-US">
                <a:solidFill>
                  <a:srgbClr val="353535"/>
                </a:solidFill>
                <a:latin typeface="Arial"/>
                <a:ea typeface="Arial"/>
                <a:cs typeface="Arial"/>
                <a:sym typeface="Arial"/>
              </a:rPr>
              <a:t>Repeat fibrinogen level 60 minutes after infusion is complete and repeat cryo as necessary (goal fibrinogen &gt;150-200 mg/dL)</a:t>
            </a:r>
            <a:endParaRPr/>
          </a:p>
          <a:p>
            <a:pPr indent="0" lvl="1" marL="274320" rtl="0" algn="l">
              <a:lnSpc>
                <a:spcPct val="100000"/>
              </a:lnSpc>
              <a:spcBef>
                <a:spcPts val="500"/>
              </a:spcBef>
              <a:spcAft>
                <a:spcPts val="0"/>
              </a:spcAft>
              <a:buClr>
                <a:srgbClr val="343434"/>
              </a:buClr>
              <a:buSzPts val="1700"/>
              <a:buNone/>
            </a:pPr>
            <a:r>
              <a:t/>
            </a:r>
            <a:endParaRPr>
              <a:solidFill>
                <a:srgbClr val="353535"/>
              </a:solidFill>
            </a:endParaRPr>
          </a:p>
          <a:p>
            <a:pPr indent="-251460" lvl="0" marL="251460" rtl="0" algn="l">
              <a:lnSpc>
                <a:spcPct val="100000"/>
              </a:lnSpc>
              <a:spcBef>
                <a:spcPts val="1000"/>
              </a:spcBef>
              <a:spcAft>
                <a:spcPts val="0"/>
              </a:spcAft>
              <a:buSzPts val="2000"/>
              <a:buChar char="▪"/>
            </a:pPr>
            <a:r>
              <a:rPr lang="en-US">
                <a:latin typeface="Arial"/>
                <a:ea typeface="Arial"/>
                <a:cs typeface="Arial"/>
                <a:sym typeface="Arial"/>
              </a:rPr>
              <a:t>Tenecteplase is unlikely to affect serum fibrinogen concentrations (clot-bound fibrin specificity)</a:t>
            </a:r>
            <a:endParaRPr/>
          </a:p>
          <a:p>
            <a:pPr indent="-228600" lvl="1" marL="502920" rtl="0" algn="l">
              <a:lnSpc>
                <a:spcPct val="100000"/>
              </a:lnSpc>
              <a:spcBef>
                <a:spcPts val="500"/>
              </a:spcBef>
              <a:spcAft>
                <a:spcPts val="0"/>
              </a:spcAft>
              <a:buClr>
                <a:srgbClr val="353535"/>
              </a:buClr>
              <a:buSzPts val="1700"/>
              <a:buChar char="–"/>
            </a:pPr>
            <a:r>
              <a:rPr lang="en-US">
                <a:solidFill>
                  <a:srgbClr val="353535"/>
                </a:solidFill>
                <a:latin typeface="Arial"/>
                <a:ea typeface="Arial"/>
                <a:cs typeface="Arial"/>
                <a:sym typeface="Arial"/>
              </a:rPr>
              <a:t>Check fibrinogen concentrations post-therapy, but not a reliable target</a:t>
            </a:r>
            <a:endParaRPr>
              <a:solidFill>
                <a:schemeClr val="lt2"/>
              </a:solidFill>
            </a:endParaRPr>
          </a:p>
        </p:txBody>
      </p:sp>
      <p:sp>
        <p:nvSpPr>
          <p:cNvPr id="459" name="Google Shape;459;p40"/>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Symptomatic ICH within 24h of IVT</a:t>
            </a:r>
            <a:endParaRPr/>
          </a:p>
        </p:txBody>
      </p:sp>
      <p:pic>
        <p:nvPicPr>
          <p:cNvPr id="460" name="Google Shape;460;p40"/>
          <p:cNvPicPr preferRelativeResize="0"/>
          <p:nvPr/>
        </p:nvPicPr>
        <p:blipFill rotWithShape="1">
          <a:blip r:embed="rId3">
            <a:alphaModFix/>
          </a:blip>
          <a:srcRect b="0" l="0" r="0" t="0"/>
          <a:stretch/>
        </p:blipFill>
        <p:spPr>
          <a:xfrm>
            <a:off x="6892458" y="1920644"/>
            <a:ext cx="5133287" cy="2611771"/>
          </a:xfrm>
          <a:prstGeom prst="rect">
            <a:avLst/>
          </a:prstGeom>
          <a:noFill/>
          <a:ln>
            <a:noFill/>
          </a:ln>
        </p:spPr>
      </p:pic>
      <p:sp>
        <p:nvSpPr>
          <p:cNvPr id="461" name="Google Shape;461;p40"/>
          <p:cNvSpPr/>
          <p:nvPr/>
        </p:nvSpPr>
        <p:spPr>
          <a:xfrm>
            <a:off x="152400" y="15240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62" name="Google Shape;462;p40"/>
          <p:cNvSpPr txBox="1"/>
          <p:nvPr/>
        </p:nvSpPr>
        <p:spPr>
          <a:xfrm>
            <a:off x="2049054" y="6299930"/>
            <a:ext cx="46494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TIMI 10B Trial. Cannon CP et al. </a:t>
            </a:r>
            <a:r>
              <a:rPr i="1" lang="en-US" sz="800">
                <a:solidFill>
                  <a:srgbClr val="343434"/>
                </a:solidFill>
                <a:latin typeface="Arial"/>
                <a:ea typeface="Arial"/>
                <a:cs typeface="Arial"/>
                <a:sym typeface="Arial"/>
              </a:rPr>
              <a:t>Circulation</a:t>
            </a:r>
            <a:r>
              <a:rPr lang="en-US" sz="800">
                <a:solidFill>
                  <a:srgbClr val="343434"/>
                </a:solidFill>
                <a:latin typeface="Arial"/>
                <a:ea typeface="Arial"/>
                <a:cs typeface="Arial"/>
                <a:sym typeface="Arial"/>
              </a:rPr>
              <a:t>. 1998;98(25):2805-2814.</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Huang X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2015;46(12):3543-3546. </a:t>
            </a:r>
            <a:endParaRPr/>
          </a:p>
        </p:txBody>
      </p:sp>
      <p:sp>
        <p:nvSpPr>
          <p:cNvPr id="463" name="Google Shape;463;p40"/>
          <p:cNvSpPr txBox="1"/>
          <p:nvPr/>
        </p:nvSpPr>
        <p:spPr>
          <a:xfrm>
            <a:off x="6892458" y="4481249"/>
            <a:ext cx="5133287" cy="26332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accent1"/>
              </a:buClr>
              <a:buSzPts val="800"/>
              <a:buFont typeface="Noto Sans Symbols"/>
              <a:buNone/>
            </a:pPr>
            <a:r>
              <a:rPr b="0" i="0" lang="en-US" sz="800">
                <a:solidFill>
                  <a:srgbClr val="343434"/>
                </a:solidFill>
                <a:latin typeface="Arial"/>
                <a:ea typeface="Arial"/>
                <a:cs typeface="Arial"/>
                <a:sym typeface="Arial"/>
              </a:rPr>
              <a:t>A, alteplase (tPA); 30, 40, and 50, respective doses of TNK-tPA in mg</a:t>
            </a:r>
            <a:endParaRPr/>
          </a:p>
        </p:txBody>
      </p:sp>
      <p:cxnSp>
        <p:nvCxnSpPr>
          <p:cNvPr id="464" name="Google Shape;464;p40"/>
          <p:cNvCxnSpPr/>
          <p:nvPr/>
        </p:nvCxnSpPr>
        <p:spPr>
          <a:xfrm>
            <a:off x="7435273" y="2096655"/>
            <a:ext cx="221672" cy="175490"/>
          </a:xfrm>
          <a:prstGeom prst="straightConnector1">
            <a:avLst/>
          </a:prstGeom>
          <a:noFill/>
          <a:ln cap="flat" cmpd="sng" w="19050">
            <a:solidFill>
              <a:schemeClr val="accent1"/>
            </a:solidFill>
            <a:prstDash val="solid"/>
            <a:miter lim="800000"/>
            <a:headEnd len="sm" w="sm" type="none"/>
            <a:tailEnd len="sm" w="sm" type="none"/>
          </a:ln>
        </p:spPr>
      </p:cxnSp>
      <p:cxnSp>
        <p:nvCxnSpPr>
          <p:cNvPr id="465" name="Google Shape;465;p40"/>
          <p:cNvCxnSpPr/>
          <p:nvPr/>
        </p:nvCxnSpPr>
        <p:spPr>
          <a:xfrm flipH="1" rot="10800000">
            <a:off x="7776796" y="2272145"/>
            <a:ext cx="474785" cy="35836"/>
          </a:xfrm>
          <a:prstGeom prst="straightConnector1">
            <a:avLst/>
          </a:prstGeom>
          <a:noFill/>
          <a:ln cap="flat" cmpd="sng" w="19050">
            <a:solidFill>
              <a:schemeClr val="accent1"/>
            </a:solidFill>
            <a:prstDash val="solid"/>
            <a:miter lim="800000"/>
            <a:headEnd len="sm" w="sm" type="none"/>
            <a:tailEnd len="sm" w="sm" type="none"/>
          </a:ln>
        </p:spPr>
      </p:cxnSp>
      <p:cxnSp>
        <p:nvCxnSpPr>
          <p:cNvPr id="466" name="Google Shape;466;p40"/>
          <p:cNvCxnSpPr/>
          <p:nvPr/>
        </p:nvCxnSpPr>
        <p:spPr>
          <a:xfrm>
            <a:off x="8396654" y="2307981"/>
            <a:ext cx="786911" cy="79131"/>
          </a:xfrm>
          <a:prstGeom prst="straightConnector1">
            <a:avLst/>
          </a:prstGeom>
          <a:noFill/>
          <a:ln cap="flat" cmpd="sng" w="19050">
            <a:solidFill>
              <a:schemeClr val="accent1"/>
            </a:solidFill>
            <a:prstDash val="solid"/>
            <a:miter lim="800000"/>
            <a:headEnd len="sm" w="sm" type="none"/>
            <a:tailEnd len="sm" w="sm"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1"/>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Reversal Order Set</a:t>
            </a:r>
            <a:endParaRPr/>
          </a:p>
        </p:txBody>
      </p:sp>
      <p:pic>
        <p:nvPicPr>
          <p:cNvPr descr="A screenshot of a computer&#10;&#10;Description automatically generated with low confidence" id="472" name="Google Shape;472;p41"/>
          <p:cNvPicPr preferRelativeResize="0"/>
          <p:nvPr/>
        </p:nvPicPr>
        <p:blipFill rotWithShape="1">
          <a:blip r:embed="rId3">
            <a:alphaModFix/>
          </a:blip>
          <a:srcRect b="0" l="0" r="0" t="0"/>
          <a:stretch/>
        </p:blipFill>
        <p:spPr>
          <a:xfrm>
            <a:off x="1247486" y="1324493"/>
            <a:ext cx="9697028" cy="4402258"/>
          </a:xfrm>
          <a:prstGeom prst="rect">
            <a:avLst/>
          </a:prstGeom>
          <a:noFill/>
          <a:ln>
            <a:noFill/>
          </a:ln>
        </p:spPr>
      </p:pic>
      <p:pic>
        <p:nvPicPr>
          <p:cNvPr id="473" name="Google Shape;473;p41"/>
          <p:cNvPicPr preferRelativeResize="0"/>
          <p:nvPr/>
        </p:nvPicPr>
        <p:blipFill rotWithShape="1">
          <a:blip r:embed="rId4">
            <a:alphaModFix/>
          </a:blip>
          <a:srcRect b="0" l="0" r="0" t="0"/>
          <a:stretch/>
        </p:blipFill>
        <p:spPr>
          <a:xfrm>
            <a:off x="5818909" y="3923341"/>
            <a:ext cx="5649908" cy="210577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2"/>
          <p:cNvSpPr txBox="1"/>
          <p:nvPr>
            <p:ph idx="1" type="body"/>
          </p:nvPr>
        </p:nvSpPr>
        <p:spPr>
          <a:xfrm>
            <a:off x="534078" y="1428814"/>
            <a:ext cx="10462167" cy="1914044"/>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Incidence of angioedema after thrombolytic therapy is 2-8% in general population</a:t>
            </a:r>
            <a:endParaRPr/>
          </a:p>
          <a:p>
            <a:pPr indent="-228600" lvl="1" marL="502920" rtl="0" algn="l">
              <a:lnSpc>
                <a:spcPct val="100000"/>
              </a:lnSpc>
              <a:spcBef>
                <a:spcPts val="500"/>
              </a:spcBef>
              <a:spcAft>
                <a:spcPts val="0"/>
              </a:spcAft>
              <a:buClr>
                <a:srgbClr val="343434"/>
              </a:buClr>
              <a:buSzPts val="1700"/>
              <a:buChar char="–"/>
            </a:pPr>
            <a:r>
              <a:rPr lang="en-US"/>
              <a:t>Alteplase: up to 5.1%; Tenecteplase: 0.1-2.8%</a:t>
            </a:r>
            <a:endParaRPr/>
          </a:p>
          <a:p>
            <a:pPr indent="-228600" lvl="1" marL="502920" rtl="0" algn="l">
              <a:lnSpc>
                <a:spcPct val="100000"/>
              </a:lnSpc>
              <a:spcBef>
                <a:spcPts val="500"/>
              </a:spcBef>
              <a:spcAft>
                <a:spcPts val="0"/>
              </a:spcAft>
              <a:buClr>
                <a:srgbClr val="343434"/>
              </a:buClr>
              <a:buSzPts val="1700"/>
              <a:buChar char="–"/>
            </a:pPr>
            <a:r>
              <a:rPr lang="en-US"/>
              <a:t>6x higher for patients taking ACE inhibitors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Mechanism: increased bradykinin, activation of the complement cascade (C3a and C5a), increased release of histamine</a:t>
            </a:r>
            <a:endParaRPr/>
          </a:p>
        </p:txBody>
      </p:sp>
      <p:sp>
        <p:nvSpPr>
          <p:cNvPr id="480" name="Google Shape;480;p42"/>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Orolingual Angioedema from IVT</a:t>
            </a:r>
            <a:endParaRPr/>
          </a:p>
        </p:txBody>
      </p:sp>
      <p:sp>
        <p:nvSpPr>
          <p:cNvPr id="481" name="Google Shape;481;p42"/>
          <p:cNvSpPr txBox="1"/>
          <p:nvPr/>
        </p:nvSpPr>
        <p:spPr>
          <a:xfrm>
            <a:off x="2028522" y="6306634"/>
            <a:ext cx="46494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Dellabella A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2024;55(8):e242-e244.</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Hutton EM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2024;55(8):2193-2197.</a:t>
            </a:r>
            <a:endParaRPr/>
          </a:p>
        </p:txBody>
      </p:sp>
      <p:pic>
        <p:nvPicPr>
          <p:cNvPr id="482" name="Google Shape;482;p42"/>
          <p:cNvPicPr preferRelativeResize="0"/>
          <p:nvPr/>
        </p:nvPicPr>
        <p:blipFill rotWithShape="1">
          <a:blip r:embed="rId3">
            <a:alphaModFix/>
          </a:blip>
          <a:srcRect b="0" l="0" r="0" t="0"/>
          <a:stretch/>
        </p:blipFill>
        <p:spPr>
          <a:xfrm>
            <a:off x="6678013" y="3126054"/>
            <a:ext cx="4901376" cy="2852754"/>
          </a:xfrm>
          <a:prstGeom prst="rect">
            <a:avLst/>
          </a:prstGeom>
          <a:noFill/>
          <a:ln>
            <a:noFill/>
          </a:ln>
        </p:spPr>
      </p:pic>
      <p:pic>
        <p:nvPicPr>
          <p:cNvPr id="483" name="Google Shape;483;p42"/>
          <p:cNvPicPr preferRelativeResize="0"/>
          <p:nvPr/>
        </p:nvPicPr>
        <p:blipFill rotWithShape="1">
          <a:blip r:embed="rId4">
            <a:alphaModFix/>
          </a:blip>
          <a:srcRect b="0" l="0" r="0" t="0"/>
          <a:stretch/>
        </p:blipFill>
        <p:spPr>
          <a:xfrm>
            <a:off x="544767" y="3515143"/>
            <a:ext cx="5760476" cy="207457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43"/>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Maintain airway – consider endotracheal intubation as necessary</a:t>
            </a:r>
            <a:endParaRPr/>
          </a:p>
          <a:p>
            <a:pPr indent="-228600" lvl="1" marL="502920" rtl="0" algn="l">
              <a:lnSpc>
                <a:spcPct val="100000"/>
              </a:lnSpc>
              <a:spcBef>
                <a:spcPts val="500"/>
              </a:spcBef>
              <a:spcAft>
                <a:spcPts val="0"/>
              </a:spcAft>
              <a:buClr>
                <a:srgbClr val="343434"/>
              </a:buClr>
              <a:buSzPts val="1700"/>
              <a:buChar char="–"/>
            </a:pPr>
            <a:r>
              <a:rPr b="1" lang="en-US"/>
              <a:t>Edema involving larynx, palate, floor of mouth, or oropharynx with rapid progression within 30 minutes poses higher risk</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Discontinue IVT infusion if alteplase, hold ACE inhibitors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Administer methylprednisolone IV 125 mg, diphenhydramine IV 50 mg, famotidine IV 20 mg</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Further increase in angioedema, administer epinephrine IM 0.3 mg (1 mg/mL)</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latin typeface="Arial"/>
                <a:ea typeface="Arial"/>
                <a:cs typeface="Arial"/>
                <a:sym typeface="Arial"/>
              </a:rPr>
              <a:t>Consider icatibant (Firazyr) 30 mg SQ, may repeat every 6 hours up to 90 mg per 24 hours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latin typeface="Arial"/>
                <a:ea typeface="Arial"/>
                <a:cs typeface="Arial"/>
                <a:sym typeface="Arial"/>
              </a:rPr>
              <a:t>Monitoring</a:t>
            </a:r>
            <a:endParaRPr/>
          </a:p>
          <a:p>
            <a:pPr indent="-228600" lvl="1" marL="502920" rtl="0" algn="l">
              <a:lnSpc>
                <a:spcPct val="100000"/>
              </a:lnSpc>
              <a:spcBef>
                <a:spcPts val="500"/>
              </a:spcBef>
              <a:spcAft>
                <a:spcPts val="0"/>
              </a:spcAft>
              <a:buClr>
                <a:srgbClr val="343434"/>
              </a:buClr>
              <a:buSzPts val="1700"/>
              <a:buChar char="–"/>
            </a:pPr>
            <a:r>
              <a:rPr lang="en-US">
                <a:latin typeface="Arial"/>
                <a:ea typeface="Arial"/>
                <a:cs typeface="Arial"/>
                <a:sym typeface="Arial"/>
              </a:rPr>
              <a:t>Airway status, oxygenation, vital signs</a:t>
            </a:r>
            <a:endParaRPr/>
          </a:p>
        </p:txBody>
      </p:sp>
      <p:sp>
        <p:nvSpPr>
          <p:cNvPr id="490" name="Google Shape;490;p43"/>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Orolingual Angioedema from IVT</a:t>
            </a:r>
            <a:endParaRPr/>
          </a:p>
        </p:txBody>
      </p:sp>
      <p:sp>
        <p:nvSpPr>
          <p:cNvPr id="491" name="Google Shape;491;p43"/>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44"/>
          <p:cNvPicPr preferRelativeResize="0"/>
          <p:nvPr/>
        </p:nvPicPr>
        <p:blipFill rotWithShape="1">
          <a:blip r:embed="rId3">
            <a:alphaModFix/>
          </a:blip>
          <a:srcRect b="0" l="0" r="0" t="0"/>
          <a:stretch/>
        </p:blipFill>
        <p:spPr>
          <a:xfrm>
            <a:off x="5591908" y="1336198"/>
            <a:ext cx="6447198" cy="4812833"/>
          </a:xfrm>
          <a:prstGeom prst="rect">
            <a:avLst/>
          </a:prstGeom>
          <a:noFill/>
          <a:ln>
            <a:noFill/>
          </a:ln>
        </p:spPr>
      </p:pic>
      <p:sp>
        <p:nvSpPr>
          <p:cNvPr id="498" name="Google Shape;498;p44"/>
          <p:cNvSpPr txBox="1"/>
          <p:nvPr>
            <p:ph idx="1" type="body"/>
          </p:nvPr>
        </p:nvSpPr>
        <p:spPr>
          <a:xfrm>
            <a:off x="534080" y="1428814"/>
            <a:ext cx="505782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1800"/>
              <a:buFont typeface="Noto Sans Symbols"/>
              <a:buChar char="▪"/>
            </a:pPr>
            <a:r>
              <a:rPr b="1" lang="en-US" sz="1800"/>
              <a:t>Bradykinin B2 receptor antagonist</a:t>
            </a:r>
            <a:endParaRPr/>
          </a:p>
          <a:p>
            <a:pPr indent="-228600" lvl="1" marL="502920" rtl="0" algn="l">
              <a:lnSpc>
                <a:spcPct val="100000"/>
              </a:lnSpc>
              <a:spcBef>
                <a:spcPts val="500"/>
              </a:spcBef>
              <a:spcAft>
                <a:spcPts val="0"/>
              </a:spcAft>
              <a:buClr>
                <a:srgbClr val="343434"/>
              </a:buClr>
              <a:buSzPts val="1530"/>
              <a:buChar char="–"/>
            </a:pPr>
            <a:r>
              <a:rPr lang="en-US" sz="1800"/>
              <a:t>Icatibant (Firazyr – synthetic)</a:t>
            </a:r>
            <a:endParaRPr/>
          </a:p>
          <a:p>
            <a:pPr indent="-228600" lvl="1" marL="502920" rtl="0" algn="l">
              <a:lnSpc>
                <a:spcPct val="100000"/>
              </a:lnSpc>
              <a:spcBef>
                <a:spcPts val="500"/>
              </a:spcBef>
              <a:spcAft>
                <a:spcPts val="0"/>
              </a:spcAft>
              <a:buClr>
                <a:srgbClr val="343434"/>
              </a:buClr>
              <a:buSzPts val="1530"/>
              <a:buChar char="–"/>
            </a:pPr>
            <a:r>
              <a:rPr lang="en-US" sz="1800"/>
              <a:t>Does not interfere with thrombolysis</a:t>
            </a:r>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C1-esterase concentrate (plasma-derived)</a:t>
            </a:r>
            <a:endParaRPr/>
          </a:p>
          <a:p>
            <a:pPr indent="-228600" lvl="1" marL="502920" rtl="0" algn="l">
              <a:lnSpc>
                <a:spcPct val="100000"/>
              </a:lnSpc>
              <a:spcBef>
                <a:spcPts val="500"/>
              </a:spcBef>
              <a:spcAft>
                <a:spcPts val="0"/>
              </a:spcAft>
              <a:buClr>
                <a:srgbClr val="343434"/>
              </a:buClr>
              <a:buSzPts val="1530"/>
              <a:buChar char="–"/>
            </a:pPr>
            <a:r>
              <a:rPr lang="en-US" sz="1800"/>
              <a:t>Cinryze, Berinert </a:t>
            </a:r>
            <a:endParaRPr/>
          </a:p>
          <a:p>
            <a:pPr indent="-228600" lvl="1" marL="502920" rtl="0" algn="l">
              <a:lnSpc>
                <a:spcPct val="100000"/>
              </a:lnSpc>
              <a:spcBef>
                <a:spcPts val="500"/>
              </a:spcBef>
              <a:spcAft>
                <a:spcPts val="0"/>
              </a:spcAft>
              <a:buClr>
                <a:srgbClr val="343434"/>
              </a:buClr>
              <a:buSzPts val="1530"/>
              <a:buChar char="–"/>
            </a:pPr>
            <a:r>
              <a:rPr lang="en-US" sz="1800"/>
              <a:t>Irreversibly bind to and inactivate kallikrein and factor XIIa to prevent bradykinin formation; works on compliment cascade to regulate generation of inflammatory mediators; inhibits plasmin</a:t>
            </a:r>
            <a:endParaRPr/>
          </a:p>
          <a:p>
            <a:pPr indent="-251460" lvl="0" marL="251460" rtl="0" algn="l">
              <a:lnSpc>
                <a:spcPct val="100000"/>
              </a:lnSpc>
              <a:spcBef>
                <a:spcPts val="1000"/>
              </a:spcBef>
              <a:spcAft>
                <a:spcPts val="0"/>
              </a:spcAft>
              <a:buClr>
                <a:schemeClr val="accent1"/>
              </a:buClr>
              <a:buSzPts val="1800"/>
              <a:buFont typeface="Noto Sans Symbols"/>
              <a:buChar char="▪"/>
            </a:pPr>
            <a:r>
              <a:rPr b="1" lang="en-US" sz="1800"/>
              <a:t>FFP</a:t>
            </a:r>
            <a:endParaRPr/>
          </a:p>
          <a:p>
            <a:pPr indent="-228600" lvl="1" marL="502920" rtl="0" algn="l">
              <a:lnSpc>
                <a:spcPct val="100000"/>
              </a:lnSpc>
              <a:spcBef>
                <a:spcPts val="500"/>
              </a:spcBef>
              <a:spcAft>
                <a:spcPts val="0"/>
              </a:spcAft>
              <a:buClr>
                <a:srgbClr val="343434"/>
              </a:buClr>
              <a:buSzPts val="1530"/>
              <a:buChar char="–"/>
            </a:pPr>
            <a:r>
              <a:rPr lang="en-US" sz="1800"/>
              <a:t>Contains kininase II and leads to degradation of accumulated bradykinin</a:t>
            </a:r>
            <a:endParaRPr/>
          </a:p>
        </p:txBody>
      </p:sp>
      <p:sp>
        <p:nvSpPr>
          <p:cNvPr id="499" name="Google Shape;499;p44"/>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Orolingual Angioedema from IVT</a:t>
            </a:r>
            <a:endParaRPr/>
          </a:p>
        </p:txBody>
      </p:sp>
      <p:sp>
        <p:nvSpPr>
          <p:cNvPr id="500" name="Google Shape;500;p44"/>
          <p:cNvSpPr txBox="1"/>
          <p:nvPr/>
        </p:nvSpPr>
        <p:spPr>
          <a:xfrm>
            <a:off x="2028522" y="6306634"/>
            <a:ext cx="464949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Dellabella A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2024;55(8):e242-e244.</a:t>
            </a:r>
            <a:endParaRPr/>
          </a:p>
          <a:p>
            <a:pPr indent="0" lvl="0" marL="0" marR="0" rtl="0" algn="l">
              <a:spcBef>
                <a:spcPts val="0"/>
              </a:spcBef>
              <a:spcAft>
                <a:spcPts val="0"/>
              </a:spcAft>
              <a:buNone/>
            </a:pPr>
            <a:r>
              <a:rPr lang="en-US" sz="800">
                <a:solidFill>
                  <a:srgbClr val="343434"/>
                </a:solidFill>
                <a:latin typeface="Arial"/>
                <a:ea typeface="Arial"/>
                <a:cs typeface="Arial"/>
                <a:sym typeface="Arial"/>
              </a:rPr>
              <a:t>Hutton EM et al. </a:t>
            </a:r>
            <a:r>
              <a:rPr i="1" lang="en-US" sz="800">
                <a:solidFill>
                  <a:srgbClr val="343434"/>
                </a:solidFill>
                <a:latin typeface="Arial"/>
                <a:ea typeface="Arial"/>
                <a:cs typeface="Arial"/>
                <a:sym typeface="Arial"/>
              </a:rPr>
              <a:t>Stroke</a:t>
            </a:r>
            <a:r>
              <a:rPr lang="en-US" sz="800">
                <a:solidFill>
                  <a:srgbClr val="343434"/>
                </a:solidFill>
                <a:latin typeface="Arial"/>
                <a:ea typeface="Arial"/>
                <a:cs typeface="Arial"/>
                <a:sym typeface="Arial"/>
              </a:rPr>
              <a:t>. 2024;55(8):2193-2197.</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5"/>
          <p:cNvSpPr txBox="1"/>
          <p:nvPr>
            <p:ph idx="1" type="body"/>
          </p:nvPr>
        </p:nvSpPr>
        <p:spPr>
          <a:xfrm>
            <a:off x="534079" y="1428814"/>
            <a:ext cx="11065738"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Tenecteplase is well supported as the thrombolytic choice for IVT and is as safe and effective as tPA</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Tenecteplase has simpler dosing and has been shown to improve door-to-needle and door-in-door-out times</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Appropriate blood glucose management decreases risk of mortality and hemorrhagic transformation</a:t>
            </a:r>
            <a:endParaRPr/>
          </a:p>
          <a:p>
            <a:pPr indent="-251460" lvl="0" marL="251460" rtl="0" algn="l">
              <a:lnSpc>
                <a:spcPct val="100000"/>
              </a:lnSpc>
              <a:spcBef>
                <a:spcPts val="1000"/>
              </a:spcBef>
              <a:spcAft>
                <a:spcPts val="0"/>
              </a:spcAft>
              <a:buClr>
                <a:schemeClr val="accent1"/>
              </a:buClr>
              <a:buSzPts val="2000"/>
              <a:buFont typeface="Noto Sans Symbols"/>
              <a:buChar char="▪"/>
            </a:pPr>
            <a:r>
              <a:rPr lang="en-US"/>
              <a:t>If emergent IVT reversal is needed, cryoprecipitate is preferred, but a fibrinogen target in patients who receive TNK might be inaccurate</a:t>
            </a:r>
            <a:endParaRPr/>
          </a:p>
        </p:txBody>
      </p:sp>
      <p:sp>
        <p:nvSpPr>
          <p:cNvPr id="507" name="Google Shape;507;p45"/>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Key Takeaways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6"/>
          <p:cNvSpPr txBox="1"/>
          <p:nvPr>
            <p:ph type="ctrTitle"/>
          </p:nvPr>
        </p:nvSpPr>
        <p:spPr>
          <a:xfrm>
            <a:off x="577516" y="3011833"/>
            <a:ext cx="7002379" cy="16938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Thrombolytics Today: Tenecteplase vs Alteplase &amp; Post-Thrombolytic Management</a:t>
            </a:r>
            <a:endParaRPr/>
          </a:p>
        </p:txBody>
      </p:sp>
      <p:sp>
        <p:nvSpPr>
          <p:cNvPr id="514" name="Google Shape;514;p46"/>
          <p:cNvSpPr txBox="1"/>
          <p:nvPr>
            <p:ph idx="1" type="subTitle"/>
          </p:nvPr>
        </p:nvSpPr>
        <p:spPr>
          <a:xfrm>
            <a:off x="577516" y="4705665"/>
            <a:ext cx="7002379" cy="139108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2000"/>
              <a:t>Robyn Stoianovici, PharmD, BCCCP</a:t>
            </a:r>
            <a:endParaRPr/>
          </a:p>
          <a:p>
            <a:pPr indent="0" lvl="0" marL="0" rtl="0" algn="l">
              <a:lnSpc>
                <a:spcPct val="90000"/>
              </a:lnSpc>
              <a:spcBef>
                <a:spcPts val="0"/>
              </a:spcBef>
              <a:spcAft>
                <a:spcPts val="0"/>
              </a:spcAft>
              <a:buClr>
                <a:schemeClr val="lt1"/>
              </a:buClr>
              <a:buSzPts val="2000"/>
              <a:buNone/>
            </a:pPr>
            <a:r>
              <a:rPr lang="en-US" sz="2000"/>
              <a:t>Senior Clinical Pharmacist, Neurocritical Care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8" name="Shape 518"/>
        <p:cNvGrpSpPr/>
        <p:nvPr/>
      </p:nvGrpSpPr>
      <p:grpSpPr>
        <a:xfrm>
          <a:off x="0" y="0"/>
          <a:ext cx="0" cy="0"/>
          <a:chOff x="0" y="0"/>
          <a:chExt cx="0" cy="0"/>
        </a:xfrm>
      </p:grpSpPr>
      <p:graphicFrame>
        <p:nvGraphicFramePr>
          <p:cNvPr id="519" name="Google Shape;519;p47"/>
          <p:cNvGraphicFramePr/>
          <p:nvPr/>
        </p:nvGraphicFramePr>
        <p:xfrm>
          <a:off x="2384028" y="1373841"/>
          <a:ext cx="3000000" cy="3000000"/>
        </p:xfrm>
        <a:graphic>
          <a:graphicData uri="http://schemas.openxmlformats.org/drawingml/2006/table">
            <a:tbl>
              <a:tblPr bandRow="1" firstRow="1">
                <a:noFill/>
                <a:tableStyleId>{06E312B6-AE35-4BD9-A195-4075A617D1F6}</a:tableStyleId>
              </a:tblPr>
              <a:tblGrid>
                <a:gridCol w="1380575"/>
                <a:gridCol w="6043375"/>
              </a:tblGrid>
              <a:tr h="370850">
                <a:tc>
                  <a:txBody>
                    <a:bodyPr/>
                    <a:lstStyle/>
                    <a:p>
                      <a:pPr indent="0" lvl="0" marL="0" marR="0" rtl="0" algn="ctr">
                        <a:spcBef>
                          <a:spcPts val="0"/>
                        </a:spcBef>
                        <a:spcAft>
                          <a:spcPts val="0"/>
                        </a:spcAft>
                        <a:buNone/>
                      </a:pPr>
                      <a:r>
                        <a:rPr lang="en-US" sz="1400"/>
                        <a:t>Modified Rankin Scale Score</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Description</a:t>
                      </a:r>
                      <a:endParaRPr sz="1400">
                        <a:latin typeface="Arial"/>
                        <a:ea typeface="Arial"/>
                        <a:cs typeface="Arial"/>
                        <a:sym typeface="Arial"/>
                      </a:endParaRPr>
                    </a:p>
                  </a:txBody>
                  <a:tcPr marT="45725" marB="45725" marR="91450" marL="91450" anchor="ctr"/>
                </a:tc>
              </a:tr>
              <a:tr h="370850">
                <a:tc>
                  <a:txBody>
                    <a:bodyPr/>
                    <a:lstStyle/>
                    <a:p>
                      <a:pPr indent="0" lvl="0" marL="0" marR="0" rtl="0" algn="ctr">
                        <a:spcBef>
                          <a:spcPts val="0"/>
                        </a:spcBef>
                        <a:spcAft>
                          <a:spcPts val="0"/>
                        </a:spcAft>
                        <a:buNone/>
                      </a:pPr>
                      <a:r>
                        <a:rPr lang="en-US" sz="1400"/>
                        <a:t>0</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No symptoms</a:t>
                      </a:r>
                      <a:endParaRPr sz="1400">
                        <a:latin typeface="Arial"/>
                        <a:ea typeface="Arial"/>
                        <a:cs typeface="Arial"/>
                        <a:sym typeface="Arial"/>
                      </a:endParaRPr>
                    </a:p>
                  </a:txBody>
                  <a:tcPr marT="45725" marB="45725" marR="91450" marL="91450" anchor="ctr"/>
                </a:tc>
              </a:tr>
              <a:tr h="370850">
                <a:tc>
                  <a:txBody>
                    <a:bodyPr/>
                    <a:lstStyle/>
                    <a:p>
                      <a:pPr indent="0" lvl="0" marL="0" marR="0" rtl="0" algn="ctr">
                        <a:spcBef>
                          <a:spcPts val="0"/>
                        </a:spcBef>
                        <a:spcAft>
                          <a:spcPts val="0"/>
                        </a:spcAft>
                        <a:buNone/>
                      </a:pPr>
                      <a:r>
                        <a:rPr lang="en-US" sz="1400"/>
                        <a:t>1</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No significant disability. </a:t>
                      </a:r>
                      <a:endParaRPr/>
                    </a:p>
                    <a:p>
                      <a:pPr indent="0" lvl="0" marL="0" marR="0" rtl="0" algn="l">
                        <a:spcBef>
                          <a:spcPts val="0"/>
                        </a:spcBef>
                        <a:spcAft>
                          <a:spcPts val="0"/>
                        </a:spcAft>
                        <a:buNone/>
                      </a:pPr>
                      <a:r>
                        <a:rPr lang="en-US" sz="1400"/>
                        <a:t>Able to carry out all usual activities, despite some symptoms.</a:t>
                      </a:r>
                      <a:endParaRPr sz="1400">
                        <a:latin typeface="Arial"/>
                        <a:ea typeface="Arial"/>
                        <a:cs typeface="Arial"/>
                        <a:sym typeface="Arial"/>
                      </a:endParaRPr>
                    </a:p>
                  </a:txBody>
                  <a:tcPr marT="45725" marB="45725" marR="91450" marL="91450" anchor="ctr"/>
                </a:tc>
              </a:tr>
              <a:tr h="370850">
                <a:tc>
                  <a:txBody>
                    <a:bodyPr/>
                    <a:lstStyle/>
                    <a:p>
                      <a:pPr indent="0" lvl="0" marL="0" marR="0" rtl="0" algn="ctr">
                        <a:spcBef>
                          <a:spcPts val="0"/>
                        </a:spcBef>
                        <a:spcAft>
                          <a:spcPts val="0"/>
                        </a:spcAft>
                        <a:buNone/>
                      </a:pPr>
                      <a:r>
                        <a:rPr lang="en-US" sz="1400"/>
                        <a:t>2</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Slight disability. </a:t>
                      </a:r>
                      <a:endParaRPr/>
                    </a:p>
                    <a:p>
                      <a:pPr indent="0" lvl="0" marL="0" marR="0" rtl="0" algn="l">
                        <a:spcBef>
                          <a:spcPts val="0"/>
                        </a:spcBef>
                        <a:spcAft>
                          <a:spcPts val="0"/>
                        </a:spcAft>
                        <a:buNone/>
                      </a:pPr>
                      <a:r>
                        <a:rPr lang="en-US" sz="1400"/>
                        <a:t>Able to look after own affairs without assistance, but unable to carry out all previous activities.</a:t>
                      </a:r>
                      <a:endParaRPr sz="1400">
                        <a:latin typeface="Arial"/>
                        <a:ea typeface="Arial"/>
                        <a:cs typeface="Arial"/>
                        <a:sym typeface="Arial"/>
                      </a:endParaRPr>
                    </a:p>
                  </a:txBody>
                  <a:tcPr marT="45725" marB="45725" marR="91450" marL="91450" anchor="ctr"/>
                </a:tc>
              </a:tr>
              <a:tr h="370850">
                <a:tc>
                  <a:txBody>
                    <a:bodyPr/>
                    <a:lstStyle/>
                    <a:p>
                      <a:pPr indent="0" lvl="0" marL="0" marR="0" rtl="0" algn="ctr">
                        <a:spcBef>
                          <a:spcPts val="0"/>
                        </a:spcBef>
                        <a:spcAft>
                          <a:spcPts val="0"/>
                        </a:spcAft>
                        <a:buNone/>
                      </a:pPr>
                      <a:r>
                        <a:rPr lang="en-US" sz="1400"/>
                        <a:t>3</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Moderate disability.</a:t>
                      </a:r>
                      <a:endParaRPr/>
                    </a:p>
                    <a:p>
                      <a:pPr indent="0" lvl="0" marL="0" marR="0" rtl="0" algn="l">
                        <a:spcBef>
                          <a:spcPts val="0"/>
                        </a:spcBef>
                        <a:spcAft>
                          <a:spcPts val="0"/>
                        </a:spcAft>
                        <a:buNone/>
                      </a:pPr>
                      <a:r>
                        <a:rPr lang="en-US" sz="1400"/>
                        <a:t>Requires some help, but able to walk unassisted.</a:t>
                      </a:r>
                      <a:endParaRPr sz="1400">
                        <a:latin typeface="Arial"/>
                        <a:ea typeface="Arial"/>
                        <a:cs typeface="Arial"/>
                        <a:sym typeface="Arial"/>
                      </a:endParaRPr>
                    </a:p>
                  </a:txBody>
                  <a:tcPr marT="45725" marB="45725" marR="91450" marL="91450" anchor="ctr"/>
                </a:tc>
              </a:tr>
              <a:tr h="370850">
                <a:tc>
                  <a:txBody>
                    <a:bodyPr/>
                    <a:lstStyle/>
                    <a:p>
                      <a:pPr indent="0" lvl="0" marL="0" marR="0" rtl="0" algn="ctr">
                        <a:spcBef>
                          <a:spcPts val="0"/>
                        </a:spcBef>
                        <a:spcAft>
                          <a:spcPts val="0"/>
                        </a:spcAft>
                        <a:buNone/>
                      </a:pPr>
                      <a:r>
                        <a:rPr lang="en-US" sz="1400"/>
                        <a:t>4</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Moderately severe disability. </a:t>
                      </a:r>
                      <a:endParaRPr/>
                    </a:p>
                    <a:p>
                      <a:pPr indent="0" lvl="0" marL="0" marR="0" rtl="0" algn="l">
                        <a:spcBef>
                          <a:spcPts val="0"/>
                        </a:spcBef>
                        <a:spcAft>
                          <a:spcPts val="0"/>
                        </a:spcAft>
                        <a:buNone/>
                      </a:pPr>
                      <a:r>
                        <a:rPr lang="en-US" sz="1400"/>
                        <a:t>Unable to attend to own bodily needs without assistance, and unable to walk unassisted.</a:t>
                      </a:r>
                      <a:endParaRPr sz="1400">
                        <a:latin typeface="Arial"/>
                        <a:ea typeface="Arial"/>
                        <a:cs typeface="Arial"/>
                        <a:sym typeface="Arial"/>
                      </a:endParaRPr>
                    </a:p>
                  </a:txBody>
                  <a:tcPr marT="45725" marB="45725" marR="91450" marL="91450" anchor="ctr"/>
                </a:tc>
              </a:tr>
              <a:tr h="370850">
                <a:tc>
                  <a:txBody>
                    <a:bodyPr/>
                    <a:lstStyle/>
                    <a:p>
                      <a:pPr indent="0" lvl="0" marL="0" marR="0" rtl="0" algn="ctr">
                        <a:spcBef>
                          <a:spcPts val="0"/>
                        </a:spcBef>
                        <a:spcAft>
                          <a:spcPts val="0"/>
                        </a:spcAft>
                        <a:buNone/>
                      </a:pPr>
                      <a:r>
                        <a:rPr lang="en-US" sz="1400"/>
                        <a:t>5</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Severe disability.</a:t>
                      </a:r>
                      <a:endParaRPr/>
                    </a:p>
                    <a:p>
                      <a:pPr indent="0" lvl="0" marL="0" marR="0" rtl="0" algn="l">
                        <a:spcBef>
                          <a:spcPts val="0"/>
                        </a:spcBef>
                        <a:spcAft>
                          <a:spcPts val="0"/>
                        </a:spcAft>
                        <a:buNone/>
                      </a:pPr>
                      <a:r>
                        <a:rPr lang="en-US" sz="1400"/>
                        <a:t>Requires constant nursing care and attention, bedridden, incontinent.</a:t>
                      </a:r>
                      <a:endParaRPr sz="1400">
                        <a:latin typeface="Arial"/>
                        <a:ea typeface="Arial"/>
                        <a:cs typeface="Arial"/>
                        <a:sym typeface="Arial"/>
                      </a:endParaRPr>
                    </a:p>
                  </a:txBody>
                  <a:tcPr marT="45725" marB="45725" marR="91450" marL="91450" anchor="ctr"/>
                </a:tc>
              </a:tr>
              <a:tr h="370850">
                <a:tc>
                  <a:txBody>
                    <a:bodyPr/>
                    <a:lstStyle/>
                    <a:p>
                      <a:pPr indent="0" lvl="0" marL="0" marR="0" rtl="0" algn="ctr">
                        <a:spcBef>
                          <a:spcPts val="0"/>
                        </a:spcBef>
                        <a:spcAft>
                          <a:spcPts val="0"/>
                        </a:spcAft>
                        <a:buNone/>
                      </a:pPr>
                      <a:r>
                        <a:rPr lang="en-US" sz="1400"/>
                        <a:t>6</a:t>
                      </a:r>
                      <a:endParaRPr sz="1400">
                        <a:latin typeface="Arial"/>
                        <a:ea typeface="Arial"/>
                        <a:cs typeface="Arial"/>
                        <a:sym typeface="Arial"/>
                      </a:endParaRPr>
                    </a:p>
                  </a:txBody>
                  <a:tcPr marT="45725" marB="45725" marR="91450" marL="91450" anchor="ctr"/>
                </a:tc>
                <a:tc>
                  <a:txBody>
                    <a:bodyPr/>
                    <a:lstStyle/>
                    <a:p>
                      <a:pPr indent="0" lvl="0" marL="0" marR="0" rtl="0" algn="l">
                        <a:spcBef>
                          <a:spcPts val="0"/>
                        </a:spcBef>
                        <a:spcAft>
                          <a:spcPts val="0"/>
                        </a:spcAft>
                        <a:buNone/>
                      </a:pPr>
                      <a:r>
                        <a:rPr lang="en-US" sz="1400"/>
                        <a:t>Dead.</a:t>
                      </a:r>
                      <a:endParaRPr sz="1400">
                        <a:latin typeface="Arial"/>
                        <a:ea typeface="Arial"/>
                        <a:cs typeface="Arial"/>
                        <a:sym typeface="Arial"/>
                      </a:endParaRPr>
                    </a:p>
                  </a:txBody>
                  <a:tcPr marT="45725" marB="45725" marR="91450" marL="91450" anchor="ctr"/>
                </a:tc>
              </a:tr>
            </a:tbl>
          </a:graphicData>
        </a:graphic>
      </p:graphicFrame>
      <p:sp>
        <p:nvSpPr>
          <p:cNvPr id="520" name="Google Shape;520;p47"/>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Modified Rankin Scale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5"/>
          <p:cNvPicPr preferRelativeResize="0"/>
          <p:nvPr/>
        </p:nvPicPr>
        <p:blipFill rotWithShape="1">
          <a:blip r:embed="rId3">
            <a:alphaModFix/>
          </a:blip>
          <a:srcRect b="0" l="0" r="0" t="0"/>
          <a:stretch/>
        </p:blipFill>
        <p:spPr>
          <a:xfrm>
            <a:off x="3317730" y="0"/>
            <a:ext cx="555653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type="ctrTitle"/>
          </p:nvPr>
        </p:nvSpPr>
        <p:spPr>
          <a:xfrm>
            <a:off x="1800520" y="3123028"/>
            <a:ext cx="9830202" cy="2231397"/>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chemeClr val="lt1"/>
              </a:buClr>
              <a:buSzPts val="5400"/>
              <a:buFont typeface="Arial"/>
              <a:buNone/>
            </a:pPr>
            <a:br>
              <a:rPr lang="en-US">
                <a:latin typeface="Arial"/>
                <a:ea typeface="Arial"/>
                <a:cs typeface="Arial"/>
                <a:sym typeface="Arial"/>
              </a:rPr>
            </a:br>
            <a:r>
              <a:rPr lang="en-US">
                <a:latin typeface="Arial"/>
                <a:ea typeface="Arial"/>
                <a:cs typeface="Arial"/>
                <a:sym typeface="Arial"/>
              </a:rPr>
              <a:t>IV Thrombolytics</a:t>
            </a:r>
            <a:br>
              <a:rPr lang="en-US">
                <a:latin typeface="Arial"/>
                <a:ea typeface="Arial"/>
                <a:cs typeface="Arial"/>
                <a:sym typeface="Arial"/>
              </a:rPr>
            </a:br>
            <a:r>
              <a:rPr lang="en-US" sz="4400">
                <a:latin typeface="Arial"/>
                <a:ea typeface="Arial"/>
                <a:cs typeface="Arial"/>
                <a:sym typeface="Arial"/>
              </a:rPr>
              <a:t>Tenecteplase &amp; Alteplase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7"/>
          <p:cNvSpPr txBox="1"/>
          <p:nvPr>
            <p:ph idx="1" type="body"/>
          </p:nvPr>
        </p:nvSpPr>
        <p:spPr>
          <a:xfrm>
            <a:off x="6538937" y="1428814"/>
            <a:ext cx="5060879" cy="4627602"/>
          </a:xfrm>
          <a:prstGeom prst="rect">
            <a:avLst/>
          </a:prstGeom>
          <a:noFill/>
          <a:ln>
            <a:noFill/>
          </a:ln>
        </p:spPr>
        <p:txBody>
          <a:bodyPr anchorCtr="0" anchor="t" bIns="45700" lIns="91425" spcFirstLastPara="1" rIns="91425" wrap="square" tIns="45700">
            <a:normAutofit/>
          </a:bodyPr>
          <a:lstStyle/>
          <a:p>
            <a:pPr indent="-251460" lvl="0" marL="251460" rtl="0" algn="l">
              <a:lnSpc>
                <a:spcPct val="100000"/>
              </a:lnSpc>
              <a:spcBef>
                <a:spcPts val="0"/>
              </a:spcBef>
              <a:spcAft>
                <a:spcPts val="0"/>
              </a:spcAft>
              <a:buClr>
                <a:schemeClr val="accent1"/>
              </a:buClr>
              <a:buSzPts val="2000"/>
              <a:buFont typeface="Noto Sans Symbols"/>
              <a:buChar char="▪"/>
            </a:pPr>
            <a:r>
              <a:rPr lang="en-US"/>
              <a:t>Comparing 2019 guideline update: </a:t>
            </a:r>
            <a:endParaRPr/>
          </a:p>
          <a:p>
            <a:pPr indent="-228600" lvl="1" marL="502920" rtl="0" algn="l">
              <a:lnSpc>
                <a:spcPct val="100000"/>
              </a:lnSpc>
              <a:spcBef>
                <a:spcPts val="500"/>
              </a:spcBef>
              <a:spcAft>
                <a:spcPts val="0"/>
              </a:spcAft>
              <a:buClr>
                <a:srgbClr val="343434"/>
              </a:buClr>
              <a:buSzPts val="1700"/>
              <a:buChar char="–"/>
            </a:pPr>
            <a:r>
              <a:rPr lang="en-US">
                <a:latin typeface="Arial"/>
                <a:ea typeface="Arial"/>
                <a:cs typeface="Arial"/>
                <a:sym typeface="Arial"/>
              </a:rPr>
              <a:t>Tenecteplase (TNK) class 2b (B-R) recommendation</a:t>
            </a:r>
            <a:endParaRPr/>
          </a:p>
          <a:p>
            <a:pPr indent="-228600" lvl="1" marL="502920" rtl="0" algn="l">
              <a:lnSpc>
                <a:spcPct val="100000"/>
              </a:lnSpc>
              <a:spcBef>
                <a:spcPts val="500"/>
              </a:spcBef>
              <a:spcAft>
                <a:spcPts val="0"/>
              </a:spcAft>
              <a:buClr>
                <a:srgbClr val="343434"/>
              </a:buClr>
              <a:buSzPts val="1700"/>
              <a:buChar char="–"/>
            </a:pPr>
            <a:r>
              <a:rPr lang="en-US">
                <a:latin typeface="Arial"/>
                <a:ea typeface="Arial"/>
                <a:cs typeface="Arial"/>
                <a:sym typeface="Arial"/>
              </a:rPr>
              <a:t>TNK 0.4 mg/kg not superior or noninferior to alteplase (tPA) but possible alternative in minor neuro impairment and no major occlusion (2b, B-R)</a:t>
            </a:r>
            <a:endParaRPr/>
          </a:p>
        </p:txBody>
      </p:sp>
      <p:sp>
        <p:nvSpPr>
          <p:cNvPr id="203" name="Google Shape;203;p7"/>
          <p:cNvSpPr txBox="1"/>
          <p:nvPr>
            <p:ph type="ctrTitle"/>
          </p:nvPr>
        </p:nvSpPr>
        <p:spPr>
          <a:xfrm>
            <a:off x="544767" y="388793"/>
            <a:ext cx="9144000" cy="45124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400"/>
              <a:buFont typeface="Arial"/>
              <a:buNone/>
            </a:pPr>
            <a:r>
              <a:rPr lang="en-US"/>
              <a:t>IV Thrombolytics in Acute Ischemic Stroke</a:t>
            </a:r>
            <a:endParaRPr/>
          </a:p>
        </p:txBody>
      </p:sp>
      <p:pic>
        <p:nvPicPr>
          <p:cNvPr id="204" name="Google Shape;204;p7"/>
          <p:cNvPicPr preferRelativeResize="0"/>
          <p:nvPr/>
        </p:nvPicPr>
        <p:blipFill rotWithShape="1">
          <a:blip r:embed="rId3">
            <a:alphaModFix/>
          </a:blip>
          <a:srcRect b="0" l="0" r="0" t="0"/>
          <a:stretch/>
        </p:blipFill>
        <p:spPr>
          <a:xfrm>
            <a:off x="544767" y="1428814"/>
            <a:ext cx="5794540" cy="3594538"/>
          </a:xfrm>
          <a:prstGeom prst="rect">
            <a:avLst/>
          </a:prstGeom>
          <a:noFill/>
          <a:ln>
            <a:noFill/>
          </a:ln>
        </p:spPr>
      </p:pic>
      <p:sp>
        <p:nvSpPr>
          <p:cNvPr id="205" name="Google Shape;205;p7"/>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2026 AHA/ASA Guideline for the Early Management of Patients with Acute Ischemic Stroke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8"/>
          <p:cNvPicPr preferRelativeResize="0"/>
          <p:nvPr>
            <p:ph idx="1" type="body"/>
          </p:nvPr>
        </p:nvPicPr>
        <p:blipFill rotWithShape="1">
          <a:blip r:embed="rId3">
            <a:alphaModFix/>
          </a:blip>
          <a:srcRect b="0" l="0" r="0" t="0"/>
          <a:stretch/>
        </p:blipFill>
        <p:spPr>
          <a:xfrm>
            <a:off x="943898" y="604445"/>
            <a:ext cx="10106038" cy="5167090"/>
          </a:xfrm>
          <a:prstGeom prst="rect">
            <a:avLst/>
          </a:prstGeom>
          <a:noFill/>
          <a:ln>
            <a:noFill/>
          </a:ln>
        </p:spPr>
      </p:pic>
      <p:sp>
        <p:nvSpPr>
          <p:cNvPr id="212" name="Google Shape;212;p8"/>
          <p:cNvSpPr/>
          <p:nvPr/>
        </p:nvSpPr>
        <p:spPr>
          <a:xfrm>
            <a:off x="943898" y="2052363"/>
            <a:ext cx="5053779" cy="2578631"/>
          </a:xfrm>
          <a:prstGeom prst="rect">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8"/>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https://pharmacologymentor.com/pharmacology-of-fibrinolytics/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graphicFrame>
        <p:nvGraphicFramePr>
          <p:cNvPr id="219" name="Google Shape;219;p9"/>
          <p:cNvGraphicFramePr/>
          <p:nvPr/>
        </p:nvGraphicFramePr>
        <p:xfrm>
          <a:off x="562768" y="478491"/>
          <a:ext cx="3000000" cy="3000000"/>
        </p:xfrm>
        <a:graphic>
          <a:graphicData uri="http://schemas.openxmlformats.org/drawingml/2006/table">
            <a:tbl>
              <a:tblPr bandRow="1" firstRow="1">
                <a:noFill/>
                <a:tableStyleId>{06E312B6-AE35-4BD9-A195-4075A617D1F6}</a:tableStyleId>
              </a:tblPr>
              <a:tblGrid>
                <a:gridCol w="2874825"/>
                <a:gridCol w="4095825"/>
                <a:gridCol w="4095825"/>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Alteplase</a:t>
                      </a:r>
                      <a:endParaRPr/>
                    </a:p>
                  </a:txBody>
                  <a:tcPr marT="45725" marB="45725" marR="91450" marL="91450"/>
                </a:tc>
                <a:tc>
                  <a:txBody>
                    <a:bodyPr/>
                    <a:lstStyle/>
                    <a:p>
                      <a:pPr indent="0" lvl="0" marL="0" marR="0" rtl="0" algn="l">
                        <a:spcBef>
                          <a:spcPts val="0"/>
                        </a:spcBef>
                        <a:spcAft>
                          <a:spcPts val="0"/>
                        </a:spcAft>
                        <a:buNone/>
                      </a:pPr>
                      <a:r>
                        <a:rPr lang="en-US" sz="1800"/>
                        <a:t>Tenecteplase</a:t>
                      </a:r>
                      <a:endParaRPr/>
                    </a:p>
                  </a:txBody>
                  <a:tcPr marT="45725" marB="45725" marR="91450" marL="91450"/>
                </a:tc>
              </a:tr>
              <a:tr h="370850">
                <a:tc>
                  <a:txBody>
                    <a:bodyPr/>
                    <a:lstStyle/>
                    <a:p>
                      <a:pPr indent="0" lvl="0" marL="0" marR="0" rtl="0" algn="l">
                        <a:spcBef>
                          <a:spcPts val="0"/>
                        </a:spcBef>
                        <a:spcAft>
                          <a:spcPts val="0"/>
                        </a:spcAft>
                        <a:buNone/>
                      </a:pPr>
                      <a:r>
                        <a:rPr lang="en-US" sz="1800"/>
                        <a:t>FDA approved indication</a:t>
                      </a:r>
                      <a:endParaRPr/>
                    </a:p>
                  </a:txBody>
                  <a:tcPr marT="45725" marB="45725" marR="91450" marL="91450"/>
                </a:tc>
                <a:tc>
                  <a:txBody>
                    <a:bodyPr/>
                    <a:lstStyle/>
                    <a:p>
                      <a:pPr indent="0" lvl="0" marL="0" marR="0" rtl="0" algn="l">
                        <a:spcBef>
                          <a:spcPts val="0"/>
                        </a:spcBef>
                        <a:spcAft>
                          <a:spcPts val="0"/>
                        </a:spcAft>
                        <a:buNone/>
                      </a:pPr>
                      <a:r>
                        <a:rPr lang="en-US" sz="1800"/>
                        <a:t>Acute ischemic stroke, STEMI in centers without PCI, acute massive pulmonary embolism</a:t>
                      </a:r>
                      <a:endParaRPr/>
                    </a:p>
                  </a:txBody>
                  <a:tcPr marT="45725" marB="45725" marR="91450" marL="91450"/>
                </a:tc>
                <a:tc>
                  <a:txBody>
                    <a:bodyPr/>
                    <a:lstStyle/>
                    <a:p>
                      <a:pPr indent="0" lvl="0" marL="0" marR="0" rtl="0" algn="l">
                        <a:spcBef>
                          <a:spcPts val="0"/>
                        </a:spcBef>
                        <a:spcAft>
                          <a:spcPts val="0"/>
                        </a:spcAft>
                        <a:buNone/>
                      </a:pPr>
                      <a:r>
                        <a:rPr b="1" lang="en-US" sz="1800"/>
                        <a:t>Acute ischemic stroke (2/2025)</a:t>
                      </a:r>
                      <a:r>
                        <a:rPr lang="en-US" sz="1800"/>
                        <a:t>, Thrombolysis in patients with STEMI if PCI unavailable/delayed</a:t>
                      </a:r>
                      <a:endParaRPr/>
                    </a:p>
                  </a:txBody>
                  <a:tcPr marT="45725" marB="45725" marR="91450" marL="91450"/>
                </a:tc>
              </a:tr>
              <a:tr h="370850">
                <a:tc>
                  <a:txBody>
                    <a:bodyPr/>
                    <a:lstStyle/>
                    <a:p>
                      <a:pPr indent="0" lvl="0" marL="0" marR="0" rtl="0" algn="l">
                        <a:spcBef>
                          <a:spcPts val="0"/>
                        </a:spcBef>
                        <a:spcAft>
                          <a:spcPts val="0"/>
                        </a:spcAft>
                        <a:buNone/>
                      </a:pPr>
                      <a:r>
                        <a:rPr lang="en-US" sz="1800"/>
                        <a:t>Dosing in AIS</a:t>
                      </a:r>
                      <a:endParaRPr/>
                    </a:p>
                  </a:txBody>
                  <a:tcPr marT="45725" marB="45725" marR="91450" marL="91450"/>
                </a:tc>
                <a:tc>
                  <a:txBody>
                    <a:bodyPr/>
                    <a:lstStyle/>
                    <a:p>
                      <a:pPr indent="0" lvl="0" marL="0" marR="0" rtl="0" algn="l">
                        <a:spcBef>
                          <a:spcPts val="0"/>
                        </a:spcBef>
                        <a:spcAft>
                          <a:spcPts val="0"/>
                        </a:spcAft>
                        <a:buNone/>
                      </a:pPr>
                      <a:r>
                        <a:rPr lang="en-US" sz="1800"/>
                        <a:t>0.9 mg/kg, max total 90 mg (0.09 mg/kg bolus, 0.81 mg/kg continuous infusion over 60min)</a:t>
                      </a:r>
                      <a:endParaRPr/>
                    </a:p>
                  </a:txBody>
                  <a:tcPr marT="45725" marB="45725" marR="91450" marL="91450"/>
                </a:tc>
                <a:tc>
                  <a:txBody>
                    <a:bodyPr/>
                    <a:lstStyle/>
                    <a:p>
                      <a:pPr indent="0" lvl="0" marL="0" marR="0" rtl="0" algn="l">
                        <a:spcBef>
                          <a:spcPts val="0"/>
                        </a:spcBef>
                        <a:spcAft>
                          <a:spcPts val="0"/>
                        </a:spcAft>
                        <a:buNone/>
                      </a:pPr>
                      <a:r>
                        <a:rPr lang="en-US" sz="1800"/>
                        <a:t>0.25 mg/kg (max 25mg)</a:t>
                      </a:r>
                      <a:endParaRPr/>
                    </a:p>
                  </a:txBody>
                  <a:tcPr marT="45725" marB="45725" marR="91450" marL="91450"/>
                </a:tc>
              </a:tr>
              <a:tr h="370850">
                <a:tc>
                  <a:txBody>
                    <a:bodyPr/>
                    <a:lstStyle/>
                    <a:p>
                      <a:pPr indent="0" lvl="0" marL="0" marR="0" rtl="0" algn="l">
                        <a:spcBef>
                          <a:spcPts val="0"/>
                        </a:spcBef>
                        <a:spcAft>
                          <a:spcPts val="0"/>
                        </a:spcAft>
                        <a:buNone/>
                      </a:pPr>
                      <a:r>
                        <a:rPr lang="en-US" sz="1800"/>
                        <a:t>Binding affinity</a:t>
                      </a:r>
                      <a:endParaRPr/>
                    </a:p>
                  </a:txBody>
                  <a:tcPr marT="45725" marB="45725" marR="91450" marL="91450"/>
                </a:tc>
                <a:tc>
                  <a:txBody>
                    <a:bodyPr/>
                    <a:lstStyle/>
                    <a:p>
                      <a:pPr indent="0" lvl="0" marL="0" marR="0" rtl="0" algn="l">
                        <a:spcBef>
                          <a:spcPts val="0"/>
                        </a:spcBef>
                        <a:spcAft>
                          <a:spcPts val="0"/>
                        </a:spcAft>
                        <a:buNone/>
                      </a:pPr>
                      <a:r>
                        <a:rPr lang="en-US" sz="1800"/>
                        <a:t>Fibrin +</a:t>
                      </a:r>
                      <a:endParaRPr/>
                    </a:p>
                    <a:p>
                      <a:pPr indent="0" lvl="0" marL="0" marR="0" rtl="0" algn="l">
                        <a:spcBef>
                          <a:spcPts val="0"/>
                        </a:spcBef>
                        <a:spcAft>
                          <a:spcPts val="0"/>
                        </a:spcAft>
                        <a:buNone/>
                      </a:pPr>
                      <a:r>
                        <a:rPr lang="en-US" sz="1800"/>
                        <a:t>PAI ++</a:t>
                      </a:r>
                      <a:endParaRPr/>
                    </a:p>
                  </a:txBody>
                  <a:tcPr marT="45725" marB="45725" marR="91450" marL="91450"/>
                </a:tc>
                <a:tc>
                  <a:txBody>
                    <a:bodyPr/>
                    <a:lstStyle/>
                    <a:p>
                      <a:pPr indent="0" lvl="0" marL="0" marR="0" rtl="0" algn="l">
                        <a:spcBef>
                          <a:spcPts val="0"/>
                        </a:spcBef>
                        <a:spcAft>
                          <a:spcPts val="0"/>
                        </a:spcAft>
                        <a:buNone/>
                      </a:pPr>
                      <a:r>
                        <a:rPr b="1" lang="en-US" sz="1800"/>
                        <a:t>Fibrin +++</a:t>
                      </a:r>
                      <a:endParaRPr/>
                    </a:p>
                    <a:p>
                      <a:pPr indent="0" lvl="0" marL="0" marR="0" rtl="0" algn="l">
                        <a:spcBef>
                          <a:spcPts val="0"/>
                        </a:spcBef>
                        <a:spcAft>
                          <a:spcPts val="0"/>
                        </a:spcAft>
                        <a:buNone/>
                      </a:pPr>
                      <a:r>
                        <a:rPr lang="en-US" sz="1800"/>
                        <a:t>PAI +</a:t>
                      </a:r>
                      <a:endParaRPr/>
                    </a:p>
                  </a:txBody>
                  <a:tcPr marT="45725" marB="45725" marR="91450" marL="91450"/>
                </a:tc>
              </a:tr>
              <a:tr h="370850">
                <a:tc>
                  <a:txBody>
                    <a:bodyPr/>
                    <a:lstStyle/>
                    <a:p>
                      <a:pPr indent="0" lvl="0" marL="0" marR="0" rtl="0" algn="l">
                        <a:spcBef>
                          <a:spcPts val="0"/>
                        </a:spcBef>
                        <a:spcAft>
                          <a:spcPts val="0"/>
                        </a:spcAft>
                        <a:buNone/>
                      </a:pPr>
                      <a:r>
                        <a:rPr lang="en-US" sz="1800"/>
                        <a:t>Initial/circulating half life</a:t>
                      </a:r>
                      <a:endParaRPr/>
                    </a:p>
                    <a:p>
                      <a:pPr indent="0" lvl="0" marL="0" marR="0" rtl="0" algn="l">
                        <a:spcBef>
                          <a:spcPts val="0"/>
                        </a:spcBef>
                        <a:spcAft>
                          <a:spcPts val="0"/>
                        </a:spcAft>
                        <a:buNone/>
                      </a:pPr>
                      <a:r>
                        <a:rPr lang="en-US" sz="1800"/>
                        <a:t>Terminal half life</a:t>
                      </a:r>
                      <a:endParaRPr/>
                    </a:p>
                  </a:txBody>
                  <a:tcPr marT="45725" marB="45725" marR="91450" marL="91450"/>
                </a:tc>
                <a:tc>
                  <a:txBody>
                    <a:bodyPr/>
                    <a:lstStyle/>
                    <a:p>
                      <a:pPr indent="0" lvl="0" marL="0" marR="0" rtl="0" algn="l">
                        <a:spcBef>
                          <a:spcPts val="0"/>
                        </a:spcBef>
                        <a:spcAft>
                          <a:spcPts val="0"/>
                        </a:spcAft>
                        <a:buNone/>
                      </a:pPr>
                      <a:r>
                        <a:rPr lang="en-US" sz="1800"/>
                        <a:t>5 minutes</a:t>
                      </a:r>
                      <a:endParaRPr/>
                    </a:p>
                    <a:p>
                      <a:pPr indent="0" lvl="0" marL="0" marR="0" rtl="0" algn="l">
                        <a:spcBef>
                          <a:spcPts val="0"/>
                        </a:spcBef>
                        <a:spcAft>
                          <a:spcPts val="0"/>
                        </a:spcAft>
                        <a:buNone/>
                      </a:pPr>
                      <a:r>
                        <a:rPr lang="en-US" sz="1800"/>
                        <a:t>1 hour</a:t>
                      </a:r>
                      <a:endParaRPr/>
                    </a:p>
                  </a:txBody>
                  <a:tcPr marT="45725" marB="45725" marR="91450" marL="91450"/>
                </a:tc>
                <a:tc>
                  <a:txBody>
                    <a:bodyPr/>
                    <a:lstStyle/>
                    <a:p>
                      <a:pPr indent="0" lvl="0" marL="0" marR="0" rtl="0" algn="l">
                        <a:spcBef>
                          <a:spcPts val="0"/>
                        </a:spcBef>
                        <a:spcAft>
                          <a:spcPts val="0"/>
                        </a:spcAft>
                        <a:buNone/>
                      </a:pPr>
                      <a:r>
                        <a:rPr lang="en-US" sz="1800"/>
                        <a:t>20-24 minutes</a:t>
                      </a:r>
                      <a:endParaRPr/>
                    </a:p>
                    <a:p>
                      <a:pPr indent="0" lvl="0" marL="0" marR="0" rtl="0" algn="l">
                        <a:spcBef>
                          <a:spcPts val="0"/>
                        </a:spcBef>
                        <a:spcAft>
                          <a:spcPts val="0"/>
                        </a:spcAft>
                        <a:buNone/>
                      </a:pPr>
                      <a:r>
                        <a:rPr lang="en-US" sz="1800"/>
                        <a:t>Up to 2 hours</a:t>
                      </a:r>
                      <a:endParaRPr/>
                    </a:p>
                  </a:txBody>
                  <a:tcPr marT="45725" marB="45725" marR="91450" marL="91450"/>
                </a:tc>
              </a:tr>
              <a:tr h="370850">
                <a:tc>
                  <a:txBody>
                    <a:bodyPr/>
                    <a:lstStyle/>
                    <a:p>
                      <a:pPr indent="0" lvl="0" marL="0" marR="0" rtl="0" algn="l">
                        <a:spcBef>
                          <a:spcPts val="0"/>
                        </a:spcBef>
                        <a:spcAft>
                          <a:spcPts val="0"/>
                        </a:spcAft>
                        <a:buNone/>
                      </a:pPr>
                      <a:r>
                        <a:rPr lang="en-US" sz="1800"/>
                        <a:t>Metabolism</a:t>
                      </a:r>
                      <a:endParaRPr/>
                    </a:p>
                  </a:txBody>
                  <a:tcPr marT="45725" marB="45725" marR="91450" marL="91450"/>
                </a:tc>
                <a:tc>
                  <a:txBody>
                    <a:bodyPr/>
                    <a:lstStyle/>
                    <a:p>
                      <a:pPr indent="0" lvl="0" marL="0" marR="0" rtl="0" algn="l">
                        <a:spcBef>
                          <a:spcPts val="0"/>
                        </a:spcBef>
                        <a:spcAft>
                          <a:spcPts val="0"/>
                        </a:spcAft>
                        <a:buNone/>
                      </a:pPr>
                      <a:r>
                        <a:rPr lang="en-US" sz="1800"/>
                        <a:t>Hepatic</a:t>
                      </a:r>
                      <a:endParaRPr/>
                    </a:p>
                  </a:txBody>
                  <a:tcPr marT="45725" marB="45725" marR="91450" marL="91450"/>
                </a:tc>
                <a:tc>
                  <a:txBody>
                    <a:bodyPr/>
                    <a:lstStyle/>
                    <a:p>
                      <a:pPr indent="0" lvl="0" marL="0" marR="0" rtl="0" algn="l">
                        <a:spcBef>
                          <a:spcPts val="0"/>
                        </a:spcBef>
                        <a:spcAft>
                          <a:spcPts val="0"/>
                        </a:spcAft>
                        <a:buNone/>
                      </a:pPr>
                      <a:r>
                        <a:rPr lang="en-US" sz="1800"/>
                        <a:t>Hepatic</a:t>
                      </a:r>
                      <a:endParaRPr/>
                    </a:p>
                  </a:txBody>
                  <a:tcPr marT="45725" marB="45725" marR="91450" marL="91450"/>
                </a:tc>
              </a:tr>
              <a:tr h="370850">
                <a:tc>
                  <a:txBody>
                    <a:bodyPr/>
                    <a:lstStyle/>
                    <a:p>
                      <a:pPr indent="0" lvl="0" marL="0" marR="0" rtl="0" algn="l">
                        <a:spcBef>
                          <a:spcPts val="0"/>
                        </a:spcBef>
                        <a:spcAft>
                          <a:spcPts val="0"/>
                        </a:spcAft>
                        <a:buNone/>
                      </a:pPr>
                      <a:r>
                        <a:rPr lang="en-US" sz="1800"/>
                        <a:t>Average wholesale price</a:t>
                      </a:r>
                      <a:endParaRPr/>
                    </a:p>
                  </a:txBody>
                  <a:tcPr marT="45725" marB="45725" marR="91450" marL="91450"/>
                </a:tc>
                <a:tc>
                  <a:txBody>
                    <a:bodyPr/>
                    <a:lstStyle/>
                    <a:p>
                      <a:pPr indent="0" lvl="0" marL="0" marR="0" rtl="0" algn="l">
                        <a:spcBef>
                          <a:spcPts val="0"/>
                        </a:spcBef>
                        <a:spcAft>
                          <a:spcPts val="0"/>
                        </a:spcAft>
                        <a:buNone/>
                      </a:pPr>
                      <a:r>
                        <a:rPr lang="en-US" sz="1800"/>
                        <a:t>100 mg vial: $10,560</a:t>
                      </a:r>
                      <a:endParaRPr/>
                    </a:p>
                  </a:txBody>
                  <a:tcPr marT="45725" marB="45725" marR="91450" marL="91450"/>
                </a:tc>
                <a:tc>
                  <a:txBody>
                    <a:bodyPr/>
                    <a:lstStyle/>
                    <a:p>
                      <a:pPr indent="0" lvl="0" marL="0" marR="0" rtl="0" algn="l">
                        <a:spcBef>
                          <a:spcPts val="0"/>
                        </a:spcBef>
                        <a:spcAft>
                          <a:spcPts val="0"/>
                        </a:spcAft>
                        <a:buNone/>
                      </a:pPr>
                      <a:r>
                        <a:rPr lang="en-US" sz="1800"/>
                        <a:t>25 mg vial, 50 mg vial: $10,255</a:t>
                      </a:r>
                      <a:endParaRPr/>
                    </a:p>
                  </a:txBody>
                  <a:tcPr marT="45725" marB="45725" marR="91450" marL="91450"/>
                </a:tc>
              </a:tr>
            </a:tbl>
          </a:graphicData>
        </a:graphic>
      </p:graphicFrame>
      <p:sp>
        <p:nvSpPr>
          <p:cNvPr id="220" name="Google Shape;220;p9"/>
          <p:cNvSpPr txBox="1"/>
          <p:nvPr/>
        </p:nvSpPr>
        <p:spPr>
          <a:xfrm>
            <a:off x="2058019" y="6429744"/>
            <a:ext cx="464949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343434"/>
                </a:solidFill>
                <a:latin typeface="Arial"/>
                <a:ea typeface="Arial"/>
                <a:cs typeface="Arial"/>
                <a:sym typeface="Arial"/>
              </a:rPr>
              <a:t>Lexi-Comp, Inc. (Lexi-Drugs®) 2026.​</a:t>
            </a:r>
            <a:endParaRPr/>
          </a:p>
        </p:txBody>
      </p:sp>
      <p:sp>
        <p:nvSpPr>
          <p:cNvPr id="221" name="Google Shape;221;p9"/>
          <p:cNvSpPr txBox="1"/>
          <p:nvPr/>
        </p:nvSpPr>
        <p:spPr>
          <a:xfrm>
            <a:off x="7351059" y="4805083"/>
            <a:ext cx="4278173"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600">
                <a:solidFill>
                  <a:schemeClr val="dk1"/>
                </a:solidFill>
                <a:latin typeface="Arial"/>
                <a:ea typeface="Arial"/>
                <a:cs typeface="Arial"/>
                <a:sym typeface="Arial"/>
              </a:rPr>
              <a:t>TNK is genetically engineered mutant tissue plasminogen activator with 3 sites of amino acid replacements == advantages in PK / PD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ta / Chart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ections Start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ver Options">
  <a:themeElements>
    <a:clrScheme name="UC Davis Health New">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General Slides">
  <a:themeElements>
    <a:clrScheme name="Custom 1">
      <a:dk1>
        <a:srgbClr val="022850"/>
      </a:dk1>
      <a:lt1>
        <a:srgbClr val="FFFFFF"/>
      </a:lt1>
      <a:dk2>
        <a:srgbClr val="022850"/>
      </a:dk2>
      <a:lt2>
        <a:srgbClr val="9CA8B6"/>
      </a:lt2>
      <a:accent1>
        <a:srgbClr val="FEBF23"/>
      </a:accent1>
      <a:accent2>
        <a:srgbClr val="002853"/>
      </a:accent2>
      <a:accent3>
        <a:srgbClr val="682466"/>
      </a:accent3>
      <a:accent4>
        <a:srgbClr val="00BDE6"/>
      </a:accent4>
      <a:accent5>
        <a:srgbClr val="EF8920"/>
      </a:accent5>
      <a:accent6>
        <a:srgbClr val="464646"/>
      </a:accent6>
      <a:hlink>
        <a:srgbClr val="0432FF"/>
      </a:hlink>
      <a:folHlink>
        <a:srgbClr val="0028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2026-03-17T22:57:57Z</dcterms:created>
</cp:coreProperties>
</file>