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6858000" cx="12192000"/>
  <p:notesSz cx="6858000" cy="9144000"/>
  <p:embeddedFontLst>
    <p:embeddedFont>
      <p:font typeface="Cutive"/>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jOoExpM3Zf7VofG87+j+TXrATD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Cutive-regular.fntdata"/><Relationship Id="rId41" Type="http://schemas.openxmlformats.org/officeDocument/2006/relationships/slide" Target="slides/slide37.xml"/><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EMS is critical for determining where a patient enters the ED system. In this era of ED overcrowding, long ambulance offload times that may be up to 40 minutes, and where a large number of patients are cared for in hallway beds, the EMS report and assessment may make a huge difference as to whether a patient is treated in the window. </a:t>
            </a:r>
            <a:endParaRPr/>
          </a:p>
          <a:p>
            <a:pPr indent="0" lvl="0" marL="0" rtl="0" algn="l">
              <a:spcBef>
                <a:spcPts val="0"/>
              </a:spcBef>
              <a:spcAft>
                <a:spcPts val="0"/>
              </a:spcAft>
              <a:buNone/>
            </a:pPr>
            <a:r>
              <a:rPr b="0" i="0" lang="en-US" sz="1200" u="none" strike="noStrike">
                <a:solidFill>
                  <a:schemeClr val="dk1"/>
                </a:solidFill>
                <a:latin typeface="Arial"/>
                <a:ea typeface="Arial"/>
                <a:cs typeface="Arial"/>
                <a:sym typeface="Arial"/>
              </a:rPr>
              <a:t>EMS is not just “transport”—it is </a:t>
            </a:r>
            <a:r>
              <a:rPr b="1" i="0" lang="en-US" sz="1200" u="none" strike="noStrike">
                <a:solidFill>
                  <a:schemeClr val="dk1"/>
                </a:solidFill>
                <a:latin typeface="Arial"/>
                <a:ea typeface="Arial"/>
                <a:cs typeface="Arial"/>
                <a:sym typeface="Arial"/>
              </a:rPr>
              <a:t>the first triage node in a regional stroke system</a:t>
            </a:r>
            <a:endParaRPr b="0" i="0" sz="1200" u="none" strike="noStrike">
              <a:solidFill>
                <a:schemeClr val="dk1"/>
              </a:solidFill>
              <a:latin typeface="Arial"/>
              <a:ea typeface="Arial"/>
              <a:cs typeface="Arial"/>
              <a:sym typeface="Arial"/>
            </a:endParaRPr>
          </a:p>
          <a:p>
            <a:pPr indent="0" lvl="0" marL="0" rtl="0" algn="l">
              <a:spcBef>
                <a:spcPts val="0"/>
              </a:spcBef>
              <a:spcAft>
                <a:spcPts val="0"/>
              </a:spcAft>
              <a:buNone/>
            </a:pPr>
            <a:r>
              <a:rPr b="0" i="0" lang="en-US" sz="1200" u="none" strike="noStrike">
                <a:solidFill>
                  <a:schemeClr val="dk1"/>
                </a:solidFill>
                <a:latin typeface="Arial"/>
                <a:ea typeface="Arial"/>
                <a:cs typeface="Arial"/>
                <a:sym typeface="Arial"/>
              </a:rPr>
              <a:t>Prehospital decisions affect:</a:t>
            </a:r>
            <a:endParaRPr/>
          </a:p>
          <a:p>
            <a:pPr indent="0" lvl="1" marL="457200" rtl="0" algn="l">
              <a:spcBef>
                <a:spcPts val="0"/>
              </a:spcBef>
              <a:spcAft>
                <a:spcPts val="0"/>
              </a:spcAft>
              <a:buNone/>
            </a:pPr>
            <a:r>
              <a:rPr b="1" i="0" lang="en-US" sz="1200" u="none" strike="noStrike">
                <a:solidFill>
                  <a:schemeClr val="dk1"/>
                </a:solidFill>
                <a:latin typeface="Arial"/>
                <a:ea typeface="Arial"/>
                <a:cs typeface="Arial"/>
                <a:sym typeface="Arial"/>
              </a:rPr>
              <a:t>Door-to-CT / door-to-needle times</a:t>
            </a:r>
            <a:endParaRPr b="0" i="0" sz="1200" u="none" strike="noStrike">
              <a:solidFill>
                <a:schemeClr val="dk1"/>
              </a:solidFill>
              <a:latin typeface="Arial"/>
              <a:ea typeface="Arial"/>
              <a:cs typeface="Arial"/>
              <a:sym typeface="Arial"/>
            </a:endParaRPr>
          </a:p>
          <a:p>
            <a:pPr indent="0" lvl="1" marL="457200" rtl="0" algn="l">
              <a:spcBef>
                <a:spcPts val="0"/>
              </a:spcBef>
              <a:spcAft>
                <a:spcPts val="0"/>
              </a:spcAft>
              <a:buNone/>
            </a:pPr>
            <a:r>
              <a:rPr b="1" i="0" lang="en-US" sz="1200" u="none" strike="noStrike">
                <a:solidFill>
                  <a:schemeClr val="dk1"/>
                </a:solidFill>
                <a:latin typeface="Arial"/>
                <a:ea typeface="Arial"/>
                <a:cs typeface="Arial"/>
                <a:sym typeface="Arial"/>
              </a:rPr>
              <a:t>Direct-to-angio vs ED-first workflows</a:t>
            </a:r>
            <a:endParaRPr b="0" i="0" sz="1200" u="none" strike="noStrike">
              <a:solidFill>
                <a:schemeClr val="dk1"/>
              </a:solidFill>
              <a:latin typeface="Arial"/>
              <a:ea typeface="Arial"/>
              <a:cs typeface="Arial"/>
              <a:sym typeface="Arial"/>
            </a:endParaRPr>
          </a:p>
          <a:p>
            <a:pPr indent="0" lvl="1" marL="457200" rtl="0" algn="l">
              <a:spcBef>
                <a:spcPts val="0"/>
              </a:spcBef>
              <a:spcAft>
                <a:spcPts val="0"/>
              </a:spcAft>
              <a:buNone/>
            </a:pPr>
            <a:r>
              <a:rPr b="1" i="0" lang="en-US" sz="1200" u="none" strike="noStrike">
                <a:solidFill>
                  <a:schemeClr val="dk1"/>
                </a:solidFill>
                <a:latin typeface="Arial"/>
                <a:ea typeface="Arial"/>
                <a:cs typeface="Arial"/>
                <a:sym typeface="Arial"/>
              </a:rPr>
              <a:t>Interfacility transfer burden</a:t>
            </a:r>
            <a:endParaRPr b="0" i="0" sz="1200" u="none" strike="noStrike">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
        <p:nvSpPr>
          <p:cNvPr id="188" name="Google Shape;18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Arial"/>
                <a:ea typeface="Arial"/>
                <a:cs typeface="Arial"/>
                <a:sym typeface="Arial"/>
              </a:rPr>
              <a:t>A good prehospital stroke scale should optimize sensitivity- we don’t want to miss strokes. Specificity is also important  when it comes to allocation of resources. We do not want to have so many false positives that we are overwhelming our CSC with patients. Also, we may be bypassing a primary stroke center in some circumstances, so we only want to do that for the true LVOs. </a:t>
            </a:r>
            <a:endParaRPr/>
          </a:p>
          <a:p>
            <a:pPr indent="0" lvl="0" marL="0" rtl="0" algn="l">
              <a:spcBef>
                <a:spcPts val="0"/>
              </a:spcBef>
              <a:spcAft>
                <a:spcPts val="0"/>
              </a:spcAft>
              <a:buNone/>
            </a:pPr>
            <a:r>
              <a:rPr b="0" i="0" lang="en-US" sz="1200" u="none" strike="noStrike">
                <a:solidFill>
                  <a:schemeClr val="dk1"/>
                </a:solidFill>
                <a:latin typeface="Arial"/>
                <a:ea typeface="Arial"/>
                <a:cs typeface="Arial"/>
                <a:sym typeface="Arial"/>
              </a:rPr>
              <a:t>For example, an urban region with sufficient resources may prioritize a scale with a high sensitivity because delays to IVT that might result from bypassing a closer PSC will be relatively short whereas delays to EVT related to interfacility transport are relatively long. </a:t>
            </a:r>
            <a:endParaRPr/>
          </a:p>
          <a:p>
            <a:pPr indent="0" lvl="0" marL="0" rtl="0" algn="l">
              <a:spcBef>
                <a:spcPts val="0"/>
              </a:spcBef>
              <a:spcAft>
                <a:spcPts val="0"/>
              </a:spcAft>
              <a:buNone/>
            </a:pPr>
            <a:r>
              <a:rPr b="0" i="0" lang="en-US" sz="1200" u="none" strike="noStrike">
                <a:solidFill>
                  <a:schemeClr val="dk1"/>
                </a:solidFill>
                <a:latin typeface="Arial"/>
                <a:ea typeface="Arial"/>
                <a:cs typeface="Arial"/>
                <a:sym typeface="Arial"/>
              </a:rPr>
              <a:t>In regions with larger distances or limited resources a higher specificity might be preferred because of the longer delays to IVT associated with bypassing a PSC. </a:t>
            </a:r>
            <a:endParaRPr b="0"/>
          </a:p>
        </p:txBody>
      </p:sp>
      <p:sp>
        <p:nvSpPr>
          <p:cNvPr id="203" name="Google Shape;20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CPSS has been around since 1997</a:t>
            </a:r>
            <a:endParaRPr/>
          </a:p>
        </p:txBody>
      </p:sp>
      <p:sp>
        <p:nvSpPr>
          <p:cNvPr id="219" name="Google Shape;21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Scores range from 0-9. A score of 5 or greater is suggestive of LVO. </a:t>
            </a:r>
            <a:endParaRPr/>
          </a:p>
        </p:txBody>
      </p:sp>
      <p:sp>
        <p:nvSpPr>
          <p:cNvPr id="226" name="Google Shape;22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200" u="none" strike="noStrike">
                <a:solidFill>
                  <a:schemeClr val="dk1"/>
                </a:solidFill>
                <a:latin typeface="Arial"/>
                <a:ea typeface="Arial"/>
                <a:cs typeface="Arial"/>
                <a:sym typeface="Arial"/>
              </a:rPr>
              <a:t>Strengths:</a:t>
            </a:r>
            <a:endParaRPr b="0" i="0" sz="1200" u="none" strike="noStrike">
              <a:solidFill>
                <a:schemeClr val="dk1"/>
              </a:solidFill>
              <a:latin typeface="Arial"/>
              <a:ea typeface="Arial"/>
              <a:cs typeface="Arial"/>
              <a:sym typeface="Arial"/>
            </a:endParaRPr>
          </a:p>
          <a:p>
            <a:pPr indent="0" lvl="0" marL="0" rtl="0" algn="l">
              <a:spcBef>
                <a:spcPts val="0"/>
              </a:spcBef>
              <a:spcAft>
                <a:spcPts val="0"/>
              </a:spcAft>
              <a:buNone/>
            </a:pPr>
            <a:r>
              <a:rPr b="0" i="0" lang="en-US" sz="1200" u="none" strike="noStrike">
                <a:solidFill>
                  <a:schemeClr val="dk1"/>
                </a:solidFill>
                <a:latin typeface="Arial"/>
                <a:ea typeface="Arial"/>
                <a:cs typeface="Arial"/>
                <a:sym typeface="Arial"/>
              </a:rPr>
              <a:t>High sensitivity for </a:t>
            </a:r>
            <a:r>
              <a:rPr b="1" i="0" lang="en-US" sz="1200" u="none" strike="noStrike">
                <a:solidFill>
                  <a:schemeClr val="dk1"/>
                </a:solidFill>
                <a:latin typeface="Arial"/>
                <a:ea typeface="Arial"/>
                <a:cs typeface="Arial"/>
                <a:sym typeface="Arial"/>
              </a:rPr>
              <a:t>anterior circulation stroke</a:t>
            </a:r>
            <a:endParaRPr b="0" i="0" sz="1200" u="none" strike="noStrike">
              <a:solidFill>
                <a:schemeClr val="dk1"/>
              </a:solidFill>
              <a:latin typeface="Arial"/>
              <a:ea typeface="Arial"/>
              <a:cs typeface="Arial"/>
              <a:sym typeface="Arial"/>
            </a:endParaRPr>
          </a:p>
          <a:p>
            <a:pPr indent="0" lvl="0" marL="0" rtl="0" algn="l">
              <a:spcBef>
                <a:spcPts val="0"/>
              </a:spcBef>
              <a:spcAft>
                <a:spcPts val="0"/>
              </a:spcAft>
              <a:buNone/>
            </a:pPr>
            <a:r>
              <a:rPr b="0" i="0" lang="en-US" sz="1200" u="none" strike="noStrike">
                <a:solidFill>
                  <a:schemeClr val="dk1"/>
                </a:solidFill>
                <a:latin typeface="Arial"/>
                <a:ea typeface="Arial"/>
                <a:cs typeface="Arial"/>
                <a:sym typeface="Arial"/>
              </a:rPr>
              <a:t>Operational simplicity → reproducibility across providers</a:t>
            </a:r>
            <a:endParaRPr/>
          </a:p>
          <a:p>
            <a:pPr indent="0" lvl="0" marL="0" rtl="0" algn="l">
              <a:spcBef>
                <a:spcPts val="0"/>
              </a:spcBef>
              <a:spcAft>
                <a:spcPts val="0"/>
              </a:spcAft>
              <a:buNone/>
            </a:pPr>
            <a:r>
              <a:rPr b="0" i="0" lang="en-US" sz="1200" u="none" strike="noStrike">
                <a:solidFill>
                  <a:schemeClr val="dk1"/>
                </a:solidFill>
                <a:latin typeface="Arial"/>
                <a:ea typeface="Arial"/>
                <a:cs typeface="Arial"/>
                <a:sym typeface="Arial"/>
              </a:rPr>
              <a:t>Poor sensitivity for:</a:t>
            </a:r>
            <a:endParaRPr/>
          </a:p>
          <a:p>
            <a:pPr indent="0" lvl="1" marL="457200" rtl="0" algn="l">
              <a:spcBef>
                <a:spcPts val="0"/>
              </a:spcBef>
              <a:spcAft>
                <a:spcPts val="0"/>
              </a:spcAft>
              <a:buNone/>
            </a:pPr>
            <a:r>
              <a:rPr b="0" i="0" lang="en-US" sz="1200" u="none" strike="noStrike">
                <a:solidFill>
                  <a:schemeClr val="dk1"/>
                </a:solidFill>
                <a:latin typeface="Arial"/>
                <a:ea typeface="Arial"/>
                <a:cs typeface="Arial"/>
                <a:sym typeface="Arial"/>
              </a:rPr>
              <a:t>Posterior circulation</a:t>
            </a:r>
            <a:endParaRPr/>
          </a:p>
          <a:p>
            <a:pPr indent="0" lvl="1" marL="457200" rtl="0" algn="l">
              <a:spcBef>
                <a:spcPts val="0"/>
              </a:spcBef>
              <a:spcAft>
                <a:spcPts val="0"/>
              </a:spcAft>
              <a:buNone/>
            </a:pPr>
            <a:r>
              <a:rPr b="0" i="0" lang="en-US" sz="1200" u="none" strike="noStrike">
                <a:solidFill>
                  <a:schemeClr val="dk1"/>
                </a:solidFill>
                <a:latin typeface="Arial"/>
                <a:ea typeface="Arial"/>
                <a:cs typeface="Arial"/>
                <a:sym typeface="Arial"/>
              </a:rPr>
              <a:t>Isolated aphasia (variable)</a:t>
            </a:r>
            <a:endParaRPr/>
          </a:p>
          <a:p>
            <a:pPr indent="0" lvl="0" marL="0" rtl="0" algn="l">
              <a:spcBef>
                <a:spcPts val="0"/>
              </a:spcBef>
              <a:spcAft>
                <a:spcPts val="0"/>
              </a:spcAft>
              <a:buNone/>
            </a:pPr>
            <a:r>
              <a:t/>
            </a:r>
            <a:endParaRPr/>
          </a:p>
        </p:txBody>
      </p:sp>
      <p:sp>
        <p:nvSpPr>
          <p:cNvPr id="233" name="Google Shape;23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VAN is combined with Cincinnati Prehospital Stroke Scale (or other scale assessing for weakness). If the patient has weakness, then you go on to perform the VAN assessment to evaluate for LVO. </a:t>
            </a:r>
            <a:endParaRPr/>
          </a:p>
          <a:p>
            <a:pPr indent="0" lvl="0" marL="0" rtl="0" algn="l">
              <a:spcBef>
                <a:spcPts val="0"/>
              </a:spcBef>
              <a:spcAft>
                <a:spcPts val="0"/>
              </a:spcAft>
              <a:buNone/>
            </a:pPr>
            <a:r>
              <a:t/>
            </a:r>
            <a:endParaRPr/>
          </a:p>
        </p:txBody>
      </p:sp>
      <p:sp>
        <p:nvSpPr>
          <p:cNvPr id="248" name="Google Shape;24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30 years ago, we didn’t even have stroke scales in EMS. Diesel was the only treatment available and it didn’t really matter where the patient went because there was no treatment available. As science advanced and tPA was approved by the FDA in 1996, there was a paradigm shift as stroke became a treatable condition. The first prehospital stroke scales, like Cincinnati Prehospital Stroke Scale and FAST emerged as we recognized that EMS plays an important role in early recognition and notification. We have evolved significantly from diesel therapy to a stroke system of care designed for early recognition, notification, and more nuanced destination decisions. And in some regions, this has evolved to mobile stroke units that take the diagnostics and treatment to the patient.</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Gaze deviation can be challenging for providers to assess and sometimes can be seen in seizure and other stroke mimics. </a:t>
            </a:r>
            <a:endParaRPr/>
          </a:p>
        </p:txBody>
      </p:sp>
      <p:sp>
        <p:nvSpPr>
          <p:cNvPr id="256" name="Google Shape;25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If you have a stroke in Exeter, the transport time to the nearest primary stroke center is about 15 minutes while transport to the nearest comprehensive stroke center is close to an hour. </a:t>
            </a:r>
            <a:endParaRPr/>
          </a:p>
        </p:txBody>
      </p:sp>
      <p:sp>
        <p:nvSpPr>
          <p:cNvPr id="299" name="Google Shape;29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Arial"/>
                <a:ea typeface="Arial"/>
                <a:cs typeface="Arial"/>
                <a:sym typeface="Arial"/>
              </a:rPr>
              <a:t> In this Australian-first study, uptake of the digital communication app was strong, patient-centred care timelines improved, although door-to-treatment times remained similar.</a:t>
            </a:r>
            <a:endParaRPr/>
          </a:p>
          <a:p>
            <a:pPr indent="0" lvl="0" marL="0" rtl="0" algn="l">
              <a:spcBef>
                <a:spcPts val="0"/>
              </a:spcBef>
              <a:spcAft>
                <a:spcPts val="0"/>
              </a:spcAft>
              <a:buNone/>
            </a:pPr>
            <a:r>
              <a:t/>
            </a:r>
            <a:endParaRPr b="0" i="0" sz="1200" u="none" strike="noStrike">
              <a:solidFill>
                <a:schemeClr val="dk1"/>
              </a:solidFill>
              <a:latin typeface="Arial"/>
              <a:ea typeface="Arial"/>
              <a:cs typeface="Arial"/>
              <a:sym typeface="Arial"/>
            </a:endParaRPr>
          </a:p>
          <a:p>
            <a:pPr indent="0" lvl="0" marL="0" rtl="0" algn="l">
              <a:spcBef>
                <a:spcPts val="0"/>
              </a:spcBef>
              <a:spcAft>
                <a:spcPts val="0"/>
              </a:spcAft>
              <a:buNone/>
            </a:pPr>
            <a:r>
              <a:rPr b="0" i="0" lang="en-US" sz="1200" u="none" strike="noStrike">
                <a:solidFill>
                  <a:schemeClr val="dk1"/>
                </a:solidFill>
                <a:latin typeface="Arial"/>
                <a:ea typeface="Arial"/>
                <a:cs typeface="Arial"/>
                <a:sym typeface="Arial"/>
              </a:rPr>
              <a:t>Prenotification can be as simple as a call in to the hospital or more complex apps like pulsara that message multiple care team members including CT, neurology, neurointervention, ED docs and nursing so everyone has the same information and are communicating together. </a:t>
            </a:r>
            <a:endParaRPr/>
          </a:p>
        </p:txBody>
      </p:sp>
      <p:sp>
        <p:nvSpPr>
          <p:cNvPr id="325" name="Google Shape;325;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Arial"/>
                <a:ea typeface="Arial"/>
                <a:cs typeface="Arial"/>
                <a:sym typeface="Arial"/>
              </a:rPr>
              <a:t>We analyzed data from 398 798 stroke patients admitted to 1613 Get With The Guidelines–Stroke participating hospitals between October 2011 and March 2014. Overall, 59% of stroke patients were transported to the hospital by EMS. Additionally there were significant racial disparities in EMS use with Hispanic and Asian men and women had 20% to 29% lower adjusted odds of using EMS versus their white counterparts; black women were less likely than white women to use EMS (odds ratio 0.75, 95% CI 0.72 to 0.77). </a:t>
            </a:r>
            <a:endParaRPr/>
          </a:p>
        </p:txBody>
      </p:sp>
      <p:sp>
        <p:nvSpPr>
          <p:cNvPr id="111" name="Google Shape;11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Arial"/>
                <a:ea typeface="Arial"/>
                <a:cs typeface="Arial"/>
                <a:sym typeface="Arial"/>
              </a:rPr>
              <a:t>On hospital arrival (T=0:00), immediate emergency department management is initiated, including neurological assessment, vascular access, and monitoring. Patients meeting criteria (National Institutes of Health Stroke Scale [NIHSS] score ≥7, symptom onset &lt;4.5 hours) undergo direct transfer to the angiography suite (T=0:05), bypassing conventional imaging delays. Flat-detector CT and biphasic flat-detector CT angiography (FDCTA) are acquired to exclude hemorrhage and confirm LVO (T=0:15), followed by intravenous thrombolysis (rtPA [recombinant tissue-type plasminogen activator]) when indicated.</a:t>
            </a:r>
            <a:endParaRPr/>
          </a:p>
          <a:p>
            <a:pPr indent="0" lvl="0" marL="0" rtl="0" algn="l">
              <a:spcBef>
                <a:spcPts val="0"/>
              </a:spcBef>
              <a:spcAft>
                <a:spcPts val="0"/>
              </a:spcAft>
              <a:buNone/>
            </a:pPr>
            <a:r>
              <a:rPr b="0" i="0" lang="en-US" sz="1200" u="none" strike="noStrike">
                <a:solidFill>
                  <a:schemeClr val="dk1"/>
                </a:solidFill>
                <a:latin typeface="Arial"/>
                <a:ea typeface="Arial"/>
                <a:cs typeface="Arial"/>
                <a:sym typeface="Arial"/>
              </a:rPr>
              <a:t>Conventional approach included multidetector CT before mechanical thrombectomy whereas the one stop approach routed patients with NIH &gt; 7 and symptoms &lt;4.5 hours directly to the angio suite where they underwent imaging, thrombolysis, and groin puncture </a:t>
            </a:r>
            <a:endParaRPr/>
          </a:p>
        </p:txBody>
      </p:sp>
      <p:sp>
        <p:nvSpPr>
          <p:cNvPr id="349" name="Google Shape;34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Staffed with CT tech, nurse, paramedic, and either teleneurology or in some cases a neurologist will be on board if available. </a:t>
            </a:r>
            <a:endParaRPr/>
          </a:p>
        </p:txBody>
      </p:sp>
      <p:sp>
        <p:nvSpPr>
          <p:cNvPr id="357" name="Google Shape;357;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1047 patients eligible to receive tpa</a:t>
            </a:r>
            <a:endParaRPr/>
          </a:p>
          <a:p>
            <a:pPr indent="0" lvl="0" marL="0" rtl="0" algn="l">
              <a:spcBef>
                <a:spcPts val="0"/>
              </a:spcBef>
              <a:spcAft>
                <a:spcPts val="0"/>
              </a:spcAft>
              <a:buNone/>
            </a:pPr>
            <a:r>
              <a:t/>
            </a:r>
            <a:endParaRPr/>
          </a:p>
        </p:txBody>
      </p:sp>
      <p:sp>
        <p:nvSpPr>
          <p:cNvPr id="364" name="Google Shape;36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science informs what we do but operationalizing that science is truly an art form. The art is how you implement these principles in your community and how you inspire the practitioners in your agency to stick to the principles that we know work because we have the science to back it up. The art is challenging and requires leadership, QI, training and a culture of excellence. And we need to continue to practice the art of medicine.  That fine touch that brings the science into practice. </a:t>
            </a:r>
            <a:endParaRPr/>
          </a:p>
        </p:txBody>
      </p:sp>
      <p:sp>
        <p:nvSpPr>
          <p:cNvPr id="388" name="Google Shape;388;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Arial"/>
                <a:ea typeface="Arial"/>
                <a:cs typeface="Arial"/>
                <a:sym typeface="Arial"/>
              </a:rPr>
              <a:t>It all starts with dispatch. When you call 911, the call gets routed first to a primary PSAP. This is often law enforcement dispatch. They will determine that the call is medical in nature and route the call to a secondary PSAP. </a:t>
            </a:r>
            <a:endParaRPr/>
          </a:p>
          <a:p>
            <a:pPr indent="0" lvl="0" marL="0" rtl="0" algn="l">
              <a:spcBef>
                <a:spcPts val="0"/>
              </a:spcBef>
              <a:spcAft>
                <a:spcPts val="0"/>
              </a:spcAft>
              <a:buNone/>
            </a:pPr>
            <a:r>
              <a:rPr lang="en-US" sz="1200">
                <a:solidFill>
                  <a:schemeClr val="dk1"/>
                </a:solidFill>
                <a:latin typeface="Arial"/>
                <a:ea typeface="Arial"/>
                <a:cs typeface="Arial"/>
                <a:sym typeface="Arial"/>
              </a:rPr>
              <a:t>That secondary PSAP then has to figure out what is going on, what type of help to send, and how urgently to send it. </a:t>
            </a:r>
            <a:endParaRPr/>
          </a:p>
          <a:p>
            <a:pPr indent="0" lvl="0" marL="0" rtl="0" algn="l">
              <a:spcBef>
                <a:spcPts val="0"/>
              </a:spcBef>
              <a:spcAft>
                <a:spcPts val="0"/>
              </a:spcAft>
              <a:buNone/>
            </a:pPr>
            <a:r>
              <a:rPr lang="en-US" sz="1200">
                <a:solidFill>
                  <a:schemeClr val="dk1"/>
                </a:solidFill>
                <a:latin typeface="Arial"/>
                <a:ea typeface="Arial"/>
                <a:cs typeface="Arial"/>
                <a:sym typeface="Arial"/>
              </a:rPr>
              <a:t>Accurate dispatcher recognition has been associated with faster triage, greater likelihood of admission to endovascular-capable centers, and higher</a:t>
            </a:r>
            <a:endParaRPr/>
          </a:p>
          <a:p>
            <a:pPr indent="0" lvl="0" marL="0" rtl="0" algn="l">
              <a:spcBef>
                <a:spcPts val="0"/>
              </a:spcBef>
              <a:spcAft>
                <a:spcPts val="0"/>
              </a:spcAft>
              <a:buNone/>
            </a:pPr>
            <a:r>
              <a:rPr lang="en-US" sz="1200">
                <a:solidFill>
                  <a:schemeClr val="dk1"/>
                </a:solidFill>
                <a:latin typeface="Arial"/>
                <a:ea typeface="Arial"/>
                <a:cs typeface="Arial"/>
                <a:sym typeface="Arial"/>
              </a:rPr>
              <a:t>treatment rates for stroke. Importantly, dispatcher labeling of calls as suspected stroke can influence EMS personnel’s initial assessment and prioritization at the scene.</a:t>
            </a:r>
            <a:endParaRPr/>
          </a:p>
          <a:p>
            <a:pPr indent="0" lvl="0" marL="0" rtl="0" algn="l">
              <a:spcBef>
                <a:spcPts val="0"/>
              </a:spcBef>
              <a:spcAft>
                <a:spcPts val="0"/>
              </a:spcAft>
              <a:buNone/>
            </a:pPr>
            <a:r>
              <a:t/>
            </a:r>
            <a:endParaRPr/>
          </a:p>
        </p:txBody>
      </p:sp>
      <p:sp>
        <p:nvSpPr>
          <p:cNvPr id="122" name="Google Shape;12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Telecommunicators have to screen the calls and ask questions to determine what type of response is needed.  Not every 911 call gets a lights and sirens response, so it is important that the telecommunicators are able to identify that a stroke emergency is occurring. They also have screening tools built into their dispatch protocols to help them identify stroke. But despite these tools, sensitivity for stroke detection in dispatch centers varies from ~18-83% internationally. </a:t>
            </a:r>
            <a:endParaRPr/>
          </a:p>
        </p:txBody>
      </p:sp>
      <p:sp>
        <p:nvSpPr>
          <p:cNvPr id="131" name="Google Shape;13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Arial"/>
                <a:ea typeface="Arial"/>
                <a:cs typeface="Arial"/>
                <a:sym typeface="Arial"/>
              </a:rPr>
              <a:t>A retrospective study analyz-</a:t>
            </a:r>
            <a:endParaRPr/>
          </a:p>
          <a:p>
            <a:pPr indent="0" lvl="0" marL="0" rtl="0" algn="l">
              <a:spcBef>
                <a:spcPts val="0"/>
              </a:spcBef>
              <a:spcAft>
                <a:spcPts val="0"/>
              </a:spcAft>
              <a:buNone/>
            </a:pPr>
            <a:r>
              <a:rPr lang="en-US" sz="1200">
                <a:solidFill>
                  <a:schemeClr val="dk1"/>
                </a:solidFill>
                <a:latin typeface="Arial"/>
                <a:ea typeface="Arial"/>
                <a:cs typeface="Arial"/>
                <a:sym typeface="Arial"/>
              </a:rPr>
              <a:t>ing National EMS Information System (NEMSIS)</a:t>
            </a:r>
            <a:endParaRPr/>
          </a:p>
          <a:p>
            <a:pPr indent="0" lvl="0" marL="0" rtl="0" algn="l">
              <a:spcBef>
                <a:spcPts val="0"/>
              </a:spcBef>
              <a:spcAft>
                <a:spcPts val="0"/>
              </a:spcAft>
              <a:buNone/>
            </a:pPr>
            <a:r>
              <a:rPr lang="en-US" sz="1200">
                <a:solidFill>
                  <a:schemeClr val="dk1"/>
                </a:solidFill>
                <a:latin typeface="Arial"/>
                <a:ea typeface="Arial"/>
                <a:cs typeface="Arial"/>
                <a:sym typeface="Arial"/>
              </a:rPr>
              <a:t>data on 966 745 US patients transported by EMS</a:t>
            </a:r>
            <a:endParaRPr/>
          </a:p>
          <a:p>
            <a:pPr indent="0" lvl="0" marL="0" rtl="0" algn="l">
              <a:spcBef>
                <a:spcPts val="0"/>
              </a:spcBef>
              <a:spcAft>
                <a:spcPts val="0"/>
              </a:spcAft>
              <a:buNone/>
            </a:pPr>
            <a:r>
              <a:rPr lang="en-US" sz="1200">
                <a:solidFill>
                  <a:schemeClr val="dk1"/>
                </a:solidFill>
                <a:latin typeface="Arial"/>
                <a:ea typeface="Arial"/>
                <a:cs typeface="Arial"/>
                <a:sym typeface="Arial"/>
              </a:rPr>
              <a:t>between 2012 and 2016 assessed the impact of</a:t>
            </a:r>
            <a:endParaRPr/>
          </a:p>
          <a:p>
            <a:pPr indent="0" lvl="0" marL="0" rtl="0" algn="l">
              <a:spcBef>
                <a:spcPts val="0"/>
              </a:spcBef>
              <a:spcAft>
                <a:spcPts val="0"/>
              </a:spcAft>
              <a:buNone/>
            </a:pPr>
            <a:r>
              <a:rPr lang="en-US" sz="1200">
                <a:solidFill>
                  <a:schemeClr val="dk1"/>
                </a:solidFill>
                <a:latin typeface="Arial"/>
                <a:ea typeface="Arial"/>
                <a:cs typeface="Arial"/>
                <a:sym typeface="Arial"/>
              </a:rPr>
              <a:t>dispatch complaints on prehospital time intervals</a:t>
            </a:r>
            <a:endParaRPr/>
          </a:p>
          <a:p>
            <a:pPr indent="0" lvl="0" marL="0" rtl="0" algn="l">
              <a:spcBef>
                <a:spcPts val="0"/>
              </a:spcBef>
              <a:spcAft>
                <a:spcPts val="0"/>
              </a:spcAft>
              <a:buNone/>
            </a:pPr>
            <a:r>
              <a:rPr lang="en-US" sz="1200">
                <a:solidFill>
                  <a:schemeClr val="dk1"/>
                </a:solidFill>
                <a:latin typeface="Arial"/>
                <a:ea typeface="Arial"/>
                <a:cs typeface="Arial"/>
                <a:sym typeface="Arial"/>
              </a:rPr>
              <a:t>for patients with suspected stroke. Approximately</a:t>
            </a:r>
            <a:endParaRPr/>
          </a:p>
          <a:p>
            <a:pPr indent="0" lvl="0" marL="0" rtl="0" algn="l">
              <a:spcBef>
                <a:spcPts val="0"/>
              </a:spcBef>
              <a:spcAft>
                <a:spcPts val="0"/>
              </a:spcAft>
              <a:buNone/>
            </a:pPr>
            <a:r>
              <a:rPr lang="en-US" sz="1200">
                <a:solidFill>
                  <a:schemeClr val="dk1"/>
                </a:solidFill>
                <a:latin typeface="Arial"/>
                <a:ea typeface="Arial"/>
                <a:cs typeface="Arial"/>
                <a:sym typeface="Arial"/>
              </a:rPr>
              <a:t>37% of dispatch complaints were identified by EMS</a:t>
            </a:r>
            <a:endParaRPr/>
          </a:p>
          <a:p>
            <a:pPr indent="0" lvl="0" marL="0" rtl="0" algn="l">
              <a:spcBef>
                <a:spcPts val="0"/>
              </a:spcBef>
              <a:spcAft>
                <a:spcPts val="0"/>
              </a:spcAft>
              <a:buNone/>
            </a:pPr>
            <a:r>
              <a:rPr lang="en-US" sz="1200">
                <a:solidFill>
                  <a:schemeClr val="dk1"/>
                </a:solidFill>
                <a:latin typeface="Arial"/>
                <a:ea typeface="Arial"/>
                <a:cs typeface="Arial"/>
                <a:sym typeface="Arial"/>
              </a:rPr>
              <a:t>as suspected strokes. Compared with nonstroke</a:t>
            </a:r>
            <a:endParaRPr sz="1200">
              <a:solidFill>
                <a:schemeClr val="dk1"/>
              </a:solidFill>
              <a:latin typeface="Arial"/>
              <a:ea typeface="Arial"/>
              <a:cs typeface="Arial"/>
              <a:sym typeface="Arial"/>
            </a:endParaRPr>
          </a:p>
          <a:p>
            <a:pPr indent="0" lvl="0" marL="0" rtl="0" algn="l">
              <a:spcBef>
                <a:spcPts val="0"/>
              </a:spcBef>
              <a:spcAft>
                <a:spcPts val="0"/>
              </a:spcAft>
              <a:buNone/>
            </a:pPr>
            <a:r>
              <a:rPr lang="en-US" sz="1200">
                <a:solidFill>
                  <a:schemeClr val="dk1"/>
                </a:solidFill>
                <a:latin typeface="Arial"/>
                <a:ea typeface="Arial"/>
                <a:cs typeface="Arial"/>
                <a:sym typeface="Arial"/>
              </a:rPr>
              <a:t>dispatches, stroke-identified calls had shorter on-</a:t>
            </a:r>
            <a:endParaRPr/>
          </a:p>
          <a:p>
            <a:pPr indent="0" lvl="0" marL="0" rtl="0" algn="l">
              <a:spcBef>
                <a:spcPts val="0"/>
              </a:spcBef>
              <a:spcAft>
                <a:spcPts val="0"/>
              </a:spcAft>
              <a:buNone/>
            </a:pPr>
            <a:r>
              <a:rPr lang="en-US" sz="1200">
                <a:solidFill>
                  <a:schemeClr val="dk1"/>
                </a:solidFill>
                <a:latin typeface="Arial"/>
                <a:ea typeface="Arial"/>
                <a:cs typeface="Arial"/>
                <a:sym typeface="Arial"/>
              </a:rPr>
              <a:t>scene times, with 57.4% meeting the benchmark</a:t>
            </a:r>
            <a:endParaRPr/>
          </a:p>
          <a:p>
            <a:pPr indent="0" lvl="0" marL="0" rtl="0" algn="l">
              <a:spcBef>
                <a:spcPts val="0"/>
              </a:spcBef>
              <a:spcAft>
                <a:spcPts val="0"/>
              </a:spcAft>
              <a:buNone/>
            </a:pPr>
            <a:r>
              <a:rPr lang="en-US" sz="1200">
                <a:solidFill>
                  <a:schemeClr val="dk1"/>
                </a:solidFill>
                <a:latin typeface="Arial"/>
                <a:ea typeface="Arial"/>
                <a:cs typeface="Arial"/>
                <a:sym typeface="Arial"/>
              </a:rPr>
              <a:t>of ≤15 minutes versus 48.0% for nonstroke calls.1</a:t>
            </a:r>
            <a:endParaRPr/>
          </a:p>
          <a:p>
            <a:pPr indent="0" lvl="0" marL="0" rtl="0" algn="l">
              <a:spcBef>
                <a:spcPts val="0"/>
              </a:spcBef>
              <a:spcAft>
                <a:spcPts val="0"/>
              </a:spcAft>
              <a:buNone/>
            </a:pPr>
            <a:r>
              <a:rPr lang="en-US" sz="1200">
                <a:solidFill>
                  <a:schemeClr val="dk1"/>
                </a:solidFill>
                <a:latin typeface="Arial"/>
                <a:ea typeface="Arial"/>
                <a:cs typeface="Arial"/>
                <a:sym typeface="Arial"/>
              </a:rPr>
              <a:t>These findings highlight the importance of EMS</a:t>
            </a:r>
            <a:endParaRPr/>
          </a:p>
          <a:p>
            <a:pPr indent="0" lvl="0" marL="0" rtl="0" algn="l">
              <a:spcBef>
                <a:spcPts val="0"/>
              </a:spcBef>
              <a:spcAft>
                <a:spcPts val="0"/>
              </a:spcAft>
              <a:buNone/>
            </a:pPr>
            <a:r>
              <a:rPr lang="en-US" sz="1200">
                <a:solidFill>
                  <a:schemeClr val="dk1"/>
                </a:solidFill>
                <a:latin typeface="Arial"/>
                <a:ea typeface="Arial"/>
                <a:cs typeface="Arial"/>
                <a:sym typeface="Arial"/>
              </a:rPr>
              <a:t>dispatchers in recognizing stroke symptoms and</a:t>
            </a:r>
            <a:endParaRPr/>
          </a:p>
          <a:p>
            <a:pPr indent="0" lvl="0" marL="0" rtl="0" algn="l">
              <a:spcBef>
                <a:spcPts val="0"/>
              </a:spcBef>
              <a:spcAft>
                <a:spcPts val="0"/>
              </a:spcAft>
              <a:buNone/>
            </a:pPr>
            <a:r>
              <a:rPr lang="en-US" sz="1200">
                <a:solidFill>
                  <a:schemeClr val="dk1"/>
                </a:solidFill>
                <a:latin typeface="Arial"/>
                <a:ea typeface="Arial"/>
                <a:cs typeface="Arial"/>
                <a:sym typeface="Arial"/>
              </a:rPr>
              <a:t>the need for continuing improvement.</a:t>
            </a:r>
            <a:endParaRPr/>
          </a:p>
          <a:p>
            <a:pPr indent="0" lvl="0" marL="0" rtl="0" algn="l">
              <a:spcBef>
                <a:spcPts val="0"/>
              </a:spcBef>
              <a:spcAft>
                <a:spcPts val="0"/>
              </a:spcAft>
              <a:buNone/>
            </a:pPr>
            <a:r>
              <a:t/>
            </a:r>
            <a:endParaRPr/>
          </a:p>
        </p:txBody>
      </p:sp>
      <p:sp>
        <p:nvSpPr>
          <p:cNvPr id="139" name="Google Shape;13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group in Copenhagen studied whether a machine learning model could identify stroke in emergency line callers. They found that the dispatcher identified stroke with 52.7% sensitivity while the machine learning model had significantly higher sensitivity at 63%. Telecommunicators will not be replaced by AI, but it is likely that AI will be increasingly used in 911 centers to support telecommunicators in identifying time sensitive conditions such as stroke. </a:t>
            </a:r>
            <a:endParaRPr/>
          </a:p>
        </p:txBody>
      </p:sp>
      <p:sp>
        <p:nvSpPr>
          <p:cNvPr id="147" name="Google Shape;14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accounting for unavoidable delays such as patient access and reluctance to transport, last year, we achieved &lt; 10 minute scene time 82% of the time</a:t>
            </a:r>
            <a:endParaRPr/>
          </a:p>
        </p:txBody>
      </p:sp>
      <p:sp>
        <p:nvSpPr>
          <p:cNvPr id="170" name="Google Shape;17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0" name="Google Shape;30;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4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4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Times New Roma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4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Times New Roma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7"/>
          <p:cNvSpPr/>
          <p:nvPr>
            <p:ph idx="2" type="pic"/>
          </p:nvPr>
        </p:nvSpPr>
        <p:spPr>
          <a:xfrm>
            <a:off x="5183188" y="987425"/>
            <a:ext cx="6172200" cy="4873625"/>
          </a:xfrm>
          <a:prstGeom prst="rect">
            <a:avLst/>
          </a:prstGeom>
          <a:noFill/>
          <a:ln>
            <a:noFill/>
          </a:ln>
        </p:spPr>
      </p:sp>
      <p:sp>
        <p:nvSpPr>
          <p:cNvPr id="68" name="Google Shape;68;p4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Times New Roman"/>
              <a:buNone/>
              <a:defRPr b="0" i="0" sz="4400" u="none" cap="none" strike="noStrik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Times New Roman"/>
                <a:ea typeface="Times New Roman"/>
                <a:cs typeface="Times New Roman"/>
                <a:sym typeface="Times New Roman"/>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9.jpg"/><Relationship Id="rId5"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29.png"/><Relationship Id="rId5" Type="http://schemas.openxmlformats.org/officeDocument/2006/relationships/image" Target="../media/image20.png"/><Relationship Id="rId6" Type="http://schemas.openxmlformats.org/officeDocument/2006/relationships/image" Target="../media/image15.png"/><Relationship Id="rId7"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2.jp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9.jp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40.jpg"/><Relationship Id="rId5"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Study: Brain Abnormalities Found in 40% of SIDS Cases | Time" id="89" name="Google Shape;89;p1"/>
          <p:cNvPicPr preferRelativeResize="0"/>
          <p:nvPr/>
        </p:nvPicPr>
        <p:blipFill rotWithShape="1">
          <a:blip r:embed="rId3">
            <a:alphaModFix amt="33000"/>
          </a:blip>
          <a:srcRect b="36551" l="0" r="0" t="7199"/>
          <a:stretch/>
        </p:blipFill>
        <p:spPr>
          <a:xfrm>
            <a:off x="-507980" y="0"/>
            <a:ext cx="12699980" cy="6857999"/>
          </a:xfrm>
          <a:prstGeom prst="rect">
            <a:avLst/>
          </a:prstGeom>
          <a:noFill/>
          <a:ln>
            <a:noFill/>
          </a:ln>
        </p:spPr>
      </p:pic>
      <p:sp>
        <p:nvSpPr>
          <p:cNvPr id="90" name="Google Shape;90;p1"/>
          <p:cNvSpPr txBox="1"/>
          <p:nvPr/>
        </p:nvSpPr>
        <p:spPr>
          <a:xfrm>
            <a:off x="1097280" y="1295400"/>
            <a:ext cx="10469880" cy="36009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chemeClr val="dk1"/>
                </a:solidFill>
                <a:latin typeface="Times New Roman"/>
                <a:ea typeface="Times New Roman"/>
                <a:cs typeface="Times New Roman"/>
                <a:sym typeface="Times New Roman"/>
              </a:rPr>
              <a:t>Rapid Recognition and Prehospital Stroke Systems</a:t>
            </a:r>
            <a:endParaRPr/>
          </a:p>
          <a:p>
            <a:pPr indent="0" lvl="0" marL="0" marR="0" rtl="0" algn="ctr">
              <a:spcBef>
                <a:spcPts val="0"/>
              </a:spcBef>
              <a:spcAft>
                <a:spcPts val="0"/>
              </a:spcAft>
              <a:buNone/>
            </a:pPr>
            <a:r>
              <a:t/>
            </a:r>
            <a:endParaRPr b="0" i="0" sz="4800" u="none" cap="none" strike="noStrike">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i="0" lang="en-US" sz="2800" u="none" cap="none" strike="noStrike">
                <a:solidFill>
                  <a:schemeClr val="dk1"/>
                </a:solidFill>
                <a:latin typeface="Times New Roman"/>
                <a:ea typeface="Times New Roman"/>
                <a:cs typeface="Times New Roman"/>
                <a:sym typeface="Times New Roman"/>
              </a:rPr>
              <a:t>Miranda Lewis, MD</a:t>
            </a:r>
            <a:endParaRPr/>
          </a:p>
          <a:p>
            <a:pPr indent="0" lvl="0" marL="0" marR="0" rtl="0" algn="ctr">
              <a:spcBef>
                <a:spcPts val="0"/>
              </a:spcBef>
              <a:spcAft>
                <a:spcPts val="0"/>
              </a:spcAft>
              <a:buNone/>
            </a:pPr>
            <a:r>
              <a:rPr b="1" i="0" lang="en-US" sz="2800" u="none" cap="none" strike="noStrike">
                <a:solidFill>
                  <a:schemeClr val="dk1"/>
                </a:solidFill>
                <a:latin typeface="Times New Roman"/>
                <a:ea typeface="Times New Roman"/>
                <a:cs typeface="Times New Roman"/>
                <a:sym typeface="Times New Roman"/>
              </a:rPr>
              <a:t>Medical Director, Central California EMS Agency</a:t>
            </a:r>
            <a:endParaRPr/>
          </a:p>
          <a:p>
            <a:pPr indent="0" lvl="0" marL="0" marR="0" rtl="0" algn="ctr">
              <a:spcBef>
                <a:spcPts val="0"/>
              </a:spcBef>
              <a:spcAft>
                <a:spcPts val="0"/>
              </a:spcAft>
              <a:buNone/>
            </a:pPr>
            <a:r>
              <a:rPr b="1" i="0" lang="en-US" sz="2800" u="none" cap="none" strike="noStrike">
                <a:solidFill>
                  <a:schemeClr val="dk1"/>
                </a:solidFill>
                <a:latin typeface="Times New Roman"/>
                <a:ea typeface="Times New Roman"/>
                <a:cs typeface="Times New Roman"/>
                <a:sym typeface="Times New Roman"/>
              </a:rPr>
              <a:t>UCSF-Fresno Emergency Medicine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descr="Image result for time clock seconds stopwatch" id="181" name="Google Shape;181;p10"/>
          <p:cNvPicPr preferRelativeResize="0"/>
          <p:nvPr/>
        </p:nvPicPr>
        <p:blipFill rotWithShape="1">
          <a:blip r:embed="rId3">
            <a:alphaModFix/>
          </a:blip>
          <a:srcRect b="0" l="0" r="0" t="0"/>
          <a:stretch/>
        </p:blipFill>
        <p:spPr>
          <a:xfrm>
            <a:off x="457200" y="187601"/>
            <a:ext cx="4485828" cy="6043407"/>
          </a:xfrm>
          <a:prstGeom prst="rect">
            <a:avLst/>
          </a:prstGeom>
          <a:noFill/>
          <a:ln>
            <a:noFill/>
          </a:ln>
        </p:spPr>
      </p:pic>
      <p:sp>
        <p:nvSpPr>
          <p:cNvPr id="182" name="Google Shape;182;p10"/>
          <p:cNvSpPr/>
          <p:nvPr/>
        </p:nvSpPr>
        <p:spPr>
          <a:xfrm rot="4285313">
            <a:off x="784722" y="2129529"/>
            <a:ext cx="3830781" cy="3844636"/>
          </a:xfrm>
          <a:prstGeom prst="pie">
            <a:avLst>
              <a:gd fmla="val 11930593" name="adj1"/>
              <a:gd fmla="val 4759288" name="adj2"/>
            </a:avLst>
          </a:prstGeom>
          <a:solidFill>
            <a:srgbClr val="FF0000">
              <a:alpha val="42745"/>
            </a:srgbClr>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Ambulance PNG" id="183" name="Google Shape;183;p10"/>
          <p:cNvPicPr preferRelativeResize="0"/>
          <p:nvPr/>
        </p:nvPicPr>
        <p:blipFill rotWithShape="1">
          <a:blip r:embed="rId4">
            <a:alphaModFix/>
          </a:blip>
          <a:srcRect b="0" l="0" r="0" t="0"/>
          <a:stretch/>
        </p:blipFill>
        <p:spPr>
          <a:xfrm>
            <a:off x="5501591" y="738973"/>
            <a:ext cx="5848433" cy="3195864"/>
          </a:xfrm>
          <a:prstGeom prst="rect">
            <a:avLst/>
          </a:prstGeom>
          <a:noFill/>
          <a:ln>
            <a:noFill/>
          </a:ln>
        </p:spPr>
      </p:pic>
      <p:sp>
        <p:nvSpPr>
          <p:cNvPr id="184" name="Google Shape;184;p10"/>
          <p:cNvSpPr txBox="1"/>
          <p:nvPr/>
        </p:nvSpPr>
        <p:spPr>
          <a:xfrm>
            <a:off x="5691061" y="3934837"/>
            <a:ext cx="5100617" cy="2185214"/>
          </a:xfrm>
          <a:prstGeom prst="rect">
            <a:avLst/>
          </a:prstGeom>
          <a:solidFill>
            <a:srgbClr val="FFFD78">
              <a:alpha val="45098"/>
            </a:srgbClr>
          </a:solidFill>
          <a:ln cap="flat" cmpd="sng" w="6350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Transport Time &amp;</a:t>
            </a:r>
            <a:endParaRPr/>
          </a:p>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Hospital Activation</a:t>
            </a:r>
            <a:endParaRPr/>
          </a:p>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descr="ACEP Provides Feedback on CMS Boarding Measure | ACEP" id="190" name="Google Shape;190;p11"/>
          <p:cNvPicPr preferRelativeResize="0"/>
          <p:nvPr/>
        </p:nvPicPr>
        <p:blipFill rotWithShape="1">
          <a:blip r:embed="rId3">
            <a:alphaModFix/>
          </a:blip>
          <a:srcRect b="0" l="0" r="0" t="16259"/>
          <a:stretch/>
        </p:blipFill>
        <p:spPr>
          <a:xfrm>
            <a:off x="-72737" y="0"/>
            <a:ext cx="12337473" cy="6858000"/>
          </a:xfrm>
          <a:prstGeom prst="rect">
            <a:avLst/>
          </a:prstGeom>
          <a:noFill/>
          <a:ln>
            <a:noFill/>
          </a:ln>
        </p:spPr>
      </p:pic>
      <p:sp>
        <p:nvSpPr>
          <p:cNvPr id="191" name="Google Shape;191;p11"/>
          <p:cNvSpPr txBox="1"/>
          <p:nvPr/>
        </p:nvSpPr>
        <p:spPr>
          <a:xfrm>
            <a:off x="879895" y="362310"/>
            <a:ext cx="10765766" cy="95410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Times New Roman"/>
                <a:ea typeface="Times New Roman"/>
                <a:cs typeface="Times New Roman"/>
                <a:sym typeface="Times New Roman"/>
              </a:rPr>
              <a:t>The prehospital assessment determines not just whether a stroke is recognized – but </a:t>
            </a:r>
            <a:r>
              <a:rPr i="1" lang="en-US" sz="2800">
                <a:solidFill>
                  <a:schemeClr val="dk1"/>
                </a:solidFill>
                <a:latin typeface="Times New Roman"/>
                <a:ea typeface="Times New Roman"/>
                <a:cs typeface="Times New Roman"/>
                <a:sym typeface="Times New Roman"/>
              </a:rPr>
              <a:t>where the patient enters the system</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2B00"/>
        </a:solidFill>
      </p:bgPr>
    </p:bg>
    <p:spTree>
      <p:nvGrpSpPr>
        <p:cNvPr id="196" name="Shape 196"/>
        <p:cNvGrpSpPr/>
        <p:nvPr/>
      </p:nvGrpSpPr>
      <p:grpSpPr>
        <a:xfrm>
          <a:off x="0" y="0"/>
          <a:ext cx="0" cy="0"/>
          <a:chOff x="0" y="0"/>
          <a:chExt cx="0" cy="0"/>
        </a:xfrm>
      </p:grpSpPr>
      <p:sp>
        <p:nvSpPr>
          <p:cNvPr id="197" name="Google Shape;197;p12"/>
          <p:cNvSpPr txBox="1"/>
          <p:nvPr>
            <p:ph idx="1" type="body"/>
          </p:nvPr>
        </p:nvSpPr>
        <p:spPr>
          <a:xfrm>
            <a:off x="613913" y="454023"/>
            <a:ext cx="2871159" cy="63522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EEC1"/>
              </a:buClr>
              <a:buSzPts val="3200"/>
              <a:buNone/>
            </a:pPr>
            <a:r>
              <a:rPr b="1" lang="en-US" sz="3200">
                <a:solidFill>
                  <a:srgbClr val="FFEEC1"/>
                </a:solidFill>
                <a:latin typeface="Cutive"/>
                <a:ea typeface="Cutive"/>
                <a:cs typeface="Cutive"/>
                <a:sym typeface="Cutive"/>
              </a:rPr>
              <a:t>CPSS</a:t>
            </a:r>
            <a:endParaRPr/>
          </a:p>
          <a:p>
            <a:pPr indent="0" lvl="0" marL="0" rtl="0" algn="l">
              <a:lnSpc>
                <a:spcPct val="90000"/>
              </a:lnSpc>
              <a:spcBef>
                <a:spcPts val="1000"/>
              </a:spcBef>
              <a:spcAft>
                <a:spcPts val="0"/>
              </a:spcAft>
              <a:buClr>
                <a:srgbClr val="FFEEC1"/>
              </a:buClr>
              <a:buSzPts val="3200"/>
              <a:buNone/>
            </a:pPr>
            <a:r>
              <a:rPr b="1" lang="en-US" sz="3200">
                <a:solidFill>
                  <a:srgbClr val="FFEEC1"/>
                </a:solidFill>
                <a:latin typeface="Cutive"/>
                <a:ea typeface="Cutive"/>
                <a:cs typeface="Cutive"/>
                <a:sym typeface="Cutive"/>
              </a:rPr>
              <a:t>ACT-FAST</a:t>
            </a:r>
            <a:endParaRPr/>
          </a:p>
          <a:p>
            <a:pPr indent="0" lvl="0" marL="0" rtl="0" algn="l">
              <a:lnSpc>
                <a:spcPct val="90000"/>
              </a:lnSpc>
              <a:spcBef>
                <a:spcPts val="1000"/>
              </a:spcBef>
              <a:spcAft>
                <a:spcPts val="0"/>
              </a:spcAft>
              <a:buClr>
                <a:srgbClr val="FFEEC1"/>
              </a:buClr>
              <a:buSzPts val="3200"/>
              <a:buNone/>
            </a:pPr>
            <a:r>
              <a:rPr b="1" lang="en-US" sz="3200">
                <a:solidFill>
                  <a:srgbClr val="FFEEC1"/>
                </a:solidFill>
                <a:latin typeface="Cutive"/>
                <a:ea typeface="Cutive"/>
                <a:cs typeface="Cutive"/>
                <a:sym typeface="Cutive"/>
              </a:rPr>
              <a:t>RACE</a:t>
            </a:r>
            <a:endParaRPr/>
          </a:p>
          <a:p>
            <a:pPr indent="0" lvl="0" marL="0" rtl="0" algn="l">
              <a:lnSpc>
                <a:spcPct val="90000"/>
              </a:lnSpc>
              <a:spcBef>
                <a:spcPts val="1000"/>
              </a:spcBef>
              <a:spcAft>
                <a:spcPts val="0"/>
              </a:spcAft>
              <a:buClr>
                <a:srgbClr val="FFEEC1"/>
              </a:buClr>
              <a:buSzPts val="3200"/>
              <a:buNone/>
            </a:pPr>
            <a:r>
              <a:rPr b="1" lang="en-US" sz="3200">
                <a:solidFill>
                  <a:srgbClr val="FFEEC1"/>
                </a:solidFill>
                <a:latin typeface="Cutive"/>
                <a:ea typeface="Cutive"/>
                <a:cs typeface="Cutive"/>
                <a:sym typeface="Cutive"/>
              </a:rPr>
              <a:t>GFAST</a:t>
            </a:r>
            <a:endParaRPr/>
          </a:p>
          <a:p>
            <a:pPr indent="0" lvl="0" marL="0" rtl="0" algn="l">
              <a:lnSpc>
                <a:spcPct val="90000"/>
              </a:lnSpc>
              <a:spcBef>
                <a:spcPts val="1000"/>
              </a:spcBef>
              <a:spcAft>
                <a:spcPts val="0"/>
              </a:spcAft>
              <a:buClr>
                <a:srgbClr val="FFEEC1"/>
              </a:buClr>
              <a:buSzPts val="3200"/>
              <a:buNone/>
            </a:pPr>
            <a:r>
              <a:rPr b="1" lang="en-US" sz="3200">
                <a:solidFill>
                  <a:srgbClr val="FFEEC1"/>
                </a:solidFill>
                <a:latin typeface="Cutive"/>
                <a:ea typeface="Cutive"/>
                <a:cs typeface="Cutive"/>
                <a:sym typeface="Cutive"/>
              </a:rPr>
              <a:t>CSTAT</a:t>
            </a:r>
            <a:endParaRPr/>
          </a:p>
          <a:p>
            <a:pPr indent="0" lvl="0" marL="0" rtl="0" algn="l">
              <a:lnSpc>
                <a:spcPct val="90000"/>
              </a:lnSpc>
              <a:spcBef>
                <a:spcPts val="1000"/>
              </a:spcBef>
              <a:spcAft>
                <a:spcPts val="0"/>
              </a:spcAft>
              <a:buClr>
                <a:srgbClr val="FFEEC1"/>
              </a:buClr>
              <a:buSzPts val="3200"/>
              <a:buNone/>
            </a:pPr>
            <a:r>
              <a:rPr b="1" lang="en-US" sz="3200">
                <a:solidFill>
                  <a:srgbClr val="FFEEC1"/>
                </a:solidFill>
                <a:latin typeface="Cutive"/>
                <a:ea typeface="Cutive"/>
                <a:cs typeface="Cutive"/>
                <a:sym typeface="Cutive"/>
              </a:rPr>
              <a:t>ELVO</a:t>
            </a:r>
            <a:endParaRPr/>
          </a:p>
          <a:p>
            <a:pPr indent="0" lvl="0" marL="0" rtl="0" algn="l">
              <a:lnSpc>
                <a:spcPct val="90000"/>
              </a:lnSpc>
              <a:spcBef>
                <a:spcPts val="1000"/>
              </a:spcBef>
              <a:spcAft>
                <a:spcPts val="0"/>
              </a:spcAft>
              <a:buClr>
                <a:srgbClr val="FFEEC1"/>
              </a:buClr>
              <a:buSzPts val="3200"/>
              <a:buNone/>
            </a:pPr>
            <a:r>
              <a:rPr b="1" lang="en-US" sz="3200">
                <a:solidFill>
                  <a:srgbClr val="FFEEC1"/>
                </a:solidFill>
                <a:latin typeface="Cutive"/>
                <a:ea typeface="Cutive"/>
                <a:cs typeface="Cutive"/>
                <a:sym typeface="Cutive"/>
              </a:rPr>
              <a:t>FANG</a:t>
            </a:r>
            <a:endParaRPr/>
          </a:p>
          <a:p>
            <a:pPr indent="0" lvl="0" marL="0" rtl="0" algn="l">
              <a:lnSpc>
                <a:spcPct val="90000"/>
              </a:lnSpc>
              <a:spcBef>
                <a:spcPts val="1000"/>
              </a:spcBef>
              <a:spcAft>
                <a:spcPts val="0"/>
              </a:spcAft>
              <a:buClr>
                <a:srgbClr val="FFEEC1"/>
              </a:buClr>
              <a:buSzPts val="3200"/>
              <a:buNone/>
            </a:pPr>
            <a:r>
              <a:rPr b="1" lang="en-US" sz="3200">
                <a:solidFill>
                  <a:srgbClr val="FFEEC1"/>
                </a:solidFill>
                <a:latin typeface="Cutive"/>
                <a:ea typeface="Cutive"/>
                <a:cs typeface="Cutive"/>
                <a:sym typeface="Cutive"/>
              </a:rPr>
              <a:t>FAST VAN</a:t>
            </a:r>
            <a:endParaRPr/>
          </a:p>
          <a:p>
            <a:pPr indent="0" lvl="0" marL="0" rtl="0" algn="l">
              <a:lnSpc>
                <a:spcPct val="90000"/>
              </a:lnSpc>
              <a:spcBef>
                <a:spcPts val="1000"/>
              </a:spcBef>
              <a:spcAft>
                <a:spcPts val="0"/>
              </a:spcAft>
              <a:buClr>
                <a:srgbClr val="FFEEC1"/>
              </a:buClr>
              <a:buSzPts val="3200"/>
              <a:buNone/>
            </a:pPr>
            <a:r>
              <a:rPr b="1" lang="en-US" sz="3200">
                <a:solidFill>
                  <a:srgbClr val="FFEEC1"/>
                </a:solidFill>
                <a:latin typeface="Cutive"/>
                <a:ea typeface="Cutive"/>
                <a:cs typeface="Cutive"/>
                <a:sym typeface="Cutive"/>
              </a:rPr>
              <a:t>VAN</a:t>
            </a:r>
            <a:endParaRPr/>
          </a:p>
          <a:p>
            <a:pPr indent="0" lvl="0" marL="0" rtl="0" algn="l">
              <a:lnSpc>
                <a:spcPct val="90000"/>
              </a:lnSpc>
              <a:spcBef>
                <a:spcPts val="1000"/>
              </a:spcBef>
              <a:spcAft>
                <a:spcPts val="0"/>
              </a:spcAft>
              <a:buClr>
                <a:srgbClr val="FFEEC1"/>
              </a:buClr>
              <a:buSzPts val="3200"/>
              <a:buNone/>
            </a:pPr>
            <a:r>
              <a:rPr b="1" lang="en-US" sz="3200">
                <a:solidFill>
                  <a:srgbClr val="FFEEC1"/>
                </a:solidFill>
                <a:latin typeface="Cutive"/>
                <a:ea typeface="Cutive"/>
                <a:cs typeface="Cutive"/>
                <a:sym typeface="Cutive"/>
              </a:rPr>
              <a:t>EMSA</a:t>
            </a:r>
            <a:endParaRPr/>
          </a:p>
        </p:txBody>
      </p:sp>
      <p:sp>
        <p:nvSpPr>
          <p:cNvPr id="198" name="Google Shape;198;p12"/>
          <p:cNvSpPr txBox="1"/>
          <p:nvPr/>
        </p:nvSpPr>
        <p:spPr>
          <a:xfrm>
            <a:off x="4253542" y="454023"/>
            <a:ext cx="3684916" cy="574836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EEC1"/>
              </a:buClr>
              <a:buSzPts val="3200"/>
              <a:buFont typeface="Arial"/>
              <a:buNone/>
            </a:pPr>
            <a:r>
              <a:rPr b="1" lang="en-US" sz="3200">
                <a:solidFill>
                  <a:srgbClr val="FFEEC1"/>
                </a:solidFill>
                <a:latin typeface="Cutive"/>
                <a:ea typeface="Cutive"/>
                <a:cs typeface="Cutive"/>
                <a:sym typeface="Cutive"/>
              </a:rPr>
              <a:t>FACE2AD</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FAST-ED</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AAW</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FPSS</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HEMIPARESIS</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HEMIPLEGIA</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LAMS</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LARIO</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MDIRECT</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mNIHSS</a:t>
            </a:r>
            <a:endParaRPr b="1" sz="3200">
              <a:solidFill>
                <a:srgbClr val="FFEEC1"/>
              </a:solidFill>
              <a:latin typeface="Cutive"/>
              <a:ea typeface="Cutive"/>
              <a:cs typeface="Cutive"/>
              <a:sym typeface="Cutive"/>
            </a:endParaRPr>
          </a:p>
        </p:txBody>
      </p:sp>
      <p:sp>
        <p:nvSpPr>
          <p:cNvPr id="199" name="Google Shape;199;p12"/>
          <p:cNvSpPr txBox="1"/>
          <p:nvPr/>
        </p:nvSpPr>
        <p:spPr>
          <a:xfrm>
            <a:off x="8706928" y="454022"/>
            <a:ext cx="3485072" cy="574836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EEC1"/>
              </a:buClr>
              <a:buSzPts val="3200"/>
              <a:buFont typeface="Arial"/>
              <a:buNone/>
            </a:pPr>
            <a:r>
              <a:rPr b="1" lang="en-US" sz="3200">
                <a:solidFill>
                  <a:srgbClr val="FFEEC1"/>
                </a:solidFill>
                <a:latin typeface="Cutive"/>
                <a:ea typeface="Cutive"/>
                <a:cs typeface="Cutive"/>
                <a:sym typeface="Cutive"/>
              </a:rPr>
              <a:t>NIHSS</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sNIHSS EMS</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STSS</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VES</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PASS</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POMONA</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SAFE</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SAVE</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ROSIER</a:t>
            </a:r>
            <a:endParaRPr/>
          </a:p>
          <a:p>
            <a:pPr indent="0" lvl="0" marL="0" marR="0" rtl="0" algn="l">
              <a:lnSpc>
                <a:spcPct val="90000"/>
              </a:lnSpc>
              <a:spcBef>
                <a:spcPts val="1000"/>
              </a:spcBef>
              <a:spcAft>
                <a:spcPts val="0"/>
              </a:spcAft>
              <a:buClr>
                <a:srgbClr val="FFEEC1"/>
              </a:buClr>
              <a:buSzPts val="3200"/>
              <a:buFont typeface="Arial"/>
              <a:buNone/>
            </a:pPr>
            <a:r>
              <a:rPr b="1" lang="en-US" sz="3200">
                <a:solidFill>
                  <a:srgbClr val="FFEEC1"/>
                </a:solidFill>
                <a:latin typeface="Cutive"/>
                <a:ea typeface="Cutive"/>
                <a:cs typeface="Cutive"/>
                <a:sym typeface="Cutive"/>
              </a:rPr>
              <a:t>SNOW</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3"/>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Times New Roman"/>
              <a:buNone/>
            </a:pPr>
            <a:r>
              <a:rPr b="1" lang="en-US"/>
              <a:t>What makes a good stroke scale?</a:t>
            </a:r>
            <a:endParaRPr/>
          </a:p>
        </p:txBody>
      </p:sp>
      <p:pic>
        <p:nvPicPr>
          <p:cNvPr descr="A balance scale with two spheres on them&#10;&#10;AI-generated content may be incorrect." id="206" name="Google Shape;206;p13"/>
          <p:cNvPicPr preferRelativeResize="0"/>
          <p:nvPr/>
        </p:nvPicPr>
        <p:blipFill rotWithShape="1">
          <a:blip r:embed="rId3">
            <a:alphaModFix/>
          </a:blip>
          <a:srcRect b="0" l="0" r="3237" t="5842"/>
          <a:stretch/>
        </p:blipFill>
        <p:spPr>
          <a:xfrm>
            <a:off x="2207963" y="1064838"/>
            <a:ext cx="7776071" cy="5041053"/>
          </a:xfrm>
          <a:prstGeom prst="rect">
            <a:avLst/>
          </a:prstGeom>
          <a:noFill/>
          <a:ln>
            <a:noFill/>
          </a:ln>
        </p:spPr>
      </p:pic>
      <p:sp>
        <p:nvSpPr>
          <p:cNvPr id="207" name="Google Shape;207;p13"/>
          <p:cNvSpPr txBox="1"/>
          <p:nvPr/>
        </p:nvSpPr>
        <p:spPr>
          <a:xfrm>
            <a:off x="380999" y="5845165"/>
            <a:ext cx="114300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Times New Roman"/>
                <a:ea typeface="Times New Roman"/>
                <a:cs typeface="Times New Roman"/>
                <a:sym typeface="Times New Roman"/>
              </a:rPr>
              <a:t>Scale performance is context dependent!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A balance scale with two spheres on them&#10;&#10;AI-generated content may be incorrect." id="213" name="Google Shape;213;p14"/>
          <p:cNvPicPr preferRelativeResize="0"/>
          <p:nvPr/>
        </p:nvPicPr>
        <p:blipFill rotWithShape="1">
          <a:blip r:embed="rId3">
            <a:alphaModFix/>
          </a:blip>
          <a:srcRect b="0" l="0" r="0" t="0"/>
          <a:stretch/>
        </p:blipFill>
        <p:spPr>
          <a:xfrm>
            <a:off x="984715" y="51326"/>
            <a:ext cx="10222570" cy="6806674"/>
          </a:xfrm>
          <a:prstGeom prst="rect">
            <a:avLst/>
          </a:prstGeom>
          <a:noFill/>
          <a:ln>
            <a:noFill/>
          </a:ln>
        </p:spPr>
      </p:pic>
      <p:pic>
        <p:nvPicPr>
          <p:cNvPr descr="NIH Stroke Scale (NIHSS) + modified NIHSS (mNIHSS ..." id="214" name="Google Shape;214;p14"/>
          <p:cNvPicPr preferRelativeResize="0"/>
          <p:nvPr/>
        </p:nvPicPr>
        <p:blipFill rotWithShape="1">
          <a:blip r:embed="rId4">
            <a:alphaModFix/>
          </a:blip>
          <a:srcRect b="0" l="0" r="0" t="0"/>
          <a:stretch/>
        </p:blipFill>
        <p:spPr>
          <a:xfrm>
            <a:off x="553873" y="0"/>
            <a:ext cx="4335109" cy="6858000"/>
          </a:xfrm>
          <a:prstGeom prst="rect">
            <a:avLst/>
          </a:prstGeom>
          <a:noFill/>
          <a:ln>
            <a:noFill/>
          </a:ln>
        </p:spPr>
      </p:pic>
      <p:pic>
        <p:nvPicPr>
          <p:cNvPr descr="A table of scale with text&#10;&#10;AI-generated content may be incorrect." id="215" name="Google Shape;215;p14"/>
          <p:cNvPicPr preferRelativeResize="0"/>
          <p:nvPr/>
        </p:nvPicPr>
        <p:blipFill rotWithShape="1">
          <a:blip r:embed="rId5">
            <a:alphaModFix/>
          </a:blip>
          <a:srcRect b="0" l="0" r="0" t="0"/>
          <a:stretch/>
        </p:blipFill>
        <p:spPr>
          <a:xfrm>
            <a:off x="7059886" y="1992384"/>
            <a:ext cx="4578241" cy="34502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Times New Roman"/>
              <a:buNone/>
            </a:pPr>
            <a:r>
              <a:rPr b="1" lang="en-US"/>
              <a:t>Cincinnati Prehospital Stroke Scale</a:t>
            </a:r>
            <a:endParaRPr/>
          </a:p>
        </p:txBody>
      </p:sp>
      <p:pic>
        <p:nvPicPr>
          <p:cNvPr descr="A diagram of a patient's health&#10;&#10;AI-generated content may be incorrect." id="222" name="Google Shape;222;p15"/>
          <p:cNvPicPr preferRelativeResize="0"/>
          <p:nvPr>
            <p:ph idx="1" type="body"/>
          </p:nvPr>
        </p:nvPicPr>
        <p:blipFill rotWithShape="1">
          <a:blip r:embed="rId3">
            <a:alphaModFix/>
          </a:blip>
          <a:srcRect b="0" l="0" r="0" t="0"/>
          <a:stretch/>
        </p:blipFill>
        <p:spPr>
          <a:xfrm>
            <a:off x="838200" y="1832202"/>
            <a:ext cx="10452100" cy="4165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A table of medical records&#10;&#10;AI-generated content may be incorrect." id="228" name="Google Shape;228;p16"/>
          <p:cNvPicPr preferRelativeResize="0"/>
          <p:nvPr/>
        </p:nvPicPr>
        <p:blipFill rotWithShape="1">
          <a:blip r:embed="rId3">
            <a:alphaModFix/>
          </a:blip>
          <a:srcRect b="0" l="0" r="0" t="0"/>
          <a:stretch/>
        </p:blipFill>
        <p:spPr>
          <a:xfrm>
            <a:off x="0" y="0"/>
            <a:ext cx="12107759" cy="6303523"/>
          </a:xfrm>
          <a:prstGeom prst="rect">
            <a:avLst/>
          </a:prstGeom>
          <a:noFill/>
          <a:ln>
            <a:noFill/>
          </a:ln>
        </p:spPr>
      </p:pic>
      <p:sp>
        <p:nvSpPr>
          <p:cNvPr id="229" name="Google Shape;229;p16"/>
          <p:cNvSpPr txBox="1"/>
          <p:nvPr/>
        </p:nvSpPr>
        <p:spPr>
          <a:xfrm>
            <a:off x="2003898" y="2028616"/>
            <a:ext cx="8754894" cy="3231654"/>
          </a:xfrm>
          <a:prstGeom prst="rect">
            <a:avLst/>
          </a:prstGeom>
          <a:solidFill>
            <a:srgbClr val="FFFD78"/>
          </a:solidFill>
          <a:ln cap="flat" cmpd="sng" w="15240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Sensitivity 64%</a:t>
            </a:r>
            <a:endParaRPr/>
          </a:p>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Specificity 86%</a:t>
            </a:r>
            <a:endParaRPr/>
          </a:p>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Overall performance (AUROC) 0.81</a:t>
            </a:r>
            <a:endParaRPr/>
          </a:p>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Ease of use?</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Dekker L et al. </a:t>
            </a:r>
            <a:r>
              <a:rPr i="1" lang="en-US" sz="2400">
                <a:solidFill>
                  <a:schemeClr val="dk1"/>
                </a:solidFill>
                <a:latin typeface="Times New Roman"/>
                <a:ea typeface="Times New Roman"/>
                <a:cs typeface="Times New Roman"/>
                <a:sym typeface="Times New Roman"/>
              </a:rPr>
              <a:t>Neurology. </a:t>
            </a:r>
            <a:r>
              <a:rPr lang="en-US" sz="2400">
                <a:solidFill>
                  <a:schemeClr val="dk1"/>
                </a:solidFill>
                <a:latin typeface="Times New Roman"/>
                <a:ea typeface="Times New Roman"/>
                <a:cs typeface="Times New Roman"/>
                <a:sym typeface="Times New Roman"/>
              </a:rPr>
              <a:t>2025;105:e213570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7"/>
          <p:cNvSpPr txBox="1"/>
          <p:nvPr>
            <p:ph type="title"/>
          </p:nvPr>
        </p:nvSpPr>
        <p:spPr>
          <a:xfrm>
            <a:off x="838200" y="220781"/>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Times New Roman"/>
              <a:buNone/>
            </a:pPr>
            <a:r>
              <a:rPr b="1" lang="en-US" sz="6000"/>
              <a:t>G-FAST</a:t>
            </a:r>
            <a:endParaRPr/>
          </a:p>
        </p:txBody>
      </p:sp>
      <p:pic>
        <p:nvPicPr>
          <p:cNvPr id="236" name="Google Shape;236;p17"/>
          <p:cNvPicPr preferRelativeResize="0"/>
          <p:nvPr/>
        </p:nvPicPr>
        <p:blipFill rotWithShape="1">
          <a:blip r:embed="rId3">
            <a:alphaModFix/>
          </a:blip>
          <a:srcRect b="0" l="0" r="0" t="0"/>
          <a:stretch/>
        </p:blipFill>
        <p:spPr>
          <a:xfrm>
            <a:off x="0" y="1645546"/>
            <a:ext cx="11884851" cy="4813282"/>
          </a:xfrm>
          <a:prstGeom prst="rect">
            <a:avLst/>
          </a:prstGeom>
          <a:noFill/>
          <a:ln>
            <a:noFill/>
          </a:ln>
        </p:spPr>
      </p:pic>
      <p:sp>
        <p:nvSpPr>
          <p:cNvPr id="237" name="Google Shape;237;p17"/>
          <p:cNvSpPr txBox="1"/>
          <p:nvPr/>
        </p:nvSpPr>
        <p:spPr>
          <a:xfrm>
            <a:off x="1976336" y="1843950"/>
            <a:ext cx="8754894" cy="3170099"/>
          </a:xfrm>
          <a:prstGeom prst="rect">
            <a:avLst/>
          </a:prstGeom>
          <a:solidFill>
            <a:srgbClr val="FFFD78"/>
          </a:solidFill>
          <a:ln cap="flat" cmpd="sng" w="15240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Sensitivity 65%</a:t>
            </a:r>
            <a:endParaRPr/>
          </a:p>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Specificity 81%</a:t>
            </a:r>
            <a:endParaRPr/>
          </a:p>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Overall performance (AUROC) 0.80</a:t>
            </a:r>
            <a:endParaRPr/>
          </a:p>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Ease of use?</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Dekker L et al. </a:t>
            </a:r>
            <a:r>
              <a:rPr i="1" lang="en-US" sz="2400">
                <a:solidFill>
                  <a:schemeClr val="dk1"/>
                </a:solidFill>
                <a:latin typeface="Times New Roman"/>
                <a:ea typeface="Times New Roman"/>
                <a:cs typeface="Times New Roman"/>
                <a:sym typeface="Times New Roman"/>
              </a:rPr>
              <a:t>Neurology. </a:t>
            </a:r>
            <a:r>
              <a:rPr lang="en-US" sz="2400">
                <a:solidFill>
                  <a:schemeClr val="dk1"/>
                </a:solidFill>
                <a:latin typeface="Times New Roman"/>
                <a:ea typeface="Times New Roman"/>
                <a:cs typeface="Times New Roman"/>
                <a:sym typeface="Times New Roman"/>
              </a:rPr>
              <a:t>2025;105:e213570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descr="A table of scale with text&#10;&#10;AI-generated content may be incorrect." id="243" name="Google Shape;243;p18"/>
          <p:cNvPicPr preferRelativeResize="0"/>
          <p:nvPr/>
        </p:nvPicPr>
        <p:blipFill rotWithShape="1">
          <a:blip r:embed="rId3">
            <a:alphaModFix/>
          </a:blip>
          <a:srcRect b="0" l="0" r="0" t="0"/>
          <a:stretch/>
        </p:blipFill>
        <p:spPr>
          <a:xfrm>
            <a:off x="1867710" y="403069"/>
            <a:ext cx="8030355" cy="6051861"/>
          </a:xfrm>
          <a:prstGeom prst="rect">
            <a:avLst/>
          </a:prstGeom>
          <a:noFill/>
          <a:ln>
            <a:noFill/>
          </a:ln>
        </p:spPr>
      </p:pic>
      <p:sp>
        <p:nvSpPr>
          <p:cNvPr id="244" name="Google Shape;244;p18"/>
          <p:cNvSpPr txBox="1"/>
          <p:nvPr/>
        </p:nvSpPr>
        <p:spPr>
          <a:xfrm>
            <a:off x="1539690" y="1843949"/>
            <a:ext cx="8754894" cy="3170099"/>
          </a:xfrm>
          <a:prstGeom prst="rect">
            <a:avLst/>
          </a:prstGeom>
          <a:solidFill>
            <a:srgbClr val="FFFD78"/>
          </a:solidFill>
          <a:ln cap="flat" cmpd="sng" w="15240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Sensitivity 69%</a:t>
            </a:r>
            <a:endParaRPr/>
          </a:p>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Specificity 80%</a:t>
            </a:r>
            <a:endParaRPr/>
          </a:p>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Overall performance (AUROC) 0.80</a:t>
            </a:r>
            <a:endParaRPr/>
          </a:p>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Ease of use?</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Dekker L et al. </a:t>
            </a:r>
            <a:r>
              <a:rPr i="1" lang="en-US" sz="2400">
                <a:solidFill>
                  <a:schemeClr val="dk1"/>
                </a:solidFill>
                <a:latin typeface="Times New Roman"/>
                <a:ea typeface="Times New Roman"/>
                <a:cs typeface="Times New Roman"/>
                <a:sym typeface="Times New Roman"/>
              </a:rPr>
              <a:t>Neurology. </a:t>
            </a:r>
            <a:r>
              <a:rPr lang="en-US" sz="2400">
                <a:solidFill>
                  <a:schemeClr val="dk1"/>
                </a:solidFill>
                <a:latin typeface="Times New Roman"/>
                <a:ea typeface="Times New Roman"/>
                <a:cs typeface="Times New Roman"/>
                <a:sym typeface="Times New Roman"/>
              </a:rPr>
              <a:t>2025;105:e213570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t/>
            </a:r>
            <a:endParaRPr/>
          </a:p>
        </p:txBody>
      </p:sp>
      <p:pic>
        <p:nvPicPr>
          <p:cNvPr descr="A diagram of a visual adjustment&#10;&#10;AI-generated content may be incorrect." id="251" name="Google Shape;251;p19"/>
          <p:cNvPicPr preferRelativeResize="0"/>
          <p:nvPr>
            <p:ph idx="1" type="body"/>
          </p:nvPr>
        </p:nvPicPr>
        <p:blipFill rotWithShape="1">
          <a:blip r:embed="rId3">
            <a:alphaModFix/>
          </a:blip>
          <a:srcRect b="0" l="0" r="0" t="0"/>
          <a:stretch/>
        </p:blipFill>
        <p:spPr>
          <a:xfrm>
            <a:off x="1180193" y="97976"/>
            <a:ext cx="9831614" cy="6394899"/>
          </a:xfrm>
          <a:prstGeom prst="rect">
            <a:avLst/>
          </a:prstGeom>
          <a:noFill/>
          <a:ln>
            <a:noFill/>
          </a:ln>
        </p:spPr>
      </p:pic>
      <p:sp>
        <p:nvSpPr>
          <p:cNvPr id="252" name="Google Shape;252;p19"/>
          <p:cNvSpPr txBox="1"/>
          <p:nvPr/>
        </p:nvSpPr>
        <p:spPr>
          <a:xfrm>
            <a:off x="1539690" y="1843949"/>
            <a:ext cx="8754894" cy="3170099"/>
          </a:xfrm>
          <a:prstGeom prst="rect">
            <a:avLst/>
          </a:prstGeom>
          <a:solidFill>
            <a:srgbClr val="FFFD78"/>
          </a:solidFill>
          <a:ln cap="flat" cmpd="sng" w="15240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Sensitivity 78%</a:t>
            </a:r>
            <a:endParaRPr/>
          </a:p>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Specificity 68%</a:t>
            </a:r>
            <a:endParaRPr/>
          </a:p>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Overall performance (AOC) 0.79</a:t>
            </a:r>
            <a:endParaRPr/>
          </a:p>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Ease of use?</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Ahmad Nawabi et al. </a:t>
            </a:r>
            <a:r>
              <a:rPr i="1" lang="en-US" sz="2400">
                <a:solidFill>
                  <a:schemeClr val="dk1"/>
                </a:solidFill>
                <a:latin typeface="Times New Roman"/>
                <a:ea typeface="Times New Roman"/>
                <a:cs typeface="Times New Roman"/>
                <a:sym typeface="Times New Roman"/>
              </a:rPr>
              <a:t>Neurology. </a:t>
            </a:r>
            <a:r>
              <a:rPr lang="en-US" sz="2400">
                <a:solidFill>
                  <a:schemeClr val="dk1"/>
                </a:solidFill>
                <a:latin typeface="Times New Roman"/>
                <a:ea typeface="Times New Roman"/>
                <a:cs typeface="Times New Roman"/>
                <a:sym typeface="Times New Roman"/>
              </a:rPr>
              <a:t>2026;106:e214484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Midwest Can 5 gal. Diesel Can at Tractor Supply Co" id="96" name="Google Shape;96;p2"/>
          <p:cNvPicPr preferRelativeResize="0"/>
          <p:nvPr/>
        </p:nvPicPr>
        <p:blipFill rotWithShape="1">
          <a:blip r:embed="rId3">
            <a:alphaModFix/>
          </a:blip>
          <a:srcRect b="0" l="11201" r="9561" t="0"/>
          <a:stretch/>
        </p:blipFill>
        <p:spPr>
          <a:xfrm>
            <a:off x="76200" y="3694215"/>
            <a:ext cx="1981628" cy="2500850"/>
          </a:xfrm>
          <a:prstGeom prst="rect">
            <a:avLst/>
          </a:prstGeom>
          <a:noFill/>
          <a:ln>
            <a:noFill/>
          </a:ln>
        </p:spPr>
      </p:pic>
      <p:pic>
        <p:nvPicPr>
          <p:cNvPr descr="A close-up of several bottles&#10;&#10;AI-generated content may be incorrect." id="97" name="Google Shape;97;p2"/>
          <p:cNvPicPr preferRelativeResize="0"/>
          <p:nvPr>
            <p:ph idx="1" type="body"/>
          </p:nvPr>
        </p:nvPicPr>
        <p:blipFill rotWithShape="1">
          <a:blip r:embed="rId4">
            <a:alphaModFix/>
          </a:blip>
          <a:srcRect b="0" l="0" r="0" t="0"/>
          <a:stretch/>
        </p:blipFill>
        <p:spPr>
          <a:xfrm>
            <a:off x="2019619" y="1955082"/>
            <a:ext cx="1766568" cy="1208704"/>
          </a:xfrm>
          <a:prstGeom prst="rect">
            <a:avLst/>
          </a:prstGeom>
          <a:noFill/>
          <a:ln>
            <a:noFill/>
          </a:ln>
        </p:spPr>
      </p:pic>
      <p:pic>
        <p:nvPicPr>
          <p:cNvPr descr="Donate to Mobile Stroke Treatment Unit" id="98" name="Google Shape;98;p2"/>
          <p:cNvPicPr preferRelativeResize="0"/>
          <p:nvPr/>
        </p:nvPicPr>
        <p:blipFill rotWithShape="1">
          <a:blip r:embed="rId5">
            <a:alphaModFix/>
          </a:blip>
          <a:srcRect b="0" l="0" r="0" t="0"/>
          <a:stretch/>
        </p:blipFill>
        <p:spPr>
          <a:xfrm>
            <a:off x="7511518" y="4517516"/>
            <a:ext cx="4604282" cy="1621508"/>
          </a:xfrm>
          <a:prstGeom prst="rect">
            <a:avLst/>
          </a:prstGeom>
          <a:noFill/>
          <a:ln>
            <a:noFill/>
          </a:ln>
        </p:spPr>
      </p:pic>
      <p:pic>
        <p:nvPicPr>
          <p:cNvPr descr="Kansas Initiative for Stroke Survival Case Review" id="99" name="Google Shape;99;p2"/>
          <p:cNvPicPr preferRelativeResize="0"/>
          <p:nvPr/>
        </p:nvPicPr>
        <p:blipFill rotWithShape="1">
          <a:blip r:embed="rId6">
            <a:alphaModFix/>
          </a:blip>
          <a:srcRect b="0" l="0" r="0" t="0"/>
          <a:stretch/>
        </p:blipFill>
        <p:spPr>
          <a:xfrm>
            <a:off x="4876368" y="1583927"/>
            <a:ext cx="1575263" cy="2747104"/>
          </a:xfrm>
          <a:prstGeom prst="rect">
            <a:avLst/>
          </a:prstGeom>
          <a:noFill/>
          <a:ln>
            <a:noFill/>
          </a:ln>
        </p:spPr>
      </p:pic>
      <p:sp>
        <p:nvSpPr>
          <p:cNvPr id="100" name="Google Shape;100;p2"/>
          <p:cNvSpPr/>
          <p:nvPr/>
        </p:nvSpPr>
        <p:spPr>
          <a:xfrm>
            <a:off x="512681" y="2238378"/>
            <a:ext cx="1371600" cy="1963813"/>
          </a:xfrm>
          <a:prstGeom prst="bentArrow">
            <a:avLst>
              <a:gd fmla="val 25000" name="adj1"/>
              <a:gd fmla="val 26112" name="adj2"/>
              <a:gd fmla="val 25000" name="adj3"/>
              <a:gd fmla="val 43750" name="adj4"/>
            </a:avLst>
          </a:prstGeom>
          <a:solidFill>
            <a:srgbClr val="FF9300"/>
          </a:solidFill>
          <a:ln cap="flat" cmpd="sng" w="19050">
            <a:solidFill>
              <a:srgbClr val="FF9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01" name="Google Shape;101;p2"/>
          <p:cNvSpPr/>
          <p:nvPr/>
        </p:nvSpPr>
        <p:spPr>
          <a:xfrm rot="5400000">
            <a:off x="10128229" y="2772450"/>
            <a:ext cx="1907980" cy="1194199"/>
          </a:xfrm>
          <a:prstGeom prst="bentArrow">
            <a:avLst>
              <a:gd fmla="val 29809" name="adj1"/>
              <a:gd fmla="val 25000" name="adj2"/>
              <a:gd fmla="val 25000" name="adj3"/>
              <a:gd fmla="val 43750" name="adj4"/>
            </a:avLst>
          </a:prstGeom>
          <a:solidFill>
            <a:srgbClr val="FF9300"/>
          </a:solidFill>
          <a:ln cap="flat" cmpd="sng" w="19050">
            <a:solidFill>
              <a:srgbClr val="FF9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02" name="Google Shape;102;p2"/>
          <p:cNvSpPr/>
          <p:nvPr/>
        </p:nvSpPr>
        <p:spPr>
          <a:xfrm>
            <a:off x="3881850" y="2297648"/>
            <a:ext cx="928734" cy="659831"/>
          </a:xfrm>
          <a:prstGeom prst="rightArrow">
            <a:avLst>
              <a:gd fmla="val 50000" name="adj1"/>
              <a:gd fmla="val 50000" name="adj2"/>
            </a:avLst>
          </a:prstGeom>
          <a:solidFill>
            <a:srgbClr val="FF9300"/>
          </a:solidFill>
          <a:ln cap="flat" cmpd="sng" w="19050">
            <a:solidFill>
              <a:srgbClr val="FF9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modern healthcare facility featuring large glass windows and a prominent  red cross symbol on its facade. 66089318 PNG" id="103" name="Google Shape;103;p2"/>
          <p:cNvPicPr preferRelativeResize="0"/>
          <p:nvPr/>
        </p:nvPicPr>
        <p:blipFill rotWithShape="1">
          <a:blip r:embed="rId7">
            <a:alphaModFix/>
          </a:blip>
          <a:srcRect b="0" l="0" r="0" t="0"/>
          <a:stretch/>
        </p:blipFill>
        <p:spPr>
          <a:xfrm>
            <a:off x="7511518" y="1521019"/>
            <a:ext cx="2861972" cy="1907981"/>
          </a:xfrm>
          <a:prstGeom prst="rect">
            <a:avLst/>
          </a:prstGeom>
          <a:noFill/>
          <a:ln>
            <a:noFill/>
          </a:ln>
        </p:spPr>
      </p:pic>
      <p:sp>
        <p:nvSpPr>
          <p:cNvPr id="104" name="Google Shape;104;p2"/>
          <p:cNvSpPr/>
          <p:nvPr/>
        </p:nvSpPr>
        <p:spPr>
          <a:xfrm>
            <a:off x="6522831" y="2238378"/>
            <a:ext cx="928734" cy="659831"/>
          </a:xfrm>
          <a:prstGeom prst="rightArrow">
            <a:avLst>
              <a:gd fmla="val 50000" name="adj1"/>
              <a:gd fmla="val 50000" name="adj2"/>
            </a:avLst>
          </a:prstGeom>
          <a:solidFill>
            <a:srgbClr val="FF9300"/>
          </a:solidFill>
          <a:ln cap="flat" cmpd="sng" w="19050">
            <a:solidFill>
              <a:srgbClr val="FF9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5" name="Google Shape;105;p2"/>
          <p:cNvSpPr txBox="1"/>
          <p:nvPr/>
        </p:nvSpPr>
        <p:spPr>
          <a:xfrm>
            <a:off x="7605811" y="3429000"/>
            <a:ext cx="297360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Prehospital Destination Determination</a:t>
            </a:r>
            <a:endParaRPr/>
          </a:p>
        </p:txBody>
      </p:sp>
      <p:sp>
        <p:nvSpPr>
          <p:cNvPr id="106" name="Google Shape;106;p2"/>
          <p:cNvSpPr txBox="1"/>
          <p:nvPr/>
        </p:nvSpPr>
        <p:spPr>
          <a:xfrm>
            <a:off x="4177198" y="4372131"/>
            <a:ext cx="297360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Prehospital Screening and Alert</a:t>
            </a:r>
            <a:endParaRPr/>
          </a:p>
        </p:txBody>
      </p:sp>
      <p:sp>
        <p:nvSpPr>
          <p:cNvPr id="107" name="Google Shape;107;p2"/>
          <p:cNvSpPr txBox="1"/>
          <p:nvPr/>
        </p:nvSpPr>
        <p:spPr>
          <a:xfrm>
            <a:off x="274320" y="186487"/>
            <a:ext cx="1164336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chemeClr val="dk1"/>
                </a:solidFill>
                <a:latin typeface="Times New Roman"/>
                <a:ea typeface="Times New Roman"/>
                <a:cs typeface="Times New Roman"/>
                <a:sym typeface="Times New Roman"/>
              </a:rPr>
              <a:t>The Evolution of Prehospital Stroke Care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b="1" lang="en-US"/>
              <a:t>Challenges with Prehospital Stroke Scales</a:t>
            </a:r>
            <a:endParaRPr/>
          </a:p>
        </p:txBody>
      </p:sp>
      <p:sp>
        <p:nvSpPr>
          <p:cNvPr id="259" name="Google Shape;259;p20"/>
          <p:cNvSpPr txBox="1"/>
          <p:nvPr>
            <p:ph idx="1" type="body"/>
          </p:nvPr>
        </p:nvSpPr>
        <p:spPr>
          <a:xfrm>
            <a:off x="944880" y="193230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Gaze deviation is high yield but challenging to assess</a:t>
            </a:r>
            <a:endParaRPr/>
          </a:p>
          <a:p>
            <a:pPr indent="-228600" lvl="0" marL="228600" rtl="0" algn="l">
              <a:lnSpc>
                <a:spcPct val="90000"/>
              </a:lnSpc>
              <a:spcBef>
                <a:spcPts val="1000"/>
              </a:spcBef>
              <a:spcAft>
                <a:spcPts val="0"/>
              </a:spcAft>
              <a:buClr>
                <a:schemeClr val="dk1"/>
              </a:buClr>
              <a:buSzPts val="2800"/>
              <a:buChar char="•"/>
            </a:pPr>
            <a:r>
              <a:rPr lang="en-US"/>
              <a:t>Not designed for posterior circulation strokes</a:t>
            </a:r>
            <a:endParaRPr/>
          </a:p>
          <a:p>
            <a:pPr indent="-228600" lvl="0" marL="228600" rtl="0" algn="l">
              <a:lnSpc>
                <a:spcPct val="90000"/>
              </a:lnSpc>
              <a:spcBef>
                <a:spcPts val="1000"/>
              </a:spcBef>
              <a:spcAft>
                <a:spcPts val="0"/>
              </a:spcAft>
              <a:buClr>
                <a:schemeClr val="dk1"/>
              </a:buClr>
              <a:buSzPts val="2800"/>
              <a:buChar char="•"/>
            </a:pPr>
            <a:r>
              <a:rPr lang="en-US"/>
              <a:t>Not validated in pediatric patients</a:t>
            </a:r>
            <a:endParaRPr/>
          </a:p>
          <a:p>
            <a:pPr indent="-228600" lvl="0" marL="228600" rtl="0" algn="l">
              <a:lnSpc>
                <a:spcPct val="90000"/>
              </a:lnSpc>
              <a:spcBef>
                <a:spcPts val="1000"/>
              </a:spcBef>
              <a:spcAft>
                <a:spcPts val="0"/>
              </a:spcAft>
              <a:buClr>
                <a:schemeClr val="dk1"/>
              </a:buClr>
              <a:buSzPts val="2800"/>
              <a:buChar char="•"/>
            </a:pPr>
            <a:r>
              <a:rPr lang="en-US"/>
              <a:t>None have both high sensitivity and specificity</a:t>
            </a:r>
            <a:endParaRPr/>
          </a:p>
          <a:p>
            <a:pPr indent="-228600" lvl="0" marL="228600" rtl="0" algn="l">
              <a:lnSpc>
                <a:spcPct val="90000"/>
              </a:lnSpc>
              <a:spcBef>
                <a:spcPts val="1000"/>
              </a:spcBef>
              <a:spcAft>
                <a:spcPts val="0"/>
              </a:spcAft>
              <a:buClr>
                <a:schemeClr val="dk1"/>
              </a:buClr>
              <a:buSzPts val="2800"/>
              <a:buChar char="•"/>
            </a:pPr>
            <a:r>
              <a:rPr lang="en-US"/>
              <a:t>Efficacy is system dependent</a:t>
            </a:r>
            <a:endParaRPr/>
          </a:p>
          <a:p>
            <a:pPr indent="-228600" lvl="0" marL="228600" rtl="0" algn="l">
              <a:lnSpc>
                <a:spcPct val="90000"/>
              </a:lnSpc>
              <a:spcBef>
                <a:spcPts val="1000"/>
              </a:spcBef>
              <a:spcAft>
                <a:spcPts val="0"/>
              </a:spcAft>
              <a:buClr>
                <a:schemeClr val="dk1"/>
              </a:buClr>
              <a:buSzPts val="2800"/>
              <a:buChar char="•"/>
            </a:pPr>
            <a:r>
              <a:rPr lang="en-US"/>
              <a:t>Communication barriers</a:t>
            </a:r>
            <a:endParaRPr/>
          </a:p>
          <a:p>
            <a:pPr indent="-228600" lvl="0" marL="228600" rtl="0" algn="l">
              <a:lnSpc>
                <a:spcPct val="90000"/>
              </a:lnSpc>
              <a:spcBef>
                <a:spcPts val="1000"/>
              </a:spcBef>
              <a:spcAft>
                <a:spcPts val="0"/>
              </a:spcAft>
              <a:buClr>
                <a:schemeClr val="dk1"/>
              </a:buClr>
              <a:buSzPts val="2800"/>
              <a:buChar char="•"/>
            </a:pPr>
            <a:r>
              <a:rPr lang="en-US"/>
              <a:t>Altered Mental Status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1"/>
          <p:cNvSpPr txBox="1"/>
          <p:nvPr>
            <p:ph type="title"/>
          </p:nvPr>
        </p:nvSpPr>
        <p:spPr>
          <a:xfrm>
            <a:off x="838200" y="188268"/>
            <a:ext cx="10515600" cy="96737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Times New Roman"/>
              <a:buNone/>
            </a:pPr>
            <a:r>
              <a:rPr b="1" lang="en-US"/>
              <a:t>Strategies for Routing Patients</a:t>
            </a:r>
            <a:endParaRPr/>
          </a:p>
        </p:txBody>
      </p:sp>
      <p:pic>
        <p:nvPicPr>
          <p:cNvPr descr="Ambulance PNG" id="266" name="Google Shape;266;p21"/>
          <p:cNvPicPr preferRelativeResize="0"/>
          <p:nvPr/>
        </p:nvPicPr>
        <p:blipFill rotWithShape="1">
          <a:blip r:embed="rId3">
            <a:alphaModFix/>
          </a:blip>
          <a:srcRect b="0" l="0" r="0" t="0"/>
          <a:stretch/>
        </p:blipFill>
        <p:spPr>
          <a:xfrm>
            <a:off x="106680" y="2231548"/>
            <a:ext cx="2743639" cy="1499256"/>
          </a:xfrm>
          <a:prstGeom prst="rect">
            <a:avLst/>
          </a:prstGeom>
          <a:noFill/>
          <a:ln>
            <a:noFill/>
          </a:ln>
        </p:spPr>
      </p:pic>
      <p:sp>
        <p:nvSpPr>
          <p:cNvPr id="267" name="Google Shape;267;p21"/>
          <p:cNvSpPr/>
          <p:nvPr/>
        </p:nvSpPr>
        <p:spPr>
          <a:xfrm>
            <a:off x="2850319" y="2683996"/>
            <a:ext cx="1402080" cy="594360"/>
          </a:xfrm>
          <a:prstGeom prst="rightArrow">
            <a:avLst>
              <a:gd fmla="val 50000" name="adj1"/>
              <a:gd fmla="val 50000" name="adj2"/>
            </a:avLst>
          </a:prstGeom>
          <a:solidFill>
            <a:srgbClr val="FF9300"/>
          </a:solidFill>
          <a:ln cap="flat" cmpd="sng" w="19050">
            <a:solidFill>
              <a:srgbClr val="FF9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Generated image: Primary Stroke Center building front view" id="268" name="Google Shape;268;p21"/>
          <p:cNvPicPr preferRelativeResize="0"/>
          <p:nvPr/>
        </p:nvPicPr>
        <p:blipFill rotWithShape="1">
          <a:blip r:embed="rId4">
            <a:alphaModFix/>
          </a:blip>
          <a:srcRect b="0" l="0" r="0" t="0"/>
          <a:stretch/>
        </p:blipFill>
        <p:spPr>
          <a:xfrm>
            <a:off x="4252399" y="2098834"/>
            <a:ext cx="2647026" cy="1764684"/>
          </a:xfrm>
          <a:prstGeom prst="rect">
            <a:avLst/>
          </a:prstGeom>
          <a:noFill/>
          <a:ln>
            <a:noFill/>
          </a:ln>
        </p:spPr>
      </p:pic>
      <p:pic>
        <p:nvPicPr>
          <p:cNvPr descr="Comprehensive Stroke Center building overview" id="269" name="Google Shape;269;p21"/>
          <p:cNvPicPr preferRelativeResize="0"/>
          <p:nvPr/>
        </p:nvPicPr>
        <p:blipFill rotWithShape="1">
          <a:blip r:embed="rId5">
            <a:alphaModFix/>
          </a:blip>
          <a:srcRect b="0" l="0" r="0" t="0"/>
          <a:stretch/>
        </p:blipFill>
        <p:spPr>
          <a:xfrm>
            <a:off x="8398118" y="1499555"/>
            <a:ext cx="3786242" cy="2524161"/>
          </a:xfrm>
          <a:prstGeom prst="rect">
            <a:avLst/>
          </a:prstGeom>
          <a:noFill/>
          <a:ln>
            <a:noFill/>
          </a:ln>
        </p:spPr>
      </p:pic>
      <p:sp>
        <p:nvSpPr>
          <p:cNvPr id="270" name="Google Shape;270;p21"/>
          <p:cNvSpPr/>
          <p:nvPr/>
        </p:nvSpPr>
        <p:spPr>
          <a:xfrm>
            <a:off x="6996038" y="2683996"/>
            <a:ext cx="1402080" cy="594360"/>
          </a:xfrm>
          <a:prstGeom prst="rightArrow">
            <a:avLst>
              <a:gd fmla="val 50000" name="adj1"/>
              <a:gd fmla="val 50000" name="adj2"/>
            </a:avLst>
          </a:prstGeom>
          <a:solidFill>
            <a:srgbClr val="FF9300"/>
          </a:solidFill>
          <a:ln cap="flat" cmpd="sng" w="19050">
            <a:solidFill>
              <a:srgbClr val="FF9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1" name="Google Shape;271;p21"/>
          <p:cNvSpPr/>
          <p:nvPr/>
        </p:nvSpPr>
        <p:spPr>
          <a:xfrm rot="10800000">
            <a:off x="951011" y="3858944"/>
            <a:ext cx="9838909" cy="1234440"/>
          </a:xfrm>
          <a:prstGeom prst="uturnArrow">
            <a:avLst>
              <a:gd fmla="val 22531" name="adj1"/>
              <a:gd fmla="val 25000" name="adj2"/>
              <a:gd fmla="val 25000" name="adj3"/>
              <a:gd fmla="val 43750" name="adj4"/>
              <a:gd fmla="val 75000" name="adj5"/>
            </a:avLst>
          </a:prstGeom>
          <a:solidFill>
            <a:srgbClr val="FF9300"/>
          </a:solidFill>
          <a:ln cap="flat" cmpd="sng" w="19050">
            <a:solidFill>
              <a:srgbClr val="FF9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72" name="Google Shape;272;p21"/>
          <p:cNvSpPr txBox="1"/>
          <p:nvPr/>
        </p:nvSpPr>
        <p:spPr>
          <a:xfrm>
            <a:off x="3081326" y="5221525"/>
            <a:ext cx="5069228"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Overcrowding at CSC/Overtriage</a:t>
            </a:r>
            <a:endParaRPr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 Delay to thrombolytics</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Long transport time</a:t>
            </a:r>
            <a:endParaRPr/>
          </a:p>
        </p:txBody>
      </p:sp>
      <p:sp>
        <p:nvSpPr>
          <p:cNvPr id="273" name="Google Shape;273;p21"/>
          <p:cNvSpPr txBox="1"/>
          <p:nvPr/>
        </p:nvSpPr>
        <p:spPr>
          <a:xfrm>
            <a:off x="4044292" y="1499555"/>
            <a:ext cx="306324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Delay to EVT</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Transfer Delays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descr="A diagram of a stroke transportation&#10;&#10;AI-generated content may be incorrect." id="278" name="Google Shape;278;p22"/>
          <p:cNvPicPr preferRelativeResize="0"/>
          <p:nvPr>
            <p:ph idx="1" type="body"/>
          </p:nvPr>
        </p:nvPicPr>
        <p:blipFill rotWithShape="1">
          <a:blip r:embed="rId3">
            <a:alphaModFix/>
          </a:blip>
          <a:srcRect b="0" l="0" r="2062" t="5996"/>
          <a:stretch/>
        </p:blipFill>
        <p:spPr>
          <a:xfrm>
            <a:off x="1439694" y="0"/>
            <a:ext cx="8949446" cy="6933478"/>
          </a:xfrm>
          <a:prstGeom prst="rect">
            <a:avLst/>
          </a:prstGeom>
          <a:noFill/>
          <a:ln>
            <a:noFill/>
          </a:ln>
        </p:spPr>
      </p:pic>
      <p:sp>
        <p:nvSpPr>
          <p:cNvPr id="279" name="Google Shape;279;p22"/>
          <p:cNvSpPr txBox="1"/>
          <p:nvPr/>
        </p:nvSpPr>
        <p:spPr>
          <a:xfrm>
            <a:off x="1802859" y="6575899"/>
            <a:ext cx="93644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https://www.stroke.org/en/professionals/stroke-resource-library/pre-hospitalems</a:t>
            </a:r>
            <a:endParaRPr sz="18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lang="en-US"/>
              <a:t>Urban vs Rural Tradeoffs</a:t>
            </a:r>
            <a:endParaRPr/>
          </a:p>
        </p:txBody>
      </p:sp>
      <p:sp>
        <p:nvSpPr>
          <p:cNvPr id="285" name="Google Shape;285;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Urban</a:t>
            </a:r>
            <a:endParaRPr/>
          </a:p>
          <a:p>
            <a:pPr indent="-228600" lvl="0" marL="228600" rtl="0" algn="l">
              <a:lnSpc>
                <a:spcPct val="90000"/>
              </a:lnSpc>
              <a:spcBef>
                <a:spcPts val="1000"/>
              </a:spcBef>
              <a:spcAft>
                <a:spcPts val="0"/>
              </a:spcAft>
              <a:buClr>
                <a:schemeClr val="dk1"/>
              </a:buClr>
              <a:buSzPts val="2800"/>
              <a:buChar char="•"/>
            </a:pPr>
            <a:r>
              <a:rPr lang="en-US"/>
              <a:t>Rura</a:t>
            </a:r>
            <a:endParaRPr/>
          </a:p>
        </p:txBody>
      </p:sp>
      <p:pic>
        <p:nvPicPr>
          <p:cNvPr descr="A map of the los angeles county&#10;&#10;AI-generated content may be incorrect." id="286" name="Google Shape;286;p23"/>
          <p:cNvPicPr preferRelativeResize="0"/>
          <p:nvPr/>
        </p:nvPicPr>
        <p:blipFill rotWithShape="1">
          <a:blip r:embed="rId3">
            <a:alphaModFix/>
          </a:blip>
          <a:srcRect b="0" l="0" r="0" t="0"/>
          <a:stretch/>
        </p:blipFill>
        <p:spPr>
          <a:xfrm>
            <a:off x="1193333" y="0"/>
            <a:ext cx="9805336" cy="6858000"/>
          </a:xfrm>
          <a:prstGeom prst="rect">
            <a:avLst/>
          </a:prstGeom>
          <a:noFill/>
          <a:ln>
            <a:noFill/>
          </a:ln>
        </p:spPr>
      </p:pic>
      <p:pic>
        <p:nvPicPr>
          <p:cNvPr descr="Ambulance PNG" id="287" name="Google Shape;287;p23"/>
          <p:cNvPicPr preferRelativeResize="0"/>
          <p:nvPr/>
        </p:nvPicPr>
        <p:blipFill rotWithShape="1">
          <a:blip r:embed="rId4">
            <a:alphaModFix/>
          </a:blip>
          <a:srcRect b="0" l="0" r="0" t="0"/>
          <a:stretch/>
        </p:blipFill>
        <p:spPr>
          <a:xfrm>
            <a:off x="4594299" y="1690688"/>
            <a:ext cx="2195579" cy="119976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t/>
            </a:r>
            <a:endParaRPr/>
          </a:p>
        </p:txBody>
      </p:sp>
      <p:pic>
        <p:nvPicPr>
          <p:cNvPr descr="A diagram of a hospital&#10;&#10;AI-generated content may be incorrect." id="294" name="Google Shape;294;p24"/>
          <p:cNvPicPr preferRelativeResize="0"/>
          <p:nvPr>
            <p:ph idx="1" type="body"/>
          </p:nvPr>
        </p:nvPicPr>
        <p:blipFill rotWithShape="1">
          <a:blip r:embed="rId3">
            <a:alphaModFix/>
          </a:blip>
          <a:srcRect b="0" l="0" r="0" t="0"/>
          <a:stretch/>
        </p:blipFill>
        <p:spPr>
          <a:xfrm>
            <a:off x="1863364" y="60094"/>
            <a:ext cx="8740164" cy="6797906"/>
          </a:xfrm>
          <a:prstGeom prst="rect">
            <a:avLst/>
          </a:prstGeom>
          <a:noFill/>
          <a:ln>
            <a:noFill/>
          </a:ln>
        </p:spPr>
      </p:pic>
      <p:sp>
        <p:nvSpPr>
          <p:cNvPr id="295" name="Google Shape;295;p24"/>
          <p:cNvSpPr txBox="1"/>
          <p:nvPr/>
        </p:nvSpPr>
        <p:spPr>
          <a:xfrm>
            <a:off x="2036319" y="6575899"/>
            <a:ext cx="93644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https://www.stroke.org/en/professionals/stroke-resource-library/pre-hospitalems</a:t>
            </a:r>
            <a:endParaRPr sz="18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t/>
            </a:r>
            <a:endParaRPr/>
          </a:p>
        </p:txBody>
      </p:sp>
      <p:sp>
        <p:nvSpPr>
          <p:cNvPr id="302" name="Google Shape;302;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descr="A map with red pins&#10;&#10;AI-generated content may be incorrect." id="303" name="Google Shape;303;p25"/>
          <p:cNvPicPr preferRelativeResize="0"/>
          <p:nvPr/>
        </p:nvPicPr>
        <p:blipFill rotWithShape="1">
          <a:blip r:embed="rId3">
            <a:alphaModFix/>
          </a:blip>
          <a:srcRect b="0" l="0" r="0" t="0"/>
          <a:stretch/>
        </p:blipFill>
        <p:spPr>
          <a:xfrm>
            <a:off x="954524" y="0"/>
            <a:ext cx="10251740" cy="6837183"/>
          </a:xfrm>
          <a:prstGeom prst="rect">
            <a:avLst/>
          </a:prstGeom>
          <a:noFill/>
          <a:ln>
            <a:noFill/>
          </a:ln>
        </p:spPr>
      </p:pic>
      <p:sp>
        <p:nvSpPr>
          <p:cNvPr id="304" name="Google Shape;304;p25"/>
          <p:cNvSpPr/>
          <p:nvPr/>
        </p:nvSpPr>
        <p:spPr>
          <a:xfrm>
            <a:off x="4163437" y="1027906"/>
            <a:ext cx="564205" cy="525283"/>
          </a:xfrm>
          <a:prstGeom prst="star5">
            <a:avLst>
              <a:gd fmla="val 19098" name="adj"/>
              <a:gd fmla="val 105146" name="hf"/>
              <a:gd fmla="val 110557" name="vf"/>
            </a:avLst>
          </a:prstGeom>
          <a:solidFill>
            <a:srgbClr val="FFFF00"/>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mbulance PNG" id="305" name="Google Shape;305;p25"/>
          <p:cNvPicPr preferRelativeResize="0"/>
          <p:nvPr/>
        </p:nvPicPr>
        <p:blipFill rotWithShape="1">
          <a:blip r:embed="rId4">
            <a:alphaModFix/>
          </a:blip>
          <a:srcRect b="0" l="0" r="0" t="0"/>
          <a:stretch/>
        </p:blipFill>
        <p:spPr>
          <a:xfrm>
            <a:off x="7751156" y="4112459"/>
            <a:ext cx="2195579" cy="119976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t/>
            </a:r>
            <a:endParaRPr/>
          </a:p>
        </p:txBody>
      </p:sp>
      <p:sp>
        <p:nvSpPr>
          <p:cNvPr id="312" name="Google Shape;312;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descr="Relay Race Pictures, Images and Stock Photos - iStock" id="313" name="Google Shape;313;p26"/>
          <p:cNvPicPr preferRelativeResize="0"/>
          <p:nvPr/>
        </p:nvPicPr>
        <p:blipFill rotWithShape="1">
          <a:blip r:embed="rId3">
            <a:alphaModFix/>
          </a:blip>
          <a:srcRect b="8500" l="0" r="0" t="21638"/>
          <a:stretch/>
        </p:blipFill>
        <p:spPr>
          <a:xfrm>
            <a:off x="20" y="1282"/>
            <a:ext cx="12191980" cy="685671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Times New Roman"/>
              <a:buNone/>
            </a:pPr>
            <a:r>
              <a:rPr b="1" lang="en-US"/>
              <a:t>What difference does EMS prenotification make?</a:t>
            </a:r>
            <a:endParaRPr/>
          </a:p>
        </p:txBody>
      </p:sp>
      <p:sp>
        <p:nvSpPr>
          <p:cNvPr id="320" name="Google Shape;320;p27"/>
          <p:cNvSpPr txBox="1"/>
          <p:nvPr>
            <p:ph idx="1" type="body"/>
          </p:nvPr>
        </p:nvSpPr>
        <p:spPr>
          <a:xfrm>
            <a:off x="853440" y="2054225"/>
            <a:ext cx="10515600" cy="2517775"/>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Allows for mobilization of resources</a:t>
            </a:r>
            <a:endParaRPr/>
          </a:p>
          <a:p>
            <a:pPr indent="-228600" lvl="0" marL="228600" rtl="0" algn="l">
              <a:lnSpc>
                <a:spcPct val="90000"/>
              </a:lnSpc>
              <a:spcBef>
                <a:spcPts val="1000"/>
              </a:spcBef>
              <a:spcAft>
                <a:spcPts val="0"/>
              </a:spcAft>
              <a:buClr>
                <a:schemeClr val="dk1"/>
              </a:buClr>
              <a:buSzPts val="2800"/>
              <a:buChar char="•"/>
            </a:pPr>
            <a:r>
              <a:rPr lang="en-US"/>
              <a:t>Door to imaging time shorter (26 vs 31 min)*</a:t>
            </a:r>
            <a:endParaRPr/>
          </a:p>
          <a:p>
            <a:pPr indent="-228600" lvl="0" marL="228600" rtl="0" algn="l">
              <a:lnSpc>
                <a:spcPct val="90000"/>
              </a:lnSpc>
              <a:spcBef>
                <a:spcPts val="1000"/>
              </a:spcBef>
              <a:spcAft>
                <a:spcPts val="0"/>
              </a:spcAft>
              <a:buClr>
                <a:schemeClr val="dk1"/>
              </a:buClr>
              <a:buSzPts val="2800"/>
              <a:buChar char="•"/>
            </a:pPr>
            <a:r>
              <a:rPr lang="en-US"/>
              <a:t>Door to needle time shorter (78.2 vs 83 min)*</a:t>
            </a:r>
            <a:endParaRPr/>
          </a:p>
          <a:p>
            <a:pPr indent="-228600" lvl="0" marL="228600" rtl="0" algn="l">
              <a:lnSpc>
                <a:spcPct val="90000"/>
              </a:lnSpc>
              <a:spcBef>
                <a:spcPts val="1000"/>
              </a:spcBef>
              <a:spcAft>
                <a:spcPts val="0"/>
              </a:spcAft>
              <a:buClr>
                <a:schemeClr val="dk1"/>
              </a:buClr>
              <a:buSzPts val="2800"/>
              <a:buChar char="•"/>
            </a:pPr>
            <a:r>
              <a:rPr lang="en-US"/>
              <a:t>More eligible patients treated with tPA (71.8% vs 62.2%)*</a:t>
            </a:r>
            <a:endParaRPr/>
          </a:p>
          <a:p>
            <a:pPr indent="-228600" lvl="0" marL="228600" rtl="0" algn="l">
              <a:lnSpc>
                <a:spcPct val="90000"/>
              </a:lnSpc>
              <a:spcBef>
                <a:spcPts val="1000"/>
              </a:spcBef>
              <a:spcAft>
                <a:spcPts val="0"/>
              </a:spcAft>
              <a:buClr>
                <a:schemeClr val="dk1"/>
              </a:buClr>
              <a:buSzPts val="2800"/>
              <a:buChar char="•"/>
            </a:pPr>
            <a:r>
              <a:rPr lang="en-US"/>
              <a:t>Decreased in hospital mortality (OR 0.87) **</a:t>
            </a:r>
            <a:endParaRPr/>
          </a:p>
        </p:txBody>
      </p:sp>
      <p:sp>
        <p:nvSpPr>
          <p:cNvPr id="321" name="Google Shape;321;p27"/>
          <p:cNvSpPr txBox="1"/>
          <p:nvPr/>
        </p:nvSpPr>
        <p:spPr>
          <a:xfrm>
            <a:off x="548640" y="5669280"/>
            <a:ext cx="111252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 Lin CB, Peterson ED, Smith EE, et al. </a:t>
            </a:r>
            <a:r>
              <a:rPr i="1" lang="en-US" sz="1800">
                <a:solidFill>
                  <a:schemeClr val="dk1"/>
                </a:solidFill>
                <a:latin typeface="Times New Roman"/>
                <a:ea typeface="Times New Roman"/>
                <a:cs typeface="Times New Roman"/>
                <a:sym typeface="Times New Roman"/>
              </a:rPr>
              <a:t>Circulation: Cardiovascular Quality and Outcomes. </a:t>
            </a:r>
            <a:r>
              <a:rPr lang="en-US" sz="1800">
                <a:solidFill>
                  <a:schemeClr val="dk1"/>
                </a:solidFill>
                <a:latin typeface="Times New Roman"/>
                <a:ea typeface="Times New Roman"/>
                <a:cs typeface="Times New Roman"/>
                <a:sym typeface="Times New Roman"/>
              </a:rPr>
              <a:t>2012; 5(4).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 </a:t>
            </a:r>
            <a:r>
              <a:rPr lang="en-US" sz="1800">
                <a:solidFill>
                  <a:schemeClr val="dk1"/>
                </a:solidFill>
                <a:latin typeface="Times New Roman"/>
                <a:ea typeface="Times New Roman"/>
                <a:cs typeface="Times New Roman"/>
                <a:sym typeface="Times New Roman"/>
              </a:rPr>
              <a:t>Nielsen VM, Song G, DeJoie-Stanton C, Zachrison KS. Prehosp Emerg Care. 2023;27:639–645.</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t/>
            </a:r>
            <a:endParaRPr/>
          </a:p>
        </p:txBody>
      </p:sp>
      <p:pic>
        <p:nvPicPr>
          <p:cNvPr id="328" name="Google Shape;328;p28"/>
          <p:cNvPicPr preferRelativeResize="0"/>
          <p:nvPr/>
        </p:nvPicPr>
        <p:blipFill rotWithShape="1">
          <a:blip r:embed="rId3">
            <a:alphaModFix/>
          </a:blip>
          <a:srcRect b="0" l="0" r="0" t="0"/>
          <a:stretch/>
        </p:blipFill>
        <p:spPr>
          <a:xfrm>
            <a:off x="363428" y="681037"/>
            <a:ext cx="11320853" cy="4351338"/>
          </a:xfrm>
          <a:prstGeom prst="rect">
            <a:avLst/>
          </a:prstGeom>
          <a:noFill/>
          <a:ln>
            <a:noFill/>
          </a:ln>
        </p:spPr>
      </p:pic>
      <p:sp>
        <p:nvSpPr>
          <p:cNvPr id="329" name="Google Shape;329;p28"/>
          <p:cNvSpPr txBox="1"/>
          <p:nvPr/>
        </p:nvSpPr>
        <p:spPr>
          <a:xfrm>
            <a:off x="838200" y="5821680"/>
            <a:ext cx="1084608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Bladin CF, Bagot KL, Vu M</a:t>
            </a:r>
            <a:r>
              <a:rPr i="1" lang="en-US" sz="1800">
                <a:solidFill>
                  <a:schemeClr val="dk1"/>
                </a:solidFill>
                <a:latin typeface="Times New Roman"/>
                <a:ea typeface="Times New Roman"/>
                <a:cs typeface="Times New Roman"/>
                <a:sym typeface="Times New Roman"/>
              </a:rPr>
              <a:t>, et al. BMJ Open </a:t>
            </a:r>
            <a:r>
              <a:rPr lang="en-US" sz="1800">
                <a:solidFill>
                  <a:schemeClr val="dk1"/>
                </a:solidFill>
                <a:latin typeface="Times New Roman"/>
                <a:ea typeface="Times New Roman"/>
                <a:cs typeface="Times New Roman"/>
                <a:sym typeface="Times New Roman"/>
              </a:rPr>
              <a:t>2022;</a:t>
            </a:r>
            <a:r>
              <a:rPr b="1" lang="en-US" sz="1800">
                <a:solidFill>
                  <a:schemeClr val="dk1"/>
                </a:solidFill>
                <a:latin typeface="Times New Roman"/>
                <a:ea typeface="Times New Roman"/>
                <a:cs typeface="Times New Roman"/>
                <a:sym typeface="Times New Roman"/>
              </a:rPr>
              <a:t>12:</a:t>
            </a:r>
            <a:r>
              <a:rPr lang="en-US" sz="1800">
                <a:solidFill>
                  <a:schemeClr val="dk1"/>
                </a:solidFill>
                <a:latin typeface="Times New Roman"/>
                <a:ea typeface="Times New Roman"/>
                <a:cs typeface="Times New Roman"/>
                <a:sym typeface="Times New Roman"/>
              </a:rPr>
              <a:t>e052332. doi: 10.1136/bmjopen-2021-052332</a:t>
            </a:r>
            <a:endParaRPr/>
          </a:p>
        </p:txBody>
      </p:sp>
      <p:pic>
        <p:nvPicPr>
          <p:cNvPr descr="Experts Call for Care Coordination Solutions for LVO Stroke Treatment" id="330" name="Google Shape;330;p28"/>
          <p:cNvPicPr preferRelativeResize="0"/>
          <p:nvPr/>
        </p:nvPicPr>
        <p:blipFill rotWithShape="1">
          <a:blip r:embed="rId4">
            <a:alphaModFix/>
          </a:blip>
          <a:srcRect b="0" l="0" r="0" t="0"/>
          <a:stretch/>
        </p:blipFill>
        <p:spPr>
          <a:xfrm>
            <a:off x="2209800" y="1253212"/>
            <a:ext cx="7772400" cy="43515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Times New Roman"/>
              <a:buNone/>
            </a:pPr>
            <a:r>
              <a:rPr b="1" lang="en-US"/>
              <a:t>Where should the EMS to ED handover occur?</a:t>
            </a:r>
            <a:endParaRPr/>
          </a:p>
        </p:txBody>
      </p:sp>
      <p:sp>
        <p:nvSpPr>
          <p:cNvPr id="337" name="Google Shape;337;p29"/>
          <p:cNvSpPr txBox="1"/>
          <p:nvPr>
            <p:ph idx="1" type="body"/>
          </p:nvPr>
        </p:nvSpPr>
        <p:spPr>
          <a:xfrm>
            <a:off x="1264920" y="1974096"/>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Char char="•"/>
            </a:pPr>
            <a:r>
              <a:rPr lang="en-US" sz="3200"/>
              <a:t>Ambulance gurney to CT table?</a:t>
            </a:r>
            <a:endParaRPr/>
          </a:p>
          <a:p>
            <a:pPr indent="-228600" lvl="0" marL="228600" rtl="0" algn="l">
              <a:lnSpc>
                <a:spcPct val="90000"/>
              </a:lnSpc>
              <a:spcBef>
                <a:spcPts val="1000"/>
              </a:spcBef>
              <a:spcAft>
                <a:spcPts val="0"/>
              </a:spcAft>
              <a:buClr>
                <a:schemeClr val="dk1"/>
              </a:buClr>
              <a:buSzPts val="3200"/>
              <a:buChar char="•"/>
            </a:pPr>
            <a:r>
              <a:rPr lang="en-US" sz="3200"/>
              <a:t>Ambulance gurney to hybrid CT/angiography device?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Image result for time clock seconds stopwatch" id="113" name="Google Shape;113;p3"/>
          <p:cNvPicPr preferRelativeResize="0"/>
          <p:nvPr/>
        </p:nvPicPr>
        <p:blipFill rotWithShape="1">
          <a:blip r:embed="rId3">
            <a:alphaModFix/>
          </a:blip>
          <a:srcRect b="0" l="0" r="0" t="0"/>
          <a:stretch/>
        </p:blipFill>
        <p:spPr>
          <a:xfrm>
            <a:off x="457200" y="187601"/>
            <a:ext cx="4485828" cy="6043407"/>
          </a:xfrm>
          <a:prstGeom prst="rect">
            <a:avLst/>
          </a:prstGeom>
          <a:noFill/>
          <a:ln>
            <a:noFill/>
          </a:ln>
        </p:spPr>
      </p:pic>
      <p:pic>
        <p:nvPicPr>
          <p:cNvPr descr="Telephone Red transparent PNG - StickPNG" id="114" name="Google Shape;114;p3"/>
          <p:cNvPicPr preferRelativeResize="0"/>
          <p:nvPr/>
        </p:nvPicPr>
        <p:blipFill rotWithShape="1">
          <a:blip r:embed="rId4">
            <a:alphaModFix/>
          </a:blip>
          <a:srcRect b="0" l="0" r="0" t="11789"/>
          <a:stretch/>
        </p:blipFill>
        <p:spPr>
          <a:xfrm>
            <a:off x="5606339" y="187601"/>
            <a:ext cx="5825838" cy="3864246"/>
          </a:xfrm>
          <a:prstGeom prst="rect">
            <a:avLst/>
          </a:prstGeom>
          <a:noFill/>
          <a:ln>
            <a:noFill/>
          </a:ln>
        </p:spPr>
      </p:pic>
      <p:sp>
        <p:nvSpPr>
          <p:cNvPr id="115" name="Google Shape;115;p3"/>
          <p:cNvSpPr/>
          <p:nvPr/>
        </p:nvSpPr>
        <p:spPr>
          <a:xfrm rot="4285313">
            <a:off x="784722" y="2129529"/>
            <a:ext cx="3830781" cy="3844636"/>
          </a:xfrm>
          <a:prstGeom prst="pie">
            <a:avLst>
              <a:gd fmla="val 11930593" name="adj1"/>
              <a:gd fmla="val 15314352" name="adj2"/>
            </a:avLst>
          </a:prstGeom>
          <a:solidFill>
            <a:srgbClr val="FF0000">
              <a:alpha val="42745"/>
            </a:srgbClr>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16" name="Google Shape;116;p3"/>
          <p:cNvSpPr txBox="1"/>
          <p:nvPr/>
        </p:nvSpPr>
        <p:spPr>
          <a:xfrm>
            <a:off x="5321971" y="3914687"/>
            <a:ext cx="670777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000" u="none" cap="none" strike="noStrike">
                <a:solidFill>
                  <a:schemeClr val="dk1"/>
                </a:solidFill>
                <a:latin typeface="Times New Roman"/>
                <a:ea typeface="Times New Roman"/>
                <a:cs typeface="Times New Roman"/>
                <a:sym typeface="Times New Roman"/>
              </a:rPr>
              <a:t>What proportion of stroke patients utilize EMS?</a:t>
            </a:r>
            <a:endParaRPr/>
          </a:p>
        </p:txBody>
      </p:sp>
      <p:sp>
        <p:nvSpPr>
          <p:cNvPr id="117" name="Google Shape;117;p3"/>
          <p:cNvSpPr txBox="1"/>
          <p:nvPr/>
        </p:nvSpPr>
        <p:spPr>
          <a:xfrm>
            <a:off x="6938499" y="5321633"/>
            <a:ext cx="347472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5400" u="none" cap="none" strike="noStrike">
                <a:solidFill>
                  <a:schemeClr val="dk1"/>
                </a:solidFill>
                <a:latin typeface="Times New Roman"/>
                <a:ea typeface="Times New Roman"/>
                <a:cs typeface="Times New Roman"/>
                <a:sym typeface="Times New Roman"/>
              </a:rPr>
              <a:t>59%</a:t>
            </a:r>
            <a:endParaRPr/>
          </a:p>
        </p:txBody>
      </p:sp>
      <p:sp>
        <p:nvSpPr>
          <p:cNvPr id="118" name="Google Shape;118;p3"/>
          <p:cNvSpPr txBox="1"/>
          <p:nvPr/>
        </p:nvSpPr>
        <p:spPr>
          <a:xfrm>
            <a:off x="4794585" y="6270149"/>
            <a:ext cx="776254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Mochari-Greenberger H, Xian Y, Hellkamp AS, et al. </a:t>
            </a:r>
            <a:r>
              <a:rPr b="0" i="1" lang="en-US" sz="1800" u="none" cap="none" strike="noStrike">
                <a:solidFill>
                  <a:schemeClr val="dk1"/>
                </a:solidFill>
                <a:latin typeface="Times New Roman"/>
                <a:ea typeface="Times New Roman"/>
                <a:cs typeface="Times New Roman"/>
                <a:sym typeface="Times New Roman"/>
              </a:rPr>
              <a:t>JAHA. </a:t>
            </a:r>
            <a:r>
              <a:rPr b="0" i="0" lang="en-US" sz="1800" u="none" cap="none" strike="noStrike">
                <a:solidFill>
                  <a:schemeClr val="dk1"/>
                </a:solidFill>
                <a:latin typeface="Times New Roman"/>
                <a:ea typeface="Times New Roman"/>
                <a:cs typeface="Times New Roman"/>
                <a:sym typeface="Times New Roman"/>
              </a:rPr>
              <a:t>2015; 4(8)</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Times New Roman"/>
              <a:buNone/>
            </a:pPr>
            <a:r>
              <a:rPr b="1" lang="en-US"/>
              <a:t>Does a Direct to CT Protocol Make a Difference?</a:t>
            </a:r>
            <a:endParaRPr/>
          </a:p>
        </p:txBody>
      </p:sp>
      <p:sp>
        <p:nvSpPr>
          <p:cNvPr id="344" name="Google Shape;344;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Cone et al, 2018</a:t>
            </a:r>
            <a:endParaRPr/>
          </a:p>
          <a:p>
            <a:pPr indent="-228600" lvl="1" marL="685800" rtl="0" algn="l">
              <a:lnSpc>
                <a:spcPct val="90000"/>
              </a:lnSpc>
              <a:spcBef>
                <a:spcPts val="500"/>
              </a:spcBef>
              <a:spcAft>
                <a:spcPts val="0"/>
              </a:spcAft>
              <a:buClr>
                <a:schemeClr val="dk1"/>
              </a:buClr>
              <a:buSzPts val="2400"/>
              <a:buChar char="•"/>
            </a:pPr>
            <a:r>
              <a:rPr lang="en-US"/>
              <a:t>7 hospitals, 1040 patients</a:t>
            </a:r>
            <a:endParaRPr/>
          </a:p>
          <a:p>
            <a:pPr indent="-228600" lvl="1" marL="685800" rtl="0" algn="l">
              <a:lnSpc>
                <a:spcPct val="90000"/>
              </a:lnSpc>
              <a:spcBef>
                <a:spcPts val="500"/>
              </a:spcBef>
              <a:spcAft>
                <a:spcPts val="0"/>
              </a:spcAft>
              <a:buClr>
                <a:schemeClr val="dk1"/>
              </a:buClr>
              <a:buSzPts val="2400"/>
              <a:buChar char="•"/>
            </a:pPr>
            <a:r>
              <a:rPr lang="en-US"/>
              <a:t>No difference in door to needle (48 min vs 48 min)</a:t>
            </a:r>
            <a:endParaRPr/>
          </a:p>
          <a:p>
            <a:pPr indent="-228600" lvl="0" marL="228600" rtl="0" algn="l">
              <a:lnSpc>
                <a:spcPct val="90000"/>
              </a:lnSpc>
              <a:spcBef>
                <a:spcPts val="1000"/>
              </a:spcBef>
              <a:spcAft>
                <a:spcPts val="0"/>
              </a:spcAft>
              <a:buClr>
                <a:schemeClr val="dk1"/>
              </a:buClr>
              <a:buSzPts val="2800"/>
              <a:buChar char="•"/>
            </a:pPr>
            <a:r>
              <a:rPr lang="en-US"/>
              <a:t>Sloane et al, 2020</a:t>
            </a:r>
            <a:endParaRPr/>
          </a:p>
          <a:p>
            <a:pPr indent="-228600" lvl="1" marL="685800" rtl="0" algn="l">
              <a:lnSpc>
                <a:spcPct val="90000"/>
              </a:lnSpc>
              <a:spcBef>
                <a:spcPts val="500"/>
              </a:spcBef>
              <a:spcAft>
                <a:spcPts val="0"/>
              </a:spcAft>
              <a:buClr>
                <a:schemeClr val="dk1"/>
              </a:buClr>
              <a:buSzPts val="2400"/>
              <a:buChar char="•"/>
            </a:pPr>
            <a:r>
              <a:rPr lang="en-US"/>
              <a:t>41 stroke centers, 789 patients</a:t>
            </a:r>
            <a:endParaRPr/>
          </a:p>
          <a:p>
            <a:pPr indent="-228600" lvl="1" marL="685800" rtl="0" algn="l">
              <a:lnSpc>
                <a:spcPct val="90000"/>
              </a:lnSpc>
              <a:spcBef>
                <a:spcPts val="500"/>
              </a:spcBef>
              <a:spcAft>
                <a:spcPts val="0"/>
              </a:spcAft>
              <a:buClr>
                <a:schemeClr val="dk1"/>
              </a:buClr>
              <a:buSzPts val="2400"/>
              <a:buChar char="•"/>
            </a:pPr>
            <a:r>
              <a:rPr lang="en-US"/>
              <a:t>No difference in door to needle (57 min vs 54 min)</a:t>
            </a:r>
            <a:endParaRPr/>
          </a:p>
          <a:p>
            <a:pPr indent="-228600" lvl="1" marL="685800" rtl="0" algn="l">
              <a:lnSpc>
                <a:spcPct val="90000"/>
              </a:lnSpc>
              <a:spcBef>
                <a:spcPts val="500"/>
              </a:spcBef>
              <a:spcAft>
                <a:spcPts val="0"/>
              </a:spcAft>
              <a:buClr>
                <a:schemeClr val="dk1"/>
              </a:buClr>
              <a:buSzPts val="2400"/>
              <a:buChar char="•"/>
            </a:pPr>
            <a:r>
              <a:rPr lang="en-US"/>
              <a:t>Door to imaging improved (13 min vs 16 min)</a:t>
            </a:r>
            <a:endParaRPr/>
          </a:p>
        </p:txBody>
      </p:sp>
      <p:pic>
        <p:nvPicPr>
          <p:cNvPr descr="Revolutionising diagnostic imaging: NAEOTOM Alpha CT scanner" id="345" name="Google Shape;345;p30"/>
          <p:cNvPicPr preferRelativeResize="0"/>
          <p:nvPr/>
        </p:nvPicPr>
        <p:blipFill rotWithShape="1">
          <a:blip r:embed="rId3">
            <a:alphaModFix/>
          </a:blip>
          <a:srcRect b="0" l="10634" r="17806" t="0"/>
          <a:stretch/>
        </p:blipFill>
        <p:spPr>
          <a:xfrm>
            <a:off x="8442960" y="2130424"/>
            <a:ext cx="3093720" cy="227393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descr="Figure 1." id="351" name="Google Shape;351;p31"/>
          <p:cNvPicPr preferRelativeResize="0"/>
          <p:nvPr/>
        </p:nvPicPr>
        <p:blipFill rotWithShape="1">
          <a:blip r:embed="rId3">
            <a:alphaModFix/>
          </a:blip>
          <a:srcRect b="0" l="0" r="0" t="0"/>
          <a:stretch/>
        </p:blipFill>
        <p:spPr>
          <a:xfrm>
            <a:off x="1526857" y="4477385"/>
            <a:ext cx="9625965" cy="2380615"/>
          </a:xfrm>
          <a:prstGeom prst="rect">
            <a:avLst/>
          </a:prstGeom>
          <a:noFill/>
          <a:ln>
            <a:noFill/>
          </a:ln>
        </p:spPr>
      </p:pic>
      <p:sp>
        <p:nvSpPr>
          <p:cNvPr id="352" name="Google Shape;352;p31"/>
          <p:cNvSpPr txBox="1"/>
          <p:nvPr/>
        </p:nvSpPr>
        <p:spPr>
          <a:xfrm>
            <a:off x="1082039" y="2176095"/>
            <a:ext cx="10515600" cy="181588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Times New Roman"/>
                <a:ea typeface="Times New Roman"/>
                <a:cs typeface="Times New Roman"/>
                <a:sym typeface="Times New Roman"/>
              </a:rPr>
              <a:t>Observational study </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Times New Roman"/>
                <a:ea typeface="Times New Roman"/>
                <a:cs typeface="Times New Roman"/>
                <a:sym typeface="Times New Roman"/>
              </a:rPr>
              <a:t>One stop management (n=205) vs conventional approach (n=2470) </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Times New Roman"/>
                <a:ea typeface="Times New Roman"/>
                <a:cs typeface="Times New Roman"/>
                <a:sym typeface="Times New Roman"/>
              </a:rPr>
              <a:t>Door to reperfusion 78.06 vs 147.47 minutes</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Times New Roman"/>
                <a:ea typeface="Times New Roman"/>
                <a:cs typeface="Times New Roman"/>
                <a:sym typeface="Times New Roman"/>
              </a:rPr>
              <a:t>Significant improvement in NIHSS and MRS at 90 days (OR 2.26)</a:t>
            </a:r>
            <a:endParaRPr/>
          </a:p>
        </p:txBody>
      </p:sp>
      <p:pic>
        <p:nvPicPr>
          <p:cNvPr descr="A screenshot of a computer&#10;&#10;AI-generated content may be incorrect." id="353" name="Google Shape;353;p31"/>
          <p:cNvPicPr preferRelativeResize="0"/>
          <p:nvPr/>
        </p:nvPicPr>
        <p:blipFill rotWithShape="1">
          <a:blip r:embed="rId4">
            <a:alphaModFix/>
          </a:blip>
          <a:srcRect b="0" l="0" r="0" t="26031"/>
          <a:stretch/>
        </p:blipFill>
        <p:spPr>
          <a:xfrm>
            <a:off x="2091690" y="0"/>
            <a:ext cx="7772400" cy="220755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2"/>
          <p:cNvSpPr txBox="1"/>
          <p:nvPr>
            <p:ph type="title"/>
          </p:nvPr>
        </p:nvSpPr>
        <p:spPr>
          <a:xfrm>
            <a:off x="381000" y="0"/>
            <a:ext cx="118110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Times New Roman"/>
              <a:buNone/>
            </a:pPr>
            <a:r>
              <a:rPr b="1" lang="en-US"/>
              <a:t>What if we bring the stroke care to the patient?</a:t>
            </a:r>
            <a:endParaRPr/>
          </a:p>
        </p:txBody>
      </p:sp>
      <p:pic>
        <p:nvPicPr>
          <p:cNvPr descr="A History of Mobile Stroke Units and Review of Literature - American  Journal of Interventional Radiology" id="360" name="Google Shape;360;p32"/>
          <p:cNvPicPr preferRelativeResize="0"/>
          <p:nvPr/>
        </p:nvPicPr>
        <p:blipFill rotWithShape="1">
          <a:blip r:embed="rId3">
            <a:alphaModFix/>
          </a:blip>
          <a:srcRect b="0" l="0" r="0" t="0"/>
          <a:stretch/>
        </p:blipFill>
        <p:spPr>
          <a:xfrm>
            <a:off x="1783080" y="1100963"/>
            <a:ext cx="8153400" cy="522221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descr="A close up of a sign&#10;&#10;AI-generated content may be incorrect." id="366" name="Google Shape;366;p33"/>
          <p:cNvPicPr preferRelativeResize="0"/>
          <p:nvPr/>
        </p:nvPicPr>
        <p:blipFill rotWithShape="1">
          <a:blip r:embed="rId3">
            <a:alphaModFix/>
          </a:blip>
          <a:srcRect b="0" l="0" r="0" t="0"/>
          <a:stretch/>
        </p:blipFill>
        <p:spPr>
          <a:xfrm>
            <a:off x="2209800" y="0"/>
            <a:ext cx="7772400" cy="2788570"/>
          </a:xfrm>
          <a:prstGeom prst="rect">
            <a:avLst/>
          </a:prstGeom>
          <a:noFill/>
          <a:ln>
            <a:noFill/>
          </a:ln>
        </p:spPr>
      </p:pic>
      <p:sp>
        <p:nvSpPr>
          <p:cNvPr id="367" name="Google Shape;367;p33"/>
          <p:cNvSpPr txBox="1"/>
          <p:nvPr/>
        </p:nvSpPr>
        <p:spPr>
          <a:xfrm>
            <a:off x="4572000" y="2853306"/>
            <a:ext cx="3535680" cy="830997"/>
          </a:xfrm>
          <a:prstGeom prst="rect">
            <a:avLst/>
          </a:prstGeom>
          <a:solidFill>
            <a:srgbClr val="73FEFF">
              <a:alpha val="70196"/>
            </a:srgbClr>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Pts eligible for tPA</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N=1047</a:t>
            </a:r>
            <a:endParaRPr/>
          </a:p>
        </p:txBody>
      </p:sp>
      <p:sp>
        <p:nvSpPr>
          <p:cNvPr id="368" name="Google Shape;368;p33"/>
          <p:cNvSpPr txBox="1"/>
          <p:nvPr/>
        </p:nvSpPr>
        <p:spPr>
          <a:xfrm>
            <a:off x="2910840" y="3749039"/>
            <a:ext cx="3322320" cy="1569660"/>
          </a:xfrm>
          <a:prstGeom prst="rect">
            <a:avLst/>
          </a:prstGeom>
          <a:solidFill>
            <a:srgbClr val="FFFD78">
              <a:alpha val="70196"/>
            </a:srgbClr>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u="sng">
                <a:solidFill>
                  <a:schemeClr val="dk1"/>
                </a:solidFill>
                <a:latin typeface="Times New Roman"/>
                <a:ea typeface="Times New Roman"/>
                <a:cs typeface="Times New Roman"/>
                <a:sym typeface="Times New Roman"/>
              </a:rPr>
              <a:t>Mobile Stroke Unit</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N=617</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Time to tPA 72 min</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90 day MRS 0-1 53.5%</a:t>
            </a:r>
            <a:endParaRPr/>
          </a:p>
        </p:txBody>
      </p:sp>
      <p:sp>
        <p:nvSpPr>
          <p:cNvPr id="369" name="Google Shape;369;p33"/>
          <p:cNvSpPr txBox="1"/>
          <p:nvPr/>
        </p:nvSpPr>
        <p:spPr>
          <a:xfrm>
            <a:off x="6446520" y="3764279"/>
            <a:ext cx="3322320" cy="1569660"/>
          </a:xfrm>
          <a:prstGeom prst="rect">
            <a:avLst/>
          </a:prstGeom>
          <a:solidFill>
            <a:srgbClr val="FFFD78">
              <a:alpha val="70196"/>
            </a:srgbClr>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u="sng">
                <a:solidFill>
                  <a:schemeClr val="dk1"/>
                </a:solidFill>
                <a:latin typeface="Times New Roman"/>
                <a:ea typeface="Times New Roman"/>
                <a:cs typeface="Times New Roman"/>
                <a:sym typeface="Times New Roman"/>
              </a:rPr>
              <a:t>EMS </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N=430</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Time to tPA 108 min</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90 day MRS 0-1 45.5%</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t/>
            </a:r>
            <a:endParaRPr/>
          </a:p>
        </p:txBody>
      </p:sp>
      <p:sp>
        <p:nvSpPr>
          <p:cNvPr id="376" name="Google Shape;376;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descr="image" id="377" name="Google Shape;377;p34"/>
          <p:cNvPicPr preferRelativeResize="0"/>
          <p:nvPr/>
        </p:nvPicPr>
        <p:blipFill rotWithShape="1">
          <a:blip r:embed="rId3">
            <a:alphaModFix/>
          </a:blip>
          <a:srcRect b="0" l="0" r="0" t="0"/>
          <a:stretch/>
        </p:blipFill>
        <p:spPr>
          <a:xfrm>
            <a:off x="152400" y="126479"/>
            <a:ext cx="11628120" cy="636639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descr="A diagram of a patient event and a patient&#10;&#10;Description automatically generated" id="383" name="Google Shape;383;p35"/>
          <p:cNvPicPr preferRelativeResize="0"/>
          <p:nvPr/>
        </p:nvPicPr>
        <p:blipFill rotWithShape="1">
          <a:blip r:embed="rId3">
            <a:alphaModFix/>
          </a:blip>
          <a:srcRect b="0" l="0" r="0" t="24576"/>
          <a:stretch/>
        </p:blipFill>
        <p:spPr>
          <a:xfrm>
            <a:off x="2067957" y="1158239"/>
            <a:ext cx="8056086" cy="5106035"/>
          </a:xfrm>
          <a:prstGeom prst="rect">
            <a:avLst/>
          </a:prstGeom>
          <a:noFill/>
          <a:ln>
            <a:noFill/>
          </a:ln>
        </p:spPr>
      </p:pic>
      <p:sp>
        <p:nvSpPr>
          <p:cNvPr id="384" name="Google Shape;384;p35"/>
          <p:cNvSpPr txBox="1"/>
          <p:nvPr/>
        </p:nvSpPr>
        <p:spPr>
          <a:xfrm>
            <a:off x="514350" y="258446"/>
            <a:ext cx="111633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Factors Which Determine Outcomes After Stroke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36"/>
          <p:cNvPicPr preferRelativeResize="0"/>
          <p:nvPr/>
        </p:nvPicPr>
        <p:blipFill rotWithShape="1">
          <a:blip r:embed="rId3">
            <a:alphaModFix/>
          </a:blip>
          <a:srcRect b="0" l="0" r="0" t="0"/>
          <a:stretch/>
        </p:blipFill>
        <p:spPr>
          <a:xfrm>
            <a:off x="1538631" y="-226460"/>
            <a:ext cx="9319869" cy="7310919"/>
          </a:xfrm>
          <a:prstGeom prst="rect">
            <a:avLst/>
          </a:prstGeom>
          <a:noFill/>
          <a:ln>
            <a:noFill/>
          </a:ln>
        </p:spPr>
      </p:pic>
      <p:pic>
        <p:nvPicPr>
          <p:cNvPr id="391" name="Google Shape;391;p36"/>
          <p:cNvPicPr preferRelativeResize="0"/>
          <p:nvPr/>
        </p:nvPicPr>
        <p:blipFill rotWithShape="1">
          <a:blip r:embed="rId4">
            <a:alphaModFix/>
          </a:blip>
          <a:srcRect b="0" l="6655" r="20307" t="0"/>
          <a:stretch/>
        </p:blipFill>
        <p:spPr>
          <a:xfrm>
            <a:off x="2357647" y="914401"/>
            <a:ext cx="7476707" cy="5346935"/>
          </a:xfrm>
          <a:prstGeom prst="rect">
            <a:avLst/>
          </a:prstGeom>
          <a:noFill/>
          <a:ln>
            <a:noFill/>
          </a:ln>
        </p:spPr>
      </p:pic>
      <p:sp>
        <p:nvSpPr>
          <p:cNvPr id="392" name="Google Shape;392;p36"/>
          <p:cNvSpPr txBox="1"/>
          <p:nvPr/>
        </p:nvSpPr>
        <p:spPr>
          <a:xfrm>
            <a:off x="1988292" y="6273225"/>
            <a:ext cx="738709" cy="584775"/>
          </a:xfrm>
          <a:prstGeom prst="rect">
            <a:avLst/>
          </a:prstGeom>
          <a:solidFill>
            <a:srgbClr val="3A7D22">
              <a:alpha val="60392"/>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Arial"/>
                <a:ea typeface="Arial"/>
                <a:cs typeface="Arial"/>
                <a:sym typeface="Arial"/>
              </a:rPr>
              <a:t>QI</a:t>
            </a:r>
            <a:endParaRPr/>
          </a:p>
        </p:txBody>
      </p:sp>
      <p:sp>
        <p:nvSpPr>
          <p:cNvPr id="393" name="Google Shape;393;p36"/>
          <p:cNvSpPr txBox="1"/>
          <p:nvPr/>
        </p:nvSpPr>
        <p:spPr>
          <a:xfrm>
            <a:off x="8377363" y="83764"/>
            <a:ext cx="1963710" cy="584775"/>
          </a:xfrm>
          <a:prstGeom prst="rect">
            <a:avLst/>
          </a:prstGeom>
          <a:solidFill>
            <a:srgbClr val="3A7D22">
              <a:alpha val="60392"/>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lt1"/>
                </a:solidFill>
                <a:latin typeface="Arial"/>
                <a:ea typeface="Arial"/>
                <a:cs typeface="Arial"/>
                <a:sym typeface="Arial"/>
              </a:rPr>
              <a:t>Training</a:t>
            </a:r>
            <a:endParaRPr/>
          </a:p>
        </p:txBody>
      </p:sp>
      <p:sp>
        <p:nvSpPr>
          <p:cNvPr id="394" name="Google Shape;394;p36"/>
          <p:cNvSpPr txBox="1"/>
          <p:nvPr/>
        </p:nvSpPr>
        <p:spPr>
          <a:xfrm>
            <a:off x="1850926" y="91278"/>
            <a:ext cx="2522953" cy="584775"/>
          </a:xfrm>
          <a:prstGeom prst="rect">
            <a:avLst/>
          </a:prstGeom>
          <a:solidFill>
            <a:srgbClr val="3A7D22">
              <a:alpha val="60392"/>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Arial"/>
                <a:ea typeface="Arial"/>
                <a:cs typeface="Arial"/>
                <a:sym typeface="Arial"/>
              </a:rPr>
              <a:t>Leadership</a:t>
            </a:r>
            <a:endParaRPr/>
          </a:p>
        </p:txBody>
      </p:sp>
      <p:sp>
        <p:nvSpPr>
          <p:cNvPr id="395" name="Google Shape;395;p36"/>
          <p:cNvSpPr txBox="1"/>
          <p:nvPr/>
        </p:nvSpPr>
        <p:spPr>
          <a:xfrm>
            <a:off x="6328250" y="6273125"/>
            <a:ext cx="4339800" cy="585000"/>
          </a:xfrm>
          <a:prstGeom prst="rect">
            <a:avLst/>
          </a:prstGeom>
          <a:solidFill>
            <a:srgbClr val="3A7D22">
              <a:alpha val="60392"/>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Arial"/>
                <a:ea typeface="Arial"/>
                <a:cs typeface="Arial"/>
                <a:sym typeface="Arial"/>
              </a:rPr>
              <a:t>Culture of Excellence</a:t>
            </a:r>
            <a:endParaRPr/>
          </a:p>
        </p:txBody>
      </p:sp>
      <p:sp>
        <p:nvSpPr>
          <p:cNvPr id="396" name="Google Shape;396;p36"/>
          <p:cNvSpPr txBox="1"/>
          <p:nvPr/>
        </p:nvSpPr>
        <p:spPr>
          <a:xfrm>
            <a:off x="5443004" y="1280161"/>
            <a:ext cx="3951713"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200"/>
              <a:buFont typeface="Times New Roman"/>
              <a:buNone/>
            </a:pPr>
            <a:r>
              <a:rPr b="1" lang="en-US" sz="3200">
                <a:solidFill>
                  <a:schemeClr val="dk1"/>
                </a:solidFill>
                <a:latin typeface="Times New Roman"/>
                <a:ea typeface="Times New Roman"/>
                <a:cs typeface="Times New Roman"/>
                <a:sym typeface="Times New Roman"/>
              </a:rPr>
              <a:t>System excellence requires performance improvement at </a:t>
            </a:r>
            <a:r>
              <a:rPr b="1" lang="en-US" sz="3200" u="sng">
                <a:solidFill>
                  <a:schemeClr val="dk1"/>
                </a:solidFill>
                <a:latin typeface="Times New Roman"/>
                <a:ea typeface="Times New Roman"/>
                <a:cs typeface="Times New Roman"/>
                <a:sym typeface="Times New Roman"/>
              </a:rPr>
              <a:t>every step</a:t>
            </a:r>
            <a:r>
              <a:rPr b="1" lang="en-US" sz="3200">
                <a:solidFill>
                  <a:schemeClr val="dk1"/>
                </a:solidFill>
                <a:latin typeface="Times New Roman"/>
                <a:ea typeface="Times New Roman"/>
                <a:cs typeface="Times New Roman"/>
                <a:sym typeface="Times New Roman"/>
              </a:rPr>
              <a:t> in the stroke continuum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7"/>
          <p:cNvSpPr txBox="1"/>
          <p:nvPr>
            <p:ph type="title"/>
          </p:nvPr>
        </p:nvSpPr>
        <p:spPr>
          <a:xfrm>
            <a:off x="838200" y="10382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lang="en-US"/>
              <a:t>References</a:t>
            </a:r>
            <a:endParaRPr/>
          </a:p>
        </p:txBody>
      </p:sp>
      <p:sp>
        <p:nvSpPr>
          <p:cNvPr id="402" name="Google Shape;402;p37"/>
          <p:cNvSpPr txBox="1"/>
          <p:nvPr>
            <p:ph idx="1" type="body"/>
          </p:nvPr>
        </p:nvSpPr>
        <p:spPr>
          <a:xfrm>
            <a:off x="838200" y="1429385"/>
            <a:ext cx="10515600" cy="4351338"/>
          </a:xfrm>
          <a:prstGeom prst="rect">
            <a:avLst/>
          </a:prstGeom>
          <a:noFill/>
          <a:ln>
            <a:noFill/>
          </a:ln>
        </p:spPr>
        <p:txBody>
          <a:bodyPr anchorCtr="0" anchor="t" bIns="45700" lIns="91425" spcFirstLastPara="1" rIns="91425" wrap="square" tIns="45700">
            <a:normAutofit fontScale="62500" lnSpcReduction="20000"/>
          </a:bodyPr>
          <a:lstStyle/>
          <a:p>
            <a:pPr indent="-228600" lvl="0" marL="228600" rtl="0" algn="l">
              <a:lnSpc>
                <a:spcPct val="90000"/>
              </a:lnSpc>
              <a:spcBef>
                <a:spcPts val="0"/>
              </a:spcBef>
              <a:spcAft>
                <a:spcPts val="0"/>
              </a:spcAft>
              <a:buClr>
                <a:schemeClr val="dk1"/>
              </a:buClr>
              <a:buSzPct val="100000"/>
              <a:buChar char="•"/>
            </a:pPr>
            <a:r>
              <a:rPr lang="en-US"/>
              <a:t>Wenstrup J, Drachmann Havtorn J, Borgholt L, et al. </a:t>
            </a:r>
            <a:r>
              <a:rPr i="1" lang="en-US"/>
              <a:t>npj Digital Medicine. </a:t>
            </a:r>
            <a:r>
              <a:rPr lang="en-US"/>
              <a:t>2023; 6:235. </a:t>
            </a:r>
            <a:endParaRPr/>
          </a:p>
          <a:p>
            <a:pPr indent="-228600" lvl="0" marL="228600" rtl="0" algn="l">
              <a:lnSpc>
                <a:spcPct val="90000"/>
              </a:lnSpc>
              <a:spcBef>
                <a:spcPts val="1000"/>
              </a:spcBef>
              <a:spcAft>
                <a:spcPts val="0"/>
              </a:spcAft>
              <a:buClr>
                <a:schemeClr val="dk1"/>
              </a:buClr>
              <a:buSzPct val="100000"/>
              <a:buChar char="•"/>
            </a:pPr>
            <a:r>
              <a:rPr lang="en-US"/>
              <a:t>Bhatt NR, Martin-Gill C, Al-Qudah A, et al. </a:t>
            </a:r>
            <a:r>
              <a:rPr i="1" lang="en-US"/>
              <a:t>J Neurointervent Surg.</a:t>
            </a:r>
            <a:r>
              <a:rPr lang="en-US"/>
              <a:t> 2025; 17: 1201-1206. </a:t>
            </a:r>
            <a:endParaRPr/>
          </a:p>
          <a:p>
            <a:pPr indent="-228600" lvl="0" marL="228600" rtl="0" algn="l">
              <a:lnSpc>
                <a:spcPct val="90000"/>
              </a:lnSpc>
              <a:spcBef>
                <a:spcPts val="1000"/>
              </a:spcBef>
              <a:spcAft>
                <a:spcPts val="0"/>
              </a:spcAft>
              <a:buClr>
                <a:schemeClr val="dk1"/>
              </a:buClr>
              <a:buSzPct val="100000"/>
              <a:buChar char="•"/>
            </a:pPr>
            <a:r>
              <a:rPr lang="en-US"/>
              <a:t>Jauch EC, Schwamm LH, Panagos PD et al. </a:t>
            </a:r>
            <a:r>
              <a:rPr i="1" lang="en-US"/>
              <a:t>Stroke. </a:t>
            </a:r>
            <a:r>
              <a:rPr lang="en-US"/>
              <a:t>2021; 52: e133-e152. </a:t>
            </a:r>
            <a:endParaRPr/>
          </a:p>
          <a:p>
            <a:pPr indent="-228600" lvl="0" marL="228600" rtl="0" algn="l">
              <a:lnSpc>
                <a:spcPct val="90000"/>
              </a:lnSpc>
              <a:spcBef>
                <a:spcPts val="1000"/>
              </a:spcBef>
              <a:spcAft>
                <a:spcPts val="0"/>
              </a:spcAft>
              <a:buClr>
                <a:schemeClr val="dk1"/>
              </a:buClr>
              <a:buSzPct val="100000"/>
              <a:buChar char="•"/>
            </a:pPr>
            <a:r>
              <a:rPr lang="en-US"/>
              <a:t>Cone DC, Cooley C, Ferguson J, et al. </a:t>
            </a:r>
            <a:r>
              <a:rPr i="1" lang="en-US"/>
              <a:t>Prehospital Emergency Care. </a:t>
            </a:r>
            <a:r>
              <a:rPr lang="en-US"/>
              <a:t>2018; 22(1). </a:t>
            </a:r>
            <a:endParaRPr/>
          </a:p>
          <a:p>
            <a:pPr indent="-228600" lvl="0" marL="228600" rtl="0" algn="l">
              <a:lnSpc>
                <a:spcPct val="90000"/>
              </a:lnSpc>
              <a:spcBef>
                <a:spcPts val="1000"/>
              </a:spcBef>
              <a:spcAft>
                <a:spcPts val="0"/>
              </a:spcAft>
              <a:buClr>
                <a:schemeClr val="dk1"/>
              </a:buClr>
              <a:buSzPct val="100000"/>
              <a:buChar char="•"/>
            </a:pPr>
            <a:r>
              <a:rPr lang="en-US"/>
              <a:t>Ahmad B, Maier IL, Wasser K, et al. </a:t>
            </a:r>
            <a:r>
              <a:rPr i="1" lang="en-US"/>
              <a:t>Stroke Vasc Interv Neurol. </a:t>
            </a:r>
            <a:r>
              <a:rPr lang="en-US"/>
              <a:t>2026; 6:e001941</a:t>
            </a:r>
            <a:endParaRPr/>
          </a:p>
          <a:p>
            <a:pPr indent="-228600" lvl="0" marL="228600" rtl="0" algn="l">
              <a:lnSpc>
                <a:spcPct val="90000"/>
              </a:lnSpc>
              <a:spcBef>
                <a:spcPts val="1000"/>
              </a:spcBef>
              <a:spcAft>
                <a:spcPts val="0"/>
              </a:spcAft>
              <a:buClr>
                <a:schemeClr val="dk1"/>
              </a:buClr>
              <a:buSzPct val="100000"/>
              <a:buChar char="•"/>
            </a:pPr>
            <a:r>
              <a:rPr lang="en-US"/>
              <a:t>Nielsen VM, Song G, DeJoie-Stanton C, Zachrison KS. Prehosp Emerg Care. 2023;27:639–645.</a:t>
            </a:r>
            <a:endParaRPr/>
          </a:p>
          <a:p>
            <a:pPr indent="-228600" lvl="0" marL="228600" rtl="0" algn="l">
              <a:lnSpc>
                <a:spcPct val="90000"/>
              </a:lnSpc>
              <a:spcBef>
                <a:spcPts val="1000"/>
              </a:spcBef>
              <a:spcAft>
                <a:spcPts val="0"/>
              </a:spcAft>
              <a:buClr>
                <a:schemeClr val="dk1"/>
              </a:buClr>
              <a:buSzPct val="100000"/>
              <a:buChar char="•"/>
            </a:pPr>
            <a:r>
              <a:rPr lang="en-US"/>
              <a:t>Lin CB, Peterson ED, Smith EE, et al. Circ Cardiovasc Qual Outcomes. 2012;5:514–522.</a:t>
            </a:r>
            <a:endParaRPr/>
          </a:p>
          <a:p>
            <a:pPr indent="-228600" lvl="0" marL="228600" rtl="0" algn="l">
              <a:lnSpc>
                <a:spcPct val="90000"/>
              </a:lnSpc>
              <a:spcBef>
                <a:spcPts val="1000"/>
              </a:spcBef>
              <a:spcAft>
                <a:spcPts val="0"/>
              </a:spcAft>
              <a:buClr>
                <a:schemeClr val="dk1"/>
              </a:buClr>
              <a:buSzPct val="100000"/>
              <a:buChar char="•"/>
            </a:pPr>
            <a:r>
              <a:rPr lang="en-US"/>
              <a:t>Bladin CF, Bagot KL, Vu M</a:t>
            </a:r>
            <a:r>
              <a:rPr i="1" lang="en-US"/>
              <a:t>, et al. BMJ Open </a:t>
            </a:r>
            <a:r>
              <a:rPr lang="en-US"/>
              <a:t>2022;</a:t>
            </a:r>
            <a:r>
              <a:rPr b="1" lang="en-US"/>
              <a:t>12:</a:t>
            </a:r>
            <a:r>
              <a:rPr lang="en-US"/>
              <a:t>e052332. doi: 10.1136/bmjopen-2021-052332</a:t>
            </a:r>
            <a:endParaRPr/>
          </a:p>
          <a:p>
            <a:pPr indent="-228600" lvl="0" marL="228600" rtl="0" algn="l">
              <a:lnSpc>
                <a:spcPct val="90000"/>
              </a:lnSpc>
              <a:spcBef>
                <a:spcPts val="1000"/>
              </a:spcBef>
              <a:spcAft>
                <a:spcPts val="0"/>
              </a:spcAft>
              <a:buClr>
                <a:schemeClr val="dk1"/>
              </a:buClr>
              <a:buSzPct val="100000"/>
              <a:buChar char="•"/>
            </a:pPr>
            <a:r>
              <a:rPr lang="en-US"/>
              <a:t>Abbas AY, Odom EC, Nwaise I. </a:t>
            </a:r>
            <a:r>
              <a:rPr i="1" lang="en-US"/>
              <a:t>Journal of Stroke and Cerebrovascular Diseases. </a:t>
            </a:r>
            <a:r>
              <a:rPr lang="en-US"/>
              <a:t>2022; 31(3)</a:t>
            </a:r>
            <a:endParaRPr/>
          </a:p>
          <a:p>
            <a:pPr indent="-228600" lvl="0" marL="228600" rtl="0" algn="l">
              <a:lnSpc>
                <a:spcPct val="90000"/>
              </a:lnSpc>
              <a:spcBef>
                <a:spcPts val="1000"/>
              </a:spcBef>
              <a:spcAft>
                <a:spcPts val="0"/>
              </a:spcAft>
              <a:buClr>
                <a:schemeClr val="dk1"/>
              </a:buClr>
              <a:buSzPct val="100000"/>
              <a:buChar char="•"/>
            </a:pPr>
            <a:r>
              <a:rPr lang="en-US"/>
              <a:t> Mochari-Greenberger H, Xian Y, Hellkamp AS, et al. J Am Heart Assoc. 2015 Aug 12;4(8):e002099. </a:t>
            </a:r>
            <a:endParaRPr/>
          </a:p>
          <a:p>
            <a:pPr indent="-228600" lvl="0" marL="228600" rtl="0" algn="l">
              <a:lnSpc>
                <a:spcPct val="90000"/>
              </a:lnSpc>
              <a:spcBef>
                <a:spcPts val="1000"/>
              </a:spcBef>
              <a:spcAft>
                <a:spcPts val="0"/>
              </a:spcAft>
              <a:buClr>
                <a:schemeClr val="dk1"/>
              </a:buClr>
              <a:buSzPct val="100000"/>
              <a:buChar char="•"/>
            </a:pPr>
            <a:r>
              <a:rPr lang="en-US"/>
              <a:t>Ahmad Nawabi AL, Rivera Rivera E, de Wilde D, et al. </a:t>
            </a:r>
            <a:r>
              <a:rPr i="1" lang="en-US"/>
              <a:t>Neurology. </a:t>
            </a:r>
            <a:r>
              <a:rPr lang="en-US"/>
              <a:t>2026; 106:e214484</a:t>
            </a:r>
            <a:endParaRPr/>
          </a:p>
          <a:p>
            <a:pPr indent="-228600" lvl="0" marL="228600" rtl="0" algn="l">
              <a:lnSpc>
                <a:spcPct val="90000"/>
              </a:lnSpc>
              <a:spcBef>
                <a:spcPts val="1000"/>
              </a:spcBef>
              <a:spcAft>
                <a:spcPts val="0"/>
              </a:spcAft>
              <a:buClr>
                <a:schemeClr val="dk1"/>
              </a:buClr>
              <a:buSzPct val="100000"/>
              <a:buChar char="•"/>
            </a:pPr>
            <a:r>
              <a:rPr lang="en-US"/>
              <a:t>Sloane B, Bosson N, Sanossian N, Saver JL, Perez L, Gausche-Hill MJ Stroke Cerebrovasc Dis. 2020 Jan;29(1):104477.</a:t>
            </a:r>
            <a:endParaRPr/>
          </a:p>
          <a:p>
            <a:pPr indent="0" lvl="0" marL="0" rtl="0" algn="l">
              <a:lnSpc>
                <a:spcPct val="90000"/>
              </a:lnSpc>
              <a:spcBef>
                <a:spcPts val="1000"/>
              </a:spcBef>
              <a:spcAft>
                <a:spcPts val="0"/>
              </a:spcAft>
              <a:buClr>
                <a:schemeClr val="dk1"/>
              </a:buClr>
              <a:buSzPct val="100000"/>
              <a:buNone/>
            </a:pPr>
            <a:r>
              <a:t/>
            </a:r>
            <a:endParaRPr/>
          </a:p>
          <a:p>
            <a:pPr indent="-117475" lvl="0" marL="228600" rtl="0" algn="l">
              <a:lnSpc>
                <a:spcPct val="90000"/>
              </a:lnSpc>
              <a:spcBef>
                <a:spcPts val="1000"/>
              </a:spcBef>
              <a:spcAft>
                <a:spcPts val="0"/>
              </a:spcAft>
              <a:buClr>
                <a:schemeClr val="dk1"/>
              </a:buClr>
              <a:buSzPct val="100000"/>
              <a:buNone/>
            </a:pPr>
            <a:r>
              <a:t/>
            </a:r>
            <a:endParaRPr/>
          </a:p>
          <a:p>
            <a:pPr indent="-117475" lvl="0" marL="228600" rtl="0" algn="l">
              <a:lnSpc>
                <a:spcPct val="90000"/>
              </a:lnSpc>
              <a:spcBef>
                <a:spcPts val="1000"/>
              </a:spcBef>
              <a:spcAft>
                <a:spcPts val="0"/>
              </a:spcAft>
              <a:buClr>
                <a:schemeClr val="dk1"/>
              </a:buClr>
              <a:buSzPct val="100000"/>
              <a:buNone/>
            </a:pPr>
            <a:r>
              <a:t/>
            </a:r>
            <a:endParaRPr/>
          </a:p>
          <a:p>
            <a:pPr indent="-11747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4"/>
          <p:cNvPicPr preferRelativeResize="0"/>
          <p:nvPr/>
        </p:nvPicPr>
        <p:blipFill rotWithShape="1">
          <a:blip r:embed="rId3">
            <a:alphaModFix/>
          </a:blip>
          <a:srcRect b="0" l="0" r="0" t="0"/>
          <a:stretch/>
        </p:blipFill>
        <p:spPr>
          <a:xfrm>
            <a:off x="5587729" y="-93066"/>
            <a:ext cx="6147071" cy="4140861"/>
          </a:xfrm>
          <a:prstGeom prst="rect">
            <a:avLst/>
          </a:prstGeom>
          <a:noFill/>
          <a:ln>
            <a:noFill/>
          </a:ln>
        </p:spPr>
      </p:pic>
      <p:pic>
        <p:nvPicPr>
          <p:cNvPr descr="Image result for time clock seconds stopwatch" id="125" name="Google Shape;125;p4"/>
          <p:cNvPicPr preferRelativeResize="0"/>
          <p:nvPr/>
        </p:nvPicPr>
        <p:blipFill rotWithShape="1">
          <a:blip r:embed="rId4">
            <a:alphaModFix/>
          </a:blip>
          <a:srcRect b="0" l="0" r="0" t="0"/>
          <a:stretch/>
        </p:blipFill>
        <p:spPr>
          <a:xfrm>
            <a:off x="457200" y="187601"/>
            <a:ext cx="4485828" cy="6043407"/>
          </a:xfrm>
          <a:prstGeom prst="rect">
            <a:avLst/>
          </a:prstGeom>
          <a:noFill/>
          <a:ln>
            <a:noFill/>
          </a:ln>
        </p:spPr>
      </p:pic>
      <p:sp>
        <p:nvSpPr>
          <p:cNvPr id="126" name="Google Shape;126;p4"/>
          <p:cNvSpPr/>
          <p:nvPr/>
        </p:nvSpPr>
        <p:spPr>
          <a:xfrm rot="4285313">
            <a:off x="784722" y="2129529"/>
            <a:ext cx="3830781" cy="3844636"/>
          </a:xfrm>
          <a:prstGeom prst="pie">
            <a:avLst>
              <a:gd fmla="val 11930593" name="adj1"/>
              <a:gd fmla="val 17080063" name="adj2"/>
            </a:avLst>
          </a:prstGeom>
          <a:solidFill>
            <a:srgbClr val="FF0000">
              <a:alpha val="42745"/>
            </a:srgbClr>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27" name="Google Shape;127;p4"/>
          <p:cNvSpPr txBox="1"/>
          <p:nvPr/>
        </p:nvSpPr>
        <p:spPr>
          <a:xfrm>
            <a:off x="5551714" y="4047795"/>
            <a:ext cx="6161315" cy="1938992"/>
          </a:xfrm>
          <a:prstGeom prst="rect">
            <a:avLst/>
          </a:prstGeom>
          <a:solidFill>
            <a:srgbClr val="FFFD78">
              <a:alpha val="69803"/>
            </a:srgbClr>
          </a:solidFill>
          <a:ln cap="flat" cmpd="sng" w="6350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000" u="none" cap="none" strike="noStrike">
                <a:solidFill>
                  <a:schemeClr val="dk1"/>
                </a:solidFill>
                <a:latin typeface="Times New Roman"/>
                <a:ea typeface="Times New Roman"/>
                <a:cs typeface="Times New Roman"/>
                <a:sym typeface="Times New Roman"/>
              </a:rPr>
              <a:t>Dispatch is the entry point into the stroke system of care!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t/>
            </a:r>
            <a:endParaRPr/>
          </a:p>
        </p:txBody>
      </p:sp>
      <p:sp>
        <p:nvSpPr>
          <p:cNvPr id="134" name="Google Shape;134;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35" name="Google Shape;135;p5"/>
          <p:cNvPicPr preferRelativeResize="0"/>
          <p:nvPr/>
        </p:nvPicPr>
        <p:blipFill rotWithShape="1">
          <a:blip r:embed="rId3">
            <a:alphaModFix/>
          </a:blip>
          <a:srcRect b="0" l="0" r="0" t="0"/>
          <a:stretch/>
        </p:blipFill>
        <p:spPr>
          <a:xfrm>
            <a:off x="951057" y="0"/>
            <a:ext cx="10289886" cy="99401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b="1" lang="en-US"/>
              <a:t>What difference does dispatch make?</a:t>
            </a:r>
            <a:endParaRPr/>
          </a:p>
        </p:txBody>
      </p:sp>
      <p:sp>
        <p:nvSpPr>
          <p:cNvPr id="142" name="Google Shape;142;p6"/>
          <p:cNvSpPr txBox="1"/>
          <p:nvPr>
            <p:ph idx="1" type="body"/>
          </p:nvPr>
        </p:nvSpPr>
        <p:spPr>
          <a:xfrm>
            <a:off x="1028700" y="2038985"/>
            <a:ext cx="10515600" cy="2350135"/>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Dispatcher sensitivity for stroke detection 48-80%</a:t>
            </a:r>
            <a:endParaRPr/>
          </a:p>
          <a:p>
            <a:pPr indent="-228600" lvl="0" marL="228600" rtl="0" algn="l">
              <a:lnSpc>
                <a:spcPct val="90000"/>
              </a:lnSpc>
              <a:spcBef>
                <a:spcPts val="1000"/>
              </a:spcBef>
              <a:spcAft>
                <a:spcPts val="0"/>
              </a:spcAft>
              <a:buClr>
                <a:schemeClr val="dk1"/>
              </a:buClr>
              <a:buSzPts val="2800"/>
              <a:buChar char="•"/>
            </a:pPr>
            <a:r>
              <a:rPr lang="en-US"/>
              <a:t>Influences downstream provider impressions</a:t>
            </a:r>
            <a:endParaRPr/>
          </a:p>
          <a:p>
            <a:pPr indent="-228600" lvl="0" marL="228600" rtl="0" algn="l">
              <a:lnSpc>
                <a:spcPct val="90000"/>
              </a:lnSpc>
              <a:spcBef>
                <a:spcPts val="1000"/>
              </a:spcBef>
              <a:spcAft>
                <a:spcPts val="0"/>
              </a:spcAft>
              <a:buClr>
                <a:schemeClr val="dk1"/>
              </a:buClr>
              <a:buSzPts val="2800"/>
              <a:buChar char="•"/>
            </a:pPr>
            <a:r>
              <a:rPr lang="en-US"/>
              <a:t>Determines the type of EMS response </a:t>
            </a:r>
            <a:endParaRPr/>
          </a:p>
          <a:p>
            <a:pPr indent="-228600" lvl="0" marL="228600" rtl="0" algn="l">
              <a:lnSpc>
                <a:spcPct val="90000"/>
              </a:lnSpc>
              <a:spcBef>
                <a:spcPts val="1000"/>
              </a:spcBef>
              <a:spcAft>
                <a:spcPts val="0"/>
              </a:spcAft>
              <a:buClr>
                <a:schemeClr val="dk1"/>
              </a:buClr>
              <a:buSzPts val="2800"/>
              <a:buChar char="•"/>
            </a:pPr>
            <a:r>
              <a:rPr lang="en-US"/>
              <a:t>EMS scene times shorter when stroke identified by dispatch*</a:t>
            </a:r>
            <a:endParaRPr/>
          </a:p>
          <a:p>
            <a:pPr indent="-228600" lvl="1" marL="685800" rtl="0" algn="l">
              <a:lnSpc>
                <a:spcPct val="90000"/>
              </a:lnSpc>
              <a:spcBef>
                <a:spcPts val="500"/>
              </a:spcBef>
              <a:spcAft>
                <a:spcPts val="0"/>
              </a:spcAft>
              <a:buClr>
                <a:schemeClr val="dk1"/>
              </a:buClr>
              <a:buSzPts val="2400"/>
              <a:buChar char="•"/>
            </a:pPr>
            <a:r>
              <a:rPr lang="en-US"/>
              <a:t> ≤ 15 min scene time 57.4% when dispatch as stroke vs 48% ”other”</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43" name="Google Shape;143;p6"/>
          <p:cNvSpPr txBox="1"/>
          <p:nvPr/>
        </p:nvSpPr>
        <p:spPr>
          <a:xfrm>
            <a:off x="1188720" y="6123543"/>
            <a:ext cx="10896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*Abbas AY, Odom EC, Nwaise I. </a:t>
            </a:r>
            <a:r>
              <a:rPr b="0" i="1" lang="en-US" sz="1800" u="none" cap="none" strike="noStrike">
                <a:solidFill>
                  <a:schemeClr val="dk1"/>
                </a:solidFill>
                <a:latin typeface="Times New Roman"/>
                <a:ea typeface="Times New Roman"/>
                <a:cs typeface="Times New Roman"/>
                <a:sym typeface="Times New Roman"/>
              </a:rPr>
              <a:t>Journal of Stroke and Cerebrovascular Diseases. </a:t>
            </a:r>
            <a:r>
              <a:rPr b="0" i="0" lang="en-US" sz="1800" u="none" cap="none" strike="noStrike">
                <a:solidFill>
                  <a:schemeClr val="dk1"/>
                </a:solidFill>
                <a:latin typeface="Times New Roman"/>
                <a:ea typeface="Times New Roman"/>
                <a:cs typeface="Times New Roman"/>
                <a:sym typeface="Times New Roman"/>
              </a:rPr>
              <a:t>2022; 31(3)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t/>
            </a:r>
            <a:endParaRPr/>
          </a:p>
        </p:txBody>
      </p:sp>
      <p:pic>
        <p:nvPicPr>
          <p:cNvPr descr="A close up of a sign&#10;&#10;AI-generated content may be incorrect." id="150" name="Google Shape;150;p7"/>
          <p:cNvPicPr preferRelativeResize="0"/>
          <p:nvPr>
            <p:ph idx="1" type="body"/>
          </p:nvPr>
        </p:nvPicPr>
        <p:blipFill rotWithShape="1">
          <a:blip r:embed="rId3">
            <a:alphaModFix/>
          </a:blip>
          <a:srcRect b="0" l="0" r="0" t="0"/>
          <a:stretch/>
        </p:blipFill>
        <p:spPr>
          <a:xfrm>
            <a:off x="838200" y="256170"/>
            <a:ext cx="10515600" cy="1543472"/>
          </a:xfrm>
          <a:prstGeom prst="rect">
            <a:avLst/>
          </a:prstGeom>
          <a:noFill/>
          <a:ln>
            <a:noFill/>
          </a:ln>
        </p:spPr>
      </p:pic>
      <p:sp>
        <p:nvSpPr>
          <p:cNvPr id="151" name="Google Shape;151;p7"/>
          <p:cNvSpPr txBox="1"/>
          <p:nvPr/>
        </p:nvSpPr>
        <p:spPr>
          <a:xfrm>
            <a:off x="1998452" y="6308209"/>
            <a:ext cx="819509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Times New Roman"/>
                <a:ea typeface="Times New Roman"/>
                <a:cs typeface="Times New Roman"/>
                <a:sym typeface="Times New Roman"/>
              </a:rPr>
              <a:t>npj Digital Medicine (2023) 6:235 ; https://doi.org/10.1038/s41746-023-00980-y</a:t>
            </a:r>
            <a:endParaRPr/>
          </a:p>
        </p:txBody>
      </p:sp>
      <p:pic>
        <p:nvPicPr>
          <p:cNvPr descr="Dispatch | Department of Public Safety" id="152" name="Google Shape;152;p7"/>
          <p:cNvPicPr preferRelativeResize="0"/>
          <p:nvPr/>
        </p:nvPicPr>
        <p:blipFill rotWithShape="1">
          <a:blip r:embed="rId4">
            <a:alphaModFix/>
          </a:blip>
          <a:srcRect b="0" l="0" r="31206" t="0"/>
          <a:stretch/>
        </p:blipFill>
        <p:spPr>
          <a:xfrm>
            <a:off x="2619554" y="2125342"/>
            <a:ext cx="2380891" cy="2301860"/>
          </a:xfrm>
          <a:prstGeom prst="rect">
            <a:avLst/>
          </a:prstGeom>
          <a:noFill/>
          <a:ln>
            <a:noFill/>
          </a:ln>
        </p:spPr>
      </p:pic>
      <p:pic>
        <p:nvPicPr>
          <p:cNvPr descr="What the Rise of Sentient Robots Will Mean for Human Beings" id="153" name="Google Shape;153;p7"/>
          <p:cNvPicPr preferRelativeResize="0"/>
          <p:nvPr/>
        </p:nvPicPr>
        <p:blipFill rotWithShape="1">
          <a:blip r:embed="rId5">
            <a:alphaModFix/>
          </a:blip>
          <a:srcRect b="0" l="10458" r="22588" t="0"/>
          <a:stretch/>
        </p:blipFill>
        <p:spPr>
          <a:xfrm>
            <a:off x="7309452" y="2095172"/>
            <a:ext cx="2380890" cy="2362199"/>
          </a:xfrm>
          <a:prstGeom prst="rect">
            <a:avLst/>
          </a:prstGeom>
          <a:noFill/>
          <a:ln>
            <a:noFill/>
          </a:ln>
        </p:spPr>
      </p:pic>
      <p:sp>
        <p:nvSpPr>
          <p:cNvPr id="154" name="Google Shape;154;p7"/>
          <p:cNvSpPr txBox="1"/>
          <p:nvPr/>
        </p:nvSpPr>
        <p:spPr>
          <a:xfrm>
            <a:off x="2920040" y="4752902"/>
            <a:ext cx="177991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Times New Roman"/>
                <a:ea typeface="Times New Roman"/>
                <a:cs typeface="Times New Roman"/>
                <a:sym typeface="Times New Roman"/>
              </a:rPr>
              <a:t>52.7%</a:t>
            </a:r>
            <a:endParaRPr/>
          </a:p>
        </p:txBody>
      </p:sp>
      <p:sp>
        <p:nvSpPr>
          <p:cNvPr id="155" name="Google Shape;155;p7"/>
          <p:cNvSpPr txBox="1"/>
          <p:nvPr/>
        </p:nvSpPr>
        <p:spPr>
          <a:xfrm>
            <a:off x="8103080" y="4752902"/>
            <a:ext cx="142048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Times New Roman"/>
                <a:ea typeface="Times New Roman"/>
                <a:cs typeface="Times New Roman"/>
                <a:sym typeface="Times New Roman"/>
              </a:rPr>
              <a:t>63%</a:t>
            </a:r>
            <a:endParaRPr/>
          </a:p>
        </p:txBody>
      </p:sp>
      <p:sp>
        <p:nvSpPr>
          <p:cNvPr id="156" name="Google Shape;156;p7"/>
          <p:cNvSpPr txBox="1"/>
          <p:nvPr/>
        </p:nvSpPr>
        <p:spPr>
          <a:xfrm>
            <a:off x="4313925" y="5555655"/>
            <a:ext cx="3564148"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2400">
                <a:solidFill>
                  <a:schemeClr val="dk1"/>
                </a:solidFill>
                <a:latin typeface="Times New Roman"/>
                <a:ea typeface="Times New Roman"/>
                <a:cs typeface="Times New Roman"/>
                <a:sym typeface="Times New Roman"/>
              </a:rPr>
              <a:t> </a:t>
            </a:r>
            <a:r>
              <a:rPr i="1" lang="en-US" sz="2800">
                <a:solidFill>
                  <a:schemeClr val="dk1"/>
                </a:solidFill>
                <a:latin typeface="Times New Roman"/>
                <a:ea typeface="Times New Roman"/>
                <a:cs typeface="Times New Roman"/>
                <a:sym typeface="Times New Roman"/>
              </a:rPr>
              <a:t>p </a:t>
            </a:r>
            <a:r>
              <a:rPr lang="en-US" sz="2800">
                <a:solidFill>
                  <a:schemeClr val="dk1"/>
                </a:solidFill>
                <a:latin typeface="Times New Roman"/>
                <a:ea typeface="Times New Roman"/>
                <a:cs typeface="Times New Roman"/>
                <a:sym typeface="Times New Roman"/>
              </a:rPr>
              <a:t>&lt;  0.0001</a:t>
            </a:r>
            <a:endParaRPr i="1" sz="2800">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descr="Image result for time clock seconds stopwatch" id="162" name="Google Shape;162;p8"/>
          <p:cNvPicPr preferRelativeResize="0"/>
          <p:nvPr/>
        </p:nvPicPr>
        <p:blipFill rotWithShape="1">
          <a:blip r:embed="rId3">
            <a:alphaModFix/>
          </a:blip>
          <a:srcRect b="0" l="0" r="0" t="0"/>
          <a:stretch/>
        </p:blipFill>
        <p:spPr>
          <a:xfrm>
            <a:off x="457200" y="187601"/>
            <a:ext cx="4485828" cy="6043407"/>
          </a:xfrm>
          <a:prstGeom prst="rect">
            <a:avLst/>
          </a:prstGeom>
          <a:noFill/>
          <a:ln>
            <a:noFill/>
          </a:ln>
        </p:spPr>
      </p:pic>
      <p:sp>
        <p:nvSpPr>
          <p:cNvPr id="163" name="Google Shape;163;p8"/>
          <p:cNvSpPr/>
          <p:nvPr/>
        </p:nvSpPr>
        <p:spPr>
          <a:xfrm rot="4285313">
            <a:off x="784722" y="2129529"/>
            <a:ext cx="3830781" cy="3844636"/>
          </a:xfrm>
          <a:prstGeom prst="pie">
            <a:avLst>
              <a:gd fmla="val 11930593" name="adj1"/>
              <a:gd fmla="val 19891693" name="adj2"/>
            </a:avLst>
          </a:prstGeom>
          <a:solidFill>
            <a:srgbClr val="FF0000">
              <a:alpha val="42745"/>
            </a:srgbClr>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Ambulance PNG" id="164" name="Google Shape;164;p8"/>
          <p:cNvPicPr preferRelativeResize="0"/>
          <p:nvPr/>
        </p:nvPicPr>
        <p:blipFill rotWithShape="1">
          <a:blip r:embed="rId4">
            <a:alphaModFix/>
          </a:blip>
          <a:srcRect b="0" l="0" r="0" t="0"/>
          <a:stretch/>
        </p:blipFill>
        <p:spPr>
          <a:xfrm>
            <a:off x="5521046" y="502600"/>
            <a:ext cx="5848433" cy="3195864"/>
          </a:xfrm>
          <a:prstGeom prst="rect">
            <a:avLst/>
          </a:prstGeom>
          <a:noFill/>
          <a:ln>
            <a:noFill/>
          </a:ln>
        </p:spPr>
      </p:pic>
      <p:sp>
        <p:nvSpPr>
          <p:cNvPr id="165" name="Google Shape;165;p8"/>
          <p:cNvSpPr txBox="1"/>
          <p:nvPr/>
        </p:nvSpPr>
        <p:spPr>
          <a:xfrm>
            <a:off x="5727940" y="4051847"/>
            <a:ext cx="5365630" cy="1200329"/>
          </a:xfrm>
          <a:prstGeom prst="rect">
            <a:avLst/>
          </a:prstGeom>
          <a:solidFill>
            <a:srgbClr val="FFFD78">
              <a:alpha val="58823"/>
            </a:srgbClr>
          </a:solidFill>
          <a:ln cap="flat" cmpd="sng" w="6350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Times New Roman"/>
                <a:ea typeface="Times New Roman"/>
                <a:cs typeface="Times New Roman"/>
                <a:sym typeface="Times New Roman"/>
              </a:rPr>
              <a:t>Median Response Time </a:t>
            </a:r>
            <a:endParaRPr/>
          </a:p>
          <a:p>
            <a:pPr indent="0" lvl="0" marL="0" marR="0" rtl="0" algn="ctr">
              <a:spcBef>
                <a:spcPts val="0"/>
              </a:spcBef>
              <a:spcAft>
                <a:spcPts val="0"/>
              </a:spcAft>
              <a:buNone/>
            </a:pPr>
            <a:r>
              <a:rPr lang="en-US" sz="3600">
                <a:solidFill>
                  <a:schemeClr val="dk1"/>
                </a:solidFill>
                <a:latin typeface="Times New Roman"/>
                <a:ea typeface="Times New Roman"/>
                <a:cs typeface="Times New Roman"/>
                <a:sym typeface="Times New Roman"/>
              </a:rPr>
              <a:t>7.6 minutes*</a:t>
            </a:r>
            <a:endParaRPr/>
          </a:p>
        </p:txBody>
      </p:sp>
      <p:sp>
        <p:nvSpPr>
          <p:cNvPr id="166" name="Google Shape;166;p8"/>
          <p:cNvSpPr txBox="1"/>
          <p:nvPr/>
        </p:nvSpPr>
        <p:spPr>
          <a:xfrm>
            <a:off x="8445262" y="6170734"/>
            <a:ext cx="35111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2024 CARES Annual Report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descr="Image result for time clock seconds stopwatch" id="172" name="Google Shape;172;p9"/>
          <p:cNvPicPr preferRelativeResize="0"/>
          <p:nvPr/>
        </p:nvPicPr>
        <p:blipFill rotWithShape="1">
          <a:blip r:embed="rId3">
            <a:alphaModFix/>
          </a:blip>
          <a:srcRect b="0" l="0" r="0" t="0"/>
          <a:stretch/>
        </p:blipFill>
        <p:spPr>
          <a:xfrm>
            <a:off x="457200" y="187601"/>
            <a:ext cx="4485828" cy="6043407"/>
          </a:xfrm>
          <a:prstGeom prst="rect">
            <a:avLst/>
          </a:prstGeom>
          <a:noFill/>
          <a:ln>
            <a:noFill/>
          </a:ln>
        </p:spPr>
      </p:pic>
      <p:sp>
        <p:nvSpPr>
          <p:cNvPr id="173" name="Google Shape;173;p9"/>
          <p:cNvSpPr/>
          <p:nvPr/>
        </p:nvSpPr>
        <p:spPr>
          <a:xfrm rot="4285313">
            <a:off x="784722" y="2129529"/>
            <a:ext cx="3830781" cy="3844636"/>
          </a:xfrm>
          <a:prstGeom prst="pie">
            <a:avLst>
              <a:gd fmla="val 11930593" name="adj1"/>
              <a:gd fmla="val 2358872" name="adj2"/>
            </a:avLst>
          </a:prstGeom>
          <a:solidFill>
            <a:srgbClr val="FF0000">
              <a:alpha val="42745"/>
            </a:srgbClr>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Stroke Scales: 10 Things You Need to Know to Save Lives" id="174" name="Google Shape;174;p9"/>
          <p:cNvPicPr preferRelativeResize="0"/>
          <p:nvPr/>
        </p:nvPicPr>
        <p:blipFill rotWithShape="1">
          <a:blip r:embed="rId4">
            <a:alphaModFix/>
          </a:blip>
          <a:srcRect b="0" l="0" r="0" t="0"/>
          <a:stretch/>
        </p:blipFill>
        <p:spPr>
          <a:xfrm>
            <a:off x="5508946" y="964960"/>
            <a:ext cx="5964106" cy="3538029"/>
          </a:xfrm>
          <a:prstGeom prst="rect">
            <a:avLst/>
          </a:prstGeom>
          <a:noFill/>
          <a:ln>
            <a:noFill/>
          </a:ln>
        </p:spPr>
      </p:pic>
      <p:sp>
        <p:nvSpPr>
          <p:cNvPr id="175" name="Google Shape;175;p9"/>
          <p:cNvSpPr txBox="1"/>
          <p:nvPr/>
        </p:nvSpPr>
        <p:spPr>
          <a:xfrm>
            <a:off x="5508946" y="4692483"/>
            <a:ext cx="5964106" cy="1323439"/>
          </a:xfrm>
          <a:prstGeom prst="rect">
            <a:avLst/>
          </a:prstGeom>
          <a:solidFill>
            <a:srgbClr val="FFFD78">
              <a:alpha val="64313"/>
            </a:srgbClr>
          </a:solidFill>
          <a:ln cap="flat" cmpd="sng" w="6350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Times New Roman"/>
                <a:ea typeface="Times New Roman"/>
                <a:cs typeface="Times New Roman"/>
                <a:sym typeface="Times New Roman"/>
              </a:rPr>
              <a:t>Goal &lt; 10 minutes</a:t>
            </a:r>
            <a:endParaRPr/>
          </a:p>
          <a:p>
            <a:pPr indent="0" lvl="0" marL="0" marR="0" rtl="0" algn="ctr">
              <a:spcBef>
                <a:spcPts val="0"/>
              </a:spcBef>
              <a:spcAft>
                <a:spcPts val="0"/>
              </a:spcAft>
              <a:buNone/>
            </a:pPr>
            <a:r>
              <a:rPr lang="en-US" sz="4000">
                <a:solidFill>
                  <a:schemeClr val="dk1"/>
                </a:solidFill>
                <a:latin typeface="Times New Roman"/>
                <a:ea typeface="Times New Roman"/>
                <a:cs typeface="Times New Roman"/>
                <a:sym typeface="Times New Roman"/>
              </a:rPr>
              <a:t> Scene Time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imesNewBasic">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2026-04-04T18:50:01Z</dcterms:created>
  <dc:creator>Miranda Lewis</dc:creator>
</cp:coreProperties>
</file>