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56" r:id="rId5"/>
    <p:sldId id="291" r:id="rId6"/>
    <p:sldId id="296" r:id="rId7"/>
    <p:sldId id="279" r:id="rId8"/>
    <p:sldId id="292" r:id="rId9"/>
    <p:sldId id="293" r:id="rId10"/>
    <p:sldId id="280" r:id="rId11"/>
    <p:sldId id="290" r:id="rId12"/>
    <p:sldId id="281" r:id="rId13"/>
    <p:sldId id="282" r:id="rId14"/>
    <p:sldId id="277" r:id="rId15"/>
    <p:sldId id="278" r:id="rId16"/>
    <p:sldId id="276" r:id="rId17"/>
    <p:sldId id="275" r:id="rId18"/>
    <p:sldId id="285" r:id="rId19"/>
    <p:sldId id="286" r:id="rId20"/>
    <p:sldId id="295" r:id="rId21"/>
    <p:sldId id="287" r:id="rId22"/>
    <p:sldId id="288" r:id="rId23"/>
    <p:sldId id="311" r:id="rId24"/>
    <p:sldId id="297" r:id="rId25"/>
    <p:sldId id="312" r:id="rId26"/>
    <p:sldId id="299" r:id="rId27"/>
    <p:sldId id="303" r:id="rId28"/>
    <p:sldId id="309" r:id="rId29"/>
    <p:sldId id="310" r:id="rId30"/>
    <p:sldId id="298" r:id="rId31"/>
    <p:sldId id="313" r:id="rId32"/>
    <p:sldId id="300" r:id="rId33"/>
    <p:sldId id="302" r:id="rId34"/>
    <p:sldId id="301" r:id="rId35"/>
    <p:sldId id="307" r:id="rId36"/>
    <p:sldId id="308" r:id="rId37"/>
    <p:sldId id="306" r:id="rId38"/>
    <p:sldId id="294" r:id="rId39"/>
    <p:sldId id="289"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706" autoAdjust="0"/>
  </p:normalViewPr>
  <p:slideViewPr>
    <p:cSldViewPr showGuides="1">
      <p:cViewPr varScale="1">
        <p:scale>
          <a:sx n="44" d="100"/>
          <a:sy n="44" d="100"/>
        </p:scale>
        <p:origin x="704" y="36"/>
      </p:cViewPr>
      <p:guideLst>
        <p:guide orient="horz" pos="2160"/>
        <p:guide pos="3839"/>
      </p:guideLst>
    </p:cSldViewPr>
  </p:slideViewPr>
  <p:notesTextViewPr>
    <p:cViewPr>
      <p:scale>
        <a:sx n="1" d="1"/>
        <a:sy n="1" d="1"/>
      </p:scale>
      <p:origin x="0" y="0"/>
    </p:cViewPr>
  </p:notesTextViewPr>
  <p:notesViewPr>
    <p:cSldViewPr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11/23/2025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11/23/2025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11/23/2025</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11/23/2025</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11/23/2025</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11/23/2025</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11/23/2025</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11/23/2025</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11/23/2025</a:t>
            </a:fld>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11/23/2025</a:t>
            </a:fld>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11/23/2025</a:t>
            </a:fld>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11/23/2025</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11/23/2025</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IP8hkopObvs" TargetMode="External"/><Relationship Id="rId2" Type="http://schemas.openxmlformats.org/officeDocument/2006/relationships/hyperlink" Target="https://youtu.be/3oef68Yab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fqG0QmlaFM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hasia.org/wp-content/themes/directorys-child/includes/images/types_of_aphasia.png" TargetMode="External"/><Relationship Id="rId7" Type="http://schemas.openxmlformats.org/officeDocument/2006/relationships/hyperlink" Target="https://tactustherapy.com/whatiscogcomm/" TargetMode="External"/><Relationship Id="rId2" Type="http://schemas.openxmlformats.org/officeDocument/2006/relationships/hyperlink" Target="https://rarediseases.org/rare-diseases/apraxia/" TargetMode="External"/><Relationship Id="rId1" Type="http://schemas.openxmlformats.org/officeDocument/2006/relationships/slideLayout" Target="../slideLayouts/slideLayout2.xml"/><Relationship Id="rId6" Type="http://schemas.openxmlformats.org/officeDocument/2006/relationships/hyperlink" Target="https://www.strokeassociation.org/en/about-stroke/effects-of-stroke/cognitive-and-communication-effects-of-stroke/aphasia-vs-apraxia" TargetMode="External"/><Relationship Id="rId5" Type="http://schemas.openxmlformats.org/officeDocument/2006/relationships/hyperlink" Target="https://www.aphasia.org/aphasia-resources/communication-tips/" TargetMode="External"/><Relationship Id="rId4" Type="http://schemas.openxmlformats.org/officeDocument/2006/relationships/hyperlink" Target="https://www.asha.org/Practice-Portal/Clinical-Topics/Dysarthria-in-Adul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rokeassociation.org/en/about-stroke/effects-of-stroke/cognitive-and-communication-effects-of-stroke/aphasia-vs-apraxia" TargetMode="External"/><Relationship Id="rId2" Type="http://schemas.openxmlformats.org/officeDocument/2006/relationships/hyperlink" Target="https://rarediseases.org/rare-diseases/apraxi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7315198" cy="2514601"/>
          </a:xfrm>
        </p:spPr>
        <p:txBody>
          <a:bodyPr>
            <a:normAutofit/>
          </a:bodyPr>
          <a:lstStyle/>
          <a:p>
            <a:pPr algn="ctr"/>
            <a:r>
              <a:rPr lang="en-US" dirty="0">
                <a:latin typeface="Bookman Old Style" panose="02050604050505020204" pitchFamily="18" charset="0"/>
              </a:rPr>
              <a:t>Communication Cognition and Swallowing</a:t>
            </a:r>
          </a:p>
        </p:txBody>
      </p:sp>
      <p:sp>
        <p:nvSpPr>
          <p:cNvPr id="3" name="Subtitle 2"/>
          <p:cNvSpPr>
            <a:spLocks noGrp="1"/>
          </p:cNvSpPr>
          <p:nvPr>
            <p:ph type="subTitle" idx="1"/>
          </p:nvPr>
        </p:nvSpPr>
        <p:spPr>
          <a:xfrm>
            <a:off x="2208212" y="3886200"/>
            <a:ext cx="5257800" cy="1397000"/>
          </a:xfrm>
        </p:spPr>
        <p:txBody>
          <a:bodyPr/>
          <a:lstStyle/>
          <a:p>
            <a:pPr algn="ctr"/>
            <a:r>
              <a:rPr lang="en-US" dirty="0">
                <a:latin typeface="Bookman Old Style" panose="02050604050505020204" pitchFamily="18" charset="0"/>
              </a:rPr>
              <a:t>Hilary Welty M.S. CCC-SLP </a:t>
            </a:r>
          </a:p>
          <a:p>
            <a:pPr algn="ctr"/>
            <a:r>
              <a:rPr lang="en-US" dirty="0">
                <a:latin typeface="Bookman Old Style" panose="02050604050505020204" pitchFamily="18" charset="0"/>
              </a:rPr>
              <a:t>Speech Pathologist</a:t>
            </a: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914400"/>
          </a:xfrm>
        </p:spPr>
        <p:txBody>
          <a:bodyPr/>
          <a:lstStyle/>
          <a:p>
            <a:r>
              <a:rPr lang="en-US" dirty="0">
                <a:latin typeface="Bookman Old Style" panose="02050604050505020204" pitchFamily="18" charset="0"/>
              </a:rPr>
              <a:t>Aphasia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567" y="1828800"/>
            <a:ext cx="7488092" cy="4191000"/>
          </a:xfrm>
        </p:spPr>
      </p:pic>
      <p:sp>
        <p:nvSpPr>
          <p:cNvPr id="5" name="TextBox 4"/>
          <p:cNvSpPr txBox="1"/>
          <p:nvPr/>
        </p:nvSpPr>
        <p:spPr>
          <a:xfrm>
            <a:off x="2055812" y="6121442"/>
            <a:ext cx="7020645" cy="253916"/>
          </a:xfrm>
          <a:prstGeom prst="rect">
            <a:avLst/>
          </a:prstGeom>
          <a:noFill/>
        </p:spPr>
        <p:txBody>
          <a:bodyPr wrap="square" rtlCol="0">
            <a:spAutoFit/>
          </a:bodyPr>
          <a:lstStyle/>
          <a:p>
            <a:r>
              <a:rPr lang="en-US" sz="1050"/>
              <a:t>https://www.aphasia.org/wp-content/themes/directorys-child/includes/images/types_of_aphasia.png</a:t>
            </a:r>
            <a:endParaRPr lang="en-US" sz="1050" dirty="0"/>
          </a:p>
        </p:txBody>
      </p:sp>
    </p:spTree>
    <p:extLst>
      <p:ext uri="{BB962C8B-B14F-4D97-AF65-F5344CB8AC3E}">
        <p14:creationId xmlns:p14="http://schemas.microsoft.com/office/powerpoint/2010/main" val="1565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Examples of Aphasia</a:t>
            </a:r>
          </a:p>
        </p:txBody>
      </p:sp>
      <p:sp>
        <p:nvSpPr>
          <p:cNvPr id="3" name="Content Placeholder 2"/>
          <p:cNvSpPr>
            <a:spLocks noGrp="1"/>
          </p:cNvSpPr>
          <p:nvPr>
            <p:ph idx="1"/>
          </p:nvPr>
        </p:nvSpPr>
        <p:spPr/>
        <p:txBody>
          <a:bodyPr/>
          <a:lstStyle/>
          <a:p>
            <a:endParaRPr lang="en-US" dirty="0">
              <a:latin typeface="Bookman Old Style" panose="02050604050505020204" pitchFamily="18" charset="0"/>
              <a:hlinkClick r:id="rId2"/>
            </a:endParaRPr>
          </a:p>
          <a:p>
            <a:r>
              <a:rPr lang="en-US" dirty="0">
                <a:latin typeface="Bookman Old Style" panose="02050604050505020204" pitchFamily="18" charset="0"/>
                <a:hlinkClick r:id="rId2"/>
              </a:rPr>
              <a:t>https://youtu.be/3oef68YabD0</a:t>
            </a:r>
            <a:r>
              <a:rPr lang="en-US" dirty="0">
                <a:latin typeface="Bookman Old Style" panose="02050604050505020204" pitchFamily="18" charset="0"/>
              </a:rPr>
              <a:t> -Wernicke’s</a:t>
            </a:r>
          </a:p>
          <a:p>
            <a:pPr marL="45720" indent="0">
              <a:buNone/>
            </a:pPr>
            <a:endParaRPr lang="en-US" dirty="0">
              <a:latin typeface="Bookman Old Style" panose="02050604050505020204" pitchFamily="18" charset="0"/>
            </a:endParaRPr>
          </a:p>
          <a:p>
            <a:r>
              <a:rPr lang="en-US" dirty="0">
                <a:latin typeface="Bookman Old Style" panose="02050604050505020204" pitchFamily="18" charset="0"/>
                <a:hlinkClick r:id="rId3"/>
              </a:rPr>
              <a:t>https://youtu.be/IP8hkopObvs</a:t>
            </a:r>
            <a:r>
              <a:rPr lang="en-US" dirty="0">
                <a:latin typeface="Bookman Old Style" panose="02050604050505020204" pitchFamily="18" charset="0"/>
              </a:rPr>
              <a:t>  -</a:t>
            </a:r>
            <a:r>
              <a:rPr lang="en-US" dirty="0" err="1">
                <a:latin typeface="Bookman Old Style" panose="02050604050505020204" pitchFamily="18" charset="0"/>
              </a:rPr>
              <a:t>Broca’s</a:t>
            </a:r>
            <a:endParaRPr lang="en-US" dirty="0">
              <a:latin typeface="Bookman Old Style" panose="02050604050505020204" pitchFamily="18" charset="0"/>
            </a:endParaRPr>
          </a:p>
        </p:txBody>
      </p:sp>
    </p:spTree>
    <p:extLst>
      <p:ext uri="{BB962C8B-B14F-4D97-AF65-F5344CB8AC3E}">
        <p14:creationId xmlns:p14="http://schemas.microsoft.com/office/powerpoint/2010/main" val="38357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762000"/>
          </a:xfrm>
        </p:spPr>
        <p:txBody>
          <a:bodyPr/>
          <a:lstStyle/>
          <a:p>
            <a:r>
              <a:rPr lang="en-US" dirty="0">
                <a:latin typeface="Bookman Old Style" panose="02050604050505020204" pitchFamily="18" charset="0"/>
              </a:rPr>
              <a:t>Cognition</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latin typeface="Bookman Old Style" panose="02050604050505020204" pitchFamily="18" charset="0"/>
                <a:ea typeface="Source Sans Pro"/>
                <a:cs typeface="Source Sans Pro"/>
                <a:sym typeface="Source Sans Pro"/>
              </a:rPr>
              <a:t>The mental process of knowing, including aspects such as perception, awareness, attention, memory, intuition, knowledge.</a:t>
            </a:r>
          </a:p>
          <a:p>
            <a:r>
              <a:rPr lang="en-US" dirty="0">
                <a:solidFill>
                  <a:schemeClr val="tx1"/>
                </a:solidFill>
                <a:latin typeface="Bookman Old Style" panose="02050604050505020204" pitchFamily="18" charset="0"/>
                <a:ea typeface="Source Sans Pro"/>
                <a:cs typeface="Source Sans Pro"/>
                <a:sym typeface="Source Sans Pro"/>
              </a:rPr>
              <a:t>Components of Cognition:</a:t>
            </a:r>
          </a:p>
          <a:p>
            <a:pPr marL="548640" lvl="1">
              <a:spcBef>
                <a:spcPts val="0"/>
              </a:spcBef>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Awareness</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Perception</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Attention</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Visual Processing</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Memory; Short and long-term</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Executive Functions; </a:t>
            </a:r>
          </a:p>
          <a:p>
            <a:pPr marL="731520" lvl="2">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Plan, execute, initiation, problem solving, reasoning, </a:t>
            </a:r>
          </a:p>
          <a:p>
            <a:pPr marL="731520" lvl="2">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Mental flexibility, inhibition, self-monitoring, impulsivity, </a:t>
            </a:r>
          </a:p>
          <a:p>
            <a:pPr marL="548640" lvl="1">
              <a:buClr>
                <a:srgbClr val="B2D1DE"/>
              </a:buClr>
              <a:buSzPct val="90000"/>
              <a:buFont typeface="Arial"/>
              <a:buChar char="▪"/>
            </a:pPr>
            <a:r>
              <a:rPr lang="en-US" dirty="0">
                <a:solidFill>
                  <a:schemeClr val="tx1"/>
                </a:solidFill>
                <a:latin typeface="Bookman Old Style" panose="02050604050505020204" pitchFamily="18" charset="0"/>
                <a:ea typeface="Source Sans Pro"/>
                <a:cs typeface="Source Sans Pro"/>
                <a:sym typeface="Source Sans Pro"/>
              </a:rPr>
              <a:t>Information Processing</a:t>
            </a:r>
          </a:p>
          <a:p>
            <a:r>
              <a:rPr lang="en-US" dirty="0">
                <a:latin typeface="Bookman Old Style" panose="02050604050505020204" pitchFamily="18" charset="0"/>
              </a:rPr>
              <a:t>All of these work together and impact one other</a:t>
            </a:r>
          </a:p>
          <a:p>
            <a:r>
              <a:rPr lang="en-US" dirty="0">
                <a:latin typeface="Bookman Old Style" panose="02050604050505020204" pitchFamily="18" charset="0"/>
              </a:rPr>
              <a:t>They rarely work in isolation</a:t>
            </a:r>
          </a:p>
        </p:txBody>
      </p:sp>
      <p:pic>
        <p:nvPicPr>
          <p:cNvPr id="4" name="Shape 142"/>
          <p:cNvPicPr preferRelativeResize="0"/>
          <p:nvPr/>
        </p:nvPicPr>
        <p:blipFill rotWithShape="1">
          <a:blip r:embed="rId2">
            <a:alphaModFix/>
          </a:blip>
          <a:srcRect/>
          <a:stretch/>
        </p:blipFill>
        <p:spPr>
          <a:xfrm>
            <a:off x="7466013" y="2495550"/>
            <a:ext cx="2666999" cy="2609849"/>
          </a:xfrm>
          <a:prstGeom prst="rect">
            <a:avLst/>
          </a:prstGeom>
          <a:noFill/>
          <a:ln>
            <a:noFill/>
          </a:ln>
        </p:spPr>
      </p:pic>
    </p:spTree>
    <p:extLst>
      <p:ext uri="{BB962C8B-B14F-4D97-AF65-F5344CB8AC3E}">
        <p14:creationId xmlns:p14="http://schemas.microsoft.com/office/powerpoint/2010/main" val="375411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838200"/>
          </a:xfrm>
        </p:spPr>
        <p:txBody>
          <a:bodyPr/>
          <a:lstStyle/>
          <a:p>
            <a:r>
              <a:rPr lang="en-US" dirty="0">
                <a:latin typeface="Bookman Old Style" panose="02050604050505020204" pitchFamily="18" charset="0"/>
              </a:rPr>
              <a:t>High Level Cognitive Disorders</a:t>
            </a:r>
          </a:p>
        </p:txBody>
      </p:sp>
      <p:sp>
        <p:nvSpPr>
          <p:cNvPr id="3" name="Content Placeholder 2"/>
          <p:cNvSpPr>
            <a:spLocks noGrp="1"/>
          </p:cNvSpPr>
          <p:nvPr>
            <p:ph idx="1"/>
          </p:nvPr>
        </p:nvSpPr>
        <p:spPr>
          <a:xfrm>
            <a:off x="1065212" y="1828800"/>
            <a:ext cx="8686801" cy="4419600"/>
          </a:xfrm>
        </p:spPr>
        <p:txBody>
          <a:bodyPr>
            <a:normAutofit fontScale="85000" lnSpcReduction="10000"/>
          </a:bodyPr>
          <a:lstStyle/>
          <a:p>
            <a:r>
              <a:rPr lang="en-US" dirty="0">
                <a:latin typeface="Bookman Old Style" panose="02050604050505020204" pitchFamily="18" charset="0"/>
              </a:rPr>
              <a:t>Why do you think high level cognitive deficits can go undiagnosed?</a:t>
            </a:r>
          </a:p>
          <a:p>
            <a:r>
              <a:rPr lang="en-US" dirty="0">
                <a:latin typeface="Bookman Old Style" panose="02050604050505020204" pitchFamily="18" charset="0"/>
              </a:rPr>
              <a:t>Patient is agitated and pulling at lines, unable to pay attention, not oriented, cannot recall details about their own life. Do they have a deficit? </a:t>
            </a:r>
          </a:p>
          <a:p>
            <a:r>
              <a:rPr lang="en-US" dirty="0">
                <a:latin typeface="Bookman Old Style" panose="02050604050505020204" pitchFamily="18" charset="0"/>
              </a:rPr>
              <a:t>Pt is alert, oriented, recalls details of what happened to them, knows their family and where they live. Do they have a deficit? </a:t>
            </a:r>
          </a:p>
          <a:p>
            <a:r>
              <a:rPr lang="en-US" dirty="0">
                <a:latin typeface="Bookman Old Style" panose="02050604050505020204" pitchFamily="18" charset="0"/>
              </a:rPr>
              <a:t>How do we know without an evaluation that they can return to their life without any issues? Return to their jobs without issues?</a:t>
            </a:r>
          </a:p>
          <a:p>
            <a:r>
              <a:rPr lang="en-US" dirty="0">
                <a:latin typeface="Bookman Old Style" panose="02050604050505020204" pitchFamily="18" charset="0"/>
              </a:rPr>
              <a:t>Patients can easily mask a high-level cognitive disorder without even knowing it themselves. They deny deficits and we may take their word for it in the absence of clear deficits. </a:t>
            </a:r>
          </a:p>
          <a:p>
            <a:r>
              <a:rPr lang="en-US" dirty="0">
                <a:latin typeface="Bookman Old Style" panose="02050604050505020204" pitchFamily="18" charset="0"/>
              </a:rPr>
              <a:t>We typically do not challenge them to do high level cognitive tasks during their short hospital stay? Can they manage their own medicine? Manage all their own finances? Go back to work as a massage therapist? Go back to work as a lawyer or air traffic controller? </a:t>
            </a:r>
          </a:p>
        </p:txBody>
      </p:sp>
    </p:spTree>
    <p:extLst>
      <p:ext uri="{BB962C8B-B14F-4D97-AF65-F5344CB8AC3E}">
        <p14:creationId xmlns:p14="http://schemas.microsoft.com/office/powerpoint/2010/main" val="5787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How are communication and cognitive disorders diagnosed?</a:t>
            </a:r>
          </a:p>
        </p:txBody>
      </p:sp>
      <p:sp>
        <p:nvSpPr>
          <p:cNvPr id="3" name="Content Placeholder 2"/>
          <p:cNvSpPr>
            <a:spLocks noGrp="1"/>
          </p:cNvSpPr>
          <p:nvPr>
            <p:ph idx="1"/>
          </p:nvPr>
        </p:nvSpPr>
        <p:spPr/>
        <p:txBody>
          <a:bodyPr/>
          <a:lstStyle/>
          <a:p>
            <a:r>
              <a:rPr lang="en-US" dirty="0">
                <a:latin typeface="Bookman Old Style" panose="02050604050505020204" pitchFamily="18" charset="0"/>
              </a:rPr>
              <a:t>Frequently communication and cognitive disorders are diagnosed by a Speech Pathologist, sometimes also by a Neurologist or by a Neuropsychologist. </a:t>
            </a:r>
          </a:p>
          <a:p>
            <a:r>
              <a:rPr lang="en-US" dirty="0">
                <a:latin typeface="Bookman Old Style" panose="02050604050505020204" pitchFamily="18" charset="0"/>
              </a:rPr>
              <a:t>Official therapy is typically provided by the SLP during acute, rehab and/or post rehab setting.</a:t>
            </a:r>
          </a:p>
          <a:p>
            <a:r>
              <a:rPr lang="en-US" dirty="0">
                <a:latin typeface="Bookman Old Style" panose="02050604050505020204" pitchFamily="18" charset="0"/>
              </a:rPr>
              <a:t>Aphasia and Dysarthria can be easier to recognize by nurses and doctors than Cognitive disorders.</a:t>
            </a:r>
          </a:p>
          <a:p>
            <a:r>
              <a:rPr lang="en-US" dirty="0">
                <a:latin typeface="Bookman Old Style" panose="02050604050505020204" pitchFamily="18" charset="0"/>
              </a:rPr>
              <a:t>Cognitive disorders can be significantly more difficult to identify and can occasionally go undiagnosed when only mild in nature</a:t>
            </a:r>
          </a:p>
          <a:p>
            <a:r>
              <a:rPr lang="en-US" dirty="0">
                <a:latin typeface="Bookman Old Style" panose="02050604050505020204" pitchFamily="18" charset="0"/>
              </a:rPr>
              <a:t>SLP’s can use formal or informal assessments</a:t>
            </a:r>
          </a:p>
        </p:txBody>
      </p:sp>
    </p:spTree>
    <p:extLst>
      <p:ext uri="{BB962C8B-B14F-4D97-AF65-F5344CB8AC3E}">
        <p14:creationId xmlns:p14="http://schemas.microsoft.com/office/powerpoint/2010/main" val="238971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Communicating with Aphasic Patients- Getting the message In</a:t>
            </a:r>
          </a:p>
        </p:txBody>
      </p:sp>
      <p:sp>
        <p:nvSpPr>
          <p:cNvPr id="3" name="Content Placeholder 2"/>
          <p:cNvSpPr>
            <a:spLocks noGrp="1"/>
          </p:cNvSpPr>
          <p:nvPr>
            <p:ph idx="1"/>
          </p:nvPr>
        </p:nvSpPr>
        <p:spPr/>
        <p:txBody>
          <a:bodyPr>
            <a:normAutofit/>
          </a:bodyPr>
          <a:lstStyle/>
          <a:p>
            <a:r>
              <a:rPr lang="en-US" dirty="0">
                <a:latin typeface="Bookman Old Style" panose="02050604050505020204" pitchFamily="18" charset="0"/>
              </a:rPr>
              <a:t>Make sure you have the person’s attention before you start.</a:t>
            </a:r>
          </a:p>
          <a:p>
            <a:r>
              <a:rPr lang="en-US" dirty="0">
                <a:latin typeface="Bookman Old Style" panose="02050604050505020204" pitchFamily="18" charset="0"/>
              </a:rPr>
              <a:t>Minimize or eliminate background noise (TV, radio, other people).</a:t>
            </a:r>
          </a:p>
          <a:p>
            <a:r>
              <a:rPr lang="en-US" dirty="0">
                <a:latin typeface="Bookman Old Style" panose="02050604050505020204" pitchFamily="18" charset="0"/>
              </a:rPr>
              <a:t>Keep your own voice at a normal level, unless the person has indicated otherwise.</a:t>
            </a:r>
          </a:p>
          <a:p>
            <a:r>
              <a:rPr lang="en-US" dirty="0">
                <a:latin typeface="Bookman Old Style" panose="02050604050505020204" pitchFamily="18" charset="0"/>
              </a:rPr>
              <a:t>Keep communication simple, but adult. Simplify your own sentence structure and reduce your rate of speech. Emphasize key words. Repeat yourself and try re-wording information.</a:t>
            </a:r>
          </a:p>
          <a:p>
            <a:r>
              <a:rPr lang="en-US" dirty="0">
                <a:latin typeface="Bookman Old Style" panose="02050604050505020204" pitchFamily="18" charset="0"/>
              </a:rPr>
              <a:t>Remember that they may understand more than they can communicate. They can also understand tone of voice, body language and facial expressions. </a:t>
            </a:r>
          </a:p>
        </p:txBody>
      </p:sp>
      <p:sp>
        <p:nvSpPr>
          <p:cNvPr id="4" name="TextBox 3"/>
          <p:cNvSpPr txBox="1"/>
          <p:nvPr/>
        </p:nvSpPr>
        <p:spPr>
          <a:xfrm>
            <a:off x="1674812" y="6019800"/>
            <a:ext cx="7543800" cy="276999"/>
          </a:xfrm>
          <a:prstGeom prst="rect">
            <a:avLst/>
          </a:prstGeom>
          <a:noFill/>
        </p:spPr>
        <p:txBody>
          <a:bodyPr wrap="square" rtlCol="0">
            <a:spAutoFit/>
          </a:bodyPr>
          <a:lstStyle/>
          <a:p>
            <a:r>
              <a:rPr lang="en-US" sz="1200"/>
              <a:t>https://www.aphasia.org/aphasia-resources/communication-tips/</a:t>
            </a:r>
            <a:endParaRPr lang="en-US" sz="1200" dirty="0"/>
          </a:p>
        </p:txBody>
      </p:sp>
    </p:spTree>
    <p:extLst>
      <p:ext uri="{BB962C8B-B14F-4D97-AF65-F5344CB8AC3E}">
        <p14:creationId xmlns:p14="http://schemas.microsoft.com/office/powerpoint/2010/main" val="8003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Communicating with Aphasic Patients- Getting the message In</a:t>
            </a:r>
          </a:p>
        </p:txBody>
      </p:sp>
      <p:sp>
        <p:nvSpPr>
          <p:cNvPr id="3" name="Content Placeholder 2"/>
          <p:cNvSpPr>
            <a:spLocks noGrp="1"/>
          </p:cNvSpPr>
          <p:nvPr>
            <p:ph idx="1"/>
          </p:nvPr>
        </p:nvSpPr>
        <p:spPr>
          <a:xfrm>
            <a:off x="1065212" y="2171700"/>
            <a:ext cx="8686801" cy="2819400"/>
          </a:xfrm>
        </p:spPr>
        <p:txBody>
          <a:bodyPr>
            <a:normAutofit/>
          </a:bodyPr>
          <a:lstStyle/>
          <a:p>
            <a:r>
              <a:rPr lang="en-US" dirty="0">
                <a:latin typeface="Bookman Old Style" panose="02050604050505020204" pitchFamily="18" charset="0"/>
              </a:rPr>
              <a:t>Communicate with drawings, gestures, writing and facial expressions in addition to speech. Offer tangible options if possible</a:t>
            </a:r>
          </a:p>
          <a:p>
            <a:r>
              <a:rPr lang="en-US" dirty="0">
                <a:latin typeface="Bookman Old Style" panose="02050604050505020204" pitchFamily="18" charset="0"/>
              </a:rPr>
              <a:t>Try to involve them in decision-making as much as possible. Keep them informed of events but avoid burdening them with day-to-day details.</a:t>
            </a:r>
          </a:p>
          <a:p>
            <a:endParaRPr lang="en-US" dirty="0"/>
          </a:p>
        </p:txBody>
      </p:sp>
      <p:sp>
        <p:nvSpPr>
          <p:cNvPr id="4" name="TextBox 3"/>
          <p:cNvSpPr txBox="1"/>
          <p:nvPr/>
        </p:nvSpPr>
        <p:spPr>
          <a:xfrm>
            <a:off x="1789112" y="6248400"/>
            <a:ext cx="7239000" cy="276999"/>
          </a:xfrm>
          <a:prstGeom prst="rect">
            <a:avLst/>
          </a:prstGeom>
          <a:noFill/>
        </p:spPr>
        <p:txBody>
          <a:bodyPr wrap="square" rtlCol="0">
            <a:spAutoFit/>
          </a:bodyPr>
          <a:lstStyle/>
          <a:p>
            <a:r>
              <a:rPr lang="en-US" sz="1200"/>
              <a:t>https://www.aphasia.org/aphasia-resources/communication-tips/</a:t>
            </a:r>
            <a:endParaRPr lang="en-US" sz="1200" dirty="0"/>
          </a:p>
        </p:txBody>
      </p:sp>
    </p:spTree>
    <p:extLst>
      <p:ext uri="{BB962C8B-B14F-4D97-AF65-F5344CB8AC3E}">
        <p14:creationId xmlns:p14="http://schemas.microsoft.com/office/powerpoint/2010/main" val="367671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Communicating with Aphasic Patients- Getting the message Out</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Bookman Old Style" panose="02050604050505020204" pitchFamily="18" charset="0"/>
              </a:rPr>
              <a:t>Make eye contact</a:t>
            </a:r>
          </a:p>
          <a:p>
            <a:r>
              <a:rPr lang="en-US" dirty="0">
                <a:latin typeface="Bookman Old Style" panose="02050604050505020204" pitchFamily="18" charset="0"/>
              </a:rPr>
              <a:t>Give them time to speak. Resist the urge to finish sentences or offer words.</a:t>
            </a:r>
          </a:p>
          <a:p>
            <a:r>
              <a:rPr lang="en-US" dirty="0">
                <a:latin typeface="Bookman Old Style" panose="02050604050505020204" pitchFamily="18" charset="0"/>
              </a:rPr>
              <a:t>Confirm that you are communicating successfully with “yes” and “no” questions. </a:t>
            </a:r>
          </a:p>
          <a:p>
            <a:pPr lvl="1"/>
            <a:r>
              <a:rPr lang="en-US" dirty="0">
                <a:latin typeface="Bookman Old Style" panose="02050604050505020204" pitchFamily="18" charset="0"/>
              </a:rPr>
              <a:t>Use mutually exclusive yes/no questions</a:t>
            </a:r>
          </a:p>
          <a:p>
            <a:r>
              <a:rPr lang="en-US" dirty="0">
                <a:latin typeface="Bookman Old Style" panose="02050604050505020204" pitchFamily="18" charset="0"/>
              </a:rPr>
              <a:t>Praise all attempts to speak and downplay any errors. </a:t>
            </a:r>
          </a:p>
          <a:p>
            <a:r>
              <a:rPr lang="en-US" dirty="0">
                <a:latin typeface="Bookman Old Style" panose="02050604050505020204" pitchFamily="18" charset="0"/>
              </a:rPr>
              <a:t>Have pictures and visuals available if possible</a:t>
            </a:r>
          </a:p>
          <a:p>
            <a:r>
              <a:rPr lang="en-US" dirty="0">
                <a:latin typeface="Bookman Old Style" panose="02050604050505020204" pitchFamily="18" charset="0"/>
              </a:rPr>
              <a:t>Offer two choices</a:t>
            </a:r>
          </a:p>
          <a:p>
            <a:r>
              <a:rPr lang="en-US" dirty="0">
                <a:latin typeface="Bookman Old Style" panose="02050604050505020204" pitchFamily="18" charset="0"/>
              </a:rPr>
              <a:t>Ask the person to gesture, point, or write (e.g., “Can you show me…?”)</a:t>
            </a:r>
          </a:p>
          <a:p>
            <a:r>
              <a:rPr lang="en-US" dirty="0">
                <a:latin typeface="Bookman Old Style" panose="02050604050505020204" pitchFamily="18" charset="0"/>
              </a:rPr>
              <a:t>Encourage independence whenever possible</a:t>
            </a:r>
          </a:p>
          <a:p>
            <a:endParaRPr lang="en-US" dirty="0"/>
          </a:p>
        </p:txBody>
      </p:sp>
    </p:spTree>
    <p:extLst>
      <p:ext uri="{BB962C8B-B14F-4D97-AF65-F5344CB8AC3E}">
        <p14:creationId xmlns:p14="http://schemas.microsoft.com/office/powerpoint/2010/main" val="16020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Communicating with Aphasic Patients</a:t>
            </a:r>
          </a:p>
        </p:txBody>
      </p:sp>
      <p:sp>
        <p:nvSpPr>
          <p:cNvPr id="3" name="Content Placeholder 2"/>
          <p:cNvSpPr>
            <a:spLocks noGrp="1"/>
          </p:cNvSpPr>
          <p:nvPr>
            <p:ph idx="1"/>
          </p:nvPr>
        </p:nvSpPr>
        <p:spPr/>
        <p:txBody>
          <a:bodyPr/>
          <a:lstStyle/>
          <a:p>
            <a:r>
              <a:rPr lang="en-US" dirty="0">
                <a:latin typeface="Bookman Old Style" panose="02050604050505020204" pitchFamily="18" charset="0"/>
              </a:rPr>
              <a:t>Why are communication boards difficult for the aphasic patient?</a:t>
            </a:r>
          </a:p>
          <a:p>
            <a:r>
              <a:rPr lang="en-US" dirty="0">
                <a:latin typeface="Bookman Old Style" panose="02050604050505020204" pitchFamily="18" charset="0"/>
              </a:rPr>
              <a:t>Aphasia patients can have deficits in reading and writing</a:t>
            </a:r>
          </a:p>
          <a:p>
            <a:pPr lvl="1"/>
            <a:r>
              <a:rPr lang="en-US" dirty="0">
                <a:latin typeface="Bookman Old Style" panose="02050604050505020204" pitchFamily="18" charset="0"/>
              </a:rPr>
              <a:t>Reading skills often mimic receptive language skills and writing often mimics expressive language skills</a:t>
            </a:r>
          </a:p>
          <a:p>
            <a:pPr lvl="1"/>
            <a:r>
              <a:rPr lang="en-US" dirty="0">
                <a:latin typeface="Bookman Old Style" panose="02050604050505020204" pitchFamily="18" charset="0"/>
              </a:rPr>
              <a:t>Most people are right hand dominant and left sided strokes impact the right limb for writing</a:t>
            </a:r>
          </a:p>
          <a:p>
            <a:r>
              <a:rPr lang="en-US" dirty="0">
                <a:latin typeface="Bookman Old Style" panose="02050604050505020204" pitchFamily="18" charset="0"/>
              </a:rPr>
              <a:t>Patients can have limb apraxia which impacts their ability to point to the correct pictures or follow commands correctly</a:t>
            </a:r>
          </a:p>
        </p:txBody>
      </p:sp>
    </p:spTree>
    <p:extLst>
      <p:ext uri="{BB962C8B-B14F-4D97-AF65-F5344CB8AC3E}">
        <p14:creationId xmlns:p14="http://schemas.microsoft.com/office/powerpoint/2010/main" val="31639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Communicating with Patients who have Cognitive Disorders</a:t>
            </a:r>
          </a:p>
        </p:txBody>
      </p:sp>
      <p:sp>
        <p:nvSpPr>
          <p:cNvPr id="3" name="Content Placeholder 2"/>
          <p:cNvSpPr>
            <a:spLocks noGrp="1"/>
          </p:cNvSpPr>
          <p:nvPr>
            <p:ph idx="1"/>
          </p:nvPr>
        </p:nvSpPr>
        <p:spPr>
          <a:xfrm>
            <a:off x="1065212" y="1905000"/>
            <a:ext cx="8686801" cy="4191000"/>
          </a:xfrm>
        </p:spPr>
        <p:txBody>
          <a:bodyPr>
            <a:normAutofit fontScale="85000" lnSpcReduction="20000"/>
          </a:bodyPr>
          <a:lstStyle/>
          <a:p>
            <a:r>
              <a:rPr lang="en-US" dirty="0">
                <a:latin typeface="Bookman Old Style" panose="02050604050505020204" pitchFamily="18" charset="0"/>
              </a:rPr>
              <a:t>Allow the person extra time to process what you’ve said. Try waiting for up to 90 seconds before repeating yourself.</a:t>
            </a:r>
          </a:p>
          <a:p>
            <a:r>
              <a:rPr lang="en-US" dirty="0">
                <a:latin typeface="Bookman Old Style" panose="02050604050505020204" pitchFamily="18" charset="0"/>
              </a:rPr>
              <a:t>Provide information in short chunks. If you’re giving directions, break them down into small steps. </a:t>
            </a:r>
          </a:p>
          <a:p>
            <a:r>
              <a:rPr lang="en-US" dirty="0">
                <a:latin typeface="Bookman Old Style" panose="02050604050505020204" pitchFamily="18" charset="0"/>
              </a:rPr>
              <a:t>If the person has left-neglect provide a challenge by standing to the person’s left. For an important conversation, however, sit on the person’s right side.</a:t>
            </a:r>
          </a:p>
          <a:p>
            <a:r>
              <a:rPr lang="en-US" dirty="0">
                <a:latin typeface="Bookman Old Style" panose="02050604050505020204" pitchFamily="18" charset="0"/>
              </a:rPr>
              <a:t>Write down key instructions and information, or encourage the person to write it down themselves.</a:t>
            </a:r>
          </a:p>
          <a:p>
            <a:r>
              <a:rPr lang="en-US" dirty="0">
                <a:latin typeface="Bookman Old Style" panose="02050604050505020204" pitchFamily="18" charset="0"/>
              </a:rPr>
              <a:t>Verify any important information the person gives you with a third party, to be sure it’s reliable. People with memory deficits or insight problems may not be accurate communicators, even if their speech sounds good.</a:t>
            </a:r>
          </a:p>
          <a:p>
            <a:r>
              <a:rPr lang="en-US" dirty="0">
                <a:latin typeface="Bookman Old Style" panose="02050604050505020204" pitchFamily="18" charset="0"/>
              </a:rPr>
              <a:t>Speak simply. Don’t talk too loudly, though, and don’t talk down to the person</a:t>
            </a:r>
          </a:p>
          <a:p>
            <a:r>
              <a:rPr lang="en-US" dirty="0">
                <a:latin typeface="Bookman Old Style" panose="02050604050505020204" pitchFamily="18" charset="0"/>
              </a:rPr>
              <a:t>Reduce distractions in the room if needed (e.g. TV, multiple or loud visitors)</a:t>
            </a:r>
          </a:p>
        </p:txBody>
      </p:sp>
      <p:sp>
        <p:nvSpPr>
          <p:cNvPr id="4" name="TextBox 3"/>
          <p:cNvSpPr txBox="1"/>
          <p:nvPr/>
        </p:nvSpPr>
        <p:spPr>
          <a:xfrm>
            <a:off x="3198812" y="6248400"/>
            <a:ext cx="5181600" cy="276999"/>
          </a:xfrm>
          <a:prstGeom prst="rect">
            <a:avLst/>
          </a:prstGeom>
          <a:noFill/>
        </p:spPr>
        <p:txBody>
          <a:bodyPr wrap="square" rtlCol="0">
            <a:spAutoFit/>
          </a:bodyPr>
          <a:lstStyle/>
          <a:p>
            <a:r>
              <a:rPr lang="en-US" sz="1200"/>
              <a:t>https://tactustherapy.com/whatiscogcomm/</a:t>
            </a:r>
            <a:endParaRPr lang="en-US" sz="1200" dirty="0"/>
          </a:p>
        </p:txBody>
      </p:sp>
    </p:spTree>
    <p:extLst>
      <p:ext uri="{BB962C8B-B14F-4D97-AF65-F5344CB8AC3E}">
        <p14:creationId xmlns:p14="http://schemas.microsoft.com/office/powerpoint/2010/main" val="13479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Course Objectives</a:t>
            </a:r>
          </a:p>
        </p:txBody>
      </p:sp>
      <p:sp>
        <p:nvSpPr>
          <p:cNvPr id="3" name="Content Placeholder 2"/>
          <p:cNvSpPr>
            <a:spLocks noGrp="1"/>
          </p:cNvSpPr>
          <p:nvPr>
            <p:ph idx="1"/>
          </p:nvPr>
        </p:nvSpPr>
        <p:spPr/>
        <p:txBody>
          <a:bodyPr/>
          <a:lstStyle/>
          <a:p>
            <a:r>
              <a:rPr lang="en-US" dirty="0">
                <a:latin typeface="Bookman Old Style" panose="02050604050505020204" pitchFamily="18" charset="0"/>
              </a:rPr>
              <a:t>To be able to identify the difference between disorders of language, speech and cognition. </a:t>
            </a:r>
          </a:p>
          <a:p>
            <a:r>
              <a:rPr lang="en-US" dirty="0">
                <a:latin typeface="Bookman Old Style" panose="02050604050505020204" pitchFamily="18" charset="0"/>
              </a:rPr>
              <a:t>To understand how patients get diagnosed and receive therapy for these disorders</a:t>
            </a:r>
          </a:p>
          <a:p>
            <a:r>
              <a:rPr lang="en-US" dirty="0">
                <a:latin typeface="Bookman Old Style" panose="02050604050505020204" pitchFamily="18" charset="0"/>
              </a:rPr>
              <a:t>To gain insight in how to communicate more effectively with both aphasic patients and patients with cognitive deficits. </a:t>
            </a:r>
          </a:p>
          <a:p>
            <a:r>
              <a:rPr lang="en-US" dirty="0">
                <a:latin typeface="Bookman Old Style" panose="02050604050505020204" pitchFamily="18" charset="0"/>
              </a:rPr>
              <a:t>Understanding both speech and nurses roll in identifying and managing dysphagia</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7846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6203-2EE8-9A2A-C220-174F308FBF08}"/>
              </a:ext>
            </a:extLst>
          </p:cNvPr>
          <p:cNvSpPr>
            <a:spLocks noGrp="1"/>
          </p:cNvSpPr>
          <p:nvPr>
            <p:ph type="title"/>
          </p:nvPr>
        </p:nvSpPr>
        <p:spPr>
          <a:xfrm>
            <a:off x="1065212" y="533400"/>
            <a:ext cx="8686801" cy="838200"/>
          </a:xfrm>
        </p:spPr>
        <p:txBody>
          <a:bodyPr/>
          <a:lstStyle/>
          <a:p>
            <a:r>
              <a:rPr lang="en-US" dirty="0">
                <a:latin typeface="Bookman Old Style" panose="02050604050505020204" pitchFamily="18" charset="0"/>
                <a:cs typeface="Times New Roman" panose="02020603050405020304" pitchFamily="18" charset="0"/>
              </a:rPr>
              <a:t>Rehab Potential/Prognosis</a:t>
            </a:r>
          </a:p>
        </p:txBody>
      </p:sp>
      <p:sp>
        <p:nvSpPr>
          <p:cNvPr id="3" name="Content Placeholder 2">
            <a:extLst>
              <a:ext uri="{FF2B5EF4-FFF2-40B4-BE49-F238E27FC236}">
                <a16:creationId xmlns:a16="http://schemas.microsoft.com/office/drawing/2014/main" xmlns="" id="{025304C7-E6D9-94E0-DBAB-ADED7F0F3274}"/>
              </a:ext>
            </a:extLst>
          </p:cNvPr>
          <p:cNvSpPr>
            <a:spLocks noGrp="1"/>
          </p:cNvSpPr>
          <p:nvPr>
            <p:ph idx="1"/>
          </p:nvPr>
        </p:nvSpPr>
        <p:spPr/>
        <p:txBody>
          <a:bodyPr/>
          <a:lstStyle/>
          <a:p>
            <a:r>
              <a:rPr lang="en-US" dirty="0">
                <a:latin typeface="Bookman Old Style" panose="02050604050505020204" pitchFamily="18" charset="0"/>
                <a:cs typeface="Times New Roman" panose="02020603050405020304" pitchFamily="18" charset="0"/>
              </a:rPr>
              <a:t>Acute injury (e.g. CVA or TBI):</a:t>
            </a:r>
          </a:p>
          <a:p>
            <a:pPr lvl="1"/>
            <a:r>
              <a:rPr lang="en-US" dirty="0">
                <a:latin typeface="Bookman Old Style" panose="02050604050505020204" pitchFamily="18" charset="0"/>
                <a:cs typeface="Times New Roman" panose="02020603050405020304" pitchFamily="18" charset="0"/>
              </a:rPr>
              <a:t>Speech Therapy rehab prognosis is heavily dependent on location and severity of injury</a:t>
            </a:r>
          </a:p>
          <a:p>
            <a:pPr lvl="1"/>
            <a:r>
              <a:rPr lang="en-US" dirty="0">
                <a:latin typeface="Bookman Old Style" panose="02050604050505020204" pitchFamily="18" charset="0"/>
                <a:cs typeface="Times New Roman" panose="02020603050405020304" pitchFamily="18" charset="0"/>
              </a:rPr>
              <a:t>Additionally, it can be affected by pt’s motivation, access and amount of therapy, family involvement and possible history/other diagnosis (e.g. previous strokes, dementia)</a:t>
            </a:r>
          </a:p>
          <a:p>
            <a:r>
              <a:rPr lang="en-US" dirty="0">
                <a:latin typeface="Bookman Old Style" panose="02050604050505020204" pitchFamily="18" charset="0"/>
                <a:cs typeface="Times New Roman" panose="02020603050405020304" pitchFamily="18" charset="0"/>
              </a:rPr>
              <a:t>Degenerative Diseases</a:t>
            </a:r>
          </a:p>
          <a:p>
            <a:pPr lvl="1"/>
            <a:r>
              <a:rPr lang="en-US" dirty="0">
                <a:latin typeface="Bookman Old Style" panose="02050604050505020204" pitchFamily="18" charset="0"/>
                <a:cs typeface="Times New Roman" panose="02020603050405020304" pitchFamily="18" charset="0"/>
              </a:rPr>
              <a:t>Therapy is often aimed at evaluation and education about what can be done to help maintain current level of function and/or compensate for deficits. </a:t>
            </a:r>
          </a:p>
        </p:txBody>
      </p:sp>
    </p:spTree>
    <p:extLst>
      <p:ext uri="{BB962C8B-B14F-4D97-AF65-F5344CB8AC3E}">
        <p14:creationId xmlns:p14="http://schemas.microsoft.com/office/powerpoint/2010/main" val="29358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95F84-A73B-0CAB-54DF-FE6606EB4E44}"/>
              </a:ext>
            </a:extLst>
          </p:cNvPr>
          <p:cNvSpPr>
            <a:spLocks noGrp="1"/>
          </p:cNvSpPr>
          <p:nvPr>
            <p:ph type="title"/>
          </p:nvPr>
        </p:nvSpPr>
        <p:spPr>
          <a:xfrm>
            <a:off x="1065212" y="533400"/>
            <a:ext cx="8686801" cy="838200"/>
          </a:xfrm>
        </p:spPr>
        <p:txBody>
          <a:bodyPr/>
          <a:lstStyle/>
          <a:p>
            <a:r>
              <a:rPr lang="en-US" dirty="0">
                <a:latin typeface="Bookman Old Style" panose="02050604050505020204" pitchFamily="18" charset="0"/>
                <a:cs typeface="Times New Roman" panose="02020603050405020304" pitchFamily="18" charset="0"/>
              </a:rPr>
              <a:t>Dysphagia</a:t>
            </a:r>
          </a:p>
        </p:txBody>
      </p:sp>
      <p:sp>
        <p:nvSpPr>
          <p:cNvPr id="3" name="Content Placeholder 2">
            <a:extLst>
              <a:ext uri="{FF2B5EF4-FFF2-40B4-BE49-F238E27FC236}">
                <a16:creationId xmlns:a16="http://schemas.microsoft.com/office/drawing/2014/main" xmlns="" id="{170A6B7E-A193-45A3-7F5C-AF9552B04115}"/>
              </a:ext>
            </a:extLst>
          </p:cNvPr>
          <p:cNvSpPr>
            <a:spLocks noGrp="1"/>
          </p:cNvSpPr>
          <p:nvPr>
            <p:ph idx="1"/>
          </p:nvPr>
        </p:nvSpPr>
        <p:spPr/>
        <p:txBody>
          <a:bodyPr>
            <a:normAutofit/>
          </a:bodyPr>
          <a:lstStyle/>
          <a:p>
            <a:r>
              <a:rPr lang="en-US" dirty="0">
                <a:latin typeface="Bookman Old Style" panose="02050604050505020204" pitchFamily="18" charset="0"/>
                <a:cs typeface="Times New Roman" panose="02020603050405020304" pitchFamily="18" charset="0"/>
              </a:rPr>
              <a:t>What is Dysphagia?</a:t>
            </a:r>
          </a:p>
          <a:p>
            <a:pPr lvl="1"/>
            <a:r>
              <a:rPr lang="en-US" dirty="0">
                <a:latin typeface="Bookman Old Style" panose="02050604050505020204" pitchFamily="18" charset="0"/>
                <a:cs typeface="Times New Roman" panose="02020603050405020304" pitchFamily="18" charset="0"/>
              </a:rPr>
              <a:t>Dysphagia is a medical condition characterized by difficulty swallowing. It refers to any impairment in the normal process of swallowing, which involves moving food or liquid from the mouth through the throat (pharynx) and into the esophagus and stomach.</a:t>
            </a:r>
          </a:p>
          <a:p>
            <a:pPr lvl="1"/>
            <a:r>
              <a:rPr lang="en-US" dirty="0">
                <a:latin typeface="Bookman Old Style" panose="02050604050505020204" pitchFamily="18" charset="0"/>
                <a:cs typeface="Times New Roman" panose="02020603050405020304" pitchFamily="18" charset="0"/>
              </a:rPr>
              <a:t>Esophageal dysphagia involves impairments in moving bolus through esophagus and into stomach. </a:t>
            </a:r>
          </a:p>
          <a:p>
            <a:pPr lvl="1"/>
            <a:r>
              <a:rPr lang="en-US" dirty="0">
                <a:latin typeface="Bookman Old Style" panose="02050604050505020204" pitchFamily="18" charset="0"/>
                <a:cs typeface="Times New Roman" panose="02020603050405020304" pitchFamily="18" charset="0"/>
              </a:rPr>
              <a:t>In normal swallowing function there are at least 30 pairs of muscles involved</a:t>
            </a:r>
          </a:p>
          <a:p>
            <a:r>
              <a:rPr lang="en-US" dirty="0">
                <a:latin typeface="Bookman Old Style" panose="02050604050505020204" pitchFamily="18" charset="0"/>
                <a:cs typeface="Times New Roman" panose="02020603050405020304" pitchFamily="18" charset="0"/>
              </a:rPr>
              <a:t>The oral phase of swallowing is voluntary while most of the pharyngeal phase of swallowing is reflexive</a:t>
            </a:r>
          </a:p>
        </p:txBody>
      </p:sp>
    </p:spTree>
    <p:extLst>
      <p:ext uri="{BB962C8B-B14F-4D97-AF65-F5344CB8AC3E}">
        <p14:creationId xmlns:p14="http://schemas.microsoft.com/office/powerpoint/2010/main" val="8793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58568-93CA-1F3E-F5AF-0C31E21E8F7B}"/>
              </a:ext>
            </a:extLst>
          </p:cNvPr>
          <p:cNvSpPr>
            <a:spLocks noGrp="1"/>
          </p:cNvSpPr>
          <p:nvPr>
            <p:ph type="title"/>
          </p:nvPr>
        </p:nvSpPr>
        <p:spPr>
          <a:xfrm>
            <a:off x="1065212" y="533400"/>
            <a:ext cx="8686801" cy="762000"/>
          </a:xfrm>
        </p:spPr>
        <p:txBody>
          <a:bodyPr/>
          <a:lstStyle/>
          <a:p>
            <a:r>
              <a:rPr lang="en-US" dirty="0">
                <a:latin typeface="Bookman Old Style" panose="02050604050505020204" pitchFamily="18" charset="0"/>
                <a:cs typeface="Times New Roman" panose="02020603050405020304" pitchFamily="18" charset="0"/>
              </a:rPr>
              <a:t>Dysphagia</a:t>
            </a:r>
            <a:endParaRPr lang="en-US" dirty="0">
              <a:latin typeface="Bookman Old Style" panose="02050604050505020204" pitchFamily="18" charset="0"/>
            </a:endParaRPr>
          </a:p>
        </p:txBody>
      </p:sp>
      <p:pic>
        <p:nvPicPr>
          <p:cNvPr id="4" name="Content Placeholder 3">
            <a:extLst>
              <a:ext uri="{FF2B5EF4-FFF2-40B4-BE49-F238E27FC236}">
                <a16:creationId xmlns:a16="http://schemas.microsoft.com/office/drawing/2014/main" xmlns="" id="{A10EB2EA-DFDF-910C-F4D8-ACC8F740E4FE}"/>
              </a:ext>
            </a:extLst>
          </p:cNvPr>
          <p:cNvPicPr>
            <a:picLocks noGrp="1" noChangeAspect="1"/>
          </p:cNvPicPr>
          <p:nvPr>
            <p:ph idx="1"/>
          </p:nvPr>
        </p:nvPicPr>
        <p:blipFill>
          <a:blip r:embed="rId2"/>
          <a:stretch>
            <a:fillRect/>
          </a:stretch>
        </p:blipFill>
        <p:spPr>
          <a:xfrm>
            <a:off x="2504857" y="1828800"/>
            <a:ext cx="5037355" cy="4800600"/>
          </a:xfrm>
          <a:prstGeom prst="rect">
            <a:avLst/>
          </a:prstGeom>
        </p:spPr>
      </p:pic>
    </p:spTree>
    <p:extLst>
      <p:ext uri="{BB962C8B-B14F-4D97-AF65-F5344CB8AC3E}">
        <p14:creationId xmlns:p14="http://schemas.microsoft.com/office/powerpoint/2010/main" val="126391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BA404-B393-9016-7664-E46D9DB09A2F}"/>
              </a:ext>
            </a:extLst>
          </p:cNvPr>
          <p:cNvSpPr>
            <a:spLocks noGrp="1"/>
          </p:cNvSpPr>
          <p:nvPr>
            <p:ph type="title"/>
          </p:nvPr>
        </p:nvSpPr>
        <p:spPr>
          <a:xfrm>
            <a:off x="1065212" y="533400"/>
            <a:ext cx="8686801" cy="762000"/>
          </a:xfrm>
        </p:spPr>
        <p:txBody>
          <a:bodyPr/>
          <a:lstStyle/>
          <a:p>
            <a:r>
              <a:rPr lang="en-US" dirty="0">
                <a:latin typeface="Bookman Old Style" panose="02050604050505020204" pitchFamily="18" charset="0"/>
                <a:cs typeface="Times New Roman" panose="02020603050405020304" pitchFamily="18" charset="0"/>
              </a:rPr>
              <a:t>What causes Dysphagia</a:t>
            </a:r>
          </a:p>
        </p:txBody>
      </p:sp>
      <p:sp>
        <p:nvSpPr>
          <p:cNvPr id="3" name="Content Placeholder 2">
            <a:extLst>
              <a:ext uri="{FF2B5EF4-FFF2-40B4-BE49-F238E27FC236}">
                <a16:creationId xmlns:a16="http://schemas.microsoft.com/office/drawing/2014/main" xmlns="" id="{DC770E3A-DDC7-8CA9-7806-6A45053BE63F}"/>
              </a:ext>
            </a:extLst>
          </p:cNvPr>
          <p:cNvSpPr>
            <a:spLocks noGrp="1"/>
          </p:cNvSpPr>
          <p:nvPr>
            <p:ph idx="1"/>
          </p:nvPr>
        </p:nvSpPr>
        <p:spPr>
          <a:xfrm>
            <a:off x="1065212" y="1600200"/>
            <a:ext cx="8686801" cy="4191000"/>
          </a:xfrm>
        </p:spPr>
        <p:txBody>
          <a:bodyPr>
            <a:normAutofit fontScale="92500" lnSpcReduction="10000"/>
          </a:bodyPr>
          <a:lstStyle/>
          <a:p>
            <a:r>
              <a:rPr lang="en-US" dirty="0">
                <a:latin typeface="Bookman Old Style" panose="02050604050505020204" pitchFamily="18" charset="0"/>
                <a:cs typeface="Times New Roman" panose="02020603050405020304" pitchFamily="18" charset="0"/>
              </a:rPr>
              <a:t>Most of the neurological diagnosis mentioned earlier can cause some element of dysphagia along with gross deconditioning and respiratory distress.</a:t>
            </a:r>
          </a:p>
          <a:p>
            <a:r>
              <a:rPr lang="en-US" dirty="0">
                <a:latin typeface="Bookman Old Style" panose="02050604050505020204" pitchFamily="18" charset="0"/>
                <a:cs typeface="Times New Roman" panose="02020603050405020304" pitchFamily="18" charset="0"/>
              </a:rPr>
              <a:t>Muscles can be directly impacted such as with a stroke, TBI or ALS impacting oral phase, pharyngeal phase or both. </a:t>
            </a:r>
          </a:p>
          <a:p>
            <a:r>
              <a:rPr lang="en-US" dirty="0">
                <a:latin typeface="Bookman Old Style" panose="02050604050505020204" pitchFamily="18" charset="0"/>
                <a:cs typeface="Times New Roman" panose="02020603050405020304" pitchFamily="18" charset="0"/>
              </a:rPr>
              <a:t>Cognitive deficits such as from stroke, TBI and dementia can impact the voluntary/oral phases of swallowing with bolus awareness, bolus control and pharyngeal phase with swallow trigger timeliness.</a:t>
            </a:r>
          </a:p>
          <a:p>
            <a:r>
              <a:rPr lang="en-US" dirty="0">
                <a:latin typeface="Bookman Old Style" panose="02050604050505020204" pitchFamily="18" charset="0"/>
                <a:cs typeface="Times New Roman" panose="02020603050405020304" pitchFamily="18" charset="0"/>
              </a:rPr>
              <a:t>Patients can have muscle weakness and cognitive deficits impacting swallow simultaneously. </a:t>
            </a:r>
          </a:p>
          <a:p>
            <a:r>
              <a:rPr lang="en-US" dirty="0">
                <a:latin typeface="Bookman Old Style" panose="02050604050505020204" pitchFamily="18" charset="0"/>
                <a:cs typeface="Times New Roman" panose="02020603050405020304" pitchFamily="18" charset="0"/>
              </a:rPr>
              <a:t>Dysphagia is not static it can change morning to night (e.g. a patient that sundown's), with medication, with alertness, with breathing ability etc. </a:t>
            </a:r>
          </a:p>
        </p:txBody>
      </p:sp>
    </p:spTree>
    <p:extLst>
      <p:ext uri="{BB962C8B-B14F-4D97-AF65-F5344CB8AC3E}">
        <p14:creationId xmlns:p14="http://schemas.microsoft.com/office/powerpoint/2010/main" val="267434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3EE30-8557-000A-4F78-9E7458796E67}"/>
              </a:ext>
            </a:extLst>
          </p:cNvPr>
          <p:cNvSpPr>
            <a:spLocks noGrp="1"/>
          </p:cNvSpPr>
          <p:nvPr>
            <p:ph type="title"/>
          </p:nvPr>
        </p:nvSpPr>
        <p:spPr>
          <a:xfrm>
            <a:off x="1065212" y="533400"/>
            <a:ext cx="8686801" cy="762000"/>
          </a:xfrm>
        </p:spPr>
        <p:txBody>
          <a:bodyPr/>
          <a:lstStyle/>
          <a:p>
            <a:r>
              <a:rPr lang="en-US" dirty="0">
                <a:latin typeface="Bookman Old Style" panose="02050604050505020204" pitchFamily="18" charset="0"/>
                <a:cs typeface="Times New Roman" panose="02020603050405020304" pitchFamily="18" charset="0"/>
              </a:rPr>
              <a:t>Consequences of Dysphagia</a:t>
            </a:r>
          </a:p>
        </p:txBody>
      </p:sp>
      <p:sp>
        <p:nvSpPr>
          <p:cNvPr id="3" name="Content Placeholder 2">
            <a:extLst>
              <a:ext uri="{FF2B5EF4-FFF2-40B4-BE49-F238E27FC236}">
                <a16:creationId xmlns:a16="http://schemas.microsoft.com/office/drawing/2014/main" xmlns="" id="{374901C0-9F2E-9A45-D56E-B62377402A2C}"/>
              </a:ext>
            </a:extLst>
          </p:cNvPr>
          <p:cNvSpPr>
            <a:spLocks noGrp="1"/>
          </p:cNvSpPr>
          <p:nvPr>
            <p:ph idx="1"/>
          </p:nvPr>
        </p:nvSpPr>
        <p:spPr/>
        <p:txBody>
          <a:bodyPr>
            <a:normAutofit fontScale="92500" lnSpcReduction="20000"/>
          </a:bodyPr>
          <a:lstStyle/>
          <a:p>
            <a:r>
              <a:rPr lang="en-US" dirty="0">
                <a:latin typeface="Bookman Old Style" panose="02050604050505020204" pitchFamily="18" charset="0"/>
                <a:cs typeface="Times New Roman" panose="02020603050405020304" pitchFamily="18" charset="0"/>
              </a:rPr>
              <a:t>Physical consequences:</a:t>
            </a:r>
          </a:p>
          <a:p>
            <a:pPr lvl="1"/>
            <a:r>
              <a:rPr lang="en-US" dirty="0">
                <a:latin typeface="Bookman Old Style" panose="02050604050505020204" pitchFamily="18" charset="0"/>
                <a:cs typeface="Times New Roman" panose="02020603050405020304" pitchFamily="18" charset="0"/>
              </a:rPr>
              <a:t>Aspiration pneumonia/pneumonitis</a:t>
            </a:r>
          </a:p>
          <a:p>
            <a:pPr lvl="1"/>
            <a:r>
              <a:rPr lang="en-US" dirty="0">
                <a:latin typeface="Bookman Old Style" panose="02050604050505020204" pitchFamily="18" charset="0"/>
                <a:cs typeface="Times New Roman" panose="02020603050405020304" pitchFamily="18" charset="0"/>
              </a:rPr>
              <a:t>Lung scarring </a:t>
            </a:r>
          </a:p>
          <a:p>
            <a:pPr lvl="1"/>
            <a:r>
              <a:rPr lang="en-US" dirty="0">
                <a:latin typeface="Bookman Old Style" panose="02050604050505020204" pitchFamily="18" charset="0"/>
                <a:cs typeface="Times New Roman" panose="02020603050405020304" pitchFamily="18" charset="0"/>
              </a:rPr>
              <a:t>Dehydration/Malnutrition</a:t>
            </a:r>
          </a:p>
          <a:p>
            <a:pPr lvl="1"/>
            <a:r>
              <a:rPr lang="en-US" dirty="0">
                <a:latin typeface="Bookman Old Style" panose="02050604050505020204" pitchFamily="18" charset="0"/>
                <a:cs typeface="Times New Roman" panose="02020603050405020304" pitchFamily="18" charset="0"/>
              </a:rPr>
              <a:t>Choking/asphyxiation </a:t>
            </a:r>
          </a:p>
          <a:p>
            <a:pPr lvl="1"/>
            <a:r>
              <a:rPr lang="en-US" dirty="0">
                <a:latin typeface="Bookman Old Style" panose="02050604050505020204" pitchFamily="18" charset="0"/>
                <a:cs typeface="Times New Roman" panose="02020603050405020304" pitchFamily="18" charset="0"/>
              </a:rPr>
              <a:t>Respiratory distress</a:t>
            </a:r>
          </a:p>
          <a:p>
            <a:pPr lvl="1"/>
            <a:r>
              <a:rPr lang="en-US" dirty="0">
                <a:latin typeface="Bookman Old Style" panose="02050604050505020204" pitchFamily="18" charset="0"/>
                <a:cs typeface="Times New Roman" panose="02020603050405020304" pitchFamily="18" charset="0"/>
              </a:rPr>
              <a:t>Weight loss</a:t>
            </a:r>
          </a:p>
          <a:p>
            <a:r>
              <a:rPr lang="en-US" dirty="0">
                <a:latin typeface="Bookman Old Style" panose="02050604050505020204" pitchFamily="18" charset="0"/>
                <a:cs typeface="Times New Roman" panose="02020603050405020304" pitchFamily="18" charset="0"/>
              </a:rPr>
              <a:t>Psychosocial consequences:</a:t>
            </a:r>
          </a:p>
          <a:p>
            <a:pPr lvl="1"/>
            <a:r>
              <a:rPr lang="en-US" dirty="0">
                <a:latin typeface="Bookman Old Style" panose="02050604050505020204" pitchFamily="18" charset="0"/>
                <a:cs typeface="Times New Roman" panose="02020603050405020304" pitchFamily="18" charset="0"/>
              </a:rPr>
              <a:t>Reduced quality of life</a:t>
            </a:r>
          </a:p>
          <a:p>
            <a:pPr lvl="1"/>
            <a:r>
              <a:rPr lang="en-US" dirty="0">
                <a:latin typeface="Bookman Old Style" panose="02050604050505020204" pitchFamily="18" charset="0"/>
                <a:cs typeface="Times New Roman" panose="02020603050405020304" pitchFamily="18" charset="0"/>
              </a:rPr>
              <a:t>Social Isolation</a:t>
            </a:r>
          </a:p>
          <a:p>
            <a:pPr lvl="1"/>
            <a:r>
              <a:rPr lang="en-US" dirty="0">
                <a:latin typeface="Bookman Old Style" panose="02050604050505020204" pitchFamily="18" charset="0"/>
                <a:cs typeface="Times New Roman" panose="02020603050405020304" pitchFamily="18" charset="0"/>
              </a:rPr>
              <a:t>Emotional Distress</a:t>
            </a:r>
          </a:p>
          <a:p>
            <a:pPr lvl="1"/>
            <a:r>
              <a:rPr lang="en-US" dirty="0">
                <a:latin typeface="Bookman Old Style" panose="02050604050505020204" pitchFamily="18" charset="0"/>
                <a:cs typeface="Times New Roman" panose="02020603050405020304" pitchFamily="18" charset="0"/>
              </a:rPr>
              <a:t>Depression</a:t>
            </a:r>
          </a:p>
          <a:p>
            <a:pPr lvl="1"/>
            <a:r>
              <a:rPr lang="en-US" dirty="0">
                <a:latin typeface="Bookman Old Style" panose="02050604050505020204" pitchFamily="18" charset="0"/>
                <a:cs typeface="Times New Roman" panose="02020603050405020304" pitchFamily="18" charset="0"/>
              </a:rPr>
              <a:t>Anxiety</a:t>
            </a:r>
          </a:p>
          <a:p>
            <a:pPr lvl="1"/>
            <a:endParaRPr lang="en-US" dirty="0"/>
          </a:p>
        </p:txBody>
      </p:sp>
    </p:spTree>
    <p:extLst>
      <p:ext uri="{BB962C8B-B14F-4D97-AF65-F5344CB8AC3E}">
        <p14:creationId xmlns:p14="http://schemas.microsoft.com/office/powerpoint/2010/main" val="34482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77AB7-9774-5819-D4FC-37A8B4F27FAC}"/>
              </a:ext>
            </a:extLst>
          </p:cNvPr>
          <p:cNvSpPr>
            <a:spLocks noGrp="1"/>
          </p:cNvSpPr>
          <p:nvPr>
            <p:ph type="title"/>
          </p:nvPr>
        </p:nvSpPr>
        <p:spPr/>
        <p:txBody>
          <a:bodyPr/>
          <a:lstStyle/>
          <a:p>
            <a:r>
              <a:rPr lang="en-US" dirty="0">
                <a:latin typeface="Bookman Old Style" panose="02050604050505020204" pitchFamily="18" charset="0"/>
                <a:cs typeface="Times New Roman" panose="02020603050405020304" pitchFamily="18" charset="0"/>
              </a:rPr>
              <a:t>Consequences of Dysphagia</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xmlns="" id="{586C52D8-D373-F2A0-72E6-494958B464EB}"/>
              </a:ext>
            </a:extLst>
          </p:cNvPr>
          <p:cNvSpPr>
            <a:spLocks noGrp="1"/>
          </p:cNvSpPr>
          <p:nvPr>
            <p:ph idx="1"/>
          </p:nvPr>
        </p:nvSpPr>
        <p:spPr/>
        <p:txBody>
          <a:bodyPr/>
          <a:lstStyle/>
          <a:p>
            <a:r>
              <a:rPr lang="en-US" dirty="0">
                <a:latin typeface="Bookman Old Style" panose="02050604050505020204" pitchFamily="18" charset="0"/>
                <a:cs typeface="Times New Roman" panose="02020603050405020304" pitchFamily="18" charset="0"/>
              </a:rPr>
              <a:t>What is Aspiration?</a:t>
            </a:r>
          </a:p>
          <a:p>
            <a:endParaRPr lang="en-US" dirty="0">
              <a:latin typeface="Bookman Old Style" panose="02050604050505020204" pitchFamily="18" charset="0"/>
              <a:cs typeface="Times New Roman" panose="02020603050405020304" pitchFamily="18" charset="0"/>
            </a:endParaRPr>
          </a:p>
          <a:p>
            <a:endParaRPr lang="en-US" dirty="0">
              <a:latin typeface="Bookman Old Style" panose="02050604050505020204" pitchFamily="18" charset="0"/>
              <a:cs typeface="Times New Roman" panose="02020603050405020304" pitchFamily="18" charset="0"/>
            </a:endParaRPr>
          </a:p>
          <a:p>
            <a:r>
              <a:rPr lang="en-US" dirty="0">
                <a:latin typeface="Bookman Old Style" panose="02050604050505020204" pitchFamily="18" charset="0"/>
                <a:cs typeface="Times New Roman" panose="02020603050405020304" pitchFamily="18" charset="0"/>
              </a:rPr>
              <a:t>What is Penetration?</a:t>
            </a:r>
          </a:p>
        </p:txBody>
      </p:sp>
    </p:spTree>
    <p:extLst>
      <p:ext uri="{BB962C8B-B14F-4D97-AF65-F5344CB8AC3E}">
        <p14:creationId xmlns:p14="http://schemas.microsoft.com/office/powerpoint/2010/main" val="29917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0A6CD8-0E1B-D830-52FA-016ACB1D5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E1946CF-07DE-8DC0-E4A0-8985E82F6418}"/>
              </a:ext>
            </a:extLst>
          </p:cNvPr>
          <p:cNvSpPr>
            <a:spLocks noGrp="1"/>
          </p:cNvSpPr>
          <p:nvPr>
            <p:ph type="title"/>
          </p:nvPr>
        </p:nvSpPr>
        <p:spPr>
          <a:xfrm>
            <a:off x="1065212" y="533400"/>
            <a:ext cx="8686801" cy="914400"/>
          </a:xfrm>
        </p:spPr>
        <p:txBody>
          <a:bodyPr/>
          <a:lstStyle/>
          <a:p>
            <a:r>
              <a:rPr lang="en-US" dirty="0">
                <a:latin typeface="Bookman Old Style" panose="02050604050505020204" pitchFamily="18" charset="0"/>
                <a:cs typeface="Times New Roman" panose="02020603050405020304" pitchFamily="18" charset="0"/>
              </a:rPr>
              <a:t>Consequences of Dysphagia</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xmlns="" id="{545D50E9-4539-B0E0-AD9F-6FE589FBDD4A}"/>
              </a:ext>
            </a:extLst>
          </p:cNvPr>
          <p:cNvSpPr>
            <a:spLocks noGrp="1"/>
          </p:cNvSpPr>
          <p:nvPr>
            <p:ph idx="1"/>
          </p:nvPr>
        </p:nvSpPr>
        <p:spPr/>
        <p:txBody>
          <a:bodyPr>
            <a:normAutofit lnSpcReduction="10000"/>
          </a:bodyPr>
          <a:lstStyle/>
          <a:p>
            <a:r>
              <a:rPr lang="en-US" dirty="0">
                <a:latin typeface="Bookman Old Style" panose="02050604050505020204" pitchFamily="18" charset="0"/>
                <a:cs typeface="Times New Roman" panose="02020603050405020304" pitchFamily="18" charset="0"/>
              </a:rPr>
              <a:t>What is Aspiration?</a:t>
            </a:r>
          </a:p>
          <a:p>
            <a:pPr lvl="1"/>
            <a:r>
              <a:rPr lang="en-US" dirty="0">
                <a:latin typeface="Bookman Old Style" panose="02050604050505020204" pitchFamily="18" charset="0"/>
                <a:cs typeface="Times New Roman" panose="02020603050405020304" pitchFamily="18" charset="0"/>
              </a:rPr>
              <a:t>Aspiration is when foreign substance falls below the vocal folds and into the trachea and/or lungs</a:t>
            </a:r>
          </a:p>
          <a:p>
            <a:pPr lvl="1"/>
            <a:r>
              <a:rPr lang="en-US" dirty="0">
                <a:latin typeface="Bookman Old Style" panose="02050604050505020204" pitchFamily="18" charset="0"/>
                <a:cs typeface="Times New Roman" panose="02020603050405020304" pitchFamily="18" charset="0"/>
              </a:rPr>
              <a:t>This can be prandial aspiration of food, liquid or secretions</a:t>
            </a:r>
          </a:p>
          <a:p>
            <a:pPr lvl="1"/>
            <a:r>
              <a:rPr lang="en-US" dirty="0">
                <a:latin typeface="Bookman Old Style" panose="02050604050505020204" pitchFamily="18" charset="0"/>
                <a:cs typeface="Times New Roman" panose="02020603050405020304" pitchFamily="18" charset="0"/>
              </a:rPr>
              <a:t>This can be reflux aspiration of gastric/food coming back up from esophagus</a:t>
            </a:r>
          </a:p>
          <a:p>
            <a:endParaRPr lang="en-US" dirty="0">
              <a:latin typeface="Bookman Old Style" panose="02050604050505020204" pitchFamily="18" charset="0"/>
              <a:cs typeface="Times New Roman" panose="02020603050405020304" pitchFamily="18" charset="0"/>
            </a:endParaRPr>
          </a:p>
          <a:p>
            <a:r>
              <a:rPr lang="en-US" dirty="0">
                <a:latin typeface="Bookman Old Style" panose="02050604050505020204" pitchFamily="18" charset="0"/>
                <a:cs typeface="Times New Roman" panose="02020603050405020304" pitchFamily="18" charset="0"/>
              </a:rPr>
              <a:t>What is Penetration?</a:t>
            </a:r>
          </a:p>
          <a:p>
            <a:pPr lvl="1"/>
            <a:r>
              <a:rPr lang="en-US" dirty="0">
                <a:latin typeface="Bookman Old Style" panose="02050604050505020204" pitchFamily="18" charset="0"/>
                <a:cs typeface="Times New Roman" panose="02020603050405020304" pitchFamily="18" charset="0"/>
              </a:rPr>
              <a:t>Penetration is when foreign substance enters the laryngeal vestibule but remains on the vocal folds or above the vocal folds and does not enter the trachea.</a:t>
            </a:r>
          </a:p>
          <a:p>
            <a:pPr lvl="1"/>
            <a:r>
              <a:rPr lang="en-US" dirty="0">
                <a:latin typeface="Bookman Old Style" panose="02050604050505020204" pitchFamily="18" charset="0"/>
                <a:cs typeface="Times New Roman" panose="02020603050405020304" pitchFamily="18" charset="0"/>
              </a:rPr>
              <a:t>This can also be prandial with food, liquid and secretions or reflux</a:t>
            </a:r>
          </a:p>
        </p:txBody>
      </p:sp>
    </p:spTree>
    <p:extLst>
      <p:ext uri="{BB962C8B-B14F-4D97-AF65-F5344CB8AC3E}">
        <p14:creationId xmlns:p14="http://schemas.microsoft.com/office/powerpoint/2010/main" val="1210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A422C-0713-657F-2626-5BACE451CB23}"/>
              </a:ext>
            </a:extLst>
          </p:cNvPr>
          <p:cNvSpPr>
            <a:spLocks noGrp="1"/>
          </p:cNvSpPr>
          <p:nvPr>
            <p:ph type="title"/>
          </p:nvPr>
        </p:nvSpPr>
        <p:spPr>
          <a:xfrm>
            <a:off x="1065212" y="533400"/>
            <a:ext cx="8686801" cy="685800"/>
          </a:xfrm>
        </p:spPr>
        <p:txBody>
          <a:bodyPr/>
          <a:lstStyle/>
          <a:p>
            <a:r>
              <a:rPr lang="en-US" dirty="0">
                <a:latin typeface="Bookman Old Style" panose="02050604050505020204" pitchFamily="18" charset="0"/>
                <a:cs typeface="Times New Roman" panose="02020603050405020304" pitchFamily="18" charset="0"/>
              </a:rPr>
              <a:t>Evaluation and Treatment</a:t>
            </a:r>
          </a:p>
        </p:txBody>
      </p:sp>
      <p:sp>
        <p:nvSpPr>
          <p:cNvPr id="3" name="Content Placeholder 2">
            <a:extLst>
              <a:ext uri="{FF2B5EF4-FFF2-40B4-BE49-F238E27FC236}">
                <a16:creationId xmlns:a16="http://schemas.microsoft.com/office/drawing/2014/main" xmlns="" id="{06F713AD-C98F-73B1-08C0-232394425419}"/>
              </a:ext>
            </a:extLst>
          </p:cNvPr>
          <p:cNvSpPr>
            <a:spLocks noGrp="1"/>
          </p:cNvSpPr>
          <p:nvPr>
            <p:ph idx="1"/>
          </p:nvPr>
        </p:nvSpPr>
        <p:spPr>
          <a:xfrm>
            <a:off x="1094696" y="1371600"/>
            <a:ext cx="8686801" cy="4648200"/>
          </a:xfrm>
        </p:spPr>
        <p:txBody>
          <a:bodyPr>
            <a:normAutofit fontScale="92500" lnSpcReduction="20000"/>
          </a:bodyPr>
          <a:lstStyle/>
          <a:p>
            <a:r>
              <a:rPr lang="en-US" dirty="0">
                <a:latin typeface="Bookman Old Style" panose="02050604050505020204" pitchFamily="18" charset="0"/>
                <a:cs typeface="Times New Roman" panose="02020603050405020304" pitchFamily="18" charset="0"/>
              </a:rPr>
              <a:t>Who evaluates dysphagia and the types of evaluations:</a:t>
            </a:r>
          </a:p>
          <a:p>
            <a:pPr lvl="1"/>
            <a:r>
              <a:rPr lang="en-US" dirty="0">
                <a:latin typeface="Bookman Old Style" panose="02050604050505020204" pitchFamily="18" charset="0"/>
                <a:cs typeface="Times New Roman" panose="02020603050405020304" pitchFamily="18" charset="0"/>
              </a:rPr>
              <a:t>Bedside; informal assessment done by Speech Pathologist usually giving patient a variety of food and liquid consistencies. </a:t>
            </a:r>
          </a:p>
          <a:p>
            <a:pPr lvl="1"/>
            <a:r>
              <a:rPr lang="en-US" dirty="0">
                <a:latin typeface="Bookman Old Style" panose="02050604050505020204" pitchFamily="18" charset="0"/>
                <a:cs typeface="Times New Roman" panose="02020603050405020304" pitchFamily="18" charset="0"/>
              </a:rPr>
              <a:t>Instrumental Assessments:</a:t>
            </a:r>
          </a:p>
          <a:p>
            <a:pPr lvl="2"/>
            <a:r>
              <a:rPr lang="en-US" dirty="0">
                <a:latin typeface="Bookman Old Style" panose="02050604050505020204" pitchFamily="18" charset="0"/>
                <a:cs typeface="Times New Roman" panose="02020603050405020304" pitchFamily="18" charset="0"/>
              </a:rPr>
              <a:t>Modified Barium Swallow Study/Video Fluoroscopic Swallow Study (MBSS/VFSS)</a:t>
            </a:r>
          </a:p>
          <a:p>
            <a:pPr lvl="2"/>
            <a:r>
              <a:rPr lang="en-US" dirty="0">
                <a:latin typeface="Bookman Old Style" panose="02050604050505020204" pitchFamily="18" charset="0"/>
                <a:cs typeface="Times New Roman" panose="02020603050405020304" pitchFamily="18" charset="0"/>
              </a:rPr>
              <a:t>Flexible Endoscopic Evaluation of Swallowing (FEES)</a:t>
            </a:r>
          </a:p>
          <a:p>
            <a:pPr lvl="2"/>
            <a:r>
              <a:rPr lang="en-US" dirty="0">
                <a:latin typeface="Bookman Old Style" panose="02050604050505020204" pitchFamily="18" charset="0"/>
                <a:cs typeface="Times New Roman" panose="02020603050405020304" pitchFamily="18" charset="0"/>
              </a:rPr>
              <a:t>Esophageal Dysphagia is not assessed by SLP but by Radiology/GI depending on the tests ordered</a:t>
            </a:r>
          </a:p>
          <a:p>
            <a:r>
              <a:rPr lang="en-US" dirty="0">
                <a:latin typeface="Bookman Old Style" panose="02050604050505020204" pitchFamily="18" charset="0"/>
                <a:cs typeface="Times New Roman" panose="02020603050405020304" pitchFamily="18" charset="0"/>
              </a:rPr>
              <a:t>Nursing swallow screening is just a screening not a formal evaluation; it’s an indicator of whether a formal swallowing evaluation should be ordered.</a:t>
            </a:r>
          </a:p>
          <a:p>
            <a:r>
              <a:rPr lang="en-US" dirty="0">
                <a:latin typeface="Bookman Old Style" panose="02050604050505020204" pitchFamily="18" charset="0"/>
                <a:cs typeface="Times New Roman" panose="02020603050405020304" pitchFamily="18" charset="0"/>
              </a:rPr>
              <a:t>Diet is often recommended based on the bedside evaluation with possible compensatory strategies recommended. The speech therapist will then monitor for tolerance to diet and need for an instrumental evaluation.</a:t>
            </a:r>
          </a:p>
          <a:p>
            <a:r>
              <a:rPr lang="en-US" dirty="0">
                <a:latin typeface="Bookman Old Style" panose="02050604050505020204" pitchFamily="18" charset="0"/>
                <a:cs typeface="Times New Roman" panose="02020603050405020304" pitchFamily="18" charset="0"/>
              </a:rPr>
              <a:t>Swallowing is the best therapy for swallowing! We want patients swallowing something if it is safe enough, to help them improve. </a:t>
            </a:r>
          </a:p>
          <a:p>
            <a:endParaRPr lang="en-US" dirty="0"/>
          </a:p>
          <a:p>
            <a:endParaRPr lang="en-US" dirty="0"/>
          </a:p>
          <a:p>
            <a:endParaRPr lang="en-US" dirty="0"/>
          </a:p>
        </p:txBody>
      </p:sp>
    </p:spTree>
    <p:extLst>
      <p:ext uri="{BB962C8B-B14F-4D97-AF65-F5344CB8AC3E}">
        <p14:creationId xmlns:p14="http://schemas.microsoft.com/office/powerpoint/2010/main" val="13985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B44FD6-18B3-0F0F-F9C4-E11FA1A3D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CDD163B-1BD2-3340-1A72-BEDF7AB57124}"/>
              </a:ext>
            </a:extLst>
          </p:cNvPr>
          <p:cNvSpPr>
            <a:spLocks noGrp="1"/>
          </p:cNvSpPr>
          <p:nvPr>
            <p:ph type="title"/>
          </p:nvPr>
        </p:nvSpPr>
        <p:spPr>
          <a:xfrm>
            <a:off x="1065212" y="533400"/>
            <a:ext cx="8686801" cy="685800"/>
          </a:xfrm>
        </p:spPr>
        <p:txBody>
          <a:bodyPr/>
          <a:lstStyle/>
          <a:p>
            <a:r>
              <a:rPr lang="en-US" dirty="0">
                <a:latin typeface="Bookman Old Style" panose="02050604050505020204" pitchFamily="18" charset="0"/>
                <a:cs typeface="Times New Roman" panose="02020603050405020304" pitchFamily="18" charset="0"/>
              </a:rPr>
              <a:t>Evaluation and Treatment</a:t>
            </a:r>
          </a:p>
        </p:txBody>
      </p:sp>
      <p:sp>
        <p:nvSpPr>
          <p:cNvPr id="3" name="Content Placeholder 2">
            <a:extLst>
              <a:ext uri="{FF2B5EF4-FFF2-40B4-BE49-F238E27FC236}">
                <a16:creationId xmlns:a16="http://schemas.microsoft.com/office/drawing/2014/main" xmlns="" id="{81633967-C003-F0EC-2A0D-C4C48BB09493}"/>
              </a:ext>
            </a:extLst>
          </p:cNvPr>
          <p:cNvSpPr>
            <a:spLocks noGrp="1"/>
          </p:cNvSpPr>
          <p:nvPr>
            <p:ph idx="1"/>
          </p:nvPr>
        </p:nvSpPr>
        <p:spPr>
          <a:xfrm>
            <a:off x="1141412" y="1447800"/>
            <a:ext cx="8686801" cy="4648200"/>
          </a:xfrm>
        </p:spPr>
        <p:txBody>
          <a:bodyPr>
            <a:normAutofit fontScale="85000" lnSpcReduction="20000"/>
          </a:bodyPr>
          <a:lstStyle/>
          <a:p>
            <a:r>
              <a:rPr lang="en-US" dirty="0">
                <a:latin typeface="Bookman Old Style" panose="02050604050505020204" pitchFamily="18" charset="0"/>
                <a:cs typeface="Times New Roman" panose="02020603050405020304" pitchFamily="18" charset="0"/>
              </a:rPr>
              <a:t>SLP makes Diet and liquid consistency recommendations along with safest/best way to administer medications.	</a:t>
            </a:r>
          </a:p>
          <a:p>
            <a:pPr lvl="1"/>
            <a:r>
              <a:rPr lang="en-US" dirty="0">
                <a:latin typeface="Bookman Old Style" panose="02050604050505020204" pitchFamily="18" charset="0"/>
                <a:cs typeface="Times New Roman" panose="02020603050405020304" pitchFamily="18" charset="0"/>
              </a:rPr>
              <a:t>Meds whole with liquid, whole with puree, crushed</a:t>
            </a:r>
          </a:p>
          <a:p>
            <a:pPr lvl="1"/>
            <a:r>
              <a:rPr lang="en-US" dirty="0">
                <a:latin typeface="Bookman Old Style" panose="02050604050505020204" pitchFamily="18" charset="0"/>
                <a:cs typeface="Times New Roman" panose="02020603050405020304" pitchFamily="18" charset="0"/>
              </a:rPr>
              <a:t>We know that feeing a patient liquids tsp by tsp is very time consuming and difficult especially when you have multiple patients and you might want to give them a cup or a straw to help speed up. However, if we recommend by tsp only we strongly feel that the patient is a high risk to take those liquids any other way. Same goes for not recommending straws. (Tsp/5cc’s around the same volume of vallecula)</a:t>
            </a:r>
          </a:p>
          <a:p>
            <a:r>
              <a:rPr lang="en-US" dirty="0">
                <a:latin typeface="Bookman Old Style" panose="02050604050505020204" pitchFamily="18" charset="0"/>
                <a:cs typeface="Times New Roman" panose="02020603050405020304" pitchFamily="18" charset="0"/>
              </a:rPr>
              <a:t>New liquid consistency is slightly thick (half-nectar); not very utilized yet at most hospitals</a:t>
            </a:r>
          </a:p>
          <a:p>
            <a:pPr lvl="1"/>
            <a:r>
              <a:rPr lang="en-US" dirty="0">
                <a:latin typeface="Bookman Old Style" panose="02050604050505020204" pitchFamily="18" charset="0"/>
                <a:cs typeface="Times New Roman" panose="02020603050405020304" pitchFamily="18" charset="0"/>
              </a:rPr>
              <a:t>Best thickening agent is Gel thickener (Simply Thick) powder cannot go into carbonation and does not hold the correct thickness. </a:t>
            </a:r>
          </a:p>
          <a:p>
            <a:pPr lvl="1"/>
            <a:r>
              <a:rPr lang="en-US" dirty="0">
                <a:latin typeface="Bookman Old Style" panose="02050604050505020204" pitchFamily="18" charset="0"/>
                <a:cs typeface="Times New Roman" panose="02020603050405020304" pitchFamily="18" charset="0"/>
              </a:rPr>
              <a:t>Don’t put ice in thickened water/liquids to make it cold as this will thin the liquid.</a:t>
            </a:r>
          </a:p>
          <a:p>
            <a:pPr lvl="2"/>
            <a:r>
              <a:rPr lang="en-US" dirty="0">
                <a:latin typeface="Bookman Old Style" panose="02050604050505020204" pitchFamily="18" charset="0"/>
                <a:cs typeface="Times New Roman" panose="02020603050405020304" pitchFamily="18" charset="0"/>
              </a:rPr>
              <a:t>Better to place the cup into a pitcher of ice to cool it or use juice from the refrigerator that is already cold.</a:t>
            </a:r>
          </a:p>
          <a:p>
            <a:r>
              <a:rPr lang="en-US" dirty="0">
                <a:latin typeface="Bookman Old Style" panose="02050604050505020204" pitchFamily="18" charset="0"/>
                <a:cs typeface="Times New Roman" panose="02020603050405020304" pitchFamily="18" charset="0"/>
              </a:rPr>
              <a:t>Confusing consistencies:</a:t>
            </a:r>
          </a:p>
          <a:p>
            <a:pPr lvl="1"/>
            <a:r>
              <a:rPr lang="en-US" dirty="0">
                <a:latin typeface="Bookman Old Style" panose="02050604050505020204" pitchFamily="18" charset="0"/>
                <a:cs typeface="Times New Roman" panose="02020603050405020304" pitchFamily="18" charset="0"/>
              </a:rPr>
              <a:t>Ice chips, ice cream, Jello</a:t>
            </a:r>
          </a:p>
          <a:p>
            <a:pPr lvl="1"/>
            <a:r>
              <a:rPr lang="en-US" dirty="0">
                <a:latin typeface="Bookman Old Style" panose="02050604050505020204" pitchFamily="18" charset="0"/>
                <a:cs typeface="Times New Roman" panose="02020603050405020304" pitchFamily="18" charset="0"/>
              </a:rPr>
              <a:t>Mixed consistencies (e.g. cereal and milk, juicy fruits, soups with solids)</a:t>
            </a:r>
          </a:p>
        </p:txBody>
      </p:sp>
    </p:spTree>
    <p:extLst>
      <p:ext uri="{BB962C8B-B14F-4D97-AF65-F5344CB8AC3E}">
        <p14:creationId xmlns:p14="http://schemas.microsoft.com/office/powerpoint/2010/main" val="13557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2A416-BC03-A728-E4F3-BD0106059C42}"/>
              </a:ext>
            </a:extLst>
          </p:cNvPr>
          <p:cNvSpPr>
            <a:spLocks noGrp="1"/>
          </p:cNvSpPr>
          <p:nvPr>
            <p:ph type="title"/>
          </p:nvPr>
        </p:nvSpPr>
        <p:spPr>
          <a:xfrm>
            <a:off x="1065212" y="533400"/>
            <a:ext cx="8686801" cy="838200"/>
          </a:xfrm>
        </p:spPr>
        <p:txBody>
          <a:bodyPr/>
          <a:lstStyle/>
          <a:p>
            <a:r>
              <a:rPr lang="en-US" dirty="0">
                <a:latin typeface="Bookman Old Style" panose="02050604050505020204" pitchFamily="18" charset="0"/>
                <a:cs typeface="Times New Roman" panose="02020603050405020304" pitchFamily="18" charset="0"/>
              </a:rPr>
              <a:t>Nursing role in Dysphagia</a:t>
            </a:r>
          </a:p>
        </p:txBody>
      </p:sp>
      <p:sp>
        <p:nvSpPr>
          <p:cNvPr id="3" name="Content Placeholder 2">
            <a:extLst>
              <a:ext uri="{FF2B5EF4-FFF2-40B4-BE49-F238E27FC236}">
                <a16:creationId xmlns:a16="http://schemas.microsoft.com/office/drawing/2014/main" xmlns="" id="{3536212F-D7BA-17AC-8084-CD8413E39FC5}"/>
              </a:ext>
            </a:extLst>
          </p:cNvPr>
          <p:cNvSpPr>
            <a:spLocks noGrp="1"/>
          </p:cNvSpPr>
          <p:nvPr>
            <p:ph idx="1"/>
          </p:nvPr>
        </p:nvSpPr>
        <p:spPr>
          <a:xfrm>
            <a:off x="1141412" y="2133600"/>
            <a:ext cx="8686801" cy="3124200"/>
          </a:xfrm>
        </p:spPr>
        <p:txBody>
          <a:bodyPr/>
          <a:lstStyle/>
          <a:p>
            <a:r>
              <a:rPr lang="en-US" dirty="0">
                <a:latin typeface="Bookman Old Style" panose="02050604050505020204" pitchFamily="18" charset="0"/>
                <a:cs typeface="Times New Roman" panose="02020603050405020304" pitchFamily="18" charset="0"/>
              </a:rPr>
              <a:t>Nurses and CNA’s are our eyes and ears for how a patient is tolerating their diet. We rely on you to let us know if we should be concerned about something or if a patient might be ready for advancement. </a:t>
            </a:r>
          </a:p>
          <a:p>
            <a:r>
              <a:rPr lang="en-US" dirty="0">
                <a:latin typeface="Bookman Old Style" panose="02050604050505020204" pitchFamily="18" charset="0"/>
                <a:cs typeface="Times New Roman" panose="02020603050405020304" pitchFamily="18" charset="0"/>
              </a:rPr>
              <a:t>What is the number one cause of aspiration pneumonia and consequently what is the top thing you can do to help prevent aspiration pneumonia?</a:t>
            </a:r>
          </a:p>
        </p:txBody>
      </p:sp>
    </p:spTree>
    <p:extLst>
      <p:ext uri="{BB962C8B-B14F-4D97-AF65-F5344CB8AC3E}">
        <p14:creationId xmlns:p14="http://schemas.microsoft.com/office/powerpoint/2010/main" val="21841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6BF7E-B8C6-C78C-6E56-92D3AB129BC5}"/>
              </a:ext>
            </a:extLst>
          </p:cNvPr>
          <p:cNvSpPr>
            <a:spLocks noGrp="1"/>
          </p:cNvSpPr>
          <p:nvPr>
            <p:ph type="title"/>
          </p:nvPr>
        </p:nvSpPr>
        <p:spPr>
          <a:xfrm>
            <a:off x="1065212" y="533400"/>
            <a:ext cx="8686801" cy="1295400"/>
          </a:xfrm>
        </p:spPr>
        <p:txBody>
          <a:bodyPr>
            <a:normAutofit fontScale="90000"/>
          </a:bodyPr>
          <a:lstStyle/>
          <a:p>
            <a:r>
              <a:rPr lang="en-US" dirty="0">
                <a:latin typeface="Times New Roman" panose="02020603050405020304" pitchFamily="18" charset="0"/>
                <a:cs typeface="Times New Roman" panose="02020603050405020304" pitchFamily="18" charset="0"/>
              </a:rPr>
              <a:t>Neurological Diagnosis that can affect Swallowing, Speech, Language and/or Cognitive skills</a:t>
            </a:r>
          </a:p>
        </p:txBody>
      </p:sp>
      <p:sp>
        <p:nvSpPr>
          <p:cNvPr id="3" name="Content Placeholder 2">
            <a:extLst>
              <a:ext uri="{FF2B5EF4-FFF2-40B4-BE49-F238E27FC236}">
                <a16:creationId xmlns:a16="http://schemas.microsoft.com/office/drawing/2014/main" xmlns="" id="{1A1958E6-6165-4B4E-CBE8-9B44103BB698}"/>
              </a:ext>
            </a:extLst>
          </p:cNvPr>
          <p:cNvSpPr>
            <a:spLocks noGrp="1"/>
          </p:cNvSpPr>
          <p:nvPr>
            <p:ph idx="1"/>
          </p:nvPr>
        </p:nvSpPr>
        <p:spPr>
          <a:xfrm>
            <a:off x="1065212" y="2133600"/>
            <a:ext cx="8686801" cy="3886200"/>
          </a:xfrm>
        </p:spPr>
        <p:txBody>
          <a:bodyPr/>
          <a:lstStyle/>
          <a:p>
            <a:r>
              <a:rPr lang="en-US" dirty="0">
                <a:latin typeface="Times New Roman" panose="02020603050405020304" pitchFamily="18" charset="0"/>
                <a:cs typeface="Times New Roman" panose="02020603050405020304" pitchFamily="18" charset="0"/>
              </a:rPr>
              <a:t>Strokes</a:t>
            </a:r>
          </a:p>
          <a:p>
            <a:r>
              <a:rPr lang="en-US" dirty="0">
                <a:latin typeface="Times New Roman" panose="02020603050405020304" pitchFamily="18" charset="0"/>
                <a:cs typeface="Times New Roman" panose="02020603050405020304" pitchFamily="18" charset="0"/>
              </a:rPr>
              <a:t>TBI</a:t>
            </a:r>
          </a:p>
          <a:p>
            <a:r>
              <a:rPr lang="en-US" dirty="0">
                <a:latin typeface="Times New Roman" panose="02020603050405020304" pitchFamily="18" charset="0"/>
                <a:cs typeface="Times New Roman" panose="02020603050405020304" pitchFamily="18" charset="0"/>
              </a:rPr>
              <a:t>Other Neuro:</a:t>
            </a:r>
          </a:p>
          <a:p>
            <a:pPr lvl="1"/>
            <a:r>
              <a:rPr lang="en-US" dirty="0">
                <a:latin typeface="Times New Roman" panose="02020603050405020304" pitchFamily="18" charset="0"/>
                <a:cs typeface="Times New Roman" panose="02020603050405020304" pitchFamily="18" charset="0"/>
              </a:rPr>
              <a:t>Parkinsons, Huntington's, ALS, Multiple Sclerosis, Myasthenia Gravis, Gillian Barre </a:t>
            </a:r>
          </a:p>
          <a:p>
            <a:r>
              <a:rPr lang="en-US" dirty="0">
                <a:latin typeface="Times New Roman" panose="02020603050405020304" pitchFamily="18" charset="0"/>
                <a:cs typeface="Times New Roman" panose="02020603050405020304" pitchFamily="18" charset="0"/>
              </a:rPr>
              <a:t>Dementia</a:t>
            </a:r>
          </a:p>
          <a:p>
            <a:r>
              <a:rPr lang="en-US" dirty="0">
                <a:latin typeface="Times New Roman" panose="02020603050405020304" pitchFamily="18" charset="0"/>
                <a:cs typeface="Times New Roman" panose="02020603050405020304" pitchFamily="18" charset="0"/>
              </a:rPr>
              <a:t>Brain Tumors</a:t>
            </a:r>
          </a:p>
          <a:p>
            <a:r>
              <a:rPr lang="en-US" dirty="0">
                <a:latin typeface="Times New Roman" panose="02020603050405020304" pitchFamily="18" charset="0"/>
                <a:cs typeface="Times New Roman" panose="02020603050405020304" pitchFamily="18" charset="0"/>
              </a:rPr>
              <a:t>Cardiac Arrest/Anoxia</a:t>
            </a:r>
          </a:p>
          <a:p>
            <a:r>
              <a:rPr lang="en-US" dirty="0">
                <a:latin typeface="Times New Roman" panose="02020603050405020304" pitchFamily="18" charset="0"/>
                <a:cs typeface="Times New Roman" panose="02020603050405020304" pitchFamily="18" charset="0"/>
              </a:rPr>
              <a:t>Spinal Cord Injury</a:t>
            </a:r>
          </a:p>
        </p:txBody>
      </p:sp>
    </p:spTree>
    <p:extLst>
      <p:ext uri="{BB962C8B-B14F-4D97-AF65-F5344CB8AC3E}">
        <p14:creationId xmlns:p14="http://schemas.microsoft.com/office/powerpoint/2010/main" val="15950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805ABF-8680-01C8-9D24-6F6488402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097BBD9-D799-1A3E-5194-C557A2B91D92}"/>
              </a:ext>
            </a:extLst>
          </p:cNvPr>
          <p:cNvSpPr>
            <a:spLocks noGrp="1"/>
          </p:cNvSpPr>
          <p:nvPr>
            <p:ph type="title"/>
          </p:nvPr>
        </p:nvSpPr>
        <p:spPr>
          <a:xfrm>
            <a:off x="1065212" y="533400"/>
            <a:ext cx="8686801" cy="838200"/>
          </a:xfrm>
        </p:spPr>
        <p:txBody>
          <a:bodyPr/>
          <a:lstStyle/>
          <a:p>
            <a:r>
              <a:rPr lang="en-US" dirty="0">
                <a:latin typeface="Bookman Old Style" panose="02050604050505020204" pitchFamily="18" charset="0"/>
                <a:cs typeface="Times New Roman" panose="02020603050405020304" pitchFamily="18" charset="0"/>
              </a:rPr>
              <a:t>Nursing role in Dysphagia</a:t>
            </a:r>
          </a:p>
        </p:txBody>
      </p:sp>
      <p:sp>
        <p:nvSpPr>
          <p:cNvPr id="3" name="Content Placeholder 2">
            <a:extLst>
              <a:ext uri="{FF2B5EF4-FFF2-40B4-BE49-F238E27FC236}">
                <a16:creationId xmlns:a16="http://schemas.microsoft.com/office/drawing/2014/main" xmlns="" id="{4244F9C9-2BE7-6B34-8BC5-E61A8F6CF4D0}"/>
              </a:ext>
            </a:extLst>
          </p:cNvPr>
          <p:cNvSpPr>
            <a:spLocks noGrp="1"/>
          </p:cNvSpPr>
          <p:nvPr>
            <p:ph idx="1"/>
          </p:nvPr>
        </p:nvSpPr>
        <p:spPr/>
        <p:txBody>
          <a:bodyPr/>
          <a:lstStyle/>
          <a:p>
            <a:r>
              <a:rPr lang="en-US" dirty="0">
                <a:latin typeface="Bookman Old Style" panose="02050604050505020204" pitchFamily="18" charset="0"/>
                <a:cs typeface="Times New Roman" panose="02020603050405020304" pitchFamily="18" charset="0"/>
              </a:rPr>
              <a:t>Nurses and CNA’s are our eyes and ears for how a patient is tolerating their diet. We rely on you to let us know if we should be concerned about something or if a patient might be ready for advancement. </a:t>
            </a:r>
          </a:p>
          <a:p>
            <a:r>
              <a:rPr lang="en-US" dirty="0">
                <a:latin typeface="Bookman Old Style" panose="02050604050505020204" pitchFamily="18" charset="0"/>
                <a:cs typeface="Times New Roman" panose="02020603050405020304" pitchFamily="18" charset="0"/>
              </a:rPr>
              <a:t>What is the number one cause of aspiration pneumonia and consequently what is the top thing you can do to help prevent aspiration pneumonia?</a:t>
            </a:r>
          </a:p>
          <a:p>
            <a:pPr lvl="1"/>
            <a:r>
              <a:rPr lang="en-US" dirty="0">
                <a:latin typeface="Bookman Old Style" panose="02050604050505020204" pitchFamily="18" charset="0"/>
                <a:cs typeface="Times New Roman" panose="02020603050405020304" pitchFamily="18" charset="0"/>
              </a:rPr>
              <a:t>Oral bacteria is the number one cause of aspiration pneumonia and oral care is the single most important thing you can do to prevent aspiration pneumonia in our patients</a:t>
            </a:r>
          </a:p>
          <a:p>
            <a:pPr lvl="1"/>
            <a:r>
              <a:rPr lang="en-US" dirty="0">
                <a:latin typeface="Bookman Old Style" panose="02050604050505020204" pitchFamily="18" charset="0"/>
                <a:cs typeface="Times New Roman" panose="02020603050405020304" pitchFamily="18" charset="0"/>
              </a:rPr>
              <a:t>Look for secretion casting in back of throat, especially for mouth breathers and those on O2 masks that are NPO. </a:t>
            </a:r>
          </a:p>
        </p:txBody>
      </p:sp>
    </p:spTree>
    <p:extLst>
      <p:ext uri="{BB962C8B-B14F-4D97-AF65-F5344CB8AC3E}">
        <p14:creationId xmlns:p14="http://schemas.microsoft.com/office/powerpoint/2010/main" val="22344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A08B89-1B16-4606-C6CA-E5E0A60686EF}"/>
              </a:ext>
            </a:extLst>
          </p:cNvPr>
          <p:cNvSpPr>
            <a:spLocks noGrp="1"/>
          </p:cNvSpPr>
          <p:nvPr>
            <p:ph type="title"/>
          </p:nvPr>
        </p:nvSpPr>
        <p:spPr>
          <a:xfrm>
            <a:off x="1065212" y="533400"/>
            <a:ext cx="8686801" cy="609600"/>
          </a:xfrm>
        </p:spPr>
        <p:txBody>
          <a:bodyPr/>
          <a:lstStyle/>
          <a:p>
            <a:r>
              <a:rPr lang="en-US" dirty="0">
                <a:latin typeface="Bookman Old Style" panose="02050604050505020204" pitchFamily="18" charset="0"/>
                <a:cs typeface="Times New Roman" panose="02020603050405020304" pitchFamily="18" charset="0"/>
              </a:rPr>
              <a:t>Nursing role in Dysphagia</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xmlns="" id="{98522E5C-B0DD-EEDA-394C-543025B3F1CA}"/>
              </a:ext>
            </a:extLst>
          </p:cNvPr>
          <p:cNvSpPr>
            <a:spLocks noGrp="1"/>
          </p:cNvSpPr>
          <p:nvPr>
            <p:ph idx="1"/>
          </p:nvPr>
        </p:nvSpPr>
        <p:spPr>
          <a:xfrm>
            <a:off x="1065211" y="1333500"/>
            <a:ext cx="8686801" cy="4838700"/>
          </a:xfrm>
        </p:spPr>
        <p:txBody>
          <a:bodyPr>
            <a:normAutofit lnSpcReduction="10000"/>
          </a:bodyPr>
          <a:lstStyle/>
          <a:p>
            <a:r>
              <a:rPr lang="en-US" dirty="0">
                <a:latin typeface="Bookman Old Style" panose="02050604050505020204" pitchFamily="18" charset="0"/>
                <a:cs typeface="Times New Roman" panose="02020603050405020304" pitchFamily="18" charset="0"/>
              </a:rPr>
              <a:t>Overall concerns for feeding a patient</a:t>
            </a:r>
          </a:p>
          <a:p>
            <a:pPr lvl="1"/>
            <a:r>
              <a:rPr lang="en-US" dirty="0">
                <a:latin typeface="Bookman Old Style" panose="02050604050505020204" pitchFamily="18" charset="0"/>
                <a:cs typeface="Times New Roman" panose="02020603050405020304" pitchFamily="18" charset="0"/>
              </a:rPr>
              <a:t>Excessive saliva/drooling</a:t>
            </a:r>
          </a:p>
          <a:p>
            <a:pPr lvl="1"/>
            <a:r>
              <a:rPr lang="en-US" dirty="0">
                <a:latin typeface="Bookman Old Style" panose="02050604050505020204" pitchFamily="18" charset="0"/>
                <a:cs typeface="Times New Roman" panose="02020603050405020304" pitchFamily="18" charset="0"/>
              </a:rPr>
              <a:t>Severe fatigue while eating</a:t>
            </a:r>
          </a:p>
          <a:p>
            <a:pPr lvl="1"/>
            <a:r>
              <a:rPr lang="en-US" dirty="0">
                <a:latin typeface="Bookman Old Style" panose="02050604050505020204" pitchFamily="18" charset="0"/>
                <a:cs typeface="Times New Roman" panose="02020603050405020304" pitchFamily="18" charset="0"/>
              </a:rPr>
              <a:t>Difficulty alerting or maintaining alertness</a:t>
            </a:r>
          </a:p>
          <a:p>
            <a:pPr lvl="1"/>
            <a:r>
              <a:rPr lang="en-US" dirty="0">
                <a:latin typeface="Bookman Old Style" panose="02050604050505020204" pitchFamily="18" charset="0"/>
                <a:cs typeface="Times New Roman" panose="02020603050405020304" pitchFamily="18" charset="0"/>
              </a:rPr>
              <a:t>Tachypnea and/or SOB</a:t>
            </a:r>
          </a:p>
          <a:p>
            <a:r>
              <a:rPr lang="en-US" dirty="0">
                <a:latin typeface="Bookman Old Style" panose="02050604050505020204" pitchFamily="18" charset="0"/>
                <a:cs typeface="Times New Roman" panose="02020603050405020304" pitchFamily="18" charset="0"/>
              </a:rPr>
              <a:t>True or False: There is a moment of Apnea when you swallow?</a:t>
            </a:r>
          </a:p>
          <a:p>
            <a:r>
              <a:rPr lang="en-US" dirty="0">
                <a:latin typeface="Bookman Old Style" panose="02050604050505020204" pitchFamily="18" charset="0"/>
                <a:cs typeface="Times New Roman" panose="02020603050405020304" pitchFamily="18" charset="0"/>
              </a:rPr>
              <a:t>Concerns during feeding:</a:t>
            </a:r>
          </a:p>
          <a:p>
            <a:pPr lvl="1"/>
            <a:r>
              <a:rPr lang="en-US" dirty="0">
                <a:latin typeface="Bookman Old Style" panose="02050604050505020204" pitchFamily="18" charset="0"/>
                <a:cs typeface="Times New Roman" panose="02020603050405020304" pitchFamily="18" charset="0"/>
              </a:rPr>
              <a:t>Typical s/s of penetration/aspiration would be coughing or throat clearing immediately after eating/drinking. </a:t>
            </a:r>
          </a:p>
          <a:p>
            <a:pPr lvl="1"/>
            <a:r>
              <a:rPr lang="en-US" dirty="0">
                <a:latin typeface="Bookman Old Style" panose="02050604050505020204" pitchFamily="18" charset="0"/>
                <a:cs typeface="Times New Roman" panose="02020603050405020304" pitchFamily="18" charset="0"/>
              </a:rPr>
              <a:t>A gurgle or wet-sounding voice while eating/drinking or right after </a:t>
            </a:r>
          </a:p>
          <a:p>
            <a:pPr lvl="1"/>
            <a:r>
              <a:rPr lang="en-US" dirty="0">
                <a:latin typeface="Bookman Old Style" panose="02050604050505020204" pitchFamily="18" charset="0"/>
                <a:cs typeface="Times New Roman" panose="02020603050405020304" pitchFamily="18" charset="0"/>
              </a:rPr>
              <a:t>Difficulty breathing or complaints of shortness of breath during or after eating/drinking</a:t>
            </a:r>
          </a:p>
          <a:p>
            <a:pPr lvl="1"/>
            <a:r>
              <a:rPr lang="en-US" dirty="0">
                <a:latin typeface="Bookman Old Style" panose="02050604050505020204" pitchFamily="18" charset="0"/>
                <a:cs typeface="Times New Roman" panose="02020603050405020304" pitchFamily="18" charset="0"/>
              </a:rPr>
              <a:t>Silent aspiration; reduced pharyngeal sensation may have no signs or may have wet voice.</a:t>
            </a:r>
          </a:p>
          <a:p>
            <a:endParaRPr lang="en-US" dirty="0"/>
          </a:p>
        </p:txBody>
      </p:sp>
    </p:spTree>
    <p:extLst>
      <p:ext uri="{BB962C8B-B14F-4D97-AF65-F5344CB8AC3E}">
        <p14:creationId xmlns:p14="http://schemas.microsoft.com/office/powerpoint/2010/main" val="17737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2F29D-D891-966B-BDCC-A0CF03FC7175}"/>
              </a:ext>
            </a:extLst>
          </p:cNvPr>
          <p:cNvSpPr>
            <a:spLocks noGrp="1"/>
          </p:cNvSpPr>
          <p:nvPr>
            <p:ph type="title"/>
          </p:nvPr>
        </p:nvSpPr>
        <p:spPr>
          <a:xfrm>
            <a:off x="1065212" y="533400"/>
            <a:ext cx="8686801" cy="685800"/>
          </a:xfrm>
        </p:spPr>
        <p:txBody>
          <a:bodyPr/>
          <a:lstStyle/>
          <a:p>
            <a:r>
              <a:rPr lang="en-US" dirty="0">
                <a:latin typeface="Bookman Old Style" panose="02050604050505020204" pitchFamily="18" charset="0"/>
                <a:cs typeface="Times New Roman" panose="02020603050405020304" pitchFamily="18" charset="0"/>
              </a:rPr>
              <a:t>Nursing role in Dysphagia</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xmlns="" id="{92E282AD-D46A-F0ED-78AE-50FD0FE710B8}"/>
              </a:ext>
            </a:extLst>
          </p:cNvPr>
          <p:cNvSpPr>
            <a:spLocks noGrp="1"/>
          </p:cNvSpPr>
          <p:nvPr>
            <p:ph idx="1"/>
          </p:nvPr>
        </p:nvSpPr>
        <p:spPr>
          <a:xfrm>
            <a:off x="1065212" y="1600200"/>
            <a:ext cx="8686801" cy="4572000"/>
          </a:xfrm>
        </p:spPr>
        <p:txBody>
          <a:bodyPr>
            <a:normAutofit fontScale="92500" lnSpcReduction="10000"/>
          </a:bodyPr>
          <a:lstStyle/>
          <a:p>
            <a:r>
              <a:rPr lang="en-US" dirty="0">
                <a:latin typeface="Bookman Old Style" panose="02050604050505020204" pitchFamily="18" charset="0"/>
                <a:cs typeface="Times New Roman" panose="02020603050405020304" pitchFamily="18" charset="0"/>
              </a:rPr>
              <a:t>Some difficulties with feeding patients:</a:t>
            </a:r>
          </a:p>
          <a:p>
            <a:pPr lvl="1"/>
            <a:r>
              <a:rPr lang="en-US" dirty="0">
                <a:latin typeface="Bookman Old Style" panose="02050604050505020204" pitchFamily="18" charset="0"/>
                <a:cs typeface="Times New Roman" panose="02020603050405020304" pitchFamily="18" charset="0"/>
              </a:rPr>
              <a:t>Pts can hold bolus in their mouth and sometimes need liquid to help trigger the swallow. </a:t>
            </a:r>
          </a:p>
          <a:p>
            <a:pPr lvl="1"/>
            <a:r>
              <a:rPr lang="en-US" dirty="0">
                <a:latin typeface="Bookman Old Style" panose="02050604050505020204" pitchFamily="18" charset="0"/>
                <a:cs typeface="Times New Roman" panose="02020603050405020304" pitchFamily="18" charset="0"/>
              </a:rPr>
              <a:t>Some patients can trick you that they have swallowed, look at their throat around the Adams apple area and when you see that go up and forward they have swallowed. </a:t>
            </a:r>
          </a:p>
          <a:p>
            <a:pPr lvl="1"/>
            <a:r>
              <a:rPr lang="en-US" dirty="0">
                <a:latin typeface="Bookman Old Style" panose="02050604050505020204" pitchFamily="18" charset="0"/>
                <a:cs typeface="Times New Roman" panose="02020603050405020304" pitchFamily="18" charset="0"/>
              </a:rPr>
              <a:t>Sometimes they open their mouth for more but haven’t swallowed the first bite yet. </a:t>
            </a:r>
          </a:p>
          <a:p>
            <a:pPr lvl="1"/>
            <a:r>
              <a:rPr lang="en-US" dirty="0">
                <a:latin typeface="Bookman Old Style" panose="02050604050505020204" pitchFamily="18" charset="0"/>
                <a:cs typeface="Times New Roman" panose="02020603050405020304" pitchFamily="18" charset="0"/>
              </a:rPr>
              <a:t>Also stroke patients can have food pocketed on impacted side of their mouth. Always good to check for food during and especially at end of meals. </a:t>
            </a:r>
          </a:p>
          <a:p>
            <a:r>
              <a:rPr lang="en-US" dirty="0">
                <a:latin typeface="Bookman Old Style" panose="02050604050505020204" pitchFamily="18" charset="0"/>
                <a:cs typeface="Times New Roman" panose="02020603050405020304" pitchFamily="18" charset="0"/>
              </a:rPr>
              <a:t>Lots of nurses have been trained in the past about the “chin tuck”. Chin tuck can make swallows worse therefore please don’t tell your patients to do this unless instructed by the SLP. It can only be identified as helpful with a Video Swallow Study after which we will write that on the yellow sheet. </a:t>
            </a:r>
          </a:p>
          <a:p>
            <a:endParaRPr lang="en-US" dirty="0"/>
          </a:p>
        </p:txBody>
      </p:sp>
    </p:spTree>
    <p:extLst>
      <p:ext uri="{BB962C8B-B14F-4D97-AF65-F5344CB8AC3E}">
        <p14:creationId xmlns:p14="http://schemas.microsoft.com/office/powerpoint/2010/main" val="42909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03267-9213-2A98-D791-14A88BDF771D}"/>
              </a:ext>
            </a:extLst>
          </p:cNvPr>
          <p:cNvSpPr>
            <a:spLocks noGrp="1"/>
          </p:cNvSpPr>
          <p:nvPr>
            <p:ph type="title"/>
          </p:nvPr>
        </p:nvSpPr>
        <p:spPr>
          <a:xfrm>
            <a:off x="1065212" y="533400"/>
            <a:ext cx="8686801" cy="609600"/>
          </a:xfrm>
        </p:spPr>
        <p:txBody>
          <a:bodyPr/>
          <a:lstStyle/>
          <a:p>
            <a:r>
              <a:rPr lang="en-US" dirty="0">
                <a:latin typeface="Bookman Old Style" panose="02050604050505020204" pitchFamily="18" charset="0"/>
                <a:cs typeface="Times New Roman" panose="02020603050405020304" pitchFamily="18" charset="0"/>
              </a:rPr>
              <a:t>Nursing role in Dysphagia</a:t>
            </a:r>
          </a:p>
        </p:txBody>
      </p:sp>
      <p:sp>
        <p:nvSpPr>
          <p:cNvPr id="3" name="Content Placeholder 2">
            <a:extLst>
              <a:ext uri="{FF2B5EF4-FFF2-40B4-BE49-F238E27FC236}">
                <a16:creationId xmlns:a16="http://schemas.microsoft.com/office/drawing/2014/main" xmlns="" id="{5128D117-8216-4CB1-600A-D95D4DB982DC}"/>
              </a:ext>
            </a:extLst>
          </p:cNvPr>
          <p:cNvSpPr>
            <a:spLocks noGrp="1"/>
          </p:cNvSpPr>
          <p:nvPr>
            <p:ph idx="1"/>
          </p:nvPr>
        </p:nvSpPr>
        <p:spPr>
          <a:xfrm>
            <a:off x="1076201" y="1447800"/>
            <a:ext cx="8686801" cy="4876800"/>
          </a:xfrm>
        </p:spPr>
        <p:txBody>
          <a:bodyPr>
            <a:normAutofit/>
          </a:bodyPr>
          <a:lstStyle/>
          <a:p>
            <a:r>
              <a:rPr lang="en-US" b="1" dirty="0">
                <a:latin typeface="Bookman Old Style" panose="02050604050505020204" pitchFamily="18" charset="0"/>
                <a:cs typeface="Times New Roman" panose="02020603050405020304" pitchFamily="18" charset="0"/>
              </a:rPr>
              <a:t>Aspiration Precautions:</a:t>
            </a:r>
          </a:p>
          <a:p>
            <a:pPr lvl="1"/>
            <a:r>
              <a:rPr lang="en-US" b="1" u="sng" dirty="0">
                <a:latin typeface="Bookman Old Style" panose="02050604050505020204" pitchFamily="18" charset="0"/>
                <a:cs typeface="Times New Roman" panose="02020603050405020304" pitchFamily="18" charset="0"/>
              </a:rPr>
              <a:t>Need for Supervision or 1:1 assistance with PO’s</a:t>
            </a:r>
          </a:p>
          <a:p>
            <a:pPr lvl="1"/>
            <a:r>
              <a:rPr lang="en-US" b="1" u="sng" dirty="0">
                <a:latin typeface="Bookman Old Style" panose="02050604050505020204" pitchFamily="18" charset="0"/>
                <a:cs typeface="Times New Roman" panose="02020603050405020304" pitchFamily="18" charset="0"/>
              </a:rPr>
              <a:t>Sitting upright at 90 degrees or out of bed for meals</a:t>
            </a:r>
          </a:p>
          <a:p>
            <a:pPr lvl="2"/>
            <a:r>
              <a:rPr lang="en-US" dirty="0">
                <a:latin typeface="Bookman Old Style" panose="02050604050505020204" pitchFamily="18" charset="0"/>
                <a:cs typeface="Times New Roman" panose="02020603050405020304" pitchFamily="18" charset="0"/>
              </a:rPr>
              <a:t>Reverse Trendelenburg is great way to help get them upright</a:t>
            </a:r>
          </a:p>
          <a:p>
            <a:pPr lvl="1"/>
            <a:r>
              <a:rPr lang="en-US" dirty="0">
                <a:latin typeface="Bookman Old Style" panose="02050604050505020204" pitchFamily="18" charset="0"/>
                <a:cs typeface="Times New Roman" panose="02020603050405020304" pitchFamily="18" charset="0"/>
              </a:rPr>
              <a:t>Small Bites Sips</a:t>
            </a:r>
          </a:p>
          <a:p>
            <a:pPr lvl="1"/>
            <a:r>
              <a:rPr lang="en-US" b="1" u="sng" dirty="0">
                <a:latin typeface="Bookman Old Style" panose="02050604050505020204" pitchFamily="18" charset="0"/>
                <a:cs typeface="Times New Roman" panose="02020603050405020304" pitchFamily="18" charset="0"/>
              </a:rPr>
              <a:t>Check for pocketing of food</a:t>
            </a:r>
          </a:p>
          <a:p>
            <a:pPr lvl="1"/>
            <a:r>
              <a:rPr lang="en-US" dirty="0">
                <a:latin typeface="Bookman Old Style" panose="02050604050505020204" pitchFamily="18" charset="0"/>
                <a:cs typeface="Times New Roman" panose="02020603050405020304" pitchFamily="18" charset="0"/>
              </a:rPr>
              <a:t>Alternate solids/liquids</a:t>
            </a:r>
          </a:p>
          <a:p>
            <a:pPr lvl="1"/>
            <a:r>
              <a:rPr lang="en-US" dirty="0">
                <a:latin typeface="Bookman Old Style" panose="02050604050505020204" pitchFamily="18" charset="0"/>
                <a:cs typeface="Times New Roman" panose="02020603050405020304" pitchFamily="18" charset="0"/>
              </a:rPr>
              <a:t>Swallow 2-3 times per bite/sip</a:t>
            </a:r>
          </a:p>
          <a:p>
            <a:pPr lvl="1"/>
            <a:r>
              <a:rPr lang="en-US" dirty="0">
                <a:latin typeface="Bookman Old Style" panose="02050604050505020204" pitchFamily="18" charset="0"/>
                <a:cs typeface="Times New Roman" panose="02020603050405020304" pitchFamily="18" charset="0"/>
              </a:rPr>
              <a:t>Remain sitting upright for 20-30 minutes after meal</a:t>
            </a:r>
          </a:p>
          <a:p>
            <a:pPr lvl="1"/>
            <a:r>
              <a:rPr lang="en-US" b="1" u="sng" dirty="0">
                <a:latin typeface="Bookman Old Style" panose="02050604050505020204" pitchFamily="18" charset="0"/>
                <a:cs typeface="Times New Roman" panose="02020603050405020304" pitchFamily="18" charset="0"/>
              </a:rPr>
              <a:t>Avoid Straws</a:t>
            </a:r>
          </a:p>
          <a:p>
            <a:pPr lvl="1"/>
            <a:r>
              <a:rPr lang="en-US" dirty="0">
                <a:latin typeface="Bookman Old Style" panose="02050604050505020204" pitchFamily="18" charset="0"/>
                <a:cs typeface="Times New Roman" panose="02020603050405020304" pitchFamily="18" charset="0"/>
              </a:rPr>
              <a:t>Avoid Serial Swallowing (Gulping liquids and shoveling food)</a:t>
            </a:r>
          </a:p>
          <a:p>
            <a:pPr lvl="1"/>
            <a:r>
              <a:rPr lang="en-US" dirty="0">
                <a:latin typeface="Bookman Old Style" panose="02050604050505020204" pitchFamily="18" charset="0"/>
                <a:cs typeface="Times New Roman" panose="02020603050405020304" pitchFamily="18" charset="0"/>
              </a:rPr>
              <a:t>Avoid talking with food in mouth</a:t>
            </a:r>
          </a:p>
          <a:p>
            <a:pPr lvl="1"/>
            <a:r>
              <a:rPr lang="en-US" dirty="0">
                <a:latin typeface="Bookman Old Style" panose="02050604050505020204" pitchFamily="18" charset="0"/>
                <a:cs typeface="Times New Roman" panose="02020603050405020304" pitchFamily="18" charset="0"/>
              </a:rPr>
              <a:t>Avoid taking more food or liquid when coughing</a:t>
            </a:r>
          </a:p>
          <a:p>
            <a:endParaRPr lang="en-US" dirty="0"/>
          </a:p>
        </p:txBody>
      </p:sp>
    </p:spTree>
    <p:extLst>
      <p:ext uri="{BB962C8B-B14F-4D97-AF65-F5344CB8AC3E}">
        <p14:creationId xmlns:p14="http://schemas.microsoft.com/office/powerpoint/2010/main" val="379292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2E248-B651-AFE6-92FA-5F65070BB765}"/>
              </a:ext>
            </a:extLst>
          </p:cNvPr>
          <p:cNvSpPr>
            <a:spLocks noGrp="1"/>
          </p:cNvSpPr>
          <p:nvPr>
            <p:ph type="title"/>
          </p:nvPr>
        </p:nvSpPr>
        <p:spPr>
          <a:xfrm>
            <a:off x="1065212" y="533400"/>
            <a:ext cx="8686801" cy="685800"/>
          </a:xfrm>
        </p:spPr>
        <p:txBody>
          <a:bodyPr/>
          <a:lstStyle/>
          <a:p>
            <a:r>
              <a:rPr lang="en-US" dirty="0">
                <a:latin typeface="Bookman Old Style" panose="02050604050505020204" pitchFamily="18" charset="0"/>
                <a:cs typeface="Times New Roman" panose="02020603050405020304" pitchFamily="18" charset="0"/>
              </a:rPr>
              <a:t>Picture is worth a thousand words</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xmlns="" id="{CA8BF4C2-EAEB-BF2D-51E9-BAA0BF501E29}"/>
              </a:ext>
            </a:extLst>
          </p:cNvPr>
          <p:cNvSpPr>
            <a:spLocks noGrp="1"/>
          </p:cNvSpPr>
          <p:nvPr>
            <p:ph idx="1"/>
          </p:nvPr>
        </p:nvSpPr>
        <p:spPr/>
        <p:txBody>
          <a:bodyPr/>
          <a:lstStyle/>
          <a:p>
            <a:r>
              <a:rPr lang="en-US" dirty="0">
                <a:latin typeface="Bookman Old Style" panose="02050604050505020204" pitchFamily="18" charset="0"/>
                <a:cs typeface="Times New Roman" panose="02020603050405020304" pitchFamily="18" charset="0"/>
              </a:rPr>
              <a:t>What is a Video Swallow Study/Modified Barium Swallow Study? </a:t>
            </a:r>
          </a:p>
          <a:p>
            <a:pPr lvl="1"/>
            <a:r>
              <a:rPr lang="en-US" dirty="0">
                <a:latin typeface="Bookman Old Style" panose="02050604050505020204" pitchFamily="18" charset="0"/>
                <a:cs typeface="Times New Roman" panose="02020603050405020304" pitchFamily="18" charset="0"/>
              </a:rPr>
              <a:t>This is a moving </a:t>
            </a:r>
            <a:r>
              <a:rPr lang="en-US" dirty="0" err="1">
                <a:latin typeface="Bookman Old Style" panose="02050604050505020204" pitchFamily="18" charset="0"/>
                <a:cs typeface="Times New Roman" panose="02020603050405020304" pitchFamily="18" charset="0"/>
              </a:rPr>
              <a:t>xray</a:t>
            </a:r>
            <a:r>
              <a:rPr lang="en-US" dirty="0">
                <a:latin typeface="Bookman Old Style" panose="02050604050505020204" pitchFamily="18" charset="0"/>
                <a:cs typeface="Times New Roman" panose="02020603050405020304" pitchFamily="18" charset="0"/>
              </a:rPr>
              <a:t> of the patients swallowing. We watch them chew and swallow multiple consistencies under radiation. </a:t>
            </a:r>
          </a:p>
          <a:p>
            <a:r>
              <a:rPr lang="en-US" dirty="0">
                <a:latin typeface="Bookman Old Style" panose="02050604050505020204" pitchFamily="18" charset="0"/>
                <a:cs typeface="Times New Roman" panose="02020603050405020304" pitchFamily="18" charset="0"/>
              </a:rPr>
              <a:t>The MBS/VFSE shows us:</a:t>
            </a:r>
          </a:p>
          <a:p>
            <a:pPr lvl="1"/>
            <a:r>
              <a:rPr lang="en-US" dirty="0">
                <a:latin typeface="Bookman Old Style" panose="02050604050505020204" pitchFamily="18" charset="0"/>
                <a:cs typeface="Times New Roman" panose="02020603050405020304" pitchFamily="18" charset="0"/>
              </a:rPr>
              <a:t>How muscles are working, timing of swallow, presence of pharyngeal residue and aspiration or penetration. </a:t>
            </a:r>
          </a:p>
          <a:p>
            <a:pPr lvl="1"/>
            <a:r>
              <a:rPr lang="en-US" dirty="0">
                <a:latin typeface="Bookman Old Style" panose="02050604050505020204" pitchFamily="18" charset="0"/>
                <a:cs typeface="Times New Roman" panose="02020603050405020304" pitchFamily="18" charset="0"/>
              </a:rPr>
              <a:t>Additionally we can attempt swallowing strategies to accurately assess their effectiveness. </a:t>
            </a:r>
          </a:p>
          <a:p>
            <a:pPr lvl="1"/>
            <a:r>
              <a:rPr lang="en-US" u="sng" dirty="0">
                <a:latin typeface="Bookman Old Style" panose="02050604050505020204" pitchFamily="18" charset="0"/>
                <a:hlinkClick r:id="rId2"/>
              </a:rPr>
              <a:t>https://youtu.be/fqG0QmlaFMs</a:t>
            </a:r>
            <a:endParaRPr lang="en-US" dirty="0">
              <a:latin typeface="Bookman Old Style" panose="02050604050505020204" pitchFamily="18" charset="0"/>
            </a:endParaRPr>
          </a:p>
          <a:p>
            <a:pPr lvl="1"/>
            <a:r>
              <a:rPr lang="en-US" dirty="0">
                <a:latin typeface="Bookman Old Style" panose="02050604050505020204" pitchFamily="18" charset="0"/>
                <a:cs typeface="Times New Roman" panose="02020603050405020304" pitchFamily="18" charset="0"/>
              </a:rPr>
              <a:t>Normal Swallow versus Abnormal Swallow with aspiration</a:t>
            </a:r>
          </a:p>
          <a:p>
            <a:endParaRPr lang="en-US" dirty="0"/>
          </a:p>
        </p:txBody>
      </p:sp>
    </p:spTree>
    <p:extLst>
      <p:ext uri="{BB962C8B-B14F-4D97-AF65-F5344CB8AC3E}">
        <p14:creationId xmlns:p14="http://schemas.microsoft.com/office/powerpoint/2010/main" val="28521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838200"/>
          </a:xfrm>
        </p:spPr>
        <p:txBody>
          <a:bodyPr/>
          <a:lstStyle/>
          <a:p>
            <a:r>
              <a:rPr lang="en-US" dirty="0">
                <a:latin typeface="Bookman Old Style" panose="02050604050505020204" pitchFamily="18" charset="0"/>
              </a:rPr>
              <a:t>Questions?</a:t>
            </a:r>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2" y="2286000"/>
            <a:ext cx="3433764" cy="3433764"/>
          </a:xfrm>
          <a:prstGeom prst="rect">
            <a:avLst/>
          </a:prstGeom>
          <a:noFill/>
          <a:ln>
            <a:noFill/>
          </a:ln>
        </p:spPr>
      </p:pic>
    </p:spTree>
    <p:extLst>
      <p:ext uri="{BB962C8B-B14F-4D97-AF65-F5344CB8AC3E}">
        <p14:creationId xmlns:p14="http://schemas.microsoft.com/office/powerpoint/2010/main" val="35824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762000"/>
          </a:xfrm>
        </p:spPr>
        <p:txBody>
          <a:bodyPr/>
          <a:lstStyle/>
          <a:p>
            <a:r>
              <a:rPr lang="en-US" dirty="0">
                <a:latin typeface="Bookman Old Style" panose="02050604050505020204" pitchFamily="18" charset="0"/>
              </a:rPr>
              <a:t>References</a:t>
            </a:r>
          </a:p>
        </p:txBody>
      </p:sp>
      <p:sp>
        <p:nvSpPr>
          <p:cNvPr id="3" name="Content Placeholder 2"/>
          <p:cNvSpPr>
            <a:spLocks noGrp="1"/>
          </p:cNvSpPr>
          <p:nvPr>
            <p:ph idx="1"/>
          </p:nvPr>
        </p:nvSpPr>
        <p:spPr>
          <a:xfrm>
            <a:off x="1065212" y="1828800"/>
            <a:ext cx="8686801" cy="4343400"/>
          </a:xfrm>
        </p:spPr>
        <p:txBody>
          <a:bodyPr>
            <a:normAutofit/>
          </a:bodyPr>
          <a:lstStyle/>
          <a:p>
            <a:r>
              <a:rPr lang="en-US" dirty="0">
                <a:latin typeface="Bookman Old Style" panose="02050604050505020204" pitchFamily="18" charset="0"/>
                <a:hlinkClick r:id="rId2"/>
              </a:rPr>
              <a:t>https://rarediseases.org/rare-diseases/apraxia/</a:t>
            </a:r>
            <a:endParaRPr lang="en-US" dirty="0">
              <a:latin typeface="Bookman Old Style" panose="02050604050505020204" pitchFamily="18" charset="0"/>
            </a:endParaRPr>
          </a:p>
          <a:p>
            <a:r>
              <a:rPr lang="en-US" dirty="0">
                <a:latin typeface="Bookman Old Style" panose="02050604050505020204" pitchFamily="18" charset="0"/>
                <a:hlinkClick r:id="rId3"/>
              </a:rPr>
              <a:t>https://www.aphasia.org/wp-content/themes/directorys-child/includes/images/types_of_aphasia.png</a:t>
            </a:r>
            <a:endParaRPr lang="en-US" dirty="0">
              <a:latin typeface="Bookman Old Style" panose="02050604050505020204" pitchFamily="18" charset="0"/>
            </a:endParaRPr>
          </a:p>
          <a:p>
            <a:r>
              <a:rPr lang="en-US" dirty="0">
                <a:latin typeface="Bookman Old Style" panose="02050604050505020204" pitchFamily="18" charset="0"/>
                <a:hlinkClick r:id="rId4"/>
              </a:rPr>
              <a:t>https://www.asha.org/Practice-Portal/Clinical-Topics/Dysarthria-in-Adults/</a:t>
            </a:r>
            <a:endParaRPr lang="en-US" dirty="0">
              <a:latin typeface="Bookman Old Style" panose="02050604050505020204" pitchFamily="18" charset="0"/>
            </a:endParaRPr>
          </a:p>
          <a:p>
            <a:r>
              <a:rPr lang="en-US" dirty="0">
                <a:latin typeface="Bookman Old Style" panose="02050604050505020204" pitchFamily="18" charset="0"/>
                <a:hlinkClick r:id="rId5"/>
              </a:rPr>
              <a:t>https://www.aphasia.org/aphasia-resources/communication-tips/</a:t>
            </a:r>
            <a:endParaRPr lang="en-US" dirty="0">
              <a:latin typeface="Bookman Old Style" panose="02050604050505020204" pitchFamily="18" charset="0"/>
            </a:endParaRPr>
          </a:p>
          <a:p>
            <a:r>
              <a:rPr lang="en-US" dirty="0">
                <a:latin typeface="Bookman Old Style" panose="02050604050505020204" pitchFamily="18" charset="0"/>
                <a:hlinkClick r:id="rId6"/>
              </a:rPr>
              <a:t>https://www.strokeassociation.org/en/about-stroke/effects-of-stroke/cognitive-and-communication-effects-of-stroke/aphasia-vs-apraxia</a:t>
            </a:r>
            <a:endParaRPr lang="en-US" dirty="0">
              <a:latin typeface="Bookman Old Style" panose="02050604050505020204" pitchFamily="18" charset="0"/>
            </a:endParaRPr>
          </a:p>
          <a:p>
            <a:r>
              <a:rPr lang="en-US" dirty="0">
                <a:latin typeface="Bookman Old Style" panose="02050604050505020204" pitchFamily="18" charset="0"/>
                <a:hlinkClick r:id="rId7"/>
              </a:rPr>
              <a:t>https://tactustherapy.com/whatiscogcomm/</a:t>
            </a:r>
            <a:endParaRPr lang="en-US" dirty="0">
              <a:latin typeface="Bookman Old Style" panose="02050604050505020204"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929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Communication and Cognition</a:t>
            </a:r>
          </a:p>
        </p:txBody>
      </p:sp>
      <p:sp>
        <p:nvSpPr>
          <p:cNvPr id="3" name="Content Placeholder 2"/>
          <p:cNvSpPr>
            <a:spLocks noGrp="1"/>
          </p:cNvSpPr>
          <p:nvPr>
            <p:ph idx="1"/>
          </p:nvPr>
        </p:nvSpPr>
        <p:spPr>
          <a:xfrm>
            <a:off x="1065212" y="2286000"/>
            <a:ext cx="8686801" cy="4191000"/>
          </a:xfrm>
        </p:spPr>
        <p:txBody>
          <a:bodyPr/>
          <a:lstStyle/>
          <a:p>
            <a:r>
              <a:rPr lang="en-US" dirty="0">
                <a:latin typeface="Bookman Old Style" panose="02050604050505020204" pitchFamily="18" charset="0"/>
              </a:rPr>
              <a:t>Different lobes of the brain have different functions that can impact speech, language and cognitive skills. </a:t>
            </a:r>
          </a:p>
          <a:p>
            <a:r>
              <a:rPr lang="en-US" dirty="0">
                <a:latin typeface="Bookman Old Style" panose="02050604050505020204" pitchFamily="18" charset="0"/>
              </a:rPr>
              <a:t>In most people the left side of the brain impacts language production, language comprehension, reading and writing.</a:t>
            </a:r>
          </a:p>
          <a:p>
            <a:r>
              <a:rPr lang="en-US" dirty="0">
                <a:latin typeface="Bookman Old Style" panose="02050604050505020204" pitchFamily="18" charset="0"/>
              </a:rPr>
              <a:t>The right side of the brain impacts cognitive skills</a:t>
            </a:r>
            <a:endParaRPr lang="en-US" dirty="0"/>
          </a:p>
          <a:p>
            <a:r>
              <a:rPr lang="en-US" dirty="0">
                <a:latin typeface="Bookman Old Style" panose="02050604050505020204" pitchFamily="18" charset="0"/>
              </a:rPr>
              <a:t>There are patients where this can be reversed or atypical, usually in patients that are bilingual and/or left-handed</a:t>
            </a:r>
          </a:p>
        </p:txBody>
      </p:sp>
    </p:spTree>
    <p:extLst>
      <p:ext uri="{BB962C8B-B14F-4D97-AF65-F5344CB8AC3E}">
        <p14:creationId xmlns:p14="http://schemas.microsoft.com/office/powerpoint/2010/main" val="32590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762000"/>
          </a:xfrm>
        </p:spPr>
        <p:txBody>
          <a:bodyPr/>
          <a:lstStyle/>
          <a:p>
            <a:pPr algn="ctr"/>
            <a:r>
              <a:rPr lang="en-US" dirty="0">
                <a:latin typeface="Bookman Old Style" panose="02050604050505020204" pitchFamily="18" charset="0"/>
              </a:rPr>
              <a:t>Brain Functions by Lobes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812" y="1447800"/>
            <a:ext cx="5333999" cy="5333999"/>
          </a:xfrm>
        </p:spPr>
      </p:pic>
    </p:spTree>
    <p:extLst>
      <p:ext uri="{BB962C8B-B14F-4D97-AF65-F5344CB8AC3E}">
        <p14:creationId xmlns:p14="http://schemas.microsoft.com/office/powerpoint/2010/main" val="56992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cs typeface="Times New Roman" panose="02020603050405020304" pitchFamily="18" charset="0"/>
              </a:rPr>
              <a:t>Disorders of communication and cognition?</a:t>
            </a:r>
          </a:p>
        </p:txBody>
      </p:sp>
      <p:sp>
        <p:nvSpPr>
          <p:cNvPr id="3" name="Content Placeholder 2"/>
          <p:cNvSpPr>
            <a:spLocks noGrp="1"/>
          </p:cNvSpPr>
          <p:nvPr>
            <p:ph idx="1"/>
          </p:nvPr>
        </p:nvSpPr>
        <p:spPr>
          <a:xfrm>
            <a:off x="1065212" y="2133600"/>
            <a:ext cx="8686801" cy="3657600"/>
          </a:xfrm>
        </p:spPr>
        <p:txBody>
          <a:bodyPr>
            <a:normAutofit/>
          </a:bodyPr>
          <a:lstStyle/>
          <a:p>
            <a:r>
              <a:rPr lang="en-US" sz="2400" dirty="0">
                <a:latin typeface="Bookman Old Style" panose="02050604050505020204" pitchFamily="18" charset="0"/>
                <a:cs typeface="Times New Roman" panose="02020603050405020304" pitchFamily="18" charset="0"/>
              </a:rPr>
              <a:t>Disorders of Speech:</a:t>
            </a:r>
          </a:p>
          <a:p>
            <a:pPr lvl="1"/>
            <a:r>
              <a:rPr lang="en-US" sz="2400" dirty="0">
                <a:latin typeface="Bookman Old Style" panose="02050604050505020204" pitchFamily="18" charset="0"/>
                <a:cs typeface="Times New Roman" panose="02020603050405020304" pitchFamily="18" charset="0"/>
              </a:rPr>
              <a:t>Dysarthria and Apraxia</a:t>
            </a:r>
          </a:p>
          <a:p>
            <a:pPr marL="365760" lvl="1" indent="0">
              <a:buNone/>
            </a:pPr>
            <a:endParaRPr lang="en-US" sz="2400" dirty="0">
              <a:latin typeface="Bookman Old Style" panose="02050604050505020204" pitchFamily="18" charset="0"/>
              <a:cs typeface="Times New Roman" panose="02020603050405020304" pitchFamily="18" charset="0"/>
            </a:endParaRPr>
          </a:p>
          <a:p>
            <a:r>
              <a:rPr lang="en-US" sz="2400" dirty="0">
                <a:latin typeface="Bookman Old Style" panose="02050604050505020204" pitchFamily="18" charset="0"/>
                <a:cs typeface="Times New Roman" panose="02020603050405020304" pitchFamily="18" charset="0"/>
              </a:rPr>
              <a:t>Disorders of Language:</a:t>
            </a:r>
          </a:p>
          <a:p>
            <a:pPr lvl="1"/>
            <a:r>
              <a:rPr lang="en-US" sz="2400" dirty="0">
                <a:latin typeface="Bookman Old Style" panose="02050604050505020204" pitchFamily="18" charset="0"/>
                <a:cs typeface="Times New Roman" panose="02020603050405020304" pitchFamily="18" charset="0"/>
              </a:rPr>
              <a:t>Aphasia, Reading and Writing</a:t>
            </a:r>
          </a:p>
          <a:p>
            <a:pPr marL="365760" lvl="1" indent="0">
              <a:buNone/>
            </a:pPr>
            <a:endParaRPr lang="en-US" sz="2400" dirty="0">
              <a:latin typeface="Bookman Old Style" panose="02050604050505020204" pitchFamily="18" charset="0"/>
              <a:cs typeface="Times New Roman" panose="02020603050405020304" pitchFamily="18" charset="0"/>
            </a:endParaRPr>
          </a:p>
          <a:p>
            <a:r>
              <a:rPr lang="en-US" sz="2400" dirty="0">
                <a:latin typeface="Bookman Old Style" panose="02050604050505020204" pitchFamily="18" charset="0"/>
                <a:cs typeface="Times New Roman" panose="02020603050405020304" pitchFamily="18" charset="0"/>
              </a:rPr>
              <a:t>Cognitive Deficits</a:t>
            </a:r>
          </a:p>
        </p:txBody>
      </p:sp>
    </p:spTree>
    <p:extLst>
      <p:ext uri="{BB962C8B-B14F-4D97-AF65-F5344CB8AC3E}">
        <p14:creationId xmlns:p14="http://schemas.microsoft.com/office/powerpoint/2010/main" val="39995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685800"/>
          </a:xfrm>
        </p:spPr>
        <p:txBody>
          <a:bodyPr/>
          <a:lstStyle/>
          <a:p>
            <a:r>
              <a:rPr lang="en-US" dirty="0">
                <a:latin typeface="Bookman Old Style" panose="02050604050505020204" pitchFamily="18" charset="0"/>
              </a:rPr>
              <a:t>Dysarthria</a:t>
            </a:r>
          </a:p>
        </p:txBody>
      </p:sp>
      <p:sp>
        <p:nvSpPr>
          <p:cNvPr id="3" name="Content Placeholder 2"/>
          <p:cNvSpPr>
            <a:spLocks noGrp="1"/>
          </p:cNvSpPr>
          <p:nvPr>
            <p:ph idx="1"/>
          </p:nvPr>
        </p:nvSpPr>
        <p:spPr>
          <a:xfrm>
            <a:off x="1065212" y="1676400"/>
            <a:ext cx="8686801" cy="4724400"/>
          </a:xfrm>
        </p:spPr>
        <p:txBody>
          <a:bodyPr>
            <a:normAutofit fontScale="92500" lnSpcReduction="20000"/>
          </a:bodyPr>
          <a:lstStyle/>
          <a:p>
            <a:r>
              <a:rPr lang="en-US" dirty="0">
                <a:latin typeface="Bookman Old Style" panose="02050604050505020204" pitchFamily="18" charset="0"/>
              </a:rPr>
              <a:t>When the muscles of the face and tongue are impacted, speech can become imprecise and difficult to understand</a:t>
            </a:r>
          </a:p>
          <a:p>
            <a:r>
              <a:rPr lang="en-US" dirty="0">
                <a:latin typeface="Bookman Old Style" panose="02050604050505020204" pitchFamily="18" charset="0"/>
              </a:rPr>
              <a:t>There are 7 different types of dysarthria that are classified by location of injury and characteristics of production:</a:t>
            </a:r>
          </a:p>
          <a:p>
            <a:pPr lvl="1"/>
            <a:r>
              <a:rPr lang="en-US" b="1" dirty="0">
                <a:latin typeface="Bookman Old Style" panose="02050604050505020204" pitchFamily="18" charset="0"/>
              </a:rPr>
              <a:t>Flaccid</a:t>
            </a:r>
            <a:r>
              <a:rPr lang="en-US" dirty="0">
                <a:latin typeface="Bookman Old Style" panose="02050604050505020204" pitchFamily="18" charset="0"/>
              </a:rPr>
              <a:t>—associated with disorders of the lower motor neuron system and/or muscle </a:t>
            </a:r>
          </a:p>
          <a:p>
            <a:pPr lvl="1"/>
            <a:r>
              <a:rPr lang="en-US" b="1" dirty="0">
                <a:latin typeface="Bookman Old Style" panose="02050604050505020204" pitchFamily="18" charset="0"/>
              </a:rPr>
              <a:t>Spastic</a:t>
            </a:r>
            <a:r>
              <a:rPr lang="en-US" dirty="0">
                <a:latin typeface="Bookman Old Style" panose="02050604050505020204" pitchFamily="18" charset="0"/>
              </a:rPr>
              <a:t>—associated with bilateral disorders of the upper motor neuron system </a:t>
            </a:r>
          </a:p>
          <a:p>
            <a:pPr lvl="1"/>
            <a:r>
              <a:rPr lang="en-US" b="1" dirty="0">
                <a:latin typeface="Bookman Old Style" panose="02050604050505020204" pitchFamily="18" charset="0"/>
              </a:rPr>
              <a:t>Ataxic</a:t>
            </a:r>
            <a:r>
              <a:rPr lang="en-US" dirty="0">
                <a:latin typeface="Bookman Old Style" panose="02050604050505020204" pitchFamily="18" charset="0"/>
              </a:rPr>
              <a:t>—associated with disorders of the cerebellar control circuit </a:t>
            </a:r>
          </a:p>
          <a:p>
            <a:pPr lvl="1"/>
            <a:r>
              <a:rPr lang="en-US" b="1" dirty="0">
                <a:latin typeface="Bookman Old Style" panose="02050604050505020204" pitchFamily="18" charset="0"/>
              </a:rPr>
              <a:t>Hypokinetic</a:t>
            </a:r>
            <a:r>
              <a:rPr lang="en-US" dirty="0">
                <a:latin typeface="Bookman Old Style" panose="02050604050505020204" pitchFamily="18" charset="0"/>
              </a:rPr>
              <a:t>—associated with disorders of the basal ganglia control circuit </a:t>
            </a:r>
          </a:p>
          <a:p>
            <a:pPr lvl="1"/>
            <a:r>
              <a:rPr lang="en-US" b="1" dirty="0">
                <a:latin typeface="Bookman Old Style" panose="02050604050505020204" pitchFamily="18" charset="0"/>
              </a:rPr>
              <a:t>Hyperkinetic</a:t>
            </a:r>
            <a:r>
              <a:rPr lang="en-US" dirty="0">
                <a:latin typeface="Bookman Old Style" panose="02050604050505020204" pitchFamily="18" charset="0"/>
              </a:rPr>
              <a:t>—associated with disorders of the basal ganglia control circuit </a:t>
            </a:r>
          </a:p>
          <a:p>
            <a:pPr lvl="1"/>
            <a:r>
              <a:rPr lang="en-US" b="1" dirty="0">
                <a:latin typeface="Bookman Old Style" panose="02050604050505020204" pitchFamily="18" charset="0"/>
              </a:rPr>
              <a:t>Unilateral upper motor neuron</a:t>
            </a:r>
            <a:r>
              <a:rPr lang="en-US" dirty="0">
                <a:latin typeface="Bookman Old Style" panose="02050604050505020204" pitchFamily="18" charset="0"/>
              </a:rPr>
              <a:t>—associated with unilateral disorders of the upper motor neuron system </a:t>
            </a:r>
          </a:p>
          <a:p>
            <a:pPr lvl="1"/>
            <a:r>
              <a:rPr lang="en-US" b="1" dirty="0">
                <a:latin typeface="Bookman Old Style" panose="02050604050505020204" pitchFamily="18" charset="0"/>
              </a:rPr>
              <a:t>Mixed</a:t>
            </a:r>
            <a:r>
              <a:rPr lang="en-US" dirty="0">
                <a:latin typeface="Bookman Old Style" panose="02050604050505020204" pitchFamily="18" charset="0"/>
              </a:rPr>
              <a:t>—various combinations of dysarthria types (e.g., spastic-ataxic; flaccid-spastic)</a:t>
            </a:r>
          </a:p>
          <a:p>
            <a:endParaRPr lang="en-US" dirty="0"/>
          </a:p>
        </p:txBody>
      </p:sp>
      <p:sp>
        <p:nvSpPr>
          <p:cNvPr id="4" name="TextBox 3"/>
          <p:cNvSpPr txBox="1"/>
          <p:nvPr/>
        </p:nvSpPr>
        <p:spPr>
          <a:xfrm>
            <a:off x="1903412" y="6477000"/>
            <a:ext cx="5867400" cy="276999"/>
          </a:xfrm>
          <a:prstGeom prst="rect">
            <a:avLst/>
          </a:prstGeom>
          <a:noFill/>
        </p:spPr>
        <p:txBody>
          <a:bodyPr wrap="square" rtlCol="0">
            <a:spAutoFit/>
          </a:bodyPr>
          <a:lstStyle/>
          <a:p>
            <a:r>
              <a:rPr lang="en-US" sz="1200" dirty="0"/>
              <a:t>https://www.asha.org/Practice-Portal/Clinical-Topics/Dysarthria-in-Adults/</a:t>
            </a:r>
          </a:p>
        </p:txBody>
      </p:sp>
    </p:spTree>
    <p:extLst>
      <p:ext uri="{BB962C8B-B14F-4D97-AF65-F5344CB8AC3E}">
        <p14:creationId xmlns:p14="http://schemas.microsoft.com/office/powerpoint/2010/main" val="369824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609600"/>
          </a:xfrm>
        </p:spPr>
        <p:txBody>
          <a:bodyPr/>
          <a:lstStyle/>
          <a:p>
            <a:r>
              <a:rPr lang="en-US" dirty="0">
                <a:latin typeface="Bookman Old Style" panose="02050604050505020204" pitchFamily="18" charset="0"/>
              </a:rPr>
              <a:t>Apraxia</a:t>
            </a:r>
          </a:p>
        </p:txBody>
      </p:sp>
      <p:sp>
        <p:nvSpPr>
          <p:cNvPr id="3" name="Content Placeholder 2"/>
          <p:cNvSpPr>
            <a:spLocks noGrp="1"/>
          </p:cNvSpPr>
          <p:nvPr>
            <p:ph idx="1"/>
          </p:nvPr>
        </p:nvSpPr>
        <p:spPr>
          <a:xfrm>
            <a:off x="1065212" y="1600200"/>
            <a:ext cx="8686801" cy="4572000"/>
          </a:xfrm>
        </p:spPr>
        <p:txBody>
          <a:bodyPr>
            <a:normAutofit fontScale="92500" lnSpcReduction="20000"/>
          </a:bodyPr>
          <a:lstStyle/>
          <a:p>
            <a:r>
              <a:rPr lang="en-US" dirty="0">
                <a:latin typeface="Bookman Old Style" panose="02050604050505020204" pitchFamily="18" charset="0"/>
              </a:rPr>
              <a:t>Apraxia is a neurological disorder characterized by the inability to perform learned (familiar) movements on command, even though the command is understood and there is a willingness to perform the movement. Both the desire and the capacity to move are present but the person simply cannot execute the act.</a:t>
            </a:r>
          </a:p>
          <a:p>
            <a:r>
              <a:rPr lang="en-US" dirty="0">
                <a:latin typeface="Bookman Old Style" panose="02050604050505020204" pitchFamily="18" charset="0"/>
              </a:rPr>
              <a:t>Apraxia of speech (verbal apraxia) is difficulty initiating and executing voluntary movement patterns necessary to produce speech when there is no paralysis or weakness of speech muscles.</a:t>
            </a:r>
          </a:p>
          <a:p>
            <a:r>
              <a:rPr lang="en-US" dirty="0">
                <a:latin typeface="Bookman Old Style" panose="02050604050505020204" pitchFamily="18" charset="0"/>
              </a:rPr>
              <a:t>Oral Apraxia involves difficulty voluntarily moving the muscles of the lips, throat, soft palate and tongue for purposes other than speech, such as smiling, whistling or coughing on command. This can also impact voluntary phonation. </a:t>
            </a:r>
          </a:p>
          <a:p>
            <a:r>
              <a:rPr lang="en-US" dirty="0">
                <a:latin typeface="Bookman Old Style" panose="02050604050505020204" pitchFamily="18" charset="0"/>
              </a:rPr>
              <a:t>Additionally there are multiple types of motor apraxia involving arms, legs and completing normal motoric movements or patterns (e.g. getting dressed, tying shoes)</a:t>
            </a:r>
          </a:p>
          <a:p>
            <a:r>
              <a:rPr lang="en-US" dirty="0">
                <a:latin typeface="Bookman Old Style" panose="02050604050505020204" pitchFamily="18" charset="0"/>
              </a:rPr>
              <a:t>Apraxia can be difficult to diagnose accurately when it occurs with Aphasia.</a:t>
            </a:r>
          </a:p>
        </p:txBody>
      </p:sp>
      <p:sp>
        <p:nvSpPr>
          <p:cNvPr id="4" name="TextBox 3"/>
          <p:cNvSpPr txBox="1"/>
          <p:nvPr/>
        </p:nvSpPr>
        <p:spPr>
          <a:xfrm>
            <a:off x="1217612" y="6135329"/>
            <a:ext cx="9144000" cy="646331"/>
          </a:xfrm>
          <a:prstGeom prst="rect">
            <a:avLst/>
          </a:prstGeom>
          <a:noFill/>
        </p:spPr>
        <p:txBody>
          <a:bodyPr wrap="square" rtlCol="0">
            <a:spAutoFit/>
          </a:bodyPr>
          <a:lstStyle/>
          <a:p>
            <a:r>
              <a:rPr lang="en-US" sz="1200" dirty="0">
                <a:hlinkClick r:id="rId2"/>
              </a:rPr>
              <a:t>https://rarediseases.org/rare-diseases/apraxia/</a:t>
            </a:r>
            <a:endParaRPr lang="en-US" sz="1200" dirty="0"/>
          </a:p>
          <a:p>
            <a:r>
              <a:rPr lang="en-US" sz="1200" dirty="0">
                <a:hlinkClick r:id="rId3"/>
              </a:rPr>
              <a:t>https://www.strokeassociation.org/en/about-stroke/effects-of-stroke/cognitive-and-communication-effects-of-stroke/aphasia-vs-apraxia</a:t>
            </a:r>
            <a:endParaRPr lang="en-US" sz="1200" dirty="0"/>
          </a:p>
          <a:p>
            <a:endParaRPr lang="en-US" sz="1200" dirty="0"/>
          </a:p>
        </p:txBody>
      </p:sp>
    </p:spTree>
    <p:extLst>
      <p:ext uri="{BB962C8B-B14F-4D97-AF65-F5344CB8AC3E}">
        <p14:creationId xmlns:p14="http://schemas.microsoft.com/office/powerpoint/2010/main" val="344307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838200"/>
          </a:xfrm>
        </p:spPr>
        <p:txBody>
          <a:bodyPr/>
          <a:lstStyle/>
          <a:p>
            <a:r>
              <a:rPr lang="en-US" dirty="0">
                <a:latin typeface="Bookman Old Style" panose="02050604050505020204" pitchFamily="18" charset="0"/>
              </a:rPr>
              <a:t>Aphasia</a:t>
            </a:r>
          </a:p>
        </p:txBody>
      </p:sp>
      <p:sp>
        <p:nvSpPr>
          <p:cNvPr id="3" name="Content Placeholder 2"/>
          <p:cNvSpPr>
            <a:spLocks noGrp="1"/>
          </p:cNvSpPr>
          <p:nvPr>
            <p:ph idx="1"/>
          </p:nvPr>
        </p:nvSpPr>
        <p:spPr>
          <a:xfrm>
            <a:off x="1065212" y="1828800"/>
            <a:ext cx="8686801" cy="4648200"/>
          </a:xfrm>
        </p:spPr>
        <p:txBody>
          <a:bodyPr>
            <a:normAutofit fontScale="92500" lnSpcReduction="20000"/>
          </a:bodyPr>
          <a:lstStyle/>
          <a:p>
            <a:r>
              <a:rPr lang="en-US" dirty="0">
                <a:latin typeface="Bookman Old Style" panose="02050604050505020204" pitchFamily="18" charset="0"/>
              </a:rPr>
              <a:t>Aphasia is an impairment of language, affecting the production or comprehension of speech and the ability to read or write. Intelligence is often not affected</a:t>
            </a:r>
          </a:p>
          <a:p>
            <a:r>
              <a:rPr lang="en-US" dirty="0">
                <a:latin typeface="Bookman Old Style" panose="02050604050505020204" pitchFamily="18" charset="0"/>
              </a:rPr>
              <a:t>There are 8 different types of aphasia that are diagnosed by three sets of criteria; fluency, comprehension and the ability to repeat </a:t>
            </a:r>
          </a:p>
          <a:p>
            <a:pPr lvl="1"/>
            <a:r>
              <a:rPr lang="en-US" dirty="0">
                <a:latin typeface="Bookman Old Style" panose="02050604050505020204" pitchFamily="18" charset="0"/>
              </a:rPr>
              <a:t>Anomic</a:t>
            </a:r>
          </a:p>
          <a:p>
            <a:pPr lvl="1"/>
            <a:r>
              <a:rPr lang="en-US" dirty="0">
                <a:latin typeface="Bookman Old Style" panose="02050604050505020204" pitchFamily="18" charset="0"/>
              </a:rPr>
              <a:t>Conduction</a:t>
            </a:r>
          </a:p>
          <a:p>
            <a:pPr lvl="1"/>
            <a:r>
              <a:rPr lang="en-US" dirty="0">
                <a:latin typeface="Bookman Old Style" panose="02050604050505020204" pitchFamily="18" charset="0"/>
              </a:rPr>
              <a:t>Transcortical Sensory</a:t>
            </a:r>
          </a:p>
          <a:p>
            <a:pPr lvl="1"/>
            <a:r>
              <a:rPr lang="en-US" dirty="0">
                <a:latin typeface="Bookman Old Style" panose="02050604050505020204" pitchFamily="18" charset="0"/>
              </a:rPr>
              <a:t>Wernicke’s </a:t>
            </a:r>
          </a:p>
          <a:p>
            <a:pPr lvl="1"/>
            <a:r>
              <a:rPr lang="en-US" dirty="0">
                <a:latin typeface="Bookman Old Style" panose="02050604050505020204" pitchFamily="18" charset="0"/>
              </a:rPr>
              <a:t>Transcortical Motor</a:t>
            </a:r>
          </a:p>
          <a:p>
            <a:pPr lvl="1"/>
            <a:r>
              <a:rPr lang="en-US" dirty="0" err="1">
                <a:latin typeface="Bookman Old Style" panose="02050604050505020204" pitchFamily="18" charset="0"/>
              </a:rPr>
              <a:t>Broca’s</a:t>
            </a:r>
            <a:endParaRPr lang="en-US" dirty="0">
              <a:latin typeface="Bookman Old Style" panose="02050604050505020204" pitchFamily="18" charset="0"/>
            </a:endParaRPr>
          </a:p>
          <a:p>
            <a:pPr lvl="1"/>
            <a:r>
              <a:rPr lang="en-US" dirty="0">
                <a:latin typeface="Bookman Old Style" panose="02050604050505020204" pitchFamily="18" charset="0"/>
              </a:rPr>
              <a:t>Mixed Transcortical</a:t>
            </a:r>
          </a:p>
          <a:p>
            <a:pPr lvl="1"/>
            <a:r>
              <a:rPr lang="en-US" dirty="0">
                <a:latin typeface="Bookman Old Style" panose="02050604050505020204" pitchFamily="18" charset="0"/>
              </a:rPr>
              <a:t>Global</a:t>
            </a:r>
          </a:p>
          <a:p>
            <a:r>
              <a:rPr lang="en-US" dirty="0">
                <a:latin typeface="Bookman Old Style" panose="02050604050505020204" pitchFamily="18" charset="0"/>
              </a:rPr>
              <a:t>Characteristics of language production can include semantic </a:t>
            </a:r>
            <a:r>
              <a:rPr lang="en-US" dirty="0" err="1">
                <a:latin typeface="Bookman Old Style" panose="02050604050505020204" pitchFamily="18" charset="0"/>
              </a:rPr>
              <a:t>paraphasias</a:t>
            </a:r>
            <a:r>
              <a:rPr lang="en-US" dirty="0">
                <a:latin typeface="Bookman Old Style" panose="02050604050505020204" pitchFamily="18" charset="0"/>
              </a:rPr>
              <a:t>, phonemic </a:t>
            </a:r>
            <a:r>
              <a:rPr lang="en-US" dirty="0" err="1">
                <a:latin typeface="Bookman Old Style" panose="02050604050505020204" pitchFamily="18" charset="0"/>
              </a:rPr>
              <a:t>paraphasias</a:t>
            </a:r>
            <a:r>
              <a:rPr lang="en-US" dirty="0">
                <a:latin typeface="Bookman Old Style" panose="02050604050505020204" pitchFamily="18" charset="0"/>
              </a:rPr>
              <a:t>, neologisms, perseveration</a:t>
            </a:r>
          </a:p>
          <a:p>
            <a:pPr marL="365760" lvl="1" indent="0">
              <a:buNone/>
            </a:pPr>
            <a:endParaRPr lang="en-US" dirty="0">
              <a:latin typeface="Bookman Old Style" panose="02050604050505020204" pitchFamily="18" charset="0"/>
            </a:endParaRPr>
          </a:p>
        </p:txBody>
      </p:sp>
      <p:pic>
        <p:nvPicPr>
          <p:cNvPr id="1028" name="Picture 4" descr="https://lh4.googleusercontent.com/f_eAeaixMWFkFxQHEtjGixnMrRJhUAlox3PvNjmP3bEFxY6y0RtqXWm1TJqZlbA4RDACGlJemzXZPKzSoPxYIJSRCgu7lvmM8Xi_C9-Cm9NISUGmgXKoJFlNzcoMc15yVF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2" y="3200400"/>
            <a:ext cx="3657600" cy="244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B9166-2E01-44C0-B213-4E36B4FF9306}" vid="{9FB243D3-233B-4EB4-BE37-C505132985D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567CE-A543-444C-8597-EB2278491126}">
  <ds:schemaRefs>
    <ds:schemaRef ds:uri="http://schemas.microsoft.com/sharepoint/v3/contenttype/forms"/>
  </ds:schemaRefs>
</ds:datastoreItem>
</file>

<file path=customXml/itemProps2.xml><?xml version="1.0" encoding="utf-8"?>
<ds:datastoreItem xmlns:ds="http://schemas.openxmlformats.org/officeDocument/2006/customXml" ds:itemID="{8A32D51B-405E-4F81-B5A9-F253CD7FC48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71af3243-3dd4-4a8d-8c0d-dd76da1f02a5"/>
    <ds:schemaRef ds:uri="http://www.w3.org/XML/1998/namespace"/>
  </ds:schemaRefs>
</ds:datastoreItem>
</file>

<file path=customXml/itemProps3.xml><?xml version="1.0" encoding="utf-8"?>
<ds:datastoreItem xmlns:ds="http://schemas.openxmlformats.org/officeDocument/2006/customXml" ds:itemID="{44CEB76F-5C52-4F69-A3C1-2DBEA8CF7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2434</Words>
  <Application>Microsoft Office PowerPoint</Application>
  <PresentationFormat>Custom</PresentationFormat>
  <Paragraphs>260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Bookman Old Style</vt:lpstr>
      <vt:lpstr>Franklin Gothic Medium</vt:lpstr>
      <vt:lpstr>Source Sans Pro</vt:lpstr>
      <vt:lpstr>Times New Roman</vt:lpstr>
      <vt:lpstr>Business Contrast 16x9</vt:lpstr>
      <vt:lpstr>Communication Cognition and Swallowing</vt:lpstr>
      <vt:lpstr>Course Objectives</vt:lpstr>
      <vt:lpstr>Neurological Diagnosis that can affect Swallowing, Speech, Language and/or Cognitive skills</vt:lpstr>
      <vt:lpstr>Communication and Cognition</vt:lpstr>
      <vt:lpstr>Brain Functions by Lobes</vt:lpstr>
      <vt:lpstr>Disorders of communication and cognition?</vt:lpstr>
      <vt:lpstr>Dysarthria</vt:lpstr>
      <vt:lpstr>Apraxia</vt:lpstr>
      <vt:lpstr>Aphasia</vt:lpstr>
      <vt:lpstr>Aphasia</vt:lpstr>
      <vt:lpstr>Examples of Aphasia</vt:lpstr>
      <vt:lpstr>Cognition</vt:lpstr>
      <vt:lpstr>High Level Cognitive Disorders</vt:lpstr>
      <vt:lpstr>How are communication and cognitive disorders diagnosed?</vt:lpstr>
      <vt:lpstr>Communicating with Aphasic Patients- Getting the message In</vt:lpstr>
      <vt:lpstr>Communicating with Aphasic Patients- Getting the message In</vt:lpstr>
      <vt:lpstr>Communicating with Aphasic Patients- Getting the message Out</vt:lpstr>
      <vt:lpstr>Communicating with Aphasic Patients</vt:lpstr>
      <vt:lpstr>Communicating with Patients who have Cognitive Disorders</vt:lpstr>
      <vt:lpstr>Rehab Potential/Prognosis</vt:lpstr>
      <vt:lpstr>Dysphagia</vt:lpstr>
      <vt:lpstr>Dysphagia</vt:lpstr>
      <vt:lpstr>What causes Dysphagia</vt:lpstr>
      <vt:lpstr>Consequences of Dysphagia</vt:lpstr>
      <vt:lpstr>Consequences of Dysphagia</vt:lpstr>
      <vt:lpstr>Consequences of Dysphagia</vt:lpstr>
      <vt:lpstr>Evaluation and Treatment</vt:lpstr>
      <vt:lpstr>Evaluation and Treatment</vt:lpstr>
      <vt:lpstr>Nursing role in Dysphagia</vt:lpstr>
      <vt:lpstr>Nursing role in Dysphagia</vt:lpstr>
      <vt:lpstr>Nursing role in Dysphagia</vt:lpstr>
      <vt:lpstr>Nursing role in Dysphagia</vt:lpstr>
      <vt:lpstr>Nursing role in Dysphagia</vt:lpstr>
      <vt:lpstr>Picture is worth a thousand words</vt:lpstr>
      <vt:lpstr>Questions?</vt:lpstr>
      <vt:lpstr>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2019-05-06T00:19:17Z</dcterms:created>
  <dcterms:modified xsi:type="dcterms:W3CDTF">2025-11-23T19:41:04Z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