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6"/>
  </p:notesMasterIdLst>
  <p:sldIdLst>
    <p:sldId id="272" r:id="rId4"/>
    <p:sldId id="273" r:id="rId5"/>
    <p:sldId id="274" r:id="rId6"/>
    <p:sldId id="683" r:id="rId7"/>
    <p:sldId id="684" r:id="rId8"/>
    <p:sldId id="648" r:id="rId9"/>
    <p:sldId id="651" r:id="rId10"/>
    <p:sldId id="653" r:id="rId11"/>
    <p:sldId id="470" r:id="rId12"/>
    <p:sldId id="655" r:id="rId13"/>
    <p:sldId id="672" r:id="rId14"/>
    <p:sldId id="654" r:id="rId15"/>
    <p:sldId id="671" r:id="rId16"/>
    <p:sldId id="673" r:id="rId17"/>
    <p:sldId id="685" r:id="rId18"/>
    <p:sldId id="667" r:id="rId19"/>
    <p:sldId id="686" r:id="rId20"/>
    <p:sldId id="680" r:id="rId21"/>
    <p:sldId id="681" r:id="rId22"/>
    <p:sldId id="682" r:id="rId23"/>
    <p:sldId id="271" r:id="rId24"/>
    <p:sldId id="6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99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4616D2-5211-46E3-BE9D-BCB2E4E2BC18}" v="42" dt="2025-11-09T23:52:40.2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649" autoAdjust="0"/>
  </p:normalViewPr>
  <p:slideViewPr>
    <p:cSldViewPr snapToGrid="0">
      <p:cViewPr varScale="1">
        <p:scale>
          <a:sx n="48" d="100"/>
          <a:sy n="48" d="100"/>
        </p:scale>
        <p:origin x="1365" y="30"/>
      </p:cViewPr>
      <p:guideLst/>
    </p:cSldViewPr>
  </p:slid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4FEC8-D0ED-479D-8052-02249A3F7EBC}" type="datetimeFigureOut">
              <a:rPr lang="en-US" smtClean="0"/>
              <a:t>11/15/2025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E409F-56ED-425E-8FB5-325E03100292}" type="slidenum">
              <a:rPr lang="en-US" smtClean="0"/>
              <a:t>‹#›</a:t>
            </a:fld>
            <a:endParaRPr lang="en-US"/>
          </a:p>
        </p:txBody>
      </p:sp>
    </p:spTree>
    <p:extLst>
      <p:ext uri="{BB962C8B-B14F-4D97-AF65-F5344CB8AC3E}">
        <p14:creationId xmlns:p14="http://schemas.microsoft.com/office/powerpoint/2010/main" val="2819711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a:t>
            </a:fld>
            <a:endParaRPr lang="en-US"/>
          </a:p>
        </p:txBody>
      </p:sp>
    </p:spTree>
    <p:extLst>
      <p:ext uri="{BB962C8B-B14F-4D97-AF65-F5344CB8AC3E}">
        <p14:creationId xmlns:p14="http://schemas.microsoft.com/office/powerpoint/2010/main" val="3557779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11</a:t>
            </a:fld>
            <a:endParaRPr lang="en-US"/>
          </a:p>
        </p:txBody>
      </p:sp>
    </p:spTree>
    <p:extLst>
      <p:ext uri="{BB962C8B-B14F-4D97-AF65-F5344CB8AC3E}">
        <p14:creationId xmlns:p14="http://schemas.microsoft.com/office/powerpoint/2010/main" val="3114319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1D10D-84DC-99E3-0CE9-63768A89B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27E63-B273-08C3-FA08-292B31E30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65D0B-5D24-1EF5-98B7-2E05455E45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980342-9ED5-BFEC-E0EC-64B393918A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6292E-BA1B-40AF-8CDC-B308A34921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300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13</a:t>
            </a:fld>
            <a:endParaRPr lang="en-US"/>
          </a:p>
        </p:txBody>
      </p:sp>
    </p:spTree>
    <p:extLst>
      <p:ext uri="{BB962C8B-B14F-4D97-AF65-F5344CB8AC3E}">
        <p14:creationId xmlns:p14="http://schemas.microsoft.com/office/powerpoint/2010/main" val="3234524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14</a:t>
            </a:fld>
            <a:endParaRPr lang="en-US"/>
          </a:p>
        </p:txBody>
      </p:sp>
    </p:spTree>
    <p:extLst>
      <p:ext uri="{BB962C8B-B14F-4D97-AF65-F5344CB8AC3E}">
        <p14:creationId xmlns:p14="http://schemas.microsoft.com/office/powerpoint/2010/main" val="1222515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15</a:t>
            </a:fld>
            <a:endParaRPr lang="en-US"/>
          </a:p>
        </p:txBody>
      </p:sp>
    </p:spTree>
    <p:extLst>
      <p:ext uri="{BB962C8B-B14F-4D97-AF65-F5344CB8AC3E}">
        <p14:creationId xmlns:p14="http://schemas.microsoft.com/office/powerpoint/2010/main" val="2641462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16</a:t>
            </a:fld>
            <a:endParaRPr lang="en-US"/>
          </a:p>
        </p:txBody>
      </p:sp>
    </p:spTree>
    <p:extLst>
      <p:ext uri="{BB962C8B-B14F-4D97-AF65-F5344CB8AC3E}">
        <p14:creationId xmlns:p14="http://schemas.microsoft.com/office/powerpoint/2010/main" val="1629371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4996B-222E-F732-E127-0982894E2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C9A96-A153-1414-4DDB-B70AEA6B8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F6864-B7A1-8F0D-3924-216669C36E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64F028-DC00-FC4D-091E-DF1F8CFD3E7E}"/>
              </a:ext>
            </a:extLst>
          </p:cNvPr>
          <p:cNvSpPr>
            <a:spLocks noGrp="1"/>
          </p:cNvSpPr>
          <p:nvPr>
            <p:ph type="sldNum" sz="quarter" idx="5"/>
          </p:nvPr>
        </p:nvSpPr>
        <p:spPr/>
        <p:txBody>
          <a:bodyPr/>
          <a:lstStyle/>
          <a:p>
            <a:fld id="{51BE409F-56ED-425E-8FB5-325E03100292}" type="slidenum">
              <a:rPr lang="en-US" smtClean="0"/>
              <a:t>17</a:t>
            </a:fld>
            <a:endParaRPr lang="en-US"/>
          </a:p>
        </p:txBody>
      </p:sp>
    </p:spTree>
    <p:extLst>
      <p:ext uri="{BB962C8B-B14F-4D97-AF65-F5344CB8AC3E}">
        <p14:creationId xmlns:p14="http://schemas.microsoft.com/office/powerpoint/2010/main" val="354320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18</a:t>
            </a:fld>
            <a:endParaRPr lang="en-US"/>
          </a:p>
        </p:txBody>
      </p:sp>
    </p:spTree>
    <p:extLst>
      <p:ext uri="{BB962C8B-B14F-4D97-AF65-F5344CB8AC3E}">
        <p14:creationId xmlns:p14="http://schemas.microsoft.com/office/powerpoint/2010/main" val="312114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19</a:t>
            </a:fld>
            <a:endParaRPr lang="en-US"/>
          </a:p>
        </p:txBody>
      </p:sp>
    </p:spTree>
    <p:extLst>
      <p:ext uri="{BB962C8B-B14F-4D97-AF65-F5344CB8AC3E}">
        <p14:creationId xmlns:p14="http://schemas.microsoft.com/office/powerpoint/2010/main" val="3055350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1F21D-DC83-172A-ED01-D91852E6E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35B0DC-D2EB-F7E5-E85C-0BF602D90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6175A-D0BA-7431-FEEF-DDAE09698C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62491A-9AE3-4291-D648-2691C4107C20}"/>
              </a:ext>
            </a:extLst>
          </p:cNvPr>
          <p:cNvSpPr>
            <a:spLocks noGrp="1"/>
          </p:cNvSpPr>
          <p:nvPr>
            <p:ph type="sldNum" sz="quarter" idx="5"/>
          </p:nvPr>
        </p:nvSpPr>
        <p:spPr/>
        <p:txBody>
          <a:bodyPr/>
          <a:lstStyle/>
          <a:p>
            <a:fld id="{51BE409F-56ED-425E-8FB5-325E03100292}" type="slidenum">
              <a:rPr lang="en-US" smtClean="0"/>
              <a:t>20</a:t>
            </a:fld>
            <a:endParaRPr lang="en-US"/>
          </a:p>
        </p:txBody>
      </p:sp>
    </p:spTree>
    <p:extLst>
      <p:ext uri="{BB962C8B-B14F-4D97-AF65-F5344CB8AC3E}">
        <p14:creationId xmlns:p14="http://schemas.microsoft.com/office/powerpoint/2010/main" val="3656611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on attending our conference. Go to AORN.org/Events for more information.</a:t>
            </a:r>
          </a:p>
        </p:txBody>
      </p:sp>
      <p:sp>
        <p:nvSpPr>
          <p:cNvPr id="4" name="Slide Number Placeholder 3"/>
          <p:cNvSpPr>
            <a:spLocks noGrp="1"/>
          </p:cNvSpPr>
          <p:nvPr>
            <p:ph type="sldNum" sz="quarter" idx="5"/>
          </p:nvPr>
        </p:nvSpPr>
        <p:spPr/>
        <p:txBody>
          <a:bodyPr/>
          <a:lstStyle/>
          <a:p>
            <a:fld id="{51BE409F-56ED-425E-8FB5-325E03100292}" type="slidenum">
              <a:rPr lang="en-US" smtClean="0"/>
              <a:t>3</a:t>
            </a:fld>
            <a:endParaRPr lang="en-US"/>
          </a:p>
        </p:txBody>
      </p:sp>
    </p:spTree>
    <p:extLst>
      <p:ext uri="{BB962C8B-B14F-4D97-AF65-F5344CB8AC3E}">
        <p14:creationId xmlns:p14="http://schemas.microsoft.com/office/powerpoint/2010/main" val="883757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21</a:t>
            </a:fld>
            <a:endParaRPr lang="en-US"/>
          </a:p>
        </p:txBody>
      </p:sp>
    </p:spTree>
    <p:extLst>
      <p:ext uri="{BB962C8B-B14F-4D97-AF65-F5344CB8AC3E}">
        <p14:creationId xmlns:p14="http://schemas.microsoft.com/office/powerpoint/2010/main" val="182776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22</a:t>
            </a:fld>
            <a:endParaRPr lang="en-US"/>
          </a:p>
        </p:txBody>
      </p:sp>
    </p:spTree>
    <p:extLst>
      <p:ext uri="{BB962C8B-B14F-4D97-AF65-F5344CB8AC3E}">
        <p14:creationId xmlns:p14="http://schemas.microsoft.com/office/powerpoint/2010/main" val="2935645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4</a:t>
            </a:fld>
            <a:endParaRPr lang="en-US"/>
          </a:p>
        </p:txBody>
      </p:sp>
    </p:spTree>
    <p:extLst>
      <p:ext uri="{BB962C8B-B14F-4D97-AF65-F5344CB8AC3E}">
        <p14:creationId xmlns:p14="http://schemas.microsoft.com/office/powerpoint/2010/main" val="625000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5</a:t>
            </a:fld>
            <a:endParaRPr lang="en-US"/>
          </a:p>
        </p:txBody>
      </p:sp>
    </p:spTree>
    <p:extLst>
      <p:ext uri="{BB962C8B-B14F-4D97-AF65-F5344CB8AC3E}">
        <p14:creationId xmlns:p14="http://schemas.microsoft.com/office/powerpoint/2010/main" val="2780723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6292E-BA1B-40AF-8CDC-B308A34921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7240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7</a:t>
            </a:fld>
            <a:endParaRPr lang="en-US"/>
          </a:p>
        </p:txBody>
      </p:sp>
    </p:spTree>
    <p:extLst>
      <p:ext uri="{BB962C8B-B14F-4D97-AF65-F5344CB8AC3E}">
        <p14:creationId xmlns:p14="http://schemas.microsoft.com/office/powerpoint/2010/main" val="2534670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8</a:t>
            </a:fld>
            <a:endParaRPr lang="en-US"/>
          </a:p>
        </p:txBody>
      </p:sp>
    </p:spTree>
    <p:extLst>
      <p:ext uri="{BB962C8B-B14F-4D97-AF65-F5344CB8AC3E}">
        <p14:creationId xmlns:p14="http://schemas.microsoft.com/office/powerpoint/2010/main" val="274590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6292E-BA1B-40AF-8CDC-B308A34921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601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10</a:t>
            </a:fld>
            <a:endParaRPr lang="en-US"/>
          </a:p>
        </p:txBody>
      </p:sp>
    </p:spTree>
    <p:extLst>
      <p:ext uri="{BB962C8B-B14F-4D97-AF65-F5344CB8AC3E}">
        <p14:creationId xmlns:p14="http://schemas.microsoft.com/office/powerpoint/2010/main" val="6050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2066-3AED-1290-4F0A-C91BFF5624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59BC1F-1A64-937F-C14A-7F2454CAF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A75AE6-E093-3101-5C01-344239938FE8}"/>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5" name="Footer Placeholder 4">
            <a:extLst>
              <a:ext uri="{FF2B5EF4-FFF2-40B4-BE49-F238E27FC236}">
                <a16:creationId xmlns:a16="http://schemas.microsoft.com/office/drawing/2014/main" id="{4757512B-0D50-8EF1-7734-D790A9381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B2D41-A63E-DA6C-8739-F63B400599A7}"/>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191903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6A5A6-BC37-2678-292A-D28F20CB4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099201-680E-70E6-7FBF-D0BA0D986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D6FB0-256D-4413-9D77-DE75608D516C}"/>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5" name="Footer Placeholder 4">
            <a:extLst>
              <a:ext uri="{FF2B5EF4-FFF2-40B4-BE49-F238E27FC236}">
                <a16:creationId xmlns:a16="http://schemas.microsoft.com/office/drawing/2014/main" id="{BE2206D2-A528-1368-E140-55D369780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E71D85-B18E-B4F7-21BE-165B6FA399C7}"/>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76126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512E7-A722-E65A-1564-9399173C92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79B4-A2FF-C67A-3F22-CD45B65705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477CE4-2EE3-CBAA-668F-47ECD7E2D3CD}"/>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5" name="Footer Placeholder 4">
            <a:extLst>
              <a:ext uri="{FF2B5EF4-FFF2-40B4-BE49-F238E27FC236}">
                <a16:creationId xmlns:a16="http://schemas.microsoft.com/office/drawing/2014/main" id="{980385BD-544C-8E4D-1239-87589363E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F413B-8983-C9B8-5A80-C952229CB03A}"/>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046183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2066-3AED-1290-4F0A-C91BFF5624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59BC1F-1A64-937F-C14A-7F2454CAF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A75AE6-E093-3101-5C01-344239938FE8}"/>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5" name="Footer Placeholder 4">
            <a:extLst>
              <a:ext uri="{FF2B5EF4-FFF2-40B4-BE49-F238E27FC236}">
                <a16:creationId xmlns:a16="http://schemas.microsoft.com/office/drawing/2014/main" id="{4757512B-0D50-8EF1-7734-D790A9381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B2D41-A63E-DA6C-8739-F63B400599A7}"/>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4099090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DA777-F1EF-58A7-6C17-8A9C000343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8C1F3-AE05-4A68-2697-FB752B07E0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806A0-8449-02E4-C496-6750BC5AEE77}"/>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5" name="Footer Placeholder 4">
            <a:extLst>
              <a:ext uri="{FF2B5EF4-FFF2-40B4-BE49-F238E27FC236}">
                <a16:creationId xmlns:a16="http://schemas.microsoft.com/office/drawing/2014/main" id="{3A70F8AE-3387-C2EA-2193-A090A86BF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6DC8A-2F07-9D44-7D6F-89636094538B}"/>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722404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0D1EF-9A43-943B-A4B0-C9D0A3919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8D9137-7610-F3D4-9389-2CD15538B9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B01DA4-87ED-A075-3AD6-E53684F63E0F}"/>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5" name="Footer Placeholder 4">
            <a:extLst>
              <a:ext uri="{FF2B5EF4-FFF2-40B4-BE49-F238E27FC236}">
                <a16:creationId xmlns:a16="http://schemas.microsoft.com/office/drawing/2014/main" id="{6003378D-E54F-0A9D-58B5-A88B5B5FE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54085-83FE-0153-E81A-256F5E930CB3}"/>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4068796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35A4-BFAE-D9DB-E3D4-A54F7F7BE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74ED4-7D4C-41B8-998E-1A7DFBA780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3B0B16-55A4-AC25-995D-B59065647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D80A33-4772-A361-9FD6-87140C8BDA84}"/>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6" name="Footer Placeholder 5">
            <a:extLst>
              <a:ext uri="{FF2B5EF4-FFF2-40B4-BE49-F238E27FC236}">
                <a16:creationId xmlns:a16="http://schemas.microsoft.com/office/drawing/2014/main" id="{8A68119A-16B3-7897-EB0E-D88D9550E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4C87F-F8E9-AB64-0DFD-9A4A2DF88D1E}"/>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785448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938D-FC56-59DB-B145-C957B0C156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58E9E8-361A-E748-7897-CA3A9961CB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9E9C3-EF6C-7D8A-3E7B-F42F7FBEA4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84EDA2-72C7-7371-BD5D-34DBCA598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897EEF-1485-17A0-4B61-E9A49ED8E8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CAB705-C5DC-EC6E-3257-B05B828C4A1C}"/>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8" name="Footer Placeholder 7">
            <a:extLst>
              <a:ext uri="{FF2B5EF4-FFF2-40B4-BE49-F238E27FC236}">
                <a16:creationId xmlns:a16="http://schemas.microsoft.com/office/drawing/2014/main" id="{496CB230-D221-B0A2-18C6-7EDDD1DF31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DFC411-7492-8E10-4181-B45FBF36A93E}"/>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155227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3EF4-AF05-BA58-E959-D033FF509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443C6-4255-003D-F913-E9CAA20D427B}"/>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4" name="Footer Placeholder 3">
            <a:extLst>
              <a:ext uri="{FF2B5EF4-FFF2-40B4-BE49-F238E27FC236}">
                <a16:creationId xmlns:a16="http://schemas.microsoft.com/office/drawing/2014/main" id="{1D015842-44E5-06EE-E13C-F4B2F59CD8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0B7D88-1D85-43CB-A75F-F2D98E3C4A96}"/>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046783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B8462C-B89B-3D69-8B0E-30A12455807F}"/>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3" name="Footer Placeholder 2">
            <a:extLst>
              <a:ext uri="{FF2B5EF4-FFF2-40B4-BE49-F238E27FC236}">
                <a16:creationId xmlns:a16="http://schemas.microsoft.com/office/drawing/2014/main" id="{920E4434-3EF0-0F55-C69E-7BD1C7119F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47C95B-F259-13CA-A108-6819682C7DE9}"/>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700808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E290-1223-41EE-DE8E-803E4341F3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6CFAAE-2999-B0CA-2AB1-99670C2852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D2168D-7037-7A0B-498D-27D0B2F0A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5291A-2504-C348-04FA-C4EA6359F8A8}"/>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6" name="Footer Placeholder 5">
            <a:extLst>
              <a:ext uri="{FF2B5EF4-FFF2-40B4-BE49-F238E27FC236}">
                <a16:creationId xmlns:a16="http://schemas.microsoft.com/office/drawing/2014/main" id="{4175A520-0139-AC7A-DA55-44D7E8FE5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51C1D-4B13-0D98-0D78-F0F4CF733EA8}"/>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808827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DA777-F1EF-58A7-6C17-8A9C000343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8C1F3-AE05-4A68-2697-FB752B07E0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806A0-8449-02E4-C496-6750BC5AEE77}"/>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5" name="Footer Placeholder 4">
            <a:extLst>
              <a:ext uri="{FF2B5EF4-FFF2-40B4-BE49-F238E27FC236}">
                <a16:creationId xmlns:a16="http://schemas.microsoft.com/office/drawing/2014/main" id="{3A70F8AE-3387-C2EA-2193-A090A86BF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6DC8A-2F07-9D44-7D6F-89636094538B}"/>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81013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11B4-3CE3-38EB-FF39-6D58FA59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CA3A5-CD63-C614-CE08-E207A67846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052E17-31AF-3AB2-9538-E3FB509BC4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D5C377-4511-C583-B228-893BE28262BD}"/>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6" name="Footer Placeholder 5">
            <a:extLst>
              <a:ext uri="{FF2B5EF4-FFF2-40B4-BE49-F238E27FC236}">
                <a16:creationId xmlns:a16="http://schemas.microsoft.com/office/drawing/2014/main" id="{5D564CC7-416F-F59D-BB63-1A7956E4F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B51B67-AB38-598C-604F-C200ED0FC144}"/>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802150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6A5A6-BC37-2678-292A-D28F20CB4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099201-680E-70E6-7FBF-D0BA0D986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D6FB0-256D-4413-9D77-DE75608D516C}"/>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5" name="Footer Placeholder 4">
            <a:extLst>
              <a:ext uri="{FF2B5EF4-FFF2-40B4-BE49-F238E27FC236}">
                <a16:creationId xmlns:a16="http://schemas.microsoft.com/office/drawing/2014/main" id="{BE2206D2-A528-1368-E140-55D369780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E71D85-B18E-B4F7-21BE-165B6FA399C7}"/>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3475312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512E7-A722-E65A-1564-9399173C92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79B4-A2FF-C67A-3F22-CD45B65705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477CE4-2EE3-CBAA-668F-47ECD7E2D3CD}"/>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5" name="Footer Placeholder 4">
            <a:extLst>
              <a:ext uri="{FF2B5EF4-FFF2-40B4-BE49-F238E27FC236}">
                <a16:creationId xmlns:a16="http://schemas.microsoft.com/office/drawing/2014/main" id="{980385BD-544C-8E4D-1239-87589363E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F413B-8983-C9B8-5A80-C952229CB03A}"/>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1415597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73"/>
            <a:ext cx="12192000" cy="6858000"/>
          </a:xfrm>
          <a:prstGeom prst="rect">
            <a:avLst/>
          </a:prstGeom>
        </p:spPr>
      </p:pic>
      <p:sp>
        <p:nvSpPr>
          <p:cNvPr id="2" name="Title 1"/>
          <p:cNvSpPr>
            <a:spLocks noGrp="1"/>
          </p:cNvSpPr>
          <p:nvPr>
            <p:ph type="ctrTitle" hasCustomPrompt="1"/>
          </p:nvPr>
        </p:nvSpPr>
        <p:spPr>
          <a:xfrm>
            <a:off x="568781" y="3306537"/>
            <a:ext cx="4117521" cy="1404257"/>
          </a:xfrm>
        </p:spPr>
        <p:txBody>
          <a:bodyPr anchor="b">
            <a:normAutofit/>
          </a:bodyPr>
          <a:lstStyle>
            <a:lvl1pPr algn="ctr">
              <a:defRPr sz="3200" b="0">
                <a:solidFill>
                  <a:schemeClr val="bg1"/>
                </a:solidFill>
              </a:defRPr>
            </a:lvl1pPr>
          </a:lstStyle>
          <a:p>
            <a:r>
              <a:rPr lang="en-US" dirty="0"/>
              <a:t>Title</a:t>
            </a:r>
          </a:p>
        </p:txBody>
      </p:sp>
      <p:sp>
        <p:nvSpPr>
          <p:cNvPr id="3" name="Subtitle 2"/>
          <p:cNvSpPr>
            <a:spLocks noGrp="1"/>
          </p:cNvSpPr>
          <p:nvPr>
            <p:ph type="subTitle" idx="1" hasCustomPrompt="1"/>
          </p:nvPr>
        </p:nvSpPr>
        <p:spPr>
          <a:xfrm>
            <a:off x="356509" y="5630380"/>
            <a:ext cx="8779329" cy="963387"/>
          </a:xfrm>
        </p:spPr>
        <p:txBody>
          <a:bodyPr>
            <a:normAutofit/>
          </a:bodyPr>
          <a:lstStyle>
            <a:lvl1pPr marL="0" indent="0" algn="l">
              <a:buNone/>
              <a:defRPr sz="3200">
                <a:solidFill>
                  <a:schemeClr val="tx1">
                    <a:lumMod val="75000"/>
                    <a:lumOff val="2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Speaker Information</a:t>
            </a:r>
          </a:p>
        </p:txBody>
      </p:sp>
      <p:sp>
        <p:nvSpPr>
          <p:cNvPr id="5" name="Rectangle 4"/>
          <p:cNvSpPr/>
          <p:nvPr userDrawn="1"/>
        </p:nvSpPr>
        <p:spPr>
          <a:xfrm>
            <a:off x="558022" y="2732442"/>
            <a:ext cx="4261405" cy="4518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2907230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362205" y="6045798"/>
            <a:ext cx="3736459" cy="66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827238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14349" y="2849331"/>
            <a:ext cx="4163787" cy="1843768"/>
          </a:xfrm>
        </p:spPr>
        <p:txBody>
          <a:bodyPr anchor="b"/>
          <a:lstStyle>
            <a:lvl1pPr>
              <a:defRPr sz="6000" baseline="0">
                <a:solidFill>
                  <a:schemeClr val="bg1"/>
                </a:solidFill>
              </a:defRPr>
            </a:lvl1pPr>
          </a:lstStyle>
          <a:p>
            <a:r>
              <a:rPr lang="en-US" dirty="0"/>
              <a:t>Section Break</a:t>
            </a:r>
          </a:p>
        </p:txBody>
      </p:sp>
      <p:sp>
        <p:nvSpPr>
          <p:cNvPr id="3" name="Text Placeholder 2"/>
          <p:cNvSpPr>
            <a:spLocks noGrp="1"/>
          </p:cNvSpPr>
          <p:nvPr>
            <p:ph type="body" idx="1" hasCustomPrompt="1"/>
          </p:nvPr>
        </p:nvSpPr>
        <p:spPr>
          <a:xfrm>
            <a:off x="514351" y="5143500"/>
            <a:ext cx="6457951" cy="1224643"/>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05800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093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093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290456" y="6005171"/>
            <a:ext cx="3818965" cy="69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34973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422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422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47428" y="5981062"/>
            <a:ext cx="3851237" cy="667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3437588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a:xfrm>
            <a:off x="268942" y="5992009"/>
            <a:ext cx="3818965" cy="645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539497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279700" y="5992009"/>
            <a:ext cx="3818965" cy="688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90027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0D1EF-9A43-943B-A4B0-C9D0A3919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8D9137-7610-F3D4-9389-2CD15538B9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B01DA4-87ED-A075-3AD6-E53684F63E0F}"/>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5" name="Footer Placeholder 4">
            <a:extLst>
              <a:ext uri="{FF2B5EF4-FFF2-40B4-BE49-F238E27FC236}">
                <a16:creationId xmlns:a16="http://schemas.microsoft.com/office/drawing/2014/main" id="{6003378D-E54F-0A9D-58B5-A88B5B5FE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54085-83FE-0153-E81A-256F5E930CB3}"/>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740654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p:cNvSpPr/>
          <p:nvPr userDrawn="1"/>
        </p:nvSpPr>
        <p:spPr>
          <a:xfrm>
            <a:off x="268941" y="5970496"/>
            <a:ext cx="3840480" cy="763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2029610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p:cNvSpPr/>
          <p:nvPr userDrawn="1"/>
        </p:nvSpPr>
        <p:spPr>
          <a:xfrm>
            <a:off x="258185" y="5981253"/>
            <a:ext cx="3861995" cy="677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10119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35A4-BFAE-D9DB-E3D4-A54F7F7BE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74ED4-7D4C-41B8-998E-1A7DFBA780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3B0B16-55A4-AC25-995D-B59065647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D80A33-4772-A361-9FD6-87140C8BDA84}"/>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6" name="Footer Placeholder 5">
            <a:extLst>
              <a:ext uri="{FF2B5EF4-FFF2-40B4-BE49-F238E27FC236}">
                <a16:creationId xmlns:a16="http://schemas.microsoft.com/office/drawing/2014/main" id="{8A68119A-16B3-7897-EB0E-D88D9550E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4C87F-F8E9-AB64-0DFD-9A4A2DF88D1E}"/>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185318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938D-FC56-59DB-B145-C957B0C156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58E9E8-361A-E748-7897-CA3A9961CB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9E9C3-EF6C-7D8A-3E7B-F42F7FBEA4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84EDA2-72C7-7371-BD5D-34DBCA598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897EEF-1485-17A0-4B61-E9A49ED8E8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CAB705-C5DC-EC6E-3257-B05B828C4A1C}"/>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8" name="Footer Placeholder 7">
            <a:extLst>
              <a:ext uri="{FF2B5EF4-FFF2-40B4-BE49-F238E27FC236}">
                <a16:creationId xmlns:a16="http://schemas.microsoft.com/office/drawing/2014/main" id="{496CB230-D221-B0A2-18C6-7EDDD1DF31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DFC411-7492-8E10-4181-B45FBF36A93E}"/>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17300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3EF4-AF05-BA58-E959-D033FF509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443C6-4255-003D-F913-E9CAA20D427B}"/>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4" name="Footer Placeholder 3">
            <a:extLst>
              <a:ext uri="{FF2B5EF4-FFF2-40B4-BE49-F238E27FC236}">
                <a16:creationId xmlns:a16="http://schemas.microsoft.com/office/drawing/2014/main" id="{1D015842-44E5-06EE-E13C-F4B2F59CD8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0B7D88-1D85-43CB-A75F-F2D98E3C4A96}"/>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3708126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B8462C-B89B-3D69-8B0E-30A12455807F}"/>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3" name="Footer Placeholder 2">
            <a:extLst>
              <a:ext uri="{FF2B5EF4-FFF2-40B4-BE49-F238E27FC236}">
                <a16:creationId xmlns:a16="http://schemas.microsoft.com/office/drawing/2014/main" id="{920E4434-3EF0-0F55-C69E-7BD1C7119F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47C95B-F259-13CA-A108-6819682C7DE9}"/>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33576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E290-1223-41EE-DE8E-803E4341F3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6CFAAE-2999-B0CA-2AB1-99670C2852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D2168D-7037-7A0B-498D-27D0B2F0A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5291A-2504-C348-04FA-C4EA6359F8A8}"/>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6" name="Footer Placeholder 5">
            <a:extLst>
              <a:ext uri="{FF2B5EF4-FFF2-40B4-BE49-F238E27FC236}">
                <a16:creationId xmlns:a16="http://schemas.microsoft.com/office/drawing/2014/main" id="{4175A520-0139-AC7A-DA55-44D7E8FE5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51C1D-4B13-0D98-0D78-F0F4CF733EA8}"/>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657154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11B4-3CE3-38EB-FF39-6D58FA59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CA3A5-CD63-C614-CE08-E207A67846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052E17-31AF-3AB2-9538-E3FB509BC4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D5C377-4511-C583-B228-893BE28262BD}"/>
              </a:ext>
            </a:extLst>
          </p:cNvPr>
          <p:cNvSpPr>
            <a:spLocks noGrp="1"/>
          </p:cNvSpPr>
          <p:nvPr>
            <p:ph type="dt" sz="half" idx="10"/>
          </p:nvPr>
        </p:nvSpPr>
        <p:spPr/>
        <p:txBody>
          <a:bodyPr/>
          <a:lstStyle/>
          <a:p>
            <a:fld id="{08338598-5D8C-4803-A633-362250FC0031}" type="datetimeFigureOut">
              <a:rPr lang="en-US" smtClean="0"/>
              <a:t>11/15/2025</a:t>
            </a:fld>
            <a:endParaRPr lang="en-US"/>
          </a:p>
        </p:txBody>
      </p:sp>
      <p:sp>
        <p:nvSpPr>
          <p:cNvPr id="6" name="Footer Placeholder 5">
            <a:extLst>
              <a:ext uri="{FF2B5EF4-FFF2-40B4-BE49-F238E27FC236}">
                <a16:creationId xmlns:a16="http://schemas.microsoft.com/office/drawing/2014/main" id="{5D564CC7-416F-F59D-BB63-1A7956E4F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B51B67-AB38-598C-604F-C200ED0FC144}"/>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1285007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09DF6F-70EF-5F51-8740-A2F58474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024374-013C-5F2D-8B20-3F70E9412D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626AA-5E5A-8039-8A99-15F21EB61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338598-5D8C-4803-A633-362250FC0031}" type="datetimeFigureOut">
              <a:rPr lang="en-US" smtClean="0"/>
              <a:t>11/15/2025</a:t>
            </a:fld>
            <a:endParaRPr lang="en-US"/>
          </a:p>
        </p:txBody>
      </p:sp>
      <p:sp>
        <p:nvSpPr>
          <p:cNvPr id="5" name="Footer Placeholder 4">
            <a:extLst>
              <a:ext uri="{FF2B5EF4-FFF2-40B4-BE49-F238E27FC236}">
                <a16:creationId xmlns:a16="http://schemas.microsoft.com/office/drawing/2014/main" id="{0C761F2B-B4FB-0940-DD4C-DB17D9BD3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2159CEB-AFF5-772D-0B87-E4839C7DD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49043E-0A54-4459-8D13-74F09D2F001E}" type="slidenum">
              <a:rPr lang="en-US" smtClean="0"/>
              <a:t>‹#›</a:t>
            </a:fld>
            <a:endParaRPr lang="en-US"/>
          </a:p>
        </p:txBody>
      </p:sp>
    </p:spTree>
    <p:extLst>
      <p:ext uri="{BB962C8B-B14F-4D97-AF65-F5344CB8AC3E}">
        <p14:creationId xmlns:p14="http://schemas.microsoft.com/office/powerpoint/2010/main" val="157712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09DF6F-70EF-5F51-8740-A2F58474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024374-013C-5F2D-8B20-3F70E9412D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626AA-5E5A-8039-8A99-15F21EB61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338598-5D8C-4803-A633-362250FC0031}" type="datetimeFigureOut">
              <a:rPr lang="en-US" smtClean="0"/>
              <a:t>11/15/2025</a:t>
            </a:fld>
            <a:endParaRPr lang="en-US"/>
          </a:p>
        </p:txBody>
      </p:sp>
      <p:sp>
        <p:nvSpPr>
          <p:cNvPr id="5" name="Footer Placeholder 4">
            <a:extLst>
              <a:ext uri="{FF2B5EF4-FFF2-40B4-BE49-F238E27FC236}">
                <a16:creationId xmlns:a16="http://schemas.microsoft.com/office/drawing/2014/main" id="{0C761F2B-B4FB-0940-DD4C-DB17D9BD3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2159CEB-AFF5-772D-0B87-E4839C7DD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49043E-0A54-4459-8D13-74F09D2F001E}" type="slidenum">
              <a:rPr lang="en-US" smtClean="0"/>
              <a:t>‹#›</a:t>
            </a:fld>
            <a:endParaRPr lang="en-US"/>
          </a:p>
        </p:txBody>
      </p:sp>
    </p:spTree>
    <p:extLst>
      <p:ext uri="{BB962C8B-B14F-4D97-AF65-F5344CB8AC3E}">
        <p14:creationId xmlns:p14="http://schemas.microsoft.com/office/powerpoint/2010/main" val="2317878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383722" y="365125"/>
            <a:ext cx="1142183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3722" y="1825626"/>
            <a:ext cx="11421836" cy="40853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225911" y="5997007"/>
            <a:ext cx="3872752" cy="651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5270870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377" rtl="0" eaLnBrk="1" latinLnBrk="0" hangingPunct="1">
        <a:lnSpc>
          <a:spcPct val="90000"/>
        </a:lnSpc>
        <a:spcBef>
          <a:spcPct val="0"/>
        </a:spcBef>
        <a:buNone/>
        <a:defRPr sz="4400" b="1" kern="1200">
          <a:solidFill>
            <a:schemeClr val="accent4"/>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hyperlink" Target="https://www.aorn.org/membership/types-of-membership/retired-membership" TargetMode="External"/><Relationship Id="rId3" Type="http://schemas.openxmlformats.org/officeDocument/2006/relationships/hyperlink" Target="https://www.aorn.org/membership/types-of-membership/new-to-profession" TargetMode="External"/><Relationship Id="rId7" Type="http://schemas.openxmlformats.org/officeDocument/2006/relationships/hyperlink" Target="https://www.aorn.org/membership/types-of-membership/aorn-apsna-membership"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hyperlink" Target="https://www.aorn.org/membership/types-of-membership/group-memberships/organizational-membership" TargetMode="External"/><Relationship Id="rId11" Type="http://schemas.openxmlformats.org/officeDocument/2006/relationships/image" Target="../media/image20.png"/><Relationship Id="rId5" Type="http://schemas.openxmlformats.org/officeDocument/2006/relationships/hyperlink" Target="https://www.aorn.org/membership/types-of-membership/leader-membership-(rn)" TargetMode="External"/><Relationship Id="rId10" Type="http://schemas.openxmlformats.org/officeDocument/2006/relationships/hyperlink" Target="https://www.aorn.org/membership/types-of-membership/student-membership" TargetMode="External"/><Relationship Id="rId4" Type="http://schemas.openxmlformats.org/officeDocument/2006/relationships/hyperlink" Target="https://www.aorn.org/membership/types-of-membership/standard-membership" TargetMode="External"/><Relationship Id="rId9" Type="http://schemas.openxmlformats.org/officeDocument/2006/relationships/hyperlink" Target="https://www.aorn.org/membership/types-of-membership/associate-membershi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www.aorn.org/foundation/scholarships-grants/foundation-scholarships-grants?utm_campaign=foundation&amp;utm_medium=promotional&amp;utm_source=email&amp;utm_content=foundation_monthly_251018" TargetMode="External"/><Relationship Id="rId4" Type="http://schemas.openxmlformats.org/officeDocument/2006/relationships/hyperlink" Target="https://aorn.secure-platform.com/expogrant?utm_campaign=foundation&amp;utm_medium=promotional&amp;utm_source=email&amp;utm_content=foundation_monthly_25101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B55D-3350-2D35-A7BA-162EEFB0C4CE}"/>
              </a:ext>
            </a:extLst>
          </p:cNvPr>
          <p:cNvSpPr>
            <a:spLocks noGrp="1"/>
          </p:cNvSpPr>
          <p:nvPr>
            <p:ph type="ctrTitle"/>
          </p:nvPr>
        </p:nvSpPr>
        <p:spPr>
          <a:xfrm>
            <a:off x="1255060" y="5279511"/>
            <a:ext cx="9681882" cy="739880"/>
          </a:xfrm>
        </p:spPr>
        <p:txBody>
          <a:bodyPr anchor="b">
            <a:noAutofit/>
          </a:bodyPr>
          <a:lstStyle/>
          <a:p>
            <a:r>
              <a:rPr lang="en-US" sz="4800" b="1" dirty="0">
                <a:ln>
                  <a:solidFill>
                    <a:schemeClr val="tx2"/>
                  </a:solidFill>
                </a:ln>
                <a:solidFill>
                  <a:schemeClr val="tx1">
                    <a:lumMod val="85000"/>
                    <a:lumOff val="15000"/>
                  </a:schemeClr>
                </a:solidFill>
              </a:rPr>
              <a:t>2025 Board Update</a:t>
            </a:r>
          </a:p>
        </p:txBody>
      </p:sp>
      <p:sp>
        <p:nvSpPr>
          <p:cNvPr id="3" name="Subtitle 2">
            <a:extLst>
              <a:ext uri="{FF2B5EF4-FFF2-40B4-BE49-F238E27FC236}">
                <a16:creationId xmlns:a16="http://schemas.microsoft.com/office/drawing/2014/main" id="{E5112754-6037-BD06-1661-8B09325B66D3}"/>
              </a:ext>
            </a:extLst>
          </p:cNvPr>
          <p:cNvSpPr>
            <a:spLocks noGrp="1"/>
          </p:cNvSpPr>
          <p:nvPr>
            <p:ph type="subTitle" idx="1"/>
          </p:nvPr>
        </p:nvSpPr>
        <p:spPr>
          <a:xfrm>
            <a:off x="2426447" y="6019391"/>
            <a:ext cx="7315199" cy="506669"/>
          </a:xfrm>
        </p:spPr>
        <p:txBody>
          <a:bodyPr anchor="t">
            <a:noAutofit/>
          </a:bodyPr>
          <a:lstStyle/>
          <a:p>
            <a:r>
              <a:rPr lang="en-US" sz="2800" b="1" dirty="0">
                <a:ln>
                  <a:solidFill>
                    <a:schemeClr val="tx2"/>
                  </a:solidFill>
                </a:ln>
                <a:solidFill>
                  <a:schemeClr val="tx1">
                    <a:lumMod val="85000"/>
                    <a:lumOff val="15000"/>
                  </a:schemeClr>
                </a:solidFill>
              </a:rPr>
              <a:t>November 2025 Edition</a:t>
            </a:r>
          </a:p>
        </p:txBody>
      </p:sp>
      <p:pic>
        <p:nvPicPr>
          <p:cNvPr id="5" name="Picture 4" descr="A brick road with a lamp and a cigarette&#10;&#10;AI-generated content may be incorrect.">
            <a:extLst>
              <a:ext uri="{FF2B5EF4-FFF2-40B4-BE49-F238E27FC236}">
                <a16:creationId xmlns:a16="http://schemas.microsoft.com/office/drawing/2014/main" id="{85167DB1-9CEA-F2C8-32E4-476EAB6B5DF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t="14157" b="9"/>
          <a:stretch>
            <a:fill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030596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C1F7DE-816D-6F75-10BE-31C445DD67A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F7CBB82-6D64-10C0-5C85-4DCFA113A0AC}"/>
              </a:ext>
            </a:extLst>
          </p:cNvPr>
          <p:cNvPicPr>
            <a:picLocks noChangeAspect="1"/>
          </p:cNvPicPr>
          <p:nvPr/>
        </p:nvPicPr>
        <p:blipFill>
          <a:blip r:embed="rId3"/>
          <a:srcRect l="1333"/>
          <a:stretch>
            <a:fillRect/>
          </a:stretch>
        </p:blipFill>
        <p:spPr>
          <a:xfrm>
            <a:off x="457200" y="203552"/>
            <a:ext cx="11277600" cy="5943600"/>
          </a:xfrm>
          <a:prstGeom prst="rect">
            <a:avLst/>
          </a:prstGeom>
        </p:spPr>
      </p:pic>
      <p:cxnSp>
        <p:nvCxnSpPr>
          <p:cNvPr id="3" name="Straight Connector 2">
            <a:extLst>
              <a:ext uri="{FF2B5EF4-FFF2-40B4-BE49-F238E27FC236}">
                <a16:creationId xmlns:a16="http://schemas.microsoft.com/office/drawing/2014/main" id="{BA6BF659-82DD-6C04-8E2F-D25304FF87ED}"/>
              </a:ext>
            </a:extLst>
          </p:cNvPr>
          <p:cNvCxnSpPr/>
          <p:nvPr/>
        </p:nvCxnSpPr>
        <p:spPr>
          <a:xfrm>
            <a:off x="8496886" y="3742006"/>
            <a:ext cx="1603717" cy="0"/>
          </a:xfrm>
          <a:prstGeom prst="line">
            <a:avLst/>
          </a:prstGeom>
          <a:ln w="4127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CE123D12-1F57-588A-AA24-EAB81462452B}"/>
              </a:ext>
            </a:extLst>
          </p:cNvPr>
          <p:cNvCxnSpPr/>
          <p:nvPr/>
        </p:nvCxnSpPr>
        <p:spPr>
          <a:xfrm>
            <a:off x="8405446" y="4165847"/>
            <a:ext cx="1420837" cy="0"/>
          </a:xfrm>
          <a:prstGeom prst="line">
            <a:avLst/>
          </a:prstGeom>
          <a:ln w="44450">
            <a:solidFill>
              <a:schemeClr val="accent2"/>
            </a:solidFill>
          </a:ln>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76C7C5C5-EBE0-E0EA-E3D3-4EC3CB96E0F1}"/>
              </a:ext>
            </a:extLst>
          </p:cNvPr>
          <p:cNvCxnSpPr/>
          <p:nvPr/>
        </p:nvCxnSpPr>
        <p:spPr>
          <a:xfrm flipH="1">
            <a:off x="8314006" y="4572000"/>
            <a:ext cx="182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63381C12-05FC-45B1-DEB0-C8F8636B6B90}"/>
              </a:ext>
            </a:extLst>
          </p:cNvPr>
          <p:cNvCxnSpPr/>
          <p:nvPr/>
        </p:nvCxnSpPr>
        <p:spPr>
          <a:xfrm>
            <a:off x="8496886" y="4572000"/>
            <a:ext cx="1884243" cy="0"/>
          </a:xfrm>
          <a:prstGeom prst="line">
            <a:avLst/>
          </a:prstGeom>
          <a:ln w="34925">
            <a:solidFill>
              <a:schemeClr val="accent2"/>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71A55D0A-2FA8-A10E-E2F7-0D63CF02C6BE}"/>
              </a:ext>
            </a:extLst>
          </p:cNvPr>
          <p:cNvPicPr>
            <a:picLocks noChangeAspect="1"/>
          </p:cNvPicPr>
          <p:nvPr/>
        </p:nvPicPr>
        <p:blipFill>
          <a:blip r:embed="rId4"/>
          <a:stretch>
            <a:fillRect/>
          </a:stretch>
        </p:blipFill>
        <p:spPr>
          <a:xfrm>
            <a:off x="8496886" y="5009288"/>
            <a:ext cx="1908213" cy="36579"/>
          </a:xfrm>
          <a:prstGeom prst="rect">
            <a:avLst/>
          </a:prstGeom>
        </p:spPr>
      </p:pic>
      <p:cxnSp>
        <p:nvCxnSpPr>
          <p:cNvPr id="9" name="Straight Connector 8">
            <a:extLst>
              <a:ext uri="{FF2B5EF4-FFF2-40B4-BE49-F238E27FC236}">
                <a16:creationId xmlns:a16="http://schemas.microsoft.com/office/drawing/2014/main" id="{5C1DADAA-2DCE-B133-8278-1DE4E63EBEF8}"/>
              </a:ext>
            </a:extLst>
          </p:cNvPr>
          <p:cNvCxnSpPr/>
          <p:nvPr/>
        </p:nvCxnSpPr>
        <p:spPr>
          <a:xfrm>
            <a:off x="8496886" y="5416062"/>
            <a:ext cx="2180492" cy="0"/>
          </a:xfrm>
          <a:prstGeom prst="line">
            <a:avLst/>
          </a:prstGeom>
          <a:ln w="444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2830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A60329-72EE-D646-0964-45C09509889D}"/>
              </a:ext>
            </a:extLst>
          </p:cNvPr>
          <p:cNvSpPr txBox="1"/>
          <p:nvPr/>
        </p:nvSpPr>
        <p:spPr>
          <a:xfrm>
            <a:off x="490023" y="1855793"/>
            <a:ext cx="11211951" cy="4524315"/>
          </a:xfrm>
          <a:prstGeom prst="rect">
            <a:avLst/>
          </a:prstGeom>
          <a:noFill/>
        </p:spPr>
        <p:txBody>
          <a:bodyPr wrap="square" rtlCol="0">
            <a:spAutoFit/>
          </a:bodyPr>
          <a:lstStyle/>
          <a:p>
            <a:pPr algn="l">
              <a:buNone/>
            </a:pPr>
            <a:r>
              <a:rPr lang="en-US" b="1" i="0" dirty="0">
                <a:solidFill>
                  <a:srgbClr val="3678B9"/>
                </a:solidFill>
                <a:effectLst/>
                <a:latin typeface="Source Sans Pro" panose="020B0503030403020204" pitchFamily="34" charset="0"/>
              </a:rPr>
              <a:t>Where Innovation Meets Precision in Total Joint Arthroplasty</a:t>
            </a:r>
          </a:p>
          <a:p>
            <a:pPr algn="l">
              <a:buNone/>
            </a:pPr>
            <a:r>
              <a:rPr lang="en-US" b="0" i="0" dirty="0">
                <a:solidFill>
                  <a:srgbClr val="000000"/>
                </a:solidFill>
                <a:effectLst/>
                <a:latin typeface="Open Sans" panose="020B0606030504020204" pitchFamily="34" charset="0"/>
              </a:rPr>
              <a:t>Join top orthopedic surgeons and allied health professionals from across the Southeast and beyond at</a:t>
            </a:r>
          </a:p>
          <a:p>
            <a:pPr algn="l">
              <a:buNone/>
            </a:pPr>
            <a:r>
              <a:rPr lang="en-US" b="0" i="0" dirty="0">
                <a:solidFill>
                  <a:srgbClr val="000000"/>
                </a:solidFill>
                <a:effectLst/>
                <a:latin typeface="Open Sans" panose="020B0606030504020204" pitchFamily="34" charset="0"/>
              </a:rPr>
              <a:t>This one-day intensive orthopedic conference dives into the realities of modern total joint reconstruction — from patient selection and ASC workflows to enabling technologies and complex revision cases.</a:t>
            </a:r>
          </a:p>
          <a:p>
            <a:pPr algn="l">
              <a:buNone/>
            </a:pPr>
            <a:endParaRPr lang="en-US" b="0" i="0" dirty="0">
              <a:solidFill>
                <a:srgbClr val="000000"/>
              </a:solidFill>
              <a:effectLst/>
              <a:latin typeface="Open Sans" panose="020B0606030504020204" pitchFamily="34" charset="0"/>
            </a:endParaRPr>
          </a:p>
          <a:p>
            <a:pPr algn="l">
              <a:buNone/>
            </a:pPr>
            <a:r>
              <a:rPr lang="en-US" b="1" i="0" dirty="0">
                <a:solidFill>
                  <a:srgbClr val="54A260"/>
                </a:solidFill>
                <a:effectLst/>
                <a:latin typeface="Source Sans Pro" panose="020B0503030403020204" pitchFamily="34" charset="0"/>
              </a:rPr>
              <a:t>About the Event</a:t>
            </a:r>
          </a:p>
          <a:p>
            <a:pPr algn="l">
              <a:buFont typeface="Arial" panose="020B0604020202020204" pitchFamily="34" charset="0"/>
              <a:buChar char="•"/>
            </a:pPr>
            <a:r>
              <a:rPr lang="en-US" b="0" i="0" dirty="0">
                <a:solidFill>
                  <a:srgbClr val="000000"/>
                </a:solidFill>
                <a:effectLst/>
                <a:latin typeface="Open Sans" panose="020B0606030504020204" pitchFamily="34" charset="0"/>
              </a:rPr>
              <a:t>Learn from nationally recognized orthopedic surgeons presenting the latest techniques and best practices in TKA, THA, and revision surgery.</a:t>
            </a:r>
          </a:p>
          <a:p>
            <a:pPr algn="l">
              <a:buFont typeface="Arial" panose="020B0604020202020204" pitchFamily="34" charset="0"/>
              <a:buChar char="•"/>
            </a:pPr>
            <a:r>
              <a:rPr lang="en-US" b="0" i="0" dirty="0">
                <a:solidFill>
                  <a:srgbClr val="000000"/>
                </a:solidFill>
                <a:effectLst/>
                <a:latin typeface="Open Sans" panose="020B0606030504020204" pitchFamily="34" charset="0"/>
              </a:rPr>
              <a:t>See </a:t>
            </a:r>
            <a:r>
              <a:rPr lang="en-US" b="1" i="0" dirty="0">
                <a:solidFill>
                  <a:srgbClr val="000000"/>
                </a:solidFill>
                <a:effectLst/>
                <a:latin typeface="Open Sans" panose="020B0606030504020204" pitchFamily="34" charset="0"/>
              </a:rPr>
              <a:t>two live surgeries</a:t>
            </a:r>
            <a:r>
              <a:rPr lang="en-US" b="0" i="0" dirty="0">
                <a:solidFill>
                  <a:srgbClr val="000000"/>
                </a:solidFill>
                <a:effectLst/>
                <a:latin typeface="Open Sans" panose="020B0606030504020204" pitchFamily="34" charset="0"/>
              </a:rPr>
              <a:t> – primary total knee and anterior total hip – with real-time commentary.</a:t>
            </a:r>
          </a:p>
          <a:p>
            <a:pPr algn="l">
              <a:buFont typeface="Arial" panose="020B0604020202020204" pitchFamily="34" charset="0"/>
              <a:buChar char="•"/>
            </a:pPr>
            <a:r>
              <a:rPr lang="en-US" b="0" i="0" dirty="0">
                <a:solidFill>
                  <a:srgbClr val="000000"/>
                </a:solidFill>
                <a:effectLst/>
                <a:latin typeface="Open Sans" panose="020B0606030504020204" pitchFamily="34" charset="0"/>
              </a:rPr>
              <a:t>Join </a:t>
            </a:r>
            <a:r>
              <a:rPr lang="en-US" b="1" i="0" dirty="0">
                <a:solidFill>
                  <a:srgbClr val="000000"/>
                </a:solidFill>
                <a:effectLst/>
                <a:latin typeface="Open Sans" panose="020B0606030504020204" pitchFamily="34" charset="0"/>
              </a:rPr>
              <a:t>interactive panel discussions</a:t>
            </a:r>
            <a:r>
              <a:rPr lang="en-US" b="0" i="0" dirty="0">
                <a:solidFill>
                  <a:srgbClr val="000000"/>
                </a:solidFill>
                <a:effectLst/>
                <a:latin typeface="Open Sans" panose="020B0606030504020204" pitchFamily="34" charset="0"/>
              </a:rPr>
              <a:t> where leading surgeons walk through complex cases, evidence-based insights and challenges from real world scenarios.</a:t>
            </a:r>
          </a:p>
          <a:p>
            <a:pPr algn="l">
              <a:buFont typeface="Arial" panose="020B0604020202020204" pitchFamily="34" charset="0"/>
              <a:buChar char="•"/>
            </a:pPr>
            <a:r>
              <a:rPr lang="en-US" b="0" i="0" dirty="0">
                <a:solidFill>
                  <a:srgbClr val="000000"/>
                </a:solidFill>
                <a:effectLst/>
                <a:latin typeface="Open Sans" panose="020B0606030504020204" pitchFamily="34" charset="0"/>
              </a:rPr>
              <a:t>Gain hands-on access to orthopedic surgical innovation in our vendor showcase.</a:t>
            </a:r>
          </a:p>
          <a:p>
            <a:pPr algn="l">
              <a:buFont typeface="Arial" panose="020B0604020202020204" pitchFamily="34" charset="0"/>
              <a:buChar char="•"/>
            </a:pPr>
            <a:r>
              <a:rPr lang="en-US" b="0" i="0" dirty="0">
                <a:solidFill>
                  <a:srgbClr val="000000"/>
                </a:solidFill>
                <a:effectLst/>
                <a:latin typeface="Open Sans" panose="020B0606030504020204" pitchFamily="34" charset="0"/>
              </a:rPr>
              <a:t>Earn continuing medical education - CME, CBRN, and NCCT accredited</a:t>
            </a:r>
          </a:p>
          <a:p>
            <a:pPr algn="l"/>
            <a:br>
              <a:rPr lang="en-US" dirty="0"/>
            </a:br>
            <a:endParaRPr lang="en-US" dirty="0"/>
          </a:p>
        </p:txBody>
      </p:sp>
      <p:pic>
        <p:nvPicPr>
          <p:cNvPr id="9" name="Picture 8">
            <a:extLst>
              <a:ext uri="{FF2B5EF4-FFF2-40B4-BE49-F238E27FC236}">
                <a16:creationId xmlns:a16="http://schemas.microsoft.com/office/drawing/2014/main" id="{68279F05-39CF-B83E-C679-2AC4EC87B6B3}"/>
              </a:ext>
            </a:extLst>
          </p:cNvPr>
          <p:cNvPicPr>
            <a:picLocks noChangeAspect="1"/>
          </p:cNvPicPr>
          <p:nvPr/>
        </p:nvPicPr>
        <p:blipFill>
          <a:blip r:embed="rId3"/>
          <a:stretch>
            <a:fillRect/>
          </a:stretch>
        </p:blipFill>
        <p:spPr>
          <a:xfrm>
            <a:off x="0" y="16925"/>
            <a:ext cx="1800895" cy="1800895"/>
          </a:xfrm>
          <a:prstGeom prst="rect">
            <a:avLst/>
          </a:prstGeom>
        </p:spPr>
      </p:pic>
      <p:pic>
        <p:nvPicPr>
          <p:cNvPr id="2" name="Picture 1">
            <a:extLst>
              <a:ext uri="{FF2B5EF4-FFF2-40B4-BE49-F238E27FC236}">
                <a16:creationId xmlns:a16="http://schemas.microsoft.com/office/drawing/2014/main" id="{1606F480-DEA4-9762-7AF0-08B2F29BC109}"/>
              </a:ext>
            </a:extLst>
          </p:cNvPr>
          <p:cNvPicPr>
            <a:picLocks noChangeAspect="1"/>
          </p:cNvPicPr>
          <p:nvPr/>
        </p:nvPicPr>
        <p:blipFill>
          <a:blip r:embed="rId4"/>
          <a:stretch>
            <a:fillRect/>
          </a:stretch>
        </p:blipFill>
        <p:spPr>
          <a:xfrm>
            <a:off x="2278967" y="97123"/>
            <a:ext cx="8750104" cy="1640497"/>
          </a:xfrm>
          <a:prstGeom prst="rect">
            <a:avLst/>
          </a:prstGeom>
        </p:spPr>
      </p:pic>
    </p:spTree>
    <p:extLst>
      <p:ext uri="{BB962C8B-B14F-4D97-AF65-F5344CB8AC3E}">
        <p14:creationId xmlns:p14="http://schemas.microsoft.com/office/powerpoint/2010/main" val="3673793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F0351D-17E8-BF5B-9FF0-8E5D0008DDC7}"/>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34065A14-5072-9C1F-4F59-65AA0D0CC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600859-E51D-C8E3-AC82-E02DDFF6045B}"/>
              </a:ext>
            </a:extLst>
          </p:cNvPr>
          <p:cNvSpPr>
            <a:spLocks noGrp="1"/>
          </p:cNvSpPr>
          <p:nvPr>
            <p:ph type="title"/>
          </p:nvPr>
        </p:nvSpPr>
        <p:spPr>
          <a:xfrm>
            <a:off x="1024128" y="965200"/>
            <a:ext cx="6766077" cy="4927601"/>
          </a:xfrm>
        </p:spPr>
        <p:txBody>
          <a:bodyPr vert="horz" lIns="121920" tIns="60960" rIns="121920" bIns="60960" rtlCol="0" anchor="ctr">
            <a:normAutofit/>
          </a:bodyPr>
          <a:lstStyle/>
          <a:p>
            <a:pPr algn="r" defTabSz="1219170"/>
            <a:r>
              <a:rPr lang="en-US" sz="5467" dirty="0">
                <a:solidFill>
                  <a:schemeClr val="tx1">
                    <a:lumMod val="85000"/>
                    <a:lumOff val="15000"/>
                  </a:schemeClr>
                </a:solidFill>
                <a:latin typeface="+mj-lt"/>
                <a:cs typeface="+mj-cs"/>
              </a:rPr>
              <a:t>Professional Development</a:t>
            </a:r>
          </a:p>
        </p:txBody>
      </p:sp>
      <p:sp>
        <p:nvSpPr>
          <p:cNvPr id="3" name="Content Placeholder 2">
            <a:extLst>
              <a:ext uri="{FF2B5EF4-FFF2-40B4-BE49-F238E27FC236}">
                <a16:creationId xmlns:a16="http://schemas.microsoft.com/office/drawing/2014/main" id="{BF8C93D2-53B7-4DCA-A0C6-12D5456BFBE2}"/>
              </a:ext>
            </a:extLst>
          </p:cNvPr>
          <p:cNvSpPr>
            <a:spLocks noGrp="1"/>
          </p:cNvSpPr>
          <p:nvPr>
            <p:ph idx="1"/>
          </p:nvPr>
        </p:nvSpPr>
        <p:spPr>
          <a:xfrm>
            <a:off x="8438729" y="965197"/>
            <a:ext cx="2707937" cy="4927603"/>
          </a:xfrm>
        </p:spPr>
        <p:txBody>
          <a:bodyPr vert="horz" lIns="121920" tIns="60960" rIns="121920" bIns="60960" rtlCol="0" anchor="ctr">
            <a:normAutofit/>
          </a:bodyPr>
          <a:lstStyle/>
          <a:p>
            <a:pPr marL="0" indent="0" defTabSz="1219170">
              <a:spcBef>
                <a:spcPts val="1333"/>
              </a:spcBef>
              <a:buNone/>
            </a:pPr>
            <a:r>
              <a:rPr lang="en-US" sz="2000">
                <a:solidFill>
                  <a:schemeClr val="accent1"/>
                </a:solidFill>
              </a:rPr>
              <a:t>  </a:t>
            </a:r>
          </a:p>
        </p:txBody>
      </p:sp>
      <p:cxnSp>
        <p:nvCxnSpPr>
          <p:cNvPr id="25" name="Straight Connector 24">
            <a:extLst>
              <a:ext uri="{FF2B5EF4-FFF2-40B4-BE49-F238E27FC236}">
                <a16:creationId xmlns:a16="http://schemas.microsoft.com/office/drawing/2014/main" id="{03C4C084-5CE8-6821-4CAE-53A2FDB59C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990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6054-09D7-D95D-D6A1-8F85C421A09A}"/>
              </a:ext>
            </a:extLst>
          </p:cNvPr>
          <p:cNvSpPr>
            <a:spLocks noGrp="1"/>
          </p:cNvSpPr>
          <p:nvPr>
            <p:ph type="title"/>
          </p:nvPr>
        </p:nvSpPr>
        <p:spPr/>
        <p:txBody>
          <a:bodyPr/>
          <a:lstStyle/>
          <a:p>
            <a:r>
              <a:rPr lang="en-US" dirty="0">
                <a:latin typeface="Aptos" panose="020B0004020202020204" pitchFamily="34" charset="0"/>
              </a:rPr>
              <a:t>Membership Update</a:t>
            </a:r>
          </a:p>
        </p:txBody>
      </p:sp>
      <p:sp>
        <p:nvSpPr>
          <p:cNvPr id="7" name="Content Placeholder 6">
            <a:extLst>
              <a:ext uri="{FF2B5EF4-FFF2-40B4-BE49-F238E27FC236}">
                <a16:creationId xmlns:a16="http://schemas.microsoft.com/office/drawing/2014/main" id="{14E76649-B787-B4F8-FA02-F5C140FEC44F}"/>
              </a:ext>
            </a:extLst>
          </p:cNvPr>
          <p:cNvSpPr>
            <a:spLocks noGrp="1"/>
          </p:cNvSpPr>
          <p:nvPr>
            <p:ph idx="1"/>
          </p:nvPr>
        </p:nvSpPr>
        <p:spPr>
          <a:xfrm>
            <a:off x="383722" y="1386340"/>
            <a:ext cx="11421836" cy="4085319"/>
          </a:xfrm>
        </p:spPr>
        <p:txBody>
          <a:bodyPr/>
          <a:lstStyle/>
          <a:p>
            <a:pPr marL="0" indent="0">
              <a:buNone/>
            </a:pPr>
            <a:r>
              <a:rPr lang="en-US" dirty="0">
                <a:latin typeface="Aptos" panose="020B0004020202020204" pitchFamily="34" charset="0"/>
              </a:rPr>
              <a:t>AORN Memberships are tailored to meet the needs of all perioperative nurses. Different memberships include:</a:t>
            </a:r>
          </a:p>
          <a:p>
            <a:pPr marL="0" indent="0">
              <a:buNone/>
            </a:pPr>
            <a:endParaRPr lang="en-US" dirty="0"/>
          </a:p>
        </p:txBody>
      </p:sp>
      <p:graphicFrame>
        <p:nvGraphicFramePr>
          <p:cNvPr id="10" name="Table 9">
            <a:extLst>
              <a:ext uri="{FF2B5EF4-FFF2-40B4-BE49-F238E27FC236}">
                <a16:creationId xmlns:a16="http://schemas.microsoft.com/office/drawing/2014/main" id="{203AFD97-7303-10F7-EF38-04167976E267}"/>
              </a:ext>
            </a:extLst>
          </p:cNvPr>
          <p:cNvGraphicFramePr>
            <a:graphicFrameLocks noGrp="1"/>
          </p:cNvGraphicFramePr>
          <p:nvPr>
            <p:extLst>
              <p:ext uri="{D42A27DB-BD31-4B8C-83A1-F6EECF244321}">
                <p14:modId xmlns:p14="http://schemas.microsoft.com/office/powerpoint/2010/main" val="1936695328"/>
              </p:ext>
            </p:extLst>
          </p:nvPr>
        </p:nvGraphicFramePr>
        <p:xfrm>
          <a:off x="559003" y="2291447"/>
          <a:ext cx="11071274" cy="2447778"/>
        </p:xfrm>
        <a:graphic>
          <a:graphicData uri="http://schemas.openxmlformats.org/drawingml/2006/table">
            <a:tbl>
              <a:tblPr firstRow="1" firstCol="1" bandRow="1">
                <a:tableStyleId>{5C22544A-7EE6-4342-B048-85BDC9FD1C3A}</a:tableStyleId>
              </a:tblPr>
              <a:tblGrid>
                <a:gridCol w="5535637">
                  <a:extLst>
                    <a:ext uri="{9D8B030D-6E8A-4147-A177-3AD203B41FA5}">
                      <a16:colId xmlns:a16="http://schemas.microsoft.com/office/drawing/2014/main" val="2744329936"/>
                    </a:ext>
                  </a:extLst>
                </a:gridCol>
                <a:gridCol w="5535637">
                  <a:extLst>
                    <a:ext uri="{9D8B030D-6E8A-4147-A177-3AD203B41FA5}">
                      <a16:colId xmlns:a16="http://schemas.microsoft.com/office/drawing/2014/main" val="80656668"/>
                    </a:ext>
                  </a:extLst>
                </a:gridCol>
              </a:tblGrid>
              <a:tr h="375139">
                <a:tc>
                  <a:txBody>
                    <a:bodyPr/>
                    <a:lstStyle/>
                    <a:p>
                      <a:pPr marL="0" marR="0">
                        <a:buNone/>
                      </a:pPr>
                      <a:r>
                        <a:rPr lang="en-US" sz="2000" u="sng" dirty="0">
                          <a:effectLst/>
                          <a:hlinkClick r:id="rId3"/>
                        </a:rPr>
                        <a:t>New to Profession</a:t>
                      </a:r>
                      <a:endParaRPr lang="en-US" sz="2000" dirty="0">
                        <a:effectLst/>
                        <a:latin typeface="Cambria" panose="02040503050406030204" pitchFamily="18" charset="0"/>
                        <a:ea typeface="Times New Roman" panose="02020603050405020304" pitchFamily="18" charset="0"/>
                        <a:cs typeface="Cambria" panose="02040503050406030204" pitchFamily="18" charset="0"/>
                      </a:endParaRPr>
                    </a:p>
                  </a:txBody>
                  <a:tcPr marL="68580" marR="68580" marT="0" marB="0"/>
                </a:tc>
                <a:tc>
                  <a:txBody>
                    <a:bodyPr/>
                    <a:lstStyle/>
                    <a:p>
                      <a:pPr marL="0" marR="0">
                        <a:buNone/>
                      </a:pPr>
                      <a:r>
                        <a:rPr lang="en-US" sz="2000" u="sng" dirty="0">
                          <a:effectLst/>
                          <a:hlinkClick r:id="rId4"/>
                        </a:rPr>
                        <a:t>Standard Membership</a:t>
                      </a:r>
                      <a:endParaRPr lang="en-US" sz="2000" dirty="0">
                        <a:effectLst/>
                        <a:latin typeface="Cambria" panose="02040503050406030204" pitchFamily="18" charset="0"/>
                        <a:ea typeface="Times New Roman" panose="02020603050405020304" pitchFamily="18" charset="0"/>
                        <a:cs typeface="Cambria" panose="02040503050406030204" pitchFamily="18" charset="0"/>
                      </a:endParaRPr>
                    </a:p>
                  </a:txBody>
                  <a:tcPr marL="68580" marR="68580" marT="0" marB="0"/>
                </a:tc>
                <a:extLst>
                  <a:ext uri="{0D108BD9-81ED-4DB2-BD59-A6C34878D82A}">
                    <a16:rowId xmlns:a16="http://schemas.microsoft.com/office/drawing/2014/main" val="1315912377"/>
                  </a:ext>
                </a:extLst>
              </a:tr>
              <a:tr h="468922">
                <a:tc>
                  <a:txBody>
                    <a:bodyPr/>
                    <a:lstStyle/>
                    <a:p>
                      <a:pPr marL="0" marR="0">
                        <a:buNone/>
                      </a:pPr>
                      <a:r>
                        <a:rPr lang="en-US" sz="2000" u="sng" dirty="0">
                          <a:effectLst/>
                          <a:hlinkClick r:id="rId5"/>
                        </a:rPr>
                        <a:t>Leader Membership</a:t>
                      </a:r>
                      <a:endParaRPr lang="en-US" sz="2000" dirty="0">
                        <a:effectLst/>
                        <a:latin typeface="Cambria" panose="02040503050406030204" pitchFamily="18" charset="0"/>
                        <a:ea typeface="Times New Roman" panose="02020603050405020304" pitchFamily="18" charset="0"/>
                        <a:cs typeface="Cambria" panose="02040503050406030204" pitchFamily="18" charset="0"/>
                      </a:endParaRPr>
                    </a:p>
                  </a:txBody>
                  <a:tcPr marL="68580" marR="68580" marT="0" marB="0"/>
                </a:tc>
                <a:tc>
                  <a:txBody>
                    <a:bodyPr/>
                    <a:lstStyle/>
                    <a:p>
                      <a:pPr marL="0" marR="0">
                        <a:buNone/>
                      </a:pPr>
                      <a:r>
                        <a:rPr lang="en-US" sz="2000" b="1" u="sng" dirty="0">
                          <a:effectLst/>
                          <a:hlinkClick r:id="rId6"/>
                        </a:rPr>
                        <a:t>Organizational Membership (RN and Non-RN)</a:t>
                      </a:r>
                      <a:endParaRPr lang="en-US" sz="2000" b="1" dirty="0">
                        <a:effectLst/>
                        <a:latin typeface="Cambria" panose="02040503050406030204" pitchFamily="18" charset="0"/>
                        <a:ea typeface="Times New Roman" panose="02020603050405020304" pitchFamily="18" charset="0"/>
                        <a:cs typeface="Cambria" panose="02040503050406030204" pitchFamily="18" charset="0"/>
                      </a:endParaRPr>
                    </a:p>
                  </a:txBody>
                  <a:tcPr marL="68580" marR="68580" marT="0" marB="0"/>
                </a:tc>
                <a:extLst>
                  <a:ext uri="{0D108BD9-81ED-4DB2-BD59-A6C34878D82A}">
                    <a16:rowId xmlns:a16="http://schemas.microsoft.com/office/drawing/2014/main" val="1614914867"/>
                  </a:ext>
                </a:extLst>
              </a:tr>
              <a:tr h="853439">
                <a:tc>
                  <a:txBody>
                    <a:bodyPr/>
                    <a:lstStyle/>
                    <a:p>
                      <a:pPr marL="0" marR="0">
                        <a:buNone/>
                      </a:pPr>
                      <a:r>
                        <a:rPr lang="en-US" sz="2000" u="sng" dirty="0">
                          <a:effectLst/>
                          <a:hlinkClick r:id="rId7"/>
                        </a:rPr>
                        <a:t>AORN/APSNA (American Pediatric Surgical Nurses Association) Membership</a:t>
                      </a:r>
                      <a:endParaRPr lang="en-US" sz="2000" dirty="0">
                        <a:effectLst/>
                        <a:latin typeface="Cambria" panose="02040503050406030204" pitchFamily="18" charset="0"/>
                        <a:ea typeface="Times New Roman" panose="02020603050405020304" pitchFamily="18" charset="0"/>
                        <a:cs typeface="Cambria" panose="02040503050406030204" pitchFamily="18" charset="0"/>
                      </a:endParaRPr>
                    </a:p>
                  </a:txBody>
                  <a:tcPr marL="68580" marR="68580" marT="0" marB="0"/>
                </a:tc>
                <a:tc>
                  <a:txBody>
                    <a:bodyPr/>
                    <a:lstStyle/>
                    <a:p>
                      <a:pPr marL="0" marR="0">
                        <a:buNone/>
                      </a:pPr>
                      <a:r>
                        <a:rPr lang="en-US" sz="2000" b="1" u="sng" dirty="0">
                          <a:effectLst/>
                          <a:hlinkClick r:id="rId8"/>
                        </a:rPr>
                        <a:t>Retired Membership</a:t>
                      </a:r>
                      <a:endParaRPr lang="en-US" sz="2000" b="1" dirty="0">
                        <a:effectLst/>
                        <a:latin typeface="Cambria" panose="02040503050406030204" pitchFamily="18" charset="0"/>
                        <a:ea typeface="Times New Roman" panose="02020603050405020304" pitchFamily="18" charset="0"/>
                        <a:cs typeface="Cambria" panose="02040503050406030204" pitchFamily="18" charset="0"/>
                      </a:endParaRPr>
                    </a:p>
                  </a:txBody>
                  <a:tcPr marL="68580" marR="68580" marT="0" marB="0"/>
                </a:tc>
                <a:extLst>
                  <a:ext uri="{0D108BD9-81ED-4DB2-BD59-A6C34878D82A}">
                    <a16:rowId xmlns:a16="http://schemas.microsoft.com/office/drawing/2014/main" val="3290216710"/>
                  </a:ext>
                </a:extLst>
              </a:tr>
              <a:tr h="375139">
                <a:tc gridSpan="2">
                  <a:txBody>
                    <a:bodyPr/>
                    <a:lstStyle/>
                    <a:p>
                      <a:pPr marL="0" marR="0" algn="ctr">
                        <a:buNone/>
                      </a:pPr>
                      <a:r>
                        <a:rPr lang="en-US" sz="2000" dirty="0">
                          <a:effectLst/>
                        </a:rPr>
                        <a:t>Non-RN Memberships</a:t>
                      </a:r>
                      <a:endParaRPr lang="en-US" sz="2000" dirty="0">
                        <a:effectLst/>
                        <a:latin typeface="Cambria" panose="02040503050406030204" pitchFamily="18" charset="0"/>
                        <a:ea typeface="Times New Roman" panose="02020603050405020304" pitchFamily="18" charset="0"/>
                        <a:cs typeface="Cambria" panose="020405030504060302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726601421"/>
                  </a:ext>
                </a:extLst>
              </a:tr>
              <a:tr h="375139">
                <a:tc>
                  <a:txBody>
                    <a:bodyPr/>
                    <a:lstStyle/>
                    <a:p>
                      <a:pPr marL="0" marR="0">
                        <a:buNone/>
                      </a:pPr>
                      <a:r>
                        <a:rPr lang="en-US" sz="2000" u="sng" dirty="0">
                          <a:effectLst/>
                          <a:hlinkClick r:id="rId9"/>
                        </a:rPr>
                        <a:t>Associate Membership</a:t>
                      </a:r>
                      <a:endParaRPr lang="en-US" sz="2000" dirty="0">
                        <a:effectLst/>
                        <a:latin typeface="Cambria" panose="02040503050406030204" pitchFamily="18" charset="0"/>
                        <a:ea typeface="Times New Roman" panose="02020603050405020304" pitchFamily="18" charset="0"/>
                        <a:cs typeface="Cambria" panose="02040503050406030204" pitchFamily="18" charset="0"/>
                      </a:endParaRPr>
                    </a:p>
                  </a:txBody>
                  <a:tcPr marL="68580" marR="68580" marT="0" marB="0"/>
                </a:tc>
                <a:tc>
                  <a:txBody>
                    <a:bodyPr/>
                    <a:lstStyle/>
                    <a:p>
                      <a:pPr marL="0" marR="0">
                        <a:buNone/>
                      </a:pPr>
                      <a:r>
                        <a:rPr lang="en-US" sz="2000" b="1" u="sng" dirty="0">
                          <a:effectLst/>
                          <a:hlinkClick r:id="rId10"/>
                        </a:rPr>
                        <a:t>Student Membership</a:t>
                      </a:r>
                      <a:endParaRPr lang="en-US" sz="2000" b="1" dirty="0">
                        <a:effectLst/>
                        <a:latin typeface="Cambria" panose="02040503050406030204" pitchFamily="18" charset="0"/>
                        <a:ea typeface="Times New Roman" panose="02020603050405020304" pitchFamily="18" charset="0"/>
                        <a:cs typeface="Cambria" panose="02040503050406030204" pitchFamily="18" charset="0"/>
                      </a:endParaRPr>
                    </a:p>
                  </a:txBody>
                  <a:tcPr marL="68580" marR="68580" marT="0" marB="0"/>
                </a:tc>
                <a:extLst>
                  <a:ext uri="{0D108BD9-81ED-4DB2-BD59-A6C34878D82A}">
                    <a16:rowId xmlns:a16="http://schemas.microsoft.com/office/drawing/2014/main" val="4135797910"/>
                  </a:ext>
                </a:extLst>
              </a:tr>
            </a:tbl>
          </a:graphicData>
        </a:graphic>
      </p:graphicFrame>
      <p:sp>
        <p:nvSpPr>
          <p:cNvPr id="11" name="TextBox 10">
            <a:extLst>
              <a:ext uri="{FF2B5EF4-FFF2-40B4-BE49-F238E27FC236}">
                <a16:creationId xmlns:a16="http://schemas.microsoft.com/office/drawing/2014/main" id="{978CC35F-F5C7-4C27-E751-D160D8F92C28}"/>
              </a:ext>
            </a:extLst>
          </p:cNvPr>
          <p:cNvSpPr txBox="1"/>
          <p:nvPr/>
        </p:nvSpPr>
        <p:spPr>
          <a:xfrm>
            <a:off x="452113" y="4739819"/>
            <a:ext cx="11285054" cy="1723549"/>
          </a:xfrm>
          <a:prstGeom prst="rect">
            <a:avLst/>
          </a:prstGeom>
          <a:noFill/>
        </p:spPr>
        <p:txBody>
          <a:bodyPr wrap="square" rtlCol="0">
            <a:spAutoFit/>
          </a:bodyPr>
          <a:lstStyle/>
          <a:p>
            <a:r>
              <a:rPr lang="en-US" sz="2200" dirty="0">
                <a:latin typeface="Aptos" panose="020B0004020202020204" pitchFamily="34" charset="0"/>
              </a:rPr>
              <a:t>To discover more details, scan the QR Code. Be sure to invite other perioperative nurses you know to be involved in the only nursing association focused entirely on perioperative nursing in all areas of practice. It’s never to late to join our association and receive the benefits of membership!</a:t>
            </a:r>
          </a:p>
          <a:p>
            <a:endParaRPr lang="en-US" dirty="0"/>
          </a:p>
        </p:txBody>
      </p:sp>
      <p:pic>
        <p:nvPicPr>
          <p:cNvPr id="13" name="Picture 12">
            <a:extLst>
              <a:ext uri="{FF2B5EF4-FFF2-40B4-BE49-F238E27FC236}">
                <a16:creationId xmlns:a16="http://schemas.microsoft.com/office/drawing/2014/main" id="{C0347073-3DB6-5A44-2E5F-9010C8685D93}"/>
              </a:ext>
            </a:extLst>
          </p:cNvPr>
          <p:cNvPicPr>
            <a:picLocks noChangeAspect="1"/>
          </p:cNvPicPr>
          <p:nvPr/>
        </p:nvPicPr>
        <p:blipFill>
          <a:blip r:embed="rId11"/>
          <a:stretch>
            <a:fillRect/>
          </a:stretch>
        </p:blipFill>
        <p:spPr>
          <a:xfrm>
            <a:off x="9791112" y="32362"/>
            <a:ext cx="1469039" cy="1469039"/>
          </a:xfrm>
          <a:prstGeom prst="rect">
            <a:avLst/>
          </a:prstGeom>
        </p:spPr>
      </p:pic>
    </p:spTree>
    <p:extLst>
      <p:ext uri="{BB962C8B-B14F-4D97-AF65-F5344CB8AC3E}">
        <p14:creationId xmlns:p14="http://schemas.microsoft.com/office/powerpoint/2010/main" val="2220317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54F55-85CF-4A5D-B355-E95DEBD46499}"/>
              </a:ext>
            </a:extLst>
          </p:cNvPr>
          <p:cNvSpPr>
            <a:spLocks noGrp="1"/>
          </p:cNvSpPr>
          <p:nvPr>
            <p:ph type="title"/>
          </p:nvPr>
        </p:nvSpPr>
        <p:spPr/>
        <p:txBody>
          <a:bodyPr>
            <a:normAutofit/>
          </a:bodyPr>
          <a:lstStyle/>
          <a:p>
            <a:pPr marL="0" marR="0">
              <a:buNone/>
            </a:pPr>
            <a:r>
              <a:rPr lang="en-US" sz="3600" b="1" dirty="0">
                <a:solidFill>
                  <a:srgbClr val="54A260"/>
                </a:solidFill>
                <a:effectLst/>
                <a:latin typeface="Calibri" panose="020F0502020204030204" pitchFamily="34" charset="0"/>
                <a:ea typeface="Times New Roman" panose="02020603050405020304" pitchFamily="18" charset="0"/>
                <a:cs typeface="Cambria" panose="02040503050406030204" pitchFamily="18" charset="0"/>
              </a:rPr>
              <a:t>Limited Time Offer: Register by November 15 to Claim</a:t>
            </a:r>
            <a:endParaRPr lang="en-US" sz="3600" dirty="0">
              <a:effectLst/>
              <a:latin typeface="Cambria" panose="02040503050406030204" pitchFamily="18" charset="0"/>
              <a:ea typeface="Times New Roman" panose="02020603050405020304" pitchFamily="18" charset="0"/>
              <a:cs typeface="Cambria" panose="02040503050406030204" pitchFamily="18" charset="0"/>
            </a:endParaRPr>
          </a:p>
        </p:txBody>
      </p:sp>
      <p:sp>
        <p:nvSpPr>
          <p:cNvPr id="3" name="Content Placeholder 2">
            <a:extLst>
              <a:ext uri="{FF2B5EF4-FFF2-40B4-BE49-F238E27FC236}">
                <a16:creationId xmlns:a16="http://schemas.microsoft.com/office/drawing/2014/main" id="{C59DF7A5-D2A2-A78C-89CA-82105FBBC2C4}"/>
              </a:ext>
            </a:extLst>
          </p:cNvPr>
          <p:cNvSpPr>
            <a:spLocks noGrp="1"/>
          </p:cNvSpPr>
          <p:nvPr>
            <p:ph sz="half" idx="1"/>
          </p:nvPr>
        </p:nvSpPr>
        <p:spPr/>
        <p:txBody>
          <a:bodyPr>
            <a:normAutofit fontScale="92500" lnSpcReduction="10000"/>
          </a:bodyPr>
          <a:lstStyle/>
          <a:p>
            <a:r>
              <a:rPr lang="en-US" sz="2600" dirty="0">
                <a:latin typeface="Aptos" panose="020B0004020202020204" pitchFamily="34" charset="0"/>
              </a:rPr>
              <a:t>When you register for one of </a:t>
            </a:r>
            <a:r>
              <a:rPr lang="en-US" sz="2600" b="1" dirty="0">
                <a:solidFill>
                  <a:srgbClr val="0066CC"/>
                </a:solidFill>
                <a:latin typeface="Aptos" panose="020B0004020202020204" pitchFamily="34" charset="0"/>
              </a:rPr>
              <a:t>AORN’s ASC infection prevention courses </a:t>
            </a:r>
            <a:r>
              <a:rPr lang="en-US" sz="2600" dirty="0">
                <a:latin typeface="Aptos" panose="020B0004020202020204" pitchFamily="34" charset="0"/>
              </a:rPr>
              <a:t>by November 15, 2025, you’ll receive the Infection Preventionist Competency Verification Tool: Fast to download, simple to use, and designed to support safe practice. Get offer details: </a:t>
            </a:r>
          </a:p>
          <a:p>
            <a:pPr marL="0" indent="0" algn="ctr">
              <a:buNone/>
            </a:pPr>
            <a:endParaRPr lang="en-US" sz="2400" dirty="0"/>
          </a:p>
        </p:txBody>
      </p:sp>
      <p:sp>
        <p:nvSpPr>
          <p:cNvPr id="4" name="Content Placeholder 3">
            <a:extLst>
              <a:ext uri="{FF2B5EF4-FFF2-40B4-BE49-F238E27FC236}">
                <a16:creationId xmlns:a16="http://schemas.microsoft.com/office/drawing/2014/main" id="{6181F4B9-8E97-AA19-8498-775312348546}"/>
              </a:ext>
            </a:extLst>
          </p:cNvPr>
          <p:cNvSpPr>
            <a:spLocks noGrp="1"/>
          </p:cNvSpPr>
          <p:nvPr>
            <p:ph sz="half" idx="2"/>
          </p:nvPr>
        </p:nvSpPr>
        <p:spPr/>
        <p:txBody>
          <a:bodyPr>
            <a:normAutofit fontScale="92500" lnSpcReduction="10000"/>
          </a:bodyPr>
          <a:lstStyle/>
          <a:p>
            <a:r>
              <a:rPr lang="en-US" b="1" dirty="0">
                <a:solidFill>
                  <a:srgbClr val="0066CC"/>
                </a:solidFill>
              </a:rPr>
              <a:t>Find Ambulatory Surgery Training and Evidence-Based Resources</a:t>
            </a:r>
          </a:p>
          <a:p>
            <a:r>
              <a:rPr lang="en-US" dirty="0">
                <a:latin typeface="Aptos" panose="020B0004020202020204" pitchFamily="34" charset="0"/>
              </a:rPr>
              <a:t>As ambulatory surgery volumes expand, perioperative teams report challenges with hiring, onboarding, training, and finding networking opportunities to share best practices. AORN has a wide range of resources that support ASC teams in providing safe surgical care and addressing education needs and challenges.</a:t>
            </a:r>
          </a:p>
          <a:p>
            <a:pPr marL="0" indent="0">
              <a:buNone/>
            </a:pPr>
            <a:endParaRPr lang="en-US" dirty="0"/>
          </a:p>
        </p:txBody>
      </p:sp>
      <p:pic>
        <p:nvPicPr>
          <p:cNvPr id="6" name="Picture 5">
            <a:extLst>
              <a:ext uri="{FF2B5EF4-FFF2-40B4-BE49-F238E27FC236}">
                <a16:creationId xmlns:a16="http://schemas.microsoft.com/office/drawing/2014/main" id="{3E51229F-0D7F-699A-29A8-0E8659D79198}"/>
              </a:ext>
            </a:extLst>
          </p:cNvPr>
          <p:cNvPicPr>
            <a:picLocks noChangeAspect="1"/>
          </p:cNvPicPr>
          <p:nvPr/>
        </p:nvPicPr>
        <p:blipFill>
          <a:blip r:embed="rId3"/>
          <a:stretch>
            <a:fillRect/>
          </a:stretch>
        </p:blipFill>
        <p:spPr>
          <a:xfrm>
            <a:off x="3562643" y="3872366"/>
            <a:ext cx="2117188" cy="2117188"/>
          </a:xfrm>
          <a:prstGeom prst="rect">
            <a:avLst/>
          </a:prstGeom>
        </p:spPr>
      </p:pic>
    </p:spTree>
    <p:extLst>
      <p:ext uri="{BB962C8B-B14F-4D97-AF65-F5344CB8AC3E}">
        <p14:creationId xmlns:p14="http://schemas.microsoft.com/office/powerpoint/2010/main" val="2851179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AAA85-470E-6853-8E2D-D671851841F0}"/>
              </a:ext>
            </a:extLst>
          </p:cNvPr>
          <p:cNvSpPr>
            <a:spLocks noGrp="1"/>
          </p:cNvSpPr>
          <p:nvPr>
            <p:ph idx="1"/>
          </p:nvPr>
        </p:nvSpPr>
        <p:spPr>
          <a:xfrm>
            <a:off x="5183188" y="987425"/>
            <a:ext cx="6172200" cy="5568119"/>
          </a:xfrm>
        </p:spPr>
        <p:txBody>
          <a:bodyPr>
            <a:normAutofit fontScale="92500" lnSpcReduction="10000"/>
          </a:bodyPr>
          <a:lstStyle/>
          <a:p>
            <a:r>
              <a:rPr lang="en-US" dirty="0"/>
              <a:t>Did you know that </a:t>
            </a:r>
            <a:r>
              <a:rPr lang="en-US" b="1" dirty="0">
                <a:solidFill>
                  <a:srgbClr val="0066CC"/>
                </a:solidFill>
              </a:rPr>
              <a:t>Pfiedler</a:t>
            </a:r>
            <a:r>
              <a:rPr lang="en-US" dirty="0"/>
              <a:t>, a division of AORN has many online contact hour educational resources available? </a:t>
            </a:r>
          </a:p>
          <a:p>
            <a:r>
              <a:rPr lang="en-US" dirty="0"/>
              <a:t>There are courses available in several formats including eBooks, eLearning, Live Events and Live Webinars. Many are sponsored by our medical device companies and are therefore free for our members. </a:t>
            </a:r>
          </a:p>
          <a:p>
            <a:r>
              <a:rPr lang="en-US" dirty="0"/>
              <a:t>Check out their catalog to get the contact hours, education and training you want.</a:t>
            </a:r>
            <a:r>
              <a:rPr lang="en-US" b="1" dirty="0"/>
              <a:t> </a:t>
            </a:r>
          </a:p>
          <a:p>
            <a:endParaRPr lang="en-US" b="1" dirty="0"/>
          </a:p>
          <a:p>
            <a:endParaRPr lang="en-US" dirty="0"/>
          </a:p>
        </p:txBody>
      </p:sp>
      <p:sp>
        <p:nvSpPr>
          <p:cNvPr id="4" name="Text Placeholder 3">
            <a:extLst>
              <a:ext uri="{FF2B5EF4-FFF2-40B4-BE49-F238E27FC236}">
                <a16:creationId xmlns:a16="http://schemas.microsoft.com/office/drawing/2014/main" id="{B1406599-8C00-F2F1-1202-DF73B02E8DA2}"/>
              </a:ext>
            </a:extLst>
          </p:cNvPr>
          <p:cNvSpPr>
            <a:spLocks noGrp="1"/>
          </p:cNvSpPr>
          <p:nvPr>
            <p:ph type="body" sz="half" idx="2"/>
          </p:nvPr>
        </p:nvSpPr>
        <p:spPr>
          <a:xfrm>
            <a:off x="839788" y="2057399"/>
            <a:ext cx="3932237" cy="4498145"/>
          </a:xfrm>
          <a:solidFill>
            <a:schemeClr val="accent2"/>
          </a:solidFill>
        </p:spPr>
        <p:txBody>
          <a:bodyPr/>
          <a:lstStyle/>
          <a:p>
            <a:r>
              <a:rPr lang="en-US" dirty="0"/>
              <a:t>Scan the QR Code above form more information.</a:t>
            </a:r>
          </a:p>
        </p:txBody>
      </p:sp>
      <p:pic>
        <p:nvPicPr>
          <p:cNvPr id="6" name="Picture 5">
            <a:extLst>
              <a:ext uri="{FF2B5EF4-FFF2-40B4-BE49-F238E27FC236}">
                <a16:creationId xmlns:a16="http://schemas.microsoft.com/office/drawing/2014/main" id="{D76320D6-CF4A-7CDE-43A8-82084F3B6711}"/>
              </a:ext>
            </a:extLst>
          </p:cNvPr>
          <p:cNvPicPr>
            <a:picLocks noChangeAspect="1"/>
          </p:cNvPicPr>
          <p:nvPr/>
        </p:nvPicPr>
        <p:blipFill>
          <a:blip r:embed="rId3"/>
          <a:stretch>
            <a:fillRect/>
          </a:stretch>
        </p:blipFill>
        <p:spPr>
          <a:xfrm>
            <a:off x="837396" y="3080824"/>
            <a:ext cx="3920726" cy="2011680"/>
          </a:xfrm>
          <a:prstGeom prst="rect">
            <a:avLst/>
          </a:prstGeom>
        </p:spPr>
      </p:pic>
      <p:pic>
        <p:nvPicPr>
          <p:cNvPr id="8" name="Picture 7">
            <a:extLst>
              <a:ext uri="{FF2B5EF4-FFF2-40B4-BE49-F238E27FC236}">
                <a16:creationId xmlns:a16="http://schemas.microsoft.com/office/drawing/2014/main" id="{7D078F18-5776-02C9-2B24-EFA98F10F698}"/>
              </a:ext>
            </a:extLst>
          </p:cNvPr>
          <p:cNvPicPr>
            <a:picLocks noChangeAspect="1"/>
          </p:cNvPicPr>
          <p:nvPr/>
        </p:nvPicPr>
        <p:blipFill>
          <a:blip r:embed="rId4"/>
          <a:stretch>
            <a:fillRect/>
          </a:stretch>
        </p:blipFill>
        <p:spPr>
          <a:xfrm>
            <a:off x="1666091" y="302456"/>
            <a:ext cx="1754943" cy="1754943"/>
          </a:xfrm>
          <a:prstGeom prst="rect">
            <a:avLst/>
          </a:prstGeom>
        </p:spPr>
      </p:pic>
    </p:spTree>
    <p:extLst>
      <p:ext uri="{BB962C8B-B14F-4D97-AF65-F5344CB8AC3E}">
        <p14:creationId xmlns:p14="http://schemas.microsoft.com/office/powerpoint/2010/main" val="1144773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81FD3-536A-5922-D011-7E9147935956}"/>
              </a:ext>
            </a:extLst>
          </p:cNvPr>
          <p:cNvSpPr>
            <a:spLocks noGrp="1"/>
          </p:cNvSpPr>
          <p:nvPr>
            <p:ph type="title"/>
          </p:nvPr>
        </p:nvSpPr>
        <p:spPr/>
        <p:txBody>
          <a:bodyPr/>
          <a:lstStyle/>
          <a:p>
            <a:r>
              <a:rPr lang="en-US" dirty="0"/>
              <a:t>Board Representation Activities</a:t>
            </a:r>
          </a:p>
        </p:txBody>
      </p:sp>
      <p:sp>
        <p:nvSpPr>
          <p:cNvPr id="3" name="Content Placeholder 2">
            <a:extLst>
              <a:ext uri="{FF2B5EF4-FFF2-40B4-BE49-F238E27FC236}">
                <a16:creationId xmlns:a16="http://schemas.microsoft.com/office/drawing/2014/main" id="{765B150C-2D60-7492-4E2F-F218FAA67311}"/>
              </a:ext>
            </a:extLst>
          </p:cNvPr>
          <p:cNvSpPr>
            <a:spLocks noGrp="1"/>
          </p:cNvSpPr>
          <p:nvPr>
            <p:ph sz="half" idx="1"/>
          </p:nvPr>
        </p:nvSpPr>
        <p:spPr/>
        <p:txBody>
          <a:bodyPr>
            <a:normAutofit fontScale="70000" lnSpcReduction="20000"/>
          </a:bodyPr>
          <a:lstStyle/>
          <a:p>
            <a:pPr marL="0" indent="0">
              <a:buNone/>
            </a:pPr>
            <a:r>
              <a:rPr lang="en-US" sz="4000" b="1" dirty="0">
                <a:latin typeface="Aptos" panose="020B0004020202020204" pitchFamily="34" charset="0"/>
              </a:rPr>
              <a:t>President Murdock:</a:t>
            </a:r>
          </a:p>
          <a:p>
            <a:pPr marL="0" indent="0">
              <a:buNone/>
            </a:pPr>
            <a:r>
              <a:rPr lang="en-US" sz="3100" dirty="0">
                <a:latin typeface="Aptos" panose="020B0004020202020204" pitchFamily="34" charset="0"/>
              </a:rPr>
              <a:t>November 6: National Student Nursing Association, Columbus, OH</a:t>
            </a:r>
          </a:p>
          <a:p>
            <a:pPr marL="0" indent="0">
              <a:buNone/>
            </a:pPr>
            <a:r>
              <a:rPr lang="en-US" sz="3100" dirty="0">
                <a:latin typeface="Aptos" panose="020B0004020202020204" pitchFamily="34" charset="0"/>
              </a:rPr>
              <a:t>November 8: Guidelines Implementation Workshop, Dallas, TX</a:t>
            </a:r>
          </a:p>
          <a:p>
            <a:pPr marL="0" indent="0">
              <a:buNone/>
            </a:pPr>
            <a:r>
              <a:rPr lang="en-US" sz="3100" dirty="0">
                <a:latin typeface="Aptos" panose="020B0004020202020204" pitchFamily="34" charset="0"/>
              </a:rPr>
              <a:t>November 14: Chapter Leader Townhall</a:t>
            </a:r>
          </a:p>
          <a:p>
            <a:pPr marL="0" indent="0">
              <a:buNone/>
            </a:pPr>
            <a:r>
              <a:rPr lang="en-US" sz="3100" dirty="0">
                <a:latin typeface="Aptos" panose="020B0004020202020204" pitchFamily="34" charset="0"/>
              </a:rPr>
              <a:t>November 15: AORN West Houston Perioperative Symposium &amp; Vendor Fair</a:t>
            </a:r>
          </a:p>
          <a:p>
            <a:pPr marL="0" indent="0">
              <a:buNone/>
            </a:pPr>
            <a:r>
              <a:rPr lang="en-US" sz="3100" dirty="0">
                <a:latin typeface="Aptos" panose="020B0004020202020204" pitchFamily="34" charset="0"/>
              </a:rPr>
              <a:t>November 16: United Ara Emirates AORN Chapter Symposium, Dubai – Video Welcome</a:t>
            </a:r>
          </a:p>
          <a:p>
            <a:pPr marL="0" indent="0">
              <a:buNone/>
            </a:pPr>
            <a:r>
              <a:rPr lang="en-US" sz="3100" dirty="0">
                <a:latin typeface="Aptos" panose="020B0004020202020204" pitchFamily="34" charset="0"/>
              </a:rPr>
              <a:t>November 20-22: Nursing Organizational Alliance (NOA), Kansas City, MO</a:t>
            </a:r>
          </a:p>
          <a:p>
            <a:pPr marL="0" marR="0">
              <a:buNone/>
            </a:pPr>
            <a:endParaRPr lang="en-US" sz="1800" dirty="0">
              <a:solidFill>
                <a:srgbClr val="343537"/>
              </a:solidFill>
              <a:effectLst/>
              <a:latin typeface="Calibri" panose="020F0502020204030204" pitchFamily="34" charset="0"/>
              <a:ea typeface="Times New Roman" panose="02020603050405020304" pitchFamily="18" charset="0"/>
            </a:endParaRPr>
          </a:p>
          <a:p>
            <a:pPr marL="0" indent="0">
              <a:buNone/>
            </a:pPr>
            <a:endParaRPr lang="en-US" dirty="0"/>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22848F19-50E1-2944-C984-AE6CE7AA3347}"/>
              </a:ext>
            </a:extLst>
          </p:cNvPr>
          <p:cNvSpPr>
            <a:spLocks noGrp="1"/>
          </p:cNvSpPr>
          <p:nvPr>
            <p:ph sz="half" idx="2"/>
          </p:nvPr>
        </p:nvSpPr>
        <p:spPr>
          <a:xfrm>
            <a:off x="6172200" y="1825625"/>
            <a:ext cx="5181600" cy="4350092"/>
          </a:xfrm>
        </p:spPr>
        <p:txBody>
          <a:bodyPr>
            <a:normAutofit fontScale="70000" lnSpcReduction="20000"/>
          </a:bodyPr>
          <a:lstStyle/>
          <a:p>
            <a:pPr marL="0" indent="0">
              <a:buNone/>
            </a:pPr>
            <a:r>
              <a:rPr lang="en-US" sz="4000" b="1" dirty="0">
                <a:latin typeface="Aptos" panose="020B0004020202020204" pitchFamily="34" charset="0"/>
              </a:rPr>
              <a:t>David Reinhart:</a:t>
            </a:r>
          </a:p>
          <a:p>
            <a:pPr marL="0" indent="0">
              <a:buNone/>
            </a:pPr>
            <a:r>
              <a:rPr lang="en-US" sz="3100" dirty="0">
                <a:latin typeface="Aptos" panose="020B0004020202020204" pitchFamily="34" charset="0"/>
              </a:rPr>
              <a:t>November 1-2: AORN Southeastern Conference, St. Augustine, Florida</a:t>
            </a:r>
          </a:p>
          <a:p>
            <a:pPr marL="0" indent="0">
              <a:buNone/>
            </a:pPr>
            <a:r>
              <a:rPr lang="en-US" sz="3100" dirty="0">
                <a:latin typeface="Aptos" panose="020B0004020202020204" pitchFamily="34" charset="0"/>
              </a:rPr>
              <a:t>November 8: AORN Chapter 1411 Vendor Fair and ICORN Meeting, Elk Grove Village, IL</a:t>
            </a:r>
          </a:p>
          <a:p>
            <a:pPr marL="0" indent="0">
              <a:buNone/>
            </a:pPr>
            <a:endParaRPr lang="en-US" dirty="0"/>
          </a:p>
        </p:txBody>
      </p:sp>
    </p:spTree>
    <p:extLst>
      <p:ext uri="{BB962C8B-B14F-4D97-AF65-F5344CB8AC3E}">
        <p14:creationId xmlns:p14="http://schemas.microsoft.com/office/powerpoint/2010/main" val="2042362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C5C6-9D5A-A8A4-53BD-C24F34B987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68B193-B995-D7DE-B7F5-853F4698D74D}"/>
              </a:ext>
            </a:extLst>
          </p:cNvPr>
          <p:cNvSpPr>
            <a:spLocks noGrp="1"/>
          </p:cNvSpPr>
          <p:nvPr>
            <p:ph type="title"/>
          </p:nvPr>
        </p:nvSpPr>
        <p:spPr/>
        <p:txBody>
          <a:bodyPr/>
          <a:lstStyle/>
          <a:p>
            <a:r>
              <a:rPr lang="en-US" dirty="0"/>
              <a:t>Board Representation Activities</a:t>
            </a:r>
          </a:p>
        </p:txBody>
      </p:sp>
      <p:sp>
        <p:nvSpPr>
          <p:cNvPr id="4" name="Content Placeholder 3">
            <a:extLst>
              <a:ext uri="{FF2B5EF4-FFF2-40B4-BE49-F238E27FC236}">
                <a16:creationId xmlns:a16="http://schemas.microsoft.com/office/drawing/2014/main" id="{304DE94E-17BB-280D-C533-4518A94592E7}"/>
              </a:ext>
            </a:extLst>
          </p:cNvPr>
          <p:cNvSpPr>
            <a:spLocks noGrp="1"/>
          </p:cNvSpPr>
          <p:nvPr>
            <p:ph sz="half" idx="2"/>
          </p:nvPr>
        </p:nvSpPr>
        <p:spPr>
          <a:xfrm>
            <a:off x="913040" y="1487695"/>
            <a:ext cx="5181600" cy="4350092"/>
          </a:xfrm>
        </p:spPr>
        <p:txBody>
          <a:bodyPr>
            <a:normAutofit fontScale="55000" lnSpcReduction="20000"/>
          </a:bodyPr>
          <a:lstStyle/>
          <a:p>
            <a:pPr marL="0" indent="0">
              <a:buNone/>
            </a:pPr>
            <a:r>
              <a:rPr lang="en-US" sz="4000" b="1" dirty="0">
                <a:latin typeface="Aptos" panose="020B0004020202020204" pitchFamily="34" charset="0"/>
              </a:rPr>
              <a:t>Jamie Ridout:</a:t>
            </a:r>
          </a:p>
          <a:p>
            <a:pPr marL="0" indent="0">
              <a:buNone/>
            </a:pPr>
            <a:r>
              <a:rPr lang="en-US" sz="3200" dirty="0">
                <a:latin typeface="Aptos" panose="020B0004020202020204" pitchFamily="34" charset="0"/>
              </a:rPr>
              <a:t>November 1-2: AORN Southeastern Conference, St. Augustine, Florida</a:t>
            </a:r>
          </a:p>
          <a:p>
            <a:pPr marL="0" indent="0">
              <a:buNone/>
            </a:pPr>
            <a:r>
              <a:rPr lang="en-US" sz="3200" dirty="0">
                <a:latin typeface="Aptos" panose="020B0004020202020204" pitchFamily="34" charset="0"/>
              </a:rPr>
              <a:t>November 3-4:  Cardinal Surgical Summit</a:t>
            </a:r>
          </a:p>
          <a:p>
            <a:pPr marL="0" indent="0">
              <a:buNone/>
            </a:pPr>
            <a:r>
              <a:rPr lang="en-US" sz="3200" dirty="0">
                <a:latin typeface="Aptos" panose="020B0004020202020204" pitchFamily="34" charset="0"/>
              </a:rPr>
              <a:t>November 5: Rockford Chapter 1403</a:t>
            </a:r>
          </a:p>
          <a:p>
            <a:pPr marL="0" indent="0">
              <a:buNone/>
            </a:pPr>
            <a:r>
              <a:rPr lang="en-US" sz="3200" dirty="0">
                <a:latin typeface="Aptos" panose="020B0004020202020204" pitchFamily="34" charset="0"/>
              </a:rPr>
              <a:t>November 8: Illinois Council of Perioperative Nurses (ICORN)</a:t>
            </a:r>
          </a:p>
          <a:p>
            <a:pPr marL="0" indent="0">
              <a:buNone/>
            </a:pPr>
            <a:r>
              <a:rPr lang="en-US" sz="3200" dirty="0">
                <a:latin typeface="Aptos" panose="020B0004020202020204" pitchFamily="34" charset="0"/>
              </a:rPr>
              <a:t>November 8: Virtual Bingo</a:t>
            </a:r>
          </a:p>
          <a:p>
            <a:pPr marL="0" indent="0">
              <a:buNone/>
            </a:pPr>
            <a:r>
              <a:rPr lang="en-US" sz="3200" dirty="0">
                <a:latin typeface="Aptos" panose="020B0004020202020204" pitchFamily="34" charset="0"/>
              </a:rPr>
              <a:t>November 11:  Houston Chapter 4407</a:t>
            </a:r>
          </a:p>
          <a:p>
            <a:pPr marL="0" indent="0">
              <a:buNone/>
            </a:pPr>
            <a:r>
              <a:rPr lang="en-US" sz="3200" dirty="0">
                <a:latin typeface="Aptos" panose="020B0004020202020204" pitchFamily="34" charset="0"/>
              </a:rPr>
              <a:t>November 13:  CNESA</a:t>
            </a:r>
          </a:p>
          <a:p>
            <a:pPr marL="0" indent="0">
              <a:buNone/>
            </a:pPr>
            <a:r>
              <a:rPr lang="en-US" sz="3200" dirty="0">
                <a:latin typeface="Aptos" panose="020B0004020202020204" pitchFamily="34" charset="0"/>
              </a:rPr>
              <a:t>November 14:  NSSA Journal Club</a:t>
            </a:r>
          </a:p>
          <a:p>
            <a:pPr marL="0" indent="0">
              <a:buNone/>
            </a:pPr>
            <a:r>
              <a:rPr lang="en-US" sz="3200" dirty="0">
                <a:latin typeface="Aptos" panose="020B0004020202020204" pitchFamily="34" charset="0"/>
              </a:rPr>
              <a:t>November 18:  Inf. Control SA</a:t>
            </a:r>
          </a:p>
          <a:p>
            <a:pPr marL="0" indent="0">
              <a:buNone/>
            </a:pPr>
            <a:r>
              <a:rPr lang="en-US" sz="3200" dirty="0">
                <a:latin typeface="Aptos" panose="020B0004020202020204" pitchFamily="34" charset="0"/>
              </a:rPr>
              <a:t>November 19:  ASCSA Speakers Series</a:t>
            </a:r>
          </a:p>
          <a:p>
            <a:pPr marL="0" indent="0">
              <a:buNone/>
            </a:pPr>
            <a:r>
              <a:rPr lang="en-US" sz="3200" dirty="0">
                <a:latin typeface="Aptos" panose="020B0004020202020204" pitchFamily="34" charset="0"/>
              </a:rPr>
              <a:t>November 20:  S. Illinois Chapter 1402</a:t>
            </a:r>
          </a:p>
          <a:p>
            <a:pPr marL="0" indent="0">
              <a:buNone/>
            </a:pPr>
            <a:endParaRPr lang="en-US" dirty="0"/>
          </a:p>
        </p:txBody>
      </p:sp>
    </p:spTree>
    <p:extLst>
      <p:ext uri="{BB962C8B-B14F-4D97-AF65-F5344CB8AC3E}">
        <p14:creationId xmlns:p14="http://schemas.microsoft.com/office/powerpoint/2010/main" val="3678602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B93F8-F270-CAD5-1D3B-403D77F3A9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ACB56-995B-7BD3-E0A6-9EA84BC709A8}"/>
              </a:ext>
            </a:extLst>
          </p:cNvPr>
          <p:cNvSpPr>
            <a:spLocks noGrp="1"/>
          </p:cNvSpPr>
          <p:nvPr>
            <p:ph type="title"/>
          </p:nvPr>
        </p:nvSpPr>
        <p:spPr/>
        <p:txBody>
          <a:bodyPr/>
          <a:lstStyle/>
          <a:p>
            <a:r>
              <a:rPr lang="en-US" dirty="0"/>
              <a:t>Board Representation Activities</a:t>
            </a:r>
          </a:p>
        </p:txBody>
      </p:sp>
      <p:sp>
        <p:nvSpPr>
          <p:cNvPr id="3" name="Content Placeholder 2">
            <a:extLst>
              <a:ext uri="{FF2B5EF4-FFF2-40B4-BE49-F238E27FC236}">
                <a16:creationId xmlns:a16="http://schemas.microsoft.com/office/drawing/2014/main" id="{E913E964-A57B-EC1F-3169-628C878DC8F5}"/>
              </a:ext>
            </a:extLst>
          </p:cNvPr>
          <p:cNvSpPr>
            <a:spLocks noGrp="1"/>
          </p:cNvSpPr>
          <p:nvPr>
            <p:ph sz="half" idx="1"/>
          </p:nvPr>
        </p:nvSpPr>
        <p:spPr/>
        <p:txBody>
          <a:bodyPr>
            <a:normAutofit/>
          </a:bodyPr>
          <a:lstStyle/>
          <a:p>
            <a:pPr marL="0" indent="0">
              <a:buNone/>
            </a:pPr>
            <a:r>
              <a:rPr lang="en-US" b="1" dirty="0">
                <a:latin typeface="Aptos" panose="020B0004020202020204" pitchFamily="34" charset="0"/>
              </a:rPr>
              <a:t>Brenda Larkin:</a:t>
            </a:r>
          </a:p>
          <a:p>
            <a:pPr marL="0" indent="0">
              <a:buNone/>
            </a:pPr>
            <a:r>
              <a:rPr lang="en-US" sz="2200" dirty="0">
                <a:latin typeface="Aptos" panose="020B0004020202020204" pitchFamily="34" charset="0"/>
              </a:rPr>
              <a:t>November 1:</a:t>
            </a:r>
            <a:r>
              <a:rPr lang="en-US" sz="2200" b="1" dirty="0">
                <a:latin typeface="Aptos" panose="020B0004020202020204" pitchFamily="34" charset="0"/>
              </a:rPr>
              <a:t> </a:t>
            </a:r>
            <a:r>
              <a:rPr lang="en-US" sz="2200" dirty="0">
                <a:latin typeface="Aptos" panose="020B0004020202020204" pitchFamily="34" charset="0"/>
              </a:rPr>
              <a:t>AORN Southeastern Conference, St. Augustine, Florida</a:t>
            </a:r>
          </a:p>
          <a:p>
            <a:pPr marL="0" indent="0">
              <a:buNone/>
            </a:pPr>
            <a:r>
              <a:rPr lang="en-US" sz="2200" dirty="0">
                <a:latin typeface="Aptos" panose="020B0004020202020204" pitchFamily="34" charset="0"/>
              </a:rPr>
              <a:t>November 8: Virtual Bingo</a:t>
            </a:r>
          </a:p>
          <a:p>
            <a:pPr marL="0" indent="0">
              <a:buNone/>
            </a:pPr>
            <a:r>
              <a:rPr lang="en-US" sz="2200" dirty="0">
                <a:latin typeface="Aptos" panose="020B0004020202020204" pitchFamily="34" charset="0"/>
              </a:rPr>
              <a:t>November 15: Guidelines Implementation Workshop, Portland, OR</a:t>
            </a:r>
          </a:p>
          <a:p>
            <a:pPr marL="0" indent="0">
              <a:buNone/>
            </a:pPr>
            <a:r>
              <a:rPr lang="en-US" sz="2200" dirty="0">
                <a:latin typeface="Aptos" panose="020B0004020202020204" pitchFamily="34" charset="0"/>
              </a:rPr>
              <a:t>November 18-20: J&amp;J’s Surgical Outcomes Symposium, Raritan, NJ</a:t>
            </a:r>
          </a:p>
          <a:p>
            <a:pPr marL="0" indent="0">
              <a:buNone/>
            </a:pPr>
            <a:endParaRPr lang="en-US" sz="1800" dirty="0"/>
          </a:p>
          <a:p>
            <a:pPr marL="0" indent="0">
              <a:buNone/>
            </a:pPr>
            <a:endParaRPr lang="en-US" dirty="0"/>
          </a:p>
        </p:txBody>
      </p:sp>
      <p:sp>
        <p:nvSpPr>
          <p:cNvPr id="4" name="Content Placeholder 3">
            <a:extLst>
              <a:ext uri="{FF2B5EF4-FFF2-40B4-BE49-F238E27FC236}">
                <a16:creationId xmlns:a16="http://schemas.microsoft.com/office/drawing/2014/main" id="{2C8BE550-C7DA-46CE-BC4A-B5D934A0E8D0}"/>
              </a:ext>
            </a:extLst>
          </p:cNvPr>
          <p:cNvSpPr>
            <a:spLocks noGrp="1"/>
          </p:cNvSpPr>
          <p:nvPr>
            <p:ph sz="half" idx="2"/>
          </p:nvPr>
        </p:nvSpPr>
        <p:spPr>
          <a:xfrm>
            <a:off x="6096000" y="1825625"/>
            <a:ext cx="5181600" cy="4093483"/>
          </a:xfrm>
        </p:spPr>
        <p:txBody>
          <a:bodyPr>
            <a:normAutofit/>
          </a:bodyPr>
          <a:lstStyle/>
          <a:p>
            <a:pPr marL="0" indent="0">
              <a:buNone/>
            </a:pPr>
            <a:r>
              <a:rPr lang="en-US" b="1" dirty="0">
                <a:latin typeface="Aptos" panose="020B0004020202020204" pitchFamily="34" charset="0"/>
              </a:rPr>
              <a:t>Leigh Anne Bartlett:</a:t>
            </a:r>
          </a:p>
          <a:p>
            <a:pPr marL="0" indent="0">
              <a:buNone/>
            </a:pPr>
            <a:r>
              <a:rPr lang="en-US" sz="2000" dirty="0">
                <a:latin typeface="Aptos" panose="020B0004020202020204" pitchFamily="34" charset="0"/>
              </a:rPr>
              <a:t>November 1-2:</a:t>
            </a:r>
            <a:r>
              <a:rPr lang="en-US" sz="2000" b="1" dirty="0">
                <a:latin typeface="Aptos" panose="020B0004020202020204" pitchFamily="34" charset="0"/>
              </a:rPr>
              <a:t> </a:t>
            </a:r>
            <a:r>
              <a:rPr lang="en-US" sz="2000" dirty="0">
                <a:latin typeface="Aptos" panose="020B0004020202020204" pitchFamily="34" charset="0"/>
              </a:rPr>
              <a:t>AORN Southeastern Conference, St. Augustine, Florida</a:t>
            </a:r>
          </a:p>
        </p:txBody>
      </p:sp>
      <p:pic>
        <p:nvPicPr>
          <p:cNvPr id="6" name="Graphic 5" descr="Online meeting outline">
            <a:extLst>
              <a:ext uri="{FF2B5EF4-FFF2-40B4-BE49-F238E27FC236}">
                <a16:creationId xmlns:a16="http://schemas.microsoft.com/office/drawing/2014/main" id="{0B8337E5-469F-6F28-D866-8649D99BEC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4877" y="3118821"/>
            <a:ext cx="2541493" cy="2541493"/>
          </a:xfrm>
          <a:prstGeom prst="rect">
            <a:avLst/>
          </a:prstGeom>
        </p:spPr>
      </p:pic>
    </p:spTree>
    <p:extLst>
      <p:ext uri="{BB962C8B-B14F-4D97-AF65-F5344CB8AC3E}">
        <p14:creationId xmlns:p14="http://schemas.microsoft.com/office/powerpoint/2010/main" val="2298986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A1593-2752-159E-180F-467E7D41E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FAB51A-F9E0-0B1D-6489-F220CF7E9A5F}"/>
              </a:ext>
            </a:extLst>
          </p:cNvPr>
          <p:cNvSpPr>
            <a:spLocks noGrp="1"/>
          </p:cNvSpPr>
          <p:nvPr>
            <p:ph type="title"/>
          </p:nvPr>
        </p:nvSpPr>
        <p:spPr/>
        <p:txBody>
          <a:bodyPr/>
          <a:lstStyle/>
          <a:p>
            <a:r>
              <a:rPr lang="en-US" dirty="0"/>
              <a:t>Board Representation Activities</a:t>
            </a:r>
          </a:p>
        </p:txBody>
      </p:sp>
      <p:sp>
        <p:nvSpPr>
          <p:cNvPr id="3" name="Content Placeholder 2">
            <a:extLst>
              <a:ext uri="{FF2B5EF4-FFF2-40B4-BE49-F238E27FC236}">
                <a16:creationId xmlns:a16="http://schemas.microsoft.com/office/drawing/2014/main" id="{28732132-5C18-16FB-AC8A-E19BEDBAB709}"/>
              </a:ext>
            </a:extLst>
          </p:cNvPr>
          <p:cNvSpPr>
            <a:spLocks noGrp="1"/>
          </p:cNvSpPr>
          <p:nvPr>
            <p:ph sz="half" idx="1"/>
          </p:nvPr>
        </p:nvSpPr>
        <p:spPr>
          <a:xfrm>
            <a:off x="838200" y="1794315"/>
            <a:ext cx="5181600" cy="4698560"/>
          </a:xfrm>
        </p:spPr>
        <p:txBody>
          <a:bodyPr>
            <a:normAutofit fontScale="55000" lnSpcReduction="20000"/>
          </a:bodyPr>
          <a:lstStyle/>
          <a:p>
            <a:pPr marL="0" indent="0">
              <a:buNone/>
            </a:pPr>
            <a:r>
              <a:rPr lang="en-US" sz="5100" b="1" dirty="0">
                <a:latin typeface="Aptos" panose="020B0004020202020204" pitchFamily="34" charset="0"/>
              </a:rPr>
              <a:t>JD Buchert:</a:t>
            </a:r>
            <a:endParaRPr lang="en-US" sz="5100" dirty="0">
              <a:latin typeface="Aptos" panose="020B0004020202020204" pitchFamily="34" charset="0"/>
            </a:endParaRPr>
          </a:p>
          <a:p>
            <a:pPr marL="0" indent="0">
              <a:buNone/>
            </a:pPr>
            <a:r>
              <a:rPr lang="en-US" sz="3600" dirty="0">
                <a:latin typeface="Aptos" panose="020B0004020202020204" pitchFamily="34" charset="0"/>
              </a:rPr>
              <a:t>November 1-2: AORN SE Regional Conference, St. Augustine, FL</a:t>
            </a:r>
          </a:p>
          <a:p>
            <a:pPr marL="0" indent="0">
              <a:buNone/>
            </a:pPr>
            <a:r>
              <a:rPr lang="en-US" sz="3600" dirty="0">
                <a:latin typeface="Aptos" panose="020B0004020202020204" pitchFamily="34" charset="0"/>
              </a:rPr>
              <a:t>November 4: TCORN Leadership Committee</a:t>
            </a:r>
          </a:p>
          <a:p>
            <a:pPr marL="0" indent="0">
              <a:buNone/>
            </a:pPr>
            <a:r>
              <a:rPr lang="en-US" sz="3600" dirty="0">
                <a:latin typeface="Aptos" panose="020B0004020202020204" pitchFamily="34" charset="0"/>
              </a:rPr>
              <a:t>November 6: South Central Society for Healthcare Risk Management &amp; Patient Safety Gathering</a:t>
            </a:r>
          </a:p>
          <a:p>
            <a:pPr marL="0" indent="0">
              <a:buNone/>
            </a:pPr>
            <a:r>
              <a:rPr lang="en-US" sz="3600" dirty="0">
                <a:latin typeface="Aptos" panose="020B0004020202020204" pitchFamily="34" charset="0"/>
              </a:rPr>
              <a:t>November 8 </a:t>
            </a:r>
            <a:r>
              <a:rPr lang="en-US" sz="3600" dirty="0" err="1">
                <a:latin typeface="Aptos" panose="020B0004020202020204" pitchFamily="34" charset="0"/>
              </a:rPr>
              <a:t>eChapter</a:t>
            </a:r>
            <a:r>
              <a:rPr lang="en-US" sz="3600" dirty="0">
                <a:latin typeface="Aptos" panose="020B0004020202020204" pitchFamily="34" charset="0"/>
              </a:rPr>
              <a:t> Winter Symposium-Perioperative Patient Safety &amp; Risk Reduction</a:t>
            </a:r>
          </a:p>
          <a:p>
            <a:pPr marL="0" indent="0">
              <a:buNone/>
            </a:pPr>
            <a:r>
              <a:rPr lang="en-US" sz="3600" dirty="0">
                <a:latin typeface="Aptos" panose="020B0004020202020204" pitchFamily="34" charset="0"/>
              </a:rPr>
              <a:t>November 8: Virtual Bingo</a:t>
            </a:r>
          </a:p>
          <a:p>
            <a:pPr marL="0" indent="0">
              <a:buNone/>
            </a:pPr>
            <a:r>
              <a:rPr lang="en-US" sz="3600" dirty="0">
                <a:latin typeface="Aptos" panose="020B0004020202020204" pitchFamily="34" charset="0"/>
              </a:rPr>
              <a:t>November 17: National Legislative Forum </a:t>
            </a:r>
          </a:p>
          <a:p>
            <a:pPr marL="0" indent="0">
              <a:buNone/>
            </a:pPr>
            <a:r>
              <a:rPr lang="en-US" sz="3600" dirty="0">
                <a:latin typeface="Aptos" panose="020B0004020202020204" pitchFamily="34" charset="0"/>
              </a:rPr>
              <a:t>November 18: AORN of Dallas</a:t>
            </a:r>
          </a:p>
          <a:p>
            <a:pPr marL="0" indent="0">
              <a:buNone/>
            </a:pPr>
            <a:r>
              <a:rPr lang="en-US" sz="3600" dirty="0">
                <a:latin typeface="Aptos" panose="020B0004020202020204" pitchFamily="34" charset="0"/>
              </a:rPr>
              <a:t>November 19: </a:t>
            </a:r>
            <a:r>
              <a:rPr lang="en-US" sz="3600" dirty="0" err="1">
                <a:latin typeface="Aptos" panose="020B0004020202020204" pitchFamily="34" charset="0"/>
              </a:rPr>
              <a:t>eChapter</a:t>
            </a:r>
            <a:r>
              <a:rPr lang="en-US" sz="3600" dirty="0">
                <a:latin typeface="Aptos" panose="020B0004020202020204" pitchFamily="34" charset="0"/>
              </a:rPr>
              <a:t> Education Committee</a:t>
            </a:r>
          </a:p>
          <a:p>
            <a:pPr marL="0" indent="0">
              <a:buNone/>
            </a:pPr>
            <a:endParaRPr lang="en-US" dirty="0"/>
          </a:p>
        </p:txBody>
      </p:sp>
      <p:sp>
        <p:nvSpPr>
          <p:cNvPr id="4" name="Content Placeholder 3">
            <a:extLst>
              <a:ext uri="{FF2B5EF4-FFF2-40B4-BE49-F238E27FC236}">
                <a16:creationId xmlns:a16="http://schemas.microsoft.com/office/drawing/2014/main" id="{47F65621-5C31-B1B3-07AF-C74ACA667792}"/>
              </a:ext>
            </a:extLst>
          </p:cNvPr>
          <p:cNvSpPr>
            <a:spLocks noGrp="1"/>
          </p:cNvSpPr>
          <p:nvPr>
            <p:ph sz="half" idx="2"/>
          </p:nvPr>
        </p:nvSpPr>
        <p:spPr>
          <a:xfrm>
            <a:off x="6172200" y="1825625"/>
            <a:ext cx="5181600" cy="4392295"/>
          </a:xfrm>
        </p:spPr>
        <p:txBody>
          <a:bodyPr>
            <a:normAutofit fontScale="55000" lnSpcReduction="20000"/>
          </a:bodyPr>
          <a:lstStyle/>
          <a:p>
            <a:pPr marL="0" indent="0">
              <a:buNone/>
            </a:pPr>
            <a:r>
              <a:rPr lang="en-US" sz="5100" b="1" dirty="0">
                <a:latin typeface="Aptos" panose="020B0004020202020204" pitchFamily="34" charset="0"/>
              </a:rPr>
              <a:t>Debra Callendar:</a:t>
            </a:r>
            <a:endParaRPr lang="en-US" sz="5100" dirty="0">
              <a:latin typeface="Aptos" panose="020B0004020202020204" pitchFamily="34" charset="0"/>
            </a:endParaRPr>
          </a:p>
          <a:p>
            <a:pPr marL="0" indent="0">
              <a:buNone/>
            </a:pPr>
            <a:r>
              <a:rPr lang="en-US" sz="4000" dirty="0">
                <a:latin typeface="Aptos" panose="020B0004020202020204" pitchFamily="34" charset="0"/>
              </a:rPr>
              <a:t>Nov 1-2: AORN SE Regional Conference, St. Augustine, FL</a:t>
            </a:r>
          </a:p>
          <a:p>
            <a:pPr marL="0" indent="0">
              <a:buNone/>
            </a:pPr>
            <a:r>
              <a:rPr lang="en-US" sz="4000" dirty="0">
                <a:latin typeface="Aptos" panose="020B0004020202020204" pitchFamily="34" charset="0"/>
              </a:rPr>
              <a:t>Nov 15: Guidelines Implementation Workshop, Portland, OR</a:t>
            </a:r>
          </a:p>
          <a:p>
            <a:pPr marL="0" indent="0">
              <a:buNone/>
            </a:pPr>
            <a:r>
              <a:rPr lang="en-US" sz="5100" b="1" dirty="0">
                <a:latin typeface="Aptos" panose="020B0004020202020204" pitchFamily="34" charset="0"/>
              </a:rPr>
              <a:t>Charlie Lin:</a:t>
            </a:r>
          </a:p>
          <a:p>
            <a:pPr marL="0" indent="0">
              <a:buNone/>
            </a:pPr>
            <a:r>
              <a:rPr lang="en-US" sz="4000" dirty="0">
                <a:latin typeface="Aptos" panose="020B0004020202020204" pitchFamily="34" charset="0"/>
              </a:rPr>
              <a:t>November 8: Virtual Bingo</a:t>
            </a:r>
          </a:p>
          <a:p>
            <a:pPr marL="0" indent="0">
              <a:buNone/>
            </a:pPr>
            <a:r>
              <a:rPr lang="en-US" sz="5100" b="1" dirty="0">
                <a:latin typeface="Aptos" panose="020B0004020202020204" pitchFamily="34" charset="0"/>
              </a:rPr>
              <a:t>Daphny Peneza:</a:t>
            </a:r>
          </a:p>
          <a:p>
            <a:pPr marL="0" indent="0">
              <a:buNone/>
            </a:pPr>
            <a:r>
              <a:rPr lang="en-US" sz="4000" dirty="0">
                <a:latin typeface="Aptos" panose="020B0004020202020204" pitchFamily="34" charset="0"/>
              </a:rPr>
              <a:t>Nov 8: Virtual Bingo</a:t>
            </a:r>
          </a:p>
          <a:p>
            <a:pPr marL="0" indent="0">
              <a:buNone/>
            </a:pPr>
            <a:r>
              <a:rPr lang="en-US" sz="4000" dirty="0">
                <a:latin typeface="Aptos" panose="020B0004020202020204" pitchFamily="34" charset="0"/>
              </a:rPr>
              <a:t>Nov 11: AORN Middle Tennessee</a:t>
            </a:r>
          </a:p>
          <a:p>
            <a:pPr marL="0" indent="0">
              <a:buNone/>
            </a:pPr>
            <a:r>
              <a:rPr lang="en-US" sz="4000" dirty="0">
                <a:latin typeface="Aptos" panose="020B0004020202020204" pitchFamily="34" charset="0"/>
              </a:rPr>
              <a:t>Nov 13: AORN Clinical Nurses Educator Specialty Assembly Fall Education</a:t>
            </a:r>
          </a:p>
          <a:p>
            <a:pPr marL="0" indent="0">
              <a:buNone/>
            </a:pPr>
            <a:endParaRPr lang="en-US" sz="2000" dirty="0">
              <a:latin typeface="Aptos" panose="020B0004020202020204" pitchFamily="34" charset="0"/>
            </a:endParaRPr>
          </a:p>
        </p:txBody>
      </p:sp>
    </p:spTree>
    <p:extLst>
      <p:ext uri="{BB962C8B-B14F-4D97-AF65-F5344CB8AC3E}">
        <p14:creationId xmlns:p14="http://schemas.microsoft.com/office/powerpoint/2010/main" val="1582187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6ED52-C297-48D9-4BAE-5FFD8C4410D0}"/>
              </a:ext>
            </a:extLst>
          </p:cNvPr>
          <p:cNvSpPr>
            <a:spLocks noGrp="1"/>
          </p:cNvSpPr>
          <p:nvPr>
            <p:ph type="title"/>
          </p:nvPr>
        </p:nvSpPr>
        <p:spPr/>
        <p:txBody>
          <a:bodyPr>
            <a:normAutofit fontScale="90000"/>
          </a:bodyPr>
          <a:lstStyle/>
          <a:p>
            <a:pPr algn="ctr"/>
            <a:r>
              <a:rPr lang="en-US" sz="4800" dirty="0">
                <a:ln>
                  <a:solidFill>
                    <a:schemeClr val="tx2"/>
                  </a:solidFill>
                </a:ln>
                <a:solidFill>
                  <a:schemeClr val="bg1"/>
                </a:solidFill>
              </a:rPr>
              <a:t>                   </a:t>
            </a:r>
            <a:r>
              <a:rPr lang="en-US" b="1" dirty="0">
                <a:ln>
                  <a:solidFill>
                    <a:schemeClr val="tx2"/>
                  </a:solidFill>
                </a:ln>
                <a:solidFill>
                  <a:schemeClr val="bg1"/>
                </a:solidFill>
              </a:rPr>
              <a:t>2025-2026 AORN Board  of Directors</a:t>
            </a:r>
          </a:p>
        </p:txBody>
      </p:sp>
      <p:pic>
        <p:nvPicPr>
          <p:cNvPr id="5" name="Content Placeholder 4" descr="A blue and orange striped brick wall&#10;&#10;AI-generated content may be incorrect.">
            <a:extLst>
              <a:ext uri="{FF2B5EF4-FFF2-40B4-BE49-F238E27FC236}">
                <a16:creationId xmlns:a16="http://schemas.microsoft.com/office/drawing/2014/main" id="{5F5CA798-630B-4242-33FF-1AC7A75D58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0515600" cy="1325563"/>
          </a:xfrm>
        </p:spPr>
      </p:pic>
      <p:sp>
        <p:nvSpPr>
          <p:cNvPr id="3" name="TextBox 2">
            <a:extLst>
              <a:ext uri="{FF2B5EF4-FFF2-40B4-BE49-F238E27FC236}">
                <a16:creationId xmlns:a16="http://schemas.microsoft.com/office/drawing/2014/main" id="{239F7409-47D8-EAA3-D5B0-63CF26C28267}"/>
              </a:ext>
            </a:extLst>
          </p:cNvPr>
          <p:cNvSpPr txBox="1"/>
          <p:nvPr/>
        </p:nvSpPr>
        <p:spPr>
          <a:xfrm>
            <a:off x="3219721" y="801666"/>
            <a:ext cx="8134079" cy="615553"/>
          </a:xfrm>
          <a:prstGeom prst="rect">
            <a:avLst/>
          </a:prstGeom>
          <a:noFill/>
        </p:spPr>
        <p:txBody>
          <a:bodyPr wrap="square" rtlCol="0">
            <a:spAutoFit/>
          </a:bodyPr>
          <a:lstStyle/>
          <a:p>
            <a:r>
              <a:rPr lang="en-US" sz="3400" b="1" dirty="0">
                <a:solidFill>
                  <a:schemeClr val="bg1"/>
                </a:solidFill>
              </a:rPr>
              <a:t>The 2025-2026 AORN Board of Directors</a:t>
            </a:r>
          </a:p>
        </p:txBody>
      </p:sp>
      <p:pic>
        <p:nvPicPr>
          <p:cNvPr id="9" name="Picture 8">
            <a:extLst>
              <a:ext uri="{FF2B5EF4-FFF2-40B4-BE49-F238E27FC236}">
                <a16:creationId xmlns:a16="http://schemas.microsoft.com/office/drawing/2014/main" id="{722521ED-4807-4FC3-542F-0443C360321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36105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10B4C-04A1-5C8F-8341-1A5B09EEB7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4C8989-7F50-4A0E-3E56-8FBD19518D0F}"/>
              </a:ext>
            </a:extLst>
          </p:cNvPr>
          <p:cNvSpPr>
            <a:spLocks noGrp="1"/>
          </p:cNvSpPr>
          <p:nvPr>
            <p:ph type="title"/>
          </p:nvPr>
        </p:nvSpPr>
        <p:spPr/>
        <p:txBody>
          <a:bodyPr/>
          <a:lstStyle/>
          <a:p>
            <a:r>
              <a:rPr lang="en-US" dirty="0"/>
              <a:t>Board Representation Activities</a:t>
            </a:r>
          </a:p>
        </p:txBody>
      </p:sp>
      <p:sp>
        <p:nvSpPr>
          <p:cNvPr id="3" name="Content Placeholder 2">
            <a:extLst>
              <a:ext uri="{FF2B5EF4-FFF2-40B4-BE49-F238E27FC236}">
                <a16:creationId xmlns:a16="http://schemas.microsoft.com/office/drawing/2014/main" id="{F6A8B08E-FD88-EE0D-96C3-963F1B65CB42}"/>
              </a:ext>
            </a:extLst>
          </p:cNvPr>
          <p:cNvSpPr>
            <a:spLocks noGrp="1"/>
          </p:cNvSpPr>
          <p:nvPr>
            <p:ph sz="half" idx="1"/>
          </p:nvPr>
        </p:nvSpPr>
        <p:spPr>
          <a:xfrm>
            <a:off x="838200" y="1825625"/>
            <a:ext cx="5181600" cy="4293821"/>
          </a:xfrm>
        </p:spPr>
        <p:txBody>
          <a:bodyPr>
            <a:normAutofit lnSpcReduction="10000"/>
          </a:bodyPr>
          <a:lstStyle/>
          <a:p>
            <a:pPr marL="0" indent="0">
              <a:buNone/>
              <a:defRPr/>
            </a:pPr>
            <a:r>
              <a:rPr lang="en-US" b="1" dirty="0">
                <a:solidFill>
                  <a:prstClr val="black"/>
                </a:solidFill>
                <a:latin typeface="Aptos" panose="020B0004020202020204" pitchFamily="34" charset="0"/>
              </a:rPr>
              <a:t>Rebecca Vortman:</a:t>
            </a:r>
            <a:endParaRPr lang="en-US" dirty="0">
              <a:solidFill>
                <a:prstClr val="black"/>
              </a:solidFill>
              <a:latin typeface="Aptos" panose="020B0004020202020204" pitchFamily="34" charset="0"/>
            </a:endParaRPr>
          </a:p>
          <a:p>
            <a:pPr marL="0" indent="0">
              <a:buNone/>
            </a:pPr>
            <a:r>
              <a:rPr lang="en-US" sz="2200" dirty="0">
                <a:latin typeface="Aptos" panose="020B0004020202020204" pitchFamily="34" charset="0"/>
              </a:rPr>
              <a:t>November 7: University of Illinois Chicago, College of Nursing – Power of Nursing Leadership, Chicago, IL</a:t>
            </a:r>
          </a:p>
          <a:p>
            <a:pPr marL="0" indent="0">
              <a:buNone/>
            </a:pPr>
            <a:r>
              <a:rPr lang="en-US" sz="2200" dirty="0">
                <a:latin typeface="Aptos" panose="020B0004020202020204" pitchFamily="34" charset="0"/>
              </a:rPr>
              <a:t>November 8: AORN Chapter 1411 Vendor Fair and ICORN Meeting, Elk Grove Village, IL</a:t>
            </a:r>
          </a:p>
          <a:p>
            <a:pPr marL="0" indent="0">
              <a:buNone/>
            </a:pPr>
            <a:r>
              <a:rPr lang="en-US" sz="2200" dirty="0">
                <a:latin typeface="Aptos" panose="020B0004020202020204" pitchFamily="34" charset="0"/>
              </a:rPr>
              <a:t>November 8: AORN Virtual Bingo with Chapters </a:t>
            </a:r>
          </a:p>
          <a:p>
            <a:pPr marL="0" indent="0">
              <a:buNone/>
            </a:pPr>
            <a:r>
              <a:rPr lang="en-US" sz="2200" dirty="0">
                <a:latin typeface="Aptos" panose="020B0004020202020204" pitchFamily="34" charset="0"/>
              </a:rPr>
              <a:t>November 15: AORN Guidelines Workshop, Portland, OR</a:t>
            </a:r>
          </a:p>
          <a:p>
            <a:pPr marL="0" indent="0">
              <a:buNone/>
            </a:pPr>
            <a:r>
              <a:rPr lang="en-US" sz="2200" dirty="0">
                <a:latin typeface="Aptos" panose="020B0004020202020204" pitchFamily="34" charset="0"/>
              </a:rPr>
              <a:t>November 22: AORN CNOR Virtual Live Review Course, Instructor</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dirty="0"/>
          </a:p>
        </p:txBody>
      </p:sp>
      <p:sp>
        <p:nvSpPr>
          <p:cNvPr id="4" name="Content Placeholder 3">
            <a:extLst>
              <a:ext uri="{FF2B5EF4-FFF2-40B4-BE49-F238E27FC236}">
                <a16:creationId xmlns:a16="http://schemas.microsoft.com/office/drawing/2014/main" id="{1C0806CF-519C-BB1D-D4DC-56EE870E4775}"/>
              </a:ext>
            </a:extLst>
          </p:cNvPr>
          <p:cNvSpPr>
            <a:spLocks noGrp="1"/>
          </p:cNvSpPr>
          <p:nvPr>
            <p:ph sz="half" idx="2"/>
          </p:nvPr>
        </p:nvSpPr>
        <p:spPr/>
        <p:txBody>
          <a:bodyPr>
            <a:normAutofit lnSpcReduction="10000"/>
          </a:bodyPr>
          <a:lstStyle/>
          <a:p>
            <a:pPr marL="0" indent="0">
              <a:buNone/>
            </a:pPr>
            <a:r>
              <a:rPr lang="en-US" b="1" dirty="0">
                <a:latin typeface="Aptos" panose="020B0004020202020204" pitchFamily="34" charset="0"/>
              </a:rPr>
              <a:t>NaKeisha Washington:</a:t>
            </a:r>
            <a:endParaRPr lang="en-US" dirty="0">
              <a:latin typeface="Aptos" panose="020B0004020202020204" pitchFamily="34" charset="0"/>
            </a:endParaRPr>
          </a:p>
          <a:p>
            <a:pPr marL="0" indent="0">
              <a:buNone/>
            </a:pPr>
            <a:r>
              <a:rPr lang="en-US" sz="2200" dirty="0">
                <a:latin typeface="Aptos" panose="020B0004020202020204" pitchFamily="34" charset="0"/>
              </a:rPr>
              <a:t>November 8: Virtual Bingo</a:t>
            </a:r>
          </a:p>
          <a:p>
            <a:pPr marL="0" indent="0">
              <a:buNone/>
            </a:pPr>
            <a:r>
              <a:rPr lang="en-US" sz="2200" dirty="0">
                <a:latin typeface="Aptos" panose="020B0004020202020204" pitchFamily="34" charset="0"/>
              </a:rPr>
              <a:t>November 12: Delta Community College of Nursing</a:t>
            </a:r>
          </a:p>
          <a:p>
            <a:pPr marL="0" indent="0">
              <a:buNone/>
            </a:pPr>
            <a:r>
              <a:rPr lang="en-US" sz="2200" dirty="0">
                <a:latin typeface="Aptos" panose="020B0004020202020204" pitchFamily="34" charset="0"/>
              </a:rPr>
              <a:t>November 15: Guidelines Implementation Workshop, Portland, OR</a:t>
            </a:r>
          </a:p>
          <a:p>
            <a:pPr marL="0" indent="0">
              <a:buNone/>
            </a:pPr>
            <a:r>
              <a:rPr lang="en-US" sz="2200" dirty="0">
                <a:latin typeface="Aptos" panose="020B0004020202020204" pitchFamily="34" charset="0"/>
              </a:rPr>
              <a:t>November 18: Stockton City Hall Meeting – receiving, Perioperative Nurses Week Proclamation</a:t>
            </a:r>
          </a:p>
          <a:p>
            <a:pPr marL="0" indent="0">
              <a:buNone/>
            </a:pPr>
            <a:endParaRPr lang="en-US" dirty="0"/>
          </a:p>
        </p:txBody>
      </p:sp>
      <p:pic>
        <p:nvPicPr>
          <p:cNvPr id="6" name="Graphic 5" descr="Podcast with solid fill">
            <a:extLst>
              <a:ext uri="{FF2B5EF4-FFF2-40B4-BE49-F238E27FC236}">
                <a16:creationId xmlns:a16="http://schemas.microsoft.com/office/drawing/2014/main" id="{48CFE8F0-2885-0C88-A177-6AB570113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2364" y="4717837"/>
            <a:ext cx="1201271" cy="1201271"/>
          </a:xfrm>
          <a:prstGeom prst="rect">
            <a:avLst/>
          </a:prstGeom>
        </p:spPr>
      </p:pic>
    </p:spTree>
    <p:extLst>
      <p:ext uri="{BB962C8B-B14F-4D97-AF65-F5344CB8AC3E}">
        <p14:creationId xmlns:p14="http://schemas.microsoft.com/office/powerpoint/2010/main" val="4249683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CC5F12-7AD8-CC6E-3914-6D52B51A9F9D}"/>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a:r>
              <a:rPr lang="en-US" sz="4000" b="1" kern="1200">
                <a:solidFill>
                  <a:srgbClr val="FFFFFF"/>
                </a:solidFill>
                <a:latin typeface="+mj-lt"/>
                <a:ea typeface="+mj-ea"/>
                <a:cs typeface="+mj-cs"/>
              </a:rPr>
              <a:t>Quote for the Month: </a:t>
            </a:r>
          </a:p>
        </p:txBody>
      </p:sp>
      <p:pic>
        <p:nvPicPr>
          <p:cNvPr id="9" name="Picture 8">
            <a:extLst>
              <a:ext uri="{FF2B5EF4-FFF2-40B4-BE49-F238E27FC236}">
                <a16:creationId xmlns:a16="http://schemas.microsoft.com/office/drawing/2014/main" id="{C47F2242-42A9-81CB-9976-C5080A350611}"/>
              </a:ext>
            </a:extLst>
          </p:cNvPr>
          <p:cNvPicPr>
            <a:picLocks noChangeAspect="1"/>
          </p:cNvPicPr>
          <p:nvPr/>
        </p:nvPicPr>
        <p:blipFill>
          <a:blip r:embed="rId3"/>
          <a:stretch>
            <a:fillRect/>
          </a:stretch>
        </p:blipFill>
        <p:spPr>
          <a:xfrm>
            <a:off x="6096000" y="595588"/>
            <a:ext cx="5608320" cy="5622374"/>
          </a:xfrm>
          <a:prstGeom prst="rect">
            <a:avLst/>
          </a:prstGeom>
        </p:spPr>
      </p:pic>
    </p:spTree>
    <p:extLst>
      <p:ext uri="{BB962C8B-B14F-4D97-AF65-F5344CB8AC3E}">
        <p14:creationId xmlns:p14="http://schemas.microsoft.com/office/powerpoint/2010/main" val="467265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FBBA82-E766-2FA1-5A87-BC323DED3330}"/>
              </a:ext>
            </a:extLst>
          </p:cNvPr>
          <p:cNvPicPr>
            <a:picLocks noChangeAspect="1"/>
          </p:cNvPicPr>
          <p:nvPr/>
        </p:nvPicPr>
        <p:blipFill>
          <a:blip r:embed="rId3"/>
          <a:stretch>
            <a:fillRect/>
          </a:stretch>
        </p:blipFill>
        <p:spPr>
          <a:xfrm>
            <a:off x="0" y="410618"/>
            <a:ext cx="12192000" cy="2238485"/>
          </a:xfrm>
          <a:prstGeom prst="rect">
            <a:avLst/>
          </a:prstGeom>
        </p:spPr>
      </p:pic>
      <p:pic>
        <p:nvPicPr>
          <p:cNvPr id="11" name="Picture 10">
            <a:extLst>
              <a:ext uri="{FF2B5EF4-FFF2-40B4-BE49-F238E27FC236}">
                <a16:creationId xmlns:a16="http://schemas.microsoft.com/office/drawing/2014/main" id="{21A047FB-05E9-7EF8-D8CC-90F8D95D445B}"/>
              </a:ext>
            </a:extLst>
          </p:cNvPr>
          <p:cNvPicPr>
            <a:picLocks noChangeAspect="1"/>
          </p:cNvPicPr>
          <p:nvPr/>
        </p:nvPicPr>
        <p:blipFill>
          <a:blip r:embed="rId4"/>
          <a:stretch>
            <a:fillRect/>
          </a:stretch>
        </p:blipFill>
        <p:spPr>
          <a:xfrm>
            <a:off x="1165274" y="2649103"/>
            <a:ext cx="9861452" cy="4149062"/>
          </a:xfrm>
          <a:prstGeom prst="rect">
            <a:avLst/>
          </a:prstGeom>
        </p:spPr>
      </p:pic>
    </p:spTree>
    <p:extLst>
      <p:ext uri="{BB962C8B-B14F-4D97-AF65-F5344CB8AC3E}">
        <p14:creationId xmlns:p14="http://schemas.microsoft.com/office/powerpoint/2010/main" val="280566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73E8A-EC19-AA23-D131-8224DDE9E4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3FFD566-304A-E707-418D-51F8BD5C5788}"/>
              </a:ext>
            </a:extLst>
          </p:cNvPr>
          <p:cNvSpPr/>
          <p:nvPr/>
        </p:nvSpPr>
        <p:spPr>
          <a:xfrm>
            <a:off x="0" y="0"/>
            <a:ext cx="12192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Ju</a:t>
            </a:r>
          </a:p>
        </p:txBody>
      </p:sp>
      <p:pic>
        <p:nvPicPr>
          <p:cNvPr id="2" name="Picture 1">
            <a:extLst>
              <a:ext uri="{FF2B5EF4-FFF2-40B4-BE49-F238E27FC236}">
                <a16:creationId xmlns:a16="http://schemas.microsoft.com/office/drawing/2014/main" id="{BEBBE241-630A-651C-FE48-580064D2259F}"/>
              </a:ext>
            </a:extLst>
          </p:cNvPr>
          <p:cNvPicPr>
            <a:picLocks noChangeAspect="1"/>
          </p:cNvPicPr>
          <p:nvPr/>
        </p:nvPicPr>
        <p:blipFill>
          <a:blip r:embed="rId3"/>
          <a:stretch>
            <a:fillRect/>
          </a:stretch>
        </p:blipFill>
        <p:spPr>
          <a:xfrm>
            <a:off x="1575399" y="1290182"/>
            <a:ext cx="9319188" cy="4409160"/>
          </a:xfrm>
          <a:prstGeom prst="rect">
            <a:avLst/>
          </a:prstGeom>
        </p:spPr>
      </p:pic>
      <p:sp>
        <p:nvSpPr>
          <p:cNvPr id="3" name="Rectangle: Rounded Corners 2">
            <a:extLst>
              <a:ext uri="{FF2B5EF4-FFF2-40B4-BE49-F238E27FC236}">
                <a16:creationId xmlns:a16="http://schemas.microsoft.com/office/drawing/2014/main" id="{264E991C-1F0C-D87C-22E6-09C535693B36}"/>
              </a:ext>
            </a:extLst>
          </p:cNvPr>
          <p:cNvSpPr/>
          <p:nvPr/>
        </p:nvSpPr>
        <p:spPr>
          <a:xfrm>
            <a:off x="675249" y="5866228"/>
            <a:ext cx="3024554" cy="84406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Registration Now Open!</a:t>
            </a:r>
          </a:p>
        </p:txBody>
      </p:sp>
      <p:sp>
        <p:nvSpPr>
          <p:cNvPr id="5" name="Frame 4">
            <a:extLst>
              <a:ext uri="{FF2B5EF4-FFF2-40B4-BE49-F238E27FC236}">
                <a16:creationId xmlns:a16="http://schemas.microsoft.com/office/drawing/2014/main" id="{B8ECC903-D179-1A44-0C0D-013D25A6A829}"/>
              </a:ext>
            </a:extLst>
          </p:cNvPr>
          <p:cNvSpPr/>
          <p:nvPr/>
        </p:nvSpPr>
        <p:spPr>
          <a:xfrm>
            <a:off x="6921306" y="5866228"/>
            <a:ext cx="4290646" cy="731520"/>
          </a:xfrm>
          <a:prstGeom prst="frame">
            <a:avLst/>
          </a:prstGeom>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64F97D56-6615-A9F4-DDCC-157F66E7FC9E}"/>
              </a:ext>
            </a:extLst>
          </p:cNvPr>
          <p:cNvSpPr txBox="1"/>
          <p:nvPr/>
        </p:nvSpPr>
        <p:spPr>
          <a:xfrm>
            <a:off x="7047915" y="6047322"/>
            <a:ext cx="4037427" cy="369332"/>
          </a:xfrm>
          <a:prstGeom prst="rect">
            <a:avLst/>
          </a:prstGeom>
          <a:noFill/>
        </p:spPr>
        <p:txBody>
          <a:bodyPr wrap="square" rtlCol="0">
            <a:spAutoFit/>
          </a:bodyPr>
          <a:lstStyle/>
          <a:p>
            <a:pPr algn="ctr"/>
            <a:r>
              <a:rPr lang="en-US" b="1" dirty="0">
                <a:solidFill>
                  <a:schemeClr val="accent2"/>
                </a:solidFill>
              </a:rPr>
              <a:t>Attendance Justification Tools</a:t>
            </a:r>
          </a:p>
        </p:txBody>
      </p:sp>
      <p:pic>
        <p:nvPicPr>
          <p:cNvPr id="8" name="Picture 7">
            <a:extLst>
              <a:ext uri="{FF2B5EF4-FFF2-40B4-BE49-F238E27FC236}">
                <a16:creationId xmlns:a16="http://schemas.microsoft.com/office/drawing/2014/main" id="{F261A780-3F52-97C1-70F0-7C2789681920}"/>
              </a:ext>
            </a:extLst>
          </p:cNvPr>
          <p:cNvPicPr>
            <a:picLocks noChangeAspect="1"/>
          </p:cNvPicPr>
          <p:nvPr/>
        </p:nvPicPr>
        <p:blipFill>
          <a:blip r:embed="rId4"/>
          <a:stretch>
            <a:fillRect/>
          </a:stretch>
        </p:blipFill>
        <p:spPr>
          <a:xfrm>
            <a:off x="10894587" y="0"/>
            <a:ext cx="1311482" cy="1311482"/>
          </a:xfrm>
          <a:prstGeom prst="rect">
            <a:avLst/>
          </a:prstGeom>
        </p:spPr>
      </p:pic>
      <p:sp>
        <p:nvSpPr>
          <p:cNvPr id="9" name="Frame 8">
            <a:extLst>
              <a:ext uri="{FF2B5EF4-FFF2-40B4-BE49-F238E27FC236}">
                <a16:creationId xmlns:a16="http://schemas.microsoft.com/office/drawing/2014/main" id="{102494D5-ADB7-5363-A26E-00A94CCBC5E9}"/>
              </a:ext>
            </a:extLst>
          </p:cNvPr>
          <p:cNvSpPr/>
          <p:nvPr/>
        </p:nvSpPr>
        <p:spPr>
          <a:xfrm>
            <a:off x="675249" y="5782785"/>
            <a:ext cx="3010486" cy="991772"/>
          </a:xfrm>
          <a:prstGeom prst="fram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9343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629117-5AFB-726E-4A5D-B56A66DAEE83}"/>
              </a:ext>
            </a:extLst>
          </p:cNvPr>
          <p:cNvSpPr>
            <a:spLocks noGrp="1"/>
          </p:cNvSpPr>
          <p:nvPr>
            <p:ph type="title"/>
          </p:nvPr>
        </p:nvSpPr>
        <p:spPr>
          <a:xfrm>
            <a:off x="838200" y="365125"/>
            <a:ext cx="10515600" cy="1325563"/>
          </a:xfrm>
        </p:spPr>
        <p:txBody>
          <a:bodyPr anchor="ctr">
            <a:normAutofit/>
          </a:bodyPr>
          <a:lstStyle/>
          <a:p>
            <a:r>
              <a:rPr lang="en-US"/>
              <a:t>HAPPY PERIOPERATIVE NURSES WEEK!</a:t>
            </a:r>
          </a:p>
        </p:txBody>
      </p:sp>
      <p:pic>
        <p:nvPicPr>
          <p:cNvPr id="4" name="Content Placeholder 3" descr="A poster with a picture of a person&#10;&#10;AI-generated content may be incorrect.">
            <a:extLst>
              <a:ext uri="{FF2B5EF4-FFF2-40B4-BE49-F238E27FC236}">
                <a16:creationId xmlns:a16="http://schemas.microsoft.com/office/drawing/2014/main" id="{19B361BA-9D12-5EEE-E2BB-C0E50ED61CBD}"/>
              </a:ext>
            </a:extLst>
          </p:cNvPr>
          <p:cNvPicPr>
            <a:picLocks noGrp="1" noChangeAspect="1"/>
          </p:cNvPicPr>
          <p:nvPr>
            <p:ph idx="1"/>
          </p:nvPr>
        </p:nvPicPr>
        <p:blipFill>
          <a:blip r:embed="rId3"/>
          <a:stretch>
            <a:fillRect/>
          </a:stretch>
        </p:blipFill>
        <p:spPr>
          <a:xfrm>
            <a:off x="838200" y="2226787"/>
            <a:ext cx="10515600" cy="3549014"/>
          </a:xfrm>
          <a:prstGeom prst="rect">
            <a:avLst/>
          </a:prstGeom>
          <a:noFill/>
        </p:spPr>
      </p:pic>
    </p:spTree>
    <p:extLst>
      <p:ext uri="{BB962C8B-B14F-4D97-AF65-F5344CB8AC3E}">
        <p14:creationId xmlns:p14="http://schemas.microsoft.com/office/powerpoint/2010/main" val="930417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erson holding tickets&#10;&#10;AI-generated content may be incorrect.">
            <a:extLst>
              <a:ext uri="{FF2B5EF4-FFF2-40B4-BE49-F238E27FC236}">
                <a16:creationId xmlns:a16="http://schemas.microsoft.com/office/drawing/2014/main" id="{59B46A7A-D8D2-C315-993C-D37AF69DEE56}"/>
              </a:ext>
            </a:extLst>
          </p:cNvPr>
          <p:cNvPicPr>
            <a:picLocks noChangeAspect="1"/>
          </p:cNvPicPr>
          <p:nvPr/>
        </p:nvPicPr>
        <p:blipFill>
          <a:blip r:embed="rId3"/>
          <a:stretch>
            <a:fillRect/>
          </a:stretch>
        </p:blipFill>
        <p:spPr>
          <a:xfrm>
            <a:off x="0" y="68262"/>
            <a:ext cx="7793014" cy="6721475"/>
          </a:xfrm>
          <a:prstGeom prst="rect">
            <a:avLst/>
          </a:prstGeom>
          <a:noFill/>
        </p:spPr>
      </p:pic>
      <p:sp>
        <p:nvSpPr>
          <p:cNvPr id="4" name="Rectangle: Rounded Corners 3">
            <a:hlinkClick r:id="rId4"/>
            <a:extLst>
              <a:ext uri="{FF2B5EF4-FFF2-40B4-BE49-F238E27FC236}">
                <a16:creationId xmlns:a16="http://schemas.microsoft.com/office/drawing/2014/main" id="{DC87F953-870E-FE0C-72FD-21015E32C990}"/>
              </a:ext>
            </a:extLst>
          </p:cNvPr>
          <p:cNvSpPr/>
          <p:nvPr/>
        </p:nvSpPr>
        <p:spPr>
          <a:xfrm>
            <a:off x="2771336" y="5978770"/>
            <a:ext cx="2025747" cy="4642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6BB703B-DD47-D5A1-E29D-6DED2CDBEBAD}"/>
              </a:ext>
            </a:extLst>
          </p:cNvPr>
          <p:cNvSpPr txBox="1"/>
          <p:nvPr/>
        </p:nvSpPr>
        <p:spPr>
          <a:xfrm>
            <a:off x="7624201" y="1028342"/>
            <a:ext cx="3939441" cy="4801314"/>
          </a:xfrm>
          <a:prstGeom prst="rect">
            <a:avLst/>
          </a:prstGeom>
          <a:noFill/>
          <a:ln w="31750">
            <a:solidFill>
              <a:schemeClr val="accent1"/>
            </a:solidFill>
          </a:ln>
        </p:spPr>
        <p:txBody>
          <a:bodyPr wrap="square" rtlCol="0">
            <a:spAutoFit/>
          </a:bodyPr>
          <a:lstStyle/>
          <a:p>
            <a:r>
              <a:rPr lang="en-US" sz="2200" b="1" dirty="0">
                <a:solidFill>
                  <a:schemeClr val="accent1"/>
                </a:solidFill>
              </a:rPr>
              <a:t>CCI Grants are Coming Soon!</a:t>
            </a:r>
          </a:p>
          <a:p>
            <a:endParaRPr lang="en-US" sz="2200" dirty="0">
              <a:solidFill>
                <a:schemeClr val="accent1"/>
              </a:solidFill>
            </a:endParaRPr>
          </a:p>
          <a:p>
            <a:r>
              <a:rPr lang="en-US" sz="2000" dirty="0"/>
              <a:t>AORN Foundation will be partnering with the Competency &amp; Credentialing Institute (CCI) to provide CNOR, CSSM and CNAMB certification grants, and the </a:t>
            </a:r>
            <a:r>
              <a:rPr lang="en-US" sz="2000" b="1" dirty="0"/>
              <a:t>application will be available on Nov. 1</a:t>
            </a:r>
            <a:r>
              <a:rPr lang="en-US" sz="2000" dirty="0"/>
              <a:t>. </a:t>
            </a:r>
          </a:p>
          <a:p>
            <a:r>
              <a:rPr lang="en-US" sz="2000" dirty="0"/>
              <a:t>These grants can be used for assistance in CNOR, CSSM and CNAMB certification testing. New certification only please.</a:t>
            </a:r>
          </a:p>
          <a:p>
            <a:r>
              <a:rPr lang="en-US" sz="2000" b="1" dirty="0">
                <a:hlinkClick r:id="rId5"/>
              </a:rPr>
              <a:t>Visit our website</a:t>
            </a:r>
            <a:r>
              <a:rPr lang="en-US" sz="2000" dirty="0"/>
              <a:t> to apply</a:t>
            </a:r>
            <a:r>
              <a:rPr lang="en-US" dirty="0"/>
              <a:t>.</a:t>
            </a:r>
            <a:endParaRPr lang="en-US" sz="2200" dirty="0">
              <a:solidFill>
                <a:schemeClr val="accent1"/>
              </a:solidFill>
            </a:endParaRPr>
          </a:p>
          <a:p>
            <a:endParaRPr lang="en-US" sz="2200" dirty="0">
              <a:solidFill>
                <a:schemeClr val="accent1"/>
              </a:solidFill>
            </a:endParaRPr>
          </a:p>
        </p:txBody>
      </p:sp>
    </p:spTree>
    <p:extLst>
      <p:ext uri="{BB962C8B-B14F-4D97-AF65-F5344CB8AC3E}">
        <p14:creationId xmlns:p14="http://schemas.microsoft.com/office/powerpoint/2010/main" val="2294408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Red marker and calendar">
            <a:extLst>
              <a:ext uri="{FF2B5EF4-FFF2-40B4-BE49-F238E27FC236}">
                <a16:creationId xmlns:a16="http://schemas.microsoft.com/office/drawing/2014/main" id="{93DACDD0-F002-AF31-B8CB-CF6EBE494367}"/>
              </a:ext>
            </a:extLst>
          </p:cNvPr>
          <p:cNvPicPr>
            <a:picLocks noChangeAspect="1"/>
          </p:cNvPicPr>
          <p:nvPr/>
        </p:nvPicPr>
        <p:blipFill rotWithShape="1">
          <a:blip r:embed="rId3"/>
          <a:srcRect t="15730"/>
          <a:stretch/>
        </p:blipFill>
        <p:spPr>
          <a:xfrm>
            <a:off x="27" y="13"/>
            <a:ext cx="12191973" cy="6857987"/>
          </a:xfrm>
          <a:prstGeom prst="rect">
            <a:avLst/>
          </a:prstGeom>
        </p:spPr>
      </p:pic>
      <p:sp>
        <p:nvSpPr>
          <p:cNvPr id="33" name="Rectangle 3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9" y="-1534135"/>
            <a:ext cx="4592271"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00B96C-41A3-4B82-9AF3-2DB27F8A18BC}"/>
              </a:ext>
            </a:extLst>
          </p:cNvPr>
          <p:cNvSpPr>
            <a:spLocks noGrp="1"/>
          </p:cNvSpPr>
          <p:nvPr>
            <p:ph type="title"/>
          </p:nvPr>
        </p:nvSpPr>
        <p:spPr>
          <a:xfrm>
            <a:off x="404552" y="3091928"/>
            <a:ext cx="9078563" cy="2387600"/>
          </a:xfrm>
        </p:spPr>
        <p:txBody>
          <a:bodyPr vert="horz" lIns="121920" tIns="60960" rIns="121920" bIns="60960" rtlCol="0" anchor="b">
            <a:normAutofit/>
          </a:bodyPr>
          <a:lstStyle/>
          <a:p>
            <a:pPr defTabSz="1219170"/>
            <a:r>
              <a:rPr lang="en-US" sz="6667" dirty="0">
                <a:solidFill>
                  <a:schemeClr val="tx1"/>
                </a:solidFill>
                <a:latin typeface="+mj-lt"/>
                <a:cs typeface="+mj-cs"/>
              </a:rPr>
              <a:t>Upcoming Dates &amp; Deadlines</a:t>
            </a:r>
          </a:p>
        </p:txBody>
      </p:sp>
      <p:sp>
        <p:nvSpPr>
          <p:cNvPr id="35" name="Rectangle: Rounded Corners 3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6"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B6C2E5A-98FB-4580-8ADE-AA2B3ABB59CD}"/>
              </a:ext>
            </a:extLst>
          </p:cNvPr>
          <p:cNvSpPr>
            <a:spLocks noGrp="1"/>
          </p:cNvSpPr>
          <p:nvPr>
            <p:ph idx="1"/>
          </p:nvPr>
        </p:nvSpPr>
        <p:spPr>
          <a:xfrm>
            <a:off x="404552" y="5624944"/>
            <a:ext cx="9078563" cy="592976"/>
          </a:xfrm>
        </p:spPr>
        <p:txBody>
          <a:bodyPr vert="horz" lIns="121920" tIns="60960" rIns="121920" bIns="60960" rtlCol="0" anchor="ctr">
            <a:normAutofit/>
          </a:bodyPr>
          <a:lstStyle/>
          <a:p>
            <a:pPr marL="0" indent="0" defTabSz="1219170">
              <a:spcBef>
                <a:spcPts val="1333"/>
              </a:spcBef>
              <a:buNone/>
            </a:pPr>
            <a:r>
              <a:rPr lang="en-US" sz="3200">
                <a:solidFill>
                  <a:schemeClr val="tx1"/>
                </a:solidFill>
              </a:rPr>
              <a:t>  </a:t>
            </a:r>
          </a:p>
        </p:txBody>
      </p:sp>
    </p:spTree>
    <p:extLst>
      <p:ext uri="{BB962C8B-B14F-4D97-AF65-F5344CB8AC3E}">
        <p14:creationId xmlns:p14="http://schemas.microsoft.com/office/powerpoint/2010/main" val="425687554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16597"/>
            <a:ext cx="73151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515B50-BBB0-A17F-66B8-2E4F57E74A27}"/>
              </a:ext>
            </a:extLst>
          </p:cNvPr>
          <p:cNvSpPr>
            <a:spLocks noGrp="1"/>
          </p:cNvSpPr>
          <p:nvPr>
            <p:ph type="title"/>
          </p:nvPr>
        </p:nvSpPr>
        <p:spPr>
          <a:xfrm>
            <a:off x="1043632" y="715820"/>
            <a:ext cx="9942716" cy="1554480"/>
          </a:xfrm>
        </p:spPr>
        <p:txBody>
          <a:bodyPr anchor="ctr">
            <a:normAutofit/>
          </a:bodyPr>
          <a:lstStyle/>
          <a:p>
            <a:r>
              <a:rPr lang="en-US" sz="4800" dirty="0"/>
              <a:t>National Legislative Call</a:t>
            </a:r>
          </a:p>
        </p:txBody>
      </p:sp>
      <p:sp>
        <p:nvSpPr>
          <p:cNvPr id="3" name="Content Placeholder 2">
            <a:extLst>
              <a:ext uri="{FF2B5EF4-FFF2-40B4-BE49-F238E27FC236}">
                <a16:creationId xmlns:a16="http://schemas.microsoft.com/office/drawing/2014/main" id="{329942A7-1871-809A-E438-36D4580F7A03}"/>
              </a:ext>
            </a:extLst>
          </p:cNvPr>
          <p:cNvSpPr>
            <a:spLocks noGrp="1"/>
          </p:cNvSpPr>
          <p:nvPr>
            <p:ph idx="1"/>
          </p:nvPr>
        </p:nvSpPr>
        <p:spPr>
          <a:xfrm>
            <a:off x="1045029" y="3047145"/>
            <a:ext cx="9941319" cy="3438167"/>
          </a:xfrm>
        </p:spPr>
        <p:txBody>
          <a:bodyPr anchor="ctr">
            <a:normAutofit fontScale="70000" lnSpcReduction="20000"/>
          </a:bodyPr>
          <a:lstStyle/>
          <a:p>
            <a:pPr marL="0" indent="0">
              <a:buNone/>
            </a:pPr>
            <a:r>
              <a:rPr lang="en-US" dirty="0">
                <a:latin typeface="Aptos" panose="020B0004020202020204" pitchFamily="34" charset="0"/>
              </a:rPr>
              <a:t>The next National Legislative Forum is scheduled on </a:t>
            </a:r>
            <a:r>
              <a:rPr lang="en-US" b="1" dirty="0">
                <a:latin typeface="Aptos" panose="020B0004020202020204" pitchFamily="34" charset="0"/>
              </a:rPr>
              <a:t>Monday, November 16</a:t>
            </a:r>
            <a:r>
              <a:rPr lang="en-US" b="1" baseline="30000" dirty="0">
                <a:latin typeface="Aptos" panose="020B0004020202020204" pitchFamily="34" charset="0"/>
              </a:rPr>
              <a:t>th</a:t>
            </a:r>
            <a:r>
              <a:rPr lang="en-US" b="1" dirty="0">
                <a:latin typeface="Aptos" panose="020B0004020202020204" pitchFamily="34" charset="0"/>
              </a:rPr>
              <a:t> at 6:30pm MT.</a:t>
            </a:r>
          </a:p>
          <a:p>
            <a:pPr marL="0" indent="0">
              <a:buNone/>
            </a:pPr>
            <a:r>
              <a:rPr lang="en-US" dirty="0">
                <a:latin typeface="Aptos" panose="020B0004020202020204" pitchFamily="34" charset="0"/>
              </a:rPr>
              <a:t>Missed the October Call: Scan the QR Code:</a:t>
            </a:r>
          </a:p>
          <a:p>
            <a:pPr marL="0" indent="0">
              <a:buNone/>
            </a:pPr>
            <a:r>
              <a:rPr lang="en-US" dirty="0">
                <a:latin typeface="Open Sans" panose="020B0606030504020204" pitchFamily="34" charset="0"/>
              </a:rPr>
              <a:t>(</a:t>
            </a:r>
            <a:r>
              <a:rPr lang="en-US" i="1" dirty="0">
                <a:latin typeface="Open Sans" panose="020B0606030504020204" pitchFamily="34" charset="0"/>
              </a:rPr>
              <a:t>You may need to download the file</a:t>
            </a:r>
            <a:r>
              <a:rPr lang="en-US" dirty="0">
                <a:latin typeface="Open Sans" panose="020B0606030504020204" pitchFamily="34" charset="0"/>
              </a:rPr>
              <a:t>)</a:t>
            </a:r>
            <a:endParaRPr lang="en-US" dirty="0"/>
          </a:p>
          <a:p>
            <a:pPr marL="0" indent="0">
              <a:buNone/>
            </a:pPr>
            <a:endParaRPr lang="en-US" dirty="0">
              <a:latin typeface="Aptos" panose="020B0004020202020204" pitchFamily="34" charset="0"/>
            </a:endParaRPr>
          </a:p>
          <a:p>
            <a:pPr marL="0" indent="0">
              <a:buNone/>
            </a:pPr>
            <a:endParaRPr lang="en-US" sz="2400" dirty="0">
              <a:solidFill>
                <a:schemeClr val="accent1">
                  <a:lumMod val="75000"/>
                </a:schemeClr>
              </a:solidFill>
            </a:endParaRPr>
          </a:p>
          <a:p>
            <a:pPr marL="0" indent="0">
              <a:buNone/>
            </a:pPr>
            <a:endParaRPr lang="en-US" sz="2400" dirty="0">
              <a:solidFill>
                <a:schemeClr val="accent1">
                  <a:lumMod val="75000"/>
                </a:schemeClr>
              </a:solidFill>
            </a:endParaRPr>
          </a:p>
          <a:p>
            <a:pPr marL="0" indent="0">
              <a:buNone/>
            </a:pPr>
            <a:endParaRPr lang="en-US" sz="2000" dirty="0">
              <a:solidFill>
                <a:schemeClr val="accent1">
                  <a:lumMod val="75000"/>
                </a:schemeClr>
              </a:solidFill>
              <a:latin typeface="Aptos" panose="020B0004020202020204" pitchFamily="34" charset="0"/>
            </a:endParaRPr>
          </a:p>
          <a:p>
            <a:pPr marL="0" indent="0">
              <a:buNone/>
            </a:pPr>
            <a:endParaRPr lang="en-US" sz="2000" dirty="0">
              <a:solidFill>
                <a:schemeClr val="accent1">
                  <a:lumMod val="75000"/>
                </a:schemeClr>
              </a:solidFill>
              <a:latin typeface="Aptos" panose="020B0004020202020204" pitchFamily="34" charset="0"/>
            </a:endParaRPr>
          </a:p>
          <a:p>
            <a:pPr marL="0" indent="0">
              <a:buNone/>
            </a:pPr>
            <a:r>
              <a:rPr lang="en-US" sz="2000" dirty="0">
                <a:solidFill>
                  <a:schemeClr val="accent1">
                    <a:lumMod val="75000"/>
                  </a:schemeClr>
                </a:solidFill>
                <a:latin typeface="Aptos" panose="020B0004020202020204" pitchFamily="34" charset="0"/>
              </a:rPr>
              <a:t>The National Legislative Forum (NLF) calls take place on the 3</a:t>
            </a:r>
            <a:r>
              <a:rPr lang="en-US" sz="2000" baseline="30000" dirty="0">
                <a:solidFill>
                  <a:schemeClr val="accent1">
                    <a:lumMod val="75000"/>
                  </a:schemeClr>
                </a:solidFill>
                <a:latin typeface="Aptos" panose="020B0004020202020204" pitchFamily="34" charset="0"/>
              </a:rPr>
              <a:t>rd</a:t>
            </a:r>
            <a:r>
              <a:rPr lang="en-US" sz="2000" dirty="0">
                <a:solidFill>
                  <a:schemeClr val="accent1">
                    <a:lumMod val="75000"/>
                  </a:schemeClr>
                </a:solidFill>
                <a:latin typeface="Aptos" panose="020B0004020202020204" pitchFamily="34" charset="0"/>
              </a:rPr>
              <a:t> Monday of each month at 5:30pm PT, 6:30pm MT, 7:30pm CT, and 8:30pm ET. </a:t>
            </a:r>
          </a:p>
          <a:p>
            <a:pPr marL="0" indent="0">
              <a:buNone/>
            </a:pPr>
            <a:r>
              <a:rPr lang="en-US" sz="2000" dirty="0">
                <a:solidFill>
                  <a:schemeClr val="accent1">
                    <a:lumMod val="75000"/>
                  </a:schemeClr>
                </a:solidFill>
                <a:latin typeface="Aptos" panose="020B0004020202020204" pitchFamily="34" charset="0"/>
              </a:rPr>
              <a:t>If you are interested in joining the calls, click QR Code.</a:t>
            </a:r>
          </a:p>
          <a:p>
            <a:pPr marL="0" indent="0">
              <a:buNone/>
            </a:pPr>
            <a:endParaRPr lang="en-US" sz="3200" dirty="0"/>
          </a:p>
        </p:txBody>
      </p:sp>
      <p:cxnSp>
        <p:nvCxnSpPr>
          <p:cNvPr id="6"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2"/>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2FAD75D-DE05-0878-DBE7-A4A08F40120C}"/>
              </a:ext>
            </a:extLst>
          </p:cNvPr>
          <p:cNvPicPr>
            <a:picLocks noChangeAspect="1"/>
          </p:cNvPicPr>
          <p:nvPr/>
        </p:nvPicPr>
        <p:blipFill>
          <a:blip r:embed="rId3"/>
          <a:stretch>
            <a:fillRect/>
          </a:stretch>
        </p:blipFill>
        <p:spPr>
          <a:xfrm>
            <a:off x="9458556" y="479833"/>
            <a:ext cx="2224180" cy="2224180"/>
          </a:xfrm>
          <a:prstGeom prst="rect">
            <a:avLst/>
          </a:prstGeom>
        </p:spPr>
      </p:pic>
      <p:pic>
        <p:nvPicPr>
          <p:cNvPr id="14" name="Picture 13">
            <a:extLst>
              <a:ext uri="{FF2B5EF4-FFF2-40B4-BE49-F238E27FC236}">
                <a16:creationId xmlns:a16="http://schemas.microsoft.com/office/drawing/2014/main" id="{B5E19611-F12C-2C33-E8B2-D5719CE2D474}"/>
              </a:ext>
            </a:extLst>
          </p:cNvPr>
          <p:cNvPicPr>
            <a:picLocks noChangeAspect="1"/>
          </p:cNvPicPr>
          <p:nvPr/>
        </p:nvPicPr>
        <p:blipFill>
          <a:blip r:embed="rId4"/>
          <a:stretch>
            <a:fillRect/>
          </a:stretch>
        </p:blipFill>
        <p:spPr>
          <a:xfrm>
            <a:off x="7779434" y="3243088"/>
            <a:ext cx="1941341" cy="1941341"/>
          </a:xfrm>
          <a:prstGeom prst="rect">
            <a:avLst/>
          </a:prstGeom>
        </p:spPr>
      </p:pic>
    </p:spTree>
    <p:extLst>
      <p:ext uri="{BB962C8B-B14F-4D97-AF65-F5344CB8AC3E}">
        <p14:creationId xmlns:p14="http://schemas.microsoft.com/office/powerpoint/2010/main" val="1805177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95874A-5C36-712F-783C-6F73FCEE943D}"/>
              </a:ext>
            </a:extLst>
          </p:cNvPr>
          <p:cNvSpPr>
            <a:spLocks noGrp="1"/>
          </p:cNvSpPr>
          <p:nvPr>
            <p:ph type="title"/>
          </p:nvPr>
        </p:nvSpPr>
        <p:spPr>
          <a:xfrm>
            <a:off x="793661" y="386929"/>
            <a:ext cx="10066123" cy="1298448"/>
          </a:xfrm>
        </p:spPr>
        <p:txBody>
          <a:bodyPr anchor="b">
            <a:normAutofit/>
          </a:bodyPr>
          <a:lstStyle/>
          <a:p>
            <a:r>
              <a:rPr lang="en-US" sz="4133" dirty="0"/>
              <a:t>Chapter Leader Townhall </a:t>
            </a:r>
            <a:br>
              <a:rPr lang="en-US" sz="4133" dirty="0"/>
            </a:br>
            <a:r>
              <a:rPr lang="en-US" sz="4133" dirty="0"/>
              <a:t>6pm MT, Oct 16th</a:t>
            </a:r>
          </a:p>
        </p:txBody>
      </p:sp>
      <p:sp>
        <p:nvSpPr>
          <p:cNvPr id="27" name="Rectangle 2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11454593" cy="7817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03079"/>
            <a:ext cx="1138336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1172394-CEDA-0D86-F59A-8BE063E28354}"/>
              </a:ext>
            </a:extLst>
          </p:cNvPr>
          <p:cNvSpPr>
            <a:spLocks noGrp="1"/>
          </p:cNvSpPr>
          <p:nvPr>
            <p:ph idx="1"/>
          </p:nvPr>
        </p:nvSpPr>
        <p:spPr>
          <a:xfrm>
            <a:off x="793660" y="2321170"/>
            <a:ext cx="4530899" cy="3917790"/>
          </a:xfrm>
        </p:spPr>
        <p:txBody>
          <a:bodyPr anchor="t">
            <a:normAutofit/>
          </a:bodyPr>
          <a:lstStyle/>
          <a:p>
            <a:pPr marL="0" indent="0" algn="ctr">
              <a:buNone/>
            </a:pPr>
            <a:r>
              <a:rPr lang="en-US" sz="1800" dirty="0">
                <a:latin typeface="Open Sans" panose="020B0606030504020204" pitchFamily="34" charset="0"/>
                <a:ea typeface="Times New Roman" panose="02020603050405020304" pitchFamily="18" charset="0"/>
              </a:rPr>
              <a:t>This is an opportunity for officers to ask questions and find out what other officers are doing successfully. </a:t>
            </a:r>
          </a:p>
          <a:p>
            <a:pPr marL="0" indent="0" algn="ctr">
              <a:buNone/>
            </a:pPr>
            <a:r>
              <a:rPr lang="en-US" sz="1800" dirty="0">
                <a:solidFill>
                  <a:schemeClr val="accent4"/>
                </a:solidFill>
                <a:latin typeface="Open Sans" panose="020B0606030504020204" pitchFamily="34" charset="0"/>
                <a:ea typeface="Times New Roman" panose="02020603050405020304" pitchFamily="18" charset="0"/>
              </a:rPr>
              <a:t>Open to Chapter Leaders Only</a:t>
            </a:r>
          </a:p>
          <a:p>
            <a:pPr marL="0" indent="0" algn="ctr">
              <a:buNone/>
            </a:pPr>
            <a:r>
              <a:rPr lang="en-US" sz="1800" dirty="0">
                <a:latin typeface="Open Sans" panose="020B0606030504020204" pitchFamily="34" charset="0"/>
              </a:rPr>
              <a:t>If you missed the </a:t>
            </a:r>
            <a:r>
              <a:rPr lang="en-US" sz="1800" dirty="0">
                <a:solidFill>
                  <a:schemeClr val="accent4"/>
                </a:solidFill>
                <a:latin typeface="Open Sans" panose="020B0606030504020204" pitchFamily="34" charset="0"/>
              </a:rPr>
              <a:t>October</a:t>
            </a:r>
            <a:r>
              <a:rPr lang="en-US" sz="1800" dirty="0">
                <a:latin typeface="Open Sans" panose="020B0606030504020204" pitchFamily="34" charset="0"/>
              </a:rPr>
              <a:t> call, scan this QR Code:</a:t>
            </a:r>
          </a:p>
          <a:p>
            <a:pPr marL="0" indent="0" algn="ctr">
              <a:buNone/>
            </a:pPr>
            <a:endParaRPr lang="en-US" sz="1800" dirty="0">
              <a:latin typeface="Open Sans" panose="020B0606030504020204" pitchFamily="34" charset="0"/>
            </a:endParaRPr>
          </a:p>
        </p:txBody>
      </p:sp>
      <p:sp>
        <p:nvSpPr>
          <p:cNvPr id="31" name="Rectangle 3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1" y="2313027"/>
            <a:ext cx="781700" cy="15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1F35890-7FA6-73F2-072B-18CD651DD6F3}"/>
              </a:ext>
            </a:extLst>
          </p:cNvPr>
          <p:cNvSpPr txBox="1"/>
          <p:nvPr/>
        </p:nvSpPr>
        <p:spPr>
          <a:xfrm>
            <a:off x="6702381" y="2607309"/>
            <a:ext cx="4157401" cy="646331"/>
          </a:xfrm>
          <a:prstGeom prst="rect">
            <a:avLst/>
          </a:prstGeom>
          <a:noFill/>
        </p:spPr>
        <p:txBody>
          <a:bodyPr wrap="square" rtlCol="0">
            <a:spAutoFit/>
          </a:bodyPr>
          <a:lstStyle/>
          <a:p>
            <a:pPr marL="0" indent="0">
              <a:buNone/>
            </a:pPr>
            <a:r>
              <a:rPr lang="en-US" sz="1800" dirty="0">
                <a:latin typeface="Open Sans" panose="020B0606030504020204" pitchFamily="34" charset="0"/>
              </a:rPr>
              <a:t>To Register for the </a:t>
            </a:r>
            <a:r>
              <a:rPr lang="en-US" sz="1800" dirty="0">
                <a:solidFill>
                  <a:schemeClr val="accent4"/>
                </a:solidFill>
                <a:latin typeface="Open Sans" panose="020B0606030504020204" pitchFamily="34" charset="0"/>
              </a:rPr>
              <a:t>November </a:t>
            </a:r>
            <a:r>
              <a:rPr lang="en-US" sz="1800" dirty="0">
                <a:latin typeface="Open Sans" panose="020B0606030504020204" pitchFamily="34" charset="0"/>
              </a:rPr>
              <a:t>call, scan QR Code:</a:t>
            </a:r>
          </a:p>
        </p:txBody>
      </p:sp>
      <p:pic>
        <p:nvPicPr>
          <p:cNvPr id="6" name="Picture 5">
            <a:extLst>
              <a:ext uri="{FF2B5EF4-FFF2-40B4-BE49-F238E27FC236}">
                <a16:creationId xmlns:a16="http://schemas.microsoft.com/office/drawing/2014/main" id="{C7B6851C-0A4C-4D5D-CD58-8FA9B439DC52}"/>
              </a:ext>
            </a:extLst>
          </p:cNvPr>
          <p:cNvPicPr>
            <a:picLocks noChangeAspect="1"/>
          </p:cNvPicPr>
          <p:nvPr/>
        </p:nvPicPr>
        <p:blipFill>
          <a:blip r:embed="rId3"/>
          <a:stretch>
            <a:fillRect/>
          </a:stretch>
        </p:blipFill>
        <p:spPr>
          <a:xfrm>
            <a:off x="2040757" y="4077456"/>
            <a:ext cx="2242314" cy="2242314"/>
          </a:xfrm>
          <a:prstGeom prst="rect">
            <a:avLst/>
          </a:prstGeom>
        </p:spPr>
      </p:pic>
      <p:pic>
        <p:nvPicPr>
          <p:cNvPr id="10" name="Picture 9">
            <a:extLst>
              <a:ext uri="{FF2B5EF4-FFF2-40B4-BE49-F238E27FC236}">
                <a16:creationId xmlns:a16="http://schemas.microsoft.com/office/drawing/2014/main" id="{FAA5388A-F60F-1FA9-07FE-4FD4499D752D}"/>
              </a:ext>
            </a:extLst>
          </p:cNvPr>
          <p:cNvPicPr>
            <a:picLocks noChangeAspect="1"/>
          </p:cNvPicPr>
          <p:nvPr/>
        </p:nvPicPr>
        <p:blipFill>
          <a:blip r:embed="rId4"/>
          <a:stretch>
            <a:fillRect/>
          </a:stretch>
        </p:blipFill>
        <p:spPr>
          <a:xfrm>
            <a:off x="7488680" y="3748672"/>
            <a:ext cx="2584804" cy="2584804"/>
          </a:xfrm>
          <a:prstGeom prst="rect">
            <a:avLst/>
          </a:prstGeom>
        </p:spPr>
      </p:pic>
    </p:spTree>
    <p:extLst>
      <p:ext uri="{BB962C8B-B14F-4D97-AF65-F5344CB8AC3E}">
        <p14:creationId xmlns:p14="http://schemas.microsoft.com/office/powerpoint/2010/main" val="767780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0B96C-41A3-4B82-9AF3-2DB27F8A18BC}"/>
              </a:ext>
            </a:extLst>
          </p:cNvPr>
          <p:cNvSpPr>
            <a:spLocks noGrp="1"/>
          </p:cNvSpPr>
          <p:nvPr>
            <p:ph type="title"/>
          </p:nvPr>
        </p:nvSpPr>
        <p:spPr>
          <a:xfrm>
            <a:off x="514349" y="2849331"/>
            <a:ext cx="4163787" cy="1843768"/>
          </a:xfrm>
        </p:spPr>
        <p:txBody>
          <a:bodyPr vert="horz" lIns="121920" tIns="60960" rIns="121920" bIns="60960" rtlCol="0" anchor="b">
            <a:normAutofit/>
          </a:bodyPr>
          <a:lstStyle/>
          <a:p>
            <a:pPr defTabSz="1219170"/>
            <a:r>
              <a:rPr lang="en-US" sz="3800"/>
              <a:t>AORN Upcoming Events</a:t>
            </a:r>
          </a:p>
        </p:txBody>
      </p:sp>
      <p:sp>
        <p:nvSpPr>
          <p:cNvPr id="3" name="Content Placeholder 2">
            <a:extLst>
              <a:ext uri="{FF2B5EF4-FFF2-40B4-BE49-F238E27FC236}">
                <a16:creationId xmlns:a16="http://schemas.microsoft.com/office/drawing/2014/main" id="{1B6C2E5A-98FB-4580-8ADE-AA2B3ABB59CD}"/>
              </a:ext>
            </a:extLst>
          </p:cNvPr>
          <p:cNvSpPr>
            <a:spLocks noGrp="1"/>
          </p:cNvSpPr>
          <p:nvPr>
            <p:ph type="body" idx="1"/>
          </p:nvPr>
        </p:nvSpPr>
        <p:spPr>
          <a:xfrm>
            <a:off x="514351" y="5143500"/>
            <a:ext cx="6457951" cy="1224643"/>
          </a:xfrm>
        </p:spPr>
        <p:txBody>
          <a:bodyPr vert="horz" lIns="121920" tIns="60960" rIns="121920" bIns="60960" rtlCol="0">
            <a:normAutofit/>
          </a:bodyPr>
          <a:lstStyle/>
          <a:p>
            <a:pPr marL="0" indent="0" defTabSz="1219170">
              <a:spcBef>
                <a:spcPts val="1333"/>
              </a:spcBef>
              <a:buNone/>
            </a:pPr>
            <a:r>
              <a:rPr lang="en-US"/>
              <a:t>  </a:t>
            </a:r>
          </a:p>
        </p:txBody>
      </p:sp>
    </p:spTree>
    <p:extLst>
      <p:ext uri="{BB962C8B-B14F-4D97-AF65-F5344CB8AC3E}">
        <p14:creationId xmlns:p14="http://schemas.microsoft.com/office/powerpoint/2010/main" val="3706026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ight the Pathway.potx" id="{F562607A-754A-4B87-A16F-980AF393A706}" vid="{D304E393-7D44-47FC-9CD4-1BD335270232}"/>
    </a:ext>
  </a:extLst>
</a:theme>
</file>

<file path=ppt/theme/theme2.xml><?xml version="1.0" encoding="utf-8"?>
<a:theme xmlns:a="http://schemas.openxmlformats.org/drawingml/2006/main" name="Board Update 2025 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ight the Pathway.potx" id="{F562607A-754A-4B87-A16F-980AF393A706}" vid="{D304E393-7D44-47FC-9CD4-1BD335270232}"/>
    </a:ext>
  </a:extLst>
</a:theme>
</file>

<file path=ppt/theme/theme3.xml><?xml version="1.0" encoding="utf-8"?>
<a:theme xmlns:a="http://schemas.openxmlformats.org/drawingml/2006/main" name="1_Office Theme">
  <a:themeElements>
    <a:clrScheme name="Custom 9">
      <a:dk1>
        <a:sysClr val="windowText" lastClr="000000"/>
      </a:dk1>
      <a:lt1>
        <a:sysClr val="window" lastClr="FFFFFF"/>
      </a:lt1>
      <a:dk2>
        <a:srgbClr val="44546A"/>
      </a:dk2>
      <a:lt2>
        <a:srgbClr val="E7E6E6"/>
      </a:lt2>
      <a:accent1>
        <a:srgbClr val="A1CA67"/>
      </a:accent1>
      <a:accent2>
        <a:srgbClr val="6ABA76"/>
      </a:accent2>
      <a:accent3>
        <a:srgbClr val="00877C"/>
      </a:accent3>
      <a:accent4>
        <a:srgbClr val="00AEA9"/>
      </a:accent4>
      <a:accent5>
        <a:srgbClr val="006D7B"/>
      </a:accent5>
      <a:accent6>
        <a:srgbClr val="003D54"/>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Board Update June 2025</Template>
  <TotalTime>968</TotalTime>
  <Words>1217</Words>
  <Application>Microsoft Office PowerPoint</Application>
  <PresentationFormat>Widescreen</PresentationFormat>
  <Paragraphs>155</Paragraphs>
  <Slides>22</Slides>
  <Notes>21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Aptos</vt:lpstr>
      <vt:lpstr>Aptos Display</vt:lpstr>
      <vt:lpstr>Arial</vt:lpstr>
      <vt:lpstr>Calibri</vt:lpstr>
      <vt:lpstr>Cambria</vt:lpstr>
      <vt:lpstr>Open Sans</vt:lpstr>
      <vt:lpstr>Source Sans Pro</vt:lpstr>
      <vt:lpstr>Office Theme</vt:lpstr>
      <vt:lpstr>Board Update 2025 template</vt:lpstr>
      <vt:lpstr>1_Office Theme</vt:lpstr>
      <vt:lpstr>2025 Board Update</vt:lpstr>
      <vt:lpstr>                   2025-2026 AORN Board  of Directors</vt:lpstr>
      <vt:lpstr>PowerPoint Presentation</vt:lpstr>
      <vt:lpstr>HAPPY PERIOPERATIVE NURSES WEEK!</vt:lpstr>
      <vt:lpstr>PowerPoint Presentation</vt:lpstr>
      <vt:lpstr>Upcoming Dates &amp; Deadlines</vt:lpstr>
      <vt:lpstr>National Legislative Call</vt:lpstr>
      <vt:lpstr>Chapter Leader Townhall  6pm MT, Oct 16th</vt:lpstr>
      <vt:lpstr>AORN Upcoming Events</vt:lpstr>
      <vt:lpstr>PowerPoint Presentation</vt:lpstr>
      <vt:lpstr>PowerPoint Presentation</vt:lpstr>
      <vt:lpstr>Professional Development</vt:lpstr>
      <vt:lpstr>Membership Update</vt:lpstr>
      <vt:lpstr>Limited Time Offer: Register by November 15 to Claim</vt:lpstr>
      <vt:lpstr>PowerPoint Presentation</vt:lpstr>
      <vt:lpstr>Board Representation Activities</vt:lpstr>
      <vt:lpstr>Board Representation Activities</vt:lpstr>
      <vt:lpstr>Board Representation Activities</vt:lpstr>
      <vt:lpstr>Board Representation Activities</vt:lpstr>
      <vt:lpstr>Board Representation Activities</vt:lpstr>
      <vt:lpstr>Quote for the Month: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Brenda Larkin</dc:creator>
  <cp:lastModifiedBy>Jamie Ridout</cp:lastModifiedBy>
  <cp:revision>16</cp:revision>
  <dcterms:created xsi:type="dcterms:W3CDTF">2025-05-31T15:30:55Z</dcterms:created>
  <dcterms:modified xsi:type="dcterms:W3CDTF">2025-11-15T22:23:19Z</dcterms:modified>
</cp:coreProperties>
</file>