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72" r:id="rId4"/>
    <p:sldId id="273" r:id="rId5"/>
    <p:sldId id="274" r:id="rId6"/>
    <p:sldId id="667" r:id="rId7"/>
    <p:sldId id="680" r:id="rId8"/>
    <p:sldId id="676" r:id="rId9"/>
    <p:sldId id="648" r:id="rId10"/>
    <p:sldId id="651" r:id="rId11"/>
    <p:sldId id="668" r:id="rId12"/>
    <p:sldId id="653" r:id="rId13"/>
    <p:sldId id="474" r:id="rId14"/>
    <p:sldId id="669" r:id="rId15"/>
    <p:sldId id="670" r:id="rId16"/>
    <p:sldId id="671" r:id="rId17"/>
    <p:sldId id="470" r:id="rId18"/>
    <p:sldId id="655" r:id="rId19"/>
    <p:sldId id="657" r:id="rId20"/>
    <p:sldId id="659" r:id="rId21"/>
    <p:sldId id="672" r:id="rId22"/>
    <p:sldId id="654" r:id="rId23"/>
    <p:sldId id="673" r:id="rId24"/>
    <p:sldId id="677" r:id="rId25"/>
    <p:sldId id="678" r:id="rId26"/>
    <p:sldId id="271" r:id="rId27"/>
    <p:sldId id="6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66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F86CE-E1C0-40ED-826B-D3A7F2D2CD11}" v="16" dt="2025-09-09T15:21:44.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649" autoAdjust="0"/>
  </p:normalViewPr>
  <p:slideViewPr>
    <p:cSldViewPr snapToGrid="0">
      <p:cViewPr varScale="1">
        <p:scale>
          <a:sx n="32" d="100"/>
          <a:sy n="32" d="100"/>
        </p:scale>
        <p:origin x="1976"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221BF-C3FC-4CED-9221-D932D2FDD8E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7108D71-6BCA-4DF2-B5C4-6C0A76A99429}">
      <dgm:prSet custT="1"/>
      <dgm:spPr/>
      <dgm:t>
        <a:bodyPr/>
        <a:lstStyle/>
        <a:p>
          <a:r>
            <a:rPr lang="en-US" sz="4400" dirty="0"/>
            <a:t>AORN Guideline for Local Only Anesthesia</a:t>
          </a:r>
        </a:p>
      </dgm:t>
    </dgm:pt>
    <dgm:pt modelId="{738483A5-DD3B-4955-A66D-129D889F7873}" type="parTrans" cxnId="{DAA9DD27-039C-424F-8D4B-4C36C0AACE47}">
      <dgm:prSet/>
      <dgm:spPr/>
      <dgm:t>
        <a:bodyPr/>
        <a:lstStyle/>
        <a:p>
          <a:endParaRPr lang="en-US"/>
        </a:p>
      </dgm:t>
    </dgm:pt>
    <dgm:pt modelId="{0F333A6C-2BD4-4E0F-B8C0-71EDE82090EC}" type="sibTrans" cxnId="{DAA9DD27-039C-424F-8D4B-4C36C0AACE47}">
      <dgm:prSet/>
      <dgm:spPr/>
      <dgm:t>
        <a:bodyPr/>
        <a:lstStyle/>
        <a:p>
          <a:endParaRPr lang="en-US"/>
        </a:p>
      </dgm:t>
    </dgm:pt>
    <dgm:pt modelId="{CA66EB47-CBE5-4AB5-8B4E-4C20F1DB57EC}" type="pres">
      <dgm:prSet presAssocID="{86A221BF-C3FC-4CED-9221-D932D2FDD8E1}" presName="hierChild1" presStyleCnt="0">
        <dgm:presLayoutVars>
          <dgm:chPref val="1"/>
          <dgm:dir/>
          <dgm:animOne val="branch"/>
          <dgm:animLvl val="lvl"/>
          <dgm:resizeHandles/>
        </dgm:presLayoutVars>
      </dgm:prSet>
      <dgm:spPr/>
    </dgm:pt>
    <dgm:pt modelId="{B50EEA65-B869-40F4-9C19-DB7516155A73}" type="pres">
      <dgm:prSet presAssocID="{C7108D71-6BCA-4DF2-B5C4-6C0A76A99429}" presName="hierRoot1" presStyleCnt="0"/>
      <dgm:spPr/>
    </dgm:pt>
    <dgm:pt modelId="{17DE1369-83EC-45E6-BC47-3FB336176515}" type="pres">
      <dgm:prSet presAssocID="{C7108D71-6BCA-4DF2-B5C4-6C0A76A99429}" presName="composite" presStyleCnt="0"/>
      <dgm:spPr/>
    </dgm:pt>
    <dgm:pt modelId="{899F53C1-CF00-4F3E-93DA-D6D7D6C97377}" type="pres">
      <dgm:prSet presAssocID="{C7108D71-6BCA-4DF2-B5C4-6C0A76A99429}" presName="background" presStyleLbl="node0" presStyleIdx="0" presStyleCnt="1"/>
      <dgm:spPr/>
    </dgm:pt>
    <dgm:pt modelId="{FF0B1F9E-942B-4C38-B93A-62EE383DDA9F}" type="pres">
      <dgm:prSet presAssocID="{C7108D71-6BCA-4DF2-B5C4-6C0A76A99429}" presName="text" presStyleLbl="fgAcc0" presStyleIdx="0" presStyleCnt="1" custScaleX="108331">
        <dgm:presLayoutVars>
          <dgm:chPref val="3"/>
        </dgm:presLayoutVars>
      </dgm:prSet>
      <dgm:spPr/>
    </dgm:pt>
    <dgm:pt modelId="{CAC99B03-7079-4D11-B72D-4411B0FB8ED0}" type="pres">
      <dgm:prSet presAssocID="{C7108D71-6BCA-4DF2-B5C4-6C0A76A99429}" presName="hierChild2" presStyleCnt="0"/>
      <dgm:spPr/>
    </dgm:pt>
  </dgm:ptLst>
  <dgm:cxnLst>
    <dgm:cxn modelId="{745B7717-3F2D-424C-81DF-B290336EAC01}" type="presOf" srcId="{C7108D71-6BCA-4DF2-B5C4-6C0A76A99429}" destId="{FF0B1F9E-942B-4C38-B93A-62EE383DDA9F}" srcOrd="0" destOrd="0" presId="urn:microsoft.com/office/officeart/2005/8/layout/hierarchy1"/>
    <dgm:cxn modelId="{DAA9DD27-039C-424F-8D4B-4C36C0AACE47}" srcId="{86A221BF-C3FC-4CED-9221-D932D2FDD8E1}" destId="{C7108D71-6BCA-4DF2-B5C4-6C0A76A99429}" srcOrd="0" destOrd="0" parTransId="{738483A5-DD3B-4955-A66D-129D889F7873}" sibTransId="{0F333A6C-2BD4-4E0F-B8C0-71EDE82090EC}"/>
    <dgm:cxn modelId="{B3922E5B-581B-4D48-B523-19101DA1C54D}" type="presOf" srcId="{86A221BF-C3FC-4CED-9221-D932D2FDD8E1}" destId="{CA66EB47-CBE5-4AB5-8B4E-4C20F1DB57EC}" srcOrd="0" destOrd="0" presId="urn:microsoft.com/office/officeart/2005/8/layout/hierarchy1"/>
    <dgm:cxn modelId="{442B3DD5-A231-46D4-AD09-855ECBE1BA20}" type="presParOf" srcId="{CA66EB47-CBE5-4AB5-8B4E-4C20F1DB57EC}" destId="{B50EEA65-B869-40F4-9C19-DB7516155A73}" srcOrd="0" destOrd="0" presId="urn:microsoft.com/office/officeart/2005/8/layout/hierarchy1"/>
    <dgm:cxn modelId="{1BFECA4A-3CD6-43B7-BD45-D82FD52230CF}" type="presParOf" srcId="{B50EEA65-B869-40F4-9C19-DB7516155A73}" destId="{17DE1369-83EC-45E6-BC47-3FB336176515}" srcOrd="0" destOrd="0" presId="urn:microsoft.com/office/officeart/2005/8/layout/hierarchy1"/>
    <dgm:cxn modelId="{CD94C528-B680-4BF7-A9C5-12AA18789F5E}" type="presParOf" srcId="{17DE1369-83EC-45E6-BC47-3FB336176515}" destId="{899F53C1-CF00-4F3E-93DA-D6D7D6C97377}" srcOrd="0" destOrd="0" presId="urn:microsoft.com/office/officeart/2005/8/layout/hierarchy1"/>
    <dgm:cxn modelId="{DC3F4DA3-C391-45C4-9E0C-B894E773BD43}" type="presParOf" srcId="{17DE1369-83EC-45E6-BC47-3FB336176515}" destId="{FF0B1F9E-942B-4C38-B93A-62EE383DDA9F}" srcOrd="1" destOrd="0" presId="urn:microsoft.com/office/officeart/2005/8/layout/hierarchy1"/>
    <dgm:cxn modelId="{8EEF68F4-0981-4C27-BB44-D27A1B044B82}" type="presParOf" srcId="{B50EEA65-B869-40F4-9C19-DB7516155A73}" destId="{CAC99B03-7079-4D11-B72D-4411B0FB8E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F53C1-CF00-4F3E-93DA-D6D7D6C97377}">
      <dsp:nvSpPr>
        <dsp:cNvPr id="0" name=""/>
        <dsp:cNvSpPr/>
      </dsp:nvSpPr>
      <dsp:spPr>
        <a:xfrm>
          <a:off x="2061977" y="1416"/>
          <a:ext cx="5797061" cy="3398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B1F9E-942B-4C38-B93A-62EE383DDA9F}">
      <dsp:nvSpPr>
        <dsp:cNvPr id="0" name=""/>
        <dsp:cNvSpPr/>
      </dsp:nvSpPr>
      <dsp:spPr>
        <a:xfrm>
          <a:off x="2656560" y="566270"/>
          <a:ext cx="5797061" cy="33980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AORN Guideline for Local Only Anesthesia</a:t>
          </a:r>
        </a:p>
      </dsp:txBody>
      <dsp:txXfrm>
        <a:off x="2756085" y="665795"/>
        <a:ext cx="5598011" cy="31989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4FEC8-D0ED-479D-8052-02249A3F7EBC}"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E409F-56ED-425E-8FB5-325E03100292}" type="slidenum">
              <a:rPr lang="en-US" smtClean="0"/>
              <a:t>‹#›</a:t>
            </a:fld>
            <a:endParaRPr lang="en-US"/>
          </a:p>
        </p:txBody>
      </p:sp>
    </p:spTree>
    <p:extLst>
      <p:ext uri="{BB962C8B-B14F-4D97-AF65-F5344CB8AC3E}">
        <p14:creationId xmlns:p14="http://schemas.microsoft.com/office/powerpoint/2010/main" val="2819711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a:t>
            </a:fld>
            <a:endParaRPr lang="en-US"/>
          </a:p>
        </p:txBody>
      </p:sp>
    </p:spTree>
    <p:extLst>
      <p:ext uri="{BB962C8B-B14F-4D97-AF65-F5344CB8AC3E}">
        <p14:creationId xmlns:p14="http://schemas.microsoft.com/office/powerpoint/2010/main" val="355777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14</a:t>
            </a:fld>
            <a:endParaRPr lang="en-US"/>
          </a:p>
        </p:txBody>
      </p:sp>
    </p:spTree>
    <p:extLst>
      <p:ext uri="{BB962C8B-B14F-4D97-AF65-F5344CB8AC3E}">
        <p14:creationId xmlns:p14="http://schemas.microsoft.com/office/powerpoint/2010/main" val="323452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0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16</a:t>
            </a:fld>
            <a:endParaRPr lang="en-US"/>
          </a:p>
        </p:txBody>
      </p:sp>
    </p:spTree>
    <p:extLst>
      <p:ext uri="{BB962C8B-B14F-4D97-AF65-F5344CB8AC3E}">
        <p14:creationId xmlns:p14="http://schemas.microsoft.com/office/powerpoint/2010/main" val="605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18</a:t>
            </a:fld>
            <a:endParaRPr lang="en-US"/>
          </a:p>
        </p:txBody>
      </p:sp>
    </p:spTree>
    <p:extLst>
      <p:ext uri="{BB962C8B-B14F-4D97-AF65-F5344CB8AC3E}">
        <p14:creationId xmlns:p14="http://schemas.microsoft.com/office/powerpoint/2010/main" val="383541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19</a:t>
            </a:fld>
            <a:endParaRPr lang="en-US"/>
          </a:p>
        </p:txBody>
      </p:sp>
    </p:spTree>
    <p:extLst>
      <p:ext uri="{BB962C8B-B14F-4D97-AF65-F5344CB8AC3E}">
        <p14:creationId xmlns:p14="http://schemas.microsoft.com/office/powerpoint/2010/main" val="311431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D10D-84DC-99E3-0CE9-63768A89B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27E63-B273-08C3-FA08-292B31E30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65D0B-5D24-1EF5-98B7-2E05455E45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980342-9ED5-BFEC-E0EC-64B393918A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0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24</a:t>
            </a:fld>
            <a:endParaRPr lang="en-US"/>
          </a:p>
        </p:txBody>
      </p:sp>
    </p:spTree>
    <p:extLst>
      <p:ext uri="{BB962C8B-B14F-4D97-AF65-F5344CB8AC3E}">
        <p14:creationId xmlns:p14="http://schemas.microsoft.com/office/powerpoint/2010/main" val="182776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25</a:t>
            </a:fld>
            <a:endParaRPr lang="en-US"/>
          </a:p>
        </p:txBody>
      </p:sp>
    </p:spTree>
    <p:extLst>
      <p:ext uri="{BB962C8B-B14F-4D97-AF65-F5344CB8AC3E}">
        <p14:creationId xmlns:p14="http://schemas.microsoft.com/office/powerpoint/2010/main" val="293564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on attending our conference. Go to AORN.org/Events for more information.</a:t>
            </a:r>
          </a:p>
        </p:txBody>
      </p:sp>
      <p:sp>
        <p:nvSpPr>
          <p:cNvPr id="4" name="Slide Number Placeholder 3"/>
          <p:cNvSpPr>
            <a:spLocks noGrp="1"/>
          </p:cNvSpPr>
          <p:nvPr>
            <p:ph type="sldNum" sz="quarter" idx="5"/>
          </p:nvPr>
        </p:nvSpPr>
        <p:spPr/>
        <p:txBody>
          <a:bodyPr/>
          <a:lstStyle/>
          <a:p>
            <a:fld id="{51BE409F-56ED-425E-8FB5-325E03100292}" type="slidenum">
              <a:rPr lang="en-US" smtClean="0"/>
              <a:t>3</a:t>
            </a:fld>
            <a:endParaRPr lang="en-US"/>
          </a:p>
        </p:txBody>
      </p:sp>
    </p:spTree>
    <p:extLst>
      <p:ext uri="{BB962C8B-B14F-4D97-AF65-F5344CB8AC3E}">
        <p14:creationId xmlns:p14="http://schemas.microsoft.com/office/powerpoint/2010/main" val="88375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24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Announcement:</a:t>
            </a:r>
            <a:r>
              <a:rPr lang="en-US" sz="1200" kern="1200" dirty="0">
                <a:solidFill>
                  <a:schemeClr val="tx1"/>
                </a:solidFill>
                <a:effectLst/>
                <a:latin typeface="+mn-lt"/>
                <a:ea typeface="+mn-ea"/>
                <a:cs typeface="+mn-cs"/>
              </a:rPr>
              <a:t> Delaware is state #20 to become smoke free as of August 25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Congratulations to all those who worked hard in securing staff and patient safety from the hazards of surgical smoke!</a:t>
            </a:r>
          </a:p>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8</a:t>
            </a:fld>
            <a:endParaRPr lang="en-US"/>
          </a:p>
        </p:txBody>
      </p:sp>
    </p:spTree>
    <p:extLst>
      <p:ext uri="{BB962C8B-B14F-4D97-AF65-F5344CB8AC3E}">
        <p14:creationId xmlns:p14="http://schemas.microsoft.com/office/powerpoint/2010/main" val="253467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9</a:t>
            </a:fld>
            <a:endParaRPr lang="en-US"/>
          </a:p>
        </p:txBody>
      </p:sp>
    </p:spTree>
    <p:extLst>
      <p:ext uri="{BB962C8B-B14F-4D97-AF65-F5344CB8AC3E}">
        <p14:creationId xmlns:p14="http://schemas.microsoft.com/office/powerpoint/2010/main" val="227168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10</a:t>
            </a:fld>
            <a:endParaRPr lang="en-US"/>
          </a:p>
        </p:txBody>
      </p:sp>
    </p:spTree>
    <p:extLst>
      <p:ext uri="{BB962C8B-B14F-4D97-AF65-F5344CB8AC3E}">
        <p14:creationId xmlns:p14="http://schemas.microsoft.com/office/powerpoint/2010/main" val="274590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292E-BA1B-40AF-8CDC-B308A349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14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12</a:t>
            </a:fld>
            <a:endParaRPr lang="en-US"/>
          </a:p>
        </p:txBody>
      </p:sp>
    </p:spTree>
    <p:extLst>
      <p:ext uri="{BB962C8B-B14F-4D97-AF65-F5344CB8AC3E}">
        <p14:creationId xmlns:p14="http://schemas.microsoft.com/office/powerpoint/2010/main" val="2216384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E409F-56ED-425E-8FB5-325E03100292}" type="slidenum">
              <a:rPr lang="en-US" smtClean="0"/>
              <a:t>13</a:t>
            </a:fld>
            <a:endParaRPr lang="en-US"/>
          </a:p>
        </p:txBody>
      </p:sp>
    </p:spTree>
    <p:extLst>
      <p:ext uri="{BB962C8B-B14F-4D97-AF65-F5344CB8AC3E}">
        <p14:creationId xmlns:p14="http://schemas.microsoft.com/office/powerpoint/2010/main" val="214407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2066-3AED-1290-4F0A-C91BFF562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9BC1F-1A64-937F-C14A-7F2454CA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A75AE6-E093-3101-5C01-344239938FE8}"/>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4757512B-0D50-8EF1-7734-D790A938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2D41-A63E-DA6C-8739-F63B400599A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91903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5A6-BC37-2678-292A-D28F20CB4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99201-680E-70E6-7FBF-D0BA0D986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D6FB0-256D-4413-9D77-DE75608D516C}"/>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BE2206D2-A528-1368-E140-55D369780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71D85-B18E-B4F7-21BE-165B6FA399C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6126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512E7-A722-E65A-1564-9399173C9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79B4-A2FF-C67A-3F22-CD45B6570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77CE4-2EE3-CBAA-668F-47ECD7E2D3CD}"/>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980385BD-544C-8E4D-1239-87589363E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413B-8983-C9B8-5A80-C952229CB03A}"/>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04618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2066-3AED-1290-4F0A-C91BFF562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59BC1F-1A64-937F-C14A-7F2454CA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A75AE6-E093-3101-5C01-344239938FE8}"/>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4757512B-0D50-8EF1-7734-D790A9381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2D41-A63E-DA6C-8739-F63B400599A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409909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A777-F1EF-58A7-6C17-8A9C00034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8C1F3-AE05-4A68-2697-FB752B07E0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806A0-8449-02E4-C496-6750BC5AEE77}"/>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3A70F8AE-3387-C2EA-2193-A090A86BF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6DC8A-2F07-9D44-7D6F-89636094538B}"/>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2240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D1EF-9A43-943B-A4B0-C9D0A3919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D9137-7610-F3D4-9389-2CD15538B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B01DA4-87ED-A075-3AD6-E53684F63E0F}"/>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6003378D-E54F-0A9D-58B5-A88B5B5FE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54085-83FE-0153-E81A-256F5E930CB3}"/>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406879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35A4-BFAE-D9DB-E3D4-A54F7F7B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74ED4-7D4C-41B8-998E-1A7DFBA7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B0B16-55A4-AC25-995D-B59065647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80A33-4772-A361-9FD6-87140C8BDA84}"/>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8A68119A-16B3-7897-EB0E-D88D9550E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4C87F-F8E9-AB64-0DFD-9A4A2DF88D1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85448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938D-FC56-59DB-B145-C957B0C15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8E9E8-361A-E748-7897-CA3A9961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9E9C3-EF6C-7D8A-3E7B-F42F7FBEA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4EDA2-72C7-7371-BD5D-34DBCA598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97EEF-1485-17A0-4B61-E9A49ED8E8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AB705-C5DC-EC6E-3257-B05B828C4A1C}"/>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8" name="Footer Placeholder 7">
            <a:extLst>
              <a:ext uri="{FF2B5EF4-FFF2-40B4-BE49-F238E27FC236}">
                <a16:creationId xmlns:a16="http://schemas.microsoft.com/office/drawing/2014/main" id="{496CB230-D221-B0A2-18C6-7EDDD1DF3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FC411-7492-8E10-4181-B45FBF36A93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55227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3EF4-AF05-BA58-E959-D033FF509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443C6-4255-003D-F913-E9CAA20D427B}"/>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4" name="Footer Placeholder 3">
            <a:extLst>
              <a:ext uri="{FF2B5EF4-FFF2-40B4-BE49-F238E27FC236}">
                <a16:creationId xmlns:a16="http://schemas.microsoft.com/office/drawing/2014/main" id="{1D015842-44E5-06EE-E13C-F4B2F59C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B7D88-1D85-43CB-A75F-F2D98E3C4A96}"/>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04678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8462C-B89B-3D69-8B0E-30A12455807F}"/>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3" name="Footer Placeholder 2">
            <a:extLst>
              <a:ext uri="{FF2B5EF4-FFF2-40B4-BE49-F238E27FC236}">
                <a16:creationId xmlns:a16="http://schemas.microsoft.com/office/drawing/2014/main" id="{920E4434-3EF0-0F55-C69E-7BD1C7119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7C95B-F259-13CA-A108-6819682C7DE9}"/>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700808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290-1223-41EE-DE8E-803E4341F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6CFAAE-2999-B0CA-2AB1-99670C285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2168D-7037-7A0B-498D-27D0B2F0A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5291A-2504-C348-04FA-C4EA6359F8A8}"/>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4175A520-0139-AC7A-DA55-44D7E8FE5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51C1D-4B13-0D98-0D78-F0F4CF733EA8}"/>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80882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A777-F1EF-58A7-6C17-8A9C00034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8C1F3-AE05-4A68-2697-FB752B07E0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806A0-8449-02E4-C496-6750BC5AEE77}"/>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3A70F8AE-3387-C2EA-2193-A090A86BF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6DC8A-2F07-9D44-7D6F-89636094538B}"/>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8101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11B4-3CE3-38EB-FF39-6D58FA59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CA3A5-CD63-C614-CE08-E207A6784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052E17-31AF-3AB2-9538-E3FB509BC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5C377-4511-C583-B228-893BE28262BD}"/>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5D564CC7-416F-F59D-BB63-1A7956E4F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51B67-AB38-598C-604F-C200ED0FC144}"/>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80215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5A6-BC37-2678-292A-D28F20CB4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99201-680E-70E6-7FBF-D0BA0D986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D6FB0-256D-4413-9D77-DE75608D516C}"/>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BE2206D2-A528-1368-E140-55D369780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71D85-B18E-B4F7-21BE-165B6FA399C7}"/>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3475312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512E7-A722-E65A-1564-9399173C9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79B4-A2FF-C67A-3F22-CD45B6570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77CE4-2EE3-CBAA-668F-47ECD7E2D3CD}"/>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980385BD-544C-8E4D-1239-87589363E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413B-8983-C9B8-5A80-C952229CB03A}"/>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41559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73"/>
            <a:ext cx="12192000" cy="6858000"/>
          </a:xfrm>
          <a:prstGeom prst="rect">
            <a:avLst/>
          </a:prstGeom>
        </p:spPr>
      </p:pic>
      <p:sp>
        <p:nvSpPr>
          <p:cNvPr id="2" name="Title 1"/>
          <p:cNvSpPr>
            <a:spLocks noGrp="1"/>
          </p:cNvSpPr>
          <p:nvPr>
            <p:ph type="ctrTitle" hasCustomPrompt="1"/>
          </p:nvPr>
        </p:nvSpPr>
        <p:spPr>
          <a:xfrm>
            <a:off x="568781" y="3306537"/>
            <a:ext cx="4117521" cy="1404257"/>
          </a:xfrm>
        </p:spPr>
        <p:txBody>
          <a:bodyPr anchor="b">
            <a:normAutofit/>
          </a:bodyPr>
          <a:lstStyle>
            <a:lvl1pPr algn="ctr">
              <a:defRPr sz="3200" b="0">
                <a:solidFill>
                  <a:schemeClr val="bg1"/>
                </a:solidFill>
              </a:defRPr>
            </a:lvl1pPr>
          </a:lstStyle>
          <a:p>
            <a:r>
              <a:rPr lang="en-US" dirty="0"/>
              <a:t>Title</a:t>
            </a:r>
          </a:p>
        </p:txBody>
      </p:sp>
      <p:sp>
        <p:nvSpPr>
          <p:cNvPr id="3" name="Subtitle 2"/>
          <p:cNvSpPr>
            <a:spLocks noGrp="1"/>
          </p:cNvSpPr>
          <p:nvPr>
            <p:ph type="subTitle" idx="1" hasCustomPrompt="1"/>
          </p:nvPr>
        </p:nvSpPr>
        <p:spPr>
          <a:xfrm>
            <a:off x="356509" y="5630380"/>
            <a:ext cx="8779329" cy="963387"/>
          </a:xfrm>
        </p:spPr>
        <p:txBody>
          <a:bodyPr>
            <a:normAutofit/>
          </a:bodyPr>
          <a:lstStyle>
            <a:lvl1pPr marL="0" indent="0" algn="l">
              <a:buNone/>
              <a:defRPr sz="32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Information</a:t>
            </a:r>
          </a:p>
        </p:txBody>
      </p:sp>
      <p:sp>
        <p:nvSpPr>
          <p:cNvPr id="5" name="Rectangle 4"/>
          <p:cNvSpPr/>
          <p:nvPr userDrawn="1"/>
        </p:nvSpPr>
        <p:spPr>
          <a:xfrm>
            <a:off x="558022" y="2732442"/>
            <a:ext cx="4261405" cy="451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907230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362205" y="6045798"/>
            <a:ext cx="3736459" cy="6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82723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14349" y="2849331"/>
            <a:ext cx="4163787" cy="1843768"/>
          </a:xfrm>
        </p:spPr>
        <p:txBody>
          <a:bodyPr anchor="b"/>
          <a:lstStyle>
            <a:lvl1pPr>
              <a:defRPr sz="6000" baseline="0">
                <a:solidFill>
                  <a:schemeClr val="bg1"/>
                </a:solidFill>
              </a:defRPr>
            </a:lvl1pPr>
          </a:lstStyle>
          <a:p>
            <a:r>
              <a:rPr lang="en-US" dirty="0"/>
              <a:t>Section Break</a:t>
            </a:r>
          </a:p>
        </p:txBody>
      </p:sp>
      <p:sp>
        <p:nvSpPr>
          <p:cNvPr id="3" name="Text Placeholder 2"/>
          <p:cNvSpPr>
            <a:spLocks noGrp="1"/>
          </p:cNvSpPr>
          <p:nvPr>
            <p:ph type="body" idx="1" hasCustomPrompt="1"/>
          </p:nvPr>
        </p:nvSpPr>
        <p:spPr>
          <a:xfrm>
            <a:off x="514351" y="5143500"/>
            <a:ext cx="6457951" cy="122464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0580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9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09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290456" y="6005171"/>
            <a:ext cx="3818965" cy="69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34973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422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422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47428" y="5981062"/>
            <a:ext cx="3851237" cy="667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343758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268942" y="5992009"/>
            <a:ext cx="3818965"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539497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279700" y="5992009"/>
            <a:ext cx="3818965" cy="688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90027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D1EF-9A43-943B-A4B0-C9D0A3919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D9137-7610-F3D4-9389-2CD15538B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B01DA4-87ED-A075-3AD6-E53684F63E0F}"/>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6003378D-E54F-0A9D-58B5-A88B5B5FE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54085-83FE-0153-E81A-256F5E930CB3}"/>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740654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p:nvPr userDrawn="1"/>
        </p:nvSpPr>
        <p:spPr>
          <a:xfrm>
            <a:off x="268941" y="5970496"/>
            <a:ext cx="3840480" cy="763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029610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p:cNvSpPr/>
          <p:nvPr userDrawn="1"/>
        </p:nvSpPr>
        <p:spPr>
          <a:xfrm>
            <a:off x="258185" y="5981253"/>
            <a:ext cx="3861995" cy="677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10119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35A4-BFAE-D9DB-E3D4-A54F7F7BE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74ED4-7D4C-41B8-998E-1A7DFBA7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B0B16-55A4-AC25-995D-B59065647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80A33-4772-A361-9FD6-87140C8BDA84}"/>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8A68119A-16B3-7897-EB0E-D88D9550E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4C87F-F8E9-AB64-0DFD-9A4A2DF88D1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85318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938D-FC56-59DB-B145-C957B0C15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8E9E8-361A-E748-7897-CA3A9961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9E9C3-EF6C-7D8A-3E7B-F42F7FBEA4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4EDA2-72C7-7371-BD5D-34DBCA598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97EEF-1485-17A0-4B61-E9A49ED8E8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AB705-C5DC-EC6E-3257-B05B828C4A1C}"/>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8" name="Footer Placeholder 7">
            <a:extLst>
              <a:ext uri="{FF2B5EF4-FFF2-40B4-BE49-F238E27FC236}">
                <a16:creationId xmlns:a16="http://schemas.microsoft.com/office/drawing/2014/main" id="{496CB230-D221-B0A2-18C6-7EDDD1DF3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FC411-7492-8E10-4181-B45FBF36A93E}"/>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17300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3EF4-AF05-BA58-E959-D033FF509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443C6-4255-003D-F913-E9CAA20D427B}"/>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4" name="Footer Placeholder 3">
            <a:extLst>
              <a:ext uri="{FF2B5EF4-FFF2-40B4-BE49-F238E27FC236}">
                <a16:creationId xmlns:a16="http://schemas.microsoft.com/office/drawing/2014/main" id="{1D015842-44E5-06EE-E13C-F4B2F59C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B7D88-1D85-43CB-A75F-F2D98E3C4A96}"/>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370812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8462C-B89B-3D69-8B0E-30A12455807F}"/>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3" name="Footer Placeholder 2">
            <a:extLst>
              <a:ext uri="{FF2B5EF4-FFF2-40B4-BE49-F238E27FC236}">
                <a16:creationId xmlns:a16="http://schemas.microsoft.com/office/drawing/2014/main" id="{920E4434-3EF0-0F55-C69E-7BD1C7119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7C95B-F259-13CA-A108-6819682C7DE9}"/>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33576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290-1223-41EE-DE8E-803E4341F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6CFAAE-2999-B0CA-2AB1-99670C285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2168D-7037-7A0B-498D-27D0B2F0A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5291A-2504-C348-04FA-C4EA6359F8A8}"/>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4175A520-0139-AC7A-DA55-44D7E8FE5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51C1D-4B13-0D98-0D78-F0F4CF733EA8}"/>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265715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11B4-3CE3-38EB-FF39-6D58FA59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CA3A5-CD63-C614-CE08-E207A6784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052E17-31AF-3AB2-9538-E3FB509BC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5C377-4511-C583-B228-893BE28262BD}"/>
              </a:ext>
            </a:extLst>
          </p:cNvPr>
          <p:cNvSpPr>
            <a:spLocks noGrp="1"/>
          </p:cNvSpPr>
          <p:nvPr>
            <p:ph type="dt" sz="half" idx="10"/>
          </p:nvPr>
        </p:nvSpPr>
        <p:spPr/>
        <p:txBody>
          <a:bodyPr/>
          <a:lstStyle/>
          <a:p>
            <a:fld id="{08338598-5D8C-4803-A633-362250FC0031}" type="datetimeFigureOut">
              <a:rPr lang="en-US" smtClean="0"/>
              <a:t>9/23/2025</a:t>
            </a:fld>
            <a:endParaRPr lang="en-US"/>
          </a:p>
        </p:txBody>
      </p:sp>
      <p:sp>
        <p:nvSpPr>
          <p:cNvPr id="6" name="Footer Placeholder 5">
            <a:extLst>
              <a:ext uri="{FF2B5EF4-FFF2-40B4-BE49-F238E27FC236}">
                <a16:creationId xmlns:a16="http://schemas.microsoft.com/office/drawing/2014/main" id="{5D564CC7-416F-F59D-BB63-1A7956E4F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51B67-AB38-598C-604F-C200ED0FC144}"/>
              </a:ext>
            </a:extLst>
          </p:cNvPr>
          <p:cNvSpPr>
            <a:spLocks noGrp="1"/>
          </p:cNvSpPr>
          <p:nvPr>
            <p:ph type="sldNum" sz="quarter" idx="12"/>
          </p:nvPr>
        </p:nvSpPr>
        <p:spPr/>
        <p:txBody>
          <a:bodyPr/>
          <a:lstStyle/>
          <a:p>
            <a:fld id="{B349043E-0A54-4459-8D13-74F09D2F001E}" type="slidenum">
              <a:rPr lang="en-US" smtClean="0"/>
              <a:t>‹#›</a:t>
            </a:fld>
            <a:endParaRPr lang="en-US"/>
          </a:p>
        </p:txBody>
      </p:sp>
    </p:spTree>
    <p:extLst>
      <p:ext uri="{BB962C8B-B14F-4D97-AF65-F5344CB8AC3E}">
        <p14:creationId xmlns:p14="http://schemas.microsoft.com/office/powerpoint/2010/main" val="1285007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9DF6F-70EF-5F51-8740-A2F58474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024374-013C-5F2D-8B20-3F70E9412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26AA-5E5A-8039-8A99-15F21EB61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0C761F2B-B4FB-0940-DD4C-DB17D9BD3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159CEB-AFF5-772D-0B87-E4839C7DD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49043E-0A54-4459-8D13-74F09D2F001E}" type="slidenum">
              <a:rPr lang="en-US" smtClean="0"/>
              <a:t>‹#›</a:t>
            </a:fld>
            <a:endParaRPr lang="en-US"/>
          </a:p>
        </p:txBody>
      </p:sp>
    </p:spTree>
    <p:extLst>
      <p:ext uri="{BB962C8B-B14F-4D97-AF65-F5344CB8AC3E}">
        <p14:creationId xmlns:p14="http://schemas.microsoft.com/office/powerpoint/2010/main" val="157712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9DF6F-70EF-5F51-8740-A2F58474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024374-013C-5F2D-8B20-3F70E9412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26AA-5E5A-8039-8A99-15F21EB61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338598-5D8C-4803-A633-362250FC0031}" type="datetimeFigureOut">
              <a:rPr lang="en-US" smtClean="0"/>
              <a:t>9/23/2025</a:t>
            </a:fld>
            <a:endParaRPr lang="en-US"/>
          </a:p>
        </p:txBody>
      </p:sp>
      <p:sp>
        <p:nvSpPr>
          <p:cNvPr id="5" name="Footer Placeholder 4">
            <a:extLst>
              <a:ext uri="{FF2B5EF4-FFF2-40B4-BE49-F238E27FC236}">
                <a16:creationId xmlns:a16="http://schemas.microsoft.com/office/drawing/2014/main" id="{0C761F2B-B4FB-0940-DD4C-DB17D9BD3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159CEB-AFF5-772D-0B87-E4839C7DD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49043E-0A54-4459-8D13-74F09D2F001E}" type="slidenum">
              <a:rPr lang="en-US" smtClean="0"/>
              <a:t>‹#›</a:t>
            </a:fld>
            <a:endParaRPr lang="en-US"/>
          </a:p>
        </p:txBody>
      </p:sp>
    </p:spTree>
    <p:extLst>
      <p:ext uri="{BB962C8B-B14F-4D97-AF65-F5344CB8AC3E}">
        <p14:creationId xmlns:p14="http://schemas.microsoft.com/office/powerpoint/2010/main" val="231787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83722" y="365125"/>
            <a:ext cx="1142183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3722" y="1825626"/>
            <a:ext cx="11421836" cy="40853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225911" y="5997007"/>
            <a:ext cx="3872752" cy="651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527087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377"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aorn.org/"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aorn.org/details/successful-creation-smoke-management-program" TargetMode="External"/><Relationship Id="rId2" Type="http://schemas.openxmlformats.org/officeDocument/2006/relationships/hyperlink" Target="https://www.aorn.org/details/bridging-perioperative-care-and-csuite-decision-making" TargetMode="External"/><Relationship Id="rId1" Type="http://schemas.openxmlformats.org/officeDocument/2006/relationships/slideLayout" Target="../slideLayouts/slideLayout26.xml"/><Relationship Id="rId5" Type="http://schemas.openxmlformats.org/officeDocument/2006/relationships/image" Target="../media/image29.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orn.org/events/educational-events/leadership-skills" TargetMode="External"/><Relationship Id="rId1" Type="http://schemas.openxmlformats.org/officeDocument/2006/relationships/slideLayout" Target="../slideLayouts/slideLayout26.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hyperlink" Target="https://www.aorn.org/education/education-for-the-asc/manage-asc-growth-and-expansion" TargetMode="Externa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pixabay.com/en/wood-bench-pond-autumn-fall-season-98634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B55D-3350-2D35-A7BA-162EEFB0C4CE}"/>
              </a:ext>
            </a:extLst>
          </p:cNvPr>
          <p:cNvSpPr>
            <a:spLocks noGrp="1"/>
          </p:cNvSpPr>
          <p:nvPr>
            <p:ph type="ctrTitle"/>
          </p:nvPr>
        </p:nvSpPr>
        <p:spPr>
          <a:xfrm>
            <a:off x="1255060" y="5279511"/>
            <a:ext cx="9681882" cy="739880"/>
          </a:xfrm>
        </p:spPr>
        <p:txBody>
          <a:bodyPr anchor="b">
            <a:noAutofit/>
          </a:bodyPr>
          <a:lstStyle/>
          <a:p>
            <a:r>
              <a:rPr lang="en-US" sz="4800" b="1" dirty="0">
                <a:ln>
                  <a:solidFill>
                    <a:schemeClr val="tx2"/>
                  </a:solidFill>
                </a:ln>
                <a:solidFill>
                  <a:schemeClr val="tx1">
                    <a:lumMod val="85000"/>
                    <a:lumOff val="15000"/>
                  </a:schemeClr>
                </a:solidFill>
              </a:rPr>
              <a:t>2025 Board Update</a:t>
            </a:r>
          </a:p>
        </p:txBody>
      </p:sp>
      <p:sp>
        <p:nvSpPr>
          <p:cNvPr id="3" name="Subtitle 2">
            <a:extLst>
              <a:ext uri="{FF2B5EF4-FFF2-40B4-BE49-F238E27FC236}">
                <a16:creationId xmlns:a16="http://schemas.microsoft.com/office/drawing/2014/main" id="{E5112754-6037-BD06-1661-8B09325B66D3}"/>
              </a:ext>
            </a:extLst>
          </p:cNvPr>
          <p:cNvSpPr>
            <a:spLocks noGrp="1"/>
          </p:cNvSpPr>
          <p:nvPr>
            <p:ph type="subTitle" idx="1"/>
          </p:nvPr>
        </p:nvSpPr>
        <p:spPr>
          <a:xfrm>
            <a:off x="2426447" y="6019391"/>
            <a:ext cx="7315199" cy="506669"/>
          </a:xfrm>
        </p:spPr>
        <p:txBody>
          <a:bodyPr anchor="t">
            <a:noAutofit/>
          </a:bodyPr>
          <a:lstStyle/>
          <a:p>
            <a:r>
              <a:rPr lang="en-US" sz="2800" b="1" dirty="0">
                <a:ln>
                  <a:solidFill>
                    <a:schemeClr val="tx2"/>
                  </a:solidFill>
                </a:ln>
                <a:solidFill>
                  <a:schemeClr val="tx1">
                    <a:lumMod val="85000"/>
                    <a:lumOff val="15000"/>
                  </a:schemeClr>
                </a:solidFill>
              </a:rPr>
              <a:t>August 2025 Edition</a:t>
            </a:r>
          </a:p>
        </p:txBody>
      </p:sp>
      <p:pic>
        <p:nvPicPr>
          <p:cNvPr id="5" name="Picture 4" descr="A brick road with a lamp and a cigarette&#10;&#10;AI-generated content may be incorrect.">
            <a:extLst>
              <a:ext uri="{FF2B5EF4-FFF2-40B4-BE49-F238E27FC236}">
                <a16:creationId xmlns:a16="http://schemas.microsoft.com/office/drawing/2014/main" id="{85167DB1-9CEA-F2C8-32E4-476EAB6B5D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t="14157" b="9"/>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03059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5874A-5C36-712F-783C-6F73FCEE943D}"/>
              </a:ext>
            </a:extLst>
          </p:cNvPr>
          <p:cNvSpPr>
            <a:spLocks noGrp="1"/>
          </p:cNvSpPr>
          <p:nvPr>
            <p:ph type="title"/>
          </p:nvPr>
        </p:nvSpPr>
        <p:spPr>
          <a:xfrm>
            <a:off x="793661" y="386929"/>
            <a:ext cx="10066123" cy="1298448"/>
          </a:xfrm>
        </p:spPr>
        <p:txBody>
          <a:bodyPr anchor="b">
            <a:normAutofit/>
          </a:bodyPr>
          <a:lstStyle/>
          <a:p>
            <a:r>
              <a:rPr lang="en-US" sz="4133" dirty="0"/>
              <a:t>Chapter Leader Townhall </a:t>
            </a:r>
            <a:br>
              <a:rPr lang="en-US" sz="4133" dirty="0"/>
            </a:br>
            <a:r>
              <a:rPr lang="en-US" sz="4133" dirty="0"/>
              <a:t>6pm MT, September</a:t>
            </a:r>
            <a:r>
              <a:rPr lang="en-US" sz="4133" b="0" dirty="0"/>
              <a:t> </a:t>
            </a:r>
            <a:r>
              <a:rPr lang="en-US" sz="4133" dirty="0"/>
              <a:t>18th</a:t>
            </a:r>
          </a:p>
        </p:txBody>
      </p:sp>
      <p:sp>
        <p:nvSpPr>
          <p:cNvPr id="27" name="Rectangle 2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11454593" cy="781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03079"/>
            <a:ext cx="1138336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172394-CEDA-0D86-F59A-8BE063E28354}"/>
              </a:ext>
            </a:extLst>
          </p:cNvPr>
          <p:cNvSpPr>
            <a:spLocks noGrp="1"/>
          </p:cNvSpPr>
          <p:nvPr>
            <p:ph idx="1"/>
          </p:nvPr>
        </p:nvSpPr>
        <p:spPr>
          <a:xfrm>
            <a:off x="793660" y="2321170"/>
            <a:ext cx="4530899" cy="3917790"/>
          </a:xfrm>
        </p:spPr>
        <p:txBody>
          <a:bodyPr anchor="t">
            <a:normAutofit/>
          </a:bodyPr>
          <a:lstStyle/>
          <a:p>
            <a:pPr marL="0" indent="0" algn="ctr">
              <a:buNone/>
            </a:pPr>
            <a:r>
              <a:rPr lang="en-US" sz="1800" dirty="0">
                <a:latin typeface="Open Sans" panose="020B0606030504020204" pitchFamily="34" charset="0"/>
                <a:ea typeface="Times New Roman" panose="02020603050405020304" pitchFamily="18" charset="0"/>
              </a:rPr>
              <a:t>This is an opportunity for officers to ask questions and find out what other officers are doing successfully. </a:t>
            </a:r>
          </a:p>
          <a:p>
            <a:pPr marL="0" indent="0" algn="ctr">
              <a:buNone/>
            </a:pPr>
            <a:r>
              <a:rPr lang="en-US" sz="1800" dirty="0">
                <a:solidFill>
                  <a:schemeClr val="accent4"/>
                </a:solidFill>
                <a:latin typeface="Open Sans" panose="020B0606030504020204" pitchFamily="34" charset="0"/>
                <a:ea typeface="Times New Roman" panose="02020603050405020304" pitchFamily="18" charset="0"/>
              </a:rPr>
              <a:t>Open to Chapter Leaders Only</a:t>
            </a:r>
          </a:p>
          <a:p>
            <a:pPr marL="0" indent="0" algn="ctr">
              <a:buNone/>
            </a:pPr>
            <a:r>
              <a:rPr lang="en-US" sz="1800" dirty="0">
                <a:latin typeface="Open Sans" panose="020B0606030504020204" pitchFamily="34" charset="0"/>
              </a:rPr>
              <a:t>If you missed the </a:t>
            </a:r>
            <a:r>
              <a:rPr lang="en-US" sz="1800" dirty="0">
                <a:solidFill>
                  <a:schemeClr val="accent4"/>
                </a:solidFill>
                <a:latin typeface="Open Sans" panose="020B0606030504020204" pitchFamily="34" charset="0"/>
              </a:rPr>
              <a:t>August</a:t>
            </a:r>
            <a:r>
              <a:rPr lang="en-US" sz="1800" dirty="0">
                <a:latin typeface="Open Sans" panose="020B0606030504020204" pitchFamily="34" charset="0"/>
              </a:rPr>
              <a:t> call, scan this QR Code:</a:t>
            </a:r>
          </a:p>
          <a:p>
            <a:pPr marL="0" indent="0" algn="ctr">
              <a:buNone/>
            </a:pPr>
            <a:endParaRPr lang="en-US" sz="1800" dirty="0">
              <a:latin typeface="Open Sans" panose="020B0606030504020204" pitchFamily="34" charset="0"/>
            </a:endParaRPr>
          </a:p>
        </p:txBody>
      </p:sp>
      <p:sp>
        <p:nvSpPr>
          <p:cNvPr id="31" name="Rectangle 3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1" y="2313027"/>
            <a:ext cx="781700" cy="15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1F35890-7FA6-73F2-072B-18CD651DD6F3}"/>
              </a:ext>
            </a:extLst>
          </p:cNvPr>
          <p:cNvSpPr txBox="1"/>
          <p:nvPr/>
        </p:nvSpPr>
        <p:spPr>
          <a:xfrm>
            <a:off x="6702382" y="2621108"/>
            <a:ext cx="4157401" cy="646331"/>
          </a:xfrm>
          <a:prstGeom prst="rect">
            <a:avLst/>
          </a:prstGeom>
          <a:noFill/>
        </p:spPr>
        <p:txBody>
          <a:bodyPr wrap="square" rtlCol="0">
            <a:spAutoFit/>
          </a:bodyPr>
          <a:lstStyle/>
          <a:p>
            <a:pPr marL="0" indent="0">
              <a:buNone/>
            </a:pPr>
            <a:r>
              <a:rPr lang="en-US" sz="1800" dirty="0">
                <a:latin typeface="Open Sans" panose="020B0606030504020204" pitchFamily="34" charset="0"/>
              </a:rPr>
              <a:t>To Register for the</a:t>
            </a:r>
            <a:r>
              <a:rPr lang="en-US" sz="1800" dirty="0">
                <a:solidFill>
                  <a:schemeClr val="accent4"/>
                </a:solidFill>
                <a:latin typeface="Open Sans" panose="020B0606030504020204" pitchFamily="34" charset="0"/>
              </a:rPr>
              <a:t> </a:t>
            </a:r>
            <a:r>
              <a:rPr lang="en-US" dirty="0">
                <a:solidFill>
                  <a:schemeClr val="accent4"/>
                </a:solidFill>
                <a:latin typeface="Open Sans" panose="020B0606030504020204" pitchFamily="34" charset="0"/>
              </a:rPr>
              <a:t>September</a:t>
            </a:r>
            <a:r>
              <a:rPr lang="en-US" sz="1800" dirty="0">
                <a:solidFill>
                  <a:schemeClr val="accent4"/>
                </a:solidFill>
                <a:latin typeface="Open Sans" panose="020B0606030504020204" pitchFamily="34" charset="0"/>
              </a:rPr>
              <a:t> </a:t>
            </a:r>
            <a:r>
              <a:rPr lang="en-US" sz="1800" dirty="0">
                <a:latin typeface="Open Sans" panose="020B0606030504020204" pitchFamily="34" charset="0"/>
              </a:rPr>
              <a:t>call, scan QR Code:</a:t>
            </a:r>
            <a:endParaRPr lang="en-US" sz="1800" dirty="0"/>
          </a:p>
        </p:txBody>
      </p:sp>
      <p:pic>
        <p:nvPicPr>
          <p:cNvPr id="7" name="Picture 6">
            <a:extLst>
              <a:ext uri="{FF2B5EF4-FFF2-40B4-BE49-F238E27FC236}">
                <a16:creationId xmlns:a16="http://schemas.microsoft.com/office/drawing/2014/main" id="{F8A80299-4433-85C2-391A-B8E6E86355BB}"/>
              </a:ext>
            </a:extLst>
          </p:cNvPr>
          <p:cNvPicPr>
            <a:picLocks noChangeAspect="1"/>
          </p:cNvPicPr>
          <p:nvPr/>
        </p:nvPicPr>
        <p:blipFill>
          <a:blip r:embed="rId3"/>
          <a:stretch>
            <a:fillRect/>
          </a:stretch>
        </p:blipFill>
        <p:spPr>
          <a:xfrm>
            <a:off x="2100783" y="4225834"/>
            <a:ext cx="1916652" cy="1916652"/>
          </a:xfrm>
          <a:prstGeom prst="rect">
            <a:avLst/>
          </a:prstGeom>
        </p:spPr>
      </p:pic>
      <p:pic>
        <p:nvPicPr>
          <p:cNvPr id="10" name="Picture 9">
            <a:extLst>
              <a:ext uri="{FF2B5EF4-FFF2-40B4-BE49-F238E27FC236}">
                <a16:creationId xmlns:a16="http://schemas.microsoft.com/office/drawing/2014/main" id="{5F463243-6468-54D7-47D1-F5E23BF05ACF}"/>
              </a:ext>
            </a:extLst>
          </p:cNvPr>
          <p:cNvPicPr>
            <a:picLocks noChangeAspect="1"/>
          </p:cNvPicPr>
          <p:nvPr/>
        </p:nvPicPr>
        <p:blipFill>
          <a:blip r:embed="rId4"/>
          <a:stretch>
            <a:fillRect/>
          </a:stretch>
        </p:blipFill>
        <p:spPr>
          <a:xfrm>
            <a:off x="7358067" y="3429000"/>
            <a:ext cx="2458265" cy="2458265"/>
          </a:xfrm>
          <a:prstGeom prst="rect">
            <a:avLst/>
          </a:prstGeom>
        </p:spPr>
      </p:pic>
    </p:spTree>
    <p:extLst>
      <p:ext uri="{BB962C8B-B14F-4D97-AF65-F5344CB8AC3E}">
        <p14:creationId xmlns:p14="http://schemas.microsoft.com/office/powerpoint/2010/main" val="76778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667">
              <a:solidFill>
                <a:prstClr val="white"/>
              </a:solidFill>
              <a:latin typeface="Calibri" panose="020F0502020204030204"/>
            </a:endParaRPr>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9"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4" y="-1500"/>
            <a:ext cx="8119932" cy="6858000"/>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2999"/>
            <a:ext cx="12201264" cy="6859500"/>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7" y="0"/>
            <a:ext cx="11718097"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2E41B0DF-1557-43BF-B2E8-4401155BC1BF}"/>
              </a:ext>
            </a:extLst>
          </p:cNvPr>
          <p:cNvSpPr>
            <a:spLocks noGrp="1"/>
          </p:cNvSpPr>
          <p:nvPr>
            <p:ph type="title"/>
          </p:nvPr>
        </p:nvSpPr>
        <p:spPr>
          <a:xfrm>
            <a:off x="1142639" y="561203"/>
            <a:ext cx="9932691" cy="1165996"/>
          </a:xfrm>
        </p:spPr>
        <p:txBody>
          <a:bodyPr vert="horz" lIns="121920" tIns="60960" rIns="121920" bIns="60960" rtlCol="0" anchor="b">
            <a:normAutofit/>
          </a:bodyPr>
          <a:lstStyle/>
          <a:p>
            <a:pPr algn="ctr" defTabSz="1219170"/>
            <a:r>
              <a:rPr lang="en-US" sz="4800">
                <a:solidFill>
                  <a:srgbClr val="FFFFFF"/>
                </a:solidFill>
                <a:latin typeface="+mj-lt"/>
                <a:cs typeface="+mj-cs"/>
              </a:rPr>
              <a:t> </a:t>
            </a:r>
          </a:p>
        </p:txBody>
      </p:sp>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9"/>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3" name="TextBox 2">
            <a:extLst>
              <a:ext uri="{FF2B5EF4-FFF2-40B4-BE49-F238E27FC236}">
                <a16:creationId xmlns:a16="http://schemas.microsoft.com/office/drawing/2014/main" id="{DBF0B9E3-1469-2482-2E03-500159F57EA7}"/>
              </a:ext>
            </a:extLst>
          </p:cNvPr>
          <p:cNvSpPr txBox="1"/>
          <p:nvPr/>
        </p:nvSpPr>
        <p:spPr>
          <a:xfrm>
            <a:off x="1127569" y="5791200"/>
            <a:ext cx="9932691" cy="508000"/>
          </a:xfrm>
          <a:prstGeom prst="rect">
            <a:avLst/>
          </a:prstGeom>
        </p:spPr>
        <p:txBody>
          <a:bodyPr vert="horz" lIns="121920" tIns="60960" rIns="121920" bIns="60960" rtlCol="0" anchor="t">
            <a:normAutofit/>
          </a:bodyPr>
          <a:lstStyle/>
          <a:p>
            <a:pPr algn="ctr" defTabSz="1219170">
              <a:lnSpc>
                <a:spcPct val="90000"/>
              </a:lnSpc>
              <a:spcBef>
                <a:spcPts val="1333"/>
              </a:spcBef>
            </a:pPr>
            <a:r>
              <a:rPr lang="en-US" sz="2667" b="1" dirty="0">
                <a:solidFill>
                  <a:srgbClr val="FFFFFF"/>
                </a:solidFill>
                <a:latin typeface="Calibri" panose="020F0502020204030204"/>
              </a:rPr>
              <a:t>Open for Public Comments August 20 – September 20, 2025</a:t>
            </a:r>
            <a:endParaRPr lang="en-US" sz="2667" dirty="0">
              <a:solidFill>
                <a:srgbClr val="FFFFFF"/>
              </a:solidFill>
              <a:latin typeface="Calibri" panose="020F0502020204030204"/>
            </a:endParaRPr>
          </a:p>
        </p:txBody>
      </p:sp>
      <p:graphicFrame>
        <p:nvGraphicFramePr>
          <p:cNvPr id="5" name="Content Placeholder 2">
            <a:extLst>
              <a:ext uri="{FF2B5EF4-FFF2-40B4-BE49-F238E27FC236}">
                <a16:creationId xmlns:a16="http://schemas.microsoft.com/office/drawing/2014/main" id="{EFD3EE61-D8A3-4D4E-87A5-F042176AE475}"/>
              </a:ext>
            </a:extLst>
          </p:cNvPr>
          <p:cNvGraphicFramePr>
            <a:graphicFrameLocks noGrp="1"/>
          </p:cNvGraphicFramePr>
          <p:nvPr>
            <p:ph idx="1"/>
            <p:extLst>
              <p:ext uri="{D42A27DB-BD31-4B8C-83A1-F6EECF244321}">
                <p14:modId xmlns:p14="http://schemas.microsoft.com/office/powerpoint/2010/main" val="3287827507"/>
              </p:ext>
            </p:extLst>
          </p:nvPr>
        </p:nvGraphicFramePr>
        <p:xfrm>
          <a:off x="838200" y="1359315"/>
          <a:ext cx="10515600" cy="3965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751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E8054-541F-F8F9-E440-A8BE1917A674}"/>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332575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DB10-8675-A2FB-1EEA-A8BA87E73849}"/>
              </a:ext>
            </a:extLst>
          </p:cNvPr>
          <p:cNvSpPr>
            <a:spLocks noGrp="1"/>
          </p:cNvSpPr>
          <p:nvPr>
            <p:ph type="title"/>
          </p:nvPr>
        </p:nvSpPr>
        <p:spPr>
          <a:xfrm>
            <a:off x="839788" y="457200"/>
            <a:ext cx="3932237" cy="654148"/>
          </a:xfrm>
        </p:spPr>
        <p:txBody>
          <a:bodyPr anchor="t"/>
          <a:lstStyle/>
          <a:p>
            <a:r>
              <a:rPr lang="en-US" dirty="0">
                <a:latin typeface="+mn-lt"/>
              </a:rPr>
              <a:t>Community</a:t>
            </a:r>
          </a:p>
        </p:txBody>
      </p:sp>
      <p:sp>
        <p:nvSpPr>
          <p:cNvPr id="3" name="Content Placeholder 2">
            <a:extLst>
              <a:ext uri="{FF2B5EF4-FFF2-40B4-BE49-F238E27FC236}">
                <a16:creationId xmlns:a16="http://schemas.microsoft.com/office/drawing/2014/main" id="{ECD561A7-23FB-E7FD-ECDD-26EBE829C736}"/>
              </a:ext>
            </a:extLst>
          </p:cNvPr>
          <p:cNvSpPr>
            <a:spLocks noGrp="1"/>
          </p:cNvSpPr>
          <p:nvPr>
            <p:ph idx="1"/>
          </p:nvPr>
        </p:nvSpPr>
        <p:spPr/>
        <p:txBody>
          <a:bodyPr>
            <a:normAutofit fontScale="85000" lnSpcReduction="20000"/>
          </a:bodyPr>
          <a:lstStyle/>
          <a:p>
            <a:pPr marL="0" indent="0">
              <a:buNone/>
            </a:pPr>
            <a:r>
              <a:rPr lang="en-US" b="1" dirty="0">
                <a:solidFill>
                  <a:schemeClr val="accent4"/>
                </a:solidFill>
              </a:rPr>
              <a:t>Specialty Assemblies</a:t>
            </a:r>
          </a:p>
          <a:p>
            <a:r>
              <a:rPr lang="en-US" dirty="0"/>
              <a:t>AORN Specialty Assemblies are member-run, online groups offering members the opportunity to virtually interact with other nurses from across the nation who share an interest in the same specialty. The purposes of specialty assemblies include providing and promoting a dynamic network, serving as a forum for communication, identifying and exploring patient care issues, addressing current trends and issues, and promoting specialized educational programming.</a:t>
            </a:r>
          </a:p>
          <a:p>
            <a:r>
              <a:rPr lang="en-US" dirty="0"/>
              <a:t>Log in to </a:t>
            </a:r>
            <a:r>
              <a:rPr lang="en-US" dirty="0">
                <a:hlinkClick r:id="rId3"/>
              </a:rPr>
              <a:t>aorn.org </a:t>
            </a:r>
            <a:r>
              <a:rPr lang="en-US" dirty="0"/>
              <a:t>and check out the list of specialty assemblies. Add or change SA Groups in your profile under Professional Info. </a:t>
            </a:r>
          </a:p>
          <a:p>
            <a:endParaRPr lang="en-US" dirty="0"/>
          </a:p>
        </p:txBody>
      </p:sp>
      <p:sp>
        <p:nvSpPr>
          <p:cNvPr id="4" name="Text Placeholder 3">
            <a:extLst>
              <a:ext uri="{FF2B5EF4-FFF2-40B4-BE49-F238E27FC236}">
                <a16:creationId xmlns:a16="http://schemas.microsoft.com/office/drawing/2014/main" id="{5652CF60-20DB-E3A3-428D-7963811A5844}"/>
              </a:ext>
            </a:extLst>
          </p:cNvPr>
          <p:cNvSpPr>
            <a:spLocks noGrp="1"/>
          </p:cNvSpPr>
          <p:nvPr>
            <p:ph type="body" sz="half" idx="2"/>
          </p:nvPr>
        </p:nvSpPr>
        <p:spPr>
          <a:xfrm>
            <a:off x="836612" y="1111348"/>
            <a:ext cx="3932237" cy="3179298"/>
          </a:xfrm>
        </p:spPr>
        <p:txBody>
          <a:bodyPr/>
          <a:lstStyle/>
          <a:p>
            <a:r>
              <a:rPr lang="en-US" sz="3200" dirty="0">
                <a:solidFill>
                  <a:srgbClr val="000000"/>
                </a:solidFill>
                <a:effectLst/>
                <a:ea typeface="Times New Roman" panose="02020603050405020304" pitchFamily="18" charset="0"/>
                <a:cs typeface="Cambria" panose="02040503050406030204" pitchFamily="18" charset="0"/>
              </a:rPr>
              <a:t>AORN has updated its resources to find a Chapter. You can also start the application process to start a new chapter on this webpage. </a:t>
            </a:r>
            <a:endParaRPr lang="en-US" sz="3200" dirty="0">
              <a:effectLst/>
              <a:ea typeface="Times New Roman" panose="02020603050405020304" pitchFamily="18" charset="0"/>
              <a:cs typeface="Cambria" panose="02040503050406030204" pitchFamily="18" charset="0"/>
            </a:endParaRPr>
          </a:p>
          <a:p>
            <a:endParaRPr lang="en-US" dirty="0"/>
          </a:p>
        </p:txBody>
      </p:sp>
      <p:pic>
        <p:nvPicPr>
          <p:cNvPr id="6" name="Picture 5">
            <a:extLst>
              <a:ext uri="{FF2B5EF4-FFF2-40B4-BE49-F238E27FC236}">
                <a16:creationId xmlns:a16="http://schemas.microsoft.com/office/drawing/2014/main" id="{0CC9D816-AAC9-33A8-E145-1CFB5AD46DFB}"/>
              </a:ext>
            </a:extLst>
          </p:cNvPr>
          <p:cNvPicPr>
            <a:picLocks noChangeAspect="1"/>
          </p:cNvPicPr>
          <p:nvPr/>
        </p:nvPicPr>
        <p:blipFill>
          <a:blip r:embed="rId4"/>
          <a:stretch>
            <a:fillRect/>
          </a:stretch>
        </p:blipFill>
        <p:spPr>
          <a:xfrm>
            <a:off x="2588309" y="3854524"/>
            <a:ext cx="2180540" cy="2180540"/>
          </a:xfrm>
          <a:prstGeom prst="rect">
            <a:avLst/>
          </a:prstGeom>
        </p:spPr>
      </p:pic>
    </p:spTree>
    <p:extLst>
      <p:ext uri="{BB962C8B-B14F-4D97-AF65-F5344CB8AC3E}">
        <p14:creationId xmlns:p14="http://schemas.microsoft.com/office/powerpoint/2010/main" val="124747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054-09D7-D95D-D6A1-8F85C421A09A}"/>
              </a:ext>
            </a:extLst>
          </p:cNvPr>
          <p:cNvSpPr>
            <a:spLocks noGrp="1"/>
          </p:cNvSpPr>
          <p:nvPr>
            <p:ph type="title"/>
          </p:nvPr>
        </p:nvSpPr>
        <p:spPr/>
        <p:txBody>
          <a:bodyPr/>
          <a:lstStyle/>
          <a:p>
            <a:r>
              <a:rPr lang="en-US" dirty="0"/>
              <a:t>Membership Update</a:t>
            </a:r>
          </a:p>
        </p:txBody>
      </p:sp>
      <p:sp>
        <p:nvSpPr>
          <p:cNvPr id="3" name="Text Placeholder 2">
            <a:extLst>
              <a:ext uri="{FF2B5EF4-FFF2-40B4-BE49-F238E27FC236}">
                <a16:creationId xmlns:a16="http://schemas.microsoft.com/office/drawing/2014/main" id="{717E4F61-33F2-DC62-F29D-A557852A06E0}"/>
              </a:ext>
            </a:extLst>
          </p:cNvPr>
          <p:cNvSpPr>
            <a:spLocks noGrp="1"/>
          </p:cNvSpPr>
          <p:nvPr>
            <p:ph type="body" idx="1"/>
          </p:nvPr>
        </p:nvSpPr>
        <p:spPr/>
        <p:txBody>
          <a:bodyPr/>
          <a:lstStyle/>
          <a:p>
            <a:r>
              <a:rPr lang="en-US" sz="3200" b="1" dirty="0">
                <a:solidFill>
                  <a:srgbClr val="92D050"/>
                </a:solidFill>
                <a:effectLst/>
                <a:latin typeface="Calibri" panose="020F0502020204030204" pitchFamily="34" charset="0"/>
                <a:ea typeface="Times New Roman" panose="02020603050405020304" pitchFamily="18" charset="0"/>
                <a:cs typeface="Cambria" panose="02040503050406030204" pitchFamily="18" charset="0"/>
              </a:rPr>
              <a:t>Leaders Asked. We Listened</a:t>
            </a:r>
            <a:endParaRPr lang="en-US" sz="3200" dirty="0">
              <a:effectLst/>
              <a:latin typeface="Cambria" panose="02040503050406030204" pitchFamily="18" charset="0"/>
              <a:ea typeface="Times New Roman" panose="02020603050405020304" pitchFamily="18" charset="0"/>
              <a:cs typeface="Cambria" panose="02040503050406030204" pitchFamily="18" charset="0"/>
            </a:endParaRPr>
          </a:p>
          <a:p>
            <a:endParaRPr lang="en-US" dirty="0"/>
          </a:p>
        </p:txBody>
      </p:sp>
      <p:sp>
        <p:nvSpPr>
          <p:cNvPr id="4" name="Content Placeholder 3">
            <a:extLst>
              <a:ext uri="{FF2B5EF4-FFF2-40B4-BE49-F238E27FC236}">
                <a16:creationId xmlns:a16="http://schemas.microsoft.com/office/drawing/2014/main" id="{1B463333-461A-9CC7-CB54-16011EB17568}"/>
              </a:ext>
            </a:extLst>
          </p:cNvPr>
          <p:cNvSpPr>
            <a:spLocks noGrp="1"/>
          </p:cNvSpPr>
          <p:nvPr>
            <p:ph sz="half" idx="2"/>
          </p:nvPr>
        </p:nvSpPr>
        <p:spPr/>
        <p:txBody>
          <a:bodyPr>
            <a:normAutofit fontScale="92500" lnSpcReduction="10000"/>
          </a:bodyPr>
          <a:lstStyle/>
          <a:p>
            <a:pPr marL="0" indent="0">
              <a:buNone/>
            </a:pPr>
            <a:r>
              <a:rPr lang="en-US" dirty="0"/>
              <a:t>Members in leadership roles has indicated a need for additional resources to support their ongoing development. As a result, we have enhanced our </a:t>
            </a:r>
            <a:r>
              <a:rPr lang="en-US" b="1" dirty="0">
                <a:solidFill>
                  <a:srgbClr val="0070C0"/>
                </a:solidFill>
              </a:rPr>
              <a:t>Leader Membership</a:t>
            </a:r>
            <a:r>
              <a:rPr lang="en-US" dirty="0"/>
              <a:t> to provide expanded networking opportunities</a:t>
            </a:r>
          </a:p>
        </p:txBody>
      </p:sp>
      <p:sp>
        <p:nvSpPr>
          <p:cNvPr id="5" name="Text Placeholder 4">
            <a:extLst>
              <a:ext uri="{FF2B5EF4-FFF2-40B4-BE49-F238E27FC236}">
                <a16:creationId xmlns:a16="http://schemas.microsoft.com/office/drawing/2014/main" id="{C76E044F-18A0-F212-64F8-9ED5150A7CA2}"/>
              </a:ext>
            </a:extLst>
          </p:cNvPr>
          <p:cNvSpPr>
            <a:spLocks noGrp="1"/>
          </p:cNvSpPr>
          <p:nvPr>
            <p:ph type="body" sz="quarter" idx="3"/>
          </p:nvPr>
        </p:nvSpPr>
        <p:spPr>
          <a:xfrm>
            <a:off x="6172201" y="1533378"/>
            <a:ext cx="5183188" cy="971697"/>
          </a:xfrm>
        </p:spPr>
        <p:txBody>
          <a:bodyPr anchor="t">
            <a:noAutofit/>
          </a:bodyPr>
          <a:lstStyle/>
          <a:p>
            <a:r>
              <a:rPr lang="en-US" sz="3200" dirty="0">
                <a:solidFill>
                  <a:schemeClr val="accent1"/>
                </a:solidFill>
              </a:rPr>
              <a:t>New Organizational Membership</a:t>
            </a:r>
          </a:p>
        </p:txBody>
      </p:sp>
      <p:sp>
        <p:nvSpPr>
          <p:cNvPr id="6" name="Content Placeholder 5">
            <a:extLst>
              <a:ext uri="{FF2B5EF4-FFF2-40B4-BE49-F238E27FC236}">
                <a16:creationId xmlns:a16="http://schemas.microsoft.com/office/drawing/2014/main" id="{87C9D53E-440F-54AE-E980-ACF158E1FEF7}"/>
              </a:ext>
            </a:extLst>
          </p:cNvPr>
          <p:cNvSpPr>
            <a:spLocks noGrp="1"/>
          </p:cNvSpPr>
          <p:nvPr>
            <p:ph sz="quarter" idx="4"/>
          </p:nvPr>
        </p:nvSpPr>
        <p:spPr/>
        <p:txBody>
          <a:bodyPr>
            <a:normAutofit fontScale="92500" lnSpcReduction="10000"/>
          </a:bodyPr>
          <a:lstStyle/>
          <a:p>
            <a:pPr marL="0" indent="0">
              <a:buNone/>
            </a:pPr>
            <a:r>
              <a:rPr lang="en-US" dirty="0"/>
              <a:t>Designed specifically for healthcare facilities aiming to support their teams. </a:t>
            </a:r>
          </a:p>
          <a:p>
            <a:pPr marL="0" indent="0">
              <a:buNone/>
            </a:pPr>
            <a:r>
              <a:rPr lang="en-US" dirty="0"/>
              <a:t>This updated package includes individual memberships for six or more team members, a leader membership, a professional development course of their choice, and a single site subscription to eGuidelines Plus. </a:t>
            </a:r>
          </a:p>
        </p:txBody>
      </p:sp>
    </p:spTree>
    <p:extLst>
      <p:ext uri="{BB962C8B-B14F-4D97-AF65-F5344CB8AC3E}">
        <p14:creationId xmlns:p14="http://schemas.microsoft.com/office/powerpoint/2010/main" val="222031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0B96C-41A3-4B82-9AF3-2DB27F8A18BC}"/>
              </a:ext>
            </a:extLst>
          </p:cNvPr>
          <p:cNvSpPr>
            <a:spLocks noGrp="1"/>
          </p:cNvSpPr>
          <p:nvPr>
            <p:ph type="title"/>
          </p:nvPr>
        </p:nvSpPr>
        <p:spPr>
          <a:xfrm>
            <a:off x="514349" y="2849331"/>
            <a:ext cx="4163787" cy="1843768"/>
          </a:xfrm>
        </p:spPr>
        <p:txBody>
          <a:bodyPr vert="horz" lIns="121920" tIns="60960" rIns="121920" bIns="60960" rtlCol="0" anchor="b">
            <a:normAutofit/>
          </a:bodyPr>
          <a:lstStyle/>
          <a:p>
            <a:pPr defTabSz="1219170"/>
            <a:r>
              <a:rPr lang="en-US" sz="3800"/>
              <a:t>AORN Upcoming Events</a:t>
            </a:r>
          </a:p>
        </p:txBody>
      </p:sp>
      <p:sp>
        <p:nvSpPr>
          <p:cNvPr id="3" name="Content Placeholder 2">
            <a:extLst>
              <a:ext uri="{FF2B5EF4-FFF2-40B4-BE49-F238E27FC236}">
                <a16:creationId xmlns:a16="http://schemas.microsoft.com/office/drawing/2014/main" id="{1B6C2E5A-98FB-4580-8ADE-AA2B3ABB59CD}"/>
              </a:ext>
            </a:extLst>
          </p:cNvPr>
          <p:cNvSpPr>
            <a:spLocks noGrp="1"/>
          </p:cNvSpPr>
          <p:nvPr>
            <p:ph type="body" idx="1"/>
          </p:nvPr>
        </p:nvSpPr>
        <p:spPr>
          <a:xfrm>
            <a:off x="514351" y="5143500"/>
            <a:ext cx="6457951" cy="1224643"/>
          </a:xfrm>
        </p:spPr>
        <p:txBody>
          <a:bodyPr vert="horz" lIns="121920" tIns="60960" rIns="121920" bIns="60960" rtlCol="0">
            <a:normAutofit/>
          </a:bodyPr>
          <a:lstStyle/>
          <a:p>
            <a:pPr marL="0" indent="0" defTabSz="1219170">
              <a:spcBef>
                <a:spcPts val="1333"/>
              </a:spcBef>
              <a:buNone/>
            </a:pPr>
            <a:r>
              <a:rPr lang="en-US"/>
              <a:t>  </a:t>
            </a:r>
          </a:p>
        </p:txBody>
      </p:sp>
    </p:spTree>
    <p:extLst>
      <p:ext uri="{BB962C8B-B14F-4D97-AF65-F5344CB8AC3E}">
        <p14:creationId xmlns:p14="http://schemas.microsoft.com/office/powerpoint/2010/main" val="370602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C1F7DE-816D-6F75-10BE-31C445DD67A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7CBB82-6D64-10C0-5C85-4DCFA113A0AC}"/>
              </a:ext>
            </a:extLst>
          </p:cNvPr>
          <p:cNvPicPr>
            <a:picLocks noChangeAspect="1"/>
          </p:cNvPicPr>
          <p:nvPr/>
        </p:nvPicPr>
        <p:blipFill>
          <a:blip r:embed="rId3"/>
          <a:srcRect l="1333"/>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173283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CB5C1C-C8EB-5F5A-F5B1-66729BBEE9E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38D0324-0630-68DA-D08D-58D6FBE778BB}"/>
              </a:ext>
            </a:extLst>
          </p:cNvPr>
          <p:cNvPicPr>
            <a:picLocks noChangeAspect="1"/>
          </p:cNvPicPr>
          <p:nvPr/>
        </p:nvPicPr>
        <p:blipFill>
          <a:blip r:embed="rId2"/>
          <a:stretch>
            <a:fillRect/>
          </a:stretch>
        </p:blipFill>
        <p:spPr>
          <a:xfrm>
            <a:off x="488515" y="253820"/>
            <a:ext cx="7665929" cy="5956479"/>
          </a:xfrm>
          <a:prstGeom prst="rect">
            <a:avLst/>
          </a:prstGeom>
        </p:spPr>
      </p:pic>
      <p:grpSp>
        <p:nvGrpSpPr>
          <p:cNvPr id="27" name="Group 26">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8"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356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941DE-D16A-4E7A-A75F-C1450807F93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Freeform: Shape 35">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F9818CED-76C9-757D-4459-E55EEA3E3021}"/>
              </a:ext>
            </a:extLst>
          </p:cNvPr>
          <p:cNvPicPr>
            <a:picLocks noChangeAspect="1"/>
          </p:cNvPicPr>
          <p:nvPr/>
        </p:nvPicPr>
        <p:blipFill>
          <a:blip r:embed="rId3"/>
          <a:stretch>
            <a:fillRect/>
          </a:stretch>
        </p:blipFill>
        <p:spPr>
          <a:xfrm>
            <a:off x="499489" y="400834"/>
            <a:ext cx="7041777" cy="5809466"/>
          </a:xfrm>
          <a:prstGeom prst="rect">
            <a:avLst/>
          </a:prstGeom>
        </p:spPr>
      </p:pic>
      <p:grpSp>
        <p:nvGrpSpPr>
          <p:cNvPr id="38" name="Group 37">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39"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0"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467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AB81D3-5EC0-0A23-A4C6-FA390563A8F6}"/>
              </a:ext>
            </a:extLst>
          </p:cNvPr>
          <p:cNvPicPr>
            <a:picLocks noChangeAspect="1"/>
          </p:cNvPicPr>
          <p:nvPr/>
        </p:nvPicPr>
        <p:blipFill>
          <a:blip r:embed="rId3"/>
          <a:stretch>
            <a:fillRect/>
          </a:stretch>
        </p:blipFill>
        <p:spPr>
          <a:xfrm>
            <a:off x="1903141" y="200893"/>
            <a:ext cx="8385717" cy="1616927"/>
          </a:xfrm>
          <a:prstGeom prst="rect">
            <a:avLst/>
          </a:prstGeom>
        </p:spPr>
      </p:pic>
      <p:sp>
        <p:nvSpPr>
          <p:cNvPr id="6" name="TextBox 5">
            <a:extLst>
              <a:ext uri="{FF2B5EF4-FFF2-40B4-BE49-F238E27FC236}">
                <a16:creationId xmlns:a16="http://schemas.microsoft.com/office/drawing/2014/main" id="{81A60329-72EE-D646-0964-45C09509889D}"/>
              </a:ext>
            </a:extLst>
          </p:cNvPr>
          <p:cNvSpPr txBox="1"/>
          <p:nvPr/>
        </p:nvSpPr>
        <p:spPr>
          <a:xfrm>
            <a:off x="490023" y="1855793"/>
            <a:ext cx="11211951" cy="4801314"/>
          </a:xfrm>
          <a:prstGeom prst="rect">
            <a:avLst/>
          </a:prstGeom>
          <a:noFill/>
        </p:spPr>
        <p:txBody>
          <a:bodyPr wrap="square" rtlCol="0">
            <a:spAutoFit/>
          </a:bodyPr>
          <a:lstStyle/>
          <a:p>
            <a:pPr algn="l">
              <a:buNone/>
            </a:pPr>
            <a:r>
              <a:rPr lang="en-US" b="1" i="0" dirty="0">
                <a:solidFill>
                  <a:srgbClr val="3678B9"/>
                </a:solidFill>
                <a:effectLst/>
                <a:latin typeface="Source Sans Pro" panose="020B0503030403020204" pitchFamily="34" charset="0"/>
              </a:rPr>
              <a:t>Where Innovation Meets Precision in Total Joint Arthroplasty</a:t>
            </a:r>
          </a:p>
          <a:p>
            <a:pPr algn="l">
              <a:buNone/>
            </a:pPr>
            <a:r>
              <a:rPr lang="en-US" b="0" i="0" dirty="0">
                <a:solidFill>
                  <a:srgbClr val="000000"/>
                </a:solidFill>
                <a:effectLst/>
                <a:latin typeface="Open Sans" panose="020B0606030504020204" pitchFamily="34" charset="0"/>
              </a:rPr>
              <a:t>Join top orthopedic surgeons and allied health professionals from across the Southeast and beyond at JAM ATL: Joint Arthroplasty Meeting — Atlanta. </a:t>
            </a:r>
          </a:p>
          <a:p>
            <a:pPr algn="l">
              <a:buNone/>
            </a:pPr>
            <a:r>
              <a:rPr lang="en-US" b="0" i="0" dirty="0">
                <a:solidFill>
                  <a:srgbClr val="000000"/>
                </a:solidFill>
                <a:effectLst/>
                <a:latin typeface="Open Sans" panose="020B0606030504020204" pitchFamily="34" charset="0"/>
              </a:rPr>
              <a:t>This one-day intensive orthopedic conference dives into the realities of modern total joint reconstruction — from patient selection and ASC workflows to enabling technologies and complex revision cases.</a:t>
            </a:r>
          </a:p>
          <a:p>
            <a:pPr algn="l">
              <a:buNone/>
            </a:pPr>
            <a:endParaRPr lang="en-US" b="0" i="0" dirty="0">
              <a:solidFill>
                <a:srgbClr val="000000"/>
              </a:solidFill>
              <a:effectLst/>
              <a:latin typeface="Open Sans" panose="020B0606030504020204" pitchFamily="34" charset="0"/>
            </a:endParaRPr>
          </a:p>
          <a:p>
            <a:pPr algn="l">
              <a:buNone/>
            </a:pPr>
            <a:r>
              <a:rPr lang="en-US" b="1" i="0" dirty="0">
                <a:solidFill>
                  <a:srgbClr val="54A260"/>
                </a:solidFill>
                <a:effectLst/>
                <a:latin typeface="Source Sans Pro" panose="020B0503030403020204" pitchFamily="34" charset="0"/>
              </a:rPr>
              <a:t>About the Event</a:t>
            </a:r>
          </a:p>
          <a:p>
            <a:pPr algn="l">
              <a:buFont typeface="Arial" panose="020B0604020202020204" pitchFamily="34" charset="0"/>
              <a:buChar char="•"/>
            </a:pPr>
            <a:r>
              <a:rPr lang="en-US" b="0" i="0" dirty="0">
                <a:solidFill>
                  <a:srgbClr val="000000"/>
                </a:solidFill>
                <a:effectLst/>
                <a:latin typeface="Open Sans" panose="020B0606030504020204" pitchFamily="34" charset="0"/>
              </a:rPr>
              <a:t>Learn from nationally recognized orthopedic surgeons presenting the latest techniques and best practices in TKA, THA, and revision surgery.</a:t>
            </a:r>
          </a:p>
          <a:p>
            <a:pPr algn="l">
              <a:buFont typeface="Arial" panose="020B0604020202020204" pitchFamily="34" charset="0"/>
              <a:buChar char="•"/>
            </a:pPr>
            <a:r>
              <a:rPr lang="en-US" b="0" i="0" dirty="0">
                <a:solidFill>
                  <a:srgbClr val="000000"/>
                </a:solidFill>
                <a:effectLst/>
                <a:latin typeface="Open Sans" panose="020B0606030504020204" pitchFamily="34" charset="0"/>
              </a:rPr>
              <a:t>See </a:t>
            </a:r>
            <a:r>
              <a:rPr lang="en-US" b="1" i="0" dirty="0">
                <a:solidFill>
                  <a:srgbClr val="000000"/>
                </a:solidFill>
                <a:effectLst/>
                <a:latin typeface="Open Sans" panose="020B0606030504020204" pitchFamily="34" charset="0"/>
              </a:rPr>
              <a:t>two live surgeries</a:t>
            </a:r>
            <a:r>
              <a:rPr lang="en-US" b="0" i="0" dirty="0">
                <a:solidFill>
                  <a:srgbClr val="000000"/>
                </a:solidFill>
                <a:effectLst/>
                <a:latin typeface="Open Sans" panose="020B0606030504020204" pitchFamily="34" charset="0"/>
              </a:rPr>
              <a:t> – primary total knee and anterior total hip – with real-time commentary.</a:t>
            </a:r>
          </a:p>
          <a:p>
            <a:pPr algn="l">
              <a:buFont typeface="Arial" panose="020B0604020202020204" pitchFamily="34" charset="0"/>
              <a:buChar char="•"/>
            </a:pPr>
            <a:r>
              <a:rPr lang="en-US" b="0" i="0" dirty="0">
                <a:solidFill>
                  <a:srgbClr val="000000"/>
                </a:solidFill>
                <a:effectLst/>
                <a:latin typeface="Open Sans" panose="020B0606030504020204" pitchFamily="34" charset="0"/>
              </a:rPr>
              <a:t>Join </a:t>
            </a:r>
            <a:r>
              <a:rPr lang="en-US" b="1" i="0" dirty="0">
                <a:solidFill>
                  <a:srgbClr val="000000"/>
                </a:solidFill>
                <a:effectLst/>
                <a:latin typeface="Open Sans" panose="020B0606030504020204" pitchFamily="34" charset="0"/>
              </a:rPr>
              <a:t>interactive panel discussions</a:t>
            </a:r>
            <a:r>
              <a:rPr lang="en-US" b="0" i="0" dirty="0">
                <a:solidFill>
                  <a:srgbClr val="000000"/>
                </a:solidFill>
                <a:effectLst/>
                <a:latin typeface="Open Sans" panose="020B0606030504020204" pitchFamily="34" charset="0"/>
              </a:rPr>
              <a:t> where leading surgeons walk through complex cases, evidence-based insights and challenges from real world scenarios.</a:t>
            </a:r>
          </a:p>
          <a:p>
            <a:pPr algn="l">
              <a:buFont typeface="Arial" panose="020B0604020202020204" pitchFamily="34" charset="0"/>
              <a:buChar char="•"/>
            </a:pPr>
            <a:r>
              <a:rPr lang="en-US" b="0" i="0" dirty="0">
                <a:solidFill>
                  <a:srgbClr val="000000"/>
                </a:solidFill>
                <a:effectLst/>
                <a:latin typeface="Open Sans" panose="020B0606030504020204" pitchFamily="34" charset="0"/>
              </a:rPr>
              <a:t>Gain hands-on access to orthopedic surgical innovation in our vendor showcase.</a:t>
            </a:r>
          </a:p>
          <a:p>
            <a:pPr algn="l">
              <a:buFont typeface="Arial" panose="020B0604020202020204" pitchFamily="34" charset="0"/>
              <a:buChar char="•"/>
            </a:pPr>
            <a:r>
              <a:rPr lang="en-US" b="0" i="0" dirty="0">
                <a:solidFill>
                  <a:srgbClr val="000000"/>
                </a:solidFill>
                <a:effectLst/>
                <a:latin typeface="Open Sans" panose="020B0606030504020204" pitchFamily="34" charset="0"/>
              </a:rPr>
              <a:t>Earn continuing medical education - CME, CBRN, and NCCT accredited</a:t>
            </a:r>
          </a:p>
          <a:p>
            <a:pPr algn="l"/>
            <a:br>
              <a:rPr lang="en-US" dirty="0"/>
            </a:br>
            <a:endParaRPr lang="en-US" dirty="0"/>
          </a:p>
        </p:txBody>
      </p:sp>
      <p:pic>
        <p:nvPicPr>
          <p:cNvPr id="9" name="Picture 8">
            <a:extLst>
              <a:ext uri="{FF2B5EF4-FFF2-40B4-BE49-F238E27FC236}">
                <a16:creationId xmlns:a16="http://schemas.microsoft.com/office/drawing/2014/main" id="{68279F05-39CF-B83E-C679-2AC4EC87B6B3}"/>
              </a:ext>
            </a:extLst>
          </p:cNvPr>
          <p:cNvPicPr>
            <a:picLocks noChangeAspect="1"/>
          </p:cNvPicPr>
          <p:nvPr/>
        </p:nvPicPr>
        <p:blipFill>
          <a:blip r:embed="rId4"/>
          <a:stretch>
            <a:fillRect/>
          </a:stretch>
        </p:blipFill>
        <p:spPr>
          <a:xfrm>
            <a:off x="0" y="16925"/>
            <a:ext cx="1800895" cy="1800895"/>
          </a:xfrm>
          <a:prstGeom prst="rect">
            <a:avLst/>
          </a:prstGeom>
        </p:spPr>
      </p:pic>
    </p:spTree>
    <p:extLst>
      <p:ext uri="{BB962C8B-B14F-4D97-AF65-F5344CB8AC3E}">
        <p14:creationId xmlns:p14="http://schemas.microsoft.com/office/powerpoint/2010/main" val="367379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ED52-C297-48D9-4BAE-5FFD8C4410D0}"/>
              </a:ext>
            </a:extLst>
          </p:cNvPr>
          <p:cNvSpPr>
            <a:spLocks noGrp="1"/>
          </p:cNvSpPr>
          <p:nvPr>
            <p:ph type="title"/>
          </p:nvPr>
        </p:nvSpPr>
        <p:spPr/>
        <p:txBody>
          <a:bodyPr>
            <a:normAutofit fontScale="90000"/>
          </a:bodyPr>
          <a:lstStyle/>
          <a:p>
            <a:pPr algn="ctr"/>
            <a:r>
              <a:rPr lang="en-US" sz="4800" dirty="0">
                <a:ln>
                  <a:solidFill>
                    <a:schemeClr val="tx2"/>
                  </a:solidFill>
                </a:ln>
                <a:solidFill>
                  <a:schemeClr val="bg1"/>
                </a:solidFill>
              </a:rPr>
              <a:t>                   </a:t>
            </a:r>
            <a:r>
              <a:rPr lang="en-US" b="1" dirty="0">
                <a:ln>
                  <a:solidFill>
                    <a:schemeClr val="tx2"/>
                  </a:solidFill>
                </a:ln>
                <a:solidFill>
                  <a:schemeClr val="bg1"/>
                </a:solidFill>
              </a:rPr>
              <a:t>2025-2026 AORN Board  of Directors</a:t>
            </a:r>
          </a:p>
        </p:txBody>
      </p:sp>
      <p:pic>
        <p:nvPicPr>
          <p:cNvPr id="5" name="Content Placeholder 4" descr="A blue and orange striped brick wall&#10;&#10;AI-generated content may be incorrect.">
            <a:extLst>
              <a:ext uri="{FF2B5EF4-FFF2-40B4-BE49-F238E27FC236}">
                <a16:creationId xmlns:a16="http://schemas.microsoft.com/office/drawing/2014/main" id="{5F5CA798-630B-4242-33FF-1AC7A75D58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15600" cy="1325563"/>
          </a:xfrm>
        </p:spPr>
      </p:pic>
      <p:sp>
        <p:nvSpPr>
          <p:cNvPr id="3" name="TextBox 2">
            <a:extLst>
              <a:ext uri="{FF2B5EF4-FFF2-40B4-BE49-F238E27FC236}">
                <a16:creationId xmlns:a16="http://schemas.microsoft.com/office/drawing/2014/main" id="{239F7409-47D8-EAA3-D5B0-63CF26C28267}"/>
              </a:ext>
            </a:extLst>
          </p:cNvPr>
          <p:cNvSpPr txBox="1"/>
          <p:nvPr/>
        </p:nvSpPr>
        <p:spPr>
          <a:xfrm>
            <a:off x="3219721" y="801666"/>
            <a:ext cx="8134079" cy="615553"/>
          </a:xfrm>
          <a:prstGeom prst="rect">
            <a:avLst/>
          </a:prstGeom>
          <a:noFill/>
        </p:spPr>
        <p:txBody>
          <a:bodyPr wrap="square" rtlCol="0">
            <a:spAutoFit/>
          </a:bodyPr>
          <a:lstStyle/>
          <a:p>
            <a:r>
              <a:rPr lang="en-US" sz="3400" b="1" dirty="0">
                <a:solidFill>
                  <a:schemeClr val="bg1"/>
                </a:solidFill>
              </a:rPr>
              <a:t>The 2025-2026 AORN Board of Directors</a:t>
            </a:r>
          </a:p>
        </p:txBody>
      </p:sp>
      <p:pic>
        <p:nvPicPr>
          <p:cNvPr id="9" name="Picture 8">
            <a:extLst>
              <a:ext uri="{FF2B5EF4-FFF2-40B4-BE49-F238E27FC236}">
                <a16:creationId xmlns:a16="http://schemas.microsoft.com/office/drawing/2014/main" id="{722521ED-4807-4FC3-542F-0443C36032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61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0351D-17E8-BF5B-9FF0-8E5D0008DDC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4065A14-5072-9C1F-4F59-65AA0D0C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00859-E51D-C8E3-AC82-E02DDFF6045B}"/>
              </a:ext>
            </a:extLst>
          </p:cNvPr>
          <p:cNvSpPr>
            <a:spLocks noGrp="1"/>
          </p:cNvSpPr>
          <p:nvPr>
            <p:ph type="title"/>
          </p:nvPr>
        </p:nvSpPr>
        <p:spPr>
          <a:xfrm>
            <a:off x="1024128" y="965200"/>
            <a:ext cx="6766077" cy="4927601"/>
          </a:xfrm>
        </p:spPr>
        <p:txBody>
          <a:bodyPr vert="horz" lIns="121920" tIns="60960" rIns="121920" bIns="60960" rtlCol="0" anchor="ctr">
            <a:normAutofit/>
          </a:bodyPr>
          <a:lstStyle/>
          <a:p>
            <a:pPr algn="r" defTabSz="1219170"/>
            <a:r>
              <a:rPr lang="en-US" sz="5467" dirty="0">
                <a:solidFill>
                  <a:schemeClr val="tx1">
                    <a:lumMod val="85000"/>
                    <a:lumOff val="15000"/>
                  </a:schemeClr>
                </a:solidFill>
                <a:latin typeface="+mj-lt"/>
                <a:cs typeface="+mj-cs"/>
              </a:rPr>
              <a:t>Professional Development</a:t>
            </a:r>
          </a:p>
        </p:txBody>
      </p:sp>
      <p:sp>
        <p:nvSpPr>
          <p:cNvPr id="3" name="Content Placeholder 2">
            <a:extLst>
              <a:ext uri="{FF2B5EF4-FFF2-40B4-BE49-F238E27FC236}">
                <a16:creationId xmlns:a16="http://schemas.microsoft.com/office/drawing/2014/main" id="{BF8C93D2-53B7-4DCA-A0C6-12D5456BFBE2}"/>
              </a:ext>
            </a:extLst>
          </p:cNvPr>
          <p:cNvSpPr>
            <a:spLocks noGrp="1"/>
          </p:cNvSpPr>
          <p:nvPr>
            <p:ph idx="1"/>
          </p:nvPr>
        </p:nvSpPr>
        <p:spPr>
          <a:xfrm>
            <a:off x="8438729" y="965197"/>
            <a:ext cx="2707937" cy="4927603"/>
          </a:xfrm>
        </p:spPr>
        <p:txBody>
          <a:bodyPr vert="horz" lIns="121920" tIns="60960" rIns="121920" bIns="60960" rtlCol="0" anchor="ctr">
            <a:normAutofit/>
          </a:bodyPr>
          <a:lstStyle/>
          <a:p>
            <a:pPr marL="0" indent="0" defTabSz="1219170">
              <a:spcBef>
                <a:spcPts val="1333"/>
              </a:spcBef>
              <a:buNone/>
            </a:pPr>
            <a:r>
              <a:rPr lang="en-US" sz="2000">
                <a:solidFill>
                  <a:schemeClr val="accent1"/>
                </a:solidFill>
              </a:rPr>
              <a:t>  </a:t>
            </a:r>
          </a:p>
        </p:txBody>
      </p:sp>
      <p:cxnSp>
        <p:nvCxnSpPr>
          <p:cNvPr id="25" name="Straight Connector 24">
            <a:extLst>
              <a:ext uri="{FF2B5EF4-FFF2-40B4-BE49-F238E27FC236}">
                <a16:creationId xmlns:a16="http://schemas.microsoft.com/office/drawing/2014/main" id="{03C4C084-5CE8-6821-4CAE-53A2FDB59C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90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4F55-85CF-4A5D-B355-E95DEBD46499}"/>
              </a:ext>
            </a:extLst>
          </p:cNvPr>
          <p:cNvSpPr>
            <a:spLocks noGrp="1"/>
          </p:cNvSpPr>
          <p:nvPr>
            <p:ph type="title"/>
          </p:nvPr>
        </p:nvSpPr>
        <p:spPr/>
        <p:txBody>
          <a:bodyPr/>
          <a:lstStyle/>
          <a:p>
            <a:r>
              <a:rPr lang="en-US" dirty="0"/>
              <a:t>On-Demand Webinars</a:t>
            </a:r>
          </a:p>
        </p:txBody>
      </p:sp>
      <p:sp>
        <p:nvSpPr>
          <p:cNvPr id="3" name="Content Placeholder 2">
            <a:extLst>
              <a:ext uri="{FF2B5EF4-FFF2-40B4-BE49-F238E27FC236}">
                <a16:creationId xmlns:a16="http://schemas.microsoft.com/office/drawing/2014/main" id="{C59DF7A5-D2A2-A78C-89CA-82105FBBC2C4}"/>
              </a:ext>
            </a:extLst>
          </p:cNvPr>
          <p:cNvSpPr>
            <a:spLocks noGrp="1"/>
          </p:cNvSpPr>
          <p:nvPr>
            <p:ph sz="half" idx="1"/>
          </p:nvPr>
        </p:nvSpPr>
        <p:spPr/>
        <p:txBody>
          <a:bodyPr>
            <a:normAutofit fontScale="85000" lnSpcReduction="20000"/>
          </a:bodyPr>
          <a:lstStyle/>
          <a:p>
            <a:r>
              <a:rPr lang="en-US" b="1" u="sng" dirty="0">
                <a:hlinkClick r:id="rId2"/>
              </a:rPr>
              <a:t>Leader Exchange: Bridging Perioperative Care and C-Suite Decision-Making.</a:t>
            </a:r>
            <a:r>
              <a:rPr lang="en-US" b="1" dirty="0"/>
              <a:t> </a:t>
            </a:r>
            <a:endParaRPr lang="en-US" dirty="0"/>
          </a:p>
          <a:p>
            <a:r>
              <a:rPr lang="en-US" b="1" dirty="0"/>
              <a:t>October 8, 2025 (</a:t>
            </a:r>
            <a:r>
              <a:rPr lang="en-US" dirty="0"/>
              <a:t>Sponsored by Intuitive</a:t>
            </a:r>
            <a:r>
              <a:rPr lang="en-US" b="1" dirty="0"/>
              <a:t>)</a:t>
            </a:r>
            <a:endParaRPr lang="en-US" dirty="0"/>
          </a:p>
          <a:p>
            <a:r>
              <a:rPr lang="en-US" dirty="0"/>
              <a:t>Join a panel of multi-level leaders as they discuss creating a unified environment while making impactful decisions regarding operational and clinical goals. They’ll share how they’ve seen positive impacts on surgical outcomes and strategic initiatives through their partnership.</a:t>
            </a:r>
          </a:p>
          <a:p>
            <a:endParaRPr lang="en-US" dirty="0"/>
          </a:p>
        </p:txBody>
      </p:sp>
      <p:sp>
        <p:nvSpPr>
          <p:cNvPr id="4" name="Content Placeholder 3">
            <a:extLst>
              <a:ext uri="{FF2B5EF4-FFF2-40B4-BE49-F238E27FC236}">
                <a16:creationId xmlns:a16="http://schemas.microsoft.com/office/drawing/2014/main" id="{6181F4B9-8E97-AA19-8498-775312348546}"/>
              </a:ext>
            </a:extLst>
          </p:cNvPr>
          <p:cNvSpPr>
            <a:spLocks noGrp="1"/>
          </p:cNvSpPr>
          <p:nvPr>
            <p:ph sz="half" idx="2"/>
          </p:nvPr>
        </p:nvSpPr>
        <p:spPr/>
        <p:txBody>
          <a:bodyPr>
            <a:normAutofit fontScale="85000" lnSpcReduction="20000"/>
          </a:bodyPr>
          <a:lstStyle/>
          <a:p>
            <a:r>
              <a:rPr lang="en-US" b="1" u="sng" dirty="0">
                <a:hlinkClick r:id="rId3"/>
              </a:rPr>
              <a:t>Leader Exchange: Successful Creation of A Smoke Management Program</a:t>
            </a:r>
            <a:endParaRPr lang="en-US" dirty="0"/>
          </a:p>
          <a:p>
            <a:r>
              <a:rPr lang="en-US" b="1" dirty="0"/>
              <a:t>October 22, 2025 (</a:t>
            </a:r>
            <a:r>
              <a:rPr lang="en-US" dirty="0"/>
              <a:t>Sponsored by CONMED</a:t>
            </a:r>
            <a:r>
              <a:rPr lang="en-US" b="1" dirty="0"/>
              <a:t>)</a:t>
            </a:r>
            <a:endParaRPr lang="en-US" dirty="0"/>
          </a:p>
          <a:p>
            <a:r>
              <a:rPr lang="en-US" dirty="0"/>
              <a:t>This panel will focus on how nurse leaders can create and implement successful smoke management programs in their facilities.</a:t>
            </a:r>
          </a:p>
          <a:p>
            <a:pPr marL="0" indent="0">
              <a:buNone/>
            </a:pPr>
            <a:endParaRPr lang="en-US" dirty="0"/>
          </a:p>
        </p:txBody>
      </p:sp>
      <p:pic>
        <p:nvPicPr>
          <p:cNvPr id="6" name="Graphic 5" descr="Programmer female outline">
            <a:extLst>
              <a:ext uri="{FF2B5EF4-FFF2-40B4-BE49-F238E27FC236}">
                <a16:creationId xmlns:a16="http://schemas.microsoft.com/office/drawing/2014/main" id="{0115ABA0-E2F2-6192-2DDD-1FB33A8550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1297" y="4215618"/>
            <a:ext cx="1814733" cy="1814733"/>
          </a:xfrm>
          <a:prstGeom prst="rect">
            <a:avLst/>
          </a:prstGeom>
        </p:spPr>
      </p:pic>
    </p:spTree>
    <p:extLst>
      <p:ext uri="{BB962C8B-B14F-4D97-AF65-F5344CB8AC3E}">
        <p14:creationId xmlns:p14="http://schemas.microsoft.com/office/powerpoint/2010/main" val="2851179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D993-170F-EA2A-6B43-5E24F08E5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22918-34CB-9243-120A-54A63FFAD8A5}"/>
              </a:ext>
            </a:extLst>
          </p:cNvPr>
          <p:cNvSpPr>
            <a:spLocks noGrp="1"/>
          </p:cNvSpPr>
          <p:nvPr>
            <p:ph type="title"/>
          </p:nvPr>
        </p:nvSpPr>
        <p:spPr/>
        <p:txBody>
          <a:bodyPr/>
          <a:lstStyle/>
          <a:p>
            <a:r>
              <a:rPr lang="en-US" dirty="0"/>
              <a:t>On-Demand Webinars</a:t>
            </a:r>
          </a:p>
        </p:txBody>
      </p:sp>
      <p:sp>
        <p:nvSpPr>
          <p:cNvPr id="3" name="Content Placeholder 2">
            <a:extLst>
              <a:ext uri="{FF2B5EF4-FFF2-40B4-BE49-F238E27FC236}">
                <a16:creationId xmlns:a16="http://schemas.microsoft.com/office/drawing/2014/main" id="{840D4858-66DA-C350-B097-06B22D79B677}"/>
              </a:ext>
            </a:extLst>
          </p:cNvPr>
          <p:cNvSpPr>
            <a:spLocks noGrp="1"/>
          </p:cNvSpPr>
          <p:nvPr>
            <p:ph sz="half" idx="1"/>
          </p:nvPr>
        </p:nvSpPr>
        <p:spPr/>
        <p:txBody>
          <a:bodyPr>
            <a:normAutofit fontScale="92500" lnSpcReduction="20000"/>
          </a:bodyPr>
          <a:lstStyle/>
          <a:p>
            <a:r>
              <a:rPr lang="en-US" b="1" u="sng" dirty="0">
                <a:hlinkClick r:id="rId2"/>
              </a:rPr>
              <a:t>OR Leadership Essentials: Finance &amp; Operations 2025</a:t>
            </a:r>
            <a:endParaRPr lang="en-US" dirty="0"/>
          </a:p>
          <a:p>
            <a:r>
              <a:rPr lang="en-US" b="1" dirty="0"/>
              <a:t>October 2025</a:t>
            </a:r>
            <a:endParaRPr lang="en-US" dirty="0"/>
          </a:p>
          <a:p>
            <a:r>
              <a:rPr lang="en-US" b="1" dirty="0"/>
              <a:t>12.0 CH + Certificate of Mastery</a:t>
            </a:r>
            <a:endParaRPr lang="en-US" dirty="0"/>
          </a:p>
          <a:p>
            <a:r>
              <a:rPr lang="en-US" dirty="0"/>
              <a:t>AORN Center for Perioperative Leadership and national productivity expert Pamela Hunt, MSN, RN, NEA-BC, FAAN have teamed up for insightful leadership series to help you fine tune your understanding of financial and operational concepts vital to your success in your role.</a:t>
            </a:r>
          </a:p>
          <a:p>
            <a:endParaRPr lang="en-US" dirty="0"/>
          </a:p>
        </p:txBody>
      </p:sp>
      <p:sp>
        <p:nvSpPr>
          <p:cNvPr id="4" name="Content Placeholder 3">
            <a:extLst>
              <a:ext uri="{FF2B5EF4-FFF2-40B4-BE49-F238E27FC236}">
                <a16:creationId xmlns:a16="http://schemas.microsoft.com/office/drawing/2014/main" id="{CDBB5B69-E732-AB00-69BB-F5E827BBC49E}"/>
              </a:ext>
            </a:extLst>
          </p:cNvPr>
          <p:cNvSpPr>
            <a:spLocks noGrp="1"/>
          </p:cNvSpPr>
          <p:nvPr>
            <p:ph sz="half" idx="2"/>
          </p:nvPr>
        </p:nvSpPr>
        <p:spPr/>
        <p:txBody>
          <a:bodyPr>
            <a:normAutofit fontScale="92500" lnSpcReduction="20000"/>
          </a:bodyPr>
          <a:lstStyle/>
          <a:p>
            <a:r>
              <a:rPr lang="en-US" b="1" u="sng" dirty="0">
                <a:solidFill>
                  <a:srgbClr val="0070C0"/>
                </a:solidFill>
              </a:rPr>
              <a:t>For Facilities</a:t>
            </a:r>
            <a:r>
              <a:rPr lang="en-US" b="1" u="sng" dirty="0"/>
              <a:t>:</a:t>
            </a:r>
            <a:endParaRPr lang="en-US" dirty="0"/>
          </a:p>
          <a:p>
            <a:r>
              <a:rPr lang="en-US" b="1" dirty="0"/>
              <a:t>October 22, 2025</a:t>
            </a:r>
          </a:p>
          <a:p>
            <a:pPr marL="0" indent="0">
              <a:buNone/>
            </a:pPr>
            <a:r>
              <a:rPr lang="en-US" b="1" dirty="0"/>
              <a:t> (</a:t>
            </a:r>
            <a:r>
              <a:rPr lang="en-US" dirty="0"/>
              <a:t>Sponsored by CONMED</a:t>
            </a:r>
            <a:r>
              <a:rPr lang="en-US" b="1" dirty="0"/>
              <a:t>)</a:t>
            </a:r>
            <a:endParaRPr lang="en-US" dirty="0"/>
          </a:p>
          <a:p>
            <a:r>
              <a:rPr lang="en-US" dirty="0"/>
              <a:t>This panel will focus on how nurse leaders can create and implement successful smoke management programs in their facilities.</a:t>
            </a:r>
          </a:p>
          <a:p>
            <a:pPr marL="0" indent="0">
              <a:buNone/>
            </a:pPr>
            <a:endParaRPr lang="en-US" dirty="0"/>
          </a:p>
        </p:txBody>
      </p:sp>
      <p:pic>
        <p:nvPicPr>
          <p:cNvPr id="6" name="Graphic 5" descr="Programmer female outline">
            <a:extLst>
              <a:ext uri="{FF2B5EF4-FFF2-40B4-BE49-F238E27FC236}">
                <a16:creationId xmlns:a16="http://schemas.microsoft.com/office/drawing/2014/main" id="{32BFE080-2374-9C72-BA9C-EBAACE36F1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1297" y="4215618"/>
            <a:ext cx="1814733" cy="1814733"/>
          </a:xfrm>
          <a:prstGeom prst="rect">
            <a:avLst/>
          </a:prstGeom>
        </p:spPr>
      </p:pic>
    </p:spTree>
    <p:extLst>
      <p:ext uri="{BB962C8B-B14F-4D97-AF65-F5344CB8AC3E}">
        <p14:creationId xmlns:p14="http://schemas.microsoft.com/office/powerpoint/2010/main" val="1852173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FC2B-AD7D-BC8E-BDDB-0F6541965096}"/>
              </a:ext>
            </a:extLst>
          </p:cNvPr>
          <p:cNvSpPr>
            <a:spLocks noGrp="1"/>
          </p:cNvSpPr>
          <p:nvPr>
            <p:ph type="title"/>
          </p:nvPr>
        </p:nvSpPr>
        <p:spPr/>
        <p:txBody>
          <a:bodyPr/>
          <a:lstStyle/>
          <a:p>
            <a:r>
              <a:rPr lang="en-US" u="sng" dirty="0">
                <a:hlinkClick r:id="rId2"/>
              </a:rPr>
              <a:t>ASC Academy: Expanding Service Lines</a:t>
            </a:r>
            <a:br>
              <a:rPr lang="en-US" dirty="0"/>
            </a:br>
            <a:endParaRPr lang="en-US" dirty="0"/>
          </a:p>
        </p:txBody>
      </p:sp>
      <p:sp>
        <p:nvSpPr>
          <p:cNvPr id="3" name="Content Placeholder 2">
            <a:extLst>
              <a:ext uri="{FF2B5EF4-FFF2-40B4-BE49-F238E27FC236}">
                <a16:creationId xmlns:a16="http://schemas.microsoft.com/office/drawing/2014/main" id="{01934764-4F72-F42F-D2F2-061184C22FC3}"/>
              </a:ext>
            </a:extLst>
          </p:cNvPr>
          <p:cNvSpPr>
            <a:spLocks noGrp="1"/>
          </p:cNvSpPr>
          <p:nvPr>
            <p:ph idx="1"/>
          </p:nvPr>
        </p:nvSpPr>
        <p:spPr/>
        <p:txBody>
          <a:bodyPr/>
          <a:lstStyle/>
          <a:p>
            <a:r>
              <a:rPr lang="en-US" dirty="0">
                <a:solidFill>
                  <a:schemeClr val="accent4"/>
                </a:solidFill>
              </a:rPr>
              <a:t>Online Education</a:t>
            </a:r>
          </a:p>
          <a:p>
            <a:r>
              <a:rPr lang="en-US" dirty="0">
                <a:solidFill>
                  <a:schemeClr val="accent4"/>
                </a:solidFill>
              </a:rPr>
              <a:t>3 CH, 3 AEU</a:t>
            </a:r>
          </a:p>
          <a:p>
            <a:r>
              <a:rPr lang="en-US" dirty="0"/>
              <a:t>Unlock the secrets to expanding service lines. Get the step-by-step process -- from market analysis to implementation, with facility, financial, &amp;amp; staffing considerations -- to navigate growth in the ASC.</a:t>
            </a:r>
          </a:p>
          <a:p>
            <a:pPr marL="0" indent="0">
              <a:buNone/>
            </a:pPr>
            <a:endParaRPr lang="en-US" dirty="0"/>
          </a:p>
        </p:txBody>
      </p:sp>
    </p:spTree>
    <p:extLst>
      <p:ext uri="{BB962C8B-B14F-4D97-AF65-F5344CB8AC3E}">
        <p14:creationId xmlns:p14="http://schemas.microsoft.com/office/powerpoint/2010/main" val="65830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C5F12-7AD8-CC6E-3914-6D52B51A9F9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Quote for the Month: </a:t>
            </a: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6018951-5FA5-5B69-7FE3-44158AA41AD7}"/>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indent="0">
              <a:buNone/>
            </a:pPr>
            <a:r>
              <a:rPr lang="en-US" b="1" dirty="0">
                <a:solidFill>
                  <a:schemeClr val="accent6"/>
                </a:solidFill>
                <a:latin typeface="Ink Free" panose="03080402000500000000" pitchFamily="66" charset="0"/>
              </a:rPr>
              <a:t>“What you leave behind is not what is engraved in stone monuments, but what is woven into the lives of others.”</a:t>
            </a:r>
            <a:endParaRPr lang="en-US" dirty="0">
              <a:solidFill>
                <a:schemeClr val="accent6"/>
              </a:solidFill>
              <a:latin typeface="Ink Free" panose="03080402000500000000" pitchFamily="66" charset="0"/>
            </a:endParaRPr>
          </a:p>
          <a:p>
            <a:pPr marL="0"/>
            <a:endParaRPr lang="en-US" b="1" dirty="0">
              <a:solidFill>
                <a:schemeClr val="accent6"/>
              </a:solidFill>
            </a:endParaRPr>
          </a:p>
          <a:p>
            <a:pPr marL="0" indent="0">
              <a:buNone/>
            </a:pPr>
            <a:r>
              <a:rPr lang="en-US" b="1" dirty="0">
                <a:solidFill>
                  <a:schemeClr val="accent6"/>
                </a:solidFill>
                <a:latin typeface="Ink Free" panose="03080402000500000000" pitchFamily="66" charset="0"/>
              </a:rPr>
              <a:t>Pericles</a:t>
            </a:r>
            <a:endParaRPr lang="en-US" dirty="0">
              <a:solidFill>
                <a:schemeClr val="accent6"/>
              </a:solidFill>
              <a:latin typeface="Ink Free" panose="03080402000500000000" pitchFamily="66" charset="0"/>
            </a:endParaRPr>
          </a:p>
          <a:p>
            <a:pPr marL="0"/>
            <a:endParaRPr lang="en-US" sz="2200" dirty="0"/>
          </a:p>
        </p:txBody>
      </p:sp>
      <p:pic>
        <p:nvPicPr>
          <p:cNvPr id="7" name="Content Placeholder 6" descr="A bench by a lake&#10;&#10;AI-generated content may be incorrect.">
            <a:extLst>
              <a:ext uri="{FF2B5EF4-FFF2-40B4-BE49-F238E27FC236}">
                <a16:creationId xmlns:a16="http://schemas.microsoft.com/office/drawing/2014/main" id="{DD8879EA-7545-729C-833A-F8A6803F521B}"/>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01" r="1574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67265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FBBA82-E766-2FA1-5A87-BC323DED3330}"/>
              </a:ext>
            </a:extLst>
          </p:cNvPr>
          <p:cNvPicPr>
            <a:picLocks noChangeAspect="1"/>
          </p:cNvPicPr>
          <p:nvPr/>
        </p:nvPicPr>
        <p:blipFill>
          <a:blip r:embed="rId3"/>
          <a:stretch>
            <a:fillRect/>
          </a:stretch>
        </p:blipFill>
        <p:spPr>
          <a:xfrm>
            <a:off x="0" y="410618"/>
            <a:ext cx="12192000" cy="2238485"/>
          </a:xfrm>
          <a:prstGeom prst="rect">
            <a:avLst/>
          </a:prstGeom>
        </p:spPr>
      </p:pic>
      <p:pic>
        <p:nvPicPr>
          <p:cNvPr id="11" name="Picture 10">
            <a:extLst>
              <a:ext uri="{FF2B5EF4-FFF2-40B4-BE49-F238E27FC236}">
                <a16:creationId xmlns:a16="http://schemas.microsoft.com/office/drawing/2014/main" id="{21A047FB-05E9-7EF8-D8CC-90F8D95D445B}"/>
              </a:ext>
            </a:extLst>
          </p:cNvPr>
          <p:cNvPicPr>
            <a:picLocks noChangeAspect="1"/>
          </p:cNvPicPr>
          <p:nvPr/>
        </p:nvPicPr>
        <p:blipFill>
          <a:blip r:embed="rId4"/>
          <a:stretch>
            <a:fillRect/>
          </a:stretch>
        </p:blipFill>
        <p:spPr>
          <a:xfrm>
            <a:off x="1165274" y="2649103"/>
            <a:ext cx="9861452" cy="4149062"/>
          </a:xfrm>
          <a:prstGeom prst="rect">
            <a:avLst/>
          </a:prstGeom>
        </p:spPr>
      </p:pic>
    </p:spTree>
    <p:extLst>
      <p:ext uri="{BB962C8B-B14F-4D97-AF65-F5344CB8AC3E}">
        <p14:creationId xmlns:p14="http://schemas.microsoft.com/office/powerpoint/2010/main" val="28056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73E8A-EC19-AA23-D131-8224DDE9E4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FFD566-304A-E707-418D-51F8BD5C5788}"/>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EBBE241-630A-651C-FE48-580064D2259F}"/>
              </a:ext>
            </a:extLst>
          </p:cNvPr>
          <p:cNvPicPr>
            <a:picLocks noChangeAspect="1"/>
          </p:cNvPicPr>
          <p:nvPr/>
        </p:nvPicPr>
        <p:blipFill>
          <a:blip r:embed="rId3"/>
          <a:stretch>
            <a:fillRect/>
          </a:stretch>
        </p:blipFill>
        <p:spPr>
          <a:xfrm>
            <a:off x="1575399" y="1290182"/>
            <a:ext cx="9319188" cy="4409160"/>
          </a:xfrm>
          <a:prstGeom prst="rect">
            <a:avLst/>
          </a:prstGeom>
        </p:spPr>
      </p:pic>
    </p:spTree>
    <p:extLst>
      <p:ext uri="{BB962C8B-B14F-4D97-AF65-F5344CB8AC3E}">
        <p14:creationId xmlns:p14="http://schemas.microsoft.com/office/powerpoint/2010/main" val="39934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1FD3-536A-5922-D011-7E9147935956}"/>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765B150C-2D60-7492-4E2F-F218FAA67311}"/>
              </a:ext>
            </a:extLst>
          </p:cNvPr>
          <p:cNvSpPr>
            <a:spLocks noGrp="1"/>
          </p:cNvSpPr>
          <p:nvPr>
            <p:ph sz="half" idx="1"/>
          </p:nvPr>
        </p:nvSpPr>
        <p:spPr/>
        <p:txBody>
          <a:bodyPr>
            <a:normAutofit fontScale="92500"/>
          </a:bodyPr>
          <a:lstStyle/>
          <a:p>
            <a:pPr marL="0" indent="0">
              <a:buNone/>
            </a:pPr>
            <a:r>
              <a:rPr lang="en-US" dirty="0"/>
              <a:t>President Murdock:</a:t>
            </a:r>
          </a:p>
          <a:p>
            <a:pPr marL="0" marR="0">
              <a:buNone/>
            </a:pPr>
            <a:r>
              <a:rPr lang="en-US" sz="1800" dirty="0">
                <a:solidFill>
                  <a:srgbClr val="343537"/>
                </a:solidFill>
                <a:effectLst/>
                <a:latin typeface="Calibri" panose="020F0502020204030204" pitchFamily="34" charset="0"/>
                <a:ea typeface="Times New Roman" panose="02020603050405020304" pitchFamily="18" charset="0"/>
              </a:rPr>
              <a:t>September 5th – Memorial Hermann System Chief Nurse Executive Event</a:t>
            </a:r>
          </a:p>
          <a:p>
            <a:pPr marL="0" marR="0">
              <a:buNone/>
            </a:pPr>
            <a:r>
              <a:rPr lang="en-US" sz="1800" dirty="0">
                <a:solidFill>
                  <a:srgbClr val="343537"/>
                </a:solidFill>
                <a:effectLst/>
                <a:latin typeface="Calibri" panose="020F0502020204030204" pitchFamily="34" charset="0"/>
                <a:ea typeface="Times New Roman" panose="02020603050405020304" pitchFamily="18" charset="0"/>
              </a:rPr>
              <a:t>September 18th – Chapter Leader Town Hall</a:t>
            </a:r>
          </a:p>
          <a:p>
            <a:pPr marL="0" marR="0">
              <a:buNone/>
            </a:pPr>
            <a:r>
              <a:rPr lang="en-US" sz="1800" dirty="0">
                <a:solidFill>
                  <a:srgbClr val="343537"/>
                </a:solidFill>
                <a:effectLst/>
                <a:latin typeface="Calibri" panose="020F0502020204030204" pitchFamily="34" charset="0"/>
                <a:ea typeface="Times New Roman" panose="02020603050405020304" pitchFamily="18" charset="0"/>
              </a:rPr>
              <a:t>September 19th – Memorial Hermann/Houston Community College SPD Student Graduation</a:t>
            </a:r>
          </a:p>
          <a:p>
            <a:pPr marL="0" marR="0">
              <a:buNone/>
            </a:pPr>
            <a:r>
              <a:rPr lang="en-US" sz="1800" dirty="0">
                <a:solidFill>
                  <a:srgbClr val="343537"/>
                </a:solidFill>
                <a:effectLst/>
                <a:latin typeface="Calibri" panose="020F0502020204030204" pitchFamily="34" charset="0"/>
                <a:ea typeface="Times New Roman" panose="02020603050405020304" pitchFamily="18" charset="0"/>
              </a:rPr>
              <a:t>September 20th – Internation Federation of Perioperative Nursing (IFPN) Virtual Board Meeting 2025</a:t>
            </a:r>
          </a:p>
          <a:p>
            <a:pPr marL="0" marR="0">
              <a:buNone/>
            </a:pPr>
            <a:r>
              <a:rPr lang="en-US" sz="1800" dirty="0">
                <a:solidFill>
                  <a:srgbClr val="343537"/>
                </a:solidFill>
                <a:effectLst/>
                <a:latin typeface="Calibri" panose="020F0502020204030204" pitchFamily="34" charset="0"/>
                <a:ea typeface="Times New Roman" panose="02020603050405020304" pitchFamily="18" charset="0"/>
              </a:rPr>
              <a:t>September 20th – Federation of Houston Professional Women (FHPW): Women of Excellence celebrating Cheryl Kelley, AORN of Greater Houston Past-President</a:t>
            </a:r>
          </a:p>
          <a:p>
            <a:pPr marL="0" marR="0">
              <a:buNone/>
            </a:pPr>
            <a:r>
              <a:rPr lang="en-US" sz="1800" dirty="0">
                <a:solidFill>
                  <a:srgbClr val="343537"/>
                </a:solidFill>
                <a:latin typeface="Calibri" panose="020F0502020204030204" pitchFamily="34" charset="0"/>
                <a:ea typeface="Times New Roman" panose="02020603050405020304" pitchFamily="18" charset="0"/>
              </a:rPr>
              <a:t>October 1-3 – </a:t>
            </a:r>
            <a:r>
              <a:rPr lang="en-US" sz="1800" dirty="0" err="1">
                <a:solidFill>
                  <a:srgbClr val="343537"/>
                </a:solidFill>
                <a:latin typeface="Calibri" panose="020F0502020204030204" pitchFamily="34" charset="0"/>
                <a:ea typeface="Times New Roman" panose="02020603050405020304" pitchFamily="18" charset="0"/>
              </a:rPr>
              <a:t>Brasilian</a:t>
            </a:r>
            <a:r>
              <a:rPr lang="en-US" sz="1800" dirty="0">
                <a:solidFill>
                  <a:srgbClr val="343537"/>
                </a:solidFill>
                <a:latin typeface="Calibri" panose="020F0502020204030204" pitchFamily="34" charset="0"/>
                <a:ea typeface="Times New Roman" panose="02020603050405020304" pitchFamily="18" charset="0"/>
              </a:rPr>
              <a:t> Association of Nursing in the Operating Room (SOBECC), Sao Paulo, </a:t>
            </a:r>
            <a:r>
              <a:rPr lang="en-US" sz="1800" dirty="0" err="1">
                <a:solidFill>
                  <a:srgbClr val="343537"/>
                </a:solidFill>
                <a:latin typeface="Calibri" panose="020F0502020204030204" pitchFamily="34" charset="0"/>
                <a:ea typeface="Times New Roman" panose="02020603050405020304" pitchFamily="18" charset="0"/>
              </a:rPr>
              <a:t>Brasil</a:t>
            </a:r>
            <a:endParaRPr lang="en-US" sz="1800" dirty="0">
              <a:solidFill>
                <a:srgbClr val="343537"/>
              </a:solidFill>
              <a:effectLst/>
              <a:latin typeface="Calibri" panose="020F0502020204030204" pitchFamily="34" charset="0"/>
              <a:ea typeface="Times New Roman" panose="02020603050405020304" pitchFamily="18" charset="0"/>
            </a:endParaRPr>
          </a:p>
          <a:p>
            <a:pPr marL="0" indent="0">
              <a:buNone/>
            </a:pPr>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22848F19-50E1-2944-C984-AE6CE7AA3347}"/>
              </a:ext>
            </a:extLst>
          </p:cNvPr>
          <p:cNvSpPr>
            <a:spLocks noGrp="1"/>
          </p:cNvSpPr>
          <p:nvPr>
            <p:ph sz="half" idx="2"/>
          </p:nvPr>
        </p:nvSpPr>
        <p:spPr/>
        <p:txBody>
          <a:bodyPr>
            <a:normAutofit fontScale="92500"/>
          </a:bodyPr>
          <a:lstStyle/>
          <a:p>
            <a:pPr marL="0" indent="0">
              <a:buNone/>
            </a:pPr>
            <a:r>
              <a:rPr lang="en-US" dirty="0"/>
              <a:t>David Reinhart:</a:t>
            </a:r>
          </a:p>
          <a:p>
            <a:pPr marL="0" indent="0">
              <a:buNone/>
            </a:pPr>
            <a:r>
              <a:rPr lang="en-US" sz="1900" dirty="0"/>
              <a:t>Oct 4-7 - American College of Surgeons, Chicago</a:t>
            </a:r>
          </a:p>
          <a:p>
            <a:pPr marL="0" indent="0">
              <a:buNone/>
            </a:pPr>
            <a:endParaRPr lang="en-US" dirty="0"/>
          </a:p>
        </p:txBody>
      </p:sp>
      <p:pic>
        <p:nvPicPr>
          <p:cNvPr id="6" name="Graphic 5" descr="Users with solid fill">
            <a:extLst>
              <a:ext uri="{FF2B5EF4-FFF2-40B4-BE49-F238E27FC236}">
                <a16:creationId xmlns:a16="http://schemas.microsoft.com/office/drawing/2014/main" id="{24BAB0B8-2950-72F5-4DE5-05BDEED08C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6044" y="3277773"/>
            <a:ext cx="1711568" cy="1711568"/>
          </a:xfrm>
          <a:prstGeom prst="rect">
            <a:avLst/>
          </a:prstGeom>
        </p:spPr>
      </p:pic>
    </p:spTree>
    <p:extLst>
      <p:ext uri="{BB962C8B-B14F-4D97-AF65-F5344CB8AC3E}">
        <p14:creationId xmlns:p14="http://schemas.microsoft.com/office/powerpoint/2010/main" val="204236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93F8-F270-CAD5-1D3B-403D77F3A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ACB56-995B-7BD3-E0A6-9EA84BC709A8}"/>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E913E964-A57B-EC1F-3169-628C878DC8F5}"/>
              </a:ext>
            </a:extLst>
          </p:cNvPr>
          <p:cNvSpPr>
            <a:spLocks noGrp="1"/>
          </p:cNvSpPr>
          <p:nvPr>
            <p:ph sz="half" idx="1"/>
          </p:nvPr>
        </p:nvSpPr>
        <p:spPr/>
        <p:txBody>
          <a:bodyPr>
            <a:normAutofit fontScale="70000" lnSpcReduction="20000"/>
          </a:bodyPr>
          <a:lstStyle/>
          <a:p>
            <a:pPr marL="0" indent="0">
              <a:buNone/>
            </a:pPr>
            <a:r>
              <a:rPr lang="en-US" b="1" dirty="0"/>
              <a:t>JD Buchert:</a:t>
            </a:r>
          </a:p>
          <a:p>
            <a:pPr marL="0" indent="0">
              <a:buNone/>
            </a:pPr>
            <a:r>
              <a:rPr lang="en-US" dirty="0"/>
              <a:t>September 2nd - Texas Collaboration of Perioperative Registered Nurses- State Council Meeting</a:t>
            </a:r>
          </a:p>
          <a:p>
            <a:pPr marL="0" indent="0">
              <a:buNone/>
            </a:pPr>
            <a:r>
              <a:rPr lang="en-US" dirty="0"/>
              <a:t>September- 12/13 - AORN South Florida Conference</a:t>
            </a:r>
          </a:p>
          <a:p>
            <a:pPr marL="0" indent="0">
              <a:buNone/>
            </a:pPr>
            <a:r>
              <a:rPr lang="en-US" dirty="0"/>
              <a:t>September 16 – AORN of Dallas Chapter Meeting</a:t>
            </a:r>
          </a:p>
          <a:p>
            <a:pPr marL="0" indent="0">
              <a:buNone/>
            </a:pPr>
            <a:r>
              <a:rPr lang="en-US" dirty="0"/>
              <a:t>September 17 - AORN eChapter Education Committee Meeting</a:t>
            </a:r>
          </a:p>
          <a:p>
            <a:pPr marL="0" indent="0">
              <a:buNone/>
            </a:pPr>
            <a:r>
              <a:rPr lang="en-US" dirty="0"/>
              <a:t>September-19-21 – AORN of Los Angeles Conference</a:t>
            </a:r>
          </a:p>
          <a:p>
            <a:pPr marL="0" indent="0">
              <a:buNone/>
            </a:pPr>
            <a:r>
              <a:rPr lang="en-US" dirty="0"/>
              <a:t>September-26/27: AORN Guidelines Workshop- Detroit MI</a:t>
            </a:r>
          </a:p>
          <a:p>
            <a:pPr marL="0" indent="0">
              <a:buNone/>
            </a:pPr>
            <a:endParaRPr lang="en-US" dirty="0"/>
          </a:p>
        </p:txBody>
      </p:sp>
      <p:sp>
        <p:nvSpPr>
          <p:cNvPr id="4" name="Content Placeholder 3">
            <a:extLst>
              <a:ext uri="{FF2B5EF4-FFF2-40B4-BE49-F238E27FC236}">
                <a16:creationId xmlns:a16="http://schemas.microsoft.com/office/drawing/2014/main" id="{2C8BE550-C7DA-46CE-BC4A-B5D934A0E8D0}"/>
              </a:ext>
            </a:extLst>
          </p:cNvPr>
          <p:cNvSpPr>
            <a:spLocks noGrp="1"/>
          </p:cNvSpPr>
          <p:nvPr>
            <p:ph sz="half" idx="2"/>
          </p:nvPr>
        </p:nvSpPr>
        <p:spPr/>
        <p:txBody>
          <a:bodyPr>
            <a:normAutofit fontScale="70000" lnSpcReduction="20000"/>
          </a:bodyPr>
          <a:lstStyle/>
          <a:p>
            <a:pPr marL="0" indent="0">
              <a:buNone/>
            </a:pPr>
            <a:r>
              <a:rPr lang="en-US" b="1" dirty="0"/>
              <a:t>Brenda Larkin:</a:t>
            </a:r>
          </a:p>
          <a:p>
            <a:pPr marL="0" marR="0">
              <a:buNone/>
            </a:pPr>
            <a:r>
              <a:rPr lang="en-US" dirty="0">
                <a:solidFill>
                  <a:srgbClr val="343537"/>
                </a:solidFill>
                <a:latin typeface="Calibri" panose="020F0502020204030204" pitchFamily="34" charset="0"/>
                <a:ea typeface="Times New Roman" panose="02020603050405020304" pitchFamily="18" charset="0"/>
              </a:rPr>
              <a:t>September 12/13 – AORN South Florida Conference</a:t>
            </a:r>
            <a:endParaRPr lang="en-US" dirty="0"/>
          </a:p>
          <a:p>
            <a:pPr marL="0" indent="0">
              <a:buNone/>
            </a:pPr>
            <a:endParaRPr lang="en-US" dirty="0"/>
          </a:p>
        </p:txBody>
      </p:sp>
      <p:pic>
        <p:nvPicPr>
          <p:cNvPr id="6" name="Graphic 5" descr="Group of men with solid fill">
            <a:extLst>
              <a:ext uri="{FF2B5EF4-FFF2-40B4-BE49-F238E27FC236}">
                <a16:creationId xmlns:a16="http://schemas.microsoft.com/office/drawing/2014/main" id="{213451C3-A746-7DE8-3C52-AE7568B76E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2487" y="3125371"/>
            <a:ext cx="2461846" cy="2461846"/>
          </a:xfrm>
          <a:prstGeom prst="rect">
            <a:avLst/>
          </a:prstGeom>
        </p:spPr>
      </p:pic>
    </p:spTree>
    <p:extLst>
      <p:ext uri="{BB962C8B-B14F-4D97-AF65-F5344CB8AC3E}">
        <p14:creationId xmlns:p14="http://schemas.microsoft.com/office/powerpoint/2010/main" val="229898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706D-18EF-074B-E865-8A370FEF1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7AE030-83AC-D7E3-5D75-D6A466649F90}"/>
              </a:ext>
            </a:extLst>
          </p:cNvPr>
          <p:cNvSpPr>
            <a:spLocks noGrp="1"/>
          </p:cNvSpPr>
          <p:nvPr>
            <p:ph type="title"/>
          </p:nvPr>
        </p:nvSpPr>
        <p:spPr/>
        <p:txBody>
          <a:bodyPr/>
          <a:lstStyle/>
          <a:p>
            <a:r>
              <a:rPr lang="en-US" dirty="0"/>
              <a:t>Board Representation Activities</a:t>
            </a:r>
          </a:p>
        </p:txBody>
      </p:sp>
      <p:sp>
        <p:nvSpPr>
          <p:cNvPr id="3" name="Content Placeholder 2">
            <a:extLst>
              <a:ext uri="{FF2B5EF4-FFF2-40B4-BE49-F238E27FC236}">
                <a16:creationId xmlns:a16="http://schemas.microsoft.com/office/drawing/2014/main" id="{1F8C1C90-259D-509C-B36F-F2C0246E2BBB}"/>
              </a:ext>
            </a:extLst>
          </p:cNvPr>
          <p:cNvSpPr>
            <a:spLocks noGrp="1"/>
          </p:cNvSpPr>
          <p:nvPr>
            <p:ph sz="half" idx="1"/>
          </p:nvPr>
        </p:nvSpPr>
        <p:spPr/>
        <p:txBody>
          <a:bodyPr/>
          <a:lstStyle/>
          <a:p>
            <a:pPr marL="0" indent="0">
              <a:buNone/>
            </a:pPr>
            <a:r>
              <a:rPr lang="en-US" b="1" dirty="0"/>
              <a:t>Daphny Peneza:</a:t>
            </a:r>
          </a:p>
          <a:p>
            <a:pPr marL="0" indent="0">
              <a:buNone/>
            </a:pPr>
            <a:r>
              <a:rPr lang="en-US" dirty="0"/>
              <a:t>September 20 – AORN of Los Angeles Conference</a:t>
            </a:r>
          </a:p>
          <a:p>
            <a:pPr marL="0" indent="0">
              <a:buNone/>
            </a:pPr>
            <a:endParaRPr lang="en-US" dirty="0"/>
          </a:p>
        </p:txBody>
      </p:sp>
      <p:sp>
        <p:nvSpPr>
          <p:cNvPr id="4" name="Content Placeholder 3">
            <a:extLst>
              <a:ext uri="{FF2B5EF4-FFF2-40B4-BE49-F238E27FC236}">
                <a16:creationId xmlns:a16="http://schemas.microsoft.com/office/drawing/2014/main" id="{FA6BFE69-C32D-3085-2354-352D413CDD71}"/>
              </a:ext>
            </a:extLst>
          </p:cNvPr>
          <p:cNvSpPr>
            <a:spLocks noGrp="1"/>
          </p:cNvSpPr>
          <p:nvPr>
            <p:ph sz="half" idx="2"/>
          </p:nvPr>
        </p:nvSpPr>
        <p:spPr/>
        <p:txBody>
          <a:bodyPr/>
          <a:lstStyle/>
          <a:p>
            <a:pPr marL="0" indent="0">
              <a:buNone/>
            </a:pPr>
            <a:r>
              <a:rPr lang="en-US" b="1" dirty="0"/>
              <a:t>Rebecca Vortman:</a:t>
            </a:r>
          </a:p>
          <a:p>
            <a:pPr marL="0" indent="0">
              <a:buNone/>
            </a:pPr>
            <a:r>
              <a:rPr lang="en-US" sz="2400" dirty="0"/>
              <a:t>September 12/13 – AORN South Florida Conference</a:t>
            </a:r>
          </a:p>
          <a:p>
            <a:pPr marL="0" indent="0">
              <a:buNone/>
            </a:pPr>
            <a:r>
              <a:rPr lang="en-US" sz="2400" dirty="0"/>
              <a:t>September 20 – AORN Los Angeles Conference</a:t>
            </a:r>
          </a:p>
          <a:p>
            <a:pPr marL="0" indent="0">
              <a:buNone/>
            </a:pPr>
            <a:r>
              <a:rPr lang="en-US" sz="2400" b="1" dirty="0" err="1"/>
              <a:t>NaKeisha</a:t>
            </a:r>
            <a:r>
              <a:rPr lang="en-US" sz="2400" b="1" dirty="0"/>
              <a:t> Washington:</a:t>
            </a:r>
          </a:p>
          <a:p>
            <a:pPr marL="0" indent="0">
              <a:buNone/>
            </a:pPr>
            <a:r>
              <a:rPr lang="en-US" sz="2400" b="1" dirty="0"/>
              <a:t>October 1 – </a:t>
            </a:r>
            <a:r>
              <a:rPr lang="en-US" sz="2400" dirty="0"/>
              <a:t>Becker’s Perioperative Summit</a:t>
            </a:r>
          </a:p>
          <a:p>
            <a:pPr marL="0" indent="0">
              <a:buNone/>
            </a:pPr>
            <a:endParaRPr lang="en-US" dirty="0"/>
          </a:p>
        </p:txBody>
      </p:sp>
      <p:pic>
        <p:nvPicPr>
          <p:cNvPr id="6" name="Graphic 5" descr="Tropical scene with solid fill">
            <a:extLst>
              <a:ext uri="{FF2B5EF4-FFF2-40B4-BE49-F238E27FC236}">
                <a16:creationId xmlns:a16="http://schemas.microsoft.com/office/drawing/2014/main" id="{973058A2-25F1-27FC-D662-AC7213B037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9831" y="3742007"/>
            <a:ext cx="2039815" cy="2039815"/>
          </a:xfrm>
          <a:prstGeom prst="rect">
            <a:avLst/>
          </a:prstGeom>
        </p:spPr>
      </p:pic>
    </p:spTree>
    <p:extLst>
      <p:ext uri="{BB962C8B-B14F-4D97-AF65-F5344CB8AC3E}">
        <p14:creationId xmlns:p14="http://schemas.microsoft.com/office/powerpoint/2010/main" val="95743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Red marker and calendar">
            <a:extLst>
              <a:ext uri="{FF2B5EF4-FFF2-40B4-BE49-F238E27FC236}">
                <a16:creationId xmlns:a16="http://schemas.microsoft.com/office/drawing/2014/main" id="{93DACDD0-F002-AF31-B8CB-CF6EBE494367}"/>
              </a:ext>
            </a:extLst>
          </p:cNvPr>
          <p:cNvPicPr>
            <a:picLocks noChangeAspect="1"/>
          </p:cNvPicPr>
          <p:nvPr/>
        </p:nvPicPr>
        <p:blipFill rotWithShape="1">
          <a:blip r:embed="rId3"/>
          <a:srcRect t="15730"/>
          <a:stretch/>
        </p:blipFill>
        <p:spPr>
          <a:xfrm>
            <a:off x="27" y="13"/>
            <a:ext cx="12191973" cy="6857987"/>
          </a:xfrm>
          <a:prstGeom prst="rect">
            <a:avLst/>
          </a:prstGeom>
        </p:spPr>
      </p:pic>
      <p:sp>
        <p:nvSpPr>
          <p:cNvPr id="33" name="Rectangle 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9" y="-1534135"/>
            <a:ext cx="4592271"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00B96C-41A3-4B82-9AF3-2DB27F8A18BC}"/>
              </a:ext>
            </a:extLst>
          </p:cNvPr>
          <p:cNvSpPr>
            <a:spLocks noGrp="1"/>
          </p:cNvSpPr>
          <p:nvPr>
            <p:ph type="title"/>
          </p:nvPr>
        </p:nvSpPr>
        <p:spPr>
          <a:xfrm>
            <a:off x="404552" y="3091928"/>
            <a:ext cx="9078563" cy="2387600"/>
          </a:xfrm>
        </p:spPr>
        <p:txBody>
          <a:bodyPr vert="horz" lIns="121920" tIns="60960" rIns="121920" bIns="60960" rtlCol="0" anchor="b">
            <a:normAutofit/>
          </a:bodyPr>
          <a:lstStyle/>
          <a:p>
            <a:pPr defTabSz="1219170"/>
            <a:r>
              <a:rPr lang="en-US" sz="6667" dirty="0">
                <a:solidFill>
                  <a:schemeClr val="tx1"/>
                </a:solidFill>
                <a:latin typeface="+mj-lt"/>
                <a:cs typeface="+mj-cs"/>
              </a:rPr>
              <a:t>Upcoming Dates &amp; Deadlines</a:t>
            </a:r>
          </a:p>
        </p:txBody>
      </p:sp>
      <p:sp>
        <p:nvSpPr>
          <p:cNvPr id="35" name="Rectangle: Rounded Corners 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6"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6C2E5A-98FB-4580-8ADE-AA2B3ABB59CD}"/>
              </a:ext>
            </a:extLst>
          </p:cNvPr>
          <p:cNvSpPr>
            <a:spLocks noGrp="1"/>
          </p:cNvSpPr>
          <p:nvPr>
            <p:ph idx="1"/>
          </p:nvPr>
        </p:nvSpPr>
        <p:spPr>
          <a:xfrm>
            <a:off x="404552" y="5624944"/>
            <a:ext cx="9078563" cy="592976"/>
          </a:xfrm>
        </p:spPr>
        <p:txBody>
          <a:bodyPr vert="horz" lIns="121920" tIns="60960" rIns="121920" bIns="60960" rtlCol="0" anchor="ctr">
            <a:normAutofit/>
          </a:bodyPr>
          <a:lstStyle/>
          <a:p>
            <a:pPr marL="0" indent="0" defTabSz="1219170">
              <a:spcBef>
                <a:spcPts val="1333"/>
              </a:spcBef>
              <a:buNone/>
            </a:pPr>
            <a:r>
              <a:rPr lang="en-US" sz="3200">
                <a:solidFill>
                  <a:schemeClr val="tx1"/>
                </a:solidFill>
              </a:rPr>
              <a:t>  </a:t>
            </a:r>
          </a:p>
        </p:txBody>
      </p:sp>
    </p:spTree>
    <p:extLst>
      <p:ext uri="{BB962C8B-B14F-4D97-AF65-F5344CB8AC3E}">
        <p14:creationId xmlns:p14="http://schemas.microsoft.com/office/powerpoint/2010/main" val="425687554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16597"/>
            <a:ext cx="73151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15B50-BBB0-A17F-66B8-2E4F57E74A27}"/>
              </a:ext>
            </a:extLst>
          </p:cNvPr>
          <p:cNvSpPr>
            <a:spLocks noGrp="1"/>
          </p:cNvSpPr>
          <p:nvPr>
            <p:ph type="title"/>
          </p:nvPr>
        </p:nvSpPr>
        <p:spPr>
          <a:xfrm>
            <a:off x="1043632" y="715820"/>
            <a:ext cx="9942716" cy="1554480"/>
          </a:xfrm>
        </p:spPr>
        <p:txBody>
          <a:bodyPr anchor="ctr">
            <a:normAutofit/>
          </a:bodyPr>
          <a:lstStyle/>
          <a:p>
            <a:r>
              <a:rPr lang="en-US" sz="4800" dirty="0"/>
              <a:t>National Legislative Call</a:t>
            </a:r>
          </a:p>
        </p:txBody>
      </p:sp>
      <p:sp>
        <p:nvSpPr>
          <p:cNvPr id="3" name="Content Placeholder 2">
            <a:extLst>
              <a:ext uri="{FF2B5EF4-FFF2-40B4-BE49-F238E27FC236}">
                <a16:creationId xmlns:a16="http://schemas.microsoft.com/office/drawing/2014/main" id="{329942A7-1871-809A-E438-36D4580F7A03}"/>
              </a:ext>
            </a:extLst>
          </p:cNvPr>
          <p:cNvSpPr>
            <a:spLocks noGrp="1"/>
          </p:cNvSpPr>
          <p:nvPr>
            <p:ph idx="1"/>
          </p:nvPr>
        </p:nvSpPr>
        <p:spPr>
          <a:xfrm>
            <a:off x="1045029" y="3010485"/>
            <a:ext cx="9941319" cy="3131695"/>
          </a:xfrm>
        </p:spPr>
        <p:txBody>
          <a:bodyPr anchor="ctr">
            <a:normAutofit fontScale="92500" lnSpcReduction="10000"/>
          </a:bodyPr>
          <a:lstStyle/>
          <a:p>
            <a:pPr marL="0" indent="0">
              <a:buNone/>
            </a:pPr>
            <a:r>
              <a:rPr lang="en-US" dirty="0"/>
              <a:t>The next National Legislative Forum is scheduled on </a:t>
            </a:r>
            <a:r>
              <a:rPr lang="en-US" b="1" dirty="0"/>
              <a:t>Monday, September 22</a:t>
            </a:r>
            <a:r>
              <a:rPr lang="en-US" b="1" baseline="30000" dirty="0"/>
              <a:t>nd</a:t>
            </a:r>
            <a:r>
              <a:rPr lang="en-US" b="1" dirty="0"/>
              <a:t>, at 6:30pm MT.</a:t>
            </a:r>
          </a:p>
          <a:p>
            <a:pPr marL="0" indent="0">
              <a:buNone/>
            </a:pPr>
            <a:r>
              <a:rPr lang="en-US" dirty="0"/>
              <a:t>Missed the August Call: click here: </a:t>
            </a:r>
          </a:p>
          <a:p>
            <a:pPr marL="0" indent="0">
              <a:buNone/>
            </a:pPr>
            <a:endParaRPr lang="en-US" sz="2400" dirty="0">
              <a:solidFill>
                <a:schemeClr val="accent1">
                  <a:lumMod val="75000"/>
                </a:schemeClr>
              </a:solidFill>
            </a:endParaRPr>
          </a:p>
          <a:p>
            <a:pPr marL="0" indent="0">
              <a:buNone/>
            </a:pPr>
            <a:endParaRPr lang="en-US" sz="2400" dirty="0">
              <a:solidFill>
                <a:schemeClr val="accent1">
                  <a:lumMod val="75000"/>
                </a:schemeClr>
              </a:solidFill>
            </a:endParaRPr>
          </a:p>
          <a:p>
            <a:pPr marL="0" indent="0">
              <a:buNone/>
            </a:pPr>
            <a:r>
              <a:rPr lang="en-US" sz="2400" dirty="0">
                <a:solidFill>
                  <a:schemeClr val="accent1">
                    <a:lumMod val="75000"/>
                  </a:schemeClr>
                </a:solidFill>
              </a:rPr>
              <a:t>The National Legislative Forum (NLF) calls take place on the 3</a:t>
            </a:r>
            <a:r>
              <a:rPr lang="en-US" sz="2400" baseline="30000" dirty="0">
                <a:solidFill>
                  <a:schemeClr val="accent1">
                    <a:lumMod val="75000"/>
                  </a:schemeClr>
                </a:solidFill>
              </a:rPr>
              <a:t>rd</a:t>
            </a:r>
            <a:r>
              <a:rPr lang="en-US" sz="2400" dirty="0">
                <a:solidFill>
                  <a:schemeClr val="accent1">
                    <a:lumMod val="75000"/>
                  </a:schemeClr>
                </a:solidFill>
              </a:rPr>
              <a:t> Monday of each month at 5:30pm PT, 6:30pm MT, 7:30pm CT, and 8:30pm ET. </a:t>
            </a:r>
          </a:p>
          <a:p>
            <a:pPr marL="0" indent="0">
              <a:buNone/>
            </a:pPr>
            <a:r>
              <a:rPr lang="en-US" sz="2400" dirty="0">
                <a:solidFill>
                  <a:schemeClr val="accent1">
                    <a:lumMod val="75000"/>
                  </a:schemeClr>
                </a:solidFill>
              </a:rPr>
              <a:t>If you are interested in joining the calls, click QR Code.</a:t>
            </a:r>
          </a:p>
          <a:p>
            <a:pPr marL="0" indent="0">
              <a:buNone/>
            </a:pPr>
            <a:endParaRPr lang="en-US" sz="3200" dirty="0"/>
          </a:p>
        </p:txBody>
      </p:sp>
      <p:cxnSp>
        <p:nvCxnSpPr>
          <p:cNvPr id="6"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2"/>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2FAD75D-DE05-0878-DBE7-A4A08F40120C}"/>
              </a:ext>
            </a:extLst>
          </p:cNvPr>
          <p:cNvPicPr>
            <a:picLocks noChangeAspect="1"/>
          </p:cNvPicPr>
          <p:nvPr/>
        </p:nvPicPr>
        <p:blipFill>
          <a:blip r:embed="rId3"/>
          <a:stretch>
            <a:fillRect/>
          </a:stretch>
        </p:blipFill>
        <p:spPr>
          <a:xfrm>
            <a:off x="9458556" y="479833"/>
            <a:ext cx="2224180" cy="2224180"/>
          </a:xfrm>
          <a:prstGeom prst="rect">
            <a:avLst/>
          </a:prstGeom>
        </p:spPr>
      </p:pic>
      <p:pic>
        <p:nvPicPr>
          <p:cNvPr id="9" name="Picture 8">
            <a:extLst>
              <a:ext uri="{FF2B5EF4-FFF2-40B4-BE49-F238E27FC236}">
                <a16:creationId xmlns:a16="http://schemas.microsoft.com/office/drawing/2014/main" id="{FD296F16-83A1-1D44-5BB1-495255D1D08B}"/>
              </a:ext>
            </a:extLst>
          </p:cNvPr>
          <p:cNvPicPr>
            <a:picLocks noChangeAspect="1"/>
          </p:cNvPicPr>
          <p:nvPr/>
        </p:nvPicPr>
        <p:blipFill>
          <a:blip r:embed="rId4"/>
          <a:stretch>
            <a:fillRect/>
          </a:stretch>
        </p:blipFill>
        <p:spPr>
          <a:xfrm>
            <a:off x="10347758" y="4765034"/>
            <a:ext cx="1683618" cy="1683618"/>
          </a:xfrm>
          <a:prstGeom prst="rect">
            <a:avLst/>
          </a:prstGeom>
        </p:spPr>
      </p:pic>
      <p:pic>
        <p:nvPicPr>
          <p:cNvPr id="14" name="Picture 13">
            <a:extLst>
              <a:ext uri="{FF2B5EF4-FFF2-40B4-BE49-F238E27FC236}">
                <a16:creationId xmlns:a16="http://schemas.microsoft.com/office/drawing/2014/main" id="{5A4968DD-2574-68E6-EBBA-7E20BC97451D}"/>
              </a:ext>
            </a:extLst>
          </p:cNvPr>
          <p:cNvPicPr>
            <a:picLocks noChangeAspect="1"/>
          </p:cNvPicPr>
          <p:nvPr/>
        </p:nvPicPr>
        <p:blipFill>
          <a:blip r:embed="rId5"/>
          <a:stretch>
            <a:fillRect/>
          </a:stretch>
        </p:blipFill>
        <p:spPr>
          <a:xfrm>
            <a:off x="5867198" y="3343607"/>
            <a:ext cx="1251055" cy="1251055"/>
          </a:xfrm>
          <a:prstGeom prst="rect">
            <a:avLst/>
          </a:prstGeom>
        </p:spPr>
      </p:pic>
    </p:spTree>
    <p:extLst>
      <p:ext uri="{BB962C8B-B14F-4D97-AF65-F5344CB8AC3E}">
        <p14:creationId xmlns:p14="http://schemas.microsoft.com/office/powerpoint/2010/main" val="180517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5DCF784-7A81-9DDB-6DC1-86F711A94991}"/>
              </a:ext>
            </a:extLst>
          </p:cNvPr>
          <p:cNvPicPr>
            <a:picLocks noChangeAspect="1"/>
          </p:cNvPicPr>
          <p:nvPr/>
        </p:nvPicPr>
        <p:blipFill>
          <a:blip r:embed="rId3"/>
          <a:srcRect t="6306"/>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440930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ght the Pathway.potx" id="{F562607A-754A-4B87-A16F-980AF393A706}" vid="{D304E393-7D44-47FC-9CD4-1BD335270232}"/>
    </a:ext>
  </a:extLst>
</a:theme>
</file>

<file path=ppt/theme/theme2.xml><?xml version="1.0" encoding="utf-8"?>
<a:theme xmlns:a="http://schemas.openxmlformats.org/drawingml/2006/main" name="Board Update 2025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ght the Pathway.potx" id="{F562607A-754A-4B87-A16F-980AF393A706}" vid="{D304E393-7D44-47FC-9CD4-1BD335270232}"/>
    </a:ext>
  </a:extLst>
</a:theme>
</file>

<file path=ppt/theme/theme3.xml><?xml version="1.0" encoding="utf-8"?>
<a:theme xmlns:a="http://schemas.openxmlformats.org/drawingml/2006/main" name="1_Office Theme">
  <a:themeElements>
    <a:clrScheme name="Custom 9">
      <a:dk1>
        <a:sysClr val="windowText" lastClr="000000"/>
      </a:dk1>
      <a:lt1>
        <a:sysClr val="window" lastClr="FFFFFF"/>
      </a:lt1>
      <a:dk2>
        <a:srgbClr val="44546A"/>
      </a:dk2>
      <a:lt2>
        <a:srgbClr val="E7E6E6"/>
      </a:lt2>
      <a:accent1>
        <a:srgbClr val="A1CA67"/>
      </a:accent1>
      <a:accent2>
        <a:srgbClr val="6ABA76"/>
      </a:accent2>
      <a:accent3>
        <a:srgbClr val="00877C"/>
      </a:accent3>
      <a:accent4>
        <a:srgbClr val="00AEA9"/>
      </a:accent4>
      <a:accent5>
        <a:srgbClr val="006D7B"/>
      </a:accent5>
      <a:accent6>
        <a:srgbClr val="003D54"/>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Board Update June 2025</Template>
  <TotalTime>697</TotalTime>
  <Words>1094</Words>
  <Application>Microsoft Office PowerPoint</Application>
  <PresentationFormat>Widescreen</PresentationFormat>
  <Paragraphs>119</Paragraphs>
  <Slides>25</Slides>
  <Notes>17</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Aptos</vt:lpstr>
      <vt:lpstr>Aptos Display</vt:lpstr>
      <vt:lpstr>Arial</vt:lpstr>
      <vt:lpstr>Calibri</vt:lpstr>
      <vt:lpstr>Cambria</vt:lpstr>
      <vt:lpstr>Ink Free</vt:lpstr>
      <vt:lpstr>Open Sans</vt:lpstr>
      <vt:lpstr>Source Sans Pro</vt:lpstr>
      <vt:lpstr>Times New Roman</vt:lpstr>
      <vt:lpstr>Office Theme</vt:lpstr>
      <vt:lpstr>Board Update 2025 template</vt:lpstr>
      <vt:lpstr>1_Office Theme</vt:lpstr>
      <vt:lpstr>2025 Board Update</vt:lpstr>
      <vt:lpstr>                   2025-2026 AORN Board  of Directors</vt:lpstr>
      <vt:lpstr>PowerPoint Presentation</vt:lpstr>
      <vt:lpstr>Board Representation Activities</vt:lpstr>
      <vt:lpstr>Board Representation Activities</vt:lpstr>
      <vt:lpstr>Board Representation Activities</vt:lpstr>
      <vt:lpstr>Upcoming Dates &amp; Deadlines</vt:lpstr>
      <vt:lpstr>National Legislative Call</vt:lpstr>
      <vt:lpstr>PowerPoint Presentation</vt:lpstr>
      <vt:lpstr>Chapter Leader Townhall  6pm MT, September 18th</vt:lpstr>
      <vt:lpstr> </vt:lpstr>
      <vt:lpstr>PowerPoint Presentation</vt:lpstr>
      <vt:lpstr>Community</vt:lpstr>
      <vt:lpstr>Membership Update</vt:lpstr>
      <vt:lpstr>AORN Upcoming Events</vt:lpstr>
      <vt:lpstr>PowerPoint Presentation</vt:lpstr>
      <vt:lpstr>PowerPoint Presentation</vt:lpstr>
      <vt:lpstr>PowerPoint Presentation</vt:lpstr>
      <vt:lpstr>PowerPoint Presentation</vt:lpstr>
      <vt:lpstr>Professional Development</vt:lpstr>
      <vt:lpstr>On-Demand Webinars</vt:lpstr>
      <vt:lpstr>On-Demand Webinars</vt:lpstr>
      <vt:lpstr>ASC Academy: Expanding Service Lines </vt:lpstr>
      <vt:lpstr>Quote for the Month: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Larkin</dc:creator>
  <cp:lastModifiedBy>Cheryl Sumner</cp:lastModifiedBy>
  <cp:revision>14</cp:revision>
  <dcterms:created xsi:type="dcterms:W3CDTF">2025-05-31T15:30:55Z</dcterms:created>
  <dcterms:modified xsi:type="dcterms:W3CDTF">2025-09-23T19:44:37Z</dcterms:modified>
</cp:coreProperties>
</file>