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7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0" d="100"/>
          <a:sy n="80" d="100"/>
        </p:scale>
        <p:origin x="1248" y="-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Lyons" userId="b81dfb6014a23484" providerId="LiveId" clId="{96D29184-68C0-4375-982D-9EE6EA75B1C9}"/>
    <pc:docChg chg="custSel modSld">
      <pc:chgData name="Mary Lyons" userId="b81dfb6014a23484" providerId="LiveId" clId="{96D29184-68C0-4375-982D-9EE6EA75B1C9}" dt="2025-09-13T23:56:17.708" v="27" actId="20577"/>
      <pc:docMkLst>
        <pc:docMk/>
      </pc:docMkLst>
      <pc:sldChg chg="modSp mod">
        <pc:chgData name="Mary Lyons" userId="b81dfb6014a23484" providerId="LiveId" clId="{96D29184-68C0-4375-982D-9EE6EA75B1C9}" dt="2025-09-13T23:56:17.708" v="27" actId="20577"/>
        <pc:sldMkLst>
          <pc:docMk/>
          <pc:sldMk cId="2570050713" sldId="256"/>
        </pc:sldMkLst>
        <pc:spChg chg="mod">
          <ac:chgData name="Mary Lyons" userId="b81dfb6014a23484" providerId="LiveId" clId="{96D29184-68C0-4375-982D-9EE6EA75B1C9}" dt="2025-09-13T23:56:17.708" v="27" actId="20577"/>
          <ac:spMkLst>
            <pc:docMk/>
            <pc:sldMk cId="2570050713" sldId="256"/>
            <ac:spMk id="28" creationId="{95EFD163-7F76-E67D-FA36-A1474388BD5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9/13/2025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9/13/2025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8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8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032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BDA88E2-4314-48D9-B7B1-B9184418746E}"/>
              </a:ext>
            </a:extLst>
          </p:cNvPr>
          <p:cNvSpPr/>
          <p:nvPr userDrawn="1"/>
        </p:nvSpPr>
        <p:spPr>
          <a:xfrm>
            <a:off x="0" y="-3811"/>
            <a:ext cx="7772400" cy="3759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AE0EFA-D8D0-4744-8AB9-464D18A7F7BE}"/>
              </a:ext>
            </a:extLst>
          </p:cNvPr>
          <p:cNvSpPr/>
          <p:nvPr userDrawn="1"/>
        </p:nvSpPr>
        <p:spPr>
          <a:xfrm>
            <a:off x="0" y="0"/>
            <a:ext cx="7772400" cy="3759476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A7F4D3-EEA0-4A71-99C0-CF8C891958ED}"/>
              </a:ext>
            </a:extLst>
          </p:cNvPr>
          <p:cNvSpPr/>
          <p:nvPr userDrawn="1"/>
        </p:nvSpPr>
        <p:spPr>
          <a:xfrm>
            <a:off x="0" y="9256542"/>
            <a:ext cx="7772400" cy="8018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7023AB-33B5-491E-A63C-04F3A295FA0D}"/>
              </a:ext>
            </a:extLst>
          </p:cNvPr>
          <p:cNvGrpSpPr/>
          <p:nvPr userDrawn="1"/>
        </p:nvGrpSpPr>
        <p:grpSpPr>
          <a:xfrm>
            <a:off x="-1" y="-17116"/>
            <a:ext cx="3806516" cy="4998012"/>
            <a:chOff x="-1" y="-18071"/>
            <a:chExt cx="3551712" cy="4663451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39F960E-73F2-49ED-BD53-430B324CFB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" y="-1"/>
              <a:ext cx="3103859" cy="4627313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2DD18C4C-0EC4-4930-9254-9ED3347EF1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43283" y="-18071"/>
              <a:ext cx="1908428" cy="4663451"/>
            </a:xfrm>
            <a:prstGeom prst="rect">
              <a:avLst/>
            </a:prstGeom>
          </p:spPr>
        </p:pic>
      </p:grp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8624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91166" y="9389817"/>
            <a:ext cx="6653697" cy="10463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91166" y="9612528"/>
            <a:ext cx="6653697" cy="2755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63DE7D5-3C9E-4C66-90C4-9C51384A6E2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0219" y="-8429"/>
            <a:ext cx="1641829" cy="285267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AB6FDAE-DE86-4AA6-9C82-2263B00E7E6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81525" y="4911816"/>
            <a:ext cx="3190875" cy="8572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737FCF-650C-4CFD-A546-3DF26615EA08}"/>
              </a:ext>
            </a:extLst>
          </p:cNvPr>
          <p:cNvGrpSpPr/>
          <p:nvPr userDrawn="1"/>
        </p:nvGrpSpPr>
        <p:grpSpPr>
          <a:xfrm>
            <a:off x="748978" y="5726130"/>
            <a:ext cx="1326576" cy="1144674"/>
            <a:chOff x="867110" y="6005635"/>
            <a:chExt cx="1326576" cy="1144674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5CE844E1-B98F-4225-ADB9-F7B7FE3F2E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EC50055-DA65-4D84-B187-5D9DA7607D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90DD3788-4D4C-42EB-B54D-ACA14B3B1C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07882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97DDB5D-9413-46D1-98A4-219A4B6C4AD7}"/>
              </a:ext>
            </a:extLst>
          </p:cNvPr>
          <p:cNvGrpSpPr/>
          <p:nvPr userDrawn="1"/>
        </p:nvGrpSpPr>
        <p:grpSpPr>
          <a:xfrm>
            <a:off x="3278236" y="5726130"/>
            <a:ext cx="1326576" cy="1144674"/>
            <a:chOff x="867110" y="6005635"/>
            <a:chExt cx="1326576" cy="1144674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50744C5-CD1C-4113-9419-842241FC00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8ED7202D-5514-4C4A-8677-E6294A0EA6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C63311B7-4A4A-4A20-8425-D04117F78D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30908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CC80853-4592-432D-BEDD-260E8957C1FE}"/>
              </a:ext>
            </a:extLst>
          </p:cNvPr>
          <p:cNvGrpSpPr/>
          <p:nvPr userDrawn="1"/>
        </p:nvGrpSpPr>
        <p:grpSpPr>
          <a:xfrm>
            <a:off x="5701262" y="5726130"/>
            <a:ext cx="1326576" cy="1144674"/>
            <a:chOff x="867110" y="6005635"/>
            <a:chExt cx="1326576" cy="1144674"/>
          </a:xfrm>
        </p:grpSpPr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D645950-662C-4A46-890F-41C61E0CD3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B2A98417-7904-4097-B6CD-0EA07E7FBA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150" y="2955237"/>
            <a:ext cx="1609866" cy="69430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329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cap="none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329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Event Address, City, ST  ZIP Code</a:t>
            </a:r>
          </a:p>
          <a:p>
            <a:pPr lvl="0"/>
            <a:endParaRPr lang="en-US" dirty="0"/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82F26498-E129-43DA-83EF-D2B0D95B3E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070" y="2516346"/>
            <a:ext cx="2239076" cy="370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329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329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20  AUG | 12 AM</a:t>
            </a:r>
          </a:p>
        </p:txBody>
      </p:sp>
      <p:sp>
        <p:nvSpPr>
          <p:cNvPr id="59" name="Title 56">
            <a:extLst>
              <a:ext uri="{FF2B5EF4-FFF2-40B4-BE49-F238E27FC236}">
                <a16:creationId xmlns:a16="http://schemas.microsoft.com/office/drawing/2014/main" id="{3826DDF4-1914-41F4-8EC6-D1100F5DF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6309" y="4079488"/>
            <a:ext cx="5121095" cy="7409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US"/>
              <a:t>Title of your event</a:t>
            </a:r>
            <a:endParaRPr lang="en-US" dirty="0"/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23BA8588-6AAC-4F6C-86E3-3FA8016FD0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8625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7A1E3A4-6C2C-40D8-ADE2-43E8C1E1E248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007883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E44CFBC3-2E32-4E88-9D31-BA5AC4D33AFD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430909" y="7635451"/>
            <a:ext cx="1926495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8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3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8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34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1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0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1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9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9/13/2025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5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788" r:id="rId1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BE764C9B-ABF4-4201-90D5-B1740CD0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983" y="1545648"/>
            <a:ext cx="2646814" cy="3201694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br>
              <a:rPr lang="en-US" sz="2800" b="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br>
              <a:rPr lang="en-US" sz="1400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br>
              <a:rPr lang="en-US" sz="13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br>
              <a:rPr lang="en-US" sz="2800" b="0" dirty="0">
                <a:solidFill>
                  <a:srgbClr val="000000"/>
                </a:solidFill>
                <a:latin typeface="-apple-system"/>
              </a:rPr>
            </a:br>
            <a:endParaRPr lang="en-US" sz="6000" dirty="0"/>
          </a:p>
        </p:txBody>
      </p:sp>
      <p:sp>
        <p:nvSpPr>
          <p:cNvPr id="34" name="Footer Placeholder 33">
            <a:extLst>
              <a:ext uri="{FF2B5EF4-FFF2-40B4-BE49-F238E27FC236}">
                <a16:creationId xmlns:a16="http://schemas.microsoft.com/office/drawing/2014/main" id="{7A89840D-F99A-E8FD-AD32-E41F44FB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15801" y="8929870"/>
            <a:ext cx="4570857" cy="1115851"/>
          </a:xfrm>
        </p:spPr>
        <p:txBody>
          <a:bodyPr/>
          <a:lstStyle/>
          <a:p>
            <a:endParaRPr lang="en-US" sz="90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endParaRPr lang="en-US" sz="90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endParaRPr lang="en-US" sz="90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endParaRPr lang="en-US" sz="90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Continuing nursing education credit will be applied for.  </a:t>
            </a:r>
          </a:p>
          <a:p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AF8D41-260D-1E63-42E5-9085BDF8C306}"/>
              </a:ext>
            </a:extLst>
          </p:cNvPr>
          <p:cNvSpPr txBox="1"/>
          <p:nvPr/>
        </p:nvSpPr>
        <p:spPr>
          <a:xfrm>
            <a:off x="4983983" y="5779911"/>
            <a:ext cx="2593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A8C381-67DF-0D96-AA23-0D0AAE119981}"/>
              </a:ext>
            </a:extLst>
          </p:cNvPr>
          <p:cNvSpPr txBox="1"/>
          <p:nvPr/>
        </p:nvSpPr>
        <p:spPr>
          <a:xfrm flipH="1">
            <a:off x="3553926" y="5883684"/>
            <a:ext cx="494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EFD163-7F76-E67D-FA36-A1474388BD53}"/>
              </a:ext>
            </a:extLst>
          </p:cNvPr>
          <p:cNvSpPr txBox="1"/>
          <p:nvPr/>
        </p:nvSpPr>
        <p:spPr>
          <a:xfrm>
            <a:off x="466270" y="3775414"/>
            <a:ext cx="650992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 Black" panose="020B0A04020102020204" pitchFamily="34" charset="0"/>
              </a:rPr>
              <a:t>Location: </a:t>
            </a:r>
          </a:p>
          <a:p>
            <a:r>
              <a:rPr lang="en-US" sz="1200" b="1" dirty="0"/>
              <a:t>Endeavor Health Elmhurst Hospital </a:t>
            </a:r>
          </a:p>
          <a:p>
            <a:r>
              <a:rPr lang="en-US" sz="1100" dirty="0">
                <a:solidFill>
                  <a:srgbClr val="000000"/>
                </a:solidFill>
              </a:rPr>
              <a:t>155 E Brush Hill Rd, Elmhurst, IL </a:t>
            </a:r>
          </a:p>
          <a:p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endParaRPr lang="en-US" sz="12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sz="12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en-US" sz="1200" b="1" dirty="0">
                <a:solidFill>
                  <a:srgbClr val="000000"/>
                </a:solidFill>
                <a:latin typeface="Univers Condensed" panose="020B0506020202050204" pitchFamily="34" charset="0"/>
              </a:rPr>
              <a:t>Conference Topics and Presenters:</a:t>
            </a:r>
          </a:p>
          <a:p>
            <a:r>
              <a:rPr lang="en-US" sz="1200" b="1" dirty="0">
                <a:solidFill>
                  <a:srgbClr val="000000"/>
                </a:solidFill>
                <a:latin typeface="Univers Condensed" panose="020B0506020202050204" pitchFamily="34" charset="0"/>
              </a:rPr>
              <a:t> </a:t>
            </a:r>
          </a:p>
          <a:p>
            <a:r>
              <a:rPr lang="en-US" sz="1200" dirty="0">
                <a:latin typeface="Univers Condensed" panose="020B0506020202050204" pitchFamily="34" charset="0"/>
              </a:rPr>
              <a:t>“Rapid review of Palliative Care Pain Management” with review of current literature. All in favor</a:t>
            </a:r>
          </a:p>
          <a:p>
            <a:r>
              <a:rPr lang="en-US" sz="1200" b="1" dirty="0">
                <a:latin typeface="Univers Condensed" panose="020B0506020202050204" pitchFamily="34" charset="0"/>
              </a:rPr>
              <a:t>Dr. Kerry Hagen</a:t>
            </a:r>
          </a:p>
          <a:p>
            <a:r>
              <a:rPr lang="en-US" sz="1200" b="1" dirty="0">
                <a:latin typeface="Univers Condensed" panose="020B0506020202050204" pitchFamily="34" charset="0"/>
              </a:rPr>
              <a:t>“</a:t>
            </a:r>
            <a:r>
              <a:rPr lang="en-US" sz="1200" dirty="0">
                <a:latin typeface="Univers Condensed" panose="020B0506020202050204" pitchFamily="34" charset="0"/>
              </a:rPr>
              <a:t>Thinking Outside the Box Low Dose Naltrexone (LDN) to Treat Pain Across the Spectrum”</a:t>
            </a:r>
          </a:p>
          <a:p>
            <a:r>
              <a:rPr lang="en-US" sz="1200" b="1" dirty="0">
                <a:latin typeface="Univers Condensed" panose="020B0506020202050204" pitchFamily="34" charset="0"/>
              </a:rPr>
              <a:t>Dr. Heather Leasure and Isabella Rodriguez, Pharm.D.</a:t>
            </a:r>
          </a:p>
          <a:p>
            <a:r>
              <a:rPr lang="en-US" sz="1200" dirty="0">
                <a:latin typeface="Univers Condensed" panose="020B0506020202050204" pitchFamily="34" charset="0"/>
              </a:rPr>
              <a:t>“Don't let Post-Stroke Syndrome Steal Your SPARKLE! The Benefits of Gabapentin”</a:t>
            </a:r>
          </a:p>
          <a:p>
            <a:r>
              <a:rPr lang="en-US" sz="1200" b="1">
                <a:latin typeface="Univers Condensed" panose="020B0506020202050204" pitchFamily="34" charset="0"/>
              </a:rPr>
              <a:t>Dr. Latanya </a:t>
            </a:r>
            <a:r>
              <a:rPr lang="en-US" sz="1200" b="1" dirty="0">
                <a:latin typeface="Univers Condensed" panose="020B0506020202050204" pitchFamily="34" charset="0"/>
              </a:rPr>
              <a:t>Kennedy</a:t>
            </a:r>
          </a:p>
          <a:p>
            <a:r>
              <a:rPr lang="en-US" sz="1200" dirty="0">
                <a:latin typeface="Univers Condensed" panose="020B0506020202050204" pitchFamily="34" charset="0"/>
              </a:rPr>
              <a:t>“Ketamine use in Palliative Care”</a:t>
            </a:r>
          </a:p>
          <a:p>
            <a:r>
              <a:rPr lang="en-US" sz="1200" b="1" dirty="0">
                <a:latin typeface="Univers Condensed" panose="020B0506020202050204" pitchFamily="34" charset="0"/>
              </a:rPr>
              <a:t>Dr. Howard Weiss</a:t>
            </a:r>
          </a:p>
          <a:p>
            <a:r>
              <a:rPr lang="en-US" sz="1200" dirty="0">
                <a:latin typeface="Univers Condensed" panose="020B0506020202050204" pitchFamily="34" charset="0"/>
              </a:rPr>
              <a:t>“Spinal Pathology for the Pain Management Caregiver</a:t>
            </a:r>
            <a:r>
              <a:rPr lang="en-US" sz="1200" b="1" dirty="0">
                <a:latin typeface="Univers Condensed" panose="020B0506020202050204" pitchFamily="34" charset="0"/>
              </a:rPr>
              <a:t>” </a:t>
            </a:r>
          </a:p>
          <a:p>
            <a:r>
              <a:rPr lang="en-US" sz="1200" b="1" dirty="0">
                <a:latin typeface="Univers Condensed" panose="020B0506020202050204" pitchFamily="34" charset="0"/>
              </a:rPr>
              <a:t>Dr. Thomas Dahlberg</a:t>
            </a:r>
          </a:p>
          <a:p>
            <a:endParaRPr lang="en-US" sz="1200" dirty="0">
              <a:latin typeface="Univers Condensed" panose="020B0506020202050204" pitchFamily="34" charset="0"/>
            </a:endParaRP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pPr algn="ctr"/>
            <a:endParaRPr lang="en-US" sz="20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b="1" dirty="0"/>
              <a:t>Registration starts soon and the brochure will be available shortly</a:t>
            </a:r>
          </a:p>
          <a:p>
            <a:pPr algn="ctr"/>
            <a:r>
              <a:rPr lang="en-US" b="1" dirty="0"/>
              <a:t>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45C6572-20EA-1727-2867-B2D07926B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817" y="-1"/>
            <a:ext cx="7826033" cy="14208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093A13-C9D8-22DB-E45D-FEB07B54C482}"/>
              </a:ext>
            </a:extLst>
          </p:cNvPr>
          <p:cNvSpPr txBox="1"/>
          <p:nvPr/>
        </p:nvSpPr>
        <p:spPr>
          <a:xfrm>
            <a:off x="450877" y="8302087"/>
            <a:ext cx="703389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/>
          </a:p>
          <a:p>
            <a:endParaRPr lang="en-US" sz="1100" b="1" dirty="0">
              <a:latin typeface="Arial Black" panose="020B0A04020102020204" pitchFamily="34" charset="0"/>
            </a:endParaRPr>
          </a:p>
          <a:p>
            <a:endParaRPr lang="en-US" sz="1100" b="1" dirty="0">
              <a:latin typeface="Arial Black" panose="020B0A04020102020204" pitchFamily="34" charset="0"/>
            </a:endParaRPr>
          </a:p>
          <a:p>
            <a:r>
              <a:rPr lang="en-US" sz="1100" b="1" dirty="0">
                <a:latin typeface="Arial Black" panose="020B0A04020102020204" pitchFamily="34" charset="0"/>
              </a:rPr>
              <a:t>Planning Committee Members</a:t>
            </a:r>
            <a:r>
              <a:rPr lang="en-US" sz="1200" b="1" dirty="0"/>
              <a:t>:</a:t>
            </a:r>
            <a:r>
              <a:rPr lang="en-US" sz="1200" dirty="0"/>
              <a:t> Mary Lyons, Jennifer Geiger-Tovar, Jane Pelosi-Kelly, Heather Leasure,,  Pamela Moore, Tammy Wilkins, LaTanya Kennedy </a:t>
            </a:r>
            <a:endParaRPr lang="en-US" sz="1000" b="1" dirty="0">
              <a:latin typeface="Arial Black" panose="020B0A04020102020204" pitchFamily="34" charset="0"/>
            </a:endParaRPr>
          </a:p>
          <a:p>
            <a:pPr algn="ctr"/>
            <a: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Chicago Metropolitan Chapter of ASPMN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cmc.aspmn1@gmail.com</a:t>
            </a:r>
            <a:endParaRPr lang="en-US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6077C4-79E5-9958-24F3-08276786FDE9}"/>
              </a:ext>
            </a:extLst>
          </p:cNvPr>
          <p:cNvSpPr txBox="1"/>
          <p:nvPr/>
        </p:nvSpPr>
        <p:spPr>
          <a:xfrm>
            <a:off x="1120876" y="1254033"/>
            <a:ext cx="5855315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262626"/>
                </a:solidFill>
                <a:effectLst/>
                <a:latin typeface="Arial Black" panose="020B0A04020102020204" pitchFamily="34" charset="0"/>
                <a:cs typeface="Aptos Serif" panose="02020604070405020304" pitchFamily="18" charset="0"/>
              </a:rPr>
              <a:t>SAVE THE DATE</a:t>
            </a:r>
            <a:r>
              <a:rPr lang="en-US" sz="3600" dirty="0">
                <a:solidFill>
                  <a:srgbClr val="262626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	</a:t>
            </a:r>
            <a:r>
              <a:rPr lang="en-US" b="1" dirty="0">
                <a:solidFill>
                  <a:srgbClr val="262626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	</a:t>
            </a:r>
          </a:p>
          <a:p>
            <a:pPr algn="ctr"/>
            <a:r>
              <a:rPr lang="en-US" b="1" dirty="0">
                <a:solidFill>
                  <a:srgbClr val="262626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The Chicago Metropolitan Chapter-ASPMN</a:t>
            </a:r>
          </a:p>
          <a:p>
            <a:pPr algn="ctr"/>
            <a:r>
              <a:rPr lang="en-US" b="1" dirty="0">
                <a:solidFill>
                  <a:srgbClr val="262626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 is excited to present our 2026 conference:</a:t>
            </a:r>
          </a:p>
          <a:p>
            <a:pPr algn="ctr"/>
            <a:r>
              <a:rPr lang="en-US" b="1" dirty="0">
                <a:solidFill>
                  <a:srgbClr val="262626"/>
                </a:solidFill>
                <a:effectLst/>
                <a:latin typeface="Verdana Pro Cond Black" panose="020F0502020204030204" pitchFamily="34" charset="0"/>
                <a:ea typeface="ADLaM Display" panose="02010000000000000000" pitchFamily="2" charset="0"/>
                <a:cs typeface="Aptos Serif" panose="02020604070405020304" pitchFamily="18" charset="0"/>
              </a:rPr>
              <a:t>“Springing Into Pain Management</a:t>
            </a:r>
            <a:r>
              <a:rPr lang="en-US" b="1" dirty="0">
                <a:effectLst/>
                <a:latin typeface="Verdana Pro Cond Black" panose="020F0502020204030204" pitchFamily="34" charset="0"/>
                <a:ea typeface="ADLaM Display" panose="02010000000000000000" pitchFamily="2" charset="0"/>
                <a:cs typeface="Aptos Serif" panose="02020604070405020304" pitchFamily="18" charset="0"/>
              </a:rPr>
              <a:t>“</a:t>
            </a:r>
          </a:p>
          <a:p>
            <a:pPr algn="ctr"/>
            <a:r>
              <a:rPr lang="en-US" b="1" dirty="0">
                <a:effectLst/>
                <a:latin typeface="Verdana Pro Cond Black" panose="020F0502020204030204" pitchFamily="34" charset="0"/>
                <a:ea typeface="ADLaM Display" panose="02010000000000000000" pitchFamily="2" charset="0"/>
                <a:cs typeface="Aptos Serif" panose="02020604070405020304" pitchFamily="18" charset="0"/>
              </a:rPr>
              <a:t>Saturday, April 11</a:t>
            </a:r>
            <a:r>
              <a:rPr lang="en-US" b="1" baseline="30000" dirty="0">
                <a:effectLst/>
                <a:latin typeface="Verdana Pro Cond Black" panose="020F0502020204030204" pitchFamily="34" charset="0"/>
                <a:ea typeface="ADLaM Display" panose="02010000000000000000" pitchFamily="2" charset="0"/>
                <a:cs typeface="Aptos Serif" panose="02020604070405020304" pitchFamily="18" charset="0"/>
              </a:rPr>
              <a:t>th</a:t>
            </a:r>
            <a:r>
              <a:rPr lang="en-US" b="1" dirty="0">
                <a:effectLst/>
                <a:latin typeface="Verdana Pro Cond Black" panose="020F0502020204030204" pitchFamily="34" charset="0"/>
                <a:ea typeface="ADLaM Display" panose="02010000000000000000" pitchFamily="2" charset="0"/>
                <a:cs typeface="Aptos Serif" panose="02020604070405020304" pitchFamily="18" charset="0"/>
              </a:rPr>
              <a:t>, 2026</a:t>
            </a:r>
          </a:p>
          <a:p>
            <a:pPr algn="ctr"/>
            <a:r>
              <a:rPr lang="en-US" b="1" dirty="0">
                <a:latin typeface="Verdana Pro Cond Black" panose="020F0502020204030204" pitchFamily="34" charset="0"/>
                <a:ea typeface="ADLaM Display" panose="02010000000000000000" pitchFamily="2" charset="0"/>
                <a:cs typeface="Aptos Serif" panose="02020604070405020304" pitchFamily="18" charset="0"/>
              </a:rPr>
              <a:t>8:00am-2:30pm</a:t>
            </a:r>
            <a:endParaRPr lang="en-US" b="1" dirty="0">
              <a:effectLst/>
              <a:latin typeface="Verdana Pro Cond Black" panose="020F0502020204030204" pitchFamily="34" charset="0"/>
              <a:ea typeface="ADLaM Display" panose="02010000000000000000" pitchFamily="2" charset="0"/>
              <a:cs typeface="Aptos Serif" panose="0202060407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9AE506-B967-60FC-CB3E-ED1B514A752A}"/>
              </a:ext>
            </a:extLst>
          </p:cNvPr>
          <p:cNvSpPr txBox="1"/>
          <p:nvPr/>
        </p:nvSpPr>
        <p:spPr>
          <a:xfrm>
            <a:off x="1400923" y="7332546"/>
            <a:ext cx="4800611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Univers Condensed" panose="020B050602020205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are seeking exhibitors and sponsors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!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B007BF-8F7E-4A12-9D85-473BB8EB5A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2F3319-979A-4875-BB9A-A477B33751A7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16c05727-aa75-4e4a-9b5f-8a80a1165891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98115DC-C815-4683-AE08-6857A74D45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2594</TotalTime>
  <Words>214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-apple-system</vt:lpstr>
      <vt:lpstr>Aptos</vt:lpstr>
      <vt:lpstr>Aptos Serif</vt:lpstr>
      <vt:lpstr>Arial</vt:lpstr>
      <vt:lpstr>Arial Black</vt:lpstr>
      <vt:lpstr>Calibri</vt:lpstr>
      <vt:lpstr>Calibri Light</vt:lpstr>
      <vt:lpstr>Cambria</vt:lpstr>
      <vt:lpstr>Comic Sans MS</vt:lpstr>
      <vt:lpstr>Univers Condensed</vt:lpstr>
      <vt:lpstr>Verdana Pro Cond Black</vt:lpstr>
      <vt:lpstr>Office 2013 - 2022 Theme</vt:lpstr>
      <vt:lpstr>    </vt:lpstr>
    </vt:vector>
  </TitlesOfParts>
  <Company>Rush University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LaTanya Kennedy</dc:creator>
  <cp:lastModifiedBy>Mary Lyons</cp:lastModifiedBy>
  <cp:revision>35</cp:revision>
  <dcterms:created xsi:type="dcterms:W3CDTF">2023-03-14T00:53:04Z</dcterms:created>
  <dcterms:modified xsi:type="dcterms:W3CDTF">2025-09-13T23:56:25Z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