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18288000" cy="10287000"/>
  <p:notesSz cx="6858000" cy="9144000"/>
  <p:embeddedFontLst>
    <p:embeddedFont>
      <p:font typeface="Arialle" panose="020B0604020202020204" pitchFamily="34" charset="0"/>
      <p:regular r:id="rId3"/>
    </p:embeddedFont>
    <p:embeddedFont>
      <p:font typeface="Arialle Bold" panose="020B0704020202020204" pitchFamily="34" charset="0"/>
      <p:regular r:id="rId4"/>
      <p:bold r:id="rId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 autoAdjust="0"/>
    <p:restoredTop sz="94653" autoAdjust="0"/>
  </p:normalViewPr>
  <p:slideViewPr>
    <p:cSldViewPr>
      <p:cViewPr varScale="1">
        <p:scale>
          <a:sx n="75" d="100"/>
          <a:sy n="75" d="100"/>
        </p:scale>
        <p:origin x="624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font" Target="fonts/font1.fntdata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font" Target="fonts/font3.fntdata"/><Relationship Id="rId4" Type="http://schemas.openxmlformats.org/officeDocument/2006/relationships/font" Target="fonts/font2.fntdata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gle/aDwh9mNJuH1uiXpL9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028700" y="311740"/>
            <a:ext cx="16230600" cy="1488449"/>
            <a:chOff x="0" y="0"/>
            <a:chExt cx="5987276" cy="549071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5987276" cy="549071"/>
            </a:xfrm>
            <a:custGeom>
              <a:avLst/>
              <a:gdLst/>
              <a:ahLst/>
              <a:cxnLst/>
              <a:rect l="l" t="t" r="r" b="b"/>
              <a:pathLst>
                <a:path w="5987276" h="549071">
                  <a:moveTo>
                    <a:pt x="0" y="0"/>
                  </a:moveTo>
                  <a:lnTo>
                    <a:pt x="5987276" y="0"/>
                  </a:lnTo>
                  <a:lnTo>
                    <a:pt x="5987276" y="549071"/>
                  </a:lnTo>
                  <a:lnTo>
                    <a:pt x="0" y="549071"/>
                  </a:lnTo>
                  <a:close/>
                </a:path>
              </a:pathLst>
            </a:custGeom>
            <a:solidFill>
              <a:srgbClr val="0071BA"/>
            </a:solidFill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" name="TextBox 4"/>
          <p:cNvSpPr txBox="1"/>
          <p:nvPr/>
        </p:nvSpPr>
        <p:spPr>
          <a:xfrm>
            <a:off x="1028700" y="2038264"/>
            <a:ext cx="3563992" cy="52146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4133"/>
              </a:lnSpc>
            </a:pPr>
            <a:r>
              <a:rPr lang="en-US" sz="2952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  Purpose of The Law</a:t>
            </a:r>
          </a:p>
        </p:txBody>
      </p:sp>
      <p:grpSp>
        <p:nvGrpSpPr>
          <p:cNvPr id="5" name="Group 5"/>
          <p:cNvGrpSpPr/>
          <p:nvPr/>
        </p:nvGrpSpPr>
        <p:grpSpPr>
          <a:xfrm>
            <a:off x="1028700" y="5096307"/>
            <a:ext cx="6882732" cy="4161993"/>
            <a:chOff x="0" y="0"/>
            <a:chExt cx="1812736" cy="1096163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1812736" cy="1096163"/>
            </a:xfrm>
            <a:custGeom>
              <a:avLst/>
              <a:gdLst/>
              <a:ahLst/>
              <a:cxnLst/>
              <a:rect l="l" t="t" r="r" b="b"/>
              <a:pathLst>
                <a:path w="1812736" h="1096163">
                  <a:moveTo>
                    <a:pt x="0" y="0"/>
                  </a:moveTo>
                  <a:lnTo>
                    <a:pt x="1812736" y="0"/>
                  </a:lnTo>
                  <a:lnTo>
                    <a:pt x="1812736" y="1096163"/>
                  </a:lnTo>
                  <a:lnTo>
                    <a:pt x="0" y="1096163"/>
                  </a:lnTo>
                  <a:close/>
                </a:path>
              </a:pathLst>
            </a:custGeom>
            <a:solidFill>
              <a:srgbClr val="E98B1B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-38100"/>
              <a:ext cx="1812736" cy="113426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36"/>
                </a:lnSpc>
              </a:pPr>
              <a:endParaRPr/>
            </a:p>
          </p:txBody>
        </p:sp>
      </p:grpSp>
      <p:sp>
        <p:nvSpPr>
          <p:cNvPr id="8" name="TextBox 8"/>
          <p:cNvSpPr txBox="1"/>
          <p:nvPr/>
        </p:nvSpPr>
        <p:spPr>
          <a:xfrm>
            <a:off x="1028700" y="2095414"/>
            <a:ext cx="16072504" cy="393099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109"/>
              </a:lnSpc>
            </a:pPr>
            <a:r>
              <a:rPr lang="en-US" sz="2634">
                <a:solidFill>
                  <a:srgbClr val="000000"/>
                </a:solidFill>
                <a:latin typeface="Arialle"/>
                <a:ea typeface="Arialle"/>
                <a:cs typeface="Arialle"/>
                <a:sym typeface="Arialle"/>
              </a:rPr>
              <a:t>In partnership with DPH, the Diaper Bank of CT is providing free period supplies to eligible schools acess Connecticut. </a:t>
            </a:r>
          </a:p>
          <a:p>
            <a:pPr marL="568844" lvl="1" indent="-284422" algn="l">
              <a:lnSpc>
                <a:spcPts val="3109"/>
              </a:lnSpc>
              <a:buFont typeface="Arial"/>
              <a:buChar char="•"/>
            </a:pPr>
            <a:r>
              <a:rPr lang="en-US" sz="2634">
                <a:solidFill>
                  <a:srgbClr val="000000"/>
                </a:solidFill>
                <a:latin typeface="Arialle"/>
                <a:ea typeface="Arialle"/>
                <a:cs typeface="Arialle"/>
                <a:sym typeface="Arialle"/>
              </a:rPr>
              <a:t>Available products include,</a:t>
            </a:r>
          </a:p>
          <a:p>
            <a:pPr marL="1137688" lvl="2" indent="-379229" algn="l">
              <a:lnSpc>
                <a:spcPts val="3109"/>
              </a:lnSpc>
              <a:buFont typeface="Arial"/>
              <a:buChar char="⚬"/>
            </a:pPr>
            <a:r>
              <a:rPr lang="en-US" sz="2634">
                <a:solidFill>
                  <a:srgbClr val="000000"/>
                </a:solidFill>
                <a:latin typeface="Arialle"/>
                <a:ea typeface="Arialle"/>
                <a:cs typeface="Arialle"/>
                <a:sym typeface="Arialle"/>
              </a:rPr>
              <a:t>Pads (maxi &amp; thins)</a:t>
            </a:r>
          </a:p>
          <a:p>
            <a:pPr marL="1137688" lvl="2" indent="-379229" algn="l">
              <a:lnSpc>
                <a:spcPts val="3109"/>
              </a:lnSpc>
              <a:buFont typeface="Arial"/>
              <a:buChar char="⚬"/>
            </a:pPr>
            <a:r>
              <a:rPr lang="en-US" sz="2634">
                <a:solidFill>
                  <a:srgbClr val="000000"/>
                </a:solidFill>
                <a:latin typeface="Arialle"/>
                <a:ea typeface="Arialle"/>
                <a:cs typeface="Arialle"/>
                <a:sym typeface="Arialle"/>
              </a:rPr>
              <a:t>Tampons </a:t>
            </a:r>
          </a:p>
          <a:p>
            <a:pPr marL="1137688" lvl="2" indent="-379229" algn="l">
              <a:lnSpc>
                <a:spcPts val="3109"/>
              </a:lnSpc>
              <a:buFont typeface="Arial"/>
              <a:buChar char="⚬"/>
            </a:pPr>
            <a:r>
              <a:rPr lang="en-US" sz="2634">
                <a:solidFill>
                  <a:srgbClr val="000000"/>
                </a:solidFill>
                <a:latin typeface="Arialle"/>
                <a:ea typeface="Arialle"/>
                <a:cs typeface="Arialle"/>
                <a:sym typeface="Arialle"/>
              </a:rPr>
              <a:t>Liners </a:t>
            </a:r>
          </a:p>
          <a:p>
            <a:pPr algn="l">
              <a:lnSpc>
                <a:spcPts val="3109"/>
              </a:lnSpc>
            </a:pPr>
            <a:r>
              <a:rPr lang="en-US" sz="2634">
                <a:solidFill>
                  <a:srgbClr val="000000"/>
                </a:solidFill>
                <a:latin typeface="Arialle"/>
                <a:ea typeface="Arialle"/>
                <a:cs typeface="Arialle"/>
                <a:sym typeface="Arialle"/>
              </a:rPr>
              <a:t>If you are interested in this program, please fill out this short application: </a:t>
            </a:r>
          </a:p>
          <a:p>
            <a:pPr algn="l">
              <a:lnSpc>
                <a:spcPts val="3109"/>
              </a:lnSpc>
            </a:pPr>
            <a:endParaRPr lang="en-US" sz="2634">
              <a:solidFill>
                <a:srgbClr val="000000"/>
              </a:solidFill>
              <a:latin typeface="Arialle"/>
              <a:ea typeface="Arialle"/>
              <a:cs typeface="Arialle"/>
              <a:sym typeface="Arialle"/>
            </a:endParaRPr>
          </a:p>
          <a:p>
            <a:pPr algn="l">
              <a:lnSpc>
                <a:spcPts val="3109"/>
              </a:lnSpc>
            </a:pPr>
            <a:r>
              <a:rPr lang="en-US" sz="2634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      </a:t>
            </a:r>
          </a:p>
          <a:p>
            <a:pPr algn="l">
              <a:lnSpc>
                <a:spcPts val="3109"/>
              </a:lnSpc>
            </a:pPr>
            <a:r>
              <a:rPr lang="en-US" sz="2634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     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1224644" y="5592807"/>
            <a:ext cx="6490844" cy="580741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109"/>
              </a:lnSpc>
            </a:pPr>
            <a:r>
              <a:rPr lang="en-US" sz="2634" b="1">
                <a:solidFill>
                  <a:srgbClr val="FFFFFF"/>
                </a:solidFill>
                <a:latin typeface="Arialle Bold"/>
                <a:ea typeface="Arialle Bold"/>
                <a:cs typeface="Arialle Bold"/>
                <a:sym typeface="Arialle Bold"/>
              </a:rPr>
              <a:t>Scan this QR code for the application!</a:t>
            </a:r>
          </a:p>
          <a:p>
            <a:pPr algn="ctr">
              <a:lnSpc>
                <a:spcPts val="3109"/>
              </a:lnSpc>
            </a:pPr>
            <a:endParaRPr lang="en-US" sz="2634" b="1">
              <a:solidFill>
                <a:srgbClr val="FFFFFF"/>
              </a:solidFill>
              <a:latin typeface="Arialle Bold"/>
              <a:ea typeface="Arialle Bold"/>
              <a:cs typeface="Arialle Bold"/>
              <a:sym typeface="Arialle Bold"/>
            </a:endParaRPr>
          </a:p>
          <a:p>
            <a:pPr algn="ctr">
              <a:lnSpc>
                <a:spcPts val="3109"/>
              </a:lnSpc>
            </a:pPr>
            <a:endParaRPr lang="en-US" sz="2634" b="1">
              <a:solidFill>
                <a:srgbClr val="FFFFFF"/>
              </a:solidFill>
              <a:latin typeface="Arialle Bold"/>
              <a:ea typeface="Arialle Bold"/>
              <a:cs typeface="Arialle Bold"/>
              <a:sym typeface="Arialle Bold"/>
            </a:endParaRPr>
          </a:p>
          <a:p>
            <a:pPr algn="ctr">
              <a:lnSpc>
                <a:spcPts val="3109"/>
              </a:lnSpc>
            </a:pPr>
            <a:endParaRPr lang="en-US" sz="2634" b="1">
              <a:solidFill>
                <a:srgbClr val="FFFFFF"/>
              </a:solidFill>
              <a:latin typeface="Arialle Bold"/>
              <a:ea typeface="Arialle Bold"/>
              <a:cs typeface="Arialle Bold"/>
              <a:sym typeface="Arialle Bold"/>
            </a:endParaRPr>
          </a:p>
          <a:p>
            <a:pPr algn="ctr">
              <a:lnSpc>
                <a:spcPts val="3109"/>
              </a:lnSpc>
            </a:pPr>
            <a:endParaRPr lang="en-US" sz="2634" b="1">
              <a:solidFill>
                <a:srgbClr val="FFFFFF"/>
              </a:solidFill>
              <a:latin typeface="Arialle Bold"/>
              <a:ea typeface="Arialle Bold"/>
              <a:cs typeface="Arialle Bold"/>
              <a:sym typeface="Arialle Bold"/>
            </a:endParaRPr>
          </a:p>
          <a:p>
            <a:pPr algn="ctr">
              <a:lnSpc>
                <a:spcPts val="3109"/>
              </a:lnSpc>
            </a:pPr>
            <a:endParaRPr lang="en-US" sz="2634" b="1">
              <a:solidFill>
                <a:srgbClr val="FFFFFF"/>
              </a:solidFill>
              <a:latin typeface="Arialle Bold"/>
              <a:ea typeface="Arialle Bold"/>
              <a:cs typeface="Arialle Bold"/>
              <a:sym typeface="Arialle Bold"/>
            </a:endParaRPr>
          </a:p>
          <a:p>
            <a:pPr algn="ctr">
              <a:lnSpc>
                <a:spcPts val="3109"/>
              </a:lnSpc>
            </a:pPr>
            <a:endParaRPr lang="en-US" sz="2634" b="1">
              <a:solidFill>
                <a:srgbClr val="FFFFFF"/>
              </a:solidFill>
              <a:latin typeface="Arialle Bold"/>
              <a:ea typeface="Arialle Bold"/>
              <a:cs typeface="Arialle Bold"/>
              <a:sym typeface="Arialle Bold"/>
            </a:endParaRPr>
          </a:p>
          <a:p>
            <a:pPr algn="ctr">
              <a:lnSpc>
                <a:spcPts val="2519"/>
              </a:lnSpc>
            </a:pPr>
            <a:r>
              <a:rPr lang="en-US" sz="2134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Or go to: https://forms.gle/aDwh9mNJuH1uiXpL9</a:t>
            </a:r>
          </a:p>
          <a:p>
            <a:pPr algn="ctr">
              <a:lnSpc>
                <a:spcPts val="3109"/>
              </a:lnSpc>
            </a:pPr>
            <a:endParaRPr lang="en-US" sz="2134">
              <a:solidFill>
                <a:srgbClr val="FFFFFF"/>
              </a:solidFill>
              <a:latin typeface="Arialle"/>
              <a:ea typeface="Arialle"/>
              <a:cs typeface="Arialle"/>
              <a:sym typeface="Arialle"/>
            </a:endParaRPr>
          </a:p>
          <a:p>
            <a:pPr algn="ctr">
              <a:lnSpc>
                <a:spcPts val="3109"/>
              </a:lnSpc>
            </a:pPr>
            <a:endParaRPr lang="en-US" sz="2134">
              <a:solidFill>
                <a:srgbClr val="FFFFFF"/>
              </a:solidFill>
              <a:latin typeface="Arialle"/>
              <a:ea typeface="Arialle"/>
              <a:cs typeface="Arialle"/>
              <a:sym typeface="Arialle"/>
            </a:endParaRPr>
          </a:p>
          <a:p>
            <a:pPr algn="ctr">
              <a:lnSpc>
                <a:spcPts val="3109"/>
              </a:lnSpc>
            </a:pPr>
            <a:endParaRPr lang="en-US" sz="2134">
              <a:solidFill>
                <a:srgbClr val="FFFFFF"/>
              </a:solidFill>
              <a:latin typeface="Arialle"/>
              <a:ea typeface="Arialle"/>
              <a:cs typeface="Arialle"/>
              <a:sym typeface="Arialle"/>
            </a:endParaRPr>
          </a:p>
          <a:p>
            <a:pPr algn="ctr">
              <a:lnSpc>
                <a:spcPts val="3109"/>
              </a:lnSpc>
            </a:pPr>
            <a:endParaRPr lang="en-US" sz="2134">
              <a:solidFill>
                <a:srgbClr val="FFFFFF"/>
              </a:solidFill>
              <a:latin typeface="Arialle"/>
              <a:ea typeface="Arialle"/>
              <a:cs typeface="Arialle"/>
              <a:sym typeface="Arialle"/>
            </a:endParaRPr>
          </a:p>
          <a:p>
            <a:pPr algn="ctr">
              <a:lnSpc>
                <a:spcPts val="3109"/>
              </a:lnSpc>
            </a:pPr>
            <a:endParaRPr lang="en-US" sz="2134">
              <a:solidFill>
                <a:srgbClr val="FFFFFF"/>
              </a:solidFill>
              <a:latin typeface="Arialle"/>
              <a:ea typeface="Arialle"/>
              <a:cs typeface="Arialle"/>
              <a:sym typeface="Arialle"/>
            </a:endParaRPr>
          </a:p>
          <a:p>
            <a:pPr algn="ctr">
              <a:lnSpc>
                <a:spcPts val="3109"/>
              </a:lnSpc>
            </a:pPr>
            <a:endParaRPr lang="en-US" sz="2134">
              <a:solidFill>
                <a:srgbClr val="FFFFFF"/>
              </a:solidFill>
              <a:latin typeface="Arialle"/>
              <a:ea typeface="Arialle"/>
              <a:cs typeface="Arialle"/>
              <a:sym typeface="Arialle"/>
            </a:endParaRPr>
          </a:p>
          <a:p>
            <a:pPr algn="ctr">
              <a:lnSpc>
                <a:spcPts val="3109"/>
              </a:lnSpc>
            </a:pPr>
            <a:r>
              <a:rPr lang="en-US" sz="2634">
                <a:solidFill>
                  <a:srgbClr val="000000"/>
                </a:solidFill>
                <a:latin typeface="Arialle"/>
                <a:ea typeface="Arialle"/>
                <a:cs typeface="Arialle"/>
                <a:sym typeface="Arialle"/>
              </a:rPr>
              <a:t>                    </a:t>
            </a:r>
          </a:p>
        </p:txBody>
      </p:sp>
      <p:sp>
        <p:nvSpPr>
          <p:cNvPr id="10" name="Freeform 10"/>
          <p:cNvSpPr/>
          <p:nvPr/>
        </p:nvSpPr>
        <p:spPr>
          <a:xfrm>
            <a:off x="3583431" y="6340731"/>
            <a:ext cx="1773270" cy="1773270"/>
          </a:xfrm>
          <a:custGeom>
            <a:avLst/>
            <a:gdLst/>
            <a:ahLst/>
            <a:cxnLst/>
            <a:rect l="l" t="t" r="r" b="b"/>
            <a:pathLst>
              <a:path w="1773270" h="1773270">
                <a:moveTo>
                  <a:pt x="0" y="0"/>
                </a:moveTo>
                <a:lnTo>
                  <a:pt x="1773270" y="0"/>
                </a:lnTo>
                <a:lnTo>
                  <a:pt x="1773270" y="1773270"/>
                </a:lnTo>
                <a:lnTo>
                  <a:pt x="0" y="177327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grpSp>
        <p:nvGrpSpPr>
          <p:cNvPr id="11" name="Group 11"/>
          <p:cNvGrpSpPr/>
          <p:nvPr/>
        </p:nvGrpSpPr>
        <p:grpSpPr>
          <a:xfrm>
            <a:off x="10218471" y="5096307"/>
            <a:ext cx="6882732" cy="4161993"/>
            <a:chOff x="0" y="0"/>
            <a:chExt cx="1812736" cy="1096163"/>
          </a:xfrm>
        </p:grpSpPr>
        <p:sp>
          <p:nvSpPr>
            <p:cNvPr id="12" name="Freeform 12">
              <a:hlinkClick r:id="rId3" tooltip="https://forms.gle/aDwh9mNJuH1uiXpL9"/>
            </p:cNvPr>
            <p:cNvSpPr/>
            <p:nvPr/>
          </p:nvSpPr>
          <p:spPr>
            <a:xfrm>
              <a:off x="0" y="0"/>
              <a:ext cx="1812736" cy="1096163"/>
            </a:xfrm>
            <a:custGeom>
              <a:avLst/>
              <a:gdLst/>
              <a:ahLst/>
              <a:cxnLst/>
              <a:rect l="l" t="t" r="r" b="b"/>
              <a:pathLst>
                <a:path w="1812736" h="1096163">
                  <a:moveTo>
                    <a:pt x="0" y="0"/>
                  </a:moveTo>
                  <a:lnTo>
                    <a:pt x="1812736" y="0"/>
                  </a:lnTo>
                  <a:lnTo>
                    <a:pt x="1812736" y="1096163"/>
                  </a:lnTo>
                  <a:lnTo>
                    <a:pt x="0" y="1096163"/>
                  </a:lnTo>
                  <a:close/>
                </a:path>
              </a:pathLst>
            </a:custGeom>
            <a:solidFill>
              <a:srgbClr val="E98B1B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TextBox 13"/>
            <p:cNvSpPr txBox="1"/>
            <p:nvPr/>
          </p:nvSpPr>
          <p:spPr>
            <a:xfrm>
              <a:off x="0" y="-38100"/>
              <a:ext cx="1812736" cy="113426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36"/>
                </a:lnSpc>
              </a:pPr>
              <a:endParaRPr/>
            </a:p>
          </p:txBody>
        </p:sp>
      </p:grpSp>
      <p:sp>
        <p:nvSpPr>
          <p:cNvPr id="14" name="TextBox 14"/>
          <p:cNvSpPr txBox="1"/>
          <p:nvPr/>
        </p:nvSpPr>
        <p:spPr>
          <a:xfrm>
            <a:off x="4595165" y="627510"/>
            <a:ext cx="9097670" cy="47827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494"/>
              </a:lnSpc>
            </a:pPr>
            <a:r>
              <a:rPr lang="en-US" sz="3565" b="1">
                <a:solidFill>
                  <a:srgbClr val="FFFFFF"/>
                </a:solidFill>
                <a:latin typeface="Arialle Bold"/>
                <a:ea typeface="Arialle Bold"/>
                <a:cs typeface="Arialle Bold"/>
                <a:sym typeface="Arialle Bold"/>
              </a:rPr>
              <a:t>The Menstrual Equity Law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10447413" y="5696982"/>
            <a:ext cx="6490844" cy="236889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109"/>
              </a:lnSpc>
            </a:pPr>
            <a:r>
              <a:rPr lang="en-US" sz="2634" b="1">
                <a:solidFill>
                  <a:srgbClr val="FFFFFF"/>
                </a:solidFill>
                <a:latin typeface="Arialle Bold"/>
                <a:ea typeface="Arialle Bold"/>
                <a:cs typeface="Arialle Bold"/>
                <a:sym typeface="Arialle Bold"/>
              </a:rPr>
              <a:t> Feel free to reach out! </a:t>
            </a:r>
          </a:p>
          <a:p>
            <a:pPr algn="ctr">
              <a:lnSpc>
                <a:spcPts val="3109"/>
              </a:lnSpc>
            </a:pPr>
            <a:r>
              <a:rPr lang="en-US" sz="2634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Jenny Kohl</a:t>
            </a:r>
          </a:p>
          <a:p>
            <a:pPr algn="ctr">
              <a:lnSpc>
                <a:spcPts val="3109"/>
              </a:lnSpc>
            </a:pPr>
            <a:r>
              <a:rPr lang="en-US" sz="2634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Project Manager </a:t>
            </a:r>
          </a:p>
          <a:p>
            <a:pPr algn="ctr">
              <a:lnSpc>
                <a:spcPts val="3109"/>
              </a:lnSpc>
            </a:pPr>
            <a:r>
              <a:rPr lang="en-US" sz="2634">
                <a:solidFill>
                  <a:srgbClr val="FFFFFF"/>
                </a:solidFill>
                <a:latin typeface="Arialle"/>
                <a:ea typeface="Arialle"/>
                <a:cs typeface="Arialle"/>
                <a:sym typeface="Arialle"/>
              </a:rPr>
              <a:t>Jenny@thediaperbank.org</a:t>
            </a:r>
          </a:p>
          <a:p>
            <a:pPr algn="ctr">
              <a:lnSpc>
                <a:spcPts val="3109"/>
              </a:lnSpc>
            </a:pPr>
            <a:endParaRPr lang="en-US" sz="2634">
              <a:solidFill>
                <a:srgbClr val="FFFFFF"/>
              </a:solidFill>
              <a:latin typeface="Arialle"/>
              <a:ea typeface="Arialle"/>
              <a:cs typeface="Arialle"/>
              <a:sym typeface="Arialle"/>
            </a:endParaRPr>
          </a:p>
          <a:p>
            <a:pPr algn="ctr">
              <a:lnSpc>
                <a:spcPts val="3109"/>
              </a:lnSpc>
            </a:pPr>
            <a:r>
              <a:rPr lang="en-US" sz="2634">
                <a:solidFill>
                  <a:srgbClr val="000000"/>
                </a:solidFill>
                <a:latin typeface="Arialle"/>
                <a:ea typeface="Arialle"/>
                <a:cs typeface="Arialle"/>
                <a:sym typeface="Arialle"/>
              </a:rPr>
              <a:t>                    </a:t>
            </a:r>
          </a:p>
        </p:txBody>
      </p:sp>
      <p:sp>
        <p:nvSpPr>
          <p:cNvPr id="16" name="Freeform 16"/>
          <p:cNvSpPr/>
          <p:nvPr/>
        </p:nvSpPr>
        <p:spPr>
          <a:xfrm>
            <a:off x="14152770" y="7719944"/>
            <a:ext cx="1052261" cy="691861"/>
          </a:xfrm>
          <a:custGeom>
            <a:avLst/>
            <a:gdLst/>
            <a:ahLst/>
            <a:cxnLst/>
            <a:rect l="l" t="t" r="r" b="b"/>
            <a:pathLst>
              <a:path w="1052261" h="691861">
                <a:moveTo>
                  <a:pt x="0" y="0"/>
                </a:moveTo>
                <a:lnTo>
                  <a:pt x="1052260" y="0"/>
                </a:lnTo>
                <a:lnTo>
                  <a:pt x="1052260" y="691861"/>
                </a:lnTo>
                <a:lnTo>
                  <a:pt x="0" y="691861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17" name="Freeform 17"/>
          <p:cNvSpPr/>
          <p:nvPr/>
        </p:nvSpPr>
        <p:spPr>
          <a:xfrm>
            <a:off x="12180639" y="7721984"/>
            <a:ext cx="1972131" cy="687781"/>
          </a:xfrm>
          <a:custGeom>
            <a:avLst/>
            <a:gdLst/>
            <a:ahLst/>
            <a:cxnLst/>
            <a:rect l="l" t="t" r="r" b="b"/>
            <a:pathLst>
              <a:path w="1972131" h="687781">
                <a:moveTo>
                  <a:pt x="0" y="0"/>
                </a:moveTo>
                <a:lnTo>
                  <a:pt x="1972131" y="0"/>
                </a:lnTo>
                <a:lnTo>
                  <a:pt x="1972131" y="687781"/>
                </a:lnTo>
                <a:lnTo>
                  <a:pt x="0" y="687781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96</Words>
  <Application>Microsoft Macintosh PowerPoint</Application>
  <PresentationFormat>Custom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Arial</vt:lpstr>
      <vt:lpstr>Arialle Bold</vt:lpstr>
      <vt:lpstr>Arialle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SBHC Period Supply Slides</dc:title>
  <cp:lastModifiedBy>Jenny Kohl</cp:lastModifiedBy>
  <cp:revision>1</cp:revision>
  <dcterms:created xsi:type="dcterms:W3CDTF">2006-08-16T00:00:00Z</dcterms:created>
  <dcterms:modified xsi:type="dcterms:W3CDTF">2025-06-02T12:42:52Z</dcterms:modified>
  <dc:identifier>DAGMjQDm0_Y</dc:identifier>
</cp:coreProperties>
</file>