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66" r:id="rId5"/>
  </p:sldMasterIdLst>
  <p:notesMasterIdLst>
    <p:notesMasterId r:id="rId36"/>
  </p:notesMasterIdLst>
  <p:sldIdLst>
    <p:sldId id="2147475490" r:id="rId6"/>
    <p:sldId id="2147475492" r:id="rId7"/>
    <p:sldId id="2147475491" r:id="rId8"/>
    <p:sldId id="2147475488" r:id="rId9"/>
    <p:sldId id="2147475521" r:id="rId10"/>
    <p:sldId id="2147475522" r:id="rId11"/>
    <p:sldId id="2147475502" r:id="rId12"/>
    <p:sldId id="2147475523" r:id="rId13"/>
    <p:sldId id="2147475524" r:id="rId14"/>
    <p:sldId id="2147475516" r:id="rId15"/>
    <p:sldId id="2147475504" r:id="rId16"/>
    <p:sldId id="2147475507" r:id="rId17"/>
    <p:sldId id="2147475526" r:id="rId18"/>
    <p:sldId id="2147475508" r:id="rId19"/>
    <p:sldId id="2147475509" r:id="rId20"/>
    <p:sldId id="2147475510" r:id="rId21"/>
    <p:sldId id="2147475512" r:id="rId22"/>
    <p:sldId id="2147475513" r:id="rId23"/>
    <p:sldId id="2147475525" r:id="rId24"/>
    <p:sldId id="2147475520" r:id="rId25"/>
    <p:sldId id="2147475511" r:id="rId26"/>
    <p:sldId id="2147475527" r:id="rId27"/>
    <p:sldId id="2147475514" r:id="rId28"/>
    <p:sldId id="2147475515" r:id="rId29"/>
    <p:sldId id="2147475519" r:id="rId30"/>
    <p:sldId id="2147475518" r:id="rId31"/>
    <p:sldId id="2147475517" r:id="rId32"/>
    <p:sldId id="2147475528" r:id="rId33"/>
    <p:sldId id="2147475493" r:id="rId34"/>
    <p:sldId id="2147475500" r:id="rId3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C5B723-81A6-4B53-9CAE-9375E9115861}" v="696" dt="2025-03-31T11:05:46.529"/>
    <p1510:client id="{72AF91AB-D374-BB3B-25A8-1C2B5686E08F}" v="2057" dt="2025-03-30T14:02:25.7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67" autoAdjust="0"/>
  </p:normalViewPr>
  <p:slideViewPr>
    <p:cSldViewPr snapToGrid="0">
      <p:cViewPr varScale="1">
        <p:scale>
          <a:sx n="54" d="100"/>
          <a:sy n="54" d="100"/>
        </p:scale>
        <p:origin x="400" y="60"/>
      </p:cViewPr>
      <p:guideLst/>
    </p:cSldViewPr>
  </p:slideViewPr>
  <p:outlineViewPr>
    <p:cViewPr>
      <p:scale>
        <a:sx n="33" d="100"/>
        <a:sy n="33" d="100"/>
      </p:scale>
      <p:origin x="0" y="-288"/>
    </p:cViewPr>
  </p:outlineViewPr>
  <p:notesTextViewPr>
    <p:cViewPr>
      <p:scale>
        <a:sx n="1" d="1"/>
        <a:sy n="1" d="1"/>
      </p:scale>
      <p:origin x="0" y="0"/>
    </p:cViewPr>
  </p:notesTextViewPr>
  <p:sorterViewPr>
    <p:cViewPr>
      <p:scale>
        <a:sx n="100" d="100"/>
        <a:sy n="100" d="100"/>
      </p:scale>
      <p:origin x="0" y="-5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Yendra" userId="7f2c90c3-6f9e-401c-a734-1abacd38d7e6" providerId="ADAL" clId="{0DC5B723-81A6-4B53-9CAE-9375E9115861}"/>
    <pc:docChg chg="custSel addSld delSld modSld modNotesMaster">
      <pc:chgData name="Barbara Yendra" userId="7f2c90c3-6f9e-401c-a734-1abacd38d7e6" providerId="ADAL" clId="{0DC5B723-81A6-4B53-9CAE-9375E9115861}" dt="2025-03-31T12:58:47.200" v="4542" actId="20577"/>
      <pc:docMkLst>
        <pc:docMk/>
      </pc:docMkLst>
      <pc:sldChg chg="del">
        <pc:chgData name="Barbara Yendra" userId="7f2c90c3-6f9e-401c-a734-1abacd38d7e6" providerId="ADAL" clId="{0DC5B723-81A6-4B53-9CAE-9375E9115861}" dt="2025-03-30T15:33:05.820" v="4230" actId="2696"/>
        <pc:sldMkLst>
          <pc:docMk/>
          <pc:sldMk cId="2547723298" sldId="2147475453"/>
        </pc:sldMkLst>
      </pc:sldChg>
      <pc:sldChg chg="modSp mod">
        <pc:chgData name="Barbara Yendra" userId="7f2c90c3-6f9e-401c-a734-1abacd38d7e6" providerId="ADAL" clId="{0DC5B723-81A6-4B53-9CAE-9375E9115861}" dt="2025-03-27T16:53:02.552" v="3434" actId="20577"/>
        <pc:sldMkLst>
          <pc:docMk/>
          <pc:sldMk cId="2701791485" sldId="2147475488"/>
        </pc:sldMkLst>
        <pc:spChg chg="mod">
          <ac:chgData name="Barbara Yendra" userId="7f2c90c3-6f9e-401c-a734-1abacd38d7e6" providerId="ADAL" clId="{0DC5B723-81A6-4B53-9CAE-9375E9115861}" dt="2025-03-27T16:53:02.552" v="3434" actId="20577"/>
          <ac:spMkLst>
            <pc:docMk/>
            <pc:sldMk cId="2701791485" sldId="2147475488"/>
            <ac:spMk id="3" creationId="{B39A7E9F-9D67-CD3A-3EBC-F2B5821F0A6E}"/>
          </ac:spMkLst>
        </pc:spChg>
        <pc:picChg chg="mod">
          <ac:chgData name="Barbara Yendra" userId="7f2c90c3-6f9e-401c-a734-1abacd38d7e6" providerId="ADAL" clId="{0DC5B723-81A6-4B53-9CAE-9375E9115861}" dt="2025-03-27T15:40:06.473" v="460" actId="1076"/>
          <ac:picMkLst>
            <pc:docMk/>
            <pc:sldMk cId="2701791485" sldId="2147475488"/>
            <ac:picMk id="11" creationId="{FAEB17FC-92BB-57D2-B5BD-321843210E40}"/>
          </ac:picMkLst>
        </pc:picChg>
      </pc:sldChg>
      <pc:sldChg chg="modSp mod">
        <pc:chgData name="Barbara Yendra" userId="7f2c90c3-6f9e-401c-a734-1abacd38d7e6" providerId="ADAL" clId="{0DC5B723-81A6-4B53-9CAE-9375E9115861}" dt="2025-03-30T14:31:40.341" v="4031" actId="20577"/>
        <pc:sldMkLst>
          <pc:docMk/>
          <pc:sldMk cId="1821494654" sldId="2147475491"/>
        </pc:sldMkLst>
        <pc:spChg chg="mod">
          <ac:chgData name="Barbara Yendra" userId="7f2c90c3-6f9e-401c-a734-1abacd38d7e6" providerId="ADAL" clId="{0DC5B723-81A6-4B53-9CAE-9375E9115861}" dt="2025-03-30T14:31:40.341" v="4031" actId="20577"/>
          <ac:spMkLst>
            <pc:docMk/>
            <pc:sldMk cId="1821494654" sldId="2147475491"/>
            <ac:spMk id="3" creationId="{AA90B8E8-F641-F506-F2EF-FB1B7FD71FE4}"/>
          </ac:spMkLst>
        </pc:spChg>
      </pc:sldChg>
      <pc:sldChg chg="modSp mod">
        <pc:chgData name="Barbara Yendra" userId="7f2c90c3-6f9e-401c-a734-1abacd38d7e6" providerId="ADAL" clId="{0DC5B723-81A6-4B53-9CAE-9375E9115861}" dt="2025-03-31T11:05:33.726" v="4441" actId="20577"/>
        <pc:sldMkLst>
          <pc:docMk/>
          <pc:sldMk cId="2874881429" sldId="2147475492"/>
        </pc:sldMkLst>
        <pc:spChg chg="mod">
          <ac:chgData name="Barbara Yendra" userId="7f2c90c3-6f9e-401c-a734-1abacd38d7e6" providerId="ADAL" clId="{0DC5B723-81A6-4B53-9CAE-9375E9115861}" dt="2025-03-31T11:05:33.726" v="4441" actId="20577"/>
          <ac:spMkLst>
            <pc:docMk/>
            <pc:sldMk cId="2874881429" sldId="2147475492"/>
            <ac:spMk id="2" creationId="{451385ED-AFDB-886B-E0F7-9039A46F082E}"/>
          </ac:spMkLst>
        </pc:spChg>
        <pc:spChg chg="mod">
          <ac:chgData name="Barbara Yendra" userId="7f2c90c3-6f9e-401c-a734-1abacd38d7e6" providerId="ADAL" clId="{0DC5B723-81A6-4B53-9CAE-9375E9115861}" dt="2025-03-30T15:35:08.959" v="4370" actId="113"/>
          <ac:spMkLst>
            <pc:docMk/>
            <pc:sldMk cId="2874881429" sldId="2147475492"/>
            <ac:spMk id="3" creationId="{FB2AD123-1DA3-F40C-3EB6-AB5598926545}"/>
          </ac:spMkLst>
        </pc:spChg>
      </pc:sldChg>
      <pc:sldChg chg="del">
        <pc:chgData name="Barbara Yendra" userId="7f2c90c3-6f9e-401c-a734-1abacd38d7e6" providerId="ADAL" clId="{0DC5B723-81A6-4B53-9CAE-9375E9115861}" dt="2025-03-30T15:32:57.968" v="4228" actId="2696"/>
        <pc:sldMkLst>
          <pc:docMk/>
          <pc:sldMk cId="3555921627" sldId="2147475496"/>
        </pc:sldMkLst>
      </pc:sldChg>
      <pc:sldChg chg="del">
        <pc:chgData name="Barbara Yendra" userId="7f2c90c3-6f9e-401c-a734-1abacd38d7e6" providerId="ADAL" clId="{0DC5B723-81A6-4B53-9CAE-9375E9115861}" dt="2025-03-30T15:33:01.199" v="4229" actId="2696"/>
        <pc:sldMkLst>
          <pc:docMk/>
          <pc:sldMk cId="3141740494" sldId="2147475501"/>
        </pc:sldMkLst>
      </pc:sldChg>
      <pc:sldChg chg="modSp mod">
        <pc:chgData name="Barbara Yendra" userId="7f2c90c3-6f9e-401c-a734-1abacd38d7e6" providerId="ADAL" clId="{0DC5B723-81A6-4B53-9CAE-9375E9115861}" dt="2025-03-27T16:45:16.118" v="3380" actId="20577"/>
        <pc:sldMkLst>
          <pc:docMk/>
          <pc:sldMk cId="3924718682" sldId="2147475502"/>
        </pc:sldMkLst>
        <pc:spChg chg="mod">
          <ac:chgData name="Barbara Yendra" userId="7f2c90c3-6f9e-401c-a734-1abacd38d7e6" providerId="ADAL" clId="{0DC5B723-81A6-4B53-9CAE-9375E9115861}" dt="2025-03-27T16:45:16.118" v="3380" actId="20577"/>
          <ac:spMkLst>
            <pc:docMk/>
            <pc:sldMk cId="3924718682" sldId="2147475502"/>
            <ac:spMk id="3" creationId="{2BCDD346-9316-50C7-F366-42099D7851BE}"/>
          </ac:spMkLst>
        </pc:spChg>
      </pc:sldChg>
      <pc:sldChg chg="modSp del mod">
        <pc:chgData name="Barbara Yendra" userId="7f2c90c3-6f9e-401c-a734-1abacd38d7e6" providerId="ADAL" clId="{0DC5B723-81A6-4B53-9CAE-9375E9115861}" dt="2025-03-27T16:50:08.441" v="3383" actId="2696"/>
        <pc:sldMkLst>
          <pc:docMk/>
          <pc:sldMk cId="3508161719" sldId="2147475503"/>
        </pc:sldMkLst>
      </pc:sldChg>
      <pc:sldChg chg="modSp mod">
        <pc:chgData name="Barbara Yendra" userId="7f2c90c3-6f9e-401c-a734-1abacd38d7e6" providerId="ADAL" clId="{0DC5B723-81A6-4B53-9CAE-9375E9115861}" dt="2025-03-31T12:46:12.922" v="4450" actId="20577"/>
        <pc:sldMkLst>
          <pc:docMk/>
          <pc:sldMk cId="295154815" sldId="2147475510"/>
        </pc:sldMkLst>
        <pc:spChg chg="mod">
          <ac:chgData name="Barbara Yendra" userId="7f2c90c3-6f9e-401c-a734-1abacd38d7e6" providerId="ADAL" clId="{0DC5B723-81A6-4B53-9CAE-9375E9115861}" dt="2025-03-31T12:46:12.922" v="4450" actId="20577"/>
          <ac:spMkLst>
            <pc:docMk/>
            <pc:sldMk cId="295154815" sldId="2147475510"/>
            <ac:spMk id="3" creationId="{4FDC69CE-929B-7D36-024B-B47EB49E5630}"/>
          </ac:spMkLst>
        </pc:spChg>
      </pc:sldChg>
      <pc:sldChg chg="modSp mod">
        <pc:chgData name="Barbara Yendra" userId="7f2c90c3-6f9e-401c-a734-1abacd38d7e6" providerId="ADAL" clId="{0DC5B723-81A6-4B53-9CAE-9375E9115861}" dt="2025-03-31T12:56:53.315" v="4535" actId="255"/>
        <pc:sldMkLst>
          <pc:docMk/>
          <pc:sldMk cId="2127232934" sldId="2147475511"/>
        </pc:sldMkLst>
        <pc:spChg chg="mod">
          <ac:chgData name="Barbara Yendra" userId="7f2c90c3-6f9e-401c-a734-1abacd38d7e6" providerId="ADAL" clId="{0DC5B723-81A6-4B53-9CAE-9375E9115861}" dt="2025-03-31T12:56:53.315" v="4535" actId="255"/>
          <ac:spMkLst>
            <pc:docMk/>
            <pc:sldMk cId="2127232934" sldId="2147475511"/>
            <ac:spMk id="2" creationId="{2D542853-63DA-59FA-2CC3-931C157465E5}"/>
          </ac:spMkLst>
        </pc:spChg>
      </pc:sldChg>
      <pc:sldChg chg="modSp mod">
        <pc:chgData name="Barbara Yendra" userId="7f2c90c3-6f9e-401c-a734-1abacd38d7e6" providerId="ADAL" clId="{0DC5B723-81A6-4B53-9CAE-9375E9115861}" dt="2025-03-31T12:46:45.322" v="4496" actId="14100"/>
        <pc:sldMkLst>
          <pc:docMk/>
          <pc:sldMk cId="2231275548" sldId="2147475513"/>
        </pc:sldMkLst>
        <pc:spChg chg="mod">
          <ac:chgData name="Barbara Yendra" userId="7f2c90c3-6f9e-401c-a734-1abacd38d7e6" providerId="ADAL" clId="{0DC5B723-81A6-4B53-9CAE-9375E9115861}" dt="2025-03-31T12:46:45.322" v="4496" actId="14100"/>
          <ac:spMkLst>
            <pc:docMk/>
            <pc:sldMk cId="2231275548" sldId="2147475513"/>
            <ac:spMk id="2" creationId="{14B022F5-87F9-168A-6E06-EB40EB95446B}"/>
          </ac:spMkLst>
        </pc:spChg>
      </pc:sldChg>
      <pc:sldChg chg="modSp mod">
        <pc:chgData name="Barbara Yendra" userId="7f2c90c3-6f9e-401c-a734-1abacd38d7e6" providerId="ADAL" clId="{0DC5B723-81A6-4B53-9CAE-9375E9115861}" dt="2025-03-30T15:34:33.837" v="4368" actId="20577"/>
        <pc:sldMkLst>
          <pc:docMk/>
          <pc:sldMk cId="3970348789" sldId="2147475514"/>
        </pc:sldMkLst>
        <pc:spChg chg="mod">
          <ac:chgData name="Barbara Yendra" userId="7f2c90c3-6f9e-401c-a734-1abacd38d7e6" providerId="ADAL" clId="{0DC5B723-81A6-4B53-9CAE-9375E9115861}" dt="2025-03-30T15:34:33.837" v="4368" actId="20577"/>
          <ac:spMkLst>
            <pc:docMk/>
            <pc:sldMk cId="3970348789" sldId="2147475514"/>
            <ac:spMk id="2" creationId="{A6A0CFAE-BBD6-FD13-1939-30BD286A0859}"/>
          </ac:spMkLst>
        </pc:spChg>
      </pc:sldChg>
      <pc:sldChg chg="modSp mod">
        <pc:chgData name="Barbara Yendra" userId="7f2c90c3-6f9e-401c-a734-1abacd38d7e6" providerId="ADAL" clId="{0DC5B723-81A6-4B53-9CAE-9375E9115861}" dt="2025-03-31T12:58:47.200" v="4542" actId="20577"/>
        <pc:sldMkLst>
          <pc:docMk/>
          <pc:sldMk cId="759374954" sldId="2147475518"/>
        </pc:sldMkLst>
        <pc:spChg chg="mod">
          <ac:chgData name="Barbara Yendra" userId="7f2c90c3-6f9e-401c-a734-1abacd38d7e6" providerId="ADAL" clId="{0DC5B723-81A6-4B53-9CAE-9375E9115861}" dt="2025-03-31T12:58:47.200" v="4542" actId="20577"/>
          <ac:spMkLst>
            <pc:docMk/>
            <pc:sldMk cId="759374954" sldId="2147475518"/>
            <ac:spMk id="5" creationId="{ADD94A5D-0667-7AA0-8176-AE86E142578C}"/>
          </ac:spMkLst>
        </pc:spChg>
      </pc:sldChg>
      <pc:sldChg chg="modSp mod">
        <pc:chgData name="Barbara Yendra" userId="7f2c90c3-6f9e-401c-a734-1abacd38d7e6" providerId="ADAL" clId="{0DC5B723-81A6-4B53-9CAE-9375E9115861}" dt="2025-03-27T15:27:58.033" v="246" actId="20577"/>
        <pc:sldMkLst>
          <pc:docMk/>
          <pc:sldMk cId="2238343696" sldId="2147475520"/>
        </pc:sldMkLst>
        <pc:spChg chg="mod">
          <ac:chgData name="Barbara Yendra" userId="7f2c90c3-6f9e-401c-a734-1abacd38d7e6" providerId="ADAL" clId="{0DC5B723-81A6-4B53-9CAE-9375E9115861}" dt="2025-03-27T15:27:58.033" v="246" actId="20577"/>
          <ac:spMkLst>
            <pc:docMk/>
            <pc:sldMk cId="2238343696" sldId="2147475520"/>
            <ac:spMk id="3" creationId="{D3075FDF-4653-F032-30B3-1735D3C7DA85}"/>
          </ac:spMkLst>
        </pc:spChg>
      </pc:sldChg>
      <pc:sldChg chg="addSp delSp modSp add mod">
        <pc:chgData name="Barbara Yendra" userId="7f2c90c3-6f9e-401c-a734-1abacd38d7e6" providerId="ADAL" clId="{0DC5B723-81A6-4B53-9CAE-9375E9115861}" dt="2025-03-31T12:44:23.298" v="4447" actId="20577"/>
        <pc:sldMkLst>
          <pc:docMk/>
          <pc:sldMk cId="2414768065" sldId="2147475521"/>
        </pc:sldMkLst>
        <pc:spChg chg="mod">
          <ac:chgData name="Barbara Yendra" userId="7f2c90c3-6f9e-401c-a734-1abacd38d7e6" providerId="ADAL" clId="{0DC5B723-81A6-4B53-9CAE-9375E9115861}" dt="2025-03-27T15:40:37.734" v="462" actId="1076"/>
          <ac:spMkLst>
            <pc:docMk/>
            <pc:sldMk cId="2414768065" sldId="2147475521"/>
            <ac:spMk id="2" creationId="{227CC8C2-BECF-7D5A-970F-788B899F3A8F}"/>
          </ac:spMkLst>
        </pc:spChg>
        <pc:spChg chg="mod">
          <ac:chgData name="Barbara Yendra" userId="7f2c90c3-6f9e-401c-a734-1abacd38d7e6" providerId="ADAL" clId="{0DC5B723-81A6-4B53-9CAE-9375E9115861}" dt="2025-03-31T12:44:23.298" v="4447" actId="20577"/>
          <ac:spMkLst>
            <pc:docMk/>
            <pc:sldMk cId="2414768065" sldId="2147475521"/>
            <ac:spMk id="3" creationId="{136EABD1-DD81-5C7C-9D50-087E382A388E}"/>
          </ac:spMkLst>
        </pc:spChg>
        <pc:spChg chg="add mod">
          <ac:chgData name="Barbara Yendra" userId="7f2c90c3-6f9e-401c-a734-1abacd38d7e6" providerId="ADAL" clId="{0DC5B723-81A6-4B53-9CAE-9375E9115861}" dt="2025-03-30T15:37:09.286" v="4429" actId="1076"/>
          <ac:spMkLst>
            <pc:docMk/>
            <pc:sldMk cId="2414768065" sldId="2147475521"/>
            <ac:spMk id="4" creationId="{BACB62F2-599D-6D9A-44AA-4B5B87CC9578}"/>
          </ac:spMkLst>
        </pc:spChg>
        <pc:spChg chg="add mod">
          <ac:chgData name="Barbara Yendra" userId="7f2c90c3-6f9e-401c-a734-1abacd38d7e6" providerId="ADAL" clId="{0DC5B723-81A6-4B53-9CAE-9375E9115861}" dt="2025-03-30T15:37:04.356" v="4428" actId="1076"/>
          <ac:spMkLst>
            <pc:docMk/>
            <pc:sldMk cId="2414768065" sldId="2147475521"/>
            <ac:spMk id="6" creationId="{CB185093-99D3-89CA-F905-34971EC3A988}"/>
          </ac:spMkLst>
        </pc:spChg>
      </pc:sldChg>
      <pc:sldChg chg="delSp modSp add mod">
        <pc:chgData name="Barbara Yendra" userId="7f2c90c3-6f9e-401c-a734-1abacd38d7e6" providerId="ADAL" clId="{0DC5B723-81A6-4B53-9CAE-9375E9115861}" dt="2025-03-30T15:12:10.480" v="4132" actId="20577"/>
        <pc:sldMkLst>
          <pc:docMk/>
          <pc:sldMk cId="1387439130" sldId="2147475522"/>
        </pc:sldMkLst>
        <pc:spChg chg="mod">
          <ac:chgData name="Barbara Yendra" userId="7f2c90c3-6f9e-401c-a734-1abacd38d7e6" providerId="ADAL" clId="{0DC5B723-81A6-4B53-9CAE-9375E9115861}" dt="2025-03-27T15:55:38.679" v="871" actId="14100"/>
          <ac:spMkLst>
            <pc:docMk/>
            <pc:sldMk cId="1387439130" sldId="2147475522"/>
            <ac:spMk id="2" creationId="{10CBEA89-CAA3-EFC0-801F-287223AA69F4}"/>
          </ac:spMkLst>
        </pc:spChg>
        <pc:spChg chg="mod">
          <ac:chgData name="Barbara Yendra" userId="7f2c90c3-6f9e-401c-a734-1abacd38d7e6" providerId="ADAL" clId="{0DC5B723-81A6-4B53-9CAE-9375E9115861}" dt="2025-03-27T15:57:12.719" v="1113" actId="20577"/>
          <ac:spMkLst>
            <pc:docMk/>
            <pc:sldMk cId="1387439130" sldId="2147475522"/>
            <ac:spMk id="3" creationId="{7DDF51CC-CAEE-D94A-E01B-B2724910270F}"/>
          </ac:spMkLst>
        </pc:spChg>
        <pc:spChg chg="mod">
          <ac:chgData name="Barbara Yendra" userId="7f2c90c3-6f9e-401c-a734-1abacd38d7e6" providerId="ADAL" clId="{0DC5B723-81A6-4B53-9CAE-9375E9115861}" dt="2025-03-30T15:12:10.480" v="4132" actId="20577"/>
          <ac:spMkLst>
            <pc:docMk/>
            <pc:sldMk cId="1387439130" sldId="2147475522"/>
            <ac:spMk id="6" creationId="{3CEA0688-25D0-6E76-7F87-D1256CD70ABE}"/>
          </ac:spMkLst>
        </pc:spChg>
      </pc:sldChg>
      <pc:sldChg chg="modSp add mod">
        <pc:chgData name="Barbara Yendra" userId="7f2c90c3-6f9e-401c-a734-1abacd38d7e6" providerId="ADAL" clId="{0DC5B723-81A6-4B53-9CAE-9375E9115861}" dt="2025-03-30T15:14:34.410" v="4164" actId="20577"/>
        <pc:sldMkLst>
          <pc:docMk/>
          <pc:sldMk cId="3474786414" sldId="2147475523"/>
        </pc:sldMkLst>
        <pc:spChg chg="mod">
          <ac:chgData name="Barbara Yendra" userId="7f2c90c3-6f9e-401c-a734-1abacd38d7e6" providerId="ADAL" clId="{0DC5B723-81A6-4B53-9CAE-9375E9115861}" dt="2025-03-30T15:14:34.410" v="4164" actId="20577"/>
          <ac:spMkLst>
            <pc:docMk/>
            <pc:sldMk cId="3474786414" sldId="2147475523"/>
            <ac:spMk id="3" creationId="{4FB09AC2-3E92-9E40-087F-17D2196EBCBA}"/>
          </ac:spMkLst>
        </pc:spChg>
      </pc:sldChg>
      <pc:sldChg chg="modSp add mod">
        <pc:chgData name="Barbara Yendra" userId="7f2c90c3-6f9e-401c-a734-1abacd38d7e6" providerId="ADAL" clId="{0DC5B723-81A6-4B53-9CAE-9375E9115861}" dt="2025-03-30T15:15:49.474" v="4172" actId="20577"/>
        <pc:sldMkLst>
          <pc:docMk/>
          <pc:sldMk cId="2703964709" sldId="2147475524"/>
        </pc:sldMkLst>
        <pc:spChg chg="mod">
          <ac:chgData name="Barbara Yendra" userId="7f2c90c3-6f9e-401c-a734-1abacd38d7e6" providerId="ADAL" clId="{0DC5B723-81A6-4B53-9CAE-9375E9115861}" dt="2025-03-27T16:16:50.016" v="2490" actId="20577"/>
          <ac:spMkLst>
            <pc:docMk/>
            <pc:sldMk cId="2703964709" sldId="2147475524"/>
            <ac:spMk id="2" creationId="{FCE8FCF8-D574-ACEA-373E-DA17A6A451C3}"/>
          </ac:spMkLst>
        </pc:spChg>
        <pc:spChg chg="mod">
          <ac:chgData name="Barbara Yendra" userId="7f2c90c3-6f9e-401c-a734-1abacd38d7e6" providerId="ADAL" clId="{0DC5B723-81A6-4B53-9CAE-9375E9115861}" dt="2025-03-30T15:15:49.474" v="4172" actId="20577"/>
          <ac:spMkLst>
            <pc:docMk/>
            <pc:sldMk cId="2703964709" sldId="2147475524"/>
            <ac:spMk id="3" creationId="{DA0000B2-B419-88C9-6681-592C44DA36C5}"/>
          </ac:spMkLst>
        </pc:spChg>
      </pc:sldChg>
      <pc:sldChg chg="modSp mod">
        <pc:chgData name="Barbara Yendra" userId="7f2c90c3-6f9e-401c-a734-1abacd38d7e6" providerId="ADAL" clId="{0DC5B723-81A6-4B53-9CAE-9375E9115861}" dt="2025-03-31T12:47:21.892" v="4534" actId="20577"/>
        <pc:sldMkLst>
          <pc:docMk/>
          <pc:sldMk cId="2532563986" sldId="2147475525"/>
        </pc:sldMkLst>
        <pc:spChg chg="mod">
          <ac:chgData name="Barbara Yendra" userId="7f2c90c3-6f9e-401c-a734-1abacd38d7e6" providerId="ADAL" clId="{0DC5B723-81A6-4B53-9CAE-9375E9115861}" dt="2025-03-31T12:47:21.892" v="4534" actId="20577"/>
          <ac:spMkLst>
            <pc:docMk/>
            <pc:sldMk cId="2532563986" sldId="2147475525"/>
            <ac:spMk id="2" creationId="{3C97C625-7CD8-A5AB-8EEC-5F780CC244E7}"/>
          </ac:spMkLst>
        </pc:spChg>
      </pc:sldChg>
      <pc:sldChg chg="addSp delSp modSp new mod modClrScheme chgLayout">
        <pc:chgData name="Barbara Yendra" userId="7f2c90c3-6f9e-401c-a734-1abacd38d7e6" providerId="ADAL" clId="{0DC5B723-81A6-4B53-9CAE-9375E9115861}" dt="2025-03-30T14:17:19.732" v="3708" actId="20577"/>
        <pc:sldMkLst>
          <pc:docMk/>
          <pc:sldMk cId="1282729678" sldId="2147475526"/>
        </pc:sldMkLst>
        <pc:spChg chg="del">
          <ac:chgData name="Barbara Yendra" userId="7f2c90c3-6f9e-401c-a734-1abacd38d7e6" providerId="ADAL" clId="{0DC5B723-81A6-4B53-9CAE-9375E9115861}" dt="2025-03-30T14:07:04.437" v="3439" actId="26606"/>
          <ac:spMkLst>
            <pc:docMk/>
            <pc:sldMk cId="1282729678" sldId="2147475526"/>
            <ac:spMk id="2" creationId="{2220480D-B582-4B79-CE60-09A5A8B4F77C}"/>
          </ac:spMkLst>
        </pc:spChg>
        <pc:spChg chg="del">
          <ac:chgData name="Barbara Yendra" userId="7f2c90c3-6f9e-401c-a734-1abacd38d7e6" providerId="ADAL" clId="{0DC5B723-81A6-4B53-9CAE-9375E9115861}" dt="2025-03-30T14:07:04.437" v="3439" actId="26606"/>
          <ac:spMkLst>
            <pc:docMk/>
            <pc:sldMk cId="1282729678" sldId="2147475526"/>
            <ac:spMk id="3" creationId="{D0220EBF-EA26-D484-D5A7-425A9B126E42}"/>
          </ac:spMkLst>
        </pc:spChg>
        <pc:spChg chg="del">
          <ac:chgData name="Barbara Yendra" userId="7f2c90c3-6f9e-401c-a734-1abacd38d7e6" providerId="ADAL" clId="{0DC5B723-81A6-4B53-9CAE-9375E9115861}" dt="2025-03-30T14:07:04.437" v="3439" actId="26606"/>
          <ac:spMkLst>
            <pc:docMk/>
            <pc:sldMk cId="1282729678" sldId="2147475526"/>
            <ac:spMk id="4" creationId="{9E6FFB86-CED3-C9D1-5220-19F523F83DF9}"/>
          </ac:spMkLst>
        </pc:spChg>
        <pc:spChg chg="add mod">
          <ac:chgData name="Barbara Yendra" userId="7f2c90c3-6f9e-401c-a734-1abacd38d7e6" providerId="ADAL" clId="{0DC5B723-81A6-4B53-9CAE-9375E9115861}" dt="2025-03-30T14:17:19.732" v="3708" actId="20577"/>
          <ac:spMkLst>
            <pc:docMk/>
            <pc:sldMk cId="1282729678" sldId="2147475526"/>
            <ac:spMk id="11" creationId="{35A24B47-CE1C-BEE0-4B24-12F1B14B08D4}"/>
          </ac:spMkLst>
        </pc:spChg>
        <pc:spChg chg="add mod">
          <ac:chgData name="Barbara Yendra" userId="7f2c90c3-6f9e-401c-a734-1abacd38d7e6" providerId="ADAL" clId="{0DC5B723-81A6-4B53-9CAE-9375E9115861}" dt="2025-03-30T14:07:34.123" v="3465" actId="20577"/>
          <ac:spMkLst>
            <pc:docMk/>
            <pc:sldMk cId="1282729678" sldId="2147475526"/>
            <ac:spMk id="13" creationId="{5EDEF65F-B82C-63A4-87F9-49F3D3B7A15A}"/>
          </ac:spMkLst>
        </pc:spChg>
        <pc:spChg chg="add del mod">
          <ac:chgData name="Barbara Yendra" userId="7f2c90c3-6f9e-401c-a734-1abacd38d7e6" providerId="ADAL" clId="{0DC5B723-81A6-4B53-9CAE-9375E9115861}" dt="2025-03-30T14:08:32.135" v="3590" actId="21"/>
          <ac:spMkLst>
            <pc:docMk/>
            <pc:sldMk cId="1282729678" sldId="2147475526"/>
            <ac:spMk id="15" creationId="{076C6A14-4A69-6A68-52FE-C3C01F684E93}"/>
          </ac:spMkLst>
        </pc:spChg>
        <pc:picChg chg="add mod">
          <ac:chgData name="Barbara Yendra" userId="7f2c90c3-6f9e-401c-a734-1abacd38d7e6" providerId="ADAL" clId="{0DC5B723-81A6-4B53-9CAE-9375E9115861}" dt="2025-03-30T14:15:29.574" v="3657" actId="14100"/>
          <ac:picMkLst>
            <pc:docMk/>
            <pc:sldMk cId="1282729678" sldId="2147475526"/>
            <ac:picMk id="6" creationId="{E3990E37-6369-3779-001D-F955945557CE}"/>
          </ac:picMkLst>
        </pc:picChg>
        <pc:picChg chg="add mod">
          <ac:chgData name="Barbara Yendra" userId="7f2c90c3-6f9e-401c-a734-1abacd38d7e6" providerId="ADAL" clId="{0DC5B723-81A6-4B53-9CAE-9375E9115861}" dt="2025-03-30T14:16:56.363" v="3662" actId="1076"/>
          <ac:picMkLst>
            <pc:docMk/>
            <pc:sldMk cId="1282729678" sldId="2147475526"/>
            <ac:picMk id="8" creationId="{ED36F728-6FD5-F619-44AC-484D3CBE5EBC}"/>
          </ac:picMkLst>
        </pc:picChg>
      </pc:sldChg>
      <pc:sldChg chg="addSp delSp modSp new mod modClrScheme chgLayout">
        <pc:chgData name="Barbara Yendra" userId="7f2c90c3-6f9e-401c-a734-1abacd38d7e6" providerId="ADAL" clId="{0DC5B723-81A6-4B53-9CAE-9375E9115861}" dt="2025-03-30T14:13:28.865" v="3652" actId="14100"/>
        <pc:sldMkLst>
          <pc:docMk/>
          <pc:sldMk cId="1162114888" sldId="2147475527"/>
        </pc:sldMkLst>
        <pc:spChg chg="del">
          <ac:chgData name="Barbara Yendra" userId="7f2c90c3-6f9e-401c-a734-1abacd38d7e6" providerId="ADAL" clId="{0DC5B723-81A6-4B53-9CAE-9375E9115861}" dt="2025-03-30T14:11:22.261" v="3593" actId="26606"/>
          <ac:spMkLst>
            <pc:docMk/>
            <pc:sldMk cId="1162114888" sldId="2147475527"/>
            <ac:spMk id="2" creationId="{3866B40F-50FF-9467-B7A0-96B918285D5E}"/>
          </ac:spMkLst>
        </pc:spChg>
        <pc:spChg chg="del">
          <ac:chgData name="Barbara Yendra" userId="7f2c90c3-6f9e-401c-a734-1abacd38d7e6" providerId="ADAL" clId="{0DC5B723-81A6-4B53-9CAE-9375E9115861}" dt="2025-03-30T14:11:22.261" v="3593" actId="26606"/>
          <ac:spMkLst>
            <pc:docMk/>
            <pc:sldMk cId="1162114888" sldId="2147475527"/>
            <ac:spMk id="3" creationId="{2F1D9874-2662-CDBA-6A80-72B97C671A92}"/>
          </ac:spMkLst>
        </pc:spChg>
        <pc:spChg chg="del">
          <ac:chgData name="Barbara Yendra" userId="7f2c90c3-6f9e-401c-a734-1abacd38d7e6" providerId="ADAL" clId="{0DC5B723-81A6-4B53-9CAE-9375E9115861}" dt="2025-03-30T14:11:22.261" v="3593" actId="26606"/>
          <ac:spMkLst>
            <pc:docMk/>
            <pc:sldMk cId="1162114888" sldId="2147475527"/>
            <ac:spMk id="4" creationId="{C40E1537-3DBD-C496-E596-CE1F1A3C1D37}"/>
          </ac:spMkLst>
        </pc:spChg>
        <pc:spChg chg="add del mod">
          <ac:chgData name="Barbara Yendra" userId="7f2c90c3-6f9e-401c-a734-1abacd38d7e6" providerId="ADAL" clId="{0DC5B723-81A6-4B53-9CAE-9375E9115861}" dt="2025-03-30T14:12:20.854" v="3598" actId="931"/>
          <ac:spMkLst>
            <pc:docMk/>
            <pc:sldMk cId="1162114888" sldId="2147475527"/>
            <ac:spMk id="11" creationId="{52B784A6-E794-69BC-305B-A9F6EE0B41DB}"/>
          </ac:spMkLst>
        </pc:spChg>
        <pc:spChg chg="add mod">
          <ac:chgData name="Barbara Yendra" userId="7f2c90c3-6f9e-401c-a734-1abacd38d7e6" providerId="ADAL" clId="{0DC5B723-81A6-4B53-9CAE-9375E9115861}" dt="2025-03-30T14:12:51.204" v="3646" actId="20577"/>
          <ac:spMkLst>
            <pc:docMk/>
            <pc:sldMk cId="1162114888" sldId="2147475527"/>
            <ac:spMk id="13" creationId="{6FA85F10-93E8-2146-1584-755C8127F8ED}"/>
          </ac:spMkLst>
        </pc:spChg>
        <pc:spChg chg="add del mod">
          <ac:chgData name="Barbara Yendra" userId="7f2c90c3-6f9e-401c-a734-1abacd38d7e6" providerId="ADAL" clId="{0DC5B723-81A6-4B53-9CAE-9375E9115861}" dt="2025-03-30T14:13:03.953" v="3649" actId="21"/>
          <ac:spMkLst>
            <pc:docMk/>
            <pc:sldMk cId="1162114888" sldId="2147475527"/>
            <ac:spMk id="15" creationId="{BC0C72F9-D018-65F8-0AA0-99A4EA5C961A}"/>
          </ac:spMkLst>
        </pc:spChg>
        <pc:picChg chg="add mod">
          <ac:chgData name="Barbara Yendra" userId="7f2c90c3-6f9e-401c-a734-1abacd38d7e6" providerId="ADAL" clId="{0DC5B723-81A6-4B53-9CAE-9375E9115861}" dt="2025-03-30T14:12:10.806" v="3597" actId="1076"/>
          <ac:picMkLst>
            <pc:docMk/>
            <pc:sldMk cId="1162114888" sldId="2147475527"/>
            <ac:picMk id="6" creationId="{2F3697AD-9981-8C1F-2C96-27BBD54A4097}"/>
          </ac:picMkLst>
        </pc:picChg>
        <pc:picChg chg="add mod">
          <ac:chgData name="Barbara Yendra" userId="7f2c90c3-6f9e-401c-a734-1abacd38d7e6" providerId="ADAL" clId="{0DC5B723-81A6-4B53-9CAE-9375E9115861}" dt="2025-03-30T14:13:28.865" v="3652" actId="14100"/>
          <ac:picMkLst>
            <pc:docMk/>
            <pc:sldMk cId="1162114888" sldId="2147475527"/>
            <ac:picMk id="8" creationId="{7A2C31B3-9C6E-6C06-B449-569F03EED33D}"/>
          </ac:picMkLst>
        </pc:picChg>
      </pc:sldChg>
      <pc:sldChg chg="addSp delSp modSp new mod">
        <pc:chgData name="Barbara Yendra" userId="7f2c90c3-6f9e-401c-a734-1abacd38d7e6" providerId="ADAL" clId="{0DC5B723-81A6-4B53-9CAE-9375E9115861}" dt="2025-03-30T14:28:04.113" v="3776" actId="122"/>
        <pc:sldMkLst>
          <pc:docMk/>
          <pc:sldMk cId="3176938859" sldId="2147475528"/>
        </pc:sldMkLst>
        <pc:spChg chg="del">
          <ac:chgData name="Barbara Yendra" userId="7f2c90c3-6f9e-401c-a734-1abacd38d7e6" providerId="ADAL" clId="{0DC5B723-81A6-4B53-9CAE-9375E9115861}" dt="2025-03-30T14:24:19.919" v="3759" actId="931"/>
          <ac:spMkLst>
            <pc:docMk/>
            <pc:sldMk cId="3176938859" sldId="2147475528"/>
            <ac:spMk id="2" creationId="{0037B12C-3F90-7AF0-26E2-30053AB764B6}"/>
          </ac:spMkLst>
        </pc:spChg>
        <pc:spChg chg="mod">
          <ac:chgData name="Barbara Yendra" userId="7f2c90c3-6f9e-401c-a734-1abacd38d7e6" providerId="ADAL" clId="{0DC5B723-81A6-4B53-9CAE-9375E9115861}" dt="2025-03-30T14:28:04.113" v="3776" actId="122"/>
          <ac:spMkLst>
            <pc:docMk/>
            <pc:sldMk cId="3176938859" sldId="2147475528"/>
            <ac:spMk id="3" creationId="{E1C91115-F8E0-0F11-692C-C123584162A0}"/>
          </ac:spMkLst>
        </pc:spChg>
        <pc:spChg chg="del mod">
          <ac:chgData name="Barbara Yendra" userId="7f2c90c3-6f9e-401c-a734-1abacd38d7e6" providerId="ADAL" clId="{0DC5B723-81A6-4B53-9CAE-9375E9115861}" dt="2025-03-30T14:24:30.160" v="3763" actId="21"/>
          <ac:spMkLst>
            <pc:docMk/>
            <pc:sldMk cId="3176938859" sldId="2147475528"/>
            <ac:spMk id="4" creationId="{716E58E4-3F40-BE02-396D-97307A148AEA}"/>
          </ac:spMkLst>
        </pc:spChg>
        <pc:picChg chg="add mod">
          <ac:chgData name="Barbara Yendra" userId="7f2c90c3-6f9e-401c-a734-1abacd38d7e6" providerId="ADAL" clId="{0DC5B723-81A6-4B53-9CAE-9375E9115861}" dt="2025-03-30T14:27:53.308" v="3774" actId="14100"/>
          <ac:picMkLst>
            <pc:docMk/>
            <pc:sldMk cId="3176938859" sldId="2147475528"/>
            <ac:picMk id="6" creationId="{D67E3F65-5F56-9E2D-40B8-4A900BEB7AFC}"/>
          </ac:picMkLst>
        </pc:picChg>
        <pc:picChg chg="add mod">
          <ac:chgData name="Barbara Yendra" userId="7f2c90c3-6f9e-401c-a734-1abacd38d7e6" providerId="ADAL" clId="{0DC5B723-81A6-4B53-9CAE-9375E9115861}" dt="2025-03-30T14:27:58.200" v="3775" actId="1076"/>
          <ac:picMkLst>
            <pc:docMk/>
            <pc:sldMk cId="3176938859" sldId="2147475528"/>
            <ac:picMk id="8" creationId="{0985BC1E-A9F7-6113-6DEB-9907896159C9}"/>
          </ac:picMkLst>
        </pc:picChg>
      </pc:sldChg>
      <pc:sldChg chg="add del">
        <pc:chgData name="Barbara Yendra" userId="7f2c90c3-6f9e-401c-a734-1abacd38d7e6" providerId="ADAL" clId="{0DC5B723-81A6-4B53-9CAE-9375E9115861}" dt="2025-03-30T15:32:52.602" v="4227" actId="2696"/>
        <pc:sldMkLst>
          <pc:docMk/>
          <pc:sldMk cId="1496339581" sldId="2147475529"/>
        </pc:sldMkLst>
      </pc:sldChg>
    </pc:docChg>
  </pc:docChgLst>
  <pc:docChgLst>
    <pc:chgData name="Barbara Yendra" userId="S::barbara.yendra@marathon.health::7f2c90c3-6f9e-401c-a734-1abacd38d7e6" providerId="AD" clId="Web-{72AF91AB-D374-BB3B-25A8-1C2B5686E08F}"/>
    <pc:docChg chg="addSld modSld">
      <pc:chgData name="Barbara Yendra" userId="S::barbara.yendra@marathon.health::7f2c90c3-6f9e-401c-a734-1abacd38d7e6" providerId="AD" clId="Web-{72AF91AB-D374-BB3B-25A8-1C2B5686E08F}" dt="2025-03-30T14:02:25.743" v="1183" actId="20577"/>
      <pc:docMkLst>
        <pc:docMk/>
      </pc:docMkLst>
      <pc:sldChg chg="modSp">
        <pc:chgData name="Barbara Yendra" userId="S::barbara.yendra@marathon.health::7f2c90c3-6f9e-401c-a734-1abacd38d7e6" providerId="AD" clId="Web-{72AF91AB-D374-BB3B-25A8-1C2B5686E08F}" dt="2025-03-30T13:37:08.999" v="206" actId="14100"/>
        <pc:sldMkLst>
          <pc:docMk/>
          <pc:sldMk cId="3188195611" sldId="2147475507"/>
        </pc:sldMkLst>
        <pc:spChg chg="mod">
          <ac:chgData name="Barbara Yendra" userId="S::barbara.yendra@marathon.health::7f2c90c3-6f9e-401c-a734-1abacd38d7e6" providerId="AD" clId="Web-{72AF91AB-D374-BB3B-25A8-1C2B5686E08F}" dt="2025-03-30T13:37:08.999" v="206" actId="14100"/>
          <ac:spMkLst>
            <pc:docMk/>
            <pc:sldMk cId="3188195611" sldId="2147475507"/>
            <ac:spMk id="3" creationId="{88DDBD49-AA91-FB40-20CB-CD124FF141FF}"/>
          </ac:spMkLst>
        </pc:spChg>
      </pc:sldChg>
      <pc:sldChg chg="modSp">
        <pc:chgData name="Barbara Yendra" userId="S::barbara.yendra@marathon.health::7f2c90c3-6f9e-401c-a734-1abacd38d7e6" providerId="AD" clId="Web-{72AF91AB-D374-BB3B-25A8-1C2B5686E08F}" dt="2025-03-30T13:39:50.049" v="391" actId="20577"/>
        <pc:sldMkLst>
          <pc:docMk/>
          <pc:sldMk cId="3526612948" sldId="2147475508"/>
        </pc:sldMkLst>
        <pc:spChg chg="mod">
          <ac:chgData name="Barbara Yendra" userId="S::barbara.yendra@marathon.health::7f2c90c3-6f9e-401c-a734-1abacd38d7e6" providerId="AD" clId="Web-{72AF91AB-D374-BB3B-25A8-1C2B5686E08F}" dt="2025-03-30T13:39:50.049" v="391" actId="20577"/>
          <ac:spMkLst>
            <pc:docMk/>
            <pc:sldMk cId="3526612948" sldId="2147475508"/>
            <ac:spMk id="3" creationId="{CF7BA87D-FB1B-6DC8-232A-34142273E540}"/>
          </ac:spMkLst>
        </pc:spChg>
      </pc:sldChg>
      <pc:sldChg chg="modSp">
        <pc:chgData name="Barbara Yendra" userId="S::barbara.yendra@marathon.health::7f2c90c3-6f9e-401c-a734-1abacd38d7e6" providerId="AD" clId="Web-{72AF91AB-D374-BB3B-25A8-1C2B5686E08F}" dt="2025-03-30T13:42:05.724" v="550" actId="20577"/>
        <pc:sldMkLst>
          <pc:docMk/>
          <pc:sldMk cId="1715665779" sldId="2147475509"/>
        </pc:sldMkLst>
        <pc:spChg chg="mod">
          <ac:chgData name="Barbara Yendra" userId="S::barbara.yendra@marathon.health::7f2c90c3-6f9e-401c-a734-1abacd38d7e6" providerId="AD" clId="Web-{72AF91AB-D374-BB3B-25A8-1C2B5686E08F}" dt="2025-03-30T13:42:05.724" v="550" actId="20577"/>
          <ac:spMkLst>
            <pc:docMk/>
            <pc:sldMk cId="1715665779" sldId="2147475509"/>
            <ac:spMk id="3" creationId="{CAE4D1DD-34C2-B0E3-2A97-1622229272CB}"/>
          </ac:spMkLst>
        </pc:spChg>
      </pc:sldChg>
      <pc:sldChg chg="modSp">
        <pc:chgData name="Barbara Yendra" userId="S::barbara.yendra@marathon.health::7f2c90c3-6f9e-401c-a734-1abacd38d7e6" providerId="AD" clId="Web-{72AF91AB-D374-BB3B-25A8-1C2B5686E08F}" dt="2025-03-30T13:43:03.507" v="564" actId="20577"/>
        <pc:sldMkLst>
          <pc:docMk/>
          <pc:sldMk cId="295154815" sldId="2147475510"/>
        </pc:sldMkLst>
        <pc:spChg chg="mod">
          <ac:chgData name="Barbara Yendra" userId="S::barbara.yendra@marathon.health::7f2c90c3-6f9e-401c-a734-1abacd38d7e6" providerId="AD" clId="Web-{72AF91AB-D374-BB3B-25A8-1C2B5686E08F}" dt="2025-03-30T13:43:03.507" v="564" actId="20577"/>
          <ac:spMkLst>
            <pc:docMk/>
            <pc:sldMk cId="295154815" sldId="2147475510"/>
            <ac:spMk id="3" creationId="{4FDC69CE-929B-7D36-024B-B47EB49E5630}"/>
          </ac:spMkLst>
        </pc:spChg>
      </pc:sldChg>
      <pc:sldChg chg="modSp">
        <pc:chgData name="Barbara Yendra" userId="S::barbara.yendra@marathon.health::7f2c90c3-6f9e-401c-a734-1abacd38d7e6" providerId="AD" clId="Web-{72AF91AB-D374-BB3B-25A8-1C2B5686E08F}" dt="2025-03-30T13:54:04.246" v="750" actId="20577"/>
        <pc:sldMkLst>
          <pc:docMk/>
          <pc:sldMk cId="2127232934" sldId="2147475511"/>
        </pc:sldMkLst>
        <pc:spChg chg="mod">
          <ac:chgData name="Barbara Yendra" userId="S::barbara.yendra@marathon.health::7f2c90c3-6f9e-401c-a734-1abacd38d7e6" providerId="AD" clId="Web-{72AF91AB-D374-BB3B-25A8-1C2B5686E08F}" dt="2025-03-30T13:54:04.246" v="750" actId="20577"/>
          <ac:spMkLst>
            <pc:docMk/>
            <pc:sldMk cId="2127232934" sldId="2147475511"/>
            <ac:spMk id="2" creationId="{2D542853-63DA-59FA-2CC3-931C157465E5}"/>
          </ac:spMkLst>
        </pc:spChg>
      </pc:sldChg>
      <pc:sldChg chg="modSp">
        <pc:chgData name="Barbara Yendra" userId="S::barbara.yendra@marathon.health::7f2c90c3-6f9e-401c-a734-1abacd38d7e6" providerId="AD" clId="Web-{72AF91AB-D374-BB3B-25A8-1C2B5686E08F}" dt="2025-03-30T13:44:15.399" v="573" actId="20577"/>
        <pc:sldMkLst>
          <pc:docMk/>
          <pc:sldMk cId="939793624" sldId="2147475512"/>
        </pc:sldMkLst>
        <pc:spChg chg="mod">
          <ac:chgData name="Barbara Yendra" userId="S::barbara.yendra@marathon.health::7f2c90c3-6f9e-401c-a734-1abacd38d7e6" providerId="AD" clId="Web-{72AF91AB-D374-BB3B-25A8-1C2B5686E08F}" dt="2025-03-30T13:44:15.399" v="573" actId="20577"/>
          <ac:spMkLst>
            <pc:docMk/>
            <pc:sldMk cId="939793624" sldId="2147475512"/>
            <ac:spMk id="3" creationId="{87B54B15-BA35-C4AC-6AD7-64508BB3BCDB}"/>
          </ac:spMkLst>
        </pc:spChg>
      </pc:sldChg>
      <pc:sldChg chg="modSp">
        <pc:chgData name="Barbara Yendra" userId="S::barbara.yendra@marathon.health::7f2c90c3-6f9e-401c-a734-1abacd38d7e6" providerId="AD" clId="Web-{72AF91AB-D374-BB3B-25A8-1C2B5686E08F}" dt="2025-03-30T13:55:54.608" v="771" actId="20577"/>
        <pc:sldMkLst>
          <pc:docMk/>
          <pc:sldMk cId="2231275548" sldId="2147475513"/>
        </pc:sldMkLst>
        <pc:spChg chg="mod">
          <ac:chgData name="Barbara Yendra" userId="S::barbara.yendra@marathon.health::7f2c90c3-6f9e-401c-a734-1abacd38d7e6" providerId="AD" clId="Web-{72AF91AB-D374-BB3B-25A8-1C2B5686E08F}" dt="2025-03-30T13:55:54.608" v="771" actId="20577"/>
          <ac:spMkLst>
            <pc:docMk/>
            <pc:sldMk cId="2231275548" sldId="2147475513"/>
            <ac:spMk id="3" creationId="{FB40A5AE-8423-7C33-9029-46D6270B5138}"/>
          </ac:spMkLst>
        </pc:spChg>
      </pc:sldChg>
      <pc:sldChg chg="delSp modSp">
        <pc:chgData name="Barbara Yendra" userId="S::barbara.yendra@marathon.health::7f2c90c3-6f9e-401c-a734-1abacd38d7e6" providerId="AD" clId="Web-{72AF91AB-D374-BB3B-25A8-1C2B5686E08F}" dt="2025-03-30T14:01:27.585" v="1108" actId="20577"/>
        <pc:sldMkLst>
          <pc:docMk/>
          <pc:sldMk cId="3970348789" sldId="2147475514"/>
        </pc:sldMkLst>
        <pc:spChg chg="mod">
          <ac:chgData name="Barbara Yendra" userId="S::barbara.yendra@marathon.health::7f2c90c3-6f9e-401c-a734-1abacd38d7e6" providerId="AD" clId="Web-{72AF91AB-D374-BB3B-25A8-1C2B5686E08F}" dt="2025-03-30T14:01:27.585" v="1108" actId="20577"/>
          <ac:spMkLst>
            <pc:docMk/>
            <pc:sldMk cId="3970348789" sldId="2147475514"/>
            <ac:spMk id="2" creationId="{A6A0CFAE-BBD6-FD13-1939-30BD286A0859}"/>
          </ac:spMkLst>
        </pc:spChg>
        <pc:spChg chg="del mod">
          <ac:chgData name="Barbara Yendra" userId="S::barbara.yendra@marathon.health::7f2c90c3-6f9e-401c-a734-1abacd38d7e6" providerId="AD" clId="Web-{72AF91AB-D374-BB3B-25A8-1C2B5686E08F}" dt="2025-03-30T13:52:17.494" v="733"/>
          <ac:spMkLst>
            <pc:docMk/>
            <pc:sldMk cId="3970348789" sldId="2147475514"/>
            <ac:spMk id="3" creationId="{8BD1FFCC-957D-6CB9-E466-1D0CED9E9D54}"/>
          </ac:spMkLst>
        </pc:spChg>
      </pc:sldChg>
      <pc:sldChg chg="modSp">
        <pc:chgData name="Barbara Yendra" userId="S::barbara.yendra@marathon.health::7f2c90c3-6f9e-401c-a734-1abacd38d7e6" providerId="AD" clId="Web-{72AF91AB-D374-BB3B-25A8-1C2B5686E08F}" dt="2025-03-30T14:02:00.039" v="1149" actId="20577"/>
        <pc:sldMkLst>
          <pc:docMk/>
          <pc:sldMk cId="119298299" sldId="2147475515"/>
        </pc:sldMkLst>
        <pc:spChg chg="mod">
          <ac:chgData name="Barbara Yendra" userId="S::barbara.yendra@marathon.health::7f2c90c3-6f9e-401c-a734-1abacd38d7e6" providerId="AD" clId="Web-{72AF91AB-D374-BB3B-25A8-1C2B5686E08F}" dt="2025-03-30T14:02:00.039" v="1149" actId="20577"/>
          <ac:spMkLst>
            <pc:docMk/>
            <pc:sldMk cId="119298299" sldId="2147475515"/>
            <ac:spMk id="2" creationId="{22C7BBA3-E6E3-225E-7112-0EDA20D2C96A}"/>
          </ac:spMkLst>
        </pc:spChg>
      </pc:sldChg>
      <pc:sldChg chg="modSp">
        <pc:chgData name="Barbara Yendra" userId="S::barbara.yendra@marathon.health::7f2c90c3-6f9e-401c-a734-1abacd38d7e6" providerId="AD" clId="Web-{72AF91AB-D374-BB3B-25A8-1C2B5686E08F}" dt="2025-03-30T14:02:25.743" v="1183" actId="20577"/>
        <pc:sldMkLst>
          <pc:docMk/>
          <pc:sldMk cId="1655785969" sldId="2147475519"/>
        </pc:sldMkLst>
        <pc:spChg chg="mod">
          <ac:chgData name="Barbara Yendra" userId="S::barbara.yendra@marathon.health::7f2c90c3-6f9e-401c-a734-1abacd38d7e6" providerId="AD" clId="Web-{72AF91AB-D374-BB3B-25A8-1C2B5686E08F}" dt="2025-03-30T14:02:25.743" v="1183" actId="20577"/>
          <ac:spMkLst>
            <pc:docMk/>
            <pc:sldMk cId="1655785969" sldId="2147475519"/>
            <ac:spMk id="2" creationId="{F45DA310-EA25-5A46-8D2A-90A2D952646C}"/>
          </ac:spMkLst>
        </pc:spChg>
      </pc:sldChg>
      <pc:sldChg chg="modSp">
        <pc:chgData name="Barbara Yendra" userId="S::barbara.yendra@marathon.health::7f2c90c3-6f9e-401c-a734-1abacd38d7e6" providerId="AD" clId="Web-{72AF91AB-D374-BB3B-25A8-1C2B5686E08F}" dt="2025-03-30T13:59:05.253" v="1044" actId="20577"/>
        <pc:sldMkLst>
          <pc:docMk/>
          <pc:sldMk cId="2238343696" sldId="2147475520"/>
        </pc:sldMkLst>
        <pc:spChg chg="mod">
          <ac:chgData name="Barbara Yendra" userId="S::barbara.yendra@marathon.health::7f2c90c3-6f9e-401c-a734-1abacd38d7e6" providerId="AD" clId="Web-{72AF91AB-D374-BB3B-25A8-1C2B5686E08F}" dt="2025-03-30T13:59:05.253" v="1044" actId="20577"/>
          <ac:spMkLst>
            <pc:docMk/>
            <pc:sldMk cId="2238343696" sldId="2147475520"/>
            <ac:spMk id="3" creationId="{D3075FDF-4653-F032-30B3-1735D3C7DA85}"/>
          </ac:spMkLst>
        </pc:spChg>
      </pc:sldChg>
      <pc:sldChg chg="modSp">
        <pc:chgData name="Barbara Yendra" userId="S::barbara.yendra@marathon.health::7f2c90c3-6f9e-401c-a734-1abacd38d7e6" providerId="AD" clId="Web-{72AF91AB-D374-BB3B-25A8-1C2B5686E08F}" dt="2025-03-30T13:33:48.206" v="82" actId="20577"/>
        <pc:sldMkLst>
          <pc:docMk/>
          <pc:sldMk cId="3474786414" sldId="2147475523"/>
        </pc:sldMkLst>
        <pc:spChg chg="mod">
          <ac:chgData name="Barbara Yendra" userId="S::barbara.yendra@marathon.health::7f2c90c3-6f9e-401c-a734-1abacd38d7e6" providerId="AD" clId="Web-{72AF91AB-D374-BB3B-25A8-1C2B5686E08F}" dt="2025-03-30T13:33:48.206" v="82" actId="20577"/>
          <ac:spMkLst>
            <pc:docMk/>
            <pc:sldMk cId="3474786414" sldId="2147475523"/>
            <ac:spMk id="3" creationId="{4FB09AC2-3E92-9E40-087F-17D2196EBCBA}"/>
          </ac:spMkLst>
        </pc:spChg>
      </pc:sldChg>
      <pc:sldChg chg="modSp">
        <pc:chgData name="Barbara Yendra" userId="S::barbara.yendra@marathon.health::7f2c90c3-6f9e-401c-a734-1abacd38d7e6" providerId="AD" clId="Web-{72AF91AB-D374-BB3B-25A8-1C2B5686E08F}" dt="2025-03-30T13:34:47.098" v="142" actId="20577"/>
        <pc:sldMkLst>
          <pc:docMk/>
          <pc:sldMk cId="2703964709" sldId="2147475524"/>
        </pc:sldMkLst>
        <pc:spChg chg="mod">
          <ac:chgData name="Barbara Yendra" userId="S::barbara.yendra@marathon.health::7f2c90c3-6f9e-401c-a734-1abacd38d7e6" providerId="AD" clId="Web-{72AF91AB-D374-BB3B-25A8-1C2B5686E08F}" dt="2025-03-30T13:34:47.098" v="142" actId="20577"/>
          <ac:spMkLst>
            <pc:docMk/>
            <pc:sldMk cId="2703964709" sldId="2147475524"/>
            <ac:spMk id="3" creationId="{DA0000B2-B419-88C9-6681-592C44DA36C5}"/>
          </ac:spMkLst>
        </pc:spChg>
      </pc:sldChg>
      <pc:sldChg chg="delSp modSp new">
        <pc:chgData name="Barbara Yendra" userId="S::barbara.yendra@marathon.health::7f2c90c3-6f9e-401c-a734-1abacd38d7e6" providerId="AD" clId="Web-{72AF91AB-D374-BB3B-25A8-1C2B5686E08F}" dt="2025-03-30T13:57:01.985" v="860" actId="20577"/>
        <pc:sldMkLst>
          <pc:docMk/>
          <pc:sldMk cId="2532563986" sldId="2147475525"/>
        </pc:sldMkLst>
        <pc:spChg chg="mod">
          <ac:chgData name="Barbara Yendra" userId="S::barbara.yendra@marathon.health::7f2c90c3-6f9e-401c-a734-1abacd38d7e6" providerId="AD" clId="Web-{72AF91AB-D374-BB3B-25A8-1C2B5686E08F}" dt="2025-03-30T13:57:01.985" v="860" actId="20577"/>
          <ac:spMkLst>
            <pc:docMk/>
            <pc:sldMk cId="2532563986" sldId="2147475525"/>
            <ac:spMk id="2" creationId="{3C97C625-7CD8-A5AB-8EEC-5F780CC244E7}"/>
          </ac:spMkLst>
        </pc:spChg>
        <pc:spChg chg="mod">
          <ac:chgData name="Barbara Yendra" userId="S::barbara.yendra@marathon.health::7f2c90c3-6f9e-401c-a734-1abacd38d7e6" providerId="AD" clId="Web-{72AF91AB-D374-BB3B-25A8-1C2B5686E08F}" dt="2025-03-30T13:48:02.738" v="634" actId="20577"/>
          <ac:spMkLst>
            <pc:docMk/>
            <pc:sldMk cId="2532563986" sldId="2147475525"/>
            <ac:spMk id="3" creationId="{FCCF8D3D-8BB1-CECB-5BA4-740AB7DFE791}"/>
          </ac:spMkLst>
        </pc:spChg>
        <pc:spChg chg="del mod">
          <ac:chgData name="Barbara Yendra" userId="S::barbara.yendra@marathon.health::7f2c90c3-6f9e-401c-a734-1abacd38d7e6" providerId="AD" clId="Web-{72AF91AB-D374-BB3B-25A8-1C2B5686E08F}" dt="2025-03-30T13:47:37.815" v="633"/>
          <ac:spMkLst>
            <pc:docMk/>
            <pc:sldMk cId="2532563986" sldId="2147475525"/>
            <ac:spMk id="4" creationId="{F2CF5730-7ADA-15EC-BB1A-18A9F9D7622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0E15B9-ECC0-DB47-AE78-637B53936725}" type="datetimeFigureOut">
              <a:rPr lang="en-US" smtClean="0"/>
              <a:t>3/30/2025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C44680F-CCAD-4241-B855-28BD30653633}" type="slidenum">
              <a:rPr lang="en-US" smtClean="0"/>
              <a:t>‹#›</a:t>
            </a:fld>
            <a:endParaRPr lang="en-US"/>
          </a:p>
        </p:txBody>
      </p:sp>
    </p:spTree>
    <p:extLst>
      <p:ext uri="{BB962C8B-B14F-4D97-AF65-F5344CB8AC3E}">
        <p14:creationId xmlns:p14="http://schemas.microsoft.com/office/powerpoint/2010/main" val="203947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aspr.hhs.gov and </a:t>
            </a:r>
            <a:r>
              <a:rPr lang="en-US" dirty="0" err="1"/>
              <a:t>snp</a:t>
            </a:r>
            <a:endParaRPr lang="en-US" dirty="0"/>
          </a:p>
        </p:txBody>
      </p:sp>
      <p:sp>
        <p:nvSpPr>
          <p:cNvPr id="4" name="Slide Number Placeholder 3"/>
          <p:cNvSpPr>
            <a:spLocks noGrp="1"/>
          </p:cNvSpPr>
          <p:nvPr>
            <p:ph type="sldNum" sz="quarter" idx="5"/>
          </p:nvPr>
        </p:nvSpPr>
        <p:spPr/>
        <p:txBody>
          <a:bodyPr/>
          <a:lstStyle/>
          <a:p>
            <a:fld id="{EC44680F-CCAD-4241-B855-28BD30653633}" type="slidenum">
              <a:rPr lang="en-US" smtClean="0"/>
              <a:t>1</a:t>
            </a:fld>
            <a:endParaRPr lang="en-US"/>
          </a:p>
        </p:txBody>
      </p:sp>
    </p:spTree>
    <p:extLst>
      <p:ext uri="{BB962C8B-B14F-4D97-AF65-F5344CB8AC3E}">
        <p14:creationId xmlns:p14="http://schemas.microsoft.com/office/powerpoint/2010/main" val="384350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44680F-CCAD-4241-B855-28BD30653633}" type="slidenum">
              <a:rPr lang="en-US" smtClean="0"/>
              <a:t>2</a:t>
            </a:fld>
            <a:endParaRPr lang="en-US"/>
          </a:p>
        </p:txBody>
      </p:sp>
    </p:spTree>
    <p:extLst>
      <p:ext uri="{BB962C8B-B14F-4D97-AF65-F5344CB8AC3E}">
        <p14:creationId xmlns:p14="http://schemas.microsoft.com/office/powerpoint/2010/main" val="2666222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flip binder for Emergency</a:t>
            </a:r>
            <a:r>
              <a:rPr lang="en-US" baseline="0" dirty="0"/>
              <a:t> Action Plan.  We are required to complete Quarterly Training Sessions.  Prior to Hurricane Helene I had all teammates take a photo of the Contacts and Resources in our Emergency Action Plan.</a:t>
            </a:r>
            <a:endParaRPr lang="en-US" dirty="0"/>
          </a:p>
        </p:txBody>
      </p:sp>
      <p:sp>
        <p:nvSpPr>
          <p:cNvPr id="4" name="Slide Number Placeholder 3"/>
          <p:cNvSpPr>
            <a:spLocks noGrp="1"/>
          </p:cNvSpPr>
          <p:nvPr>
            <p:ph type="sldNum" sz="quarter" idx="5"/>
          </p:nvPr>
        </p:nvSpPr>
        <p:spPr/>
        <p:txBody>
          <a:bodyPr/>
          <a:lstStyle/>
          <a:p>
            <a:fld id="{EC44680F-CCAD-4241-B855-28BD30653633}" type="slidenum">
              <a:rPr lang="en-US" smtClean="0"/>
              <a:t>4</a:t>
            </a:fld>
            <a:endParaRPr lang="en-US"/>
          </a:p>
        </p:txBody>
      </p:sp>
    </p:spTree>
    <p:extLst>
      <p:ext uri="{BB962C8B-B14F-4D97-AF65-F5344CB8AC3E}">
        <p14:creationId xmlns:p14="http://schemas.microsoft.com/office/powerpoint/2010/main" val="153989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talking to the team we discussed potential disruptions to patient care.  Facility vulnerability points.  I changed</a:t>
            </a:r>
            <a:r>
              <a:rPr lang="en-US" baseline="0" dirty="0"/>
              <a:t> batteries in the vaccine monitoring device to make sure they were new.  We talked about how we planned to communicate with each other during the hurricane.  However, we hadn’t planned on losing all cellular activity.  To be honest at the time of the hurricane I wasn’t talking to the team about personal emergency preparedness.  Now we do.  I just reviewed what to do in case of a wildfire not only at the health center but also at their homes.  Are they prepared to leave if necessary.</a:t>
            </a:r>
            <a:endParaRPr lang="en-US" dirty="0"/>
          </a:p>
        </p:txBody>
      </p:sp>
      <p:sp>
        <p:nvSpPr>
          <p:cNvPr id="4" name="Slide Number Placeholder 3"/>
          <p:cNvSpPr>
            <a:spLocks noGrp="1"/>
          </p:cNvSpPr>
          <p:nvPr>
            <p:ph type="sldNum" sz="quarter" idx="5"/>
          </p:nvPr>
        </p:nvSpPr>
        <p:spPr/>
        <p:txBody>
          <a:bodyPr/>
          <a:lstStyle/>
          <a:p>
            <a:fld id="{EC44680F-CCAD-4241-B855-28BD30653633}" type="slidenum">
              <a:rPr lang="en-US" smtClean="0"/>
              <a:t>5</a:t>
            </a:fld>
            <a:endParaRPr lang="en-US"/>
          </a:p>
        </p:txBody>
      </p:sp>
    </p:spTree>
    <p:extLst>
      <p:ext uri="{BB962C8B-B14F-4D97-AF65-F5344CB8AC3E}">
        <p14:creationId xmlns:p14="http://schemas.microsoft.com/office/powerpoint/2010/main" val="1225849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office should have an emergency kit.  Everyone should also have an emergency kit at home personalized to your needs and your family</a:t>
            </a:r>
          </a:p>
        </p:txBody>
      </p:sp>
      <p:sp>
        <p:nvSpPr>
          <p:cNvPr id="4" name="Slide Number Placeholder 3"/>
          <p:cNvSpPr>
            <a:spLocks noGrp="1"/>
          </p:cNvSpPr>
          <p:nvPr>
            <p:ph type="sldNum" sz="quarter" idx="5"/>
          </p:nvPr>
        </p:nvSpPr>
        <p:spPr/>
        <p:txBody>
          <a:bodyPr/>
          <a:lstStyle/>
          <a:p>
            <a:fld id="{EC44680F-CCAD-4241-B855-28BD30653633}" type="slidenum">
              <a:rPr lang="en-US" smtClean="0"/>
              <a:t>6</a:t>
            </a:fld>
            <a:endParaRPr lang="en-US"/>
          </a:p>
        </p:txBody>
      </p:sp>
    </p:spTree>
    <p:extLst>
      <p:ext uri="{BB962C8B-B14F-4D97-AF65-F5344CB8AC3E}">
        <p14:creationId xmlns:p14="http://schemas.microsoft.com/office/powerpoint/2010/main" val="2710085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44680F-CCAD-4241-B855-28BD30653633}" type="slidenum">
              <a:rPr lang="en-US" smtClean="0"/>
              <a:t>7</a:t>
            </a:fld>
            <a:endParaRPr lang="en-US"/>
          </a:p>
        </p:txBody>
      </p:sp>
    </p:spTree>
    <p:extLst>
      <p:ext uri="{BB962C8B-B14F-4D97-AF65-F5344CB8AC3E}">
        <p14:creationId xmlns:p14="http://schemas.microsoft.com/office/powerpoint/2010/main" val="1826904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items that we did talk about prior to Hurricane Helene on that</a:t>
            </a:r>
            <a:r>
              <a:rPr lang="en-US" baseline="0" dirty="0"/>
              <a:t> Wednesday in the health center.</a:t>
            </a:r>
            <a:endParaRPr lang="en-US" dirty="0"/>
          </a:p>
        </p:txBody>
      </p:sp>
      <p:sp>
        <p:nvSpPr>
          <p:cNvPr id="4" name="Slide Number Placeholder 3"/>
          <p:cNvSpPr>
            <a:spLocks noGrp="1"/>
          </p:cNvSpPr>
          <p:nvPr>
            <p:ph type="sldNum" sz="quarter" idx="5"/>
          </p:nvPr>
        </p:nvSpPr>
        <p:spPr/>
        <p:txBody>
          <a:bodyPr/>
          <a:lstStyle/>
          <a:p>
            <a:fld id="{EC44680F-CCAD-4241-B855-28BD30653633}" type="slidenum">
              <a:rPr lang="en-US" smtClean="0"/>
              <a:t>8</a:t>
            </a:fld>
            <a:endParaRPr lang="en-US"/>
          </a:p>
        </p:txBody>
      </p:sp>
    </p:spTree>
    <p:extLst>
      <p:ext uri="{BB962C8B-B14F-4D97-AF65-F5344CB8AC3E}">
        <p14:creationId xmlns:p14="http://schemas.microsoft.com/office/powerpoint/2010/main" val="1607415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44680F-CCAD-4241-B855-28BD30653633}" type="slidenum">
              <a:rPr lang="en-US" smtClean="0"/>
              <a:t>13</a:t>
            </a:fld>
            <a:endParaRPr lang="en-US"/>
          </a:p>
        </p:txBody>
      </p:sp>
    </p:spTree>
    <p:extLst>
      <p:ext uri="{BB962C8B-B14F-4D97-AF65-F5344CB8AC3E}">
        <p14:creationId xmlns:p14="http://schemas.microsoft.com/office/powerpoint/2010/main" val="2380985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BF56-31C0-EED8-B8AB-DD79EACD4E0F}"/>
              </a:ext>
            </a:extLst>
          </p:cNvPr>
          <p:cNvSpPr>
            <a:spLocks noGrp="1"/>
          </p:cNvSpPr>
          <p:nvPr>
            <p:ph type="title"/>
          </p:nvPr>
        </p:nvSpPr>
        <p:spPr>
          <a:xfrm>
            <a:off x="430210" y="492950"/>
            <a:ext cx="11241089" cy="670832"/>
          </a:xfrm>
          <a:prstGeom prst="rect">
            <a:avLst/>
          </a:prstGeom>
        </p:spPr>
        <p:txBody>
          <a:bodyPr anchor="t">
            <a:noAutofit/>
          </a:bodyPr>
          <a:lstStyle>
            <a:lvl1pPr>
              <a:defRPr sz="3600" b="1">
                <a:solidFill>
                  <a:schemeClr val="tx1"/>
                </a:solidFill>
              </a:defRPr>
            </a:lvl1pPr>
          </a:lstStyle>
          <a:p>
            <a:r>
              <a:rPr lang="en-US" dirty="0"/>
              <a:t>Click to edit Master title style</a:t>
            </a:r>
          </a:p>
        </p:txBody>
      </p:sp>
      <p:sp>
        <p:nvSpPr>
          <p:cNvPr id="5" name="Text Placeholder 3">
            <a:extLst>
              <a:ext uri="{FF2B5EF4-FFF2-40B4-BE49-F238E27FC236}">
                <a16:creationId xmlns:a16="http://schemas.microsoft.com/office/drawing/2014/main" id="{B8A518B8-53FD-6B40-DABF-BFC9C2FC210E}"/>
              </a:ext>
            </a:extLst>
          </p:cNvPr>
          <p:cNvSpPr>
            <a:spLocks noGrp="1"/>
          </p:cNvSpPr>
          <p:nvPr>
            <p:ph type="body" sz="quarter" idx="10" hasCustomPrompt="1"/>
          </p:nvPr>
        </p:nvSpPr>
        <p:spPr>
          <a:xfrm>
            <a:off x="430209" y="5688281"/>
            <a:ext cx="11331582" cy="439696"/>
          </a:xfrm>
          <a:prstGeom prst="rect">
            <a:avLst/>
          </a:prstGeom>
        </p:spPr>
        <p:txBody>
          <a:bodyPr lIns="0" tIns="0" rIns="0" bIns="0" anchor="b"/>
          <a:lstStyle>
            <a:lvl1pPr marL="0" indent="0">
              <a:buNone/>
              <a:defRPr sz="700">
                <a:solidFill>
                  <a:schemeClr val="tx1"/>
                </a:solidFill>
              </a:defRPr>
            </a:lvl1pPr>
            <a:lvl2pPr>
              <a:defRPr sz="700">
                <a:solidFill>
                  <a:schemeClr val="tx1"/>
                </a:solidFill>
              </a:defRPr>
            </a:lvl2pPr>
            <a:lvl3pPr>
              <a:defRPr sz="700">
                <a:solidFill>
                  <a:schemeClr val="tx1"/>
                </a:solidFill>
              </a:defRPr>
            </a:lvl3pPr>
            <a:lvl4pPr>
              <a:defRPr sz="700">
                <a:solidFill>
                  <a:schemeClr val="tx1"/>
                </a:solidFill>
              </a:defRPr>
            </a:lvl4pPr>
            <a:lvl5pPr>
              <a:defRPr sz="700">
                <a:solidFill>
                  <a:schemeClr val="tx1"/>
                </a:solidFill>
              </a:defRPr>
            </a:lvl5pPr>
          </a:lstStyle>
          <a:p>
            <a:pPr lvl="0"/>
            <a:r>
              <a:rPr lang="en-US" dirty="0"/>
              <a:t>Optional Footnote - Click to edit Master text styles</a:t>
            </a:r>
          </a:p>
        </p:txBody>
      </p:sp>
    </p:spTree>
    <p:extLst>
      <p:ext uri="{BB962C8B-B14F-4D97-AF65-F5344CB8AC3E}">
        <p14:creationId xmlns:p14="http://schemas.microsoft.com/office/powerpoint/2010/main" val="115441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ing - bright">
    <p:bg>
      <p:bgPr>
        <a:solidFill>
          <a:schemeClr val="bg1">
            <a:lumMod val="95000"/>
          </a:scheme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2E85E27-A10B-046F-78D7-E120B9DADE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3343"/>
          <a:stretch/>
        </p:blipFill>
        <p:spPr>
          <a:xfrm>
            <a:off x="6370198" y="260183"/>
            <a:ext cx="5821802" cy="6295524"/>
          </a:xfrm>
          <a:prstGeom prst="rect">
            <a:avLst/>
          </a:prstGeom>
        </p:spPr>
      </p:pic>
      <p:sp>
        <p:nvSpPr>
          <p:cNvPr id="4" name="Rectangle 3">
            <a:extLst>
              <a:ext uri="{FF2B5EF4-FFF2-40B4-BE49-F238E27FC236}">
                <a16:creationId xmlns:a16="http://schemas.microsoft.com/office/drawing/2014/main" id="{8B81BD35-5D02-A4B4-24F8-563757923526}"/>
              </a:ext>
            </a:extLst>
          </p:cNvPr>
          <p:cNvSpPr/>
          <p:nvPr userDrawn="1"/>
        </p:nvSpPr>
        <p:spPr>
          <a:xfrm>
            <a:off x="1" y="6253025"/>
            <a:ext cx="12192000" cy="6049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2B0E83-48DC-9C63-1CFE-137C06B92467}"/>
              </a:ext>
            </a:extLst>
          </p:cNvPr>
          <p:cNvSpPr txBox="1"/>
          <p:nvPr userDrawn="1"/>
        </p:nvSpPr>
        <p:spPr>
          <a:xfrm>
            <a:off x="5170104" y="6362608"/>
            <a:ext cx="1851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marathon.health</a:t>
            </a:r>
          </a:p>
        </p:txBody>
      </p:sp>
      <p:sp>
        <p:nvSpPr>
          <p:cNvPr id="6" name="TextBox 5">
            <a:extLst>
              <a:ext uri="{FF2B5EF4-FFF2-40B4-BE49-F238E27FC236}">
                <a16:creationId xmlns:a16="http://schemas.microsoft.com/office/drawing/2014/main" id="{047F12FB-E280-AEE3-D19D-589AB0107862}"/>
              </a:ext>
            </a:extLst>
          </p:cNvPr>
          <p:cNvSpPr txBox="1"/>
          <p:nvPr userDrawn="1"/>
        </p:nvSpPr>
        <p:spPr>
          <a:xfrm>
            <a:off x="40885" y="6595302"/>
            <a:ext cx="6077415" cy="200055"/>
          </a:xfrm>
          <a:prstGeom prst="rect">
            <a:avLst/>
          </a:prstGeom>
          <a:noFill/>
        </p:spPr>
        <p:txBody>
          <a:bodyPr wrap="square" rtlCol="0">
            <a:spAutoFit/>
          </a:bodyPr>
          <a:lstStyle/>
          <a:p>
            <a:r>
              <a:rPr lang="en-US" sz="700" dirty="0">
                <a:solidFill>
                  <a:schemeClr val="bg1">
                    <a:alpha val="50000"/>
                  </a:schemeClr>
                </a:solidFill>
              </a:rPr>
              <a:t>© 2024 Marathon Health, LLC.  All rights reserved.</a:t>
            </a:r>
          </a:p>
        </p:txBody>
      </p:sp>
      <p:pic>
        <p:nvPicPr>
          <p:cNvPr id="7" name="Graphic 6">
            <a:extLst>
              <a:ext uri="{FF2B5EF4-FFF2-40B4-BE49-F238E27FC236}">
                <a16:creationId xmlns:a16="http://schemas.microsoft.com/office/drawing/2014/main" id="{5927AA0D-39E2-BC29-9680-096669DFE87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3823281" y="2601603"/>
            <a:ext cx="4545437" cy="1515145"/>
          </a:xfrm>
          <a:prstGeom prst="rect">
            <a:avLst/>
          </a:prstGeom>
        </p:spPr>
      </p:pic>
    </p:spTree>
    <p:extLst>
      <p:ext uri="{BB962C8B-B14F-4D97-AF65-F5344CB8AC3E}">
        <p14:creationId xmlns:p14="http://schemas.microsoft.com/office/powerpoint/2010/main" val="1914874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branded ending - bright">
    <p:bg>
      <p:bgPr>
        <a:solidFill>
          <a:schemeClr val="bg1">
            <a:lumMod val="95000"/>
          </a:schemeClr>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707961E-2BD6-6EB9-D875-C978CF7EF0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3343"/>
          <a:stretch/>
        </p:blipFill>
        <p:spPr>
          <a:xfrm>
            <a:off x="6370198" y="260183"/>
            <a:ext cx="5821802" cy="6295524"/>
          </a:xfrm>
          <a:prstGeom prst="rect">
            <a:avLst/>
          </a:prstGeom>
        </p:spPr>
      </p:pic>
      <p:sp>
        <p:nvSpPr>
          <p:cNvPr id="4" name="Rectangle 3">
            <a:extLst>
              <a:ext uri="{FF2B5EF4-FFF2-40B4-BE49-F238E27FC236}">
                <a16:creationId xmlns:a16="http://schemas.microsoft.com/office/drawing/2014/main" id="{8B81BD35-5D02-A4B4-24F8-563757923526}"/>
              </a:ext>
            </a:extLst>
          </p:cNvPr>
          <p:cNvSpPr/>
          <p:nvPr userDrawn="1"/>
        </p:nvSpPr>
        <p:spPr>
          <a:xfrm>
            <a:off x="1" y="6253025"/>
            <a:ext cx="12192000" cy="6049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2B0E83-48DC-9C63-1CFE-137C06B92467}"/>
              </a:ext>
            </a:extLst>
          </p:cNvPr>
          <p:cNvSpPr txBox="1"/>
          <p:nvPr userDrawn="1"/>
        </p:nvSpPr>
        <p:spPr>
          <a:xfrm>
            <a:off x="5170104" y="6362608"/>
            <a:ext cx="1851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marathon.health</a:t>
            </a:r>
          </a:p>
        </p:txBody>
      </p:sp>
      <p:pic>
        <p:nvPicPr>
          <p:cNvPr id="3" name="Graphic 2">
            <a:extLst>
              <a:ext uri="{FF2B5EF4-FFF2-40B4-BE49-F238E27FC236}">
                <a16:creationId xmlns:a16="http://schemas.microsoft.com/office/drawing/2014/main" id="{F374F23A-FD90-D87F-18DA-EB0B4D59C3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464131" y="2718035"/>
            <a:ext cx="3198612" cy="1066204"/>
          </a:xfrm>
          <a:prstGeom prst="rect">
            <a:avLst/>
          </a:prstGeom>
        </p:spPr>
      </p:pic>
      <p:sp>
        <p:nvSpPr>
          <p:cNvPr id="7" name="Picture Placeholder 6">
            <a:extLst>
              <a:ext uri="{FF2B5EF4-FFF2-40B4-BE49-F238E27FC236}">
                <a16:creationId xmlns:a16="http://schemas.microsoft.com/office/drawing/2014/main" id="{12EE80FD-1E04-F408-65B8-24A5A96FCB52}"/>
              </a:ext>
            </a:extLst>
          </p:cNvPr>
          <p:cNvSpPr>
            <a:spLocks noGrp="1"/>
          </p:cNvSpPr>
          <p:nvPr>
            <p:ph type="pic" sz="quarter" idx="10" hasCustomPrompt="1"/>
          </p:nvPr>
        </p:nvSpPr>
        <p:spPr>
          <a:xfrm>
            <a:off x="2529256" y="2718035"/>
            <a:ext cx="3170899" cy="1066204"/>
          </a:xfrm>
          <a:prstGeom prst="rect">
            <a:avLst/>
          </a:prstGeom>
        </p:spPr>
        <p:txBody>
          <a:bodyPr/>
          <a:lstStyle/>
          <a:p>
            <a:r>
              <a:rPr lang="en-US" dirty="0"/>
              <a:t>Logo</a:t>
            </a:r>
          </a:p>
        </p:txBody>
      </p:sp>
      <p:cxnSp>
        <p:nvCxnSpPr>
          <p:cNvPr id="9" name="Straight Connector 8">
            <a:extLst>
              <a:ext uri="{FF2B5EF4-FFF2-40B4-BE49-F238E27FC236}">
                <a16:creationId xmlns:a16="http://schemas.microsoft.com/office/drawing/2014/main" id="{80CCC8EA-6E43-50B5-3609-E2E86A423086}"/>
              </a:ext>
            </a:extLst>
          </p:cNvPr>
          <p:cNvCxnSpPr/>
          <p:nvPr userDrawn="1"/>
        </p:nvCxnSpPr>
        <p:spPr>
          <a:xfrm>
            <a:off x="6127666" y="2718035"/>
            <a:ext cx="0" cy="1066204"/>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16F666E-C1FC-DA0D-D6DA-1487F21F5DD7}"/>
              </a:ext>
            </a:extLst>
          </p:cNvPr>
          <p:cNvSpPr txBox="1"/>
          <p:nvPr userDrawn="1"/>
        </p:nvSpPr>
        <p:spPr>
          <a:xfrm>
            <a:off x="40885" y="6595302"/>
            <a:ext cx="6077415" cy="200055"/>
          </a:xfrm>
          <a:prstGeom prst="rect">
            <a:avLst/>
          </a:prstGeom>
          <a:noFill/>
        </p:spPr>
        <p:txBody>
          <a:bodyPr wrap="square" rtlCol="0">
            <a:spAutoFit/>
          </a:bodyPr>
          <a:lstStyle/>
          <a:p>
            <a:r>
              <a:rPr lang="en-US" sz="700" dirty="0">
                <a:solidFill>
                  <a:schemeClr val="bg1">
                    <a:alpha val="50000"/>
                  </a:schemeClr>
                </a:solidFill>
              </a:rPr>
              <a:t>© 2024 Marathon Health, LLC.  All rights reserved.</a:t>
            </a:r>
          </a:p>
        </p:txBody>
      </p:sp>
    </p:spTree>
    <p:extLst>
      <p:ext uri="{BB962C8B-B14F-4D97-AF65-F5344CB8AC3E}">
        <p14:creationId xmlns:p14="http://schemas.microsoft.com/office/powerpoint/2010/main" val="1543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1BD35-5D02-A4B4-24F8-563757923526}"/>
              </a:ext>
            </a:extLst>
          </p:cNvPr>
          <p:cNvSpPr/>
          <p:nvPr userDrawn="1"/>
        </p:nvSpPr>
        <p:spPr>
          <a:xfrm flipV="1">
            <a:off x="1" y="0"/>
            <a:ext cx="12192000" cy="6253026"/>
          </a:xfrm>
          <a:prstGeom prst="rect">
            <a:avLst/>
          </a:prstGeom>
          <a:solidFill>
            <a:schemeClr val="bg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519DDCE3-5777-584F-5C65-39AD70E090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3343" b="4808"/>
          <a:stretch/>
        </p:blipFill>
        <p:spPr>
          <a:xfrm>
            <a:off x="6370198" y="260183"/>
            <a:ext cx="5821802" cy="5992842"/>
          </a:xfrm>
          <a:prstGeom prst="rect">
            <a:avLst/>
          </a:prstGeom>
        </p:spPr>
      </p:pic>
      <p:sp>
        <p:nvSpPr>
          <p:cNvPr id="3" name="Title 1">
            <a:extLst>
              <a:ext uri="{FF2B5EF4-FFF2-40B4-BE49-F238E27FC236}">
                <a16:creationId xmlns:a16="http://schemas.microsoft.com/office/drawing/2014/main" id="{4F466F34-ECBB-90AE-063A-4913C64693B5}"/>
              </a:ext>
            </a:extLst>
          </p:cNvPr>
          <p:cNvSpPr>
            <a:spLocks noGrp="1"/>
          </p:cNvSpPr>
          <p:nvPr>
            <p:ph type="title"/>
          </p:nvPr>
        </p:nvSpPr>
        <p:spPr>
          <a:xfrm>
            <a:off x="430210" y="492950"/>
            <a:ext cx="11338237" cy="670832"/>
          </a:xfrm>
          <a:prstGeom prst="rect">
            <a:avLst/>
          </a:prstGeom>
        </p:spPr>
        <p:txBody>
          <a:bodyPr anchor="t">
            <a:noAutofit/>
          </a:bodyPr>
          <a:lstStyle>
            <a:lvl1pPr>
              <a:defRPr sz="3600" b="1">
                <a:solidFill>
                  <a:schemeClr val="bg1"/>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13067475-420C-DA33-92A0-9F25D063C4AE}"/>
              </a:ext>
            </a:extLst>
          </p:cNvPr>
          <p:cNvSpPr>
            <a:spLocks noGrp="1"/>
          </p:cNvSpPr>
          <p:nvPr>
            <p:ph idx="1"/>
          </p:nvPr>
        </p:nvSpPr>
        <p:spPr>
          <a:xfrm>
            <a:off x="430209" y="1448791"/>
            <a:ext cx="11338238" cy="4417620"/>
          </a:xfrm>
          <a:prstGeom prst="rect">
            <a:avLst/>
          </a:prstGeom>
        </p:spPr>
        <p:txBody>
          <a:bodyPr numCol="2"/>
          <a:lstStyle>
            <a:lvl1pPr marL="461963" indent="-461963">
              <a:lnSpc>
                <a:spcPct val="200000"/>
              </a:lnSpc>
              <a:buClrTx/>
              <a:buSzPct val="125000"/>
              <a:buFont typeface="+mj-lt"/>
              <a:buAutoNum type="arabicPeriod"/>
              <a:tabLst/>
              <a:defRPr sz="2400">
                <a:solidFill>
                  <a:schemeClr val="bg1"/>
                </a:solidFill>
              </a:defRPr>
            </a:lvl1pPr>
            <a:lvl2pPr marL="461963" indent="-461963">
              <a:lnSpc>
                <a:spcPct val="200000"/>
              </a:lnSpc>
              <a:buClrTx/>
              <a:buSzPct val="125000"/>
              <a:buFont typeface="+mj-lt"/>
              <a:buNone/>
              <a:tabLst/>
              <a:defRPr sz="2400">
                <a:solidFill>
                  <a:schemeClr val="bg1"/>
                </a:solidFill>
              </a:defRPr>
            </a:lvl2pPr>
            <a:lvl3pPr marL="804862" indent="-342900">
              <a:buFont typeface="+mj-lt"/>
              <a:buAutoNum type="arabicPeriod"/>
              <a:tabLst/>
              <a:defRPr sz="2000">
                <a:solidFill>
                  <a:schemeClr val="bg1"/>
                </a:solidFill>
              </a:defRPr>
            </a:lvl3pPr>
          </a:lstStyle>
          <a:p>
            <a:pPr lvl="0"/>
            <a:r>
              <a:rPr lang="en-US" dirty="0"/>
              <a:t>Click to edit Master text styles</a:t>
            </a:r>
          </a:p>
        </p:txBody>
      </p:sp>
    </p:spTree>
    <p:extLst>
      <p:ext uri="{BB962C8B-B14F-4D97-AF65-F5344CB8AC3E}">
        <p14:creationId xmlns:p14="http://schemas.microsoft.com/office/powerpoint/2010/main" val="2450403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g poi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A352308-E9A0-7C30-7367-63FB56697A7A}"/>
              </a:ext>
            </a:extLst>
          </p:cNvPr>
          <p:cNvSpPr>
            <a:spLocks noGrp="1"/>
          </p:cNvSpPr>
          <p:nvPr>
            <p:ph type="ctrTitle"/>
          </p:nvPr>
        </p:nvSpPr>
        <p:spPr>
          <a:xfrm>
            <a:off x="1045029" y="712519"/>
            <a:ext cx="10082150" cy="2797444"/>
          </a:xfrm>
          <a:prstGeom prst="rect">
            <a:avLst/>
          </a:prstGeom>
        </p:spPr>
        <p:txBody>
          <a:bodyPr anchor="b"/>
          <a:lstStyle>
            <a:lvl1pPr algn="ctr">
              <a:defRPr sz="4400" b="1">
                <a:solidFill>
                  <a:schemeClr val="tx1"/>
                </a:solidFill>
              </a:defRPr>
            </a:lvl1pPr>
          </a:lstStyle>
          <a:p>
            <a:r>
              <a:rPr lang="en-US" dirty="0"/>
              <a:t>Click to edit Master title style</a:t>
            </a:r>
          </a:p>
        </p:txBody>
      </p:sp>
      <p:sp>
        <p:nvSpPr>
          <p:cNvPr id="6" name="Subtitle 2">
            <a:extLst>
              <a:ext uri="{FF2B5EF4-FFF2-40B4-BE49-F238E27FC236}">
                <a16:creationId xmlns:a16="http://schemas.microsoft.com/office/drawing/2014/main" id="{81EF88C5-B516-43BC-E29B-B202111C8D34}"/>
              </a:ext>
            </a:extLst>
          </p:cNvPr>
          <p:cNvSpPr>
            <a:spLocks noGrp="1"/>
          </p:cNvSpPr>
          <p:nvPr>
            <p:ph type="subTitle" idx="1"/>
          </p:nvPr>
        </p:nvSpPr>
        <p:spPr>
          <a:xfrm>
            <a:off x="1045029" y="3602037"/>
            <a:ext cx="10082150" cy="2252497"/>
          </a:xfrm>
          <a:prstGeom prst="rect">
            <a:avLst/>
          </a:prstGeom>
        </p:spPr>
        <p:txBody>
          <a:bodyPr/>
          <a:lstStyle>
            <a:lvl1pPr marL="0" indent="0" algn="ctr">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3">
            <a:extLst>
              <a:ext uri="{FF2B5EF4-FFF2-40B4-BE49-F238E27FC236}">
                <a16:creationId xmlns:a16="http://schemas.microsoft.com/office/drawing/2014/main" id="{C0654602-7116-052A-48BC-CF0C38DC7B70}"/>
              </a:ext>
            </a:extLst>
          </p:cNvPr>
          <p:cNvSpPr>
            <a:spLocks noGrp="1"/>
          </p:cNvSpPr>
          <p:nvPr>
            <p:ph type="body" sz="quarter" idx="10" hasCustomPrompt="1"/>
          </p:nvPr>
        </p:nvSpPr>
        <p:spPr>
          <a:xfrm>
            <a:off x="430209" y="5688281"/>
            <a:ext cx="11331582" cy="439696"/>
          </a:xfrm>
          <a:prstGeom prst="rect">
            <a:avLst/>
          </a:prstGeom>
        </p:spPr>
        <p:txBody>
          <a:bodyPr lIns="0" tIns="0" rIns="0" bIns="0" anchor="b"/>
          <a:lstStyle>
            <a:lvl1pPr marL="0" indent="0">
              <a:buNone/>
              <a:defRPr sz="700">
                <a:solidFill>
                  <a:schemeClr val="tx1"/>
                </a:solidFill>
              </a:defRPr>
            </a:lvl1pPr>
            <a:lvl2pPr>
              <a:defRPr sz="700">
                <a:solidFill>
                  <a:schemeClr val="tx1"/>
                </a:solidFill>
              </a:defRPr>
            </a:lvl2pPr>
            <a:lvl3pPr>
              <a:defRPr sz="700">
                <a:solidFill>
                  <a:schemeClr val="tx1"/>
                </a:solidFill>
              </a:defRPr>
            </a:lvl3pPr>
            <a:lvl4pPr>
              <a:defRPr sz="700">
                <a:solidFill>
                  <a:schemeClr val="tx1"/>
                </a:solidFill>
              </a:defRPr>
            </a:lvl4pPr>
            <a:lvl5pPr>
              <a:defRPr sz="700">
                <a:solidFill>
                  <a:schemeClr val="tx1"/>
                </a:solidFill>
              </a:defRPr>
            </a:lvl5pPr>
          </a:lstStyle>
          <a:p>
            <a:pPr lvl="0"/>
            <a:r>
              <a:rPr lang="en-US" dirty="0"/>
              <a:t>Optional Footnote - Click to edit Master text styles</a:t>
            </a:r>
          </a:p>
        </p:txBody>
      </p:sp>
    </p:spTree>
    <p:extLst>
      <p:ext uri="{BB962C8B-B14F-4D97-AF65-F5344CB8AC3E}">
        <p14:creationId xmlns:p14="http://schemas.microsoft.com/office/powerpoint/2010/main" val="113838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B63AB4D-314E-0136-93BB-E7C2CEC8F084}"/>
              </a:ext>
            </a:extLst>
          </p:cNvPr>
          <p:cNvSpPr>
            <a:spLocks noGrp="1"/>
          </p:cNvSpPr>
          <p:nvPr>
            <p:ph idx="1"/>
          </p:nvPr>
        </p:nvSpPr>
        <p:spPr>
          <a:xfrm>
            <a:off x="430209" y="1448790"/>
            <a:ext cx="8405033" cy="4476997"/>
          </a:xfrm>
          <a:prstGeom prst="rect">
            <a:avLst/>
          </a:prstGeom>
        </p:spPr>
        <p:txBody>
          <a:bodyPr/>
          <a:lstStyle>
            <a:lvl1pPr>
              <a:defRPr>
                <a:solidFill>
                  <a:schemeClr val="tx2"/>
                </a:solidFill>
              </a:defRPr>
            </a:lvl1pPr>
            <a:lvl2pPr marL="461963" indent="-225425">
              <a:tabLst/>
              <a:defRPr>
                <a:solidFill>
                  <a:schemeClr val="tx2"/>
                </a:solidFill>
              </a:defRPr>
            </a:lvl2pPr>
            <a:lvl3pPr marL="628650" indent="-166688">
              <a:tabLst/>
              <a:defRPr>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3" name="Title 1">
            <a:extLst>
              <a:ext uri="{FF2B5EF4-FFF2-40B4-BE49-F238E27FC236}">
                <a16:creationId xmlns:a16="http://schemas.microsoft.com/office/drawing/2014/main" id="{22490FC1-CFCB-857D-CCDA-86DA9C3F8CC5}"/>
              </a:ext>
            </a:extLst>
          </p:cNvPr>
          <p:cNvSpPr>
            <a:spLocks noGrp="1"/>
          </p:cNvSpPr>
          <p:nvPr>
            <p:ph type="title"/>
          </p:nvPr>
        </p:nvSpPr>
        <p:spPr>
          <a:xfrm>
            <a:off x="430210" y="492950"/>
            <a:ext cx="11331581" cy="670832"/>
          </a:xfrm>
          <a:prstGeom prst="rect">
            <a:avLst/>
          </a:prstGeom>
        </p:spPr>
        <p:txBody>
          <a:bodyPr anchor="t">
            <a:noAutofit/>
          </a:bodyPr>
          <a:lstStyle>
            <a:lvl1pPr>
              <a:defRPr sz="3600" b="1">
                <a:solidFill>
                  <a:schemeClr val="tx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28268CCE-B574-69E6-D340-F65168FDA04B}"/>
              </a:ext>
            </a:extLst>
          </p:cNvPr>
          <p:cNvSpPr>
            <a:spLocks noGrp="1"/>
          </p:cNvSpPr>
          <p:nvPr>
            <p:ph type="body" sz="quarter" idx="10" hasCustomPrompt="1"/>
          </p:nvPr>
        </p:nvSpPr>
        <p:spPr>
          <a:xfrm>
            <a:off x="430209" y="5688281"/>
            <a:ext cx="11331582" cy="439696"/>
          </a:xfrm>
          <a:prstGeom prst="rect">
            <a:avLst/>
          </a:prstGeom>
        </p:spPr>
        <p:txBody>
          <a:bodyPr lIns="0" tIns="0" rIns="0" bIns="0" anchor="b"/>
          <a:lstStyle>
            <a:lvl1pPr marL="0" indent="0">
              <a:buNone/>
              <a:defRPr sz="700">
                <a:solidFill>
                  <a:schemeClr val="tx1"/>
                </a:solidFill>
              </a:defRPr>
            </a:lvl1pPr>
            <a:lvl2pPr>
              <a:defRPr sz="700">
                <a:solidFill>
                  <a:schemeClr val="tx1"/>
                </a:solidFill>
              </a:defRPr>
            </a:lvl2pPr>
            <a:lvl3pPr>
              <a:defRPr sz="700">
                <a:solidFill>
                  <a:schemeClr val="tx1"/>
                </a:solidFill>
              </a:defRPr>
            </a:lvl3pPr>
            <a:lvl4pPr>
              <a:defRPr sz="700">
                <a:solidFill>
                  <a:schemeClr val="tx1"/>
                </a:solidFill>
              </a:defRPr>
            </a:lvl4pPr>
            <a:lvl5pPr>
              <a:defRPr sz="700">
                <a:solidFill>
                  <a:schemeClr val="tx1"/>
                </a:solidFill>
              </a:defRPr>
            </a:lvl5pPr>
          </a:lstStyle>
          <a:p>
            <a:pPr lvl="0"/>
            <a:r>
              <a:rPr lang="en-US" dirty="0"/>
              <a:t>Optional Footnote - Click to edit Master text styles</a:t>
            </a:r>
          </a:p>
        </p:txBody>
      </p:sp>
    </p:spTree>
    <p:extLst>
      <p:ext uri="{BB962C8B-B14F-4D97-AF65-F5344CB8AC3E}">
        <p14:creationId xmlns:p14="http://schemas.microsoft.com/office/powerpoint/2010/main" val="2364131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2 column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B63AB4D-314E-0136-93BB-E7C2CEC8F084}"/>
              </a:ext>
            </a:extLst>
          </p:cNvPr>
          <p:cNvSpPr>
            <a:spLocks noGrp="1"/>
          </p:cNvSpPr>
          <p:nvPr>
            <p:ph idx="1"/>
          </p:nvPr>
        </p:nvSpPr>
        <p:spPr>
          <a:xfrm>
            <a:off x="430209" y="1448790"/>
            <a:ext cx="5476117" cy="4476997"/>
          </a:xfrm>
          <a:prstGeom prst="rect">
            <a:avLst/>
          </a:prstGeom>
        </p:spPr>
        <p:txBody>
          <a:bodyPr/>
          <a:lstStyle>
            <a:lvl1pPr>
              <a:defRPr>
                <a:solidFill>
                  <a:schemeClr val="tx2"/>
                </a:solidFill>
              </a:defRPr>
            </a:lvl1pPr>
            <a:lvl2pPr marL="461963" indent="-225425">
              <a:tabLst/>
              <a:defRPr>
                <a:solidFill>
                  <a:schemeClr val="tx2"/>
                </a:solidFill>
              </a:defRPr>
            </a:lvl2pPr>
            <a:lvl3pPr marL="628650" indent="-166688">
              <a:tabLst/>
              <a:defRPr>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3" name="Title 1">
            <a:extLst>
              <a:ext uri="{FF2B5EF4-FFF2-40B4-BE49-F238E27FC236}">
                <a16:creationId xmlns:a16="http://schemas.microsoft.com/office/drawing/2014/main" id="{22490FC1-CFCB-857D-CCDA-86DA9C3F8CC5}"/>
              </a:ext>
            </a:extLst>
          </p:cNvPr>
          <p:cNvSpPr>
            <a:spLocks noGrp="1"/>
          </p:cNvSpPr>
          <p:nvPr>
            <p:ph type="title"/>
          </p:nvPr>
        </p:nvSpPr>
        <p:spPr>
          <a:xfrm>
            <a:off x="430210" y="492950"/>
            <a:ext cx="11241089" cy="670832"/>
          </a:xfrm>
          <a:prstGeom prst="rect">
            <a:avLst/>
          </a:prstGeom>
        </p:spPr>
        <p:txBody>
          <a:bodyPr anchor="t">
            <a:noAutofit/>
          </a:bodyPr>
          <a:lstStyle>
            <a:lvl1pPr>
              <a:defRPr sz="3600" b="1">
                <a:solidFill>
                  <a:schemeClr val="tx1"/>
                </a:solidFill>
              </a:defRPr>
            </a:lvl1pPr>
          </a:lstStyle>
          <a:p>
            <a:r>
              <a:rPr lang="en-US" dirty="0"/>
              <a:t>Click to edit Master title style</a:t>
            </a:r>
          </a:p>
        </p:txBody>
      </p:sp>
      <p:sp>
        <p:nvSpPr>
          <p:cNvPr id="4" name="Content Placeholder 2">
            <a:extLst>
              <a:ext uri="{FF2B5EF4-FFF2-40B4-BE49-F238E27FC236}">
                <a16:creationId xmlns:a16="http://schemas.microsoft.com/office/drawing/2014/main" id="{95FA4517-7855-FEE9-9865-17284B6B87A9}"/>
              </a:ext>
            </a:extLst>
          </p:cNvPr>
          <p:cNvSpPr>
            <a:spLocks noGrp="1"/>
          </p:cNvSpPr>
          <p:nvPr>
            <p:ph idx="10"/>
          </p:nvPr>
        </p:nvSpPr>
        <p:spPr>
          <a:xfrm>
            <a:off x="6207057" y="1446811"/>
            <a:ext cx="5476117" cy="4476997"/>
          </a:xfrm>
          <a:prstGeom prst="rect">
            <a:avLst/>
          </a:prstGeom>
        </p:spPr>
        <p:txBody>
          <a:bodyPr/>
          <a:lstStyle>
            <a:lvl1pPr>
              <a:defRPr>
                <a:solidFill>
                  <a:schemeClr val="tx2"/>
                </a:solidFill>
              </a:defRPr>
            </a:lvl1pPr>
            <a:lvl2pPr marL="461963" indent="-225425">
              <a:tabLst/>
              <a:defRPr>
                <a:solidFill>
                  <a:schemeClr val="tx2"/>
                </a:solidFill>
              </a:defRPr>
            </a:lvl2pPr>
            <a:lvl3pPr marL="628650" indent="-166688">
              <a:tabLst/>
              <a:defRPr>
                <a:solidFill>
                  <a:schemeClr val="tx2"/>
                </a:solidFill>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3">
            <a:extLst>
              <a:ext uri="{FF2B5EF4-FFF2-40B4-BE49-F238E27FC236}">
                <a16:creationId xmlns:a16="http://schemas.microsoft.com/office/drawing/2014/main" id="{638E4038-4943-D58A-2CA9-2E181CD468AD}"/>
              </a:ext>
            </a:extLst>
          </p:cNvPr>
          <p:cNvSpPr>
            <a:spLocks noGrp="1"/>
          </p:cNvSpPr>
          <p:nvPr>
            <p:ph type="body" sz="quarter" idx="11" hasCustomPrompt="1"/>
          </p:nvPr>
        </p:nvSpPr>
        <p:spPr>
          <a:xfrm>
            <a:off x="430209" y="5688281"/>
            <a:ext cx="11331582" cy="439696"/>
          </a:xfrm>
          <a:prstGeom prst="rect">
            <a:avLst/>
          </a:prstGeom>
        </p:spPr>
        <p:txBody>
          <a:bodyPr lIns="0" tIns="0" rIns="0" bIns="0" anchor="b"/>
          <a:lstStyle>
            <a:lvl1pPr marL="0" indent="0">
              <a:buNone/>
              <a:defRPr sz="700">
                <a:solidFill>
                  <a:schemeClr val="tx1"/>
                </a:solidFill>
              </a:defRPr>
            </a:lvl1pPr>
            <a:lvl2pPr>
              <a:defRPr sz="700">
                <a:solidFill>
                  <a:schemeClr val="tx1"/>
                </a:solidFill>
              </a:defRPr>
            </a:lvl2pPr>
            <a:lvl3pPr>
              <a:defRPr sz="700">
                <a:solidFill>
                  <a:schemeClr val="tx1"/>
                </a:solidFill>
              </a:defRPr>
            </a:lvl3pPr>
            <a:lvl4pPr>
              <a:defRPr sz="700">
                <a:solidFill>
                  <a:schemeClr val="tx1"/>
                </a:solidFill>
              </a:defRPr>
            </a:lvl4pPr>
            <a:lvl5pPr>
              <a:defRPr sz="700">
                <a:solidFill>
                  <a:schemeClr val="tx1"/>
                </a:solidFill>
              </a:defRPr>
            </a:lvl5pPr>
          </a:lstStyle>
          <a:p>
            <a:pPr lvl="0"/>
            <a:r>
              <a:rPr lang="en-US" dirty="0"/>
              <a:t>Optional Footnote - Click to edit Master text styles</a:t>
            </a:r>
          </a:p>
        </p:txBody>
      </p:sp>
    </p:spTree>
    <p:extLst>
      <p:ext uri="{BB962C8B-B14F-4D97-AF65-F5344CB8AC3E}">
        <p14:creationId xmlns:p14="http://schemas.microsoft.com/office/powerpoint/2010/main" val="618298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1">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5CEC0F8C-12DD-1B83-B716-71012D7E5FA4}"/>
              </a:ext>
            </a:extLst>
          </p:cNvPr>
          <p:cNvSpPr/>
          <p:nvPr userDrawn="1"/>
        </p:nvSpPr>
        <p:spPr>
          <a:xfrm>
            <a:off x="-287" y="-12526"/>
            <a:ext cx="12192000" cy="6890441"/>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24452 w 1085156"/>
              <a:gd name="connsiteY0" fmla="*/ 914400 h 914400"/>
              <a:gd name="connsiteX1" fmla="*/ 0 w 1085156"/>
              <a:gd name="connsiteY1" fmla="*/ 0 h 914400"/>
              <a:gd name="connsiteX2" fmla="*/ 1085156 w 1085156"/>
              <a:gd name="connsiteY2" fmla="*/ 914400 h 914400"/>
              <a:gd name="connsiteX3" fmla="*/ 24452 w 1085156"/>
              <a:gd name="connsiteY3" fmla="*/ 914400 h 914400"/>
              <a:gd name="connsiteX0" fmla="*/ 24452 w 12222342"/>
              <a:gd name="connsiteY0" fmla="*/ 914400 h 914400"/>
              <a:gd name="connsiteX1" fmla="*/ 0 w 12222342"/>
              <a:gd name="connsiteY1" fmla="*/ 0 h 914400"/>
              <a:gd name="connsiteX2" fmla="*/ 12222342 w 12222342"/>
              <a:gd name="connsiteY2" fmla="*/ 0 h 914400"/>
              <a:gd name="connsiteX3" fmla="*/ 24452 w 12222342"/>
              <a:gd name="connsiteY3" fmla="*/ 914400 h 914400"/>
              <a:gd name="connsiteX0" fmla="*/ 14178 w 12222342"/>
              <a:gd name="connsiteY0" fmla="*/ 6852863 h 6852863"/>
              <a:gd name="connsiteX1" fmla="*/ 0 w 12222342"/>
              <a:gd name="connsiteY1" fmla="*/ 0 h 6852863"/>
              <a:gd name="connsiteX2" fmla="*/ 12222342 w 12222342"/>
              <a:gd name="connsiteY2" fmla="*/ 0 h 6852863"/>
              <a:gd name="connsiteX3" fmla="*/ 14178 w 12222342"/>
              <a:gd name="connsiteY3" fmla="*/ 6852863 h 6852863"/>
              <a:gd name="connsiteX0" fmla="*/ 0 w 12233216"/>
              <a:gd name="connsiteY0" fmla="*/ 6890441 h 6890441"/>
              <a:gd name="connsiteX1" fmla="*/ 10874 w 12233216"/>
              <a:gd name="connsiteY1" fmla="*/ 0 h 6890441"/>
              <a:gd name="connsiteX2" fmla="*/ 12233216 w 12233216"/>
              <a:gd name="connsiteY2" fmla="*/ 0 h 6890441"/>
              <a:gd name="connsiteX3" fmla="*/ 0 w 12233216"/>
              <a:gd name="connsiteY3" fmla="*/ 6890441 h 6890441"/>
              <a:gd name="connsiteX0" fmla="*/ 2538 w 12235754"/>
              <a:gd name="connsiteY0" fmla="*/ 6890441 h 6890441"/>
              <a:gd name="connsiteX1" fmla="*/ 886 w 12235754"/>
              <a:gd name="connsiteY1" fmla="*/ 0 h 6890441"/>
              <a:gd name="connsiteX2" fmla="*/ 12235754 w 12235754"/>
              <a:gd name="connsiteY2" fmla="*/ 0 h 6890441"/>
              <a:gd name="connsiteX3" fmla="*/ 2538 w 12235754"/>
              <a:gd name="connsiteY3" fmla="*/ 6890441 h 6890441"/>
            </a:gdLst>
            <a:ahLst/>
            <a:cxnLst>
              <a:cxn ang="0">
                <a:pos x="connsiteX0" y="connsiteY0"/>
              </a:cxn>
              <a:cxn ang="0">
                <a:pos x="connsiteX1" y="connsiteY1"/>
              </a:cxn>
              <a:cxn ang="0">
                <a:pos x="connsiteX2" y="connsiteY2"/>
              </a:cxn>
              <a:cxn ang="0">
                <a:pos x="connsiteX3" y="connsiteY3"/>
              </a:cxn>
            </a:cxnLst>
            <a:rect l="l" t="t" r="r" b="b"/>
            <a:pathLst>
              <a:path w="12235754" h="6890441">
                <a:moveTo>
                  <a:pt x="2538" y="6890441"/>
                </a:moveTo>
                <a:cubicBezTo>
                  <a:pt x="6163" y="4593627"/>
                  <a:pt x="-2739" y="2296814"/>
                  <a:pt x="886" y="0"/>
                </a:cubicBezTo>
                <a:lnTo>
                  <a:pt x="12235754" y="0"/>
                </a:lnTo>
                <a:lnTo>
                  <a:pt x="2538" y="6890441"/>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3419DB28-24B1-A414-0B63-5FDF65D10E9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667141" y="2856049"/>
            <a:ext cx="3016515" cy="1005505"/>
          </a:xfrm>
          <a:prstGeom prst="rect">
            <a:avLst/>
          </a:prstGeom>
        </p:spPr>
      </p:pic>
      <p:sp>
        <p:nvSpPr>
          <p:cNvPr id="7" name="Rectangle 6">
            <a:extLst>
              <a:ext uri="{FF2B5EF4-FFF2-40B4-BE49-F238E27FC236}">
                <a16:creationId xmlns:a16="http://schemas.microsoft.com/office/drawing/2014/main" id="{720C77E2-FF7E-A3A7-E227-0B44EEEA33AE}"/>
              </a:ext>
            </a:extLst>
          </p:cNvPr>
          <p:cNvSpPr/>
          <p:nvPr userDrawn="1"/>
        </p:nvSpPr>
        <p:spPr>
          <a:xfrm>
            <a:off x="1" y="6468894"/>
            <a:ext cx="12192000" cy="389106"/>
          </a:xfrm>
          <a:prstGeom prst="rect">
            <a:avLst/>
          </a:prstGeom>
          <a:solidFill>
            <a:srgbClr val="6022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pic>
        <p:nvPicPr>
          <p:cNvPr id="8" name="Picture 8">
            <a:extLst>
              <a:ext uri="{FF2B5EF4-FFF2-40B4-BE49-F238E27FC236}">
                <a16:creationId xmlns:a16="http://schemas.microsoft.com/office/drawing/2014/main" id="{FC525857-F2FD-F9F9-6790-645CC1D207E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43767" y="5407227"/>
            <a:ext cx="1347642" cy="1304860"/>
          </a:xfrm>
          <a:prstGeom prst="rect">
            <a:avLst/>
          </a:prstGeom>
        </p:spPr>
      </p:pic>
      <p:sp>
        <p:nvSpPr>
          <p:cNvPr id="10" name="Text Placeholder 3">
            <a:extLst>
              <a:ext uri="{FF2B5EF4-FFF2-40B4-BE49-F238E27FC236}">
                <a16:creationId xmlns:a16="http://schemas.microsoft.com/office/drawing/2014/main" id="{F76A8B06-3E9F-9DAE-C142-8E0A9060AFCF}"/>
              </a:ext>
            </a:extLst>
          </p:cNvPr>
          <p:cNvSpPr>
            <a:spLocks noGrp="1"/>
          </p:cNvSpPr>
          <p:nvPr>
            <p:ph type="body" sz="quarter" idx="10"/>
          </p:nvPr>
        </p:nvSpPr>
        <p:spPr>
          <a:xfrm>
            <a:off x="5842657" y="3986202"/>
            <a:ext cx="5793495" cy="1285048"/>
          </a:xfrm>
          <a:prstGeom prst="rect">
            <a:avLst/>
          </a:prstGeom>
        </p:spPr>
        <p:txBody>
          <a:bodyPr lIns="0" tIns="0" rIns="0" bIns="0"/>
          <a:lstStyle>
            <a:lvl1pPr algn="r">
              <a:lnSpc>
                <a:spcPct val="90000"/>
              </a:lnSpc>
              <a:defRPr sz="4500" b="1">
                <a:solidFill>
                  <a:schemeClr val="accent1"/>
                </a:solidFill>
              </a:defRPr>
            </a:lvl1pPr>
            <a:lvl2pPr algn="r">
              <a:lnSpc>
                <a:spcPct val="90000"/>
              </a:lnSpc>
              <a:defRPr sz="3800">
                <a:solidFill>
                  <a:schemeClr val="tx2"/>
                </a:solidFil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12" name="Text Placeholder 11">
            <a:extLst>
              <a:ext uri="{FF2B5EF4-FFF2-40B4-BE49-F238E27FC236}">
                <a16:creationId xmlns:a16="http://schemas.microsoft.com/office/drawing/2014/main" id="{62ACCB8D-9597-024B-AA14-51F75F688AE5}"/>
              </a:ext>
            </a:extLst>
          </p:cNvPr>
          <p:cNvSpPr>
            <a:spLocks noGrp="1"/>
          </p:cNvSpPr>
          <p:nvPr>
            <p:ph type="body" sz="quarter" idx="11" hasCustomPrompt="1"/>
          </p:nvPr>
        </p:nvSpPr>
        <p:spPr>
          <a:xfrm>
            <a:off x="6036621" y="5958928"/>
            <a:ext cx="5587655" cy="389106"/>
          </a:xfrm>
          <a:prstGeom prst="rect">
            <a:avLst/>
          </a:prstGeom>
        </p:spPr>
        <p:txBody>
          <a:bodyPr/>
          <a:lstStyle>
            <a:lvl1pPr algn="r">
              <a:defRPr>
                <a:solidFill>
                  <a:schemeClr val="tx2"/>
                </a:solidFill>
              </a:defRPr>
            </a:lvl1pPr>
          </a:lstStyle>
          <a:p>
            <a:pPr lvl="0"/>
            <a:r>
              <a:rPr lang="en-US" dirty="0"/>
              <a:t>(Optional Date)</a:t>
            </a:r>
          </a:p>
        </p:txBody>
      </p:sp>
    </p:spTree>
    <p:extLst>
      <p:ext uri="{BB962C8B-B14F-4D97-AF65-F5344CB8AC3E}">
        <p14:creationId xmlns:p14="http://schemas.microsoft.com/office/powerpoint/2010/main" val="122816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2">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5CEC0F8C-12DD-1B83-B716-71012D7E5FA4}"/>
              </a:ext>
            </a:extLst>
          </p:cNvPr>
          <p:cNvSpPr/>
          <p:nvPr userDrawn="1"/>
        </p:nvSpPr>
        <p:spPr>
          <a:xfrm>
            <a:off x="-287" y="-12526"/>
            <a:ext cx="12192000" cy="6890441"/>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24452 w 1085156"/>
              <a:gd name="connsiteY0" fmla="*/ 914400 h 914400"/>
              <a:gd name="connsiteX1" fmla="*/ 0 w 1085156"/>
              <a:gd name="connsiteY1" fmla="*/ 0 h 914400"/>
              <a:gd name="connsiteX2" fmla="*/ 1085156 w 1085156"/>
              <a:gd name="connsiteY2" fmla="*/ 914400 h 914400"/>
              <a:gd name="connsiteX3" fmla="*/ 24452 w 1085156"/>
              <a:gd name="connsiteY3" fmla="*/ 914400 h 914400"/>
              <a:gd name="connsiteX0" fmla="*/ 24452 w 12222342"/>
              <a:gd name="connsiteY0" fmla="*/ 914400 h 914400"/>
              <a:gd name="connsiteX1" fmla="*/ 0 w 12222342"/>
              <a:gd name="connsiteY1" fmla="*/ 0 h 914400"/>
              <a:gd name="connsiteX2" fmla="*/ 12222342 w 12222342"/>
              <a:gd name="connsiteY2" fmla="*/ 0 h 914400"/>
              <a:gd name="connsiteX3" fmla="*/ 24452 w 12222342"/>
              <a:gd name="connsiteY3" fmla="*/ 914400 h 914400"/>
              <a:gd name="connsiteX0" fmla="*/ 14178 w 12222342"/>
              <a:gd name="connsiteY0" fmla="*/ 6852863 h 6852863"/>
              <a:gd name="connsiteX1" fmla="*/ 0 w 12222342"/>
              <a:gd name="connsiteY1" fmla="*/ 0 h 6852863"/>
              <a:gd name="connsiteX2" fmla="*/ 12222342 w 12222342"/>
              <a:gd name="connsiteY2" fmla="*/ 0 h 6852863"/>
              <a:gd name="connsiteX3" fmla="*/ 14178 w 12222342"/>
              <a:gd name="connsiteY3" fmla="*/ 6852863 h 6852863"/>
              <a:gd name="connsiteX0" fmla="*/ 0 w 12233216"/>
              <a:gd name="connsiteY0" fmla="*/ 6890441 h 6890441"/>
              <a:gd name="connsiteX1" fmla="*/ 10874 w 12233216"/>
              <a:gd name="connsiteY1" fmla="*/ 0 h 6890441"/>
              <a:gd name="connsiteX2" fmla="*/ 12233216 w 12233216"/>
              <a:gd name="connsiteY2" fmla="*/ 0 h 6890441"/>
              <a:gd name="connsiteX3" fmla="*/ 0 w 12233216"/>
              <a:gd name="connsiteY3" fmla="*/ 6890441 h 6890441"/>
              <a:gd name="connsiteX0" fmla="*/ 2538 w 12235754"/>
              <a:gd name="connsiteY0" fmla="*/ 6890441 h 6890441"/>
              <a:gd name="connsiteX1" fmla="*/ 886 w 12235754"/>
              <a:gd name="connsiteY1" fmla="*/ 0 h 6890441"/>
              <a:gd name="connsiteX2" fmla="*/ 12235754 w 12235754"/>
              <a:gd name="connsiteY2" fmla="*/ 0 h 6890441"/>
              <a:gd name="connsiteX3" fmla="*/ 2538 w 12235754"/>
              <a:gd name="connsiteY3" fmla="*/ 6890441 h 6890441"/>
            </a:gdLst>
            <a:ahLst/>
            <a:cxnLst>
              <a:cxn ang="0">
                <a:pos x="connsiteX0" y="connsiteY0"/>
              </a:cxn>
              <a:cxn ang="0">
                <a:pos x="connsiteX1" y="connsiteY1"/>
              </a:cxn>
              <a:cxn ang="0">
                <a:pos x="connsiteX2" y="connsiteY2"/>
              </a:cxn>
              <a:cxn ang="0">
                <a:pos x="connsiteX3" y="connsiteY3"/>
              </a:cxn>
            </a:cxnLst>
            <a:rect l="l" t="t" r="r" b="b"/>
            <a:pathLst>
              <a:path w="12235754" h="6890441">
                <a:moveTo>
                  <a:pt x="2538" y="6890441"/>
                </a:moveTo>
                <a:cubicBezTo>
                  <a:pt x="6163" y="4593627"/>
                  <a:pt x="-2739" y="2296814"/>
                  <a:pt x="886" y="0"/>
                </a:cubicBezTo>
                <a:lnTo>
                  <a:pt x="12235754" y="0"/>
                </a:lnTo>
                <a:lnTo>
                  <a:pt x="2538" y="6890441"/>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3419DB28-24B1-A414-0B63-5FDF65D10E9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667141" y="2856049"/>
            <a:ext cx="3016515" cy="1005505"/>
          </a:xfrm>
          <a:prstGeom prst="rect">
            <a:avLst/>
          </a:prstGeom>
        </p:spPr>
      </p:pic>
      <p:sp>
        <p:nvSpPr>
          <p:cNvPr id="7" name="Rectangle 6">
            <a:extLst>
              <a:ext uri="{FF2B5EF4-FFF2-40B4-BE49-F238E27FC236}">
                <a16:creationId xmlns:a16="http://schemas.microsoft.com/office/drawing/2014/main" id="{720C77E2-FF7E-A3A7-E227-0B44EEEA33AE}"/>
              </a:ext>
            </a:extLst>
          </p:cNvPr>
          <p:cNvSpPr/>
          <p:nvPr userDrawn="1"/>
        </p:nvSpPr>
        <p:spPr>
          <a:xfrm>
            <a:off x="1" y="6468894"/>
            <a:ext cx="12192000" cy="389106"/>
          </a:xfrm>
          <a:prstGeom prst="rect">
            <a:avLst/>
          </a:prstGeom>
          <a:solidFill>
            <a:srgbClr val="6022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pic>
        <p:nvPicPr>
          <p:cNvPr id="8" name="Picture 8">
            <a:extLst>
              <a:ext uri="{FF2B5EF4-FFF2-40B4-BE49-F238E27FC236}">
                <a16:creationId xmlns:a16="http://schemas.microsoft.com/office/drawing/2014/main" id="{FC525857-F2FD-F9F9-6790-645CC1D207E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43767" y="5407227"/>
            <a:ext cx="1347642" cy="1304860"/>
          </a:xfrm>
          <a:prstGeom prst="rect">
            <a:avLst/>
          </a:prstGeom>
        </p:spPr>
      </p:pic>
      <p:sp>
        <p:nvSpPr>
          <p:cNvPr id="10" name="Text Placeholder 3">
            <a:extLst>
              <a:ext uri="{FF2B5EF4-FFF2-40B4-BE49-F238E27FC236}">
                <a16:creationId xmlns:a16="http://schemas.microsoft.com/office/drawing/2014/main" id="{F76A8B06-3E9F-9DAE-C142-8E0A9060AFCF}"/>
              </a:ext>
            </a:extLst>
          </p:cNvPr>
          <p:cNvSpPr>
            <a:spLocks noGrp="1"/>
          </p:cNvSpPr>
          <p:nvPr>
            <p:ph type="body" sz="quarter" idx="10"/>
          </p:nvPr>
        </p:nvSpPr>
        <p:spPr>
          <a:xfrm>
            <a:off x="5842657" y="3986202"/>
            <a:ext cx="5793495" cy="1285048"/>
          </a:xfrm>
          <a:prstGeom prst="rect">
            <a:avLst/>
          </a:prstGeom>
        </p:spPr>
        <p:txBody>
          <a:bodyPr lIns="0" tIns="0" rIns="0" bIns="0"/>
          <a:lstStyle>
            <a:lvl1pPr algn="r">
              <a:lnSpc>
                <a:spcPct val="90000"/>
              </a:lnSpc>
              <a:defRPr sz="4500" b="1">
                <a:solidFill>
                  <a:schemeClr val="accent1"/>
                </a:solidFill>
              </a:defRPr>
            </a:lvl1pPr>
            <a:lvl2pPr algn="r">
              <a:lnSpc>
                <a:spcPct val="90000"/>
              </a:lnSpc>
              <a:defRPr sz="3800">
                <a:solidFill>
                  <a:schemeClr val="tx2"/>
                </a:solidFill>
              </a:defRPr>
            </a:lvl2pPr>
            <a:lvl3pPr algn="r">
              <a:defRPr/>
            </a:lvl3pPr>
            <a:lvl4pPr algn="r">
              <a:defRPr/>
            </a:lvl4pPr>
            <a:lvl5pPr algn="r">
              <a:defRPr/>
            </a:lvl5pPr>
          </a:lstStyle>
          <a:p>
            <a:pPr lvl="0"/>
            <a:r>
              <a:rPr lang="en-US" dirty="0"/>
              <a:t>Click to edit Master text styles</a:t>
            </a:r>
          </a:p>
          <a:p>
            <a:pPr lvl="1"/>
            <a:r>
              <a:rPr lang="en-US" dirty="0"/>
              <a:t>second level</a:t>
            </a:r>
          </a:p>
        </p:txBody>
      </p:sp>
      <p:sp>
        <p:nvSpPr>
          <p:cNvPr id="12" name="Text Placeholder 11">
            <a:extLst>
              <a:ext uri="{FF2B5EF4-FFF2-40B4-BE49-F238E27FC236}">
                <a16:creationId xmlns:a16="http://schemas.microsoft.com/office/drawing/2014/main" id="{62ACCB8D-9597-024B-AA14-51F75F688AE5}"/>
              </a:ext>
            </a:extLst>
          </p:cNvPr>
          <p:cNvSpPr>
            <a:spLocks noGrp="1"/>
          </p:cNvSpPr>
          <p:nvPr>
            <p:ph type="body" sz="quarter" idx="11" hasCustomPrompt="1"/>
          </p:nvPr>
        </p:nvSpPr>
        <p:spPr>
          <a:xfrm>
            <a:off x="6036621" y="5958928"/>
            <a:ext cx="5587655" cy="389106"/>
          </a:xfrm>
          <a:prstGeom prst="rect">
            <a:avLst/>
          </a:prstGeom>
        </p:spPr>
        <p:txBody>
          <a:bodyPr/>
          <a:lstStyle>
            <a:lvl1pPr algn="r">
              <a:defRPr>
                <a:solidFill>
                  <a:schemeClr val="tx2"/>
                </a:solidFill>
              </a:defRPr>
            </a:lvl1pPr>
          </a:lstStyle>
          <a:p>
            <a:pPr lvl="0"/>
            <a:r>
              <a:rPr lang="en-US" dirty="0"/>
              <a:t>(Optional Date)</a:t>
            </a:r>
          </a:p>
        </p:txBody>
      </p:sp>
    </p:spTree>
    <p:extLst>
      <p:ext uri="{BB962C8B-B14F-4D97-AF65-F5344CB8AC3E}">
        <p14:creationId xmlns:p14="http://schemas.microsoft.com/office/powerpoint/2010/main" val="558118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5E5BD21F-3BB6-0166-7B87-3C2191A2B112}"/>
              </a:ext>
            </a:extLst>
          </p:cNvPr>
          <p:cNvSpPr txBox="1"/>
          <p:nvPr userDrawn="1">
            <p:custDataLst>
              <p:tags r:id="rId1"/>
            </p:custDataLst>
          </p:nvPr>
        </p:nvSpPr>
        <p:spPr>
          <a:xfrm>
            <a:off x="247812" y="6604535"/>
            <a:ext cx="2804160" cy="167972"/>
          </a:xfrm>
          <a:prstGeom prst="rect">
            <a:avLst/>
          </a:prstGeom>
        </p:spPr>
        <p:txBody>
          <a:bodyPr lIns="0" tIns="0" rIns="0" bIns="0"/>
          <a:lstStyle>
            <a:defPPr>
              <a:defRPr lang="en-US"/>
            </a:defPPr>
            <a:lvl1pPr marL="0" algn="l" defTabSz="914400" rtl="0" eaLnBrk="1" latinLnBrk="0" hangingPunct="1">
              <a:defRPr sz="1800" kern="1200">
                <a:solidFill>
                  <a:srgbClr val="00A969"/>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900" smtClean="0">
                <a:latin typeface="Arial" panose="020B0604020202020204" pitchFamily="34" charset="0"/>
                <a:cs typeface="Arial" panose="020B0604020202020204" pitchFamily="34" charset="0"/>
              </a:rPr>
              <a:t>‹#›</a:t>
            </a:fld>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106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ing - dark">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19DDCE3-5777-584F-5C65-39AD70E090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3343"/>
          <a:stretch/>
        </p:blipFill>
        <p:spPr>
          <a:xfrm>
            <a:off x="6370198" y="260183"/>
            <a:ext cx="5821802" cy="6295524"/>
          </a:xfrm>
          <a:prstGeom prst="rect">
            <a:avLst/>
          </a:prstGeom>
        </p:spPr>
      </p:pic>
      <p:sp>
        <p:nvSpPr>
          <p:cNvPr id="4" name="Rectangle 3">
            <a:extLst>
              <a:ext uri="{FF2B5EF4-FFF2-40B4-BE49-F238E27FC236}">
                <a16:creationId xmlns:a16="http://schemas.microsoft.com/office/drawing/2014/main" id="{8B81BD35-5D02-A4B4-24F8-563757923526}"/>
              </a:ext>
            </a:extLst>
          </p:cNvPr>
          <p:cNvSpPr/>
          <p:nvPr userDrawn="1"/>
        </p:nvSpPr>
        <p:spPr>
          <a:xfrm>
            <a:off x="1" y="6253025"/>
            <a:ext cx="12192000" cy="6049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2B0E83-48DC-9C63-1CFE-137C06B92467}"/>
              </a:ext>
            </a:extLst>
          </p:cNvPr>
          <p:cNvSpPr txBox="1"/>
          <p:nvPr userDrawn="1"/>
        </p:nvSpPr>
        <p:spPr>
          <a:xfrm>
            <a:off x="5170104" y="6362608"/>
            <a:ext cx="1851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marathon.health</a:t>
            </a:r>
          </a:p>
        </p:txBody>
      </p:sp>
      <p:sp>
        <p:nvSpPr>
          <p:cNvPr id="6" name="TextBox 5">
            <a:extLst>
              <a:ext uri="{FF2B5EF4-FFF2-40B4-BE49-F238E27FC236}">
                <a16:creationId xmlns:a16="http://schemas.microsoft.com/office/drawing/2014/main" id="{047F12FB-E280-AEE3-D19D-589AB0107862}"/>
              </a:ext>
            </a:extLst>
          </p:cNvPr>
          <p:cNvSpPr txBox="1"/>
          <p:nvPr userDrawn="1"/>
        </p:nvSpPr>
        <p:spPr>
          <a:xfrm>
            <a:off x="40885" y="6595302"/>
            <a:ext cx="6077415" cy="200055"/>
          </a:xfrm>
          <a:prstGeom prst="rect">
            <a:avLst/>
          </a:prstGeom>
          <a:noFill/>
        </p:spPr>
        <p:txBody>
          <a:bodyPr wrap="square" rtlCol="0">
            <a:spAutoFit/>
          </a:bodyPr>
          <a:lstStyle/>
          <a:p>
            <a:r>
              <a:rPr lang="en-US" sz="700" dirty="0">
                <a:solidFill>
                  <a:schemeClr val="bg1">
                    <a:alpha val="50000"/>
                  </a:schemeClr>
                </a:solidFill>
              </a:rPr>
              <a:t>© 2024 Marathon Health, LLC.  All rights reserved.</a:t>
            </a:r>
          </a:p>
        </p:txBody>
      </p:sp>
      <p:pic>
        <p:nvPicPr>
          <p:cNvPr id="7" name="Graphic 6">
            <a:extLst>
              <a:ext uri="{FF2B5EF4-FFF2-40B4-BE49-F238E27FC236}">
                <a16:creationId xmlns:a16="http://schemas.microsoft.com/office/drawing/2014/main" id="{C7C95FC3-4989-0FE8-BE61-99644E767C0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823281" y="2601603"/>
            <a:ext cx="4545437" cy="1515146"/>
          </a:xfrm>
          <a:prstGeom prst="rect">
            <a:avLst/>
          </a:prstGeom>
        </p:spPr>
      </p:pic>
    </p:spTree>
    <p:extLst>
      <p:ext uri="{BB962C8B-B14F-4D97-AF65-F5344CB8AC3E}">
        <p14:creationId xmlns:p14="http://schemas.microsoft.com/office/powerpoint/2010/main" val="2000548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branded ending - dark">
    <p:bg>
      <p:bgPr>
        <a:solidFill>
          <a:schemeClr val="tx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19DDCE3-5777-584F-5C65-39AD70E090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3343"/>
          <a:stretch/>
        </p:blipFill>
        <p:spPr>
          <a:xfrm>
            <a:off x="6370198" y="260183"/>
            <a:ext cx="5821802" cy="6295524"/>
          </a:xfrm>
          <a:prstGeom prst="rect">
            <a:avLst/>
          </a:prstGeom>
        </p:spPr>
      </p:pic>
      <p:sp>
        <p:nvSpPr>
          <p:cNvPr id="4" name="Rectangle 3">
            <a:extLst>
              <a:ext uri="{FF2B5EF4-FFF2-40B4-BE49-F238E27FC236}">
                <a16:creationId xmlns:a16="http://schemas.microsoft.com/office/drawing/2014/main" id="{8B81BD35-5D02-A4B4-24F8-563757923526}"/>
              </a:ext>
            </a:extLst>
          </p:cNvPr>
          <p:cNvSpPr/>
          <p:nvPr userDrawn="1"/>
        </p:nvSpPr>
        <p:spPr>
          <a:xfrm>
            <a:off x="1" y="6253025"/>
            <a:ext cx="12192000" cy="60497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D2B0E83-48DC-9C63-1CFE-137C06B92467}"/>
              </a:ext>
            </a:extLst>
          </p:cNvPr>
          <p:cNvSpPr txBox="1"/>
          <p:nvPr userDrawn="1"/>
        </p:nvSpPr>
        <p:spPr>
          <a:xfrm>
            <a:off x="5170104" y="6362608"/>
            <a:ext cx="1851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marathon.health</a:t>
            </a:r>
          </a:p>
        </p:txBody>
      </p:sp>
      <p:pic>
        <p:nvPicPr>
          <p:cNvPr id="3" name="Graphic 2">
            <a:extLst>
              <a:ext uri="{FF2B5EF4-FFF2-40B4-BE49-F238E27FC236}">
                <a16:creationId xmlns:a16="http://schemas.microsoft.com/office/drawing/2014/main" id="{F374F23A-FD90-D87F-18DA-EB0B4D59C351}"/>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464131" y="2718035"/>
            <a:ext cx="3198612" cy="1066204"/>
          </a:xfrm>
          <a:prstGeom prst="rect">
            <a:avLst/>
          </a:prstGeom>
        </p:spPr>
      </p:pic>
      <p:sp>
        <p:nvSpPr>
          <p:cNvPr id="7" name="Picture Placeholder 6">
            <a:extLst>
              <a:ext uri="{FF2B5EF4-FFF2-40B4-BE49-F238E27FC236}">
                <a16:creationId xmlns:a16="http://schemas.microsoft.com/office/drawing/2014/main" id="{12EE80FD-1E04-F408-65B8-24A5A96FCB52}"/>
              </a:ext>
            </a:extLst>
          </p:cNvPr>
          <p:cNvSpPr>
            <a:spLocks noGrp="1"/>
          </p:cNvSpPr>
          <p:nvPr>
            <p:ph type="pic" sz="quarter" idx="10" hasCustomPrompt="1"/>
          </p:nvPr>
        </p:nvSpPr>
        <p:spPr>
          <a:xfrm>
            <a:off x="2529256" y="2718035"/>
            <a:ext cx="3170899" cy="1066204"/>
          </a:xfrm>
          <a:prstGeom prst="rect">
            <a:avLst/>
          </a:prstGeom>
        </p:spPr>
        <p:txBody>
          <a:bodyPr/>
          <a:lstStyle/>
          <a:p>
            <a:r>
              <a:rPr lang="en-US" dirty="0"/>
              <a:t>Logo</a:t>
            </a:r>
          </a:p>
        </p:txBody>
      </p:sp>
      <p:cxnSp>
        <p:nvCxnSpPr>
          <p:cNvPr id="9" name="Straight Connector 8">
            <a:extLst>
              <a:ext uri="{FF2B5EF4-FFF2-40B4-BE49-F238E27FC236}">
                <a16:creationId xmlns:a16="http://schemas.microsoft.com/office/drawing/2014/main" id="{80CCC8EA-6E43-50B5-3609-E2E86A423086}"/>
              </a:ext>
            </a:extLst>
          </p:cNvPr>
          <p:cNvCxnSpPr/>
          <p:nvPr userDrawn="1"/>
        </p:nvCxnSpPr>
        <p:spPr>
          <a:xfrm>
            <a:off x="6127666" y="2718035"/>
            <a:ext cx="0" cy="1066204"/>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16F666E-C1FC-DA0D-D6DA-1487F21F5DD7}"/>
              </a:ext>
            </a:extLst>
          </p:cNvPr>
          <p:cNvSpPr txBox="1"/>
          <p:nvPr userDrawn="1"/>
        </p:nvSpPr>
        <p:spPr>
          <a:xfrm>
            <a:off x="40885" y="6595302"/>
            <a:ext cx="6077415" cy="200055"/>
          </a:xfrm>
          <a:prstGeom prst="rect">
            <a:avLst/>
          </a:prstGeom>
          <a:noFill/>
        </p:spPr>
        <p:txBody>
          <a:bodyPr wrap="square" rtlCol="0">
            <a:spAutoFit/>
          </a:bodyPr>
          <a:lstStyle/>
          <a:p>
            <a:r>
              <a:rPr lang="en-US" sz="700" dirty="0">
                <a:solidFill>
                  <a:schemeClr val="bg1">
                    <a:alpha val="50000"/>
                  </a:schemeClr>
                </a:solidFill>
              </a:rPr>
              <a:t>© 2024 Marathon Health, LLC.  All rights reserved.</a:t>
            </a:r>
          </a:p>
        </p:txBody>
      </p:sp>
    </p:spTree>
    <p:extLst>
      <p:ext uri="{BB962C8B-B14F-4D97-AF65-F5344CB8AC3E}">
        <p14:creationId xmlns:p14="http://schemas.microsoft.com/office/powerpoint/2010/main" val="115420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10" Type="http://schemas.openxmlformats.org/officeDocument/2006/relationships/image" Target="../media/image4.sv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098AEAB-1801-2519-E930-5301869313B8}"/>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r="23343"/>
          <a:stretch/>
        </p:blipFill>
        <p:spPr>
          <a:xfrm>
            <a:off x="6370198" y="260183"/>
            <a:ext cx="5821802" cy="6295524"/>
          </a:xfrm>
          <a:prstGeom prst="rect">
            <a:avLst/>
          </a:prstGeom>
        </p:spPr>
      </p:pic>
      <p:sp>
        <p:nvSpPr>
          <p:cNvPr id="8" name="Rectangle 7">
            <a:extLst>
              <a:ext uri="{FF2B5EF4-FFF2-40B4-BE49-F238E27FC236}">
                <a16:creationId xmlns:a16="http://schemas.microsoft.com/office/drawing/2014/main" id="{766347E8-C273-F7F4-C866-BA926AC545E0}"/>
              </a:ext>
            </a:extLst>
          </p:cNvPr>
          <p:cNvSpPr/>
          <p:nvPr userDrawn="1"/>
        </p:nvSpPr>
        <p:spPr>
          <a:xfrm flipV="1">
            <a:off x="0" y="6248400"/>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Arial" panose="020B0604020202020204" pitchFamily="34" charset="0"/>
              <a:cs typeface="Arial" panose="020B0604020202020204" pitchFamily="34" charset="0"/>
            </a:endParaRPr>
          </a:p>
        </p:txBody>
      </p:sp>
      <p:pic>
        <p:nvPicPr>
          <p:cNvPr id="6" name="Graphic 5">
            <a:extLst>
              <a:ext uri="{FF2B5EF4-FFF2-40B4-BE49-F238E27FC236}">
                <a16:creationId xmlns:a16="http://schemas.microsoft.com/office/drawing/2014/main" id="{91AF68F9-37BD-C784-0926-5334F51E50DC}"/>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424730" y="6323785"/>
            <a:ext cx="1346166" cy="448722"/>
          </a:xfrm>
          <a:prstGeom prst="rect">
            <a:avLst/>
          </a:prstGeom>
        </p:spPr>
      </p:pic>
      <p:sp>
        <p:nvSpPr>
          <p:cNvPr id="11" name="Holder 6">
            <a:extLst>
              <a:ext uri="{FF2B5EF4-FFF2-40B4-BE49-F238E27FC236}">
                <a16:creationId xmlns:a16="http://schemas.microsoft.com/office/drawing/2014/main" id="{A3D2B23A-96BA-DB59-E84A-44A8E66A622D}"/>
              </a:ext>
            </a:extLst>
          </p:cNvPr>
          <p:cNvSpPr txBox="1"/>
          <p:nvPr userDrawn="1">
            <p:custDataLst>
              <p:tags r:id="rId6"/>
            </p:custDataLst>
          </p:nvPr>
        </p:nvSpPr>
        <p:spPr>
          <a:xfrm>
            <a:off x="247812" y="6604535"/>
            <a:ext cx="2804160" cy="167972"/>
          </a:xfrm>
          <a:prstGeom prst="rect">
            <a:avLst/>
          </a:prstGeom>
        </p:spPr>
        <p:txBody>
          <a:bodyPr lIns="0" tIns="0" rIns="0" bIns="0"/>
          <a:lstStyle>
            <a:defPPr>
              <a:defRPr lang="en-US"/>
            </a:defPPr>
            <a:lvl1pPr marL="0" algn="l" defTabSz="914400" rtl="0" eaLnBrk="1" latinLnBrk="0" hangingPunct="1">
              <a:defRPr sz="1800" kern="1200">
                <a:solidFill>
                  <a:srgbClr val="00A969"/>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900" smtClean="0">
                <a:latin typeface="Arial" panose="020B0604020202020204" pitchFamily="34" charset="0"/>
                <a:cs typeface="Arial" panose="020B0604020202020204" pitchFamily="34" charset="0"/>
              </a:rPr>
              <a:t>‹#›</a:t>
            </a:fld>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0283970"/>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84" r:id="rId3"/>
    <p:sldLayoutId id="2147483685" r:id="rId4"/>
  </p:sldLayoutIdLst>
  <p:txStyles>
    <p:titleStyle>
      <a:lvl1pPr algn="l" defTabSz="914400" rtl="0" eaLnBrk="1" latinLnBrk="0" hangingPunct="1">
        <a:lnSpc>
          <a:spcPct val="90000"/>
        </a:lnSpc>
        <a:spcBef>
          <a:spcPct val="0"/>
        </a:spcBef>
        <a:buNone/>
        <a:defRPr sz="3200" b="0" kern="1200">
          <a:solidFill>
            <a:srgbClr val="002C4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604130"/>
      </p:ext>
    </p:extLst>
  </p:cSld>
  <p:clrMap bg1="lt1" tx1="dk1" bg2="lt2" tx2="dk2" accent1="accent1" accent2="accent2" accent3="accent3" accent4="accent4" accent5="accent5" accent6="accent6" hlink="hlink" folHlink="folHlink"/>
  <p:sldLayoutIdLst>
    <p:sldLayoutId id="2147483669" r:id="rId1"/>
    <p:sldLayoutId id="2147483688" r:id="rId2"/>
    <p:sldLayoutId id="2147483668" r:id="rId3"/>
    <p:sldLayoutId id="2147483670" r:id="rId4"/>
    <p:sldLayoutId id="2147483687" r:id="rId5"/>
    <p:sldLayoutId id="2147483689" r:id="rId6"/>
    <p:sldLayoutId id="2147483690" r:id="rId7"/>
    <p:sldLayoutId id="2147483686" r:id="rId8"/>
  </p:sldLayoutIdLst>
  <p:hf hdr="0" ftr="0" dt="0"/>
  <p:txStyles>
    <p:titleStyle>
      <a:lvl1pPr>
        <a:defRPr sz="3335">
          <a:latin typeface="Arial" panose="020B0604020202020204" pitchFamily="34" charset="0"/>
          <a:ea typeface="+mj-ea"/>
          <a:cs typeface="Arial" panose="020B0604020202020204" pitchFamily="34" charset="0"/>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hobbybuyu.tistory.com/133" TargetMode="External"/><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124edimenmil.blogspot.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7365D6-6817-10E3-72AB-CDD09B7F7DF9}"/>
              </a:ext>
            </a:extLst>
          </p:cNvPr>
          <p:cNvSpPr>
            <a:spLocks noGrp="1"/>
          </p:cNvSpPr>
          <p:nvPr>
            <p:ph type="body" sz="quarter" idx="10"/>
          </p:nvPr>
        </p:nvSpPr>
        <p:spPr>
          <a:xfrm>
            <a:off x="5466081" y="3986202"/>
            <a:ext cx="6170072" cy="1285048"/>
          </a:xfrm>
        </p:spPr>
        <p:txBody>
          <a:bodyPr/>
          <a:lstStyle/>
          <a:p>
            <a:r>
              <a:rPr lang="en-US" dirty="0"/>
              <a:t>Emergency Preparedness</a:t>
            </a:r>
          </a:p>
          <a:p>
            <a:pPr lvl="1"/>
            <a:r>
              <a:rPr lang="en-US" dirty="0"/>
              <a:t>Employee Health Services</a:t>
            </a:r>
          </a:p>
        </p:txBody>
      </p:sp>
      <p:sp>
        <p:nvSpPr>
          <p:cNvPr id="5" name="Text Placeholder 4">
            <a:extLst>
              <a:ext uri="{FF2B5EF4-FFF2-40B4-BE49-F238E27FC236}">
                <a16:creationId xmlns:a16="http://schemas.microsoft.com/office/drawing/2014/main" id="{0608AFA8-AC03-3FD8-64C2-570ADEEB1ED9}"/>
              </a:ext>
            </a:extLst>
          </p:cNvPr>
          <p:cNvSpPr>
            <a:spLocks noGrp="1"/>
          </p:cNvSpPr>
          <p:nvPr>
            <p:ph type="body" sz="quarter" idx="11"/>
          </p:nvPr>
        </p:nvSpPr>
        <p:spPr/>
        <p:txBody>
          <a:bodyPr/>
          <a:lstStyle/>
          <a:p>
            <a:r>
              <a:rPr lang="en-US" dirty="0"/>
              <a:t>April 2025</a:t>
            </a:r>
          </a:p>
        </p:txBody>
      </p:sp>
    </p:spTree>
    <p:extLst>
      <p:ext uri="{BB962C8B-B14F-4D97-AF65-F5344CB8AC3E}">
        <p14:creationId xmlns:p14="http://schemas.microsoft.com/office/powerpoint/2010/main" val="4084309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3B3FD-62DD-B14B-B9C9-839AC270BD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E3888-3E3A-CAE2-EB0B-3E6269F6AEE6}"/>
              </a:ext>
            </a:extLst>
          </p:cNvPr>
          <p:cNvSpPr>
            <a:spLocks noGrp="1"/>
          </p:cNvSpPr>
          <p:nvPr>
            <p:ph type="title"/>
          </p:nvPr>
        </p:nvSpPr>
        <p:spPr/>
        <p:txBody>
          <a:bodyPr/>
          <a:lstStyle/>
          <a:p>
            <a:pPr algn="ctr"/>
            <a:r>
              <a:rPr lang="en-US" dirty="0"/>
              <a:t> City of Asheville</a:t>
            </a:r>
          </a:p>
        </p:txBody>
      </p:sp>
      <p:sp>
        <p:nvSpPr>
          <p:cNvPr id="3" name="TextBox 2">
            <a:extLst>
              <a:ext uri="{FF2B5EF4-FFF2-40B4-BE49-F238E27FC236}">
                <a16:creationId xmlns:a16="http://schemas.microsoft.com/office/drawing/2014/main" id="{F4EBA1F7-F6EB-179F-4092-BDC726CDE91D}"/>
              </a:ext>
            </a:extLst>
          </p:cNvPr>
          <p:cNvSpPr txBox="1"/>
          <p:nvPr/>
        </p:nvSpPr>
        <p:spPr>
          <a:xfrm>
            <a:off x="1033779" y="1290320"/>
            <a:ext cx="4940301" cy="5016758"/>
          </a:xfrm>
          <a:prstGeom prst="rect">
            <a:avLst/>
          </a:prstGeom>
          <a:noFill/>
        </p:spPr>
        <p:txBody>
          <a:bodyPr wrap="square" rtlCol="0">
            <a:spAutoFit/>
          </a:bodyPr>
          <a:lstStyle/>
          <a:p>
            <a:pPr marL="457200" indent="-457200">
              <a:buAutoNum type="arabicPeriod"/>
            </a:pPr>
            <a:r>
              <a:rPr lang="en-US" sz="2000" b="1" dirty="0"/>
              <a:t>Thursday the City of Asheville set up a command center before the storm hit.</a:t>
            </a:r>
          </a:p>
          <a:p>
            <a:pPr marL="457200" indent="-457200">
              <a:buAutoNum type="arabicPeriod"/>
            </a:pPr>
            <a:r>
              <a:rPr lang="en-US" sz="2000" b="1" dirty="0"/>
              <a:t>Heads of departments were at the safe location throughout the course of the storm.</a:t>
            </a:r>
          </a:p>
          <a:p>
            <a:pPr marL="457200" indent="-457200">
              <a:buAutoNum type="arabicPeriod"/>
            </a:pPr>
            <a:r>
              <a:rPr lang="en-US" sz="2000" b="1" dirty="0"/>
              <a:t>Immediately after the storm City of Asheville first responders were conducting rescue operations.</a:t>
            </a:r>
          </a:p>
          <a:p>
            <a:pPr marL="457200" indent="-457200">
              <a:buAutoNum type="arabicPeriod"/>
            </a:pPr>
            <a:r>
              <a:rPr lang="en-US" sz="2000" b="1" dirty="0"/>
              <a:t>City of Asheville and Buncombe County worked together as a team prior to Hurricane Helene and in the aftermath of it.</a:t>
            </a:r>
            <a:endParaRPr lang="en-US" sz="2000" dirty="0"/>
          </a:p>
          <a:p>
            <a:pPr marL="342900" indent="-342900">
              <a:buFont typeface="Arial" panose="020B0604020202020204" pitchFamily="34" charset="0"/>
              <a:buChar char="•"/>
            </a:pPr>
            <a:endParaRPr lang="en-US" sz="2000" dirty="0"/>
          </a:p>
          <a:p>
            <a:pPr marL="457200" indent="-457200">
              <a:buAutoNum type="arabicPeriod"/>
            </a:pPr>
            <a:endParaRPr lang="en-US" sz="2000" dirty="0"/>
          </a:p>
          <a:p>
            <a:pPr marL="457200" indent="-457200">
              <a:buAutoNum type="arabicPeriod"/>
            </a:pPr>
            <a:endParaRPr lang="en-US" sz="2000" dirty="0"/>
          </a:p>
        </p:txBody>
      </p:sp>
      <p:pic>
        <p:nvPicPr>
          <p:cNvPr id="13" name="Picture 12" descr="A map of a hurricane&#10;&#10;AI-generated content may be incorrect.">
            <a:extLst>
              <a:ext uri="{FF2B5EF4-FFF2-40B4-BE49-F238E27FC236}">
                <a16:creationId xmlns:a16="http://schemas.microsoft.com/office/drawing/2014/main" id="{9EE7CCDF-D9F5-9A6D-9546-65FD3BBEE3D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502594" y="1458684"/>
            <a:ext cx="4460806" cy="4027716"/>
          </a:xfrm>
          <a:prstGeom prst="rect">
            <a:avLst/>
          </a:prstGeom>
        </p:spPr>
      </p:pic>
    </p:spTree>
    <p:extLst>
      <p:ext uri="{BB962C8B-B14F-4D97-AF65-F5344CB8AC3E}">
        <p14:creationId xmlns:p14="http://schemas.microsoft.com/office/powerpoint/2010/main" val="4250240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E0E8B-796B-AA8A-1DBE-36F7E2390E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C8E07D-426B-0D02-75E4-E2FEE73BA42F}"/>
              </a:ext>
            </a:extLst>
          </p:cNvPr>
          <p:cNvSpPr>
            <a:spLocks noGrp="1"/>
          </p:cNvSpPr>
          <p:nvPr>
            <p:ph type="title"/>
          </p:nvPr>
        </p:nvSpPr>
        <p:spPr/>
        <p:txBody>
          <a:bodyPr/>
          <a:lstStyle/>
          <a:p>
            <a:pPr algn="ctr"/>
            <a:r>
              <a:rPr lang="en-US" dirty="0"/>
              <a:t>Group Discussion</a:t>
            </a:r>
          </a:p>
        </p:txBody>
      </p:sp>
      <p:sp>
        <p:nvSpPr>
          <p:cNvPr id="3" name="TextBox 2">
            <a:extLst>
              <a:ext uri="{FF2B5EF4-FFF2-40B4-BE49-F238E27FC236}">
                <a16:creationId xmlns:a16="http://schemas.microsoft.com/office/drawing/2014/main" id="{58971CDC-AB03-ACB2-1080-C0771873FB32}"/>
              </a:ext>
            </a:extLst>
          </p:cNvPr>
          <p:cNvSpPr txBox="1"/>
          <p:nvPr/>
        </p:nvSpPr>
        <p:spPr>
          <a:xfrm>
            <a:off x="904240" y="1280160"/>
            <a:ext cx="10637520" cy="4708981"/>
          </a:xfrm>
          <a:prstGeom prst="rect">
            <a:avLst/>
          </a:prstGeom>
          <a:noFill/>
        </p:spPr>
        <p:txBody>
          <a:bodyPr wrap="square" rtlCol="0">
            <a:spAutoFit/>
          </a:bodyPr>
          <a:lstStyle/>
          <a:p>
            <a:pPr marL="457200" indent="-457200">
              <a:buAutoNum type="arabicPeriod"/>
            </a:pPr>
            <a:r>
              <a:rPr lang="en-US" sz="2000" dirty="0"/>
              <a:t>What did you do prior to the hurricane that you are glad that you did?</a:t>
            </a:r>
          </a:p>
          <a:p>
            <a:pPr marL="457200" indent="-457200">
              <a:buAutoNum type="arabicPeriod"/>
            </a:pPr>
            <a:r>
              <a:rPr lang="en-US" sz="2000" dirty="0"/>
              <a:t>What do you wish you should have done prior to the hurricane?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Next, we will discuss Hurricane Helene impact.</a:t>
            </a:r>
          </a:p>
          <a:p>
            <a:pPr marL="457200" indent="-457200">
              <a:buAutoNum type="arabicPeriod"/>
            </a:pPr>
            <a:endParaRPr lang="en-US" sz="2000" dirty="0"/>
          </a:p>
          <a:p>
            <a:pPr marL="457200" indent="-457200">
              <a:buAutoNum type="arabicPeriod"/>
            </a:pPr>
            <a:endParaRPr lang="en-US" sz="2000" dirty="0"/>
          </a:p>
        </p:txBody>
      </p:sp>
    </p:spTree>
    <p:extLst>
      <p:ext uri="{BB962C8B-B14F-4D97-AF65-F5344CB8AC3E}">
        <p14:creationId xmlns:p14="http://schemas.microsoft.com/office/powerpoint/2010/main" val="1916254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65286-1BB6-8BF4-C41E-A1D6448C6E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62278A-9543-DE39-B855-D3E559FCA5F6}"/>
              </a:ext>
            </a:extLst>
          </p:cNvPr>
          <p:cNvSpPr>
            <a:spLocks noGrp="1"/>
          </p:cNvSpPr>
          <p:nvPr>
            <p:ph type="title"/>
          </p:nvPr>
        </p:nvSpPr>
        <p:spPr/>
        <p:txBody>
          <a:bodyPr/>
          <a:lstStyle/>
          <a:p>
            <a:pPr algn="ctr"/>
            <a:r>
              <a:rPr lang="en-US" dirty="0"/>
              <a:t>Hurricane Helene Friday, September 27th</a:t>
            </a:r>
          </a:p>
        </p:txBody>
      </p:sp>
      <p:sp>
        <p:nvSpPr>
          <p:cNvPr id="3" name="TextBox 2">
            <a:extLst>
              <a:ext uri="{FF2B5EF4-FFF2-40B4-BE49-F238E27FC236}">
                <a16:creationId xmlns:a16="http://schemas.microsoft.com/office/drawing/2014/main" id="{88DDBD49-AA91-FB40-20CB-CD124FF141FF}"/>
              </a:ext>
            </a:extLst>
          </p:cNvPr>
          <p:cNvSpPr txBox="1"/>
          <p:nvPr/>
        </p:nvSpPr>
        <p:spPr>
          <a:xfrm>
            <a:off x="904240" y="1280160"/>
            <a:ext cx="10637520" cy="5324535"/>
          </a:xfrm>
          <a:prstGeom prst="rect">
            <a:avLst/>
          </a:prstGeom>
          <a:noFill/>
        </p:spPr>
        <p:txBody>
          <a:bodyPr wrap="square" lIns="91440" tIns="45720" rIns="91440" bIns="45720" rtlCol="0" anchor="t">
            <a:spAutoFit/>
          </a:bodyPr>
          <a:lstStyle/>
          <a:p>
            <a:pPr marL="342900" indent="-342900">
              <a:buFont typeface="Arial"/>
              <a:buChar char="•"/>
            </a:pPr>
            <a:r>
              <a:rPr lang="en-US" sz="2000" dirty="0"/>
              <a:t>Power went out at 2:00 a.m. Friday, September 27</a:t>
            </a:r>
            <a:r>
              <a:rPr lang="en-US" sz="2000" baseline="30000" dirty="0"/>
              <a:t>th</a:t>
            </a:r>
            <a:r>
              <a:rPr lang="en-US" sz="2000" dirty="0"/>
              <a:t>, 2024</a:t>
            </a:r>
            <a:endParaRPr lang="en-US" sz="2000">
              <a:cs typeface="Arial" panose="020B0604020202020204"/>
            </a:endParaRPr>
          </a:p>
          <a:p>
            <a:pPr marL="342900" indent="-342900">
              <a:buFont typeface="Arial" panose="020B0604020202020204" pitchFamily="34" charset="0"/>
              <a:buChar char="•"/>
            </a:pPr>
            <a:r>
              <a:rPr lang="en-US" sz="2000" dirty="0"/>
              <a:t>1:00 pm on Friday, I left my area to go to the health center to check on the vaccines and power at the clinic.  </a:t>
            </a:r>
            <a:r>
              <a:rPr lang="en-US" sz="2000" b="1" dirty="0"/>
              <a:t>DO NOT DO THIS!</a:t>
            </a:r>
          </a:p>
          <a:p>
            <a:pPr marL="342900" indent="-342900">
              <a:buFont typeface="Arial" panose="020B0604020202020204" pitchFamily="34" charset="0"/>
              <a:buChar char="•"/>
            </a:pPr>
            <a:r>
              <a:rPr lang="en-US" sz="2000" dirty="0"/>
              <a:t>Since all communication had stopped, I had no way of knowing </a:t>
            </a:r>
            <a:r>
              <a:rPr lang="en-US" sz="2000"/>
              <a:t>anything regarding the storm</a:t>
            </a:r>
            <a:r>
              <a:rPr lang="en-US" sz="2000" dirty="0"/>
              <a:t>.</a:t>
            </a:r>
            <a:endParaRPr lang="en-US" sz="2000">
              <a:cs typeface="Arial"/>
            </a:endParaRPr>
          </a:p>
          <a:p>
            <a:pPr marL="342900" indent="-342900">
              <a:buFont typeface="Arial" panose="020B0604020202020204" pitchFamily="34" charset="0"/>
              <a:buChar char="•"/>
            </a:pPr>
            <a:r>
              <a:rPr lang="en-US" sz="2000" dirty="0"/>
              <a:t>I drove I26 into Asheville, and I could see the French Broad causing severe flooding.</a:t>
            </a:r>
          </a:p>
          <a:p>
            <a:pPr marL="342900" indent="-342900">
              <a:buFont typeface="Arial" panose="020B0604020202020204" pitchFamily="34" charset="0"/>
              <a:buChar char="•"/>
            </a:pPr>
            <a:r>
              <a:rPr lang="en-US" sz="2000" dirty="0"/>
              <a:t>Clinic had power!  Vaccines were safe.  I took photos of vaccine monitoring device.</a:t>
            </a:r>
          </a:p>
          <a:p>
            <a:pPr marL="342900" indent="-342900">
              <a:buFont typeface="Arial" panose="020B0604020202020204" pitchFamily="34" charset="0"/>
              <a:buChar char="•"/>
            </a:pPr>
            <a:r>
              <a:rPr lang="en-US" sz="2000" dirty="0"/>
              <a:t>I tried to call staff and found out we had no cell service.  </a:t>
            </a:r>
          </a:p>
          <a:p>
            <a:pPr marL="342900" indent="-342900">
              <a:buFont typeface="Arial" panose="020B0604020202020204" pitchFamily="34" charset="0"/>
              <a:buChar char="•"/>
            </a:pPr>
            <a:r>
              <a:rPr lang="en-US" sz="2000" dirty="0"/>
              <a:t>Phones and internet were out at the office.</a:t>
            </a:r>
          </a:p>
          <a:p>
            <a:pPr marL="342900" indent="-342900">
              <a:buFont typeface="Arial" panose="020B0604020202020204" pitchFamily="34" charset="0"/>
              <a:buChar char="•"/>
            </a:pPr>
            <a:r>
              <a:rPr lang="en-US" sz="2000" dirty="0"/>
              <a:t>I drove to the hospital parking lot and could get a cell phone signal.</a:t>
            </a:r>
          </a:p>
          <a:p>
            <a:pPr marL="342900" indent="-342900">
              <a:buFont typeface="Arial" panose="020B0604020202020204" pitchFamily="34" charset="0"/>
              <a:buChar char="•"/>
            </a:pPr>
            <a:r>
              <a:rPr lang="en-US" sz="2000" dirty="0"/>
              <a:t>I tried to call of the staff – no answer.  I did get a call to my daughter in Nebraska.  She became the disaster director for our family. Brooke had been trying to contact my daughter in Brevard, but no answer.  Brooke was extremely worried about all of us since she was seeing photos of damage..</a:t>
            </a:r>
          </a:p>
          <a:p>
            <a:pPr marL="342900" indent="-342900">
              <a:buFont typeface="Arial" panose="020B0604020202020204" pitchFamily="34" charset="0"/>
              <a:buChar char="•"/>
            </a:pPr>
            <a:r>
              <a:rPr lang="en-US" sz="2000" dirty="0"/>
              <a:t>We drove back to my place the same way we came to the office.</a:t>
            </a:r>
          </a:p>
          <a:p>
            <a:pPr marL="457200" indent="-457200">
              <a:buFont typeface="Arial"/>
              <a:buChar char="•"/>
            </a:pPr>
            <a:endParaRPr lang="en-US" sz="2000">
              <a:cs typeface="Arial" panose="020B0604020202020204"/>
            </a:endParaRPr>
          </a:p>
          <a:p>
            <a:pPr marL="457200" indent="-457200">
              <a:buFont typeface="Arial"/>
              <a:buChar char="•"/>
            </a:pPr>
            <a:endParaRPr lang="en-US" sz="2000">
              <a:cs typeface="Arial" panose="020B0604020202020204"/>
            </a:endParaRPr>
          </a:p>
        </p:txBody>
      </p:sp>
    </p:spTree>
    <p:extLst>
      <p:ext uri="{BB962C8B-B14F-4D97-AF65-F5344CB8AC3E}">
        <p14:creationId xmlns:p14="http://schemas.microsoft.com/office/powerpoint/2010/main" val="3188195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35A24B47-CE1C-BEE0-4B24-12F1B14B08D4}"/>
              </a:ext>
            </a:extLst>
          </p:cNvPr>
          <p:cNvSpPr>
            <a:spLocks noGrp="1"/>
          </p:cNvSpPr>
          <p:nvPr>
            <p:ph idx="1"/>
          </p:nvPr>
        </p:nvSpPr>
        <p:spPr>
          <a:xfrm>
            <a:off x="430209" y="1448790"/>
            <a:ext cx="5476117" cy="4476997"/>
          </a:xfrm>
        </p:spPr>
        <p:txBody>
          <a:bodyPr/>
          <a:lstStyle/>
          <a:p>
            <a:r>
              <a:rPr lang="en-US" dirty="0"/>
              <a:t>My view Friday afternoon verses the reality of the surrounding area.</a:t>
            </a:r>
          </a:p>
        </p:txBody>
      </p:sp>
      <p:sp>
        <p:nvSpPr>
          <p:cNvPr id="13" name="Title 2">
            <a:extLst>
              <a:ext uri="{FF2B5EF4-FFF2-40B4-BE49-F238E27FC236}">
                <a16:creationId xmlns:a16="http://schemas.microsoft.com/office/drawing/2014/main" id="{5EDEF65F-B82C-63A4-87F9-49F3D3B7A15A}"/>
              </a:ext>
            </a:extLst>
          </p:cNvPr>
          <p:cNvSpPr>
            <a:spLocks noGrp="1"/>
          </p:cNvSpPr>
          <p:nvPr>
            <p:ph type="title"/>
          </p:nvPr>
        </p:nvSpPr>
        <p:spPr>
          <a:xfrm>
            <a:off x="430210" y="492950"/>
            <a:ext cx="11241089" cy="670832"/>
          </a:xfrm>
        </p:spPr>
        <p:txBody>
          <a:bodyPr/>
          <a:lstStyle/>
          <a:p>
            <a:r>
              <a:rPr lang="en-US" dirty="0"/>
              <a:t>Friday, September 27th</a:t>
            </a:r>
          </a:p>
        </p:txBody>
      </p:sp>
      <p:pic>
        <p:nvPicPr>
          <p:cNvPr id="6" name="Picture 5" descr="A black railing on a deck&#10;&#10;AI-generated content may be incorrect.">
            <a:extLst>
              <a:ext uri="{FF2B5EF4-FFF2-40B4-BE49-F238E27FC236}">
                <a16:creationId xmlns:a16="http://schemas.microsoft.com/office/drawing/2014/main" id="{E3990E37-6369-3779-001D-F955945557CE}"/>
              </a:ext>
            </a:extLst>
          </p:cNvPr>
          <p:cNvPicPr>
            <a:picLocks noChangeAspect="1"/>
          </p:cNvPicPr>
          <p:nvPr/>
        </p:nvPicPr>
        <p:blipFill>
          <a:blip r:embed="rId3"/>
          <a:stretch>
            <a:fillRect/>
          </a:stretch>
        </p:blipFill>
        <p:spPr>
          <a:xfrm rot="5400000">
            <a:off x="263497" y="3192223"/>
            <a:ext cx="3301340" cy="2735804"/>
          </a:xfrm>
          <a:prstGeom prst="rect">
            <a:avLst/>
          </a:prstGeom>
          <a:noFill/>
        </p:spPr>
      </p:pic>
      <p:pic>
        <p:nvPicPr>
          <p:cNvPr id="8" name="Picture 7" descr="A dirt road with trees in the background&#10;&#10;AI-generated content may be incorrect.">
            <a:extLst>
              <a:ext uri="{FF2B5EF4-FFF2-40B4-BE49-F238E27FC236}">
                <a16:creationId xmlns:a16="http://schemas.microsoft.com/office/drawing/2014/main" id="{ED36F728-6FD5-F619-44AC-484D3CBE5EBC}"/>
              </a:ext>
            </a:extLst>
          </p:cNvPr>
          <p:cNvPicPr>
            <a:picLocks noChangeAspect="1"/>
          </p:cNvPicPr>
          <p:nvPr/>
        </p:nvPicPr>
        <p:blipFill>
          <a:blip r:embed="rId4"/>
          <a:stretch>
            <a:fillRect/>
          </a:stretch>
        </p:blipFill>
        <p:spPr>
          <a:xfrm>
            <a:off x="7435855" y="492950"/>
            <a:ext cx="4235444" cy="5694218"/>
          </a:xfrm>
          <a:prstGeom prst="rect">
            <a:avLst/>
          </a:prstGeom>
        </p:spPr>
      </p:pic>
    </p:spTree>
    <p:extLst>
      <p:ext uri="{BB962C8B-B14F-4D97-AF65-F5344CB8AC3E}">
        <p14:creationId xmlns:p14="http://schemas.microsoft.com/office/powerpoint/2010/main" val="1282729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05BC6-7622-06FC-FAB4-C3C79835D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14E55-A7A9-EB55-BBFB-3F8F7A75EB31}"/>
              </a:ext>
            </a:extLst>
          </p:cNvPr>
          <p:cNvSpPr>
            <a:spLocks noGrp="1"/>
          </p:cNvSpPr>
          <p:nvPr>
            <p:ph type="title"/>
          </p:nvPr>
        </p:nvSpPr>
        <p:spPr/>
        <p:txBody>
          <a:bodyPr/>
          <a:lstStyle/>
          <a:p>
            <a:pPr algn="ctr"/>
            <a:r>
              <a:rPr lang="en-US" dirty="0"/>
              <a:t>Hurricane Helene-Saturday, September 30th </a:t>
            </a:r>
          </a:p>
        </p:txBody>
      </p:sp>
      <p:sp>
        <p:nvSpPr>
          <p:cNvPr id="3" name="TextBox 2">
            <a:extLst>
              <a:ext uri="{FF2B5EF4-FFF2-40B4-BE49-F238E27FC236}">
                <a16:creationId xmlns:a16="http://schemas.microsoft.com/office/drawing/2014/main" id="{CF7BA87D-FB1B-6DC8-232A-34142273E540}"/>
              </a:ext>
            </a:extLst>
          </p:cNvPr>
          <p:cNvSpPr txBox="1"/>
          <p:nvPr/>
        </p:nvSpPr>
        <p:spPr>
          <a:xfrm>
            <a:off x="904240" y="1280160"/>
            <a:ext cx="10637520" cy="5016758"/>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000" dirty="0"/>
              <a:t>Very thankful that I filled the bathtub with water to</a:t>
            </a:r>
            <a:r>
              <a:rPr lang="en-US" sz="2000"/>
              <a:t> </a:t>
            </a:r>
            <a:r>
              <a:rPr lang="en-US" sz="2000" dirty="0"/>
              <a:t>use</a:t>
            </a:r>
            <a:r>
              <a:rPr lang="en-US" sz="2000"/>
              <a:t> for</a:t>
            </a:r>
            <a:r>
              <a:rPr lang="en-US" sz="2000" dirty="0"/>
              <a:t> </a:t>
            </a:r>
            <a:r>
              <a:rPr lang="en-US" sz="2000"/>
              <a:t>flushing</a:t>
            </a:r>
            <a:r>
              <a:rPr lang="en-US" sz="2000" dirty="0"/>
              <a:t> the toilet.</a:t>
            </a:r>
          </a:p>
          <a:p>
            <a:pPr marL="457200" indent="-457200">
              <a:buFont typeface="Arial" panose="020B0604020202020204" pitchFamily="34" charset="0"/>
              <a:buChar char="•"/>
            </a:pPr>
            <a:r>
              <a:rPr lang="en-US" sz="2000" dirty="0"/>
              <a:t>I had 8 cases of water at the health center for Urine Drug Screens.  I took two of those to my place.  I did give some water to staff at Hopscotch.  They drove in to check their office right up above our clinic.  I also had several cases of snacks, and I gave some of that to them.</a:t>
            </a:r>
          </a:p>
          <a:p>
            <a:pPr marL="457200" indent="-457200">
              <a:buFont typeface="Arial" panose="020B0604020202020204" pitchFamily="34" charset="0"/>
              <a:buChar char="•"/>
            </a:pPr>
            <a:r>
              <a:rPr lang="en-US" sz="2000" dirty="0"/>
              <a:t>I was able to use the toaster over to cook some food from my refrigerator at home.</a:t>
            </a:r>
          </a:p>
          <a:p>
            <a:pPr marL="457200" indent="-457200">
              <a:buFont typeface="Arial" panose="020B0604020202020204" pitchFamily="34" charset="0"/>
              <a:buChar char="•"/>
            </a:pPr>
            <a:r>
              <a:rPr lang="en-US" sz="2000" dirty="0"/>
              <a:t>After recharging devices, we tried to drive to Brevard.  We got south of the airport.  Water from the French Broad was over the road.  The line for gas was about 1 mile long.  </a:t>
            </a:r>
          </a:p>
          <a:p>
            <a:pPr marL="457200" indent="-457200">
              <a:buFont typeface="Arial" panose="020B0604020202020204" pitchFamily="34" charset="0"/>
              <a:buChar char="•"/>
            </a:pPr>
            <a:r>
              <a:rPr lang="en-US" sz="2000" dirty="0"/>
              <a:t>We stopped at Fair grounds and got cell signal.</a:t>
            </a:r>
          </a:p>
          <a:p>
            <a:pPr marL="457200" indent="-457200">
              <a:buFont typeface="Arial" panose="020B0604020202020204" pitchFamily="34" charset="0"/>
              <a:buChar char="•"/>
            </a:pPr>
            <a:endParaRPr lang="en-US" sz="2000">
              <a:cs typeface="Arial" panose="020B0604020202020204"/>
            </a:endParaRPr>
          </a:p>
          <a:p>
            <a:pPr marL="457200" indent="-457200">
              <a:buFont typeface="Arial" panose="020B0604020202020204" pitchFamily="34" charset="0"/>
              <a:buChar char="•"/>
            </a:pPr>
            <a:r>
              <a:rPr lang="en-US" sz="2000">
                <a:cs typeface="Arial" panose="020B0604020202020204"/>
              </a:rPr>
              <a:t>At this point I had no communication with City of Asheville HR department or any of my Marathon Health leaders due to the communication services being impacted by the storm.</a:t>
            </a:r>
          </a:p>
          <a:p>
            <a:pPr marL="457200" indent="-457200">
              <a:buFont typeface="Arial" panose="020B0604020202020204" pitchFamily="34" charset="0"/>
              <a:buChar char="•"/>
            </a:pPr>
            <a:endParaRPr lang="en-US" sz="2000">
              <a:cs typeface="Arial" panose="020B0604020202020204"/>
            </a:endParaRPr>
          </a:p>
          <a:p>
            <a:endParaRPr lang="en-US" sz="2000">
              <a:cs typeface="Arial" panose="020B0604020202020204"/>
            </a:endParaRPr>
          </a:p>
          <a:p>
            <a:endParaRPr lang="en-US" sz="2000">
              <a:cs typeface="Arial" panose="020B0604020202020204"/>
            </a:endParaRPr>
          </a:p>
        </p:txBody>
      </p:sp>
    </p:spTree>
    <p:extLst>
      <p:ext uri="{BB962C8B-B14F-4D97-AF65-F5344CB8AC3E}">
        <p14:creationId xmlns:p14="http://schemas.microsoft.com/office/powerpoint/2010/main" val="3526612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596ED-39E9-1587-52FC-9C8FD7F66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9EAC2C-9F1E-BAC2-BDEB-E74C04C0AC0A}"/>
              </a:ext>
            </a:extLst>
          </p:cNvPr>
          <p:cNvSpPr>
            <a:spLocks noGrp="1"/>
          </p:cNvSpPr>
          <p:nvPr>
            <p:ph type="title"/>
          </p:nvPr>
        </p:nvSpPr>
        <p:spPr/>
        <p:txBody>
          <a:bodyPr/>
          <a:lstStyle/>
          <a:p>
            <a:pPr algn="ctr"/>
            <a:r>
              <a:rPr lang="en-US" dirty="0"/>
              <a:t>Hurricane Helene- Saturday continued </a:t>
            </a:r>
          </a:p>
        </p:txBody>
      </p:sp>
      <p:sp>
        <p:nvSpPr>
          <p:cNvPr id="3" name="TextBox 2">
            <a:extLst>
              <a:ext uri="{FF2B5EF4-FFF2-40B4-BE49-F238E27FC236}">
                <a16:creationId xmlns:a16="http://schemas.microsoft.com/office/drawing/2014/main" id="{CAE4D1DD-34C2-B0E3-2A97-1622229272CB}"/>
              </a:ext>
            </a:extLst>
          </p:cNvPr>
          <p:cNvSpPr txBox="1"/>
          <p:nvPr/>
        </p:nvSpPr>
        <p:spPr>
          <a:xfrm>
            <a:off x="904240" y="1280160"/>
            <a:ext cx="10637520" cy="532453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t>I texted with team members.  I did get a response from several. They were safe.</a:t>
            </a:r>
            <a:endParaRPr lang="en-US" sz="2000">
              <a:cs typeface="Arial"/>
            </a:endParaRPr>
          </a:p>
          <a:p>
            <a:pPr marL="342900" indent="-342900">
              <a:buFont typeface="Arial" panose="020B0604020202020204" pitchFamily="34" charset="0"/>
              <a:buChar char="•"/>
            </a:pPr>
            <a:r>
              <a:rPr lang="en-US" sz="2000" dirty="0"/>
              <a:t>I called Brooke my disaster manager.  She was prior military and was managing</a:t>
            </a:r>
            <a:r>
              <a:rPr lang="en-US" sz="2000"/>
              <a:t> our family</a:t>
            </a:r>
            <a:r>
              <a:rPr lang="en-US" sz="2000" dirty="0"/>
              <a:t> great from afar.  It had been 24 hours since she had contact with us.  She was thrilled to hear my voice.  My son was with her.  So that alerted me to how worried and stressed she was about the situation. Brooke hadn’t heard anything from Brevard family.  She wanted addresses for Britts (Brevard Family), my health center and my apartment.   </a:t>
            </a:r>
          </a:p>
          <a:p>
            <a:pPr marL="342900" indent="-342900">
              <a:buFont typeface="Arial" panose="020B0604020202020204" pitchFamily="34" charset="0"/>
              <a:buChar char="•"/>
            </a:pPr>
            <a:r>
              <a:rPr lang="en-US" sz="2000" dirty="0"/>
              <a:t>She told us that Asheville was an island.  All access had been cut off. This is first that I heard the term “Hurricane Helene Disaster of Biblical Proportion.” Those words hit extremely hard.  I am from Nebraska and Colorado.  Tornados, blizzards, wildfires were common Emergency events.  Tornados were reported to look like a war zone after they went through.  </a:t>
            </a:r>
          </a:p>
          <a:p>
            <a:pPr marL="342900" indent="-342900">
              <a:buFont typeface="Arial" panose="020B0604020202020204" pitchFamily="34" charset="0"/>
              <a:buChar char="•"/>
            </a:pPr>
            <a:r>
              <a:rPr lang="en-US" sz="2000"/>
              <a:t>Brooke informed us of reports of looting and to be very careful.  </a:t>
            </a:r>
            <a:endParaRPr lang="en-US" sz="2000">
              <a:cs typeface="Arial"/>
            </a:endParaRPr>
          </a:p>
          <a:p>
            <a:pPr marL="342900" indent="-342900">
              <a:buFont typeface="Arial" panose="020B0604020202020204" pitchFamily="34" charset="0"/>
              <a:buChar char="•"/>
            </a:pPr>
            <a:r>
              <a:rPr lang="en-US" sz="2000">
                <a:cs typeface="Arial"/>
              </a:rPr>
              <a:t>She also let me know that there was a curfew in the city.</a:t>
            </a:r>
            <a:endParaRPr lang="en-US" sz="2000"/>
          </a:p>
          <a:p>
            <a:pPr marL="342900" indent="-342900">
              <a:buFont typeface="Arial" panose="020B0604020202020204" pitchFamily="34" charset="0"/>
              <a:buChar char="•"/>
            </a:pPr>
            <a:endParaRPr lang="en-US" sz="2000">
              <a:cs typeface="Arial"/>
            </a:endParaRPr>
          </a:p>
          <a:p>
            <a:endParaRPr lang="en-US" sz="2000" dirty="0"/>
          </a:p>
          <a:p>
            <a:pPr algn="ctr"/>
            <a:r>
              <a:rPr lang="en-US" sz="2000" b="1" dirty="0"/>
              <a:t>Truly at this point I had no idea of the magnitude of this event.  </a:t>
            </a:r>
          </a:p>
          <a:p>
            <a:endParaRPr lang="en-US" sz="2000" dirty="0"/>
          </a:p>
        </p:txBody>
      </p:sp>
    </p:spTree>
    <p:extLst>
      <p:ext uri="{BB962C8B-B14F-4D97-AF65-F5344CB8AC3E}">
        <p14:creationId xmlns:p14="http://schemas.microsoft.com/office/powerpoint/2010/main" val="1715665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6E155-EAB2-6FAB-DEF2-FF979FF8DB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632632-E776-962E-C4D1-C3ED6D36B6BE}"/>
              </a:ext>
            </a:extLst>
          </p:cNvPr>
          <p:cNvSpPr>
            <a:spLocks noGrp="1"/>
          </p:cNvSpPr>
          <p:nvPr>
            <p:ph type="title"/>
          </p:nvPr>
        </p:nvSpPr>
        <p:spPr/>
        <p:txBody>
          <a:bodyPr/>
          <a:lstStyle/>
          <a:p>
            <a:pPr algn="ctr"/>
            <a:r>
              <a:rPr lang="en-US" dirty="0"/>
              <a:t>Hurricane Helene-Sunday, September 29th </a:t>
            </a:r>
          </a:p>
        </p:txBody>
      </p:sp>
      <p:sp>
        <p:nvSpPr>
          <p:cNvPr id="3" name="TextBox 2">
            <a:extLst>
              <a:ext uri="{FF2B5EF4-FFF2-40B4-BE49-F238E27FC236}">
                <a16:creationId xmlns:a16="http://schemas.microsoft.com/office/drawing/2014/main" id="{4FDC69CE-929B-7D36-024B-B47EB49E5630}"/>
              </a:ext>
            </a:extLst>
          </p:cNvPr>
          <p:cNvSpPr txBox="1"/>
          <p:nvPr/>
        </p:nvSpPr>
        <p:spPr>
          <a:xfrm>
            <a:off x="914400" y="1310640"/>
            <a:ext cx="10637520" cy="317009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t>Sunday, we drove to the office to cook, recharge devices, and get more water.</a:t>
            </a:r>
          </a:p>
          <a:p>
            <a:pPr marL="342900" indent="-342900">
              <a:buFont typeface="Arial" panose="020B0604020202020204" pitchFamily="34" charset="0"/>
              <a:buChar char="•"/>
            </a:pPr>
            <a:r>
              <a:rPr lang="en-US" sz="2000" dirty="0"/>
              <a:t>At this point we started taking a 5-gallon bucket to the swimming pool where I live.  We would fill it up to replenish the bathtub water for flushing.</a:t>
            </a:r>
          </a:p>
          <a:p>
            <a:pPr marL="342900" indent="-342900">
              <a:buFont typeface="Arial" panose="020B0604020202020204" pitchFamily="34" charset="0"/>
              <a:buChar char="•"/>
            </a:pPr>
            <a:r>
              <a:rPr lang="en-US" sz="2000" dirty="0"/>
              <a:t>Sunday evening Starlink was connected in Woodfin.  This gave me the ability to text from home.  </a:t>
            </a:r>
          </a:p>
          <a:p>
            <a:pPr marL="342900" indent="-342900">
              <a:buFont typeface="Arial" panose="020B0604020202020204" pitchFamily="34" charset="0"/>
              <a:buChar char="•"/>
            </a:pPr>
            <a:r>
              <a:rPr lang="en-US" sz="2000" dirty="0"/>
              <a:t>Brooke still had no contact with family in Brevard.</a:t>
            </a:r>
          </a:p>
          <a:p>
            <a:pPr marL="342900" indent="-342900">
              <a:buFont typeface="Arial" panose="020B0604020202020204" pitchFamily="34" charset="0"/>
              <a:buChar char="•"/>
            </a:pPr>
            <a:r>
              <a:rPr lang="en-US" sz="2000" dirty="0"/>
              <a:t>I received a text from Natalie Guynn.  She is a friend who I have worked with.  Her brother lives in Asheville, and she was checking in on us.</a:t>
            </a:r>
          </a:p>
          <a:p>
            <a:pPr marL="342900" indent="-342900">
              <a:buFont typeface="Arial" panose="020B0604020202020204" pitchFamily="34" charset="0"/>
              <a:buChar char="•"/>
            </a:pPr>
            <a:r>
              <a:rPr lang="en-US" sz="2000" dirty="0"/>
              <a:t>She was able to give me navigation routes to drive to Brevard Monday morning.</a:t>
            </a:r>
          </a:p>
          <a:p>
            <a:r>
              <a:rPr lang="en-US" sz="2000" dirty="0"/>
              <a:t>  </a:t>
            </a:r>
            <a:endParaRPr lang="en-US" sz="2000" dirty="0">
              <a:cs typeface="Arial" panose="020B0604020202020204"/>
            </a:endParaRPr>
          </a:p>
        </p:txBody>
      </p:sp>
    </p:spTree>
    <p:extLst>
      <p:ext uri="{BB962C8B-B14F-4D97-AF65-F5344CB8AC3E}">
        <p14:creationId xmlns:p14="http://schemas.microsoft.com/office/powerpoint/2010/main" val="295154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4A6B7-E970-2404-FA22-BA3B388033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B3637-B341-18C8-9D7A-979D49580A33}"/>
              </a:ext>
            </a:extLst>
          </p:cNvPr>
          <p:cNvSpPr>
            <a:spLocks noGrp="1"/>
          </p:cNvSpPr>
          <p:nvPr>
            <p:ph type="title"/>
          </p:nvPr>
        </p:nvSpPr>
        <p:spPr/>
        <p:txBody>
          <a:bodyPr/>
          <a:lstStyle/>
          <a:p>
            <a:pPr algn="ctr"/>
            <a:r>
              <a:rPr lang="en-US" dirty="0"/>
              <a:t>Hurricane Helene-Monday, September 30th </a:t>
            </a:r>
          </a:p>
        </p:txBody>
      </p:sp>
      <p:sp>
        <p:nvSpPr>
          <p:cNvPr id="3" name="TextBox 2">
            <a:extLst>
              <a:ext uri="{FF2B5EF4-FFF2-40B4-BE49-F238E27FC236}">
                <a16:creationId xmlns:a16="http://schemas.microsoft.com/office/drawing/2014/main" id="{87B54B15-BA35-C4AC-6AD7-64508BB3BCDB}"/>
              </a:ext>
            </a:extLst>
          </p:cNvPr>
          <p:cNvSpPr txBox="1"/>
          <p:nvPr/>
        </p:nvSpPr>
        <p:spPr>
          <a:xfrm>
            <a:off x="914400" y="1310640"/>
            <a:ext cx="10637520" cy="4093428"/>
          </a:xfrm>
          <a:prstGeom prst="rect">
            <a:avLst/>
          </a:prstGeom>
          <a:noFill/>
        </p:spPr>
        <p:txBody>
          <a:bodyPr wrap="square" lIns="91440" tIns="45720" rIns="91440" bIns="45720" rtlCol="0" anchor="t">
            <a:spAutoFit/>
          </a:bodyPr>
          <a:lstStyle/>
          <a:p>
            <a:pPr marL="342900" indent="-342900">
              <a:buFont typeface="Arial"/>
              <a:buChar char="•"/>
            </a:pPr>
            <a:r>
              <a:rPr lang="en-US" sz="2000" dirty="0"/>
              <a:t>Monday morning, I was able to get a phone call out to Brooke.</a:t>
            </a:r>
            <a:r>
              <a:rPr lang="en-US" sz="2000"/>
              <a:t> </a:t>
            </a:r>
            <a:r>
              <a:rPr lang="en-US" sz="2000" dirty="0"/>
              <a:t>She told me she had communication with Britt in Brevard.  They were safe, had power and water.  They were so worried about us in Asheville.</a:t>
            </a:r>
            <a:endParaRPr lang="en-US">
              <a:cs typeface="Arial" panose="020B0604020202020204"/>
            </a:endParaRPr>
          </a:p>
          <a:p>
            <a:pPr marL="342900" indent="-342900">
              <a:buFont typeface="Arial"/>
              <a:buChar char="•"/>
            </a:pPr>
            <a:r>
              <a:rPr lang="en-US" sz="2000" dirty="0"/>
              <a:t>I let Brooke know that we were going to attempt to drive to Brevard, and the route that we would be taking.</a:t>
            </a:r>
            <a:endParaRPr lang="en-US" sz="2000">
              <a:cs typeface="Arial" panose="020B0604020202020204"/>
            </a:endParaRPr>
          </a:p>
          <a:p>
            <a:pPr marL="342900" indent="-342900">
              <a:buFont typeface="Arial"/>
              <a:buChar char="•"/>
            </a:pPr>
            <a:r>
              <a:rPr lang="en-US" sz="2000" dirty="0"/>
              <a:t>We left before curfew had lifted. I had seen the back up of traffic on 126 on Sunday.  We knew if we wanted to get out and still have gas to get there we needed to leave early.</a:t>
            </a:r>
            <a:endParaRPr lang="en-US" sz="2000">
              <a:cs typeface="Arial" panose="020B0604020202020204"/>
            </a:endParaRPr>
          </a:p>
          <a:p>
            <a:pPr marL="342900" indent="-342900">
              <a:buFont typeface="Arial"/>
              <a:buChar char="•"/>
            </a:pPr>
            <a:r>
              <a:rPr lang="en-US" sz="2000" dirty="0"/>
              <a:t>Monday morning at 8:30 am we arrived safely to be greeted with open arms by the family in Brevard.  Best HUGS I have had in YEARS….</a:t>
            </a:r>
            <a:endParaRPr lang="en-US" sz="2000">
              <a:cs typeface="Arial" panose="020B0604020202020204"/>
            </a:endParaRPr>
          </a:p>
          <a:p>
            <a:pPr marL="342900" indent="-342900">
              <a:buFont typeface="Arial"/>
              <a:buChar char="•"/>
            </a:pPr>
            <a:r>
              <a:rPr lang="en-US" sz="2000" dirty="0"/>
              <a:t>We learned that the fiber optic cable had been severed.  Which resulted in everyone losing communication ability.</a:t>
            </a:r>
            <a:endParaRPr lang="en-US" sz="2000">
              <a:cs typeface="Arial" panose="020B0604020202020204"/>
            </a:endParaRPr>
          </a:p>
          <a:p>
            <a:pPr marL="342900" indent="-342900">
              <a:buFont typeface="Arial"/>
              <a:buChar char="•"/>
            </a:pPr>
            <a:r>
              <a:rPr lang="en-US" sz="2000" dirty="0"/>
              <a:t>My son-in-law is a professor at Brevard college.  They were driving students north of Brevard to get a cell signal so students could call family.</a:t>
            </a:r>
            <a:endParaRPr lang="en-US" sz="2000">
              <a:cs typeface="Arial" panose="020B0604020202020204"/>
            </a:endParaRPr>
          </a:p>
        </p:txBody>
      </p:sp>
    </p:spTree>
    <p:extLst>
      <p:ext uri="{BB962C8B-B14F-4D97-AF65-F5344CB8AC3E}">
        <p14:creationId xmlns:p14="http://schemas.microsoft.com/office/powerpoint/2010/main" val="939793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8EA6-B7D9-70FA-C3AC-F2F8FE162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022F5-87F9-168A-6E06-EB40EB95446B}"/>
              </a:ext>
            </a:extLst>
          </p:cNvPr>
          <p:cNvSpPr>
            <a:spLocks noGrp="1"/>
          </p:cNvSpPr>
          <p:nvPr>
            <p:ph type="title"/>
          </p:nvPr>
        </p:nvSpPr>
        <p:spPr>
          <a:xfrm>
            <a:off x="430210" y="492950"/>
            <a:ext cx="11241089" cy="1573356"/>
          </a:xfrm>
        </p:spPr>
        <p:txBody>
          <a:bodyPr/>
          <a:lstStyle/>
          <a:p>
            <a:pPr algn="ctr"/>
            <a:r>
              <a:rPr lang="en-US" dirty="0"/>
              <a:t>Hurricane Helene-Monday, September 30</a:t>
            </a:r>
            <a:r>
              <a:rPr lang="en-US" baseline="30000" dirty="0"/>
              <a:t>th</a:t>
            </a:r>
            <a:br>
              <a:rPr lang="en-US" dirty="0"/>
            </a:br>
            <a:r>
              <a:rPr lang="en-US" dirty="0"/>
              <a:t>Communication with                                              City of Asheville and Marathon Health </a:t>
            </a:r>
          </a:p>
        </p:txBody>
      </p:sp>
      <p:sp>
        <p:nvSpPr>
          <p:cNvPr id="3" name="TextBox 2">
            <a:extLst>
              <a:ext uri="{FF2B5EF4-FFF2-40B4-BE49-F238E27FC236}">
                <a16:creationId xmlns:a16="http://schemas.microsoft.com/office/drawing/2014/main" id="{FB40A5AE-8423-7C33-9029-46D6270B5138}"/>
              </a:ext>
            </a:extLst>
          </p:cNvPr>
          <p:cNvSpPr txBox="1"/>
          <p:nvPr/>
        </p:nvSpPr>
        <p:spPr>
          <a:xfrm>
            <a:off x="914400" y="1960880"/>
            <a:ext cx="10637520" cy="3170099"/>
          </a:xfrm>
          <a:prstGeom prst="rect">
            <a:avLst/>
          </a:prstGeom>
          <a:noFill/>
        </p:spPr>
        <p:txBody>
          <a:bodyPr wrap="square" lIns="91440" tIns="45720" rIns="91440" bIns="45720" rtlCol="0" anchor="t">
            <a:spAutoFit/>
          </a:bodyPr>
          <a:lstStyle/>
          <a:p>
            <a:pPr marL="342900" indent="-342900">
              <a:buFont typeface="Arial"/>
              <a:buChar char="•"/>
            </a:pPr>
            <a:endParaRPr lang="en-US" sz="2000"/>
          </a:p>
          <a:p>
            <a:pPr marL="342900" indent="-342900">
              <a:buFont typeface="Arial"/>
              <a:buChar char="•"/>
            </a:pPr>
            <a:r>
              <a:rPr lang="en-US" sz="2000" dirty="0"/>
              <a:t>I drove north of Brevard about 5 miles to get cell signal to make phone calls.</a:t>
            </a:r>
            <a:endParaRPr lang="en-US">
              <a:cs typeface="Arial"/>
            </a:endParaRPr>
          </a:p>
          <a:p>
            <a:pPr marL="342900" indent="-342900">
              <a:buFont typeface="Arial"/>
              <a:buChar char="•"/>
            </a:pPr>
            <a:r>
              <a:rPr lang="en-US" sz="2000" dirty="0"/>
              <a:t>I called and spoke with the acting HR Director for the City of Asheville. I let her know that the team was safe, the building was intact.</a:t>
            </a:r>
            <a:endParaRPr lang="en-US" sz="2000">
              <a:cs typeface="Arial" panose="020B0604020202020204"/>
            </a:endParaRPr>
          </a:p>
          <a:p>
            <a:pPr marL="342900" indent="-342900">
              <a:buFont typeface="Arial"/>
              <a:buChar char="•"/>
            </a:pPr>
            <a:r>
              <a:rPr lang="en-US" sz="2000" dirty="0"/>
              <a:t>The City of Asheville was making sure all city employees were safe.  Some homes were lost.  Some city buildings were gone.</a:t>
            </a:r>
            <a:endParaRPr lang="en-US" sz="2000">
              <a:cs typeface="Arial" panose="020B0604020202020204"/>
            </a:endParaRPr>
          </a:p>
          <a:p>
            <a:pPr marL="342900" indent="-342900">
              <a:buFont typeface="Arial"/>
              <a:buChar char="•"/>
            </a:pPr>
            <a:r>
              <a:rPr lang="en-US" sz="2000" dirty="0"/>
              <a:t>My next call was to my managers</a:t>
            </a:r>
            <a:r>
              <a:rPr lang="en-US" sz="2000"/>
              <a:t> and teammates</a:t>
            </a:r>
            <a:r>
              <a:rPr lang="en-US" sz="2000" dirty="0"/>
              <a:t>.</a:t>
            </a:r>
            <a:endParaRPr lang="en-US" sz="2000">
              <a:cs typeface="Arial" panose="020B0604020202020204"/>
            </a:endParaRPr>
          </a:p>
          <a:p>
            <a:pPr marL="342900" indent="-342900">
              <a:buFont typeface="Arial"/>
              <a:buChar char="•"/>
            </a:pPr>
            <a:endParaRPr lang="en-US" sz="2000">
              <a:cs typeface="Arial" panose="020B0604020202020204"/>
            </a:endParaRPr>
          </a:p>
          <a:p>
            <a:endParaRPr lang="en-US" sz="2000" dirty="0"/>
          </a:p>
          <a:p>
            <a:endParaRPr lang="en-US" sz="2000">
              <a:cs typeface="Arial"/>
            </a:endParaRPr>
          </a:p>
        </p:txBody>
      </p:sp>
    </p:spTree>
    <p:extLst>
      <p:ext uri="{BB962C8B-B14F-4D97-AF65-F5344CB8AC3E}">
        <p14:creationId xmlns:p14="http://schemas.microsoft.com/office/powerpoint/2010/main" val="2231275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97C625-7CD8-A5AB-8EEC-5F780CC244E7}"/>
              </a:ext>
            </a:extLst>
          </p:cNvPr>
          <p:cNvSpPr>
            <a:spLocks noGrp="1"/>
          </p:cNvSpPr>
          <p:nvPr>
            <p:ph idx="1"/>
          </p:nvPr>
        </p:nvSpPr>
        <p:spPr>
          <a:xfrm>
            <a:off x="430209" y="1448790"/>
            <a:ext cx="11223223" cy="3739188"/>
          </a:xfrm>
        </p:spPr>
        <p:txBody>
          <a:bodyPr lIns="91440" tIns="45720" rIns="91440" bIns="45720" anchor="t"/>
          <a:lstStyle/>
          <a:p>
            <a:pPr>
              <a:lnSpc>
                <a:spcPct val="100000"/>
              </a:lnSpc>
              <a:spcBef>
                <a:spcPts val="0"/>
              </a:spcBef>
            </a:pPr>
            <a:r>
              <a:rPr lang="en-US" sz="2000" dirty="0">
                <a:solidFill>
                  <a:srgbClr val="404040"/>
                </a:solidFill>
                <a:latin typeface="Arial"/>
                <a:cs typeface="Arial"/>
              </a:rPr>
              <a:t>Marathon Health redirected all clinical services immediately. We have Care Anywhere team that provides virtual and phone visits for our clients that opt into that service. We have MD’s that are licensed in 50 states. </a:t>
            </a:r>
            <a:endParaRPr lang="en-US" dirty="0">
              <a:latin typeface="Arial"/>
              <a:cs typeface="Arial"/>
            </a:endParaRPr>
          </a:p>
          <a:p>
            <a:pPr>
              <a:lnSpc>
                <a:spcPct val="100000"/>
              </a:lnSpc>
              <a:spcBef>
                <a:spcPts val="0"/>
              </a:spcBef>
            </a:pPr>
            <a:r>
              <a:rPr lang="en-US" sz="2000" dirty="0">
                <a:solidFill>
                  <a:srgbClr val="404040"/>
                </a:solidFill>
                <a:latin typeface="Arial"/>
                <a:cs typeface="Arial"/>
              </a:rPr>
              <a:t>I was able to talk to the lead for the Care Anywhere team and let them know important information about our client “City of Asheville.” They navigated services to find pharmacies where medications could be filled. </a:t>
            </a:r>
            <a:endParaRPr lang="en-US" dirty="0">
              <a:latin typeface="Arial"/>
              <a:cs typeface="Arial"/>
            </a:endParaRPr>
          </a:p>
          <a:p>
            <a:pPr>
              <a:lnSpc>
                <a:spcPct val="100000"/>
              </a:lnSpc>
              <a:spcBef>
                <a:spcPts val="0"/>
              </a:spcBef>
            </a:pPr>
            <a:r>
              <a:rPr lang="en-US" sz="2000" dirty="0">
                <a:solidFill>
                  <a:srgbClr val="404040"/>
                </a:solidFill>
                <a:latin typeface="Arial"/>
                <a:cs typeface="Arial"/>
              </a:rPr>
              <a:t>They created a clinical schedule for virtual or phone visit to be started on Tuesday.</a:t>
            </a:r>
          </a:p>
          <a:p>
            <a:pPr>
              <a:lnSpc>
                <a:spcPct val="100000"/>
              </a:lnSpc>
              <a:spcBef>
                <a:spcPts val="0"/>
              </a:spcBef>
            </a:pPr>
            <a:r>
              <a:rPr lang="en-US" sz="2000" dirty="0">
                <a:solidFill>
                  <a:srgbClr val="404040"/>
                </a:solidFill>
                <a:latin typeface="Arial"/>
                <a:cs typeface="Arial"/>
              </a:rPr>
              <a:t>This gave our onsite team a chance to regroup and deal with personal issues before having to return to work. </a:t>
            </a:r>
            <a:endParaRPr lang="en-US" dirty="0">
              <a:latin typeface="Arial"/>
              <a:cs typeface="Arial"/>
            </a:endParaRPr>
          </a:p>
        </p:txBody>
      </p:sp>
      <p:sp>
        <p:nvSpPr>
          <p:cNvPr id="3" name="Title 2">
            <a:extLst>
              <a:ext uri="{FF2B5EF4-FFF2-40B4-BE49-F238E27FC236}">
                <a16:creationId xmlns:a16="http://schemas.microsoft.com/office/drawing/2014/main" id="{FCCF8D3D-8BB1-CECB-5BA4-740AB7DFE791}"/>
              </a:ext>
            </a:extLst>
          </p:cNvPr>
          <p:cNvSpPr>
            <a:spLocks noGrp="1"/>
          </p:cNvSpPr>
          <p:nvPr>
            <p:ph type="title"/>
          </p:nvPr>
        </p:nvSpPr>
        <p:spPr/>
        <p:txBody>
          <a:bodyPr lIns="91440" tIns="45720" rIns="91440" bIns="45720" anchor="t">
            <a:noAutofit/>
          </a:bodyPr>
          <a:lstStyle/>
          <a:p>
            <a:pPr algn="ctr"/>
            <a:r>
              <a:rPr lang="en-US">
                <a:latin typeface="Arial"/>
                <a:cs typeface="Arial"/>
              </a:rPr>
              <a:t>Health Center Services Redirected</a:t>
            </a:r>
            <a:endParaRPr lang="en-US"/>
          </a:p>
        </p:txBody>
      </p:sp>
    </p:spTree>
    <p:extLst>
      <p:ext uri="{BB962C8B-B14F-4D97-AF65-F5344CB8AC3E}">
        <p14:creationId xmlns:p14="http://schemas.microsoft.com/office/powerpoint/2010/main" val="2532563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85ED-AFDB-886B-E0F7-9039A46F082E}"/>
              </a:ext>
            </a:extLst>
          </p:cNvPr>
          <p:cNvSpPr>
            <a:spLocks noGrp="1"/>
          </p:cNvSpPr>
          <p:nvPr>
            <p:ph type="ctrTitle"/>
          </p:nvPr>
        </p:nvSpPr>
        <p:spPr/>
        <p:txBody>
          <a:bodyPr/>
          <a:lstStyle/>
          <a:p>
            <a:r>
              <a:rPr lang="en-US" sz="3600" dirty="0"/>
              <a:t>Barb Yendra, Practice Manager</a:t>
            </a:r>
            <a:br>
              <a:rPr lang="en-US" dirty="0"/>
            </a:br>
            <a:r>
              <a:rPr lang="en-US" sz="2000" dirty="0"/>
              <a:t>Employee Health Services</a:t>
            </a:r>
            <a:br>
              <a:rPr lang="en-US" sz="2000" dirty="0"/>
            </a:br>
            <a:r>
              <a:rPr lang="en-US" sz="2000" dirty="0"/>
              <a:t>City of Asheville</a:t>
            </a:r>
            <a:br>
              <a:rPr lang="en-US" sz="2000" dirty="0"/>
            </a:br>
            <a:r>
              <a:rPr lang="en-US" sz="2000" dirty="0"/>
              <a:t>Marathon Health</a:t>
            </a:r>
            <a:br>
              <a:rPr lang="en-US" sz="2000" dirty="0"/>
            </a:br>
            <a:r>
              <a:rPr lang="en-US" sz="2000" dirty="0"/>
              <a:t>Urine Drug Screen Trainer</a:t>
            </a:r>
            <a:br>
              <a:rPr lang="en-US" sz="2000" dirty="0"/>
            </a:br>
            <a:r>
              <a:rPr lang="en-US" sz="2000" dirty="0"/>
              <a:t>Emergency Coordinator</a:t>
            </a:r>
            <a:br>
              <a:rPr lang="en-US" sz="2000" dirty="0"/>
            </a:br>
            <a:r>
              <a:rPr lang="en-US" sz="2000" dirty="0"/>
              <a:t>Vaccine Coordinator</a:t>
            </a:r>
            <a:br>
              <a:rPr lang="en-US" sz="2000" dirty="0"/>
            </a:br>
            <a:r>
              <a:rPr lang="en-US" sz="2000" dirty="0"/>
              <a:t>MA, LPN, RN Peer Support</a:t>
            </a:r>
          </a:p>
        </p:txBody>
      </p:sp>
      <p:sp>
        <p:nvSpPr>
          <p:cNvPr id="3" name="Subtitle 2">
            <a:extLst>
              <a:ext uri="{FF2B5EF4-FFF2-40B4-BE49-F238E27FC236}">
                <a16:creationId xmlns:a16="http://schemas.microsoft.com/office/drawing/2014/main" id="{FB2AD123-1DA3-F40C-3EB6-AB5598926545}"/>
              </a:ext>
            </a:extLst>
          </p:cNvPr>
          <p:cNvSpPr>
            <a:spLocks noGrp="1"/>
          </p:cNvSpPr>
          <p:nvPr>
            <p:ph type="subTitle" idx="1"/>
          </p:nvPr>
        </p:nvSpPr>
        <p:spPr>
          <a:xfrm>
            <a:off x="1045029" y="3602037"/>
            <a:ext cx="10082150" cy="2615883"/>
          </a:xfrm>
        </p:spPr>
        <p:txBody>
          <a:bodyPr/>
          <a:lstStyle/>
          <a:p>
            <a:pPr marL="457200" indent="-457200" algn="l">
              <a:buFont typeface="Arial" panose="020B0604020202020204" pitchFamily="34" charset="0"/>
              <a:buChar char="•"/>
            </a:pPr>
            <a:r>
              <a:rPr lang="en-US" b="1" dirty="0"/>
              <a:t>Employee Health Services is dedicated to the                 City of Asheville employees, spouses and dependents over the age of 16</a:t>
            </a:r>
          </a:p>
          <a:p>
            <a:pPr marL="457200" indent="-457200" algn="l">
              <a:buFont typeface="Arial" panose="020B0604020202020204" pitchFamily="34" charset="0"/>
              <a:buChar char="•"/>
            </a:pPr>
            <a:r>
              <a:rPr lang="en-US" b="1" dirty="0"/>
              <a:t>Manage all Workplace Injuries</a:t>
            </a:r>
          </a:p>
          <a:p>
            <a:pPr marL="457200" indent="-457200" algn="l">
              <a:buFont typeface="Arial" panose="020B0604020202020204" pitchFamily="34" charset="0"/>
              <a:buChar char="•"/>
            </a:pPr>
            <a:r>
              <a:rPr lang="en-US" b="1" dirty="0"/>
              <a:t>Opened in March of 2022</a:t>
            </a:r>
          </a:p>
        </p:txBody>
      </p:sp>
    </p:spTree>
    <p:extLst>
      <p:ext uri="{BB962C8B-B14F-4D97-AF65-F5344CB8AC3E}">
        <p14:creationId xmlns:p14="http://schemas.microsoft.com/office/powerpoint/2010/main" val="287488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3F190-D3F9-8766-35F1-799C6228E0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6FEBD-0EA1-3831-A165-FEE9991DF8A7}"/>
              </a:ext>
            </a:extLst>
          </p:cNvPr>
          <p:cNvSpPr>
            <a:spLocks noGrp="1"/>
          </p:cNvSpPr>
          <p:nvPr>
            <p:ph type="title"/>
          </p:nvPr>
        </p:nvSpPr>
        <p:spPr>
          <a:xfrm>
            <a:off x="430210" y="492950"/>
            <a:ext cx="11241089" cy="1071690"/>
          </a:xfrm>
        </p:spPr>
        <p:txBody>
          <a:bodyPr/>
          <a:lstStyle/>
          <a:p>
            <a:pPr algn="ctr"/>
            <a:r>
              <a:rPr lang="en-US" dirty="0"/>
              <a:t>Hurricane Helene-Tuesday, October 1st</a:t>
            </a:r>
            <a:br>
              <a:rPr lang="en-US" dirty="0"/>
            </a:br>
            <a:r>
              <a:rPr lang="en-US" dirty="0"/>
              <a:t>Internet is up and going in Brevard </a:t>
            </a:r>
          </a:p>
        </p:txBody>
      </p:sp>
      <p:sp>
        <p:nvSpPr>
          <p:cNvPr id="3" name="TextBox 2">
            <a:extLst>
              <a:ext uri="{FF2B5EF4-FFF2-40B4-BE49-F238E27FC236}">
                <a16:creationId xmlns:a16="http://schemas.microsoft.com/office/drawing/2014/main" id="{D3075FDF-4653-F032-30B3-1735D3C7DA85}"/>
              </a:ext>
            </a:extLst>
          </p:cNvPr>
          <p:cNvSpPr txBox="1"/>
          <p:nvPr/>
        </p:nvSpPr>
        <p:spPr>
          <a:xfrm>
            <a:off x="914400" y="1960880"/>
            <a:ext cx="10637520" cy="4401205"/>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000" dirty="0"/>
              <a:t>I could now log into my work computer to help navigate patients to Care Anywhere.</a:t>
            </a:r>
            <a:endParaRPr lang="en-US" sz="2000">
              <a:cs typeface="Arial"/>
            </a:endParaRPr>
          </a:p>
          <a:p>
            <a:pPr marL="342900" indent="-342900">
              <a:buFont typeface="Arial" panose="020B0604020202020204" pitchFamily="34" charset="0"/>
              <a:buChar char="•"/>
            </a:pPr>
            <a:r>
              <a:rPr lang="en-US" sz="2000" dirty="0"/>
              <a:t>I held meetings with Senior Leadership at Marathon Health to discuss what our needs were.</a:t>
            </a:r>
          </a:p>
          <a:p>
            <a:pPr marL="342900" indent="-342900">
              <a:buFont typeface="Arial" panose="020B0604020202020204" pitchFamily="34" charset="0"/>
              <a:buChar char="•"/>
            </a:pPr>
            <a:r>
              <a:rPr lang="en-US" sz="2000" dirty="0"/>
              <a:t>I advocated for teammates to make sure they were paid.  During the event</a:t>
            </a:r>
            <a:r>
              <a:rPr lang="en-US" sz="2000"/>
              <a:t> all staff was paid normally throughout the course of this event</a:t>
            </a:r>
            <a:r>
              <a:rPr lang="en-US" sz="2000" dirty="0"/>
              <a:t>.  Marathon Health wanted to make sure that the teammates were able to focus on being safe and helping others in need.</a:t>
            </a:r>
          </a:p>
          <a:p>
            <a:pPr marL="342900" indent="-342900">
              <a:buFont typeface="Arial" panose="020B0604020202020204" pitchFamily="34" charset="0"/>
              <a:buChar char="•"/>
            </a:pPr>
            <a:r>
              <a:rPr lang="en-US" sz="2000" dirty="0"/>
              <a:t>I had meetings with City of Asheville HR department to discuss next steps and possible reopening.</a:t>
            </a:r>
          </a:p>
          <a:p>
            <a:pPr marL="342900" indent="-342900">
              <a:buFont typeface="Arial" panose="020B0604020202020204" pitchFamily="34" charset="0"/>
              <a:buChar char="•"/>
            </a:pPr>
            <a:r>
              <a:rPr lang="en-US" sz="2000" dirty="0"/>
              <a:t>Five days after Hurricane Helene</a:t>
            </a:r>
            <a:r>
              <a:rPr lang="en-US" sz="2000"/>
              <a:t>,</a:t>
            </a:r>
            <a:r>
              <a:rPr lang="en-US" sz="2000" dirty="0"/>
              <a:t> I saw the first news clips and photos.  I couldn’t stop looking at the devastation.  The stories had such a huge impact.  I was now seeing what the world was seeing.  </a:t>
            </a:r>
            <a:endParaRPr lang="en-US" sz="2000"/>
          </a:p>
          <a:p>
            <a:pPr marL="342900" indent="-342900">
              <a:buFont typeface="Arial" panose="020B0604020202020204" pitchFamily="34" charset="0"/>
              <a:buChar char="•"/>
            </a:pPr>
            <a:r>
              <a:rPr lang="en-US" sz="2000">
                <a:cs typeface="Arial" panose="020B0604020202020204"/>
              </a:rPr>
              <a:t>One image that had a lot of impact of the water department.  All the roads were gone, water treatment had been heavily damaged.  I knew this was going to take a long time to fix.</a:t>
            </a:r>
          </a:p>
        </p:txBody>
      </p:sp>
    </p:spTree>
    <p:extLst>
      <p:ext uri="{BB962C8B-B14F-4D97-AF65-F5344CB8AC3E}">
        <p14:creationId xmlns:p14="http://schemas.microsoft.com/office/powerpoint/2010/main" val="2238343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0ED7-D664-3CAA-4ED0-0673C28C3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542853-63DA-59FA-2CC3-931C157465E5}"/>
              </a:ext>
            </a:extLst>
          </p:cNvPr>
          <p:cNvSpPr>
            <a:spLocks noGrp="1"/>
          </p:cNvSpPr>
          <p:nvPr>
            <p:ph type="title"/>
          </p:nvPr>
        </p:nvSpPr>
        <p:spPr>
          <a:xfrm>
            <a:off x="430210" y="492950"/>
            <a:ext cx="11241089" cy="5755032"/>
          </a:xfrm>
        </p:spPr>
        <p:txBody>
          <a:bodyPr lIns="91440" tIns="45720" rIns="91440" bIns="45720" anchor="t">
            <a:noAutofit/>
          </a:bodyPr>
          <a:lstStyle/>
          <a:p>
            <a:r>
              <a:rPr lang="en-US" dirty="0">
                <a:latin typeface="Arial"/>
                <a:cs typeface="Arial"/>
              </a:rPr>
              <a:t>Hurricane Helene – Thursday, October 3rd</a:t>
            </a:r>
            <a:br>
              <a:rPr lang="en-US" dirty="0"/>
            </a:br>
            <a:br>
              <a:rPr lang="en-US" sz="2800" baseline="30000" dirty="0">
                <a:latin typeface="Arial"/>
                <a:cs typeface="Arial"/>
              </a:rPr>
            </a:br>
            <a:r>
              <a:rPr lang="en-US" sz="2800" baseline="30000" dirty="0">
                <a:latin typeface="Arial"/>
                <a:cs typeface="Arial"/>
              </a:rPr>
              <a:t>We determined that the team wanted to get back to work as soon as possible.  </a:t>
            </a:r>
            <a:br>
              <a:rPr lang="en-US" sz="2800" baseline="30000" dirty="0"/>
            </a:br>
            <a:r>
              <a:rPr lang="en-US" sz="2800" baseline="30000" dirty="0">
                <a:latin typeface="Arial"/>
                <a:cs typeface="Arial"/>
              </a:rPr>
              <a:t>The City of Asheville wanted us to be able to take care of first responders.</a:t>
            </a:r>
            <a:br>
              <a:rPr lang="en-US" sz="2800" baseline="30000" dirty="0"/>
            </a:br>
            <a:br>
              <a:rPr lang="en-US" sz="4800" baseline="30000" dirty="0">
                <a:latin typeface="Arial"/>
                <a:cs typeface="Arial"/>
              </a:rPr>
            </a:br>
            <a:r>
              <a:rPr lang="en-US" sz="4800" baseline="30000" dirty="0">
                <a:latin typeface="Arial"/>
                <a:cs typeface="Arial"/>
              </a:rPr>
              <a:t>Barriers to reopening the health center.</a:t>
            </a:r>
            <a:br>
              <a:rPr lang="en-US" sz="4800" baseline="30000" dirty="0"/>
            </a:br>
            <a:r>
              <a:rPr lang="en-US" sz="2800" b="0" baseline="30000" dirty="0">
                <a:latin typeface="Arial"/>
                <a:cs typeface="Arial"/>
              </a:rPr>
              <a:t>1.  </a:t>
            </a:r>
            <a:r>
              <a:rPr lang="en-US" sz="2800" baseline="30000" dirty="0">
                <a:latin typeface="Arial"/>
                <a:cs typeface="Arial"/>
              </a:rPr>
              <a:t>No running water </a:t>
            </a:r>
            <a:r>
              <a:rPr lang="en-US" sz="2800" b="0" baseline="30000" dirty="0">
                <a:latin typeface="Arial"/>
                <a:cs typeface="Arial"/>
              </a:rPr>
              <a:t>– City of Asheville delivered bottled water</a:t>
            </a:r>
            <a:br>
              <a:rPr lang="en-US" sz="2800" b="0" baseline="30000" dirty="0"/>
            </a:br>
            <a:r>
              <a:rPr lang="en-US" sz="2800" b="0" baseline="30000" dirty="0">
                <a:latin typeface="Arial"/>
                <a:cs typeface="Arial"/>
              </a:rPr>
              <a:t>2.  </a:t>
            </a:r>
            <a:r>
              <a:rPr lang="en-US" sz="2800" baseline="30000" dirty="0">
                <a:latin typeface="Arial"/>
                <a:cs typeface="Arial"/>
              </a:rPr>
              <a:t>No flushing toilets </a:t>
            </a:r>
            <a:r>
              <a:rPr lang="en-US" sz="2800" b="0" baseline="30000" dirty="0">
                <a:latin typeface="Arial"/>
                <a:cs typeface="Arial"/>
              </a:rPr>
              <a:t>– City of Asheville delivered two port-a-potties</a:t>
            </a:r>
            <a:br>
              <a:rPr lang="en-US" sz="2800" b="0" baseline="30000" dirty="0"/>
            </a:br>
            <a:r>
              <a:rPr lang="en-US" sz="2800" b="0" baseline="30000" dirty="0">
                <a:latin typeface="Arial"/>
                <a:cs typeface="Arial"/>
              </a:rPr>
              <a:t>3.  </a:t>
            </a:r>
            <a:r>
              <a:rPr lang="en-US" sz="2800" baseline="30000" dirty="0">
                <a:latin typeface="Arial"/>
                <a:cs typeface="Arial"/>
              </a:rPr>
              <a:t>Curfew in place </a:t>
            </a:r>
            <a:r>
              <a:rPr lang="en-US" sz="2800" b="0" baseline="30000" dirty="0">
                <a:latin typeface="Arial"/>
                <a:cs typeface="Arial"/>
              </a:rPr>
              <a:t>– When we returned to work it was reduced hours.</a:t>
            </a:r>
            <a:br>
              <a:rPr lang="en-US" sz="2800" b="0" baseline="30000" dirty="0"/>
            </a:br>
            <a:r>
              <a:rPr lang="en-US" sz="2800" b="0" baseline="30000" dirty="0">
                <a:latin typeface="Arial"/>
                <a:cs typeface="Arial"/>
              </a:rPr>
              <a:t>4.  </a:t>
            </a:r>
            <a:r>
              <a:rPr lang="en-US" sz="2800" baseline="30000" dirty="0">
                <a:latin typeface="Arial"/>
                <a:cs typeface="Arial"/>
              </a:rPr>
              <a:t>No internet or phone service </a:t>
            </a:r>
            <a:r>
              <a:rPr lang="en-US" sz="2800" b="0" baseline="30000" dirty="0">
                <a:latin typeface="Arial"/>
                <a:cs typeface="Arial"/>
              </a:rPr>
              <a:t>– I worked with Starlink.  However, service came on several hours prior     to Starlink setting us up.</a:t>
            </a:r>
            <a:br>
              <a:rPr lang="en-US" sz="2800" b="0" baseline="30000" dirty="0"/>
            </a:br>
            <a:r>
              <a:rPr lang="en-US" sz="2800" b="0" baseline="30000" dirty="0">
                <a:latin typeface="Arial"/>
                <a:cs typeface="Arial"/>
              </a:rPr>
              <a:t>5.  </a:t>
            </a:r>
            <a:r>
              <a:rPr lang="en-US" sz="2800" baseline="30000" dirty="0">
                <a:latin typeface="Arial"/>
                <a:cs typeface="Arial"/>
              </a:rPr>
              <a:t>No ability to wash hands </a:t>
            </a:r>
            <a:r>
              <a:rPr lang="en-US" sz="2800" b="0" baseline="30000" dirty="0">
                <a:latin typeface="Arial"/>
                <a:cs typeface="Arial"/>
              </a:rPr>
              <a:t>– I went to Ace Hardware and bought large Igloo drink containers.  My     daughter had 4 containers with dispensing device.  We used those for patient exam rooms.</a:t>
            </a:r>
            <a:br>
              <a:rPr lang="en-US" sz="2800" baseline="30000" dirty="0"/>
            </a:br>
            <a:br>
              <a:rPr lang="en-US" baseline="30000" dirty="0"/>
            </a:br>
            <a:br>
              <a:rPr lang="en-US" baseline="30000" dirty="0"/>
            </a:br>
            <a:br>
              <a:rPr lang="en-US" sz="1800" b="0" baseline="30000" dirty="0"/>
            </a:br>
            <a:endParaRPr lang="en-US" dirty="0"/>
          </a:p>
        </p:txBody>
      </p:sp>
    </p:spTree>
    <p:extLst>
      <p:ext uri="{BB962C8B-B14F-4D97-AF65-F5344CB8AC3E}">
        <p14:creationId xmlns:p14="http://schemas.microsoft.com/office/powerpoint/2010/main" val="2127232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group of people standing in a room&#10;&#10;AI-generated content may be incorrect.">
            <a:extLst>
              <a:ext uri="{FF2B5EF4-FFF2-40B4-BE49-F238E27FC236}">
                <a16:creationId xmlns:a16="http://schemas.microsoft.com/office/drawing/2014/main" id="{7A2C31B3-9C6E-6C06-B449-569F03EED33D}"/>
              </a:ext>
            </a:extLst>
          </p:cNvPr>
          <p:cNvPicPr>
            <a:picLocks noGrp="1" noChangeAspect="1"/>
          </p:cNvPicPr>
          <p:nvPr>
            <p:ph idx="1"/>
          </p:nvPr>
        </p:nvPicPr>
        <p:blipFill>
          <a:blip r:embed="rId2"/>
          <a:stretch>
            <a:fillRect/>
          </a:stretch>
        </p:blipFill>
        <p:spPr>
          <a:xfrm>
            <a:off x="294188" y="1259605"/>
            <a:ext cx="6070985" cy="4553238"/>
          </a:xfrm>
        </p:spPr>
      </p:pic>
      <p:sp>
        <p:nvSpPr>
          <p:cNvPr id="13" name="Title 2">
            <a:extLst>
              <a:ext uri="{FF2B5EF4-FFF2-40B4-BE49-F238E27FC236}">
                <a16:creationId xmlns:a16="http://schemas.microsoft.com/office/drawing/2014/main" id="{6FA85F10-93E8-2146-1584-755C8127F8ED}"/>
              </a:ext>
            </a:extLst>
          </p:cNvPr>
          <p:cNvSpPr>
            <a:spLocks noGrp="1"/>
          </p:cNvSpPr>
          <p:nvPr>
            <p:ph type="title"/>
          </p:nvPr>
        </p:nvSpPr>
        <p:spPr>
          <a:xfrm>
            <a:off x="430210" y="492950"/>
            <a:ext cx="11241089" cy="670832"/>
          </a:xfrm>
        </p:spPr>
        <p:txBody>
          <a:bodyPr/>
          <a:lstStyle/>
          <a:p>
            <a:r>
              <a:rPr lang="en-US" dirty="0"/>
              <a:t>Main Hand Washing Station and Patient Room</a:t>
            </a:r>
          </a:p>
        </p:txBody>
      </p:sp>
      <p:pic>
        <p:nvPicPr>
          <p:cNvPr id="6" name="Picture 5" descr="A kitchen counter with a sink and soap dispenser&#10;&#10;AI-generated content may be incorrect.">
            <a:extLst>
              <a:ext uri="{FF2B5EF4-FFF2-40B4-BE49-F238E27FC236}">
                <a16:creationId xmlns:a16="http://schemas.microsoft.com/office/drawing/2014/main" id="{2F3697AD-9981-8C1F-2C96-27BBD54A4097}"/>
              </a:ext>
            </a:extLst>
          </p:cNvPr>
          <p:cNvPicPr>
            <a:picLocks noChangeAspect="1"/>
          </p:cNvPicPr>
          <p:nvPr/>
        </p:nvPicPr>
        <p:blipFill>
          <a:blip r:embed="rId3"/>
          <a:stretch>
            <a:fillRect/>
          </a:stretch>
        </p:blipFill>
        <p:spPr>
          <a:xfrm rot="5400000">
            <a:off x="7420991" y="1889662"/>
            <a:ext cx="4476997" cy="3357747"/>
          </a:xfrm>
          <a:prstGeom prst="rect">
            <a:avLst/>
          </a:prstGeom>
          <a:noFill/>
        </p:spPr>
      </p:pic>
    </p:spTree>
    <p:extLst>
      <p:ext uri="{BB962C8B-B14F-4D97-AF65-F5344CB8AC3E}">
        <p14:creationId xmlns:p14="http://schemas.microsoft.com/office/powerpoint/2010/main" val="1162114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0CFAE-BBD6-FD13-1939-30BD286A0859}"/>
              </a:ext>
            </a:extLst>
          </p:cNvPr>
          <p:cNvSpPr>
            <a:spLocks noGrp="1"/>
          </p:cNvSpPr>
          <p:nvPr>
            <p:ph type="title"/>
          </p:nvPr>
        </p:nvSpPr>
        <p:spPr>
          <a:xfrm>
            <a:off x="430210" y="492950"/>
            <a:ext cx="11241089" cy="5528868"/>
          </a:xfrm>
        </p:spPr>
        <p:txBody>
          <a:bodyPr lIns="91440" tIns="45720" rIns="91440" bIns="45720" anchor="t">
            <a:noAutofit/>
          </a:bodyPr>
          <a:lstStyle/>
          <a:p>
            <a:r>
              <a:rPr lang="en-US" dirty="0">
                <a:latin typeface="Arial"/>
                <a:cs typeface="Arial"/>
              </a:rPr>
              <a:t>Reopening the Health Center</a:t>
            </a:r>
            <a:br>
              <a:rPr lang="en-US" dirty="0"/>
            </a:br>
            <a:r>
              <a:rPr lang="en-US" sz="2000" b="0" dirty="0">
                <a:latin typeface="Arial"/>
                <a:cs typeface="Arial"/>
              </a:rPr>
              <a:t>Marathon Health in a nationwide health care company.  We have over 700 health centers across the US.  This was the first time that we would be opening a health center without running water or working toilets in the health center.  </a:t>
            </a:r>
            <a:br>
              <a:rPr lang="en-US" sz="2000" b="0" dirty="0"/>
            </a:br>
            <a:br>
              <a:rPr lang="en-US" sz="2000" b="0" dirty="0">
                <a:latin typeface="Arial"/>
                <a:cs typeface="Arial"/>
              </a:rPr>
            </a:br>
            <a:r>
              <a:rPr lang="en-US" sz="2000" b="0" dirty="0">
                <a:latin typeface="Arial"/>
                <a:cs typeface="Arial"/>
              </a:rPr>
              <a:t>A lot of work was being done behind the scene with Marathon Health.  Their concern was for the safety of all of our staff and patients.</a:t>
            </a:r>
            <a:br>
              <a:rPr lang="en-US" sz="2000" b="0" dirty="0"/>
            </a:br>
            <a:br>
              <a:rPr lang="en-US" sz="2000" b="0" dirty="0"/>
            </a:br>
            <a:r>
              <a:rPr lang="en-US" sz="2000" b="0" dirty="0">
                <a:latin typeface="Arial"/>
                <a:cs typeface="Arial"/>
              </a:rPr>
              <a:t>I drove into Asheville on Friday and set up hand washing stations.</a:t>
            </a:r>
            <a:br>
              <a:rPr lang="en-US" sz="2000" b="0" dirty="0"/>
            </a:br>
            <a:br>
              <a:rPr lang="en-US" sz="2000" b="0" dirty="0">
                <a:latin typeface="Arial"/>
                <a:cs typeface="Arial"/>
              </a:rPr>
            </a:br>
            <a:r>
              <a:rPr lang="en-US" sz="2000" b="0" dirty="0">
                <a:latin typeface="Arial"/>
                <a:cs typeface="Arial"/>
              </a:rPr>
              <a:t>On Monday, October 7</a:t>
            </a:r>
            <a:r>
              <a:rPr lang="en-US" sz="2000" b="0" baseline="30000" dirty="0">
                <a:latin typeface="Arial"/>
                <a:cs typeface="Arial"/>
              </a:rPr>
              <a:t>th</a:t>
            </a:r>
            <a:r>
              <a:rPr lang="en-US" sz="2000" b="0" dirty="0">
                <a:latin typeface="Arial"/>
                <a:cs typeface="Arial"/>
              </a:rPr>
              <a:t> we reopened Employee Health Services from 9:00 am – 3:00 pm</a:t>
            </a:r>
            <a:br>
              <a:rPr lang="en-US" sz="2000" b="0" dirty="0"/>
            </a:br>
            <a:r>
              <a:rPr lang="en-US" sz="2000" b="0" dirty="0">
                <a:latin typeface="Arial"/>
                <a:cs typeface="Arial"/>
              </a:rPr>
              <a:t>One of my VP’s for the region lives in Charlotte.  He came into the health center that Monday with supplies from some of the Charlotte offices. </a:t>
            </a:r>
            <a:br>
              <a:rPr lang="en-US" sz="2000" b="0" dirty="0"/>
            </a:br>
            <a:r>
              <a:rPr lang="en-US" sz="2000" b="0" dirty="0">
                <a:latin typeface="Arial"/>
                <a:cs typeface="Arial"/>
              </a:rPr>
              <a:t>Internet and phone service started Monday morning we did not have to use Starlink.</a:t>
            </a:r>
            <a:br>
              <a:rPr lang="en-US" sz="2000" b="0" dirty="0">
                <a:latin typeface="Arial"/>
                <a:cs typeface="Arial"/>
              </a:rPr>
            </a:br>
            <a:br>
              <a:rPr lang="en-US" sz="2000" b="0" dirty="0">
                <a:latin typeface="Arial"/>
                <a:cs typeface="Arial"/>
              </a:rPr>
            </a:br>
            <a:r>
              <a:rPr lang="en-US" sz="2000" b="0" dirty="0">
                <a:latin typeface="Arial"/>
                <a:cs typeface="Arial"/>
              </a:rPr>
              <a:t>I connected with the safety manager for the City of Asheville.  We ordered an extra 60 Tdap vaccines.  These were delivered by the end of the week.</a:t>
            </a:r>
            <a:br>
              <a:rPr lang="en-US" sz="2000" b="0" dirty="0">
                <a:latin typeface="Arial"/>
                <a:cs typeface="Arial"/>
              </a:rPr>
            </a:br>
            <a:br>
              <a:rPr lang="en-US" sz="2000" b="0" dirty="0">
                <a:latin typeface="Arial"/>
                <a:cs typeface="Arial"/>
              </a:rPr>
            </a:br>
            <a:r>
              <a:rPr lang="en-US" sz="2000" b="0" dirty="0">
                <a:latin typeface="Arial"/>
                <a:cs typeface="Arial"/>
              </a:rPr>
              <a:t>Those first several weeks were all about listening.  Employees just needed a safe place to be heard.</a:t>
            </a:r>
            <a:endParaRPr lang="en-US" dirty="0"/>
          </a:p>
        </p:txBody>
      </p:sp>
    </p:spTree>
    <p:extLst>
      <p:ext uri="{BB962C8B-B14F-4D97-AF65-F5344CB8AC3E}">
        <p14:creationId xmlns:p14="http://schemas.microsoft.com/office/powerpoint/2010/main" val="3970348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05E78-0095-FF96-AD21-C6DCB4ABA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C7BBA3-E6E3-225E-7112-0EDA20D2C96A}"/>
              </a:ext>
            </a:extLst>
          </p:cNvPr>
          <p:cNvSpPr>
            <a:spLocks noGrp="1"/>
          </p:cNvSpPr>
          <p:nvPr>
            <p:ph type="title"/>
          </p:nvPr>
        </p:nvSpPr>
        <p:spPr>
          <a:xfrm>
            <a:off x="430210" y="492950"/>
            <a:ext cx="11241089" cy="4881690"/>
          </a:xfrm>
        </p:spPr>
        <p:txBody>
          <a:bodyPr lIns="91440" tIns="45720" rIns="91440" bIns="45720" anchor="t">
            <a:noAutofit/>
          </a:bodyPr>
          <a:lstStyle/>
          <a:p>
            <a:r>
              <a:rPr lang="en-US" dirty="0">
                <a:latin typeface="Arial"/>
                <a:cs typeface="Arial"/>
              </a:rPr>
              <a:t>Services that were available</a:t>
            </a:r>
            <a:br>
              <a:rPr lang="en-US" dirty="0"/>
            </a:br>
            <a:br>
              <a:rPr lang="en-US" dirty="0"/>
            </a:br>
            <a:r>
              <a:rPr lang="en-US" sz="2000" b="0" dirty="0">
                <a:latin typeface="Arial"/>
                <a:cs typeface="Arial"/>
              </a:rPr>
              <a:t>The Buncombe County Health Department was sending out emails with lists of pharmacies that were open. </a:t>
            </a:r>
            <a:br>
              <a:rPr lang="en-US" sz="2000" b="0" dirty="0"/>
            </a:br>
            <a:br>
              <a:rPr lang="en-US" sz="2000" b="0" dirty="0"/>
            </a:br>
            <a:r>
              <a:rPr lang="en-US" sz="2000" b="0" dirty="0">
                <a:latin typeface="Arial"/>
                <a:cs typeface="Arial"/>
              </a:rPr>
              <a:t>Richard Hill FNP volunteered to go to Fire Stations to give care.</a:t>
            </a:r>
            <a:br>
              <a:rPr lang="en-US" sz="2000" b="0" dirty="0"/>
            </a:br>
            <a:br>
              <a:rPr lang="en-US" sz="2000" b="0" dirty="0"/>
            </a:br>
            <a:r>
              <a:rPr lang="en-US" sz="2000" b="0" dirty="0">
                <a:latin typeface="Arial"/>
                <a:cs typeface="Arial"/>
              </a:rPr>
              <a:t>Care Anywhere continued for the next two weeks (total of three weeks that they were utilized).</a:t>
            </a:r>
            <a:br>
              <a:rPr lang="en-US" sz="2000" b="0" dirty="0"/>
            </a:br>
            <a:br>
              <a:rPr lang="en-US" sz="2000" b="0" dirty="0"/>
            </a:br>
            <a:r>
              <a:rPr lang="en-US" sz="2000" b="0" dirty="0">
                <a:latin typeface="Arial"/>
                <a:cs typeface="Arial"/>
              </a:rPr>
              <a:t>City of Asheville added </a:t>
            </a:r>
            <a:r>
              <a:rPr lang="en-US" sz="2000" b="0" dirty="0" err="1">
                <a:latin typeface="Arial"/>
                <a:cs typeface="Arial"/>
              </a:rPr>
              <a:t>BetterHelp</a:t>
            </a:r>
            <a:r>
              <a:rPr lang="en-US" sz="2000" b="0" dirty="0">
                <a:latin typeface="Arial"/>
                <a:cs typeface="Arial"/>
              </a:rPr>
              <a:t> for mental health issues due to the hurricane.</a:t>
            </a:r>
            <a:br>
              <a:rPr lang="en-US" sz="2000" b="0" dirty="0"/>
            </a:br>
            <a:br>
              <a:rPr lang="en-US" sz="2000" b="0" dirty="0"/>
            </a:br>
            <a:br>
              <a:rPr lang="en-US" dirty="0"/>
            </a:br>
            <a:endParaRPr lang="en-US" dirty="0"/>
          </a:p>
        </p:txBody>
      </p:sp>
    </p:spTree>
    <p:extLst>
      <p:ext uri="{BB962C8B-B14F-4D97-AF65-F5344CB8AC3E}">
        <p14:creationId xmlns:p14="http://schemas.microsoft.com/office/powerpoint/2010/main" val="119298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5EDA3-3D11-7EFD-00CC-C4B97BC2F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5DA310-EA25-5A46-8D2A-90A2D952646C}"/>
              </a:ext>
            </a:extLst>
          </p:cNvPr>
          <p:cNvSpPr>
            <a:spLocks noGrp="1"/>
          </p:cNvSpPr>
          <p:nvPr>
            <p:ph type="title"/>
          </p:nvPr>
        </p:nvSpPr>
        <p:spPr>
          <a:xfrm>
            <a:off x="430210" y="492950"/>
            <a:ext cx="11241089" cy="4881690"/>
          </a:xfrm>
        </p:spPr>
        <p:txBody>
          <a:bodyPr lIns="91440" tIns="45720" rIns="91440" bIns="45720" anchor="t">
            <a:noAutofit/>
          </a:bodyPr>
          <a:lstStyle/>
          <a:p>
            <a:r>
              <a:rPr lang="en-US">
                <a:latin typeface="Arial"/>
                <a:cs typeface="Arial"/>
              </a:rPr>
              <a:t>Vaccine Information</a:t>
            </a:r>
            <a:br>
              <a:rPr lang="en-US"/>
            </a:br>
            <a:br>
              <a:rPr lang="en-US" sz="2000" b="0"/>
            </a:br>
            <a:r>
              <a:rPr lang="en-US" sz="2000" b="0">
                <a:latin typeface="Arial"/>
                <a:cs typeface="Arial"/>
              </a:rPr>
              <a:t>If power would have been disrupted, I would have called the manufacturers for the vaccines we had in inventory.  I would have told them how long power was out, what the high and low temperatures were.  They would have told me if they supported us to use them or if we had to discard them.</a:t>
            </a:r>
            <a:br>
              <a:rPr lang="en-US" sz="2000" b="0" dirty="0"/>
            </a:br>
            <a:br>
              <a:rPr lang="en-US" sz="2000" b="0" dirty="0"/>
            </a:br>
            <a:br>
              <a:rPr lang="en-US" dirty="0"/>
            </a:br>
            <a:endParaRPr lang="en-US" dirty="0"/>
          </a:p>
        </p:txBody>
      </p:sp>
    </p:spTree>
    <p:extLst>
      <p:ext uri="{BB962C8B-B14F-4D97-AF65-F5344CB8AC3E}">
        <p14:creationId xmlns:p14="http://schemas.microsoft.com/office/powerpoint/2010/main" val="16557859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FBE1E-0217-18A2-2A1A-825A445FF4EA}"/>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DD94A5D-0667-7AA0-8176-AE86E142578C}"/>
              </a:ext>
            </a:extLst>
          </p:cNvPr>
          <p:cNvSpPr>
            <a:spLocks noGrp="1"/>
          </p:cNvSpPr>
          <p:nvPr>
            <p:ph idx="1"/>
          </p:nvPr>
        </p:nvSpPr>
        <p:spPr>
          <a:xfrm>
            <a:off x="430209" y="1448790"/>
            <a:ext cx="11192831" cy="4476997"/>
          </a:xfrm>
        </p:spPr>
        <p:txBody>
          <a:bodyPr/>
          <a:lstStyle/>
          <a:p>
            <a:r>
              <a:rPr lang="en-US" dirty="0"/>
              <a:t>My provider had a tree on two of her vehicles.</a:t>
            </a:r>
          </a:p>
          <a:p>
            <a:r>
              <a:rPr lang="en-US" dirty="0"/>
              <a:t>One of my MA’s had police deliver food and water to her.</a:t>
            </a:r>
          </a:p>
          <a:p>
            <a:r>
              <a:rPr lang="en-US" dirty="0"/>
              <a:t>My other MA’s daughter was rescued Sunday by a swift </a:t>
            </a:r>
            <a:r>
              <a:rPr lang="en-US"/>
              <a:t>water rescue team</a:t>
            </a:r>
            <a:r>
              <a:rPr lang="en-US" dirty="0"/>
              <a:t>. </a:t>
            </a:r>
          </a:p>
          <a:p>
            <a:r>
              <a:rPr lang="en-US" dirty="0"/>
              <a:t>Marathon Health paid all the staff normal pay during and after the hurricane even as we worked reduced schedules. It was extremely important to me that they were taken care of financially.</a:t>
            </a:r>
          </a:p>
          <a:p>
            <a:r>
              <a:rPr lang="en-US" dirty="0"/>
              <a:t>Mental Health Counselors for team.  We needed to make sure we were all in a good head space, so we could be there for city employees.</a:t>
            </a:r>
          </a:p>
          <a:p>
            <a:endParaRPr lang="en-US" dirty="0"/>
          </a:p>
        </p:txBody>
      </p:sp>
      <p:sp>
        <p:nvSpPr>
          <p:cNvPr id="4" name="Title 3">
            <a:extLst>
              <a:ext uri="{FF2B5EF4-FFF2-40B4-BE49-F238E27FC236}">
                <a16:creationId xmlns:a16="http://schemas.microsoft.com/office/drawing/2014/main" id="{176E577A-1409-56FC-FEC2-DBAF4A9BE7F1}"/>
              </a:ext>
            </a:extLst>
          </p:cNvPr>
          <p:cNvSpPr>
            <a:spLocks noGrp="1"/>
          </p:cNvSpPr>
          <p:nvPr>
            <p:ph type="title"/>
          </p:nvPr>
        </p:nvSpPr>
        <p:spPr/>
        <p:txBody>
          <a:bodyPr/>
          <a:lstStyle/>
          <a:p>
            <a:r>
              <a:rPr lang="en-US" dirty="0"/>
              <a:t>Time to Debrief as a Team</a:t>
            </a:r>
          </a:p>
        </p:txBody>
      </p:sp>
    </p:spTree>
    <p:extLst>
      <p:ext uri="{BB962C8B-B14F-4D97-AF65-F5344CB8AC3E}">
        <p14:creationId xmlns:p14="http://schemas.microsoft.com/office/powerpoint/2010/main" val="759374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61A28-B3A5-68FE-EBF3-2AC734F8FA6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C4F9D25-C362-8F3C-635C-0EA970A942A7}"/>
              </a:ext>
            </a:extLst>
          </p:cNvPr>
          <p:cNvSpPr>
            <a:spLocks noGrp="1"/>
          </p:cNvSpPr>
          <p:nvPr>
            <p:ph idx="1"/>
          </p:nvPr>
        </p:nvSpPr>
        <p:spPr>
          <a:xfrm>
            <a:off x="430209" y="1448791"/>
            <a:ext cx="8405033" cy="3600730"/>
          </a:xfrm>
        </p:spPr>
        <p:txBody>
          <a:bodyPr/>
          <a:lstStyle/>
          <a:p>
            <a:r>
              <a:rPr lang="en-US" dirty="0"/>
              <a:t>Phone that has satellite capability.</a:t>
            </a:r>
          </a:p>
          <a:p>
            <a:r>
              <a:rPr lang="en-US" dirty="0"/>
              <a:t>Portable Crank Radio</a:t>
            </a:r>
          </a:p>
          <a:p>
            <a:r>
              <a:rPr lang="en-US" dirty="0"/>
              <a:t>Make sure every device is fully charges.  </a:t>
            </a:r>
          </a:p>
          <a:p>
            <a:r>
              <a:rPr lang="en-US" dirty="0"/>
              <a:t>Solar powered battery pack that can charge multiple devices.</a:t>
            </a:r>
          </a:p>
          <a:p>
            <a:r>
              <a:rPr lang="en-US" dirty="0"/>
              <a:t>Travel to safety prior to major storm events.</a:t>
            </a:r>
          </a:p>
          <a:p>
            <a:endParaRPr lang="en-US" dirty="0"/>
          </a:p>
          <a:p>
            <a:endParaRPr lang="en-US" dirty="0"/>
          </a:p>
        </p:txBody>
      </p:sp>
      <p:sp>
        <p:nvSpPr>
          <p:cNvPr id="4" name="Title 3">
            <a:extLst>
              <a:ext uri="{FF2B5EF4-FFF2-40B4-BE49-F238E27FC236}">
                <a16:creationId xmlns:a16="http://schemas.microsoft.com/office/drawing/2014/main" id="{7AD4380F-C84C-1B43-EBA5-41A9081713AC}"/>
              </a:ext>
            </a:extLst>
          </p:cNvPr>
          <p:cNvSpPr>
            <a:spLocks noGrp="1"/>
          </p:cNvSpPr>
          <p:nvPr>
            <p:ph type="title"/>
          </p:nvPr>
        </p:nvSpPr>
        <p:spPr/>
        <p:txBody>
          <a:bodyPr/>
          <a:lstStyle/>
          <a:p>
            <a:r>
              <a:rPr lang="en-US" dirty="0"/>
              <a:t>Future needs for Emergency Events</a:t>
            </a:r>
          </a:p>
        </p:txBody>
      </p:sp>
    </p:spTree>
    <p:extLst>
      <p:ext uri="{BB962C8B-B14F-4D97-AF65-F5344CB8AC3E}">
        <p14:creationId xmlns:p14="http://schemas.microsoft.com/office/powerpoint/2010/main" val="818396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at a reception&#10;&#10;AI-generated content may be incorrect.">
            <a:extLst>
              <a:ext uri="{FF2B5EF4-FFF2-40B4-BE49-F238E27FC236}">
                <a16:creationId xmlns:a16="http://schemas.microsoft.com/office/drawing/2014/main" id="{D67E3F65-5F56-9E2D-40B8-4A900BEB7AFC}"/>
              </a:ext>
            </a:extLst>
          </p:cNvPr>
          <p:cNvPicPr>
            <a:picLocks noGrp="1" noChangeAspect="1"/>
          </p:cNvPicPr>
          <p:nvPr>
            <p:ph idx="1"/>
          </p:nvPr>
        </p:nvPicPr>
        <p:blipFill>
          <a:blip r:embed="rId2"/>
          <a:stretch>
            <a:fillRect/>
          </a:stretch>
        </p:blipFill>
        <p:spPr>
          <a:xfrm>
            <a:off x="430209" y="1401886"/>
            <a:ext cx="5665791" cy="4476751"/>
          </a:xfrm>
        </p:spPr>
      </p:pic>
      <p:sp>
        <p:nvSpPr>
          <p:cNvPr id="3" name="Title 2">
            <a:extLst>
              <a:ext uri="{FF2B5EF4-FFF2-40B4-BE49-F238E27FC236}">
                <a16:creationId xmlns:a16="http://schemas.microsoft.com/office/drawing/2014/main" id="{E1C91115-F8E0-0F11-692C-C123584162A0}"/>
              </a:ext>
            </a:extLst>
          </p:cNvPr>
          <p:cNvSpPr>
            <a:spLocks noGrp="1"/>
          </p:cNvSpPr>
          <p:nvPr>
            <p:ph type="title"/>
          </p:nvPr>
        </p:nvSpPr>
        <p:spPr/>
        <p:txBody>
          <a:bodyPr/>
          <a:lstStyle/>
          <a:p>
            <a:pPr algn="ctr"/>
            <a:r>
              <a:rPr lang="en-US" dirty="0"/>
              <a:t>New Location for Employee Health Services</a:t>
            </a:r>
          </a:p>
        </p:txBody>
      </p:sp>
      <p:pic>
        <p:nvPicPr>
          <p:cNvPr id="8" name="Picture 7" descr="A reception area with a sign&#10;&#10;AI-generated content may be incorrect.">
            <a:extLst>
              <a:ext uri="{FF2B5EF4-FFF2-40B4-BE49-F238E27FC236}">
                <a16:creationId xmlns:a16="http://schemas.microsoft.com/office/drawing/2014/main" id="{0985BC1E-A9F7-6113-6DEB-9907896159C9}"/>
              </a:ext>
            </a:extLst>
          </p:cNvPr>
          <p:cNvPicPr>
            <a:picLocks noChangeAspect="1"/>
          </p:cNvPicPr>
          <p:nvPr/>
        </p:nvPicPr>
        <p:blipFill>
          <a:blip r:embed="rId3"/>
          <a:stretch>
            <a:fillRect/>
          </a:stretch>
        </p:blipFill>
        <p:spPr>
          <a:xfrm>
            <a:off x="6399211" y="1401886"/>
            <a:ext cx="5362580" cy="4476751"/>
          </a:xfrm>
          <a:prstGeom prst="rect">
            <a:avLst/>
          </a:prstGeom>
        </p:spPr>
      </p:pic>
    </p:spTree>
    <p:extLst>
      <p:ext uri="{BB962C8B-B14F-4D97-AF65-F5344CB8AC3E}">
        <p14:creationId xmlns:p14="http://schemas.microsoft.com/office/powerpoint/2010/main" val="3176938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3674123-3B64-302F-752D-EC494B799B0A}"/>
              </a:ext>
            </a:extLst>
          </p:cNvPr>
          <p:cNvSpPr>
            <a:spLocks noGrp="1"/>
          </p:cNvSpPr>
          <p:nvPr>
            <p:ph idx="1"/>
          </p:nvPr>
        </p:nvSpPr>
        <p:spPr/>
        <p:txBody>
          <a:bodyPr/>
          <a:lstStyle/>
          <a:p>
            <a:r>
              <a:rPr lang="en-US" dirty="0"/>
              <a:t>What worked well for your teams during and right after the hurricane?</a:t>
            </a:r>
          </a:p>
          <a:p>
            <a:endParaRPr lang="en-US" dirty="0"/>
          </a:p>
          <a:p>
            <a:r>
              <a:rPr lang="en-US" dirty="0"/>
              <a:t>What would you have done differently?</a:t>
            </a:r>
          </a:p>
        </p:txBody>
      </p:sp>
      <p:sp>
        <p:nvSpPr>
          <p:cNvPr id="4" name="Title 3">
            <a:extLst>
              <a:ext uri="{FF2B5EF4-FFF2-40B4-BE49-F238E27FC236}">
                <a16:creationId xmlns:a16="http://schemas.microsoft.com/office/drawing/2014/main" id="{987A2ACE-52BD-5762-0691-D4F2990876D1}"/>
              </a:ext>
            </a:extLst>
          </p:cNvPr>
          <p:cNvSpPr>
            <a:spLocks noGrp="1"/>
          </p:cNvSpPr>
          <p:nvPr>
            <p:ph type="title"/>
          </p:nvPr>
        </p:nvSpPr>
        <p:spPr/>
        <p:txBody>
          <a:bodyPr/>
          <a:lstStyle/>
          <a:p>
            <a:r>
              <a:rPr lang="en-US" dirty="0"/>
              <a:t>Group Discussion</a:t>
            </a:r>
          </a:p>
        </p:txBody>
      </p:sp>
    </p:spTree>
    <p:extLst>
      <p:ext uri="{BB962C8B-B14F-4D97-AF65-F5344CB8AC3E}">
        <p14:creationId xmlns:p14="http://schemas.microsoft.com/office/powerpoint/2010/main" val="4222551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FEE0A-429B-8923-5A99-03806FB3E1D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A90B8E8-F641-F506-F2EF-FB1B7FD71FE4}"/>
              </a:ext>
            </a:extLst>
          </p:cNvPr>
          <p:cNvSpPr>
            <a:spLocks noGrp="1"/>
          </p:cNvSpPr>
          <p:nvPr>
            <p:ph idx="1"/>
          </p:nvPr>
        </p:nvSpPr>
        <p:spPr>
          <a:xfrm>
            <a:off x="430209" y="1163782"/>
            <a:ext cx="11338238" cy="5201268"/>
          </a:xfrm>
        </p:spPr>
        <p:txBody>
          <a:bodyPr/>
          <a:lstStyle/>
          <a:p>
            <a:r>
              <a:rPr lang="en-US" sz="2000" dirty="0"/>
              <a:t>Emergency Action Planning</a:t>
            </a:r>
          </a:p>
          <a:p>
            <a:r>
              <a:rPr lang="en-US" sz="2000" dirty="0"/>
              <a:t>Group Discussion </a:t>
            </a:r>
          </a:p>
          <a:p>
            <a:r>
              <a:rPr lang="en-US" sz="2000" dirty="0"/>
              <a:t>Events after Hurricane Helene</a:t>
            </a:r>
          </a:p>
          <a:p>
            <a:r>
              <a:rPr lang="en-US" sz="2000" dirty="0"/>
              <a:t>Decision to Reopen Health Center</a:t>
            </a:r>
          </a:p>
          <a:p>
            <a:r>
              <a:rPr lang="en-US" sz="2000" dirty="0"/>
              <a:t>Group Discussion </a:t>
            </a:r>
          </a:p>
        </p:txBody>
      </p:sp>
    </p:spTree>
    <p:extLst>
      <p:ext uri="{BB962C8B-B14F-4D97-AF65-F5344CB8AC3E}">
        <p14:creationId xmlns:p14="http://schemas.microsoft.com/office/powerpoint/2010/main" val="1821494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E30C3E-1E48-78AF-7800-67170272B9C4}"/>
              </a:ext>
            </a:extLst>
          </p:cNvPr>
          <p:cNvSpPr/>
          <p:nvPr/>
        </p:nvSpPr>
        <p:spPr>
          <a:xfrm>
            <a:off x="1" y="6253025"/>
            <a:ext cx="12192000" cy="604975"/>
          </a:xfrm>
          <a:prstGeom prst="rect">
            <a:avLst/>
          </a:prstGeom>
          <a:solidFill>
            <a:srgbClr val="6022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B00C01-7089-22DF-D584-675936012403}"/>
              </a:ext>
            </a:extLst>
          </p:cNvPr>
          <p:cNvSpPr txBox="1"/>
          <p:nvPr/>
        </p:nvSpPr>
        <p:spPr>
          <a:xfrm>
            <a:off x="5170104" y="6362608"/>
            <a:ext cx="18517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marathon.health</a:t>
            </a:r>
          </a:p>
        </p:txBody>
      </p:sp>
      <p:sp>
        <p:nvSpPr>
          <p:cNvPr id="3" name="Picture Placeholder 2">
            <a:extLst>
              <a:ext uri="{FF2B5EF4-FFF2-40B4-BE49-F238E27FC236}">
                <a16:creationId xmlns:a16="http://schemas.microsoft.com/office/drawing/2014/main" id="{8CDB34A8-4145-3077-F66D-75DC820D6151}"/>
              </a:ext>
            </a:extLst>
          </p:cNvPr>
          <p:cNvSpPr>
            <a:spLocks noGrp="1"/>
          </p:cNvSpPr>
          <p:nvPr>
            <p:ph type="pic" sz="quarter" idx="10"/>
          </p:nvPr>
        </p:nvSpPr>
        <p:spPr>
          <a:xfrm>
            <a:off x="1280160" y="2718035"/>
            <a:ext cx="4419995" cy="1066204"/>
          </a:xfrm>
        </p:spPr>
        <p:txBody>
          <a:bodyPr/>
          <a:lstStyle/>
          <a:p>
            <a:r>
              <a:rPr lang="en-US" sz="2800" dirty="0"/>
              <a:t>Employee Health Service</a:t>
            </a:r>
          </a:p>
          <a:p>
            <a:r>
              <a:rPr lang="en-US" sz="2800" dirty="0"/>
              <a:t>City of Asheville</a:t>
            </a:r>
          </a:p>
        </p:txBody>
      </p:sp>
    </p:spTree>
    <p:extLst>
      <p:ext uri="{BB962C8B-B14F-4D97-AF65-F5344CB8AC3E}">
        <p14:creationId xmlns:p14="http://schemas.microsoft.com/office/powerpoint/2010/main" val="3330261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F8EE-2C5A-A520-71F4-339CDD50182F}"/>
              </a:ext>
            </a:extLst>
          </p:cNvPr>
          <p:cNvSpPr>
            <a:spLocks noGrp="1"/>
          </p:cNvSpPr>
          <p:nvPr>
            <p:ph type="title"/>
          </p:nvPr>
        </p:nvSpPr>
        <p:spPr/>
        <p:txBody>
          <a:bodyPr/>
          <a:lstStyle/>
          <a:p>
            <a:r>
              <a:rPr lang="en-US" dirty="0"/>
              <a:t>Emergency Action Plan</a:t>
            </a:r>
          </a:p>
        </p:txBody>
      </p:sp>
      <p:sp>
        <p:nvSpPr>
          <p:cNvPr id="3" name="TextBox 2">
            <a:extLst>
              <a:ext uri="{FF2B5EF4-FFF2-40B4-BE49-F238E27FC236}">
                <a16:creationId xmlns:a16="http://schemas.microsoft.com/office/drawing/2014/main" id="{B39A7E9F-9D67-CD3A-3EBC-F2B5821F0A6E}"/>
              </a:ext>
            </a:extLst>
          </p:cNvPr>
          <p:cNvSpPr txBox="1"/>
          <p:nvPr/>
        </p:nvSpPr>
        <p:spPr>
          <a:xfrm>
            <a:off x="904240" y="1280160"/>
            <a:ext cx="10950303" cy="1323439"/>
          </a:xfrm>
          <a:prstGeom prst="rect">
            <a:avLst/>
          </a:prstGeom>
          <a:noFill/>
        </p:spPr>
        <p:txBody>
          <a:bodyPr wrap="square" rtlCol="0">
            <a:spAutoFit/>
          </a:bodyPr>
          <a:lstStyle/>
          <a:p>
            <a:pPr marL="457200" indent="-457200">
              <a:buAutoNum type="arabicPeriod"/>
            </a:pPr>
            <a:r>
              <a:rPr lang="en-US" sz="2000" dirty="0"/>
              <a:t>Flip Binder for Emergency Action Plan - Quarterly Training Sessions</a:t>
            </a:r>
          </a:p>
          <a:p>
            <a:pPr marL="457200" indent="-457200">
              <a:buAutoNum type="arabicPeriod"/>
            </a:pPr>
            <a:r>
              <a:rPr lang="en-US" sz="2000" dirty="0"/>
              <a:t>Contacts and Resources – Making sure we have correct information for all contacts</a:t>
            </a:r>
          </a:p>
          <a:p>
            <a:pPr marL="457200" indent="-457200">
              <a:buAutoNum type="arabicPeriod"/>
            </a:pPr>
            <a:r>
              <a:rPr lang="en-US" sz="2000" dirty="0"/>
              <a:t>For this discussion we will be talking about </a:t>
            </a:r>
            <a:r>
              <a:rPr lang="en-US" sz="2000" b="1" dirty="0"/>
              <a:t>ACTIVE HURRICANE EMERGENCY </a:t>
            </a:r>
            <a:r>
              <a:rPr lang="en-US" sz="2000" dirty="0"/>
              <a:t>and </a:t>
            </a:r>
            <a:r>
              <a:rPr lang="en-US" sz="2000" b="1" dirty="0"/>
              <a:t>ACTIVE FLOOD EMERGENCY</a:t>
            </a:r>
          </a:p>
        </p:txBody>
      </p:sp>
      <p:pic>
        <p:nvPicPr>
          <p:cNvPr id="11" name="Picture 10" descr="A close-up of a sign&#10;&#10;AI-generated content may be incorrect.">
            <a:extLst>
              <a:ext uri="{FF2B5EF4-FFF2-40B4-BE49-F238E27FC236}">
                <a16:creationId xmlns:a16="http://schemas.microsoft.com/office/drawing/2014/main" id="{FAEB17FC-92BB-57D2-B5BD-321843210E4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22914" y="3526929"/>
            <a:ext cx="3962400" cy="2492699"/>
          </a:xfrm>
          <a:prstGeom prst="rect">
            <a:avLst/>
          </a:prstGeom>
        </p:spPr>
      </p:pic>
    </p:spTree>
    <p:extLst>
      <p:ext uri="{BB962C8B-B14F-4D97-AF65-F5344CB8AC3E}">
        <p14:creationId xmlns:p14="http://schemas.microsoft.com/office/powerpoint/2010/main" val="2701791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67C62-1C7F-7FCD-C3FD-FC5F7C45B9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CC8C2-BECF-7D5A-970F-788B899F3A8F}"/>
              </a:ext>
            </a:extLst>
          </p:cNvPr>
          <p:cNvSpPr>
            <a:spLocks noGrp="1"/>
          </p:cNvSpPr>
          <p:nvPr>
            <p:ph type="title"/>
          </p:nvPr>
        </p:nvSpPr>
        <p:spPr>
          <a:xfrm>
            <a:off x="475455" y="525608"/>
            <a:ext cx="11241089" cy="670832"/>
          </a:xfrm>
        </p:spPr>
        <p:txBody>
          <a:bodyPr/>
          <a:lstStyle/>
          <a:p>
            <a:r>
              <a:rPr lang="en-US" dirty="0"/>
              <a:t>Health Center Impact Assessment</a:t>
            </a:r>
          </a:p>
        </p:txBody>
      </p:sp>
      <p:sp>
        <p:nvSpPr>
          <p:cNvPr id="3" name="TextBox 2">
            <a:extLst>
              <a:ext uri="{FF2B5EF4-FFF2-40B4-BE49-F238E27FC236}">
                <a16:creationId xmlns:a16="http://schemas.microsoft.com/office/drawing/2014/main" id="{136EABD1-DD81-5C7C-9D50-087E382A388E}"/>
              </a:ext>
            </a:extLst>
          </p:cNvPr>
          <p:cNvSpPr txBox="1"/>
          <p:nvPr/>
        </p:nvSpPr>
        <p:spPr>
          <a:xfrm>
            <a:off x="904240" y="1280160"/>
            <a:ext cx="7244080" cy="1938992"/>
          </a:xfrm>
          <a:prstGeom prst="rect">
            <a:avLst/>
          </a:prstGeom>
          <a:noFill/>
        </p:spPr>
        <p:txBody>
          <a:bodyPr wrap="square" rtlCol="0">
            <a:spAutoFit/>
          </a:bodyPr>
          <a:lstStyle/>
          <a:p>
            <a:pPr marL="457200" indent="-457200">
              <a:buAutoNum type="arabicPeriod"/>
            </a:pPr>
            <a:r>
              <a:rPr lang="en-US" sz="2000" dirty="0"/>
              <a:t>Potential disruptions to patient care.</a:t>
            </a:r>
          </a:p>
          <a:p>
            <a:pPr marL="457200" indent="-457200">
              <a:buAutoNum type="arabicPeriod"/>
            </a:pPr>
            <a:r>
              <a:rPr lang="en-US" sz="2000" dirty="0"/>
              <a:t>Facility vulnerability points.</a:t>
            </a:r>
          </a:p>
          <a:p>
            <a:pPr marL="457200" indent="-457200">
              <a:buAutoNum type="arabicPeriod"/>
            </a:pPr>
            <a:r>
              <a:rPr lang="en-US" sz="2000" dirty="0"/>
              <a:t>Vaccine Storage and power outage.</a:t>
            </a:r>
          </a:p>
          <a:p>
            <a:pPr marL="457200" indent="-457200">
              <a:buAutoNum type="arabicPeriod"/>
            </a:pPr>
            <a:r>
              <a:rPr lang="en-US" sz="2000" dirty="0"/>
              <a:t>Communication protocols during emergencies.</a:t>
            </a:r>
          </a:p>
          <a:p>
            <a:pPr marL="457200" indent="-457200">
              <a:buAutoNum type="arabicPeriod"/>
            </a:pPr>
            <a:r>
              <a:rPr lang="en-US" sz="2000" dirty="0"/>
              <a:t>Photograph or video record each room in the office.</a:t>
            </a:r>
          </a:p>
          <a:p>
            <a:pPr marL="457200" indent="-457200">
              <a:buAutoNum type="arabicPeriod"/>
            </a:pPr>
            <a:r>
              <a:rPr lang="en-US" sz="2000" dirty="0"/>
              <a:t>Where to go during a flooding event.</a:t>
            </a:r>
          </a:p>
        </p:txBody>
      </p:sp>
      <p:sp>
        <p:nvSpPr>
          <p:cNvPr id="4" name="Title 1">
            <a:extLst>
              <a:ext uri="{FF2B5EF4-FFF2-40B4-BE49-F238E27FC236}">
                <a16:creationId xmlns:a16="http://schemas.microsoft.com/office/drawing/2014/main" id="{BACB62F2-599D-6D9A-44AA-4B5B87CC9578}"/>
              </a:ext>
            </a:extLst>
          </p:cNvPr>
          <p:cNvSpPr txBox="1">
            <a:spLocks/>
          </p:cNvSpPr>
          <p:nvPr/>
        </p:nvSpPr>
        <p:spPr>
          <a:xfrm>
            <a:off x="475455" y="3295121"/>
            <a:ext cx="11241089" cy="670832"/>
          </a:xfrm>
          <a:prstGeom prst="rect">
            <a:avLst/>
          </a:prstGeom>
        </p:spPr>
        <p:txBody>
          <a:bodyPr anchor="t">
            <a:no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US" dirty="0"/>
              <a:t>Personal Emergency Preparedness</a:t>
            </a:r>
          </a:p>
        </p:txBody>
      </p:sp>
      <p:sp>
        <p:nvSpPr>
          <p:cNvPr id="6" name="TextBox 5">
            <a:extLst>
              <a:ext uri="{FF2B5EF4-FFF2-40B4-BE49-F238E27FC236}">
                <a16:creationId xmlns:a16="http://schemas.microsoft.com/office/drawing/2014/main" id="{CB185093-99D3-89CA-F905-34971EC3A988}"/>
              </a:ext>
            </a:extLst>
          </p:cNvPr>
          <p:cNvSpPr txBox="1"/>
          <p:nvPr/>
        </p:nvSpPr>
        <p:spPr>
          <a:xfrm>
            <a:off x="904240" y="3965953"/>
            <a:ext cx="10634617" cy="1938992"/>
          </a:xfrm>
          <a:prstGeom prst="rect">
            <a:avLst/>
          </a:prstGeom>
          <a:noFill/>
        </p:spPr>
        <p:txBody>
          <a:bodyPr wrap="square" rtlCol="0">
            <a:spAutoFit/>
          </a:bodyPr>
          <a:lstStyle/>
          <a:p>
            <a:pPr marL="457200" indent="-457200">
              <a:buAutoNum type="arabicPeriod"/>
            </a:pPr>
            <a:r>
              <a:rPr lang="en-US" sz="2000" dirty="0"/>
              <a:t>Family Evacuation and/or Communication Plans</a:t>
            </a:r>
          </a:p>
          <a:p>
            <a:pPr marL="457200" indent="-457200">
              <a:buAutoNum type="arabicPeriod"/>
            </a:pPr>
            <a:r>
              <a:rPr lang="en-US" sz="2000" dirty="0"/>
              <a:t>Home Safety Planning</a:t>
            </a:r>
          </a:p>
          <a:p>
            <a:pPr marL="457200" indent="-457200">
              <a:buAutoNum type="arabicPeriod"/>
            </a:pPr>
            <a:r>
              <a:rPr lang="en-US" sz="2000" dirty="0"/>
              <a:t>Pet Emergency Arrangements.</a:t>
            </a:r>
          </a:p>
          <a:p>
            <a:pPr marL="457200" indent="-457200">
              <a:buAutoNum type="arabicPeriod"/>
            </a:pPr>
            <a:r>
              <a:rPr lang="en-US" sz="2000" dirty="0"/>
              <a:t>Photograph or video record each room at home and surrounding outdoor area.</a:t>
            </a:r>
          </a:p>
          <a:p>
            <a:pPr marL="457200" indent="-457200">
              <a:buAutoNum type="arabicPeriod"/>
            </a:pPr>
            <a:r>
              <a:rPr lang="en-US" sz="2000" dirty="0"/>
              <a:t>Prepare a To Go Bag </a:t>
            </a:r>
          </a:p>
          <a:p>
            <a:pPr marL="457200" indent="-457200">
              <a:buAutoNum type="arabicPeriod"/>
            </a:pPr>
            <a:endParaRPr lang="en-US" sz="2000" dirty="0"/>
          </a:p>
        </p:txBody>
      </p:sp>
    </p:spTree>
    <p:extLst>
      <p:ext uri="{BB962C8B-B14F-4D97-AF65-F5344CB8AC3E}">
        <p14:creationId xmlns:p14="http://schemas.microsoft.com/office/powerpoint/2010/main" val="2414768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8E2E7-9D46-CC34-1302-49A0F61F8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BEA89-CAA3-EFC0-801F-287223AA69F4}"/>
              </a:ext>
            </a:extLst>
          </p:cNvPr>
          <p:cNvSpPr>
            <a:spLocks noGrp="1"/>
          </p:cNvSpPr>
          <p:nvPr>
            <p:ph type="title"/>
          </p:nvPr>
        </p:nvSpPr>
        <p:spPr>
          <a:xfrm>
            <a:off x="475455" y="525607"/>
            <a:ext cx="11241089" cy="1586221"/>
          </a:xfrm>
        </p:spPr>
        <p:txBody>
          <a:bodyPr/>
          <a:lstStyle/>
          <a:p>
            <a:r>
              <a:rPr lang="en-US" dirty="0"/>
              <a:t>Emergency Kit Components</a:t>
            </a:r>
          </a:p>
        </p:txBody>
      </p:sp>
      <p:sp>
        <p:nvSpPr>
          <p:cNvPr id="3" name="TextBox 2">
            <a:extLst>
              <a:ext uri="{FF2B5EF4-FFF2-40B4-BE49-F238E27FC236}">
                <a16:creationId xmlns:a16="http://schemas.microsoft.com/office/drawing/2014/main" id="{7DDF51CC-CAEE-D94A-E01B-B2724910270F}"/>
              </a:ext>
            </a:extLst>
          </p:cNvPr>
          <p:cNvSpPr txBox="1"/>
          <p:nvPr/>
        </p:nvSpPr>
        <p:spPr>
          <a:xfrm>
            <a:off x="475455" y="1360714"/>
            <a:ext cx="11063401" cy="400110"/>
          </a:xfrm>
          <a:prstGeom prst="rect">
            <a:avLst/>
          </a:prstGeom>
          <a:noFill/>
        </p:spPr>
        <p:txBody>
          <a:bodyPr wrap="square" rtlCol="0">
            <a:spAutoFit/>
          </a:bodyPr>
          <a:lstStyle/>
          <a:p>
            <a:r>
              <a:rPr lang="en-US" sz="2000" dirty="0"/>
              <a:t>Every Teammate should maintain both workplace and home emergency kits.</a:t>
            </a:r>
          </a:p>
        </p:txBody>
      </p:sp>
      <p:sp>
        <p:nvSpPr>
          <p:cNvPr id="6" name="TextBox 5">
            <a:extLst>
              <a:ext uri="{FF2B5EF4-FFF2-40B4-BE49-F238E27FC236}">
                <a16:creationId xmlns:a16="http://schemas.microsoft.com/office/drawing/2014/main" id="{3CEA0688-25D0-6E76-7F87-D1256CD70ABE}"/>
              </a:ext>
            </a:extLst>
          </p:cNvPr>
          <p:cNvSpPr txBox="1"/>
          <p:nvPr/>
        </p:nvSpPr>
        <p:spPr>
          <a:xfrm>
            <a:off x="904238" y="2225105"/>
            <a:ext cx="10634617" cy="3170099"/>
          </a:xfrm>
          <a:prstGeom prst="rect">
            <a:avLst/>
          </a:prstGeom>
          <a:noFill/>
        </p:spPr>
        <p:txBody>
          <a:bodyPr wrap="square" rtlCol="0">
            <a:spAutoFit/>
          </a:bodyPr>
          <a:lstStyle/>
          <a:p>
            <a:pPr marL="457200" indent="-457200">
              <a:buAutoNum type="arabicPeriod"/>
            </a:pPr>
            <a:r>
              <a:rPr lang="en-US" sz="2000" dirty="0"/>
              <a:t>First Aid Supplies</a:t>
            </a:r>
          </a:p>
          <a:p>
            <a:pPr marL="457200" indent="-457200">
              <a:buAutoNum type="arabicPeriod"/>
            </a:pPr>
            <a:r>
              <a:rPr lang="en-US" sz="2000" dirty="0"/>
              <a:t>3-day supply of non-perishable food and water</a:t>
            </a:r>
          </a:p>
          <a:p>
            <a:pPr marL="457200" indent="-457200">
              <a:buAutoNum type="arabicPeriod"/>
            </a:pPr>
            <a:r>
              <a:rPr lang="en-US" sz="2000" dirty="0"/>
              <a:t>Battery-powered or hand-crank radio</a:t>
            </a:r>
          </a:p>
          <a:p>
            <a:pPr marL="457200" indent="-457200">
              <a:buAutoNum type="arabicPeriod"/>
            </a:pPr>
            <a:r>
              <a:rPr lang="en-US" sz="2000" dirty="0"/>
              <a:t>Written family communication plan</a:t>
            </a:r>
          </a:p>
          <a:p>
            <a:pPr marL="457200" indent="-457200">
              <a:buAutoNum type="arabicPeriod"/>
            </a:pPr>
            <a:r>
              <a:rPr lang="en-US" sz="2000" dirty="0"/>
              <a:t>Extra batteries</a:t>
            </a:r>
          </a:p>
          <a:p>
            <a:pPr marL="457200" indent="-457200">
              <a:buAutoNum type="arabicPeriod"/>
            </a:pPr>
            <a:r>
              <a:rPr lang="en-US" sz="2000" dirty="0"/>
              <a:t>Flashlights</a:t>
            </a:r>
          </a:p>
          <a:p>
            <a:pPr marL="457200" indent="-457200">
              <a:buAutoNum type="arabicPeriod"/>
            </a:pPr>
            <a:r>
              <a:rPr lang="en-US" sz="2000" dirty="0"/>
              <a:t>Emergency whistle</a:t>
            </a:r>
          </a:p>
          <a:p>
            <a:pPr marL="457200" indent="-457200">
              <a:buAutoNum type="arabicPeriod"/>
            </a:pPr>
            <a:r>
              <a:rPr lang="en-US" sz="2000" dirty="0"/>
              <a:t>One-week supply of essential medications</a:t>
            </a:r>
          </a:p>
          <a:p>
            <a:pPr marL="457200" indent="-457200">
              <a:buAutoNum type="arabicPeriod"/>
            </a:pPr>
            <a:r>
              <a:rPr lang="en-US" sz="2000" dirty="0"/>
              <a:t>Important documents in waterproof container</a:t>
            </a:r>
          </a:p>
          <a:p>
            <a:pPr marL="457200" indent="-457200">
              <a:buAutoNum type="arabicPeriod"/>
            </a:pPr>
            <a:r>
              <a:rPr lang="en-US" sz="2000" dirty="0"/>
              <a:t>Portable Phone Charger preferably solar powered</a:t>
            </a:r>
          </a:p>
        </p:txBody>
      </p:sp>
    </p:spTree>
    <p:extLst>
      <p:ext uri="{BB962C8B-B14F-4D97-AF65-F5344CB8AC3E}">
        <p14:creationId xmlns:p14="http://schemas.microsoft.com/office/powerpoint/2010/main" val="1387439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820DD-77BE-CA9D-B173-F1A5B076F5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B310B-10C5-605F-EA0D-8AE5C2A05AB7}"/>
              </a:ext>
            </a:extLst>
          </p:cNvPr>
          <p:cNvSpPr>
            <a:spLocks noGrp="1"/>
          </p:cNvSpPr>
          <p:nvPr>
            <p:ph type="title"/>
          </p:nvPr>
        </p:nvSpPr>
        <p:spPr/>
        <p:txBody>
          <a:bodyPr/>
          <a:lstStyle/>
          <a:p>
            <a:pPr algn="ctr"/>
            <a:r>
              <a:rPr lang="en-US" dirty="0"/>
              <a:t>Preparing for a Hurricane and Flood</a:t>
            </a:r>
          </a:p>
        </p:txBody>
      </p:sp>
      <p:sp>
        <p:nvSpPr>
          <p:cNvPr id="3" name="TextBox 2">
            <a:extLst>
              <a:ext uri="{FF2B5EF4-FFF2-40B4-BE49-F238E27FC236}">
                <a16:creationId xmlns:a16="http://schemas.microsoft.com/office/drawing/2014/main" id="{2BCDD346-9316-50C7-F366-42099D7851BE}"/>
              </a:ext>
            </a:extLst>
          </p:cNvPr>
          <p:cNvSpPr txBox="1"/>
          <p:nvPr/>
        </p:nvSpPr>
        <p:spPr>
          <a:xfrm>
            <a:off x="904240" y="1280160"/>
            <a:ext cx="7551391" cy="4093428"/>
          </a:xfrm>
          <a:prstGeom prst="rect">
            <a:avLst/>
          </a:prstGeom>
          <a:noFill/>
        </p:spPr>
        <p:txBody>
          <a:bodyPr wrap="square" rtlCol="0">
            <a:spAutoFit/>
          </a:bodyPr>
          <a:lstStyle/>
          <a:p>
            <a:pPr marL="457200" indent="-457200">
              <a:buAutoNum type="arabicPeriod"/>
            </a:pPr>
            <a:r>
              <a:rPr lang="en-US" sz="2000" dirty="0"/>
              <a:t>Who is the Health Center’s Emergency Coordinator?</a:t>
            </a:r>
          </a:p>
          <a:p>
            <a:pPr marL="457200" indent="-457200">
              <a:buAutoNum type="arabicPeriod"/>
            </a:pPr>
            <a:r>
              <a:rPr lang="en-US" sz="2000" dirty="0"/>
              <a:t>Ensure client has procedures to notify Health Center in the event of an Emergency.</a:t>
            </a:r>
          </a:p>
          <a:p>
            <a:pPr marL="457200" indent="-457200">
              <a:buAutoNum type="arabicPeriod"/>
            </a:pPr>
            <a:r>
              <a:rPr lang="en-US" sz="2000" dirty="0"/>
              <a:t>Establish phone or calling tree. (do you have secondary phone numbers?)</a:t>
            </a:r>
          </a:p>
          <a:p>
            <a:pPr marL="457200" indent="-457200">
              <a:buAutoNum type="arabicPeriod"/>
            </a:pPr>
            <a:r>
              <a:rPr lang="en-US" sz="2000" dirty="0"/>
              <a:t>Review your Health Center’s vaccine storage procedures.</a:t>
            </a:r>
          </a:p>
          <a:p>
            <a:pPr marL="457200" indent="-457200">
              <a:buAutoNum type="arabicPeriod"/>
            </a:pPr>
            <a:r>
              <a:rPr lang="en-US" sz="2000" dirty="0"/>
              <a:t>All teammates are asked to take photos of “CONTACTS and RESOURCES” with their phone, prior to the event.</a:t>
            </a:r>
          </a:p>
          <a:p>
            <a:pPr marL="457200" indent="-457200">
              <a:buAutoNum type="arabicPeriod"/>
            </a:pPr>
            <a:r>
              <a:rPr lang="en-US" sz="2000" dirty="0"/>
              <a:t>In the future, I will take a video of the clinic and vaccine storage monitoring prior to leaving the building, if at all possible.</a:t>
            </a:r>
          </a:p>
          <a:p>
            <a:pPr marL="457200" indent="-457200">
              <a:buAutoNum type="arabicPeriod"/>
            </a:pPr>
            <a:r>
              <a:rPr lang="en-US" sz="2000" dirty="0"/>
              <a:t>Talk about where to go during a flood for safety.  What about your risks at home?</a:t>
            </a:r>
          </a:p>
        </p:txBody>
      </p:sp>
      <p:pic>
        <p:nvPicPr>
          <p:cNvPr id="8" name="Picture 7" descr="A screen with a display&#10;&#10;AI-generated content may be incorrect.">
            <a:extLst>
              <a:ext uri="{FF2B5EF4-FFF2-40B4-BE49-F238E27FC236}">
                <a16:creationId xmlns:a16="http://schemas.microsoft.com/office/drawing/2014/main" id="{7D933457-F4A6-C428-0E35-638392C64BFB}"/>
              </a:ext>
            </a:extLst>
          </p:cNvPr>
          <p:cNvPicPr>
            <a:picLocks noChangeAspect="1"/>
          </p:cNvPicPr>
          <p:nvPr/>
        </p:nvPicPr>
        <p:blipFill>
          <a:blip r:embed="rId3"/>
          <a:stretch>
            <a:fillRect/>
          </a:stretch>
        </p:blipFill>
        <p:spPr>
          <a:xfrm>
            <a:off x="8710585" y="1280159"/>
            <a:ext cx="2992863" cy="3990483"/>
          </a:xfrm>
          <a:prstGeom prst="rect">
            <a:avLst/>
          </a:prstGeom>
        </p:spPr>
      </p:pic>
    </p:spTree>
    <p:extLst>
      <p:ext uri="{BB962C8B-B14F-4D97-AF65-F5344CB8AC3E}">
        <p14:creationId xmlns:p14="http://schemas.microsoft.com/office/powerpoint/2010/main" val="3924718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AB08A-33B7-5F31-1CFF-EEAD92A2A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190835-9501-0636-02AF-DC6E357CA53D}"/>
              </a:ext>
            </a:extLst>
          </p:cNvPr>
          <p:cNvSpPr>
            <a:spLocks noGrp="1"/>
          </p:cNvSpPr>
          <p:nvPr>
            <p:ph type="title"/>
          </p:nvPr>
        </p:nvSpPr>
        <p:spPr/>
        <p:txBody>
          <a:bodyPr/>
          <a:lstStyle/>
          <a:p>
            <a:pPr algn="ctr"/>
            <a:r>
              <a:rPr lang="en-US" dirty="0"/>
              <a:t>Pre-Closure Preparedness Actions</a:t>
            </a:r>
          </a:p>
        </p:txBody>
      </p:sp>
      <p:sp>
        <p:nvSpPr>
          <p:cNvPr id="3" name="TextBox 2">
            <a:extLst>
              <a:ext uri="{FF2B5EF4-FFF2-40B4-BE49-F238E27FC236}">
                <a16:creationId xmlns:a16="http://schemas.microsoft.com/office/drawing/2014/main" id="{4FB09AC2-3E92-9E40-087F-17D2196EBCBA}"/>
              </a:ext>
            </a:extLst>
          </p:cNvPr>
          <p:cNvSpPr txBox="1"/>
          <p:nvPr/>
        </p:nvSpPr>
        <p:spPr>
          <a:xfrm>
            <a:off x="904240" y="1280160"/>
            <a:ext cx="10637520" cy="5940088"/>
          </a:xfrm>
          <a:prstGeom prst="rect">
            <a:avLst/>
          </a:prstGeom>
          <a:noFill/>
        </p:spPr>
        <p:txBody>
          <a:bodyPr wrap="square" lIns="91440" tIns="45720" rIns="91440" bIns="45720" rtlCol="0" anchor="t">
            <a:spAutoFit/>
          </a:bodyPr>
          <a:lstStyle/>
          <a:p>
            <a:r>
              <a:rPr lang="en-US" sz="2000" b="1" dirty="0"/>
              <a:t>Personal/Home Preparation</a:t>
            </a:r>
          </a:p>
          <a:p>
            <a:pPr marL="342900" indent="-342900">
              <a:buFont typeface="Arial" panose="020B0604020202020204" pitchFamily="34" charset="0"/>
              <a:buChar char="•"/>
            </a:pPr>
            <a:r>
              <a:rPr lang="en-US" sz="2000" dirty="0"/>
              <a:t>Fill their cars with gas.</a:t>
            </a:r>
          </a:p>
          <a:p>
            <a:pPr marL="342900" indent="-342900">
              <a:buFont typeface="Arial" panose="020B0604020202020204" pitchFamily="34" charset="0"/>
              <a:buChar char="•"/>
            </a:pPr>
            <a:r>
              <a:rPr lang="en-US" sz="2000" dirty="0"/>
              <a:t>Purchase non-perishable food supplies.</a:t>
            </a:r>
          </a:p>
          <a:p>
            <a:pPr marL="342900" indent="-342900">
              <a:buFont typeface="Arial" panose="020B0604020202020204" pitchFamily="34" charset="0"/>
              <a:buChar char="•"/>
            </a:pPr>
            <a:r>
              <a:rPr lang="en-US" sz="2000" dirty="0"/>
              <a:t>Obtain additional water for drinking and flushing (fill bathtub for flushing)</a:t>
            </a:r>
          </a:p>
          <a:p>
            <a:pPr marL="342900" indent="-342900">
              <a:buFont typeface="Arial" panose="020B0604020202020204" pitchFamily="34" charset="0"/>
              <a:buChar char="•"/>
            </a:pPr>
            <a:r>
              <a:rPr lang="en-US" sz="2000" dirty="0"/>
              <a:t>Charge all electronic devices including external power sources.</a:t>
            </a:r>
          </a:p>
          <a:p>
            <a:endParaRPr lang="en-US" sz="2000" dirty="0"/>
          </a:p>
          <a:p>
            <a:r>
              <a:rPr lang="en-US" sz="2000" b="1" dirty="0"/>
              <a:t>Facility Preparation</a:t>
            </a:r>
          </a:p>
          <a:p>
            <a:pPr marL="342900" indent="-342900">
              <a:buFont typeface="Arial" panose="020B0604020202020204" pitchFamily="34" charset="0"/>
              <a:buChar char="•"/>
            </a:pPr>
            <a:r>
              <a:rPr lang="en-US" sz="2000" dirty="0"/>
              <a:t>Verify vaccine refrigerator functionality.</a:t>
            </a:r>
          </a:p>
          <a:p>
            <a:pPr marL="342900" indent="-342900">
              <a:buFont typeface="Arial" panose="020B0604020202020204" pitchFamily="34" charset="0"/>
              <a:buChar char="•"/>
            </a:pPr>
            <a:r>
              <a:rPr lang="en-US" sz="2000" dirty="0"/>
              <a:t>Replace batteries in external refrigerator monitoring system.</a:t>
            </a:r>
          </a:p>
          <a:p>
            <a:pPr marL="342900" indent="-342900">
              <a:buFont typeface="Arial" panose="020B0604020202020204" pitchFamily="34" charset="0"/>
              <a:buChar char="•"/>
            </a:pPr>
            <a:r>
              <a:rPr lang="en-US" sz="2000" dirty="0"/>
              <a:t>Post closure notices on facility doors</a:t>
            </a:r>
          </a:p>
          <a:p>
            <a:pPr marL="342900" indent="-342900">
              <a:buFont typeface="Arial" panose="020B0604020202020204" pitchFamily="34" charset="0"/>
              <a:buChar char="•"/>
            </a:pPr>
            <a:r>
              <a:rPr lang="en-US" sz="2000" dirty="0"/>
              <a:t>Take laptop home to work remotely.</a:t>
            </a:r>
          </a:p>
          <a:p>
            <a:pPr marL="342900" indent="-342900">
              <a:buFont typeface="Arial" panose="020B0604020202020204" pitchFamily="34" charset="0"/>
              <a:buChar char="•"/>
            </a:pPr>
            <a:r>
              <a:rPr lang="en-US" sz="2000" dirty="0">
                <a:cs typeface="Arial" panose="020B0604020202020204"/>
              </a:rPr>
              <a:t>Record health center closure information on the phone voice messages.</a:t>
            </a:r>
          </a:p>
          <a:p>
            <a:pPr marL="342900" indent="-342900">
              <a:buFont typeface="Arial" panose="020B0604020202020204" pitchFamily="34" charset="0"/>
              <a:buChar char="•"/>
            </a:pPr>
            <a:endParaRPr lang="en-US" sz="2000" dirty="0">
              <a:cs typeface="Arial" panose="020B0604020202020204"/>
            </a:endParaRPr>
          </a:p>
          <a:p>
            <a:endParaRPr lang="en-US" sz="2000" dirty="0">
              <a:cs typeface="Arial" panose="020B0604020202020204"/>
            </a:endParaRPr>
          </a:p>
          <a:p>
            <a:pPr marL="342900" indent="-342900">
              <a:buFont typeface="Arial" panose="020B0604020202020204" pitchFamily="34" charset="0"/>
              <a:buChar char="•"/>
            </a:pPr>
            <a:endParaRPr lang="en-US" sz="2000" dirty="0">
              <a:cs typeface="Arial" panose="020B0604020202020204"/>
            </a:endParaRPr>
          </a:p>
          <a:p>
            <a:endParaRPr lang="en-US" sz="2000" dirty="0">
              <a:cs typeface="Arial" panose="020B0604020202020204"/>
            </a:endParaRPr>
          </a:p>
          <a:p>
            <a:pPr marL="342900" indent="-342900">
              <a:buFont typeface="Arial" panose="020B0604020202020204" pitchFamily="34" charset="0"/>
              <a:buChar char="•"/>
            </a:pPr>
            <a:endParaRPr lang="en-US" sz="2000" dirty="0">
              <a:cs typeface="Arial" panose="020B0604020202020204"/>
            </a:endParaRPr>
          </a:p>
          <a:p>
            <a:pPr marL="457200" indent="-457200">
              <a:buAutoNum type="arabicPeriod"/>
            </a:pPr>
            <a:endParaRPr lang="en-US" sz="2000" dirty="0"/>
          </a:p>
          <a:p>
            <a:pPr marL="457200" indent="-457200">
              <a:buAutoNum type="arabicPeriod"/>
            </a:pPr>
            <a:endParaRPr lang="en-US" sz="2000" dirty="0">
              <a:cs typeface="Arial" panose="020B0604020202020204"/>
            </a:endParaRPr>
          </a:p>
        </p:txBody>
      </p:sp>
    </p:spTree>
    <p:extLst>
      <p:ext uri="{BB962C8B-B14F-4D97-AF65-F5344CB8AC3E}">
        <p14:creationId xmlns:p14="http://schemas.microsoft.com/office/powerpoint/2010/main" val="3474786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1552-E1E4-6411-DD65-9D8351FFD3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E8FCF8-D574-ACEA-373E-DA17A6A451C3}"/>
              </a:ext>
            </a:extLst>
          </p:cNvPr>
          <p:cNvSpPr>
            <a:spLocks noGrp="1"/>
          </p:cNvSpPr>
          <p:nvPr>
            <p:ph type="title"/>
          </p:nvPr>
        </p:nvSpPr>
        <p:spPr/>
        <p:txBody>
          <a:bodyPr/>
          <a:lstStyle/>
          <a:p>
            <a:pPr algn="ctr"/>
            <a:r>
              <a:rPr lang="en-US" dirty="0"/>
              <a:t>Facility Closure Decision</a:t>
            </a:r>
          </a:p>
        </p:txBody>
      </p:sp>
      <p:sp>
        <p:nvSpPr>
          <p:cNvPr id="3" name="TextBox 2">
            <a:extLst>
              <a:ext uri="{FF2B5EF4-FFF2-40B4-BE49-F238E27FC236}">
                <a16:creationId xmlns:a16="http://schemas.microsoft.com/office/drawing/2014/main" id="{DA0000B2-B419-88C9-6681-592C44DA36C5}"/>
              </a:ext>
            </a:extLst>
          </p:cNvPr>
          <p:cNvSpPr txBox="1"/>
          <p:nvPr/>
        </p:nvSpPr>
        <p:spPr>
          <a:xfrm>
            <a:off x="904240" y="1163782"/>
            <a:ext cx="10637520" cy="6247864"/>
          </a:xfrm>
          <a:prstGeom prst="rect">
            <a:avLst/>
          </a:prstGeom>
          <a:noFill/>
        </p:spPr>
        <p:txBody>
          <a:bodyPr wrap="square" lIns="91440" tIns="45720" rIns="91440" bIns="45720" rtlCol="0" anchor="t">
            <a:spAutoFit/>
          </a:bodyPr>
          <a:lstStyle/>
          <a:p>
            <a:r>
              <a:rPr lang="en-US" sz="2000" b="1" dirty="0"/>
              <a:t>Due to severe flood warnings in the Hendersonville area, the Health Center was closed Thursday and Friday as a preventive safety measure for staff.</a:t>
            </a:r>
          </a:p>
          <a:p>
            <a:endParaRPr lang="en-US" sz="2000" dirty="0"/>
          </a:p>
          <a:p>
            <a:r>
              <a:rPr lang="en-US" sz="2000" b="1" dirty="0"/>
              <a:t>Operational Continuity Measures</a:t>
            </a:r>
          </a:p>
          <a:p>
            <a:pPr marL="342900" indent="-342900">
              <a:buFont typeface="Arial" panose="020B0604020202020204" pitchFamily="34" charset="0"/>
              <a:buChar char="•"/>
            </a:pPr>
            <a:r>
              <a:rPr lang="en-US" sz="2000" dirty="0"/>
              <a:t>Staff maintained health center operations on Thursday with remote patient visits.</a:t>
            </a:r>
          </a:p>
          <a:p>
            <a:endParaRPr lang="en-US" sz="2000" dirty="0"/>
          </a:p>
          <a:p>
            <a:r>
              <a:rPr lang="en-US" sz="2000" b="1" dirty="0"/>
              <a:t>Friday Operations</a:t>
            </a:r>
          </a:p>
          <a:p>
            <a:pPr marL="342900" indent="-342900">
              <a:buFont typeface="Arial" panose="020B0604020202020204" pitchFamily="34" charset="0"/>
              <a:buChar char="•"/>
            </a:pPr>
            <a:r>
              <a:rPr lang="en-US" sz="2000" dirty="0"/>
              <a:t>Full closure was implemented</a:t>
            </a:r>
          </a:p>
          <a:p>
            <a:pPr marL="342900" indent="-342900">
              <a:buFont typeface="Arial" panose="020B0604020202020204" pitchFamily="34" charset="0"/>
              <a:buChar char="•"/>
            </a:pPr>
            <a:r>
              <a:rPr lang="en-US" sz="2000" dirty="0"/>
              <a:t>All patients were rescheduled</a:t>
            </a:r>
          </a:p>
          <a:p>
            <a:pPr marL="342900" indent="-342900">
              <a:buFont typeface="Arial" panose="020B0604020202020204" pitchFamily="34" charset="0"/>
              <a:buChar char="•"/>
            </a:pPr>
            <a:r>
              <a:rPr lang="en-US" sz="2000" dirty="0"/>
              <a:t>Workplace injuries were redirected to Urgent Care facilities or Emergency Room Services.</a:t>
            </a:r>
          </a:p>
          <a:p>
            <a:r>
              <a:rPr lang="en-US" sz="2000" b="1" dirty="0"/>
              <a:t>Communication Protocol</a:t>
            </a:r>
          </a:p>
          <a:p>
            <a:pPr marL="342900" indent="-342900">
              <a:buFont typeface="Arial" panose="020B0604020202020204" pitchFamily="34" charset="0"/>
              <a:buChar char="•"/>
            </a:pPr>
            <a:r>
              <a:rPr lang="en-US" sz="2000" dirty="0"/>
              <a:t>Signs were placed on the door of the office informing patients of closures.</a:t>
            </a:r>
          </a:p>
          <a:p>
            <a:pPr marL="342900" indent="-342900">
              <a:buFont typeface="Arial" panose="020B0604020202020204" pitchFamily="34" charset="0"/>
              <a:buChar char="•"/>
            </a:pPr>
            <a:r>
              <a:rPr lang="en-US" sz="2000" dirty="0"/>
              <a:t>Voice messaging on the phone reported closure of the health center.</a:t>
            </a:r>
          </a:p>
          <a:p>
            <a:pPr marL="342900" indent="-342900">
              <a:buFont typeface="Arial" panose="020B0604020202020204" pitchFamily="34" charset="0"/>
              <a:buChar char="•"/>
            </a:pPr>
            <a:r>
              <a:rPr lang="en-US" sz="2000" dirty="0">
                <a:cs typeface="Arial" panose="020B0604020202020204"/>
              </a:rPr>
              <a:t>City of Asheville sent out health center closure on their intranet.</a:t>
            </a:r>
          </a:p>
          <a:p>
            <a:pPr marL="342900" indent="-342900">
              <a:buFont typeface="Arial" panose="020B0604020202020204" pitchFamily="34" charset="0"/>
              <a:buChar char="•"/>
            </a:pPr>
            <a:endParaRPr lang="en-US" sz="2000" dirty="0">
              <a:cs typeface="Arial" panose="020B0604020202020204"/>
            </a:endParaRPr>
          </a:p>
          <a:p>
            <a:pPr marL="457200" indent="-457200">
              <a:buFontTx/>
              <a:buAutoNum type="arabicPeriod" startAt="2"/>
            </a:pPr>
            <a:endParaRPr lang="en-US" sz="2000" dirty="0">
              <a:cs typeface="Arial" panose="020B0604020202020204"/>
            </a:endParaRPr>
          </a:p>
          <a:p>
            <a:pPr marL="342900" indent="-342900">
              <a:buFont typeface="Arial" panose="020B0604020202020204" pitchFamily="34" charset="0"/>
              <a:buChar char="•"/>
            </a:pPr>
            <a:endParaRPr lang="en-US" sz="2000" dirty="0">
              <a:cs typeface="Arial" panose="020B0604020202020204"/>
            </a:endParaRPr>
          </a:p>
          <a:p>
            <a:pPr marL="457200" indent="-457200">
              <a:buAutoNum type="arabicPeriod"/>
            </a:pPr>
            <a:endParaRPr lang="en-US" sz="2000" dirty="0"/>
          </a:p>
          <a:p>
            <a:pPr marL="457200" indent="-457200">
              <a:buAutoNum type="arabicPeriod"/>
            </a:pPr>
            <a:endParaRPr lang="en-US" sz="2000" dirty="0">
              <a:cs typeface="Arial" panose="020B0604020202020204"/>
            </a:endParaRPr>
          </a:p>
        </p:txBody>
      </p:sp>
    </p:spTree>
    <p:extLst>
      <p:ext uri="{BB962C8B-B14F-4D97-AF65-F5344CB8AC3E}">
        <p14:creationId xmlns:p14="http://schemas.microsoft.com/office/powerpoint/2010/main" val="27039647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13841"/>
</p:tagLst>
</file>

<file path=ppt/tags/tag2.xml><?xml version="1.0" encoding="utf-8"?>
<p:tagLst xmlns:a="http://schemas.openxmlformats.org/drawingml/2006/main" xmlns:r="http://schemas.openxmlformats.org/officeDocument/2006/relationships" xmlns:p="http://schemas.openxmlformats.org/presentationml/2006/main">
  <p:tag name="AS_UNIQUEID" val="13841"/>
</p:tagLst>
</file>

<file path=ppt/theme/theme1.xml><?xml version="1.0" encoding="utf-8"?>
<a:theme xmlns:a="http://schemas.openxmlformats.org/drawingml/2006/main" name="4_Office Theme">
  <a:themeElements>
    <a:clrScheme name="Marathon Health">
      <a:dk1>
        <a:srgbClr val="404040"/>
      </a:dk1>
      <a:lt1>
        <a:srgbClr val="FFFFFF"/>
      </a:lt1>
      <a:dk2>
        <a:srgbClr val="535659"/>
      </a:dk2>
      <a:lt2>
        <a:srgbClr val="F2F2F2"/>
      </a:lt2>
      <a:accent1>
        <a:srgbClr val="00AC69"/>
      </a:accent1>
      <a:accent2>
        <a:srgbClr val="60225F"/>
      </a:accent2>
      <a:accent3>
        <a:srgbClr val="003851"/>
      </a:accent3>
      <a:accent4>
        <a:srgbClr val="1A919A"/>
      </a:accent4>
      <a:accent5>
        <a:srgbClr val="DE2069"/>
      </a:accent5>
      <a:accent6>
        <a:srgbClr val="FFA300"/>
      </a:accent6>
      <a:hlink>
        <a:srgbClr val="60225F"/>
      </a:hlink>
      <a:folHlink>
        <a:srgbClr val="936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Everside_Health">
  <a:themeElements>
    <a:clrScheme name="Marathon Health">
      <a:dk1>
        <a:srgbClr val="404040"/>
      </a:dk1>
      <a:lt1>
        <a:srgbClr val="FFFFFF"/>
      </a:lt1>
      <a:dk2>
        <a:srgbClr val="535659"/>
      </a:dk2>
      <a:lt2>
        <a:srgbClr val="F2F2F2"/>
      </a:lt2>
      <a:accent1>
        <a:srgbClr val="00AC69"/>
      </a:accent1>
      <a:accent2>
        <a:srgbClr val="60225F"/>
      </a:accent2>
      <a:accent3>
        <a:srgbClr val="003851"/>
      </a:accent3>
      <a:accent4>
        <a:srgbClr val="1A919A"/>
      </a:accent4>
      <a:accent5>
        <a:srgbClr val="DE2069"/>
      </a:accent5>
      <a:accent6>
        <a:srgbClr val="FFA300"/>
      </a:accent6>
      <a:hlink>
        <a:srgbClr val="60225F"/>
      </a:hlink>
      <a:folHlink>
        <a:srgbClr val="936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BAD48B9E44264EBB4A897645ADD047" ma:contentTypeVersion="23" ma:contentTypeDescription="Create a new document." ma:contentTypeScope="" ma:versionID="ad77e98805a403e05e1225563a7b79a5">
  <xsd:schema xmlns:xsd="http://www.w3.org/2001/XMLSchema" xmlns:xs="http://www.w3.org/2001/XMLSchema" xmlns:p="http://schemas.microsoft.com/office/2006/metadata/properties" xmlns:ns2="84000664-779d-4d0b-a448-19319e9acf82" xmlns:ns3="f3438e0a-bfa3-4bba-bd7f-861bd1389067" targetNamespace="http://schemas.microsoft.com/office/2006/metadata/properties" ma:root="true" ma:fieldsID="e767fa69f9d1aebb0b7f0ed36a0e0a59" ns2:_="" ns3:_="">
    <xsd:import namespace="84000664-779d-4d0b-a448-19319e9acf82"/>
    <xsd:import namespace="f3438e0a-bfa3-4bba-bd7f-861bd13890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000664-779d-4d0b-a448-19319e9acf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b19809d-66a2-4c9e-8381-f5bb1384c10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438e0a-bfa3-4bba-bd7f-861bd138906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c8b8003-0c7a-4464-9d02-dc6bb8adef2d}" ma:internalName="TaxCatchAll" ma:showField="CatchAllData" ma:web="f3438e0a-bfa3-4bba-bd7f-861bd13890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4000664-779d-4d0b-a448-19319e9acf82">
      <Terms xmlns="http://schemas.microsoft.com/office/infopath/2007/PartnerControls"/>
    </lcf76f155ced4ddcb4097134ff3c332f>
    <TaxCatchAll xmlns="f3438e0a-bfa3-4bba-bd7f-861bd1389067" xsi:nil="true"/>
  </documentManagement>
</p:properties>
</file>

<file path=customXml/itemProps1.xml><?xml version="1.0" encoding="utf-8"?>
<ds:datastoreItem xmlns:ds="http://schemas.openxmlformats.org/officeDocument/2006/customXml" ds:itemID="{9A5B1BC4-18CF-4894-9153-6FAA67A2B4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000664-779d-4d0b-a448-19319e9acf82"/>
    <ds:schemaRef ds:uri="f3438e0a-bfa3-4bba-bd7f-861bd13890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E77308-EDCB-43DB-B21D-6621AED04302}">
  <ds:schemaRefs>
    <ds:schemaRef ds:uri="http://schemas.microsoft.com/sharepoint/v3/contenttype/forms"/>
  </ds:schemaRefs>
</ds:datastoreItem>
</file>

<file path=customXml/itemProps3.xml><?xml version="1.0" encoding="utf-8"?>
<ds:datastoreItem xmlns:ds="http://schemas.openxmlformats.org/officeDocument/2006/customXml" ds:itemID="{4C9312F0-7AEB-440F-8EF2-8FF43220FBBB}">
  <ds:schemaRefs>
    <ds:schemaRef ds:uri="http://schemas.openxmlformats.org/package/2006/metadata/core-properties"/>
    <ds:schemaRef ds:uri="http://schemas.microsoft.com/office/2006/documentManagement/types"/>
    <ds:schemaRef ds:uri="http://purl.org/dc/dcmitype/"/>
    <ds:schemaRef ds:uri="http://www.w3.org/XML/1998/namespace"/>
    <ds:schemaRef ds:uri="84000664-779d-4d0b-a448-19319e9acf82"/>
    <ds:schemaRef ds:uri="http://purl.org/dc/elements/1.1/"/>
    <ds:schemaRef ds:uri="http://purl.org/dc/terms/"/>
    <ds:schemaRef ds:uri="http://schemas.microsoft.com/office/2006/metadata/properties"/>
    <ds:schemaRef ds:uri="http://schemas.microsoft.com/office/infopath/2007/PartnerControls"/>
    <ds:schemaRef ds:uri="f3438e0a-bfa3-4bba-bd7f-861bd1389067"/>
  </ds:schemaRefs>
</ds:datastoreItem>
</file>

<file path=docProps/app.xml><?xml version="1.0" encoding="utf-8"?>
<Properties xmlns="http://schemas.openxmlformats.org/officeDocument/2006/extended-properties" xmlns:vt="http://schemas.openxmlformats.org/officeDocument/2006/docPropsVTypes">
  <TotalTime>9351</TotalTime>
  <Words>2952</Words>
  <Application>Microsoft Office PowerPoint</Application>
  <PresentationFormat>Widescreen</PresentationFormat>
  <Paragraphs>208</Paragraphs>
  <Slides>30</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Aptos</vt:lpstr>
      <vt:lpstr>Arial</vt:lpstr>
      <vt:lpstr>Calibri</vt:lpstr>
      <vt:lpstr>4_Office Theme</vt:lpstr>
      <vt:lpstr>2_Everside_Health</vt:lpstr>
      <vt:lpstr>PowerPoint Presentation</vt:lpstr>
      <vt:lpstr>Barb Yendra, Practice Manager Employee Health Services City of Asheville Marathon Health Urine Drug Screen Trainer Emergency Coordinator Vaccine Coordinator MA, LPN, RN Peer Support</vt:lpstr>
      <vt:lpstr>Agenda</vt:lpstr>
      <vt:lpstr>Emergency Action Plan</vt:lpstr>
      <vt:lpstr>Health Center Impact Assessment</vt:lpstr>
      <vt:lpstr>Emergency Kit Components</vt:lpstr>
      <vt:lpstr>Preparing for a Hurricane and Flood</vt:lpstr>
      <vt:lpstr>Pre-Closure Preparedness Actions</vt:lpstr>
      <vt:lpstr>Facility Closure Decision</vt:lpstr>
      <vt:lpstr> City of Asheville</vt:lpstr>
      <vt:lpstr>Group Discussion</vt:lpstr>
      <vt:lpstr>Hurricane Helene Friday, September 27th</vt:lpstr>
      <vt:lpstr>Friday, September 27th</vt:lpstr>
      <vt:lpstr>Hurricane Helene-Saturday, September 30th </vt:lpstr>
      <vt:lpstr>Hurricane Helene- Saturday continued </vt:lpstr>
      <vt:lpstr>Hurricane Helene-Sunday, September 29th </vt:lpstr>
      <vt:lpstr>Hurricane Helene-Monday, September 30th </vt:lpstr>
      <vt:lpstr>Hurricane Helene-Monday, September 30th Communication with                                              City of Asheville and Marathon Health </vt:lpstr>
      <vt:lpstr>Health Center Services Redirected</vt:lpstr>
      <vt:lpstr>Hurricane Helene-Tuesday, October 1st Internet is up and going in Brevard </vt:lpstr>
      <vt:lpstr>Hurricane Helene – Thursday, October 3rd  We determined that the team wanted to get back to work as soon as possible.   The City of Asheville wanted us to be able to take care of first responders.  Barriers to reopening the health center. 1.  No running water – City of Asheville delivered bottled water 2.  No flushing toilets – City of Asheville delivered two port-a-potties 3.  Curfew in place – When we returned to work it was reduced hours. 4.  No internet or phone service – I worked with Starlink.  However, service came on several hours prior     to Starlink setting us up. 5.  No ability to wash hands – I went to Ace Hardware and bought large Igloo drink containers.  My     daughter had 4 containers with dispensing device.  We used those for patient exam rooms.    </vt:lpstr>
      <vt:lpstr>Main Hand Washing Station and Patient Room</vt:lpstr>
      <vt:lpstr>Reopening the Health Center Marathon Health in a nationwide health care company.  We have over 700 health centers across the US.  This was the first time that we would be opening a health center without running water or working toilets in the health center.    A lot of work was being done behind the scene with Marathon Health.  Their concern was for the safety of all of our staff and patients.  I drove into Asheville on Friday and set up hand washing stations.  On Monday, October 7th we reopened Employee Health Services from 9:00 am – 3:00 pm One of my VP’s for the region lives in Charlotte.  He came into the health center that Monday with supplies from some of the Charlotte offices.  Internet and phone service started Monday morning we did not have to use Starlink.  I connected with the safety manager for the City of Asheville.  We ordered an extra 60 Tdap vaccines.  These were delivered by the end of the week.  Those first several weeks were all about listening.  Employees just needed a safe place to be heard.</vt:lpstr>
      <vt:lpstr>Services that were available  The Buncombe County Health Department was sending out emails with lists of pharmacies that were open.   Richard Hill FNP volunteered to go to Fire Stations to give care.  Care Anywhere continued for the next two weeks (total of three weeks that they were utilized).  City of Asheville added BetterHelp for mental health issues due to the hurricane.   </vt:lpstr>
      <vt:lpstr>Vaccine Information  If power would have been disrupted, I would have called the manufacturers for the vaccines we had in inventory.  I would have told them how long power was out, what the high and low temperatures were.  They would have told me if they supported us to use them or if we had to discard them.   </vt:lpstr>
      <vt:lpstr>Time to Debrief as a Team</vt:lpstr>
      <vt:lpstr>Future needs for Emergency Events</vt:lpstr>
      <vt:lpstr>New Location for Employee Health Services</vt:lpstr>
      <vt:lpstr>Group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Palmer</dc:creator>
  <cp:lastModifiedBy>Barbara Yendra</cp:lastModifiedBy>
  <cp:revision>30</cp:revision>
  <cp:lastPrinted>2025-03-31T11:06:03Z</cp:lastPrinted>
  <dcterms:created xsi:type="dcterms:W3CDTF">2024-02-19T18:49:58Z</dcterms:created>
  <dcterms:modified xsi:type="dcterms:W3CDTF">2025-03-31T12:58:54Z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0x01010071BAD48B9E44264EBB4A897645ADD047</vt:lpwstr>
  </property>
  <property fmtid="{D5CDD505-2E9C-101B-9397-08002B2CF9AE}" pid="3" name="MediaServiceImageTags">
    <vt:lpwstr/>
  </property>
</Properties>
</file>