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54333E93.xml" ContentType="application/vnd.ms-powerpoint.comments+xml"/>
  <Override PartName="/ppt/comments/modernComment_104_B3ECFC9B.xml" ContentType="application/vnd.ms-powerpoint.comments+xml"/>
  <Override PartName="/ppt/notesSlides/notesSlide2.xml" ContentType="application/vnd.openxmlformats-officedocument.presentationml.notesSlide+xml"/>
  <Override PartName="/ppt/comments/modernComment_102_2783BF6B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1C_D0C39ACA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0"/>
  </p:notesMasterIdLst>
  <p:sldIdLst>
    <p:sldId id="256" r:id="rId5"/>
    <p:sldId id="260" r:id="rId6"/>
    <p:sldId id="298" r:id="rId7"/>
    <p:sldId id="258" r:id="rId8"/>
    <p:sldId id="290" r:id="rId9"/>
    <p:sldId id="299" r:id="rId10"/>
    <p:sldId id="300" r:id="rId11"/>
    <p:sldId id="288" r:id="rId12"/>
    <p:sldId id="301" r:id="rId13"/>
    <p:sldId id="302" r:id="rId14"/>
    <p:sldId id="280" r:id="rId15"/>
    <p:sldId id="294" r:id="rId16"/>
    <p:sldId id="295" r:id="rId17"/>
    <p:sldId id="303" r:id="rId18"/>
    <p:sldId id="283" r:id="rId19"/>
    <p:sldId id="306" r:id="rId20"/>
    <p:sldId id="307" r:id="rId21"/>
    <p:sldId id="308" r:id="rId22"/>
    <p:sldId id="309" r:id="rId23"/>
    <p:sldId id="284" r:id="rId24"/>
    <p:sldId id="310" r:id="rId25"/>
    <p:sldId id="296" r:id="rId26"/>
    <p:sldId id="311" r:id="rId27"/>
    <p:sldId id="313" r:id="rId28"/>
    <p:sldId id="314" r:id="rId29"/>
    <p:sldId id="316" r:id="rId30"/>
    <p:sldId id="317" r:id="rId31"/>
    <p:sldId id="407" r:id="rId32"/>
    <p:sldId id="318" r:id="rId33"/>
    <p:sldId id="319" r:id="rId34"/>
    <p:sldId id="292" r:id="rId35"/>
    <p:sldId id="320" r:id="rId36"/>
    <p:sldId id="286" r:id="rId37"/>
    <p:sldId id="406" r:id="rId38"/>
    <p:sldId id="26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96FDB2-DC32-E570-043B-66960899D0D3}" name="Teresa Villaran" initials="TV" userId="b7d658bb0ee9daa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5718C2-D416-431F-8FA6-4523A4012F6F}" v="28" dt="2023-12-13T18:30:54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rry Chandler" userId="3b89bbf8-bd9b-4b58-bf86-eb81643c24a2" providerId="ADAL" clId="{515718C2-D416-431F-8FA6-4523A4012F6F}"/>
    <pc:docChg chg="undo custSel modSld">
      <pc:chgData name="Sherry Chandler" userId="3b89bbf8-bd9b-4b58-bf86-eb81643c24a2" providerId="ADAL" clId="{515718C2-D416-431F-8FA6-4523A4012F6F}" dt="2023-12-13T18:30:54.445" v="27" actId="1076"/>
      <pc:docMkLst>
        <pc:docMk/>
      </pc:docMkLst>
      <pc:sldChg chg="modSp mod">
        <pc:chgData name="Sherry Chandler" userId="3b89bbf8-bd9b-4b58-bf86-eb81643c24a2" providerId="ADAL" clId="{515718C2-D416-431F-8FA6-4523A4012F6F}" dt="2023-12-13T18:30:54.445" v="27" actId="1076"/>
        <pc:sldMkLst>
          <pc:docMk/>
          <pc:sldMk cId="1412644499" sldId="256"/>
        </pc:sldMkLst>
        <pc:spChg chg="mod">
          <ac:chgData name="Sherry Chandler" userId="3b89bbf8-bd9b-4b58-bf86-eb81643c24a2" providerId="ADAL" clId="{515718C2-D416-431F-8FA6-4523A4012F6F}" dt="2023-12-13T18:28:30.110" v="6" actId="1076"/>
          <ac:spMkLst>
            <pc:docMk/>
            <pc:sldMk cId="1412644499" sldId="256"/>
            <ac:spMk id="2" creationId="{D44DA35F-2B1D-C585-B59C-BF4B3C97AFB7}"/>
          </ac:spMkLst>
        </pc:spChg>
        <pc:spChg chg="mod">
          <ac:chgData name="Sherry Chandler" userId="3b89bbf8-bd9b-4b58-bf86-eb81643c24a2" providerId="ADAL" clId="{515718C2-D416-431F-8FA6-4523A4012F6F}" dt="2023-12-13T18:28:57.944" v="10" actId="1076"/>
          <ac:spMkLst>
            <pc:docMk/>
            <pc:sldMk cId="1412644499" sldId="256"/>
            <ac:spMk id="5" creationId="{D1921A37-67CE-45DD-9604-8181F259FE60}"/>
          </ac:spMkLst>
        </pc:spChg>
        <pc:picChg chg="mod">
          <ac:chgData name="Sherry Chandler" userId="3b89bbf8-bd9b-4b58-bf86-eb81643c24a2" providerId="ADAL" clId="{515718C2-D416-431F-8FA6-4523A4012F6F}" dt="2023-12-13T18:29:07.469" v="13" actId="1076"/>
          <ac:picMkLst>
            <pc:docMk/>
            <pc:sldMk cId="1412644499" sldId="256"/>
            <ac:picMk id="3" creationId="{2A5E8296-1EC5-1FF1-924D-FAD79C068A08}"/>
          </ac:picMkLst>
        </pc:picChg>
        <pc:picChg chg="mod">
          <ac:chgData name="Sherry Chandler" userId="3b89bbf8-bd9b-4b58-bf86-eb81643c24a2" providerId="ADAL" clId="{515718C2-D416-431F-8FA6-4523A4012F6F}" dt="2023-12-13T18:30:54.445" v="27" actId="1076"/>
          <ac:picMkLst>
            <pc:docMk/>
            <pc:sldMk cId="1412644499" sldId="256"/>
            <ac:picMk id="8" creationId="{027B94CA-C0A5-E3DA-B9AA-9FCAB6AE7F9F}"/>
          </ac:picMkLst>
        </pc:picChg>
        <pc:picChg chg="mod">
          <ac:chgData name="Sherry Chandler" userId="3b89bbf8-bd9b-4b58-bf86-eb81643c24a2" providerId="ADAL" clId="{515718C2-D416-431F-8FA6-4523A4012F6F}" dt="2023-12-13T18:28:37.547" v="8" actId="1076"/>
          <ac:picMkLst>
            <pc:docMk/>
            <pc:sldMk cId="1412644499" sldId="256"/>
            <ac:picMk id="10" creationId="{13ED00DC-B191-B16C-75BE-59DD699FE6AA}"/>
          </ac:picMkLst>
        </pc:picChg>
      </pc:sldChg>
      <pc:sldChg chg="addSp modSp mod">
        <pc:chgData name="Sherry Chandler" userId="3b89bbf8-bd9b-4b58-bf86-eb81643c24a2" providerId="ADAL" clId="{515718C2-D416-431F-8FA6-4523A4012F6F}" dt="2023-12-13T18:30:38.178" v="26" actId="1076"/>
        <pc:sldMkLst>
          <pc:docMk/>
          <pc:sldMk cId="4238416973" sldId="280"/>
        </pc:sldMkLst>
        <pc:spChg chg="mod">
          <ac:chgData name="Sherry Chandler" userId="3b89bbf8-bd9b-4b58-bf86-eb81643c24a2" providerId="ADAL" clId="{515718C2-D416-431F-8FA6-4523A4012F6F}" dt="2023-12-13T18:30:37.450" v="25" actId="1076"/>
          <ac:spMkLst>
            <pc:docMk/>
            <pc:sldMk cId="4238416973" sldId="280"/>
            <ac:spMk id="2" creationId="{3DEBBC4C-5C5D-5206-D4EB-F86D2F0EFC39}"/>
          </ac:spMkLst>
        </pc:spChg>
        <pc:spChg chg="mod">
          <ac:chgData name="Sherry Chandler" userId="3b89bbf8-bd9b-4b58-bf86-eb81643c24a2" providerId="ADAL" clId="{515718C2-D416-431F-8FA6-4523A4012F6F}" dt="2023-12-13T18:30:38.178" v="26" actId="1076"/>
          <ac:spMkLst>
            <pc:docMk/>
            <pc:sldMk cId="4238416973" sldId="280"/>
            <ac:spMk id="4" creationId="{1A2F84F2-5A0E-E24B-3017-139B94A1797A}"/>
          </ac:spMkLst>
        </pc:spChg>
        <pc:picChg chg="mod">
          <ac:chgData name="Sherry Chandler" userId="3b89bbf8-bd9b-4b58-bf86-eb81643c24a2" providerId="ADAL" clId="{515718C2-D416-431F-8FA6-4523A4012F6F}" dt="2023-12-13T18:30:21.444" v="21" actId="1076"/>
          <ac:picMkLst>
            <pc:docMk/>
            <pc:sldMk cId="4238416973" sldId="280"/>
            <ac:picMk id="5" creationId="{5C1C1F82-E117-E234-1215-8C7704E1B0B7}"/>
          </ac:picMkLst>
        </pc:picChg>
        <pc:picChg chg="mod">
          <ac:chgData name="Sherry Chandler" userId="3b89bbf8-bd9b-4b58-bf86-eb81643c24a2" providerId="ADAL" clId="{515718C2-D416-431F-8FA6-4523A4012F6F}" dt="2023-12-13T18:30:26.127" v="22" actId="1076"/>
          <ac:picMkLst>
            <pc:docMk/>
            <pc:sldMk cId="4238416973" sldId="280"/>
            <ac:picMk id="6" creationId="{3AAEEE58-4F93-5984-378E-00435D898365}"/>
          </ac:picMkLst>
        </pc:picChg>
        <pc:picChg chg="add mod">
          <ac:chgData name="Sherry Chandler" userId="3b89bbf8-bd9b-4b58-bf86-eb81643c24a2" providerId="ADAL" clId="{515718C2-D416-431F-8FA6-4523A4012F6F}" dt="2023-12-13T18:30:12.185" v="20" actId="1076"/>
          <ac:picMkLst>
            <pc:docMk/>
            <pc:sldMk cId="4238416973" sldId="280"/>
            <ac:picMk id="7" creationId="{92911DC9-409C-A0C3-C2E0-66F084C27BFA}"/>
          </ac:picMkLst>
        </pc:picChg>
      </pc:sldChg>
    </pc:docChg>
  </pc:docChgLst>
</pc:chgInfo>
</file>

<file path=ppt/comments/modernComment_100_54333E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BE0178-7B86-DE48-970B-DD78B4DDB4E4}" authorId="{4A96FDB2-DC32-E570-043B-66960899D0D3}" created="2023-11-26T23:53:26.070">
    <pc:sldMkLst xmlns:pc="http://schemas.microsoft.com/office/powerpoint/2013/main/command">
      <pc:docMk/>
      <pc:sldMk cId="1412644499" sldId="256"/>
    </pc:sldMkLst>
    <p188:txBody>
      <a:bodyPr/>
      <a:lstStyle/>
      <a:p>
        <a:r>
          <a:rPr lang="en-US"/>
          <a:t>https://www.myamericannurse.com/is-political-advocacy-ethical-for-nurses/</a:t>
        </a:r>
      </a:p>
    </p188:txBody>
  </p188:cm>
</p188:cmLst>
</file>

<file path=ppt/comments/modernComment_102_2783BF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A8CFC1-EE33-DA4E-9FD4-268D2BCF9BC7}" authorId="{4A96FDB2-DC32-E570-043B-66960899D0D3}" created="2023-11-17T22:27:04.49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62945643" sldId="258"/>
      <ac:spMk id="5" creationId="{F6265522-4FC9-152D-423A-08C67384196C}"/>
    </ac:deMkLst>
    <p188:txBody>
      <a:bodyPr/>
      <a:lstStyle/>
      <a:p>
        <a:r>
          <a:rPr lang="en-US"/>
          <a:t>https://voice.ons.org/news-and-views/let-your-voice-be-heard-as-an-oncology-nurse-advocate</a:t>
        </a:r>
      </a:p>
    </p188:txBody>
  </p188:cm>
</p188:cmLst>
</file>

<file path=ppt/comments/modernComment_104_B3ECFC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BEEFED-CF09-D246-8DC2-1B86D8E7648A}" authorId="{4A96FDB2-DC32-E570-043B-66960899D0D3}" created="2023-11-17T22:33:49.26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18652827" sldId="260"/>
      <ac:picMk id="5" creationId="{742C32AE-8144-33CF-B4A9-BA81EFF23B36}"/>
    </ac:deMkLst>
    <p188:txBody>
      <a:bodyPr/>
      <a:lstStyle/>
      <a:p>
        <a:r>
          <a:rPr lang="en-US"/>
          <a:t>https://nursing.wisc.edu/the-new-age-of-nursing/</a:t>
        </a:r>
      </a:p>
    </p188:txBody>
  </p188:cm>
  <p188:cm id="{7A1ED496-AF0B-7342-8075-69BA4F4735F5}" authorId="{4A96FDB2-DC32-E570-043B-66960899D0D3}" created="2023-11-17T22:38:23.169">
    <pc:sldMkLst xmlns:pc="http://schemas.microsoft.com/office/powerpoint/2013/main/command">
      <pc:docMk/>
      <pc:sldMk cId="3018652827" sldId="260"/>
    </pc:sldMkLst>
    <p188:txBody>
      <a:bodyPr/>
      <a:lstStyle/>
      <a:p>
        <a:r>
          <a:rPr lang="en-US"/>
          <a:t>https://www.inc.com/laura-garnett/27-quotes-that-will-change-way-you-think-about-success.html</a:t>
        </a:r>
      </a:p>
    </p188:txBody>
  </p188:cm>
</p188:cmLst>
</file>

<file path=ppt/comments/modernComment_11C_D0C39A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6608B6-6CAA-8342-BB25-782668E8D754}" authorId="{4A96FDB2-DC32-E570-043B-66960899D0D3}" created="2023-11-17T23:22:24.39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02480074" sldId="284"/>
      <ac:picMk id="21" creationId="{D78112DD-0E9F-2D03-83FD-9D05A4BD8044}"/>
    </ac:deMkLst>
    <p188:txBody>
      <a:bodyPr/>
      <a:lstStyle/>
      <a:p>
        <a:r>
          <a:rPr lang="en-US"/>
          <a:t>https://sloanreview.mit.edu/article/how-solve-nursing-crisis/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hyperlink" Target="https://kentucky-nurses.nursingnetwork.com/contact" TargetMode="External"/><Relationship Id="rId1" Type="http://schemas.openxmlformats.org/officeDocument/2006/relationships/hyperlink" Target="mailto:admin@Kentucky-nurses.org" TargetMode="Externa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hyperlink" Target="mailto:admin@Kentucky-nurses.org" TargetMode="External"/><Relationship Id="rId10" Type="http://schemas.openxmlformats.org/officeDocument/2006/relationships/hyperlink" Target="https://kentucky-nurses.nursingnetwork.com/contact" TargetMode="External"/><Relationship Id="rId4" Type="http://schemas.openxmlformats.org/officeDocument/2006/relationships/image" Target="../media/image40.svg"/><Relationship Id="rId9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6AD83-61C3-4B9C-842B-84274F67901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F630A75A-4588-4BA2-9EFD-0BCF56A1F6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Contact Us!</a:t>
          </a:r>
        </a:p>
      </dgm:t>
    </dgm:pt>
    <dgm:pt modelId="{B8343232-A135-472B-9895-345D0885770A}" type="parTrans" cxnId="{8BA3CE2C-005F-4914-9488-A5A61E185F09}">
      <dgm:prSet/>
      <dgm:spPr/>
      <dgm:t>
        <a:bodyPr/>
        <a:lstStyle/>
        <a:p>
          <a:endParaRPr lang="en-US"/>
        </a:p>
      </dgm:t>
    </dgm:pt>
    <dgm:pt modelId="{1987155C-140B-4E98-A1E3-F938EE03F07C}" type="sibTrans" cxnId="{8BA3CE2C-005F-4914-9488-A5A61E185F09}">
      <dgm:prSet/>
      <dgm:spPr/>
      <dgm:t>
        <a:bodyPr/>
        <a:lstStyle/>
        <a:p>
          <a:endParaRPr lang="en-US"/>
        </a:p>
      </dgm:t>
    </dgm:pt>
    <dgm:pt modelId="{A1036B66-C853-4BBB-A568-5EC9C02C01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accent4">
                  <a:lumMod val="60000"/>
                  <a:lumOff val="40000"/>
                </a:schemeClr>
              </a:solidFill>
            </a:rPr>
            <a:t>Email: </a:t>
          </a:r>
          <a:r>
            <a:rPr lang="en-US">
              <a:solidFill>
                <a:schemeClr val="accent4">
                  <a:lumMod val="60000"/>
                  <a:lumOff val="4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admin@Kentucky-nurses.org</a:t>
          </a:r>
          <a:endParaRPr lang="en-US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5B7197AE-D17F-4650-A696-FB7C33FCE01A}" type="parTrans" cxnId="{8C085A9F-A9A8-4C63-8751-7FB3A6DBA781}">
      <dgm:prSet/>
      <dgm:spPr/>
      <dgm:t>
        <a:bodyPr/>
        <a:lstStyle/>
        <a:p>
          <a:endParaRPr lang="en-US"/>
        </a:p>
      </dgm:t>
    </dgm:pt>
    <dgm:pt modelId="{313019B6-C5F4-4B8E-AFE3-9B8F78105A02}" type="sibTrans" cxnId="{8C085A9F-A9A8-4C63-8751-7FB3A6DBA781}">
      <dgm:prSet/>
      <dgm:spPr/>
      <dgm:t>
        <a:bodyPr/>
        <a:lstStyle/>
        <a:p>
          <a:endParaRPr lang="en-US"/>
        </a:p>
      </dgm:t>
    </dgm:pt>
    <dgm:pt modelId="{168AF854-003D-4469-9734-8FF4ECCF81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Telephone: 502.245.2843</a:t>
          </a:r>
        </a:p>
      </dgm:t>
    </dgm:pt>
    <dgm:pt modelId="{B995C3A4-C52A-44C8-ABB8-0C5C34FFC197}" type="parTrans" cxnId="{0DF14852-2838-4EA2-9E79-10D094689564}">
      <dgm:prSet/>
      <dgm:spPr/>
      <dgm:t>
        <a:bodyPr/>
        <a:lstStyle/>
        <a:p>
          <a:endParaRPr lang="en-US"/>
        </a:p>
      </dgm:t>
    </dgm:pt>
    <dgm:pt modelId="{6E3279D4-0810-42D5-94FB-CE1B0A72AB22}" type="sibTrans" cxnId="{0DF14852-2838-4EA2-9E79-10D094689564}">
      <dgm:prSet/>
      <dgm:spPr/>
      <dgm:t>
        <a:bodyPr/>
        <a:lstStyle/>
        <a:p>
          <a:endParaRPr lang="en-US"/>
        </a:p>
      </dgm:t>
    </dgm:pt>
    <dgm:pt modelId="{608AF678-AD04-4A06-A502-ED2EB3EB73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Website: </a:t>
          </a:r>
          <a:r>
            <a:rPr lang="en-US">
              <a:solidFill>
                <a:schemeClr val="accent4">
                  <a:lumMod val="60000"/>
                  <a:lumOff val="40000"/>
                </a:schemeClr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Contact Kentucky Nurses Association | Kentucky Nurses Association | Nursing Network</a:t>
          </a:r>
          <a:endParaRPr lang="en-US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64078CEA-DA19-450A-B1A8-CEC19FC76F58}" type="parTrans" cxnId="{81181C63-B30A-4F03-97D2-07CB663C7BE8}">
      <dgm:prSet/>
      <dgm:spPr/>
      <dgm:t>
        <a:bodyPr/>
        <a:lstStyle/>
        <a:p>
          <a:endParaRPr lang="en-US"/>
        </a:p>
      </dgm:t>
    </dgm:pt>
    <dgm:pt modelId="{67A12723-F8AB-4EAE-96E3-0BDAF4F9558D}" type="sibTrans" cxnId="{81181C63-B30A-4F03-97D2-07CB663C7BE8}">
      <dgm:prSet/>
      <dgm:spPr/>
      <dgm:t>
        <a:bodyPr/>
        <a:lstStyle/>
        <a:p>
          <a:endParaRPr lang="en-US"/>
        </a:p>
      </dgm:t>
    </dgm:pt>
    <dgm:pt modelId="{004C52D7-6C9E-4992-BFA6-B16D7B74A3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App: KNA365</a:t>
          </a:r>
        </a:p>
      </dgm:t>
    </dgm:pt>
    <dgm:pt modelId="{C72B2F2A-41DA-4738-9D35-A8E310618C33}" type="parTrans" cxnId="{8DE75166-49AF-4416-BEE9-719038477DD2}">
      <dgm:prSet/>
      <dgm:spPr/>
      <dgm:t>
        <a:bodyPr/>
        <a:lstStyle/>
        <a:p>
          <a:endParaRPr lang="en-US"/>
        </a:p>
      </dgm:t>
    </dgm:pt>
    <dgm:pt modelId="{930B045E-9047-461E-8B70-40ACA32AD19D}" type="sibTrans" cxnId="{8DE75166-49AF-4416-BEE9-719038477DD2}">
      <dgm:prSet/>
      <dgm:spPr/>
      <dgm:t>
        <a:bodyPr/>
        <a:lstStyle/>
        <a:p>
          <a:endParaRPr lang="en-US"/>
        </a:p>
      </dgm:t>
    </dgm:pt>
    <dgm:pt modelId="{B0A0833B-1D15-4728-B816-4A5826B65307}" type="pres">
      <dgm:prSet presAssocID="{B766AD83-61C3-4B9C-842B-84274F679016}" presName="root" presStyleCnt="0">
        <dgm:presLayoutVars>
          <dgm:dir/>
          <dgm:resizeHandles val="exact"/>
        </dgm:presLayoutVars>
      </dgm:prSet>
      <dgm:spPr/>
    </dgm:pt>
    <dgm:pt modelId="{AF9B34F2-3044-467B-AE8A-F20268693567}" type="pres">
      <dgm:prSet presAssocID="{F630A75A-4588-4BA2-9EFD-0BCF56A1F618}" presName="compNode" presStyleCnt="0"/>
      <dgm:spPr/>
    </dgm:pt>
    <dgm:pt modelId="{9811A3C0-A228-47CC-B646-A5138976E820}" type="pres">
      <dgm:prSet presAssocID="{F630A75A-4588-4BA2-9EFD-0BCF56A1F618}" presName="bgRect" presStyleLbl="bgShp" presStyleIdx="0" presStyleCnt="5"/>
      <dgm:spPr/>
    </dgm:pt>
    <dgm:pt modelId="{CE642C8D-3BB1-4D12-88CB-BB65A16A6456}" type="pres">
      <dgm:prSet presAssocID="{F630A75A-4588-4BA2-9EFD-0BCF56A1F618}" presName="iconRect" presStyleLbl="node1" presStyleIdx="0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F2C07C31-E747-4C61-B65A-D1E8A42F40CB}" type="pres">
      <dgm:prSet presAssocID="{F630A75A-4588-4BA2-9EFD-0BCF56A1F618}" presName="spaceRect" presStyleCnt="0"/>
      <dgm:spPr/>
    </dgm:pt>
    <dgm:pt modelId="{0416AEA8-51EA-4204-BA08-04F743B9024D}" type="pres">
      <dgm:prSet presAssocID="{F630A75A-4588-4BA2-9EFD-0BCF56A1F618}" presName="parTx" presStyleLbl="revTx" presStyleIdx="0" presStyleCnt="5">
        <dgm:presLayoutVars>
          <dgm:chMax val="0"/>
          <dgm:chPref val="0"/>
        </dgm:presLayoutVars>
      </dgm:prSet>
      <dgm:spPr/>
    </dgm:pt>
    <dgm:pt modelId="{3322EC7E-F012-4B10-A6EF-66CC34BB6551}" type="pres">
      <dgm:prSet presAssocID="{1987155C-140B-4E98-A1E3-F938EE03F07C}" presName="sibTrans" presStyleCnt="0"/>
      <dgm:spPr/>
    </dgm:pt>
    <dgm:pt modelId="{F8B08542-8CE8-4544-960D-9504B166AC7E}" type="pres">
      <dgm:prSet presAssocID="{A1036B66-C853-4BBB-A568-5EC9C02C0155}" presName="compNode" presStyleCnt="0"/>
      <dgm:spPr/>
    </dgm:pt>
    <dgm:pt modelId="{F1A1D3F3-8528-41BD-A9E1-095D3A1A119D}" type="pres">
      <dgm:prSet presAssocID="{A1036B66-C853-4BBB-A568-5EC9C02C0155}" presName="bgRect" presStyleLbl="bgShp" presStyleIdx="1" presStyleCnt="5"/>
      <dgm:spPr/>
    </dgm:pt>
    <dgm:pt modelId="{4D4D404B-B5CA-4714-86C9-0E01966BCBD2}" type="pres">
      <dgm:prSet presAssocID="{A1036B66-C853-4BBB-A568-5EC9C02C0155}" presName="iconRect" presStyleLbl="node1" presStyleIdx="1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6D8C7DCB-8732-40FF-BE5C-C32722B5EBD9}" type="pres">
      <dgm:prSet presAssocID="{A1036B66-C853-4BBB-A568-5EC9C02C0155}" presName="spaceRect" presStyleCnt="0"/>
      <dgm:spPr/>
    </dgm:pt>
    <dgm:pt modelId="{5C0F1B1B-E464-46A9-9405-6EE0E0637758}" type="pres">
      <dgm:prSet presAssocID="{A1036B66-C853-4BBB-A568-5EC9C02C0155}" presName="parTx" presStyleLbl="revTx" presStyleIdx="1" presStyleCnt="5">
        <dgm:presLayoutVars>
          <dgm:chMax val="0"/>
          <dgm:chPref val="0"/>
        </dgm:presLayoutVars>
      </dgm:prSet>
      <dgm:spPr/>
    </dgm:pt>
    <dgm:pt modelId="{7486BBA8-8309-47F1-9C35-020E25E72948}" type="pres">
      <dgm:prSet presAssocID="{313019B6-C5F4-4B8E-AFE3-9B8F78105A02}" presName="sibTrans" presStyleCnt="0"/>
      <dgm:spPr/>
    </dgm:pt>
    <dgm:pt modelId="{185C901B-C243-4F86-A8B2-600936FA5D1F}" type="pres">
      <dgm:prSet presAssocID="{168AF854-003D-4469-9734-8FF4ECCF814D}" presName="compNode" presStyleCnt="0"/>
      <dgm:spPr/>
    </dgm:pt>
    <dgm:pt modelId="{843C6BD9-6D84-4044-B4F0-92E886EB118D}" type="pres">
      <dgm:prSet presAssocID="{168AF854-003D-4469-9734-8FF4ECCF814D}" presName="bgRect" presStyleLbl="bgShp" presStyleIdx="2" presStyleCnt="5"/>
      <dgm:spPr/>
    </dgm:pt>
    <dgm:pt modelId="{6FF9C910-FB8F-4E91-82EA-16FBF94F0D6C}" type="pres">
      <dgm:prSet presAssocID="{168AF854-003D-4469-9734-8FF4ECCF814D}" presName="iconRect" presStyleLbl="node1" presStyleIdx="2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phone"/>
        </a:ext>
      </dgm:extLst>
    </dgm:pt>
    <dgm:pt modelId="{68FFF299-1923-4B27-911E-C6B076E043F2}" type="pres">
      <dgm:prSet presAssocID="{168AF854-003D-4469-9734-8FF4ECCF814D}" presName="spaceRect" presStyleCnt="0"/>
      <dgm:spPr/>
    </dgm:pt>
    <dgm:pt modelId="{DDA4D5CC-7AF4-4861-8FC4-85373FE6F4EA}" type="pres">
      <dgm:prSet presAssocID="{168AF854-003D-4469-9734-8FF4ECCF814D}" presName="parTx" presStyleLbl="revTx" presStyleIdx="2" presStyleCnt="5">
        <dgm:presLayoutVars>
          <dgm:chMax val="0"/>
          <dgm:chPref val="0"/>
        </dgm:presLayoutVars>
      </dgm:prSet>
      <dgm:spPr/>
    </dgm:pt>
    <dgm:pt modelId="{C4C08CA4-1A61-4F92-A48F-66F744278EB8}" type="pres">
      <dgm:prSet presAssocID="{6E3279D4-0810-42D5-94FB-CE1B0A72AB22}" presName="sibTrans" presStyleCnt="0"/>
      <dgm:spPr/>
    </dgm:pt>
    <dgm:pt modelId="{7C17873F-905B-4C26-AD13-F09584075EFF}" type="pres">
      <dgm:prSet presAssocID="{608AF678-AD04-4A06-A502-ED2EB3EB7313}" presName="compNode" presStyleCnt="0"/>
      <dgm:spPr/>
    </dgm:pt>
    <dgm:pt modelId="{DE8B09CA-B797-4519-BB20-08333B41D753}" type="pres">
      <dgm:prSet presAssocID="{608AF678-AD04-4A06-A502-ED2EB3EB7313}" presName="bgRect" presStyleLbl="bgShp" presStyleIdx="3" presStyleCnt="5"/>
      <dgm:spPr/>
    </dgm:pt>
    <dgm:pt modelId="{B12BBBC3-AA17-4032-9E47-A013E6122D4B}" type="pres">
      <dgm:prSet presAssocID="{608AF678-AD04-4A06-A502-ED2EB3EB7313}" presName="iconRect" presStyleLbl="node1" presStyleIdx="3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2631A57-E260-409B-9CC5-762D4343B543}" type="pres">
      <dgm:prSet presAssocID="{608AF678-AD04-4A06-A502-ED2EB3EB7313}" presName="spaceRect" presStyleCnt="0"/>
      <dgm:spPr/>
    </dgm:pt>
    <dgm:pt modelId="{41F589B7-A7BC-4955-9D60-2D77966325CE}" type="pres">
      <dgm:prSet presAssocID="{608AF678-AD04-4A06-A502-ED2EB3EB7313}" presName="parTx" presStyleLbl="revTx" presStyleIdx="3" presStyleCnt="5">
        <dgm:presLayoutVars>
          <dgm:chMax val="0"/>
          <dgm:chPref val="0"/>
        </dgm:presLayoutVars>
      </dgm:prSet>
      <dgm:spPr/>
    </dgm:pt>
    <dgm:pt modelId="{0075DC38-452C-48EC-A746-10318C64D94A}" type="pres">
      <dgm:prSet presAssocID="{67A12723-F8AB-4EAE-96E3-0BDAF4F9558D}" presName="sibTrans" presStyleCnt="0"/>
      <dgm:spPr/>
    </dgm:pt>
    <dgm:pt modelId="{B2824536-463D-45C6-B258-322AE7A61F3D}" type="pres">
      <dgm:prSet presAssocID="{004C52D7-6C9E-4992-BFA6-B16D7B74A346}" presName="compNode" presStyleCnt="0"/>
      <dgm:spPr/>
    </dgm:pt>
    <dgm:pt modelId="{B7EF9C54-A204-48A6-8056-58FCE5C5BCED}" type="pres">
      <dgm:prSet presAssocID="{004C52D7-6C9E-4992-BFA6-B16D7B74A346}" presName="bgRect" presStyleLbl="bgShp" presStyleIdx="4" presStyleCnt="5"/>
      <dgm:spPr/>
    </dgm:pt>
    <dgm:pt modelId="{92940A9F-0EF4-4C49-9557-915527B5158C}" type="pres">
      <dgm:prSet presAssocID="{004C52D7-6C9E-4992-BFA6-B16D7B74A346}" presName="iconRect" presStyleLbl="node1" presStyleIdx="4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0EE91BC1-D754-48A6-A3E4-86812E3F3B06}" type="pres">
      <dgm:prSet presAssocID="{004C52D7-6C9E-4992-BFA6-B16D7B74A346}" presName="spaceRect" presStyleCnt="0"/>
      <dgm:spPr/>
    </dgm:pt>
    <dgm:pt modelId="{F1BC7634-AD69-4D85-88A7-B81F43D40E57}" type="pres">
      <dgm:prSet presAssocID="{004C52D7-6C9E-4992-BFA6-B16D7B74A34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BA3CE2C-005F-4914-9488-A5A61E185F09}" srcId="{B766AD83-61C3-4B9C-842B-84274F679016}" destId="{F630A75A-4588-4BA2-9EFD-0BCF56A1F618}" srcOrd="0" destOrd="0" parTransId="{B8343232-A135-472B-9895-345D0885770A}" sibTransId="{1987155C-140B-4E98-A1E3-F938EE03F07C}"/>
    <dgm:cxn modelId="{81181C63-B30A-4F03-97D2-07CB663C7BE8}" srcId="{B766AD83-61C3-4B9C-842B-84274F679016}" destId="{608AF678-AD04-4A06-A502-ED2EB3EB7313}" srcOrd="3" destOrd="0" parTransId="{64078CEA-DA19-450A-B1A8-CEC19FC76F58}" sibTransId="{67A12723-F8AB-4EAE-96E3-0BDAF4F9558D}"/>
    <dgm:cxn modelId="{8DE75166-49AF-4416-BEE9-719038477DD2}" srcId="{B766AD83-61C3-4B9C-842B-84274F679016}" destId="{004C52D7-6C9E-4992-BFA6-B16D7B74A346}" srcOrd="4" destOrd="0" parTransId="{C72B2F2A-41DA-4738-9D35-A8E310618C33}" sibTransId="{930B045E-9047-461E-8B70-40ACA32AD19D}"/>
    <dgm:cxn modelId="{D53A966E-B688-4E41-9570-276D120E4659}" type="presOf" srcId="{608AF678-AD04-4A06-A502-ED2EB3EB7313}" destId="{41F589B7-A7BC-4955-9D60-2D77966325CE}" srcOrd="0" destOrd="0" presId="urn:microsoft.com/office/officeart/2018/2/layout/IconVerticalSolidList"/>
    <dgm:cxn modelId="{0DF14852-2838-4EA2-9E79-10D094689564}" srcId="{B766AD83-61C3-4B9C-842B-84274F679016}" destId="{168AF854-003D-4469-9734-8FF4ECCF814D}" srcOrd="2" destOrd="0" parTransId="{B995C3A4-C52A-44C8-ABB8-0C5C34FFC197}" sibTransId="{6E3279D4-0810-42D5-94FB-CE1B0A72AB22}"/>
    <dgm:cxn modelId="{FD5F9896-FC89-AA47-8F58-E71B4DBFB71D}" type="presOf" srcId="{A1036B66-C853-4BBB-A568-5EC9C02C0155}" destId="{5C0F1B1B-E464-46A9-9405-6EE0E0637758}" srcOrd="0" destOrd="0" presId="urn:microsoft.com/office/officeart/2018/2/layout/IconVerticalSolidList"/>
    <dgm:cxn modelId="{8C085A9F-A9A8-4C63-8751-7FB3A6DBA781}" srcId="{B766AD83-61C3-4B9C-842B-84274F679016}" destId="{A1036B66-C853-4BBB-A568-5EC9C02C0155}" srcOrd="1" destOrd="0" parTransId="{5B7197AE-D17F-4650-A696-FB7C33FCE01A}" sibTransId="{313019B6-C5F4-4B8E-AFE3-9B8F78105A02}"/>
    <dgm:cxn modelId="{D78450C5-4477-E244-930B-C2B4BAA0EE3D}" type="presOf" srcId="{004C52D7-6C9E-4992-BFA6-B16D7B74A346}" destId="{F1BC7634-AD69-4D85-88A7-B81F43D40E57}" srcOrd="0" destOrd="0" presId="urn:microsoft.com/office/officeart/2018/2/layout/IconVerticalSolidList"/>
    <dgm:cxn modelId="{E46CFAC6-14FB-194E-8472-DE5C89C64D42}" type="presOf" srcId="{B766AD83-61C3-4B9C-842B-84274F679016}" destId="{B0A0833B-1D15-4728-B816-4A5826B65307}" srcOrd="0" destOrd="0" presId="urn:microsoft.com/office/officeart/2018/2/layout/IconVerticalSolidList"/>
    <dgm:cxn modelId="{916780CD-F2EF-4F48-8ACE-1881FD60471F}" type="presOf" srcId="{168AF854-003D-4469-9734-8FF4ECCF814D}" destId="{DDA4D5CC-7AF4-4861-8FC4-85373FE6F4EA}" srcOrd="0" destOrd="0" presId="urn:microsoft.com/office/officeart/2018/2/layout/IconVerticalSolidList"/>
    <dgm:cxn modelId="{CFB4B7DE-048A-B441-B812-71554CD30248}" type="presOf" srcId="{F630A75A-4588-4BA2-9EFD-0BCF56A1F618}" destId="{0416AEA8-51EA-4204-BA08-04F743B9024D}" srcOrd="0" destOrd="0" presId="urn:microsoft.com/office/officeart/2018/2/layout/IconVerticalSolidList"/>
    <dgm:cxn modelId="{1C0988FC-530F-304E-9214-49E68F69A4EC}" type="presParOf" srcId="{B0A0833B-1D15-4728-B816-4A5826B65307}" destId="{AF9B34F2-3044-467B-AE8A-F20268693567}" srcOrd="0" destOrd="0" presId="urn:microsoft.com/office/officeart/2018/2/layout/IconVerticalSolidList"/>
    <dgm:cxn modelId="{4FEC2ABC-784F-B04A-B6C5-25BA8418D723}" type="presParOf" srcId="{AF9B34F2-3044-467B-AE8A-F20268693567}" destId="{9811A3C0-A228-47CC-B646-A5138976E820}" srcOrd="0" destOrd="0" presId="urn:microsoft.com/office/officeart/2018/2/layout/IconVerticalSolidList"/>
    <dgm:cxn modelId="{DB2F635C-CA5C-D240-87C9-BDFC3F91A681}" type="presParOf" srcId="{AF9B34F2-3044-467B-AE8A-F20268693567}" destId="{CE642C8D-3BB1-4D12-88CB-BB65A16A6456}" srcOrd="1" destOrd="0" presId="urn:microsoft.com/office/officeart/2018/2/layout/IconVerticalSolidList"/>
    <dgm:cxn modelId="{4C402A3C-C25C-B24F-A7EC-176B352BA399}" type="presParOf" srcId="{AF9B34F2-3044-467B-AE8A-F20268693567}" destId="{F2C07C31-E747-4C61-B65A-D1E8A42F40CB}" srcOrd="2" destOrd="0" presId="urn:microsoft.com/office/officeart/2018/2/layout/IconVerticalSolidList"/>
    <dgm:cxn modelId="{6218F0C2-B8F9-1C41-AFFD-DFBFABC3D64D}" type="presParOf" srcId="{AF9B34F2-3044-467B-AE8A-F20268693567}" destId="{0416AEA8-51EA-4204-BA08-04F743B9024D}" srcOrd="3" destOrd="0" presId="urn:microsoft.com/office/officeart/2018/2/layout/IconVerticalSolidList"/>
    <dgm:cxn modelId="{835172F8-FBE9-874E-AF90-D453942DC894}" type="presParOf" srcId="{B0A0833B-1D15-4728-B816-4A5826B65307}" destId="{3322EC7E-F012-4B10-A6EF-66CC34BB6551}" srcOrd="1" destOrd="0" presId="urn:microsoft.com/office/officeart/2018/2/layout/IconVerticalSolidList"/>
    <dgm:cxn modelId="{8CE2AAF2-B608-2A44-894B-10ADFAE0F153}" type="presParOf" srcId="{B0A0833B-1D15-4728-B816-4A5826B65307}" destId="{F8B08542-8CE8-4544-960D-9504B166AC7E}" srcOrd="2" destOrd="0" presId="urn:microsoft.com/office/officeart/2018/2/layout/IconVerticalSolidList"/>
    <dgm:cxn modelId="{6052FDBA-000E-6D44-872B-73A0C8C7D203}" type="presParOf" srcId="{F8B08542-8CE8-4544-960D-9504B166AC7E}" destId="{F1A1D3F3-8528-41BD-A9E1-095D3A1A119D}" srcOrd="0" destOrd="0" presId="urn:microsoft.com/office/officeart/2018/2/layout/IconVerticalSolidList"/>
    <dgm:cxn modelId="{95DC1FFC-3995-2940-A250-F4D1F55645AB}" type="presParOf" srcId="{F8B08542-8CE8-4544-960D-9504B166AC7E}" destId="{4D4D404B-B5CA-4714-86C9-0E01966BCBD2}" srcOrd="1" destOrd="0" presId="urn:microsoft.com/office/officeart/2018/2/layout/IconVerticalSolidList"/>
    <dgm:cxn modelId="{8391C908-AF7E-2B48-A81F-32F4B8C7224E}" type="presParOf" srcId="{F8B08542-8CE8-4544-960D-9504B166AC7E}" destId="{6D8C7DCB-8732-40FF-BE5C-C32722B5EBD9}" srcOrd="2" destOrd="0" presId="urn:microsoft.com/office/officeart/2018/2/layout/IconVerticalSolidList"/>
    <dgm:cxn modelId="{AE3C6908-2AFF-0542-8ADC-740F2BCC3711}" type="presParOf" srcId="{F8B08542-8CE8-4544-960D-9504B166AC7E}" destId="{5C0F1B1B-E464-46A9-9405-6EE0E0637758}" srcOrd="3" destOrd="0" presId="urn:microsoft.com/office/officeart/2018/2/layout/IconVerticalSolidList"/>
    <dgm:cxn modelId="{88A67A71-1CE2-4B4B-86ED-74DFE227BFDA}" type="presParOf" srcId="{B0A0833B-1D15-4728-B816-4A5826B65307}" destId="{7486BBA8-8309-47F1-9C35-020E25E72948}" srcOrd="3" destOrd="0" presId="urn:microsoft.com/office/officeart/2018/2/layout/IconVerticalSolidList"/>
    <dgm:cxn modelId="{B25B9324-C26F-BD44-923D-AC855E1B2722}" type="presParOf" srcId="{B0A0833B-1D15-4728-B816-4A5826B65307}" destId="{185C901B-C243-4F86-A8B2-600936FA5D1F}" srcOrd="4" destOrd="0" presId="urn:microsoft.com/office/officeart/2018/2/layout/IconVerticalSolidList"/>
    <dgm:cxn modelId="{27DAAD7B-0389-DC4F-B6FE-3BF7E0AA9A5B}" type="presParOf" srcId="{185C901B-C243-4F86-A8B2-600936FA5D1F}" destId="{843C6BD9-6D84-4044-B4F0-92E886EB118D}" srcOrd="0" destOrd="0" presId="urn:microsoft.com/office/officeart/2018/2/layout/IconVerticalSolidList"/>
    <dgm:cxn modelId="{52A31D21-AE60-8149-8F07-56D2C15A1647}" type="presParOf" srcId="{185C901B-C243-4F86-A8B2-600936FA5D1F}" destId="{6FF9C910-FB8F-4E91-82EA-16FBF94F0D6C}" srcOrd="1" destOrd="0" presId="urn:microsoft.com/office/officeart/2018/2/layout/IconVerticalSolidList"/>
    <dgm:cxn modelId="{E55632F7-C1F2-794A-A7FE-53726DA4024C}" type="presParOf" srcId="{185C901B-C243-4F86-A8B2-600936FA5D1F}" destId="{68FFF299-1923-4B27-911E-C6B076E043F2}" srcOrd="2" destOrd="0" presId="urn:microsoft.com/office/officeart/2018/2/layout/IconVerticalSolidList"/>
    <dgm:cxn modelId="{0A0A8CAF-5E58-1B45-9A94-EDD82E0D5888}" type="presParOf" srcId="{185C901B-C243-4F86-A8B2-600936FA5D1F}" destId="{DDA4D5CC-7AF4-4861-8FC4-85373FE6F4EA}" srcOrd="3" destOrd="0" presId="urn:microsoft.com/office/officeart/2018/2/layout/IconVerticalSolidList"/>
    <dgm:cxn modelId="{0941B104-FA69-6449-9A49-D159457919C2}" type="presParOf" srcId="{B0A0833B-1D15-4728-B816-4A5826B65307}" destId="{C4C08CA4-1A61-4F92-A48F-66F744278EB8}" srcOrd="5" destOrd="0" presId="urn:microsoft.com/office/officeart/2018/2/layout/IconVerticalSolidList"/>
    <dgm:cxn modelId="{7D0AA2F5-DF3E-6B4C-86A9-6C7027CF8C41}" type="presParOf" srcId="{B0A0833B-1D15-4728-B816-4A5826B65307}" destId="{7C17873F-905B-4C26-AD13-F09584075EFF}" srcOrd="6" destOrd="0" presId="urn:microsoft.com/office/officeart/2018/2/layout/IconVerticalSolidList"/>
    <dgm:cxn modelId="{EF952B5D-76A8-F54C-9819-EAE73B0AFC3A}" type="presParOf" srcId="{7C17873F-905B-4C26-AD13-F09584075EFF}" destId="{DE8B09CA-B797-4519-BB20-08333B41D753}" srcOrd="0" destOrd="0" presId="urn:microsoft.com/office/officeart/2018/2/layout/IconVerticalSolidList"/>
    <dgm:cxn modelId="{C7436983-A251-F84A-B906-7FB120298995}" type="presParOf" srcId="{7C17873F-905B-4C26-AD13-F09584075EFF}" destId="{B12BBBC3-AA17-4032-9E47-A013E6122D4B}" srcOrd="1" destOrd="0" presId="urn:microsoft.com/office/officeart/2018/2/layout/IconVerticalSolidList"/>
    <dgm:cxn modelId="{40C37E20-FD48-434C-93F6-4678DAA85E24}" type="presParOf" srcId="{7C17873F-905B-4C26-AD13-F09584075EFF}" destId="{22631A57-E260-409B-9CC5-762D4343B543}" srcOrd="2" destOrd="0" presId="urn:microsoft.com/office/officeart/2018/2/layout/IconVerticalSolidList"/>
    <dgm:cxn modelId="{4B6461C6-A144-1743-9115-4F799658D810}" type="presParOf" srcId="{7C17873F-905B-4C26-AD13-F09584075EFF}" destId="{41F589B7-A7BC-4955-9D60-2D77966325CE}" srcOrd="3" destOrd="0" presId="urn:microsoft.com/office/officeart/2018/2/layout/IconVerticalSolidList"/>
    <dgm:cxn modelId="{BE4C708E-8C90-7044-97AB-DB56F77FBE36}" type="presParOf" srcId="{B0A0833B-1D15-4728-B816-4A5826B65307}" destId="{0075DC38-452C-48EC-A746-10318C64D94A}" srcOrd="7" destOrd="0" presId="urn:microsoft.com/office/officeart/2018/2/layout/IconVerticalSolidList"/>
    <dgm:cxn modelId="{A37E3E42-ABFE-9D49-8F8A-0A3D0FBAC6C9}" type="presParOf" srcId="{B0A0833B-1D15-4728-B816-4A5826B65307}" destId="{B2824536-463D-45C6-B258-322AE7A61F3D}" srcOrd="8" destOrd="0" presId="urn:microsoft.com/office/officeart/2018/2/layout/IconVerticalSolidList"/>
    <dgm:cxn modelId="{6F313573-A6D9-6E41-9376-8CBC7E8F274E}" type="presParOf" srcId="{B2824536-463D-45C6-B258-322AE7A61F3D}" destId="{B7EF9C54-A204-48A6-8056-58FCE5C5BCED}" srcOrd="0" destOrd="0" presId="urn:microsoft.com/office/officeart/2018/2/layout/IconVerticalSolidList"/>
    <dgm:cxn modelId="{6DCB1E1E-71A6-204C-80B3-383D44E83FF0}" type="presParOf" srcId="{B2824536-463D-45C6-B258-322AE7A61F3D}" destId="{92940A9F-0EF4-4C49-9557-915527B5158C}" srcOrd="1" destOrd="0" presId="urn:microsoft.com/office/officeart/2018/2/layout/IconVerticalSolidList"/>
    <dgm:cxn modelId="{D29E6E70-A593-7648-8CE2-6940A98AA61D}" type="presParOf" srcId="{B2824536-463D-45C6-B258-322AE7A61F3D}" destId="{0EE91BC1-D754-48A6-A3E4-86812E3F3B06}" srcOrd="2" destOrd="0" presId="urn:microsoft.com/office/officeart/2018/2/layout/IconVerticalSolidList"/>
    <dgm:cxn modelId="{B0079993-8B13-004C-8ADC-CCB79217ADAD}" type="presParOf" srcId="{B2824536-463D-45C6-B258-322AE7A61F3D}" destId="{F1BC7634-AD69-4D85-88A7-B81F43D40E5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1A3C0-A228-47CC-B646-A5138976E820}">
      <dsp:nvSpPr>
        <dsp:cNvPr id="0" name=""/>
        <dsp:cNvSpPr/>
      </dsp:nvSpPr>
      <dsp:spPr>
        <a:xfrm>
          <a:off x="0" y="4300"/>
          <a:ext cx="4697730" cy="9160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42C8D-3BB1-4D12-88CB-BB65A16A6456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6AEA8-51EA-4204-BA08-04F743B9024D}">
      <dsp:nvSpPr>
        <dsp:cNvPr id="0" name=""/>
        <dsp:cNvSpPr/>
      </dsp:nvSpPr>
      <dsp:spPr>
        <a:xfrm>
          <a:off x="1057996" y="4300"/>
          <a:ext cx="363973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Contact Us!</a:t>
          </a:r>
        </a:p>
      </dsp:txBody>
      <dsp:txXfrm>
        <a:off x="1057996" y="4300"/>
        <a:ext cx="3639733" cy="916014"/>
      </dsp:txXfrm>
    </dsp:sp>
    <dsp:sp modelId="{F1A1D3F3-8528-41BD-A9E1-095D3A1A119D}">
      <dsp:nvSpPr>
        <dsp:cNvPr id="0" name=""/>
        <dsp:cNvSpPr/>
      </dsp:nvSpPr>
      <dsp:spPr>
        <a:xfrm>
          <a:off x="0" y="1149318"/>
          <a:ext cx="4697730" cy="9160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D404B-B5CA-4714-86C9-0E01966BCBD2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F1B1B-E464-46A9-9405-6EE0E0637758}">
      <dsp:nvSpPr>
        <dsp:cNvPr id="0" name=""/>
        <dsp:cNvSpPr/>
      </dsp:nvSpPr>
      <dsp:spPr>
        <a:xfrm>
          <a:off x="1057996" y="1149318"/>
          <a:ext cx="363973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accent4">
                  <a:lumMod val="60000"/>
                  <a:lumOff val="40000"/>
                </a:schemeClr>
              </a:solidFill>
            </a:rPr>
            <a:t>Email: </a:t>
          </a:r>
          <a:r>
            <a:rPr lang="en-US" sz="1500" kern="1200">
              <a:solidFill>
                <a:schemeClr val="accent4">
                  <a:lumMod val="60000"/>
                  <a:lumOff val="40000"/>
                </a:schemeClr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admin@Kentucky-nurses.org</a:t>
          </a:r>
          <a:endParaRPr lang="en-US" sz="15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1057996" y="1149318"/>
        <a:ext cx="3639733" cy="916014"/>
      </dsp:txXfrm>
    </dsp:sp>
    <dsp:sp modelId="{843C6BD9-6D84-4044-B4F0-92E886EB118D}">
      <dsp:nvSpPr>
        <dsp:cNvPr id="0" name=""/>
        <dsp:cNvSpPr/>
      </dsp:nvSpPr>
      <dsp:spPr>
        <a:xfrm>
          <a:off x="0" y="2294336"/>
          <a:ext cx="4697730" cy="9160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9C910-FB8F-4E91-82EA-16FBF94F0D6C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4D5CC-7AF4-4861-8FC4-85373FE6F4EA}">
      <dsp:nvSpPr>
        <dsp:cNvPr id="0" name=""/>
        <dsp:cNvSpPr/>
      </dsp:nvSpPr>
      <dsp:spPr>
        <a:xfrm>
          <a:off x="1057996" y="2294336"/>
          <a:ext cx="363973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Telephone: 502.245.2843</a:t>
          </a:r>
        </a:p>
      </dsp:txBody>
      <dsp:txXfrm>
        <a:off x="1057996" y="2294336"/>
        <a:ext cx="3639733" cy="916014"/>
      </dsp:txXfrm>
    </dsp:sp>
    <dsp:sp modelId="{DE8B09CA-B797-4519-BB20-08333B41D753}">
      <dsp:nvSpPr>
        <dsp:cNvPr id="0" name=""/>
        <dsp:cNvSpPr/>
      </dsp:nvSpPr>
      <dsp:spPr>
        <a:xfrm>
          <a:off x="0" y="3439354"/>
          <a:ext cx="4697730" cy="9160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BBBC3-AA17-4032-9E47-A013E6122D4B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589B7-A7BC-4955-9D60-2D77966325CE}">
      <dsp:nvSpPr>
        <dsp:cNvPr id="0" name=""/>
        <dsp:cNvSpPr/>
      </dsp:nvSpPr>
      <dsp:spPr>
        <a:xfrm>
          <a:off x="1057996" y="3439354"/>
          <a:ext cx="363973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Website: </a:t>
          </a:r>
          <a:r>
            <a:rPr lang="en-US" sz="1500" kern="1200">
              <a:solidFill>
                <a:schemeClr val="accent4">
                  <a:lumMod val="60000"/>
                  <a:lumOff val="40000"/>
                </a:schemeClr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Contact Kentucky Nurses Association | Kentucky Nurses Association | Nursing Network</a:t>
          </a:r>
          <a:endParaRPr lang="en-US" sz="1500" kern="120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1057996" y="3439354"/>
        <a:ext cx="3639733" cy="916014"/>
      </dsp:txXfrm>
    </dsp:sp>
    <dsp:sp modelId="{B7EF9C54-A204-48A6-8056-58FCE5C5BCED}">
      <dsp:nvSpPr>
        <dsp:cNvPr id="0" name=""/>
        <dsp:cNvSpPr/>
      </dsp:nvSpPr>
      <dsp:spPr>
        <a:xfrm>
          <a:off x="0" y="4584372"/>
          <a:ext cx="4697730" cy="9160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40A9F-0EF4-4C49-9557-915527B5158C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C7634-AD69-4D85-88A7-B81F43D40E57}">
      <dsp:nvSpPr>
        <dsp:cNvPr id="0" name=""/>
        <dsp:cNvSpPr/>
      </dsp:nvSpPr>
      <dsp:spPr>
        <a:xfrm>
          <a:off x="1057996" y="4584372"/>
          <a:ext cx="363973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App: KNA365</a:t>
          </a:r>
        </a:p>
      </dsp:txBody>
      <dsp:txXfrm>
        <a:off x="1057996" y="4584372"/>
        <a:ext cx="3639733" cy="916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55710-5D55-4C59-9F28-A77A87986B27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E9D10-C268-46A1-A591-241B4F0DA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9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cews.ky.gov/Content/Reports/2014-2024%20KY%20Occupational%20Outlook.pd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cews.ky.gov/Content/Reports/2014-2024%20KY%20Occupational%20Outlook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66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D10-C268-46A1-A591-241B4F0DA8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38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2012-2024 </a:t>
            </a:r>
            <a:r>
              <a:rPr lang="en-US" sz="1800" u="sng">
                <a:solidFill>
                  <a:srgbClr val="0090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Kentucky Occupational Outlook</a:t>
            </a:r>
            <a:r>
              <a:rPr lang="en-US" sz="1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report projects the state will need an additional 16,047 RNs by 2024. This represents a 36 percent increase overestimates for 2014.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2012-2024 </a:t>
            </a:r>
            <a:r>
              <a:rPr lang="en-US" sz="1800" u="sng">
                <a:solidFill>
                  <a:srgbClr val="0090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Kentucky Occupational Outlook</a:t>
            </a:r>
            <a:r>
              <a:rPr lang="en-US" sz="1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report projects the state will need an additional 16,047 RNs by 2024. This represents a 36 percent increase overestimates for 2014.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98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95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37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56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58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43561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3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2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3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E9D10-C268-46A1-A591-241B4F0DA8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3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D10-C268-46A1-A591-241B4F0DA8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43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D10-C268-46A1-A591-241B4F0DA8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79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D10-C268-46A1-A591-241B4F0DA8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47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D10-C268-46A1-A591-241B4F0DA8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17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3CB6DC-D1F2-524E-AA50-FE4BD5D6E4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3890" y="2668697"/>
            <a:ext cx="3980793" cy="1520605"/>
          </a:xfrm>
        </p:spPr>
        <p:txBody>
          <a:bodyPr anchor="ctr">
            <a:normAutofit/>
          </a:bodyPr>
          <a:lstStyle>
            <a:lvl1pPr algn="r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5ED47E2-FFF5-5447-A04A-8697F1EA8B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5614" y="4335518"/>
            <a:ext cx="4769069" cy="867488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639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AC4B6E3-0D7D-9B4A-BFDC-92F54CC3A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36027"/>
            <a:ext cx="5322833" cy="9695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58A06F-5A61-EF49-A858-AFC1C9A3C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3621"/>
            <a:ext cx="7886700" cy="3980793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46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0574BE-94AE-7A49-BDF8-4A8383DBC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DA388D-19A1-F144-8C82-F37A87AA9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511" y="2175640"/>
            <a:ext cx="5841124" cy="2151993"/>
          </a:xfrm>
        </p:spPr>
        <p:txBody>
          <a:bodyPr anchor="ctr">
            <a:normAutofit/>
          </a:bodyPr>
          <a:lstStyle>
            <a:lvl1pPr algn="l"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68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24AADA6-C26B-2749-BA59-FF7F0E7A0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36027"/>
            <a:ext cx="5322833" cy="9695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01C48F-370D-A041-8149-99A6F174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73621"/>
            <a:ext cx="3886200" cy="3980793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03A19AD-381E-7B45-BA0B-E7397E32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773621"/>
            <a:ext cx="3886200" cy="3980793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176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270C-B255-1240-AC44-81B84AA42EF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FF65-ABAD-5D44-AD63-C69E190C6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54333E9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microsoft.com/office/2018/10/relationships/comments" Target="../comments/modernComment_104_B3ECFC9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C_D0C39ACA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.jotform.com/7333359518415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2783BF6B.xm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hyperlink" Target="https://www.thebluediamondgallery.com/wooden-tile/a/advocacy.html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kentucky-nurses.nursingnetwork.com/nursing-events/142318-nurses-day-at-the-capitol-2024#!inf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ass with a gold arrow pointing to the center&#10;&#10;Description automatically generated">
            <a:extLst>
              <a:ext uri="{FF2B5EF4-FFF2-40B4-BE49-F238E27FC236}">
                <a16:creationId xmlns:a16="http://schemas.microsoft.com/office/drawing/2014/main" id="{2A5E8296-1EC5-1FF1-924D-FAD79C068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1" t="9091" r="16497" b="-1"/>
          <a:stretch/>
        </p:blipFill>
        <p:spPr>
          <a:xfrm>
            <a:off x="2640700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21A37-67CE-45DD-9604-8181F259FE60}"/>
              </a:ext>
            </a:extLst>
          </p:cNvPr>
          <p:cNvSpPr txBox="1"/>
          <p:nvPr/>
        </p:nvSpPr>
        <p:spPr>
          <a:xfrm>
            <a:off x="285657" y="1349221"/>
            <a:ext cx="3017520" cy="25814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Nurses Day At The Capitol</a:t>
            </a:r>
            <a:endParaRPr lang="en-US" sz="3300" b="1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b="1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February 8, 2024</a:t>
            </a:r>
            <a:endParaRPr lang="en-US" sz="33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DA35F-2B1D-C585-B59C-BF4B3C97AFB7}"/>
              </a:ext>
            </a:extLst>
          </p:cNvPr>
          <p:cNvSpPr txBox="1"/>
          <p:nvPr/>
        </p:nvSpPr>
        <p:spPr>
          <a:xfrm>
            <a:off x="285657" y="4261597"/>
            <a:ext cx="4492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>
                <a:solidFill>
                  <a:schemeClr val="bg1"/>
                </a:solidFill>
                <a:effectLst/>
                <a:latin typeface="National2"/>
              </a:rPr>
              <a:t>Inspiring Action, Transforming Care: Nurses Leading the Way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027B94CA-C0A5-E3DA-B9AA-9FCAB6AE7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784" y="160293"/>
            <a:ext cx="3725998" cy="1086749"/>
          </a:xfrm>
          <a:prstGeom prst="rect">
            <a:avLst/>
          </a:prstGeom>
        </p:spPr>
      </p:pic>
      <p:pic>
        <p:nvPicPr>
          <p:cNvPr id="10" name="Picture 9" descr="A grey circle with white text&#10;&#10;Description automatically generated">
            <a:extLst>
              <a:ext uri="{FF2B5EF4-FFF2-40B4-BE49-F238E27FC236}">
                <a16:creationId xmlns:a16="http://schemas.microsoft.com/office/drawing/2014/main" id="{13ED00DC-B191-B16C-75BE-59DD699FE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113"/>
            <a:ext cx="1567918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44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60050-9874-31A9-12B6-528DCB03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7" y="836854"/>
            <a:ext cx="5250328" cy="4628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Nurses Day at the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Capitol-Agenda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976B19-151F-EC16-9908-82F141357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14" y="1580643"/>
            <a:ext cx="5531034" cy="55582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tx1"/>
                </a:solidFill>
                <a:latin typeface="+mn-lt"/>
                <a:cs typeface="+mn-cs"/>
              </a:rPr>
              <a:t>House chambers 9-11</a:t>
            </a:r>
          </a:p>
          <a:p>
            <a:pPr marL="0" indent="0">
              <a:buNone/>
            </a:pPr>
            <a:endParaRPr lang="en-US" sz="2800" b="1" i="1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12:30-13:30	Concurrent Sessions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		Senators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		Representatives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14:00-15:00	Resolutions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		House is first come/first 		served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		Senate requires a pass: 		Please let Julie Denton 		know if you would like one</a:t>
            </a:r>
          </a:p>
          <a:p>
            <a:pPr marL="0"/>
            <a:endParaRPr lang="en-US" sz="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40EE3449-21AE-DE24-9C96-53133425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069" y="0"/>
            <a:ext cx="3447459" cy="1005509"/>
          </a:xfrm>
          <a:prstGeom prst="rect">
            <a:avLst/>
          </a:prstGeom>
        </p:spPr>
      </p:pic>
      <p:pic>
        <p:nvPicPr>
          <p:cNvPr id="5" name="Picture 4" descr="A person and person shaking hands in front of a crowd&#10;&#10;Description automatically generated">
            <a:extLst>
              <a:ext uri="{FF2B5EF4-FFF2-40B4-BE49-F238E27FC236}">
                <a16:creationId xmlns:a16="http://schemas.microsoft.com/office/drawing/2014/main" id="{26AB1300-FEF0-FE9B-C821-D7A3468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397" y="1580643"/>
            <a:ext cx="3657593" cy="4876791"/>
          </a:xfrm>
          <a:prstGeom prst="rect">
            <a:avLst/>
          </a:prstGeom>
          <a:effectLst>
            <a:softEdge rad="800100"/>
          </a:effectLst>
        </p:spPr>
      </p:pic>
    </p:spTree>
    <p:extLst>
      <p:ext uri="{BB962C8B-B14F-4D97-AF65-F5344CB8AC3E}">
        <p14:creationId xmlns:p14="http://schemas.microsoft.com/office/powerpoint/2010/main" val="199404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ith a mask&#10;&#10;Description automatically generated">
            <a:extLst>
              <a:ext uri="{FF2B5EF4-FFF2-40B4-BE49-F238E27FC236}">
                <a16:creationId xmlns:a16="http://schemas.microsoft.com/office/drawing/2014/main" id="{3AAEEE58-4F93-5984-378E-00435D898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" r="13806" b="8209"/>
          <a:stretch/>
        </p:blipFill>
        <p:spPr>
          <a:xfrm>
            <a:off x="2641850" y="0"/>
            <a:ext cx="650214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BBC4C-5C5D-5206-D4EB-F86D2F0EFC39}"/>
              </a:ext>
            </a:extLst>
          </p:cNvPr>
          <p:cNvSpPr txBox="1"/>
          <p:nvPr/>
        </p:nvSpPr>
        <p:spPr>
          <a:xfrm>
            <a:off x="396667" y="1327912"/>
            <a:ext cx="2578608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Nursing  Leadership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A2F84F2-5A0E-E24B-3017-139B94A1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66" y="2981967"/>
            <a:ext cx="4334360" cy="22792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None/>
            </a:pPr>
            <a:r>
              <a:rPr lang="en-US" sz="2400">
                <a:solidFill>
                  <a:schemeClr val="bg1"/>
                </a:solidFill>
                <a:latin typeface="+mn-lt"/>
                <a:cs typeface="+mn-cs"/>
              </a:rPr>
              <a:t>“A leader takes people where they want to go. A great leader takes people where they don’t necessarily want to go, but ought to be.”</a:t>
            </a:r>
          </a:p>
          <a:p>
            <a:pPr marL="0" indent="0"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cs typeface="+mn-cs"/>
              </a:rPr>
              <a:t>Rosalynn Carter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C1C1F82-E117-E234-1215-8C7704E1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758" y="293917"/>
            <a:ext cx="3604591" cy="1051339"/>
          </a:xfrm>
          <a:prstGeom prst="rect">
            <a:avLst/>
          </a:prstGeom>
        </p:spPr>
      </p:pic>
      <p:pic>
        <p:nvPicPr>
          <p:cNvPr id="7" name="Picture 6" descr="A grey circle with white text&#10;&#10;Description automatically generated">
            <a:extLst>
              <a:ext uri="{FF2B5EF4-FFF2-40B4-BE49-F238E27FC236}">
                <a16:creationId xmlns:a16="http://schemas.microsoft.com/office/drawing/2014/main" id="{92911DC9-409C-A0C3-C2E0-66F084C27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8" y="108060"/>
            <a:ext cx="1379485" cy="13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1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69ACE0-001F-8F54-1A7A-97805F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34" y="4904041"/>
            <a:ext cx="7975866" cy="829060"/>
          </a:xfrm>
        </p:spPr>
        <p:txBody>
          <a:bodyPr>
            <a:normAutofit fontScale="90000"/>
          </a:bodyPr>
          <a:lstStyle/>
          <a:p>
            <a:br>
              <a:rPr lang="en-US" sz="6000">
                <a:ln w="22225">
                  <a:solidFill>
                    <a:schemeClr val="tx1"/>
                  </a:solidFill>
                  <a:miter lim="800000"/>
                </a:ln>
                <a:latin typeface="+mj-lt"/>
                <a:cs typeface="+mj-cs"/>
              </a:rPr>
            </a:br>
            <a:r>
              <a:rPr lang="en-US" sz="7300">
                <a:ln w="22225">
                  <a:solidFill>
                    <a:schemeClr val="tx1"/>
                  </a:solidFill>
                  <a:miter lim="800000"/>
                </a:ln>
                <a:latin typeface="+mj-lt"/>
                <a:cs typeface="+mj-cs"/>
              </a:rPr>
              <a:t>Legislative Priorities</a:t>
            </a:r>
            <a:endParaRPr lang="en-US" sz="7300"/>
          </a:p>
        </p:txBody>
      </p:sp>
      <p:pic>
        <p:nvPicPr>
          <p:cNvPr id="11" name="Picture 10" descr="A grey circle with white text&#10;&#10;Description automatically generated">
            <a:extLst>
              <a:ext uri="{FF2B5EF4-FFF2-40B4-BE49-F238E27FC236}">
                <a16:creationId xmlns:a16="http://schemas.microsoft.com/office/drawing/2014/main" id="{EA2BF659-EA5F-4F56-421B-0C93A873F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813" y="1646583"/>
            <a:ext cx="3868478" cy="3872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834A4C-DC9B-7A2C-4EAC-76E2C132E60E}"/>
              </a:ext>
            </a:extLst>
          </p:cNvPr>
          <p:cNvSpPr txBox="1"/>
          <p:nvPr/>
        </p:nvSpPr>
        <p:spPr>
          <a:xfrm>
            <a:off x="2696133" y="657707"/>
            <a:ext cx="49198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 w="22225">
                  <a:solidFill>
                    <a:prstClr val="black"/>
                  </a:solidFill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KNA 2024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319796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3E132F2B-38E1-9ED6-A7BF-E33B20C86E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886200" cy="11334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02ACCE-36B8-D72F-A25C-C71795E952F6}"/>
              </a:ext>
            </a:extLst>
          </p:cNvPr>
          <p:cNvSpPr txBox="1"/>
          <p:nvPr/>
        </p:nvSpPr>
        <p:spPr>
          <a:xfrm>
            <a:off x="372971" y="1443617"/>
            <a:ext cx="45720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+mj-lt"/>
                <a:cs typeface="+mj-cs"/>
              </a:rPr>
              <a:t>Problem:  Criminalization of Healthcare errors</a:t>
            </a:r>
            <a:br>
              <a:rPr lang="en-US" sz="1800">
                <a:solidFill>
                  <a:schemeClr val="tx1"/>
                </a:solidFill>
                <a:latin typeface="+mj-lt"/>
                <a:cs typeface="+mj-cs"/>
              </a:rPr>
            </a:b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FE47F0-C919-1EC6-9B0C-4304E0EAC89B}"/>
              </a:ext>
            </a:extLst>
          </p:cNvPr>
          <p:cNvSpPr txBox="1">
            <a:spLocks/>
          </p:cNvSpPr>
          <p:nvPr/>
        </p:nvSpPr>
        <p:spPr>
          <a:xfrm>
            <a:off x="544294" y="2108912"/>
            <a:ext cx="4229355" cy="4138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err="1">
                <a:solidFill>
                  <a:schemeClr val="tx1"/>
                </a:solidFill>
                <a:latin typeface="+mn-lt"/>
                <a:cs typeface="+mn-cs"/>
              </a:rPr>
              <a:t>RaDonda</a:t>
            </a: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 Vaught- Tennessee</a:t>
            </a:r>
          </a:p>
          <a:p>
            <a:pPr lvl="1"/>
            <a:r>
              <a:rPr lang="en-US" sz="2400" err="1">
                <a:solidFill>
                  <a:schemeClr val="tx1"/>
                </a:solidFill>
                <a:latin typeface="+mn-lt"/>
                <a:cs typeface="+mn-cs"/>
              </a:rPr>
              <a:t>Christann</a:t>
            </a: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 Gainey- Pennsylvania</a:t>
            </a:r>
          </a:p>
          <a:p>
            <a:pPr lvl="1"/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Unknown nurse- Denver</a:t>
            </a:r>
          </a:p>
          <a:p>
            <a:pPr lvl="1"/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Julie Thao- Wisconsin</a:t>
            </a:r>
          </a:p>
          <a:p>
            <a:endParaRPr lang="en-US" sz="170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2" name="Picture 11" descr="A blue and white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7C6513BA-4F94-122D-209F-49243961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497" y="1443617"/>
            <a:ext cx="3970766" cy="397076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4233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3E132F2B-38E1-9ED6-A7BF-E33B20C86E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886200" cy="11334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02ACCE-36B8-D72F-A25C-C71795E952F6}"/>
              </a:ext>
            </a:extLst>
          </p:cNvPr>
          <p:cNvSpPr txBox="1"/>
          <p:nvPr/>
        </p:nvSpPr>
        <p:spPr>
          <a:xfrm>
            <a:off x="414975" y="1351090"/>
            <a:ext cx="45720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+mj-lt"/>
                <a:cs typeface="+mj-cs"/>
              </a:rPr>
              <a:t>Problem:  Criminalization of Healthcare errors</a:t>
            </a:r>
            <a:br>
              <a:rPr lang="en-US" sz="1800">
                <a:solidFill>
                  <a:schemeClr val="tx1"/>
                </a:solidFill>
                <a:latin typeface="+mj-lt"/>
                <a:cs typeface="+mj-cs"/>
              </a:rPr>
            </a:b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FE47F0-C919-1EC6-9B0C-4304E0EAC89B}"/>
              </a:ext>
            </a:extLst>
          </p:cNvPr>
          <p:cNvSpPr txBox="1">
            <a:spLocks/>
          </p:cNvSpPr>
          <p:nvPr/>
        </p:nvSpPr>
        <p:spPr>
          <a:xfrm>
            <a:off x="757620" y="2325658"/>
            <a:ext cx="4229355" cy="4138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+mn-lt"/>
              </a:rPr>
              <a:t>Health care is highly complex and ever-changing, resulting in a high risk and error-prone system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Systemic issues lead to medical errors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Criminalization decreases reporting</a:t>
            </a:r>
          </a:p>
          <a:p>
            <a:endParaRPr lang="en-US" sz="170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3" name="Picture 12" descr="A person holding a heart with icons around them&#10;&#10;Description automatically generated">
            <a:extLst>
              <a:ext uri="{FF2B5EF4-FFF2-40B4-BE49-F238E27FC236}">
                <a16:creationId xmlns:a16="http://schemas.microsoft.com/office/drawing/2014/main" id="{2628E98A-5F59-43F6-9A16-05C2BE6A6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926" y="1452689"/>
            <a:ext cx="3932111" cy="393211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39817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FAD2D-88D8-024B-9B53-9A898BF1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89" y="767536"/>
            <a:ext cx="4114801" cy="12680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b="1">
                <a:solidFill>
                  <a:schemeClr val="tx1"/>
                </a:solidFill>
                <a:latin typeface="+mj-lt"/>
                <a:cs typeface="+mj-cs"/>
              </a:rPr>
              <a:t>KNA Solution</a:t>
            </a:r>
            <a:br>
              <a:rPr lang="en-US" sz="4700" b="1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47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552BE-9921-45AC-A5AC-732B86C69322}"/>
              </a:ext>
            </a:extLst>
          </p:cNvPr>
          <p:cNvSpPr txBox="1"/>
          <p:nvPr/>
        </p:nvSpPr>
        <p:spPr>
          <a:xfrm>
            <a:off x="384489" y="3104261"/>
            <a:ext cx="3552769" cy="552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61913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400"/>
              <a:t>To deem healthcare providers immune from criminal liability for any harm or damages alleged to arise from an act or omission.</a:t>
            </a:r>
            <a:r>
              <a:rPr kumimoji="0" lang="en-US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				</a:t>
            </a:r>
          </a:p>
        </p:txBody>
      </p:sp>
      <p:pic>
        <p:nvPicPr>
          <p:cNvPr id="9" name="Picture 8" descr="Close-up unopened pill packets">
            <a:extLst>
              <a:ext uri="{FF2B5EF4-FFF2-40B4-BE49-F238E27FC236}">
                <a16:creationId xmlns:a16="http://schemas.microsoft.com/office/drawing/2014/main" id="{BE407A4C-AE1D-F2A3-1F37-935B61613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1" r="21237"/>
          <a:stretch/>
        </p:blipFill>
        <p:spPr>
          <a:xfrm>
            <a:off x="4896678" y="10"/>
            <a:ext cx="426509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2155B20-CFAA-EEC9-28E1-FE2DBB3EF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212" y="5493920"/>
            <a:ext cx="3813559" cy="111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84289-4A58-1030-E543-857192D97BE8}"/>
              </a:ext>
            </a:extLst>
          </p:cNvPr>
          <p:cNvSpPr txBox="1"/>
          <p:nvPr/>
        </p:nvSpPr>
        <p:spPr>
          <a:xfrm>
            <a:off x="-591378" y="1536156"/>
            <a:ext cx="63961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400" b="1" i="0" u="sng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Decriminalization of Healthcare Errors</a:t>
            </a:r>
          </a:p>
        </p:txBody>
      </p:sp>
    </p:spTree>
    <p:extLst>
      <p:ext uri="{BB962C8B-B14F-4D97-AF65-F5344CB8AC3E}">
        <p14:creationId xmlns:p14="http://schemas.microsoft.com/office/powerpoint/2010/main" val="1811781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FAD2D-88D8-024B-9B53-9A898BF1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89" y="767536"/>
            <a:ext cx="4114801" cy="12680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b="1">
                <a:solidFill>
                  <a:schemeClr val="tx1"/>
                </a:solidFill>
                <a:latin typeface="+mj-lt"/>
                <a:cs typeface="+mj-cs"/>
              </a:rPr>
              <a:t>KNA Solution</a:t>
            </a:r>
            <a:br>
              <a:rPr lang="en-US" sz="4700" b="1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47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552BE-9921-45AC-A5AC-732B86C69322}"/>
              </a:ext>
            </a:extLst>
          </p:cNvPr>
          <p:cNvSpPr txBox="1"/>
          <p:nvPr/>
        </p:nvSpPr>
        <p:spPr>
          <a:xfrm>
            <a:off x="384489" y="3002661"/>
            <a:ext cx="3552769" cy="552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400" b="0" i="0" u="none" strike="noStrike">
                <a:effectLst/>
              </a:rPr>
              <a:t>Errors should be corrected or remediated, and disciplinary action taken only if warranted.</a:t>
            </a:r>
          </a:p>
          <a:p>
            <a:pPr marL="61913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				</a:t>
            </a:r>
          </a:p>
        </p:txBody>
      </p:sp>
      <p:pic>
        <p:nvPicPr>
          <p:cNvPr id="9" name="Picture 8" descr="Close-up unopened pill packets">
            <a:extLst>
              <a:ext uri="{FF2B5EF4-FFF2-40B4-BE49-F238E27FC236}">
                <a16:creationId xmlns:a16="http://schemas.microsoft.com/office/drawing/2014/main" id="{BE407A4C-AE1D-F2A3-1F37-935B61613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1" r="21237"/>
          <a:stretch/>
        </p:blipFill>
        <p:spPr>
          <a:xfrm>
            <a:off x="4896678" y="10"/>
            <a:ext cx="426509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2155B20-CFAA-EEC9-28E1-FE2DBB3EF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212" y="5493920"/>
            <a:ext cx="3813559" cy="111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84289-4A58-1030-E543-857192D97BE8}"/>
              </a:ext>
            </a:extLst>
          </p:cNvPr>
          <p:cNvSpPr txBox="1"/>
          <p:nvPr/>
        </p:nvSpPr>
        <p:spPr>
          <a:xfrm>
            <a:off x="-591378" y="1536156"/>
            <a:ext cx="63961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400" b="1" i="0" u="sng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Decriminalization of Healthcare Errors</a:t>
            </a:r>
          </a:p>
        </p:txBody>
      </p:sp>
    </p:spTree>
    <p:extLst>
      <p:ext uri="{BB962C8B-B14F-4D97-AF65-F5344CB8AC3E}">
        <p14:creationId xmlns:p14="http://schemas.microsoft.com/office/powerpoint/2010/main" val="378077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FAD2D-88D8-024B-9B53-9A898BF1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89" y="767536"/>
            <a:ext cx="4114801" cy="12680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b="1">
                <a:solidFill>
                  <a:schemeClr val="tx1"/>
                </a:solidFill>
                <a:latin typeface="+mj-lt"/>
                <a:cs typeface="+mj-cs"/>
              </a:rPr>
              <a:t>KNA Solution</a:t>
            </a:r>
            <a:br>
              <a:rPr lang="en-US" sz="4700" b="1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47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552BE-9921-45AC-A5AC-732B86C69322}"/>
              </a:ext>
            </a:extLst>
          </p:cNvPr>
          <p:cNvSpPr txBox="1"/>
          <p:nvPr/>
        </p:nvSpPr>
        <p:spPr>
          <a:xfrm>
            <a:off x="325121" y="3002661"/>
            <a:ext cx="3552769" cy="552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61913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0" i="0" u="none" strike="noStrike">
                <a:effectLst/>
              </a:rPr>
              <a:t>A full and confidential peer review process in which errors can be examined and system improvements and corrective action plans established.  </a:t>
            </a:r>
          </a:p>
          <a:p>
            <a:pPr marL="61913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	</a:t>
            </a:r>
          </a:p>
        </p:txBody>
      </p:sp>
      <p:pic>
        <p:nvPicPr>
          <p:cNvPr id="9" name="Picture 8" descr="Close-up unopened pill packets">
            <a:extLst>
              <a:ext uri="{FF2B5EF4-FFF2-40B4-BE49-F238E27FC236}">
                <a16:creationId xmlns:a16="http://schemas.microsoft.com/office/drawing/2014/main" id="{BE407A4C-AE1D-F2A3-1F37-935B61613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1" r="21237"/>
          <a:stretch/>
        </p:blipFill>
        <p:spPr>
          <a:xfrm>
            <a:off x="4896678" y="10"/>
            <a:ext cx="426509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2155B20-CFAA-EEC9-28E1-FE2DBB3EF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212" y="5493920"/>
            <a:ext cx="3813559" cy="111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84289-4A58-1030-E543-857192D97BE8}"/>
              </a:ext>
            </a:extLst>
          </p:cNvPr>
          <p:cNvSpPr txBox="1"/>
          <p:nvPr/>
        </p:nvSpPr>
        <p:spPr>
          <a:xfrm>
            <a:off x="-591378" y="1536156"/>
            <a:ext cx="63961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400" b="1" i="0" u="sng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Decriminalization of Healthcare Errors</a:t>
            </a:r>
          </a:p>
        </p:txBody>
      </p:sp>
    </p:spTree>
    <p:extLst>
      <p:ext uri="{BB962C8B-B14F-4D97-AF65-F5344CB8AC3E}">
        <p14:creationId xmlns:p14="http://schemas.microsoft.com/office/powerpoint/2010/main" val="76751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FAD2D-88D8-024B-9B53-9A898BF1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89" y="767536"/>
            <a:ext cx="4114801" cy="12680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b="1">
                <a:solidFill>
                  <a:schemeClr val="tx1"/>
                </a:solidFill>
                <a:latin typeface="+mj-lt"/>
                <a:cs typeface="+mj-cs"/>
              </a:rPr>
              <a:t>KNA Solution</a:t>
            </a:r>
            <a:br>
              <a:rPr lang="en-US" sz="4700" b="1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47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552BE-9921-45AC-A5AC-732B86C69322}"/>
              </a:ext>
            </a:extLst>
          </p:cNvPr>
          <p:cNvSpPr txBox="1"/>
          <p:nvPr/>
        </p:nvSpPr>
        <p:spPr>
          <a:xfrm>
            <a:off x="277706" y="3016208"/>
            <a:ext cx="3552769" cy="552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61913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This does not free healthcare providers from liability of </a:t>
            </a:r>
            <a:r>
              <a:rPr lang="en-US" sz="2400"/>
              <a:t>willful, malicious or intentional misconduct.</a:t>
            </a:r>
          </a:p>
          <a:p>
            <a:pPr marL="61913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endParaRPr kumimoji="0" lang="en-US" b="0" i="1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Picture 8" descr="Close-up unopened pill packets">
            <a:extLst>
              <a:ext uri="{FF2B5EF4-FFF2-40B4-BE49-F238E27FC236}">
                <a16:creationId xmlns:a16="http://schemas.microsoft.com/office/drawing/2014/main" id="{BE407A4C-AE1D-F2A3-1F37-935B61613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1" r="21237"/>
          <a:stretch/>
        </p:blipFill>
        <p:spPr>
          <a:xfrm>
            <a:off x="4896678" y="10"/>
            <a:ext cx="426509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2155B20-CFAA-EEC9-28E1-FE2DBB3EF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212" y="5493920"/>
            <a:ext cx="3813559" cy="111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84289-4A58-1030-E543-857192D97BE8}"/>
              </a:ext>
            </a:extLst>
          </p:cNvPr>
          <p:cNvSpPr txBox="1"/>
          <p:nvPr/>
        </p:nvSpPr>
        <p:spPr>
          <a:xfrm>
            <a:off x="-591378" y="1536156"/>
            <a:ext cx="63961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400" b="1" i="0" u="sng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Decriminalization of Healthcare Errors</a:t>
            </a:r>
          </a:p>
        </p:txBody>
      </p:sp>
    </p:spTree>
    <p:extLst>
      <p:ext uri="{BB962C8B-B14F-4D97-AF65-F5344CB8AC3E}">
        <p14:creationId xmlns:p14="http://schemas.microsoft.com/office/powerpoint/2010/main" val="336708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FAD2D-88D8-024B-9B53-9A898BF1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89" y="767536"/>
            <a:ext cx="4114801" cy="12680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b="1">
                <a:solidFill>
                  <a:schemeClr val="tx1"/>
                </a:solidFill>
                <a:latin typeface="+mj-lt"/>
                <a:cs typeface="+mj-cs"/>
              </a:rPr>
              <a:t>KNA Solution</a:t>
            </a:r>
            <a:br>
              <a:rPr lang="en-US" sz="4700" b="1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47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552BE-9921-45AC-A5AC-732B86C69322}"/>
              </a:ext>
            </a:extLst>
          </p:cNvPr>
          <p:cNvSpPr txBox="1"/>
          <p:nvPr/>
        </p:nvSpPr>
        <p:spPr>
          <a:xfrm>
            <a:off x="384489" y="3016208"/>
            <a:ext cx="3552769" cy="552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This does not free healthcare providers from civil liability.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kumimoji="0" lang="en-US" sz="24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Sponsor: Rep Jason </a:t>
            </a:r>
            <a:r>
              <a:rPr kumimoji="0" lang="en-US" sz="2400" b="1" i="1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Nemes</a:t>
            </a:r>
            <a:endParaRPr kumimoji="0" lang="en-US" sz="2400" b="1" i="1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61913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endParaRPr kumimoji="0" lang="en-US" b="0" i="1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Picture 8" descr="Close-up unopened pill packets">
            <a:extLst>
              <a:ext uri="{FF2B5EF4-FFF2-40B4-BE49-F238E27FC236}">
                <a16:creationId xmlns:a16="http://schemas.microsoft.com/office/drawing/2014/main" id="{BE407A4C-AE1D-F2A3-1F37-935B61613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1" r="21237"/>
          <a:stretch/>
        </p:blipFill>
        <p:spPr>
          <a:xfrm>
            <a:off x="4896678" y="10"/>
            <a:ext cx="426509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2155B20-CFAA-EEC9-28E1-FE2DBB3EF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212" y="5493920"/>
            <a:ext cx="3813559" cy="111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84289-4A58-1030-E543-857192D97BE8}"/>
              </a:ext>
            </a:extLst>
          </p:cNvPr>
          <p:cNvSpPr txBox="1"/>
          <p:nvPr/>
        </p:nvSpPr>
        <p:spPr>
          <a:xfrm>
            <a:off x="-591378" y="1536156"/>
            <a:ext cx="63961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400" b="1" i="0" u="sng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Decriminalization of Healthcare Errors</a:t>
            </a:r>
          </a:p>
        </p:txBody>
      </p:sp>
    </p:spTree>
    <p:extLst>
      <p:ext uri="{BB962C8B-B14F-4D97-AF65-F5344CB8AC3E}">
        <p14:creationId xmlns:p14="http://schemas.microsoft.com/office/powerpoint/2010/main" val="244132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taircase with people walking up&#10;&#10;Description automatically generated with medium confidence">
            <a:extLst>
              <a:ext uri="{FF2B5EF4-FFF2-40B4-BE49-F238E27FC236}">
                <a16:creationId xmlns:a16="http://schemas.microsoft.com/office/drawing/2014/main" id="{52D225BC-CA97-AF7A-E368-F790E0383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77"/>
          <a:stretch/>
        </p:blipFill>
        <p:spPr>
          <a:xfrm>
            <a:off x="-943683" y="0"/>
            <a:ext cx="6412319" cy="685799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2E654-D9D2-E217-690E-6266D273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636" y="982133"/>
            <a:ext cx="3297645" cy="16620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STEPS</a:t>
            </a:r>
            <a:r>
              <a:rPr lang="en-US" sz="3500">
                <a:solidFill>
                  <a:schemeClr val="tx1"/>
                </a:solidFill>
                <a:latin typeface="+mj-lt"/>
                <a:cs typeface="+mj-cs"/>
              </a:rPr>
              <a:t> to Success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D19EE-F393-0443-9C96-2D7B2DA6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557" y="2495181"/>
            <a:ext cx="2866642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1. Review this presentation and share with students, faculty, staff, friends, and colleagues</a:t>
            </a:r>
          </a:p>
          <a:p>
            <a:pPr marL="0"/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2. Attend and participate in Nurses Day at the Capitol</a:t>
            </a:r>
          </a:p>
        </p:txBody>
      </p:sp>
      <p:pic>
        <p:nvPicPr>
          <p:cNvPr id="7" name="Picture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68D2791E-8F15-8480-AC4F-B1484FCE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352" y="0"/>
            <a:ext cx="3297645" cy="9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28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412" y="-1"/>
            <a:ext cx="3909949" cy="6883030"/>
            <a:chOff x="-19217" y="-1"/>
            <a:chExt cx="5213267" cy="688303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80A98A-405F-6D45-02F1-403FECEE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34" y="3035511"/>
            <a:ext cx="4450591" cy="16162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kumimoji="0" lang="en-US" sz="4900" b="1" i="0" u="none" strike="noStrike" kern="1200" cap="none" spc="0" normalizeH="0" baseline="0" noProof="0">
                <a:ln w="22225">
                  <a:solidFill>
                    <a:srgbClr val="FFFFFF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Problem:</a:t>
            </a:r>
            <a:br>
              <a:rPr kumimoji="0" lang="en-US" sz="4900" b="1" i="0" u="none" strike="noStrike" kern="1200" cap="none" spc="0" normalizeH="0" baseline="0" noProof="0">
                <a:ln w="22225">
                  <a:solidFill>
                    <a:srgbClr val="FFFFFF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900" b="1" kern="1200">
                <a:ln w="22225">
                  <a:solidFill>
                    <a:srgbClr val="FFFFFF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Nursing Shortage</a:t>
            </a:r>
            <a:br>
              <a:rPr lang="en-US" sz="2800" kern="120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ln w="22225">
                <a:solidFill>
                  <a:srgbClr val="FFFFFF"/>
                </a:solidFill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65E76-377C-7446-AD64-A56A7CEF4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9212" y="3289875"/>
            <a:ext cx="3335146" cy="37139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Currently 36% nursing shortfall in Kentucky over the 2014 number of 16,000 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Nearly half (47.5%) of nurses are 50 or older</a:t>
            </a:r>
          </a:p>
          <a:p>
            <a:pPr marL="0"/>
            <a:endParaRPr lang="en-US" sz="17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5" name="Picture 4" descr="A medical personnel in a hospital&#10;&#10;Description automatically generated">
            <a:extLst>
              <a:ext uri="{FF2B5EF4-FFF2-40B4-BE49-F238E27FC236}">
                <a16:creationId xmlns:a16="http://schemas.microsoft.com/office/drawing/2014/main" id="{FF0C35C1-28F7-C628-62FD-F6F8463FD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6" r="9503" b="-2"/>
          <a:stretch/>
        </p:blipFill>
        <p:spPr>
          <a:xfrm>
            <a:off x="5109212" y="304756"/>
            <a:ext cx="3065704" cy="2299297"/>
          </a:xfrm>
          <a:prstGeom prst="rect">
            <a:avLst/>
          </a:prstGeom>
        </p:spPr>
      </p:pic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E4E2A352-4AF7-7ECC-A849-EBE3ECB58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4" y="108077"/>
            <a:ext cx="3764129" cy="10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00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412" y="-1"/>
            <a:ext cx="3909949" cy="6883030"/>
            <a:chOff x="-19217" y="-1"/>
            <a:chExt cx="5213267" cy="688303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65E76-377C-7446-AD64-A56A7CEF4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9212" y="3250119"/>
            <a:ext cx="3335146" cy="37139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Over 1 million nurses will retire between now and 2030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Only 16% of currently practicing nurses live in rural areas</a:t>
            </a:r>
          </a:p>
          <a:p>
            <a:pPr marL="0"/>
            <a:endParaRPr lang="en-US" sz="17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5" name="Picture 4" descr="A medical personnel in a hospital&#10;&#10;Description automatically generated">
            <a:extLst>
              <a:ext uri="{FF2B5EF4-FFF2-40B4-BE49-F238E27FC236}">
                <a16:creationId xmlns:a16="http://schemas.microsoft.com/office/drawing/2014/main" id="{FF0C35C1-28F7-C628-62FD-F6F8463FD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" r="9503" b="-2"/>
          <a:stretch/>
        </p:blipFill>
        <p:spPr>
          <a:xfrm>
            <a:off x="5109212" y="304756"/>
            <a:ext cx="3065704" cy="2299297"/>
          </a:xfrm>
          <a:prstGeom prst="rect">
            <a:avLst/>
          </a:prstGeom>
        </p:spPr>
      </p:pic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E4E2A352-4AF7-7ECC-A849-EBE3ECB58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4" y="108077"/>
            <a:ext cx="3764129" cy="10978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D081A3-BEAE-1CF7-01CF-D1976E68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34" y="3053266"/>
            <a:ext cx="4450591" cy="16162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kumimoji="0" lang="en-US" sz="4900" b="1" i="0" u="none" strike="noStrike" kern="1200" cap="none" spc="0" normalizeH="0" baseline="0" noProof="0">
                <a:ln w="22225">
                  <a:solidFill>
                    <a:srgbClr val="FFFFFF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Problem:</a:t>
            </a:r>
            <a:br>
              <a:rPr kumimoji="0" lang="en-US" sz="4900" b="1" i="0" u="none" strike="noStrike" kern="1200" cap="none" spc="0" normalizeH="0" baseline="0" noProof="0">
                <a:ln w="22225">
                  <a:solidFill>
                    <a:srgbClr val="FFFFFF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900" b="1" kern="1200">
                <a:ln w="22225">
                  <a:solidFill>
                    <a:srgbClr val="FFFFFF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Nursing Shortage</a:t>
            </a:r>
            <a:br>
              <a:rPr lang="en-US" sz="2800" kern="120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ln w="22225">
                <a:solidFill>
                  <a:srgbClr val="FFFFFF"/>
                </a:solidFill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4234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104F6D-D07E-B879-3041-60B3E6737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36" y="1915684"/>
            <a:ext cx="3962401" cy="3026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D38F7-2BE4-296A-120E-1B47C72CD700}"/>
              </a:ext>
            </a:extLst>
          </p:cNvPr>
          <p:cNvSpPr txBox="1"/>
          <p:nvPr/>
        </p:nvSpPr>
        <p:spPr>
          <a:xfrm>
            <a:off x="5057290" y="1512393"/>
            <a:ext cx="3465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KNA Solution</a:t>
            </a:r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EE89D-7E71-A01C-BD4B-90FA7E59A580}"/>
              </a:ext>
            </a:extLst>
          </p:cNvPr>
          <p:cNvSpPr txBox="1"/>
          <p:nvPr/>
        </p:nvSpPr>
        <p:spPr>
          <a:xfrm>
            <a:off x="4506766" y="3298143"/>
            <a:ext cx="419657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chemeClr val="bg1"/>
                </a:solidFill>
              </a:rPr>
              <a:t>Collaboration with Kentucky Hospital    Association (KHA) and Kentucky  Association of Healthcare Facilities (KAHCF)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BB0148-72C2-1DDB-DF6B-375CC499C370}"/>
              </a:ext>
            </a:extLst>
          </p:cNvPr>
          <p:cNvSpPr txBox="1"/>
          <p:nvPr/>
        </p:nvSpPr>
        <p:spPr>
          <a:xfrm>
            <a:off x="4319055" y="2571733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800" b="1" i="0" u="sng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Nurse Staffing Committees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0EB14D49-5B65-3042-A623-A89F56E9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520" y="-47690"/>
            <a:ext cx="3424742" cy="9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14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592DB7-BB2E-307E-49B3-A84CA7BE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55" y="1757347"/>
            <a:ext cx="4181734" cy="3192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D38F7-2BE4-296A-120E-1B47C72CD700}"/>
              </a:ext>
            </a:extLst>
          </p:cNvPr>
          <p:cNvSpPr txBox="1"/>
          <p:nvPr/>
        </p:nvSpPr>
        <p:spPr>
          <a:xfrm>
            <a:off x="4898264" y="1190345"/>
            <a:ext cx="3465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KNA Solution</a:t>
            </a:r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EE89D-7E71-A01C-BD4B-90FA7E59A580}"/>
              </a:ext>
            </a:extLst>
          </p:cNvPr>
          <p:cNvSpPr txBox="1"/>
          <p:nvPr/>
        </p:nvSpPr>
        <p:spPr>
          <a:xfrm>
            <a:off x="4680279" y="3090783"/>
            <a:ext cx="4196577" cy="2471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i="1">
                <a:solidFill>
                  <a:schemeClr val="bg1"/>
                </a:solidFill>
              </a:rPr>
              <a:t>Nurse led committees</a:t>
            </a:r>
          </a:p>
          <a:p>
            <a:pPr marL="231775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i="1">
                <a:solidFill>
                  <a:schemeClr val="bg1"/>
                </a:solidFill>
              </a:rPr>
              <a:t>Hospital specific</a:t>
            </a:r>
          </a:p>
          <a:p>
            <a:pPr marL="231775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i="1">
                <a:solidFill>
                  <a:schemeClr val="bg1"/>
                </a:solidFill>
              </a:rPr>
              <a:t>Unit-based</a:t>
            </a:r>
          </a:p>
          <a:p>
            <a:pPr marL="231775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i="1">
                <a:solidFill>
                  <a:schemeClr val="bg1"/>
                </a:solidFill>
              </a:rPr>
              <a:t>Nurse voices</a:t>
            </a:r>
          </a:p>
          <a:p>
            <a:pPr marL="231775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i="1">
                <a:solidFill>
                  <a:schemeClr val="bg1"/>
                </a:solidFill>
              </a:rPr>
              <a:t>Nurse innovation</a:t>
            </a:r>
          </a:p>
          <a:p>
            <a:pPr marL="231775"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i="1">
                <a:solidFill>
                  <a:schemeClr val="bg1"/>
                </a:solidFill>
              </a:rPr>
              <a:t>Nurse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BB0148-72C2-1DDB-DF6B-375CC499C370}"/>
              </a:ext>
            </a:extLst>
          </p:cNvPr>
          <p:cNvSpPr txBox="1"/>
          <p:nvPr/>
        </p:nvSpPr>
        <p:spPr>
          <a:xfrm>
            <a:off x="4172334" y="2212054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2800" b="1" i="0" u="sng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Nurse Staffing Committees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0EB14D49-5B65-3042-A623-A89F56E9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520" y="-47690"/>
            <a:ext cx="3424742" cy="9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0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3E132F2B-38E1-9ED6-A7BF-E33B20C86E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886200" cy="113347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4111A-A354-2E6E-AC1E-353867C66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00" y="2386754"/>
            <a:ext cx="3021496" cy="2084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06A8B-CB1E-C770-2772-6CA6F5037ACB}"/>
              </a:ext>
            </a:extLst>
          </p:cNvPr>
          <p:cNvSpPr txBox="1"/>
          <p:nvPr/>
        </p:nvSpPr>
        <p:spPr>
          <a:xfrm>
            <a:off x="4485861" y="1133475"/>
            <a:ext cx="4313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School Nurse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73815-CAFD-7482-DB8F-D74B12AD819B}"/>
              </a:ext>
            </a:extLst>
          </p:cNvPr>
          <p:cNvSpPr txBox="1"/>
          <p:nvPr/>
        </p:nvSpPr>
        <p:spPr>
          <a:xfrm>
            <a:off x="4572000" y="2543659"/>
            <a:ext cx="3021496" cy="346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School Nurse Initiative.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School Nurse in every school, every day.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Funding appropriations in a budget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13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3E132F2B-38E1-9ED6-A7BF-E33B20C86E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886200" cy="113347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4111A-A354-2E6E-AC1E-353867C66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58" y="2211284"/>
            <a:ext cx="3021496" cy="2084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06A8B-CB1E-C770-2772-6CA6F5037ACB}"/>
              </a:ext>
            </a:extLst>
          </p:cNvPr>
          <p:cNvSpPr txBox="1"/>
          <p:nvPr/>
        </p:nvSpPr>
        <p:spPr>
          <a:xfrm>
            <a:off x="4485861" y="1133475"/>
            <a:ext cx="4313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School Nurse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875FC-601A-E90E-E5E8-643FAC0D404F}"/>
              </a:ext>
            </a:extLst>
          </p:cNvPr>
          <p:cNvSpPr txBox="1"/>
          <p:nvPr/>
        </p:nvSpPr>
        <p:spPr>
          <a:xfrm>
            <a:off x="4377359" y="2514420"/>
            <a:ext cx="4530586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School nurses provide acute and emergency care, treat and assess behavioral health concerns, connect student families with community resources, and create care plans for students with chronic conditions.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30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B53AB1-10EE-4094-BAA1-C7C140976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449C0-9109-AD0E-1FC7-51947EBC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790" y="1675437"/>
            <a:ext cx="4753070" cy="16640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I want to meet </a:t>
            </a:r>
            <a:b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with my legislator!</a:t>
            </a:r>
          </a:p>
        </p:txBody>
      </p:sp>
      <p:pic>
        <p:nvPicPr>
          <p:cNvPr id="7" name="Picture 6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416811F5-5C8D-825E-D856-F99BB32A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" y="1974710"/>
            <a:ext cx="3811877" cy="30876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CB836-73CF-7195-D173-9575CF2CE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790" y="3518520"/>
            <a:ext cx="4753070" cy="371114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Email example you can write to your legislator when making an appointment. It is easy!</a:t>
            </a:r>
          </a:p>
          <a:p>
            <a:r>
              <a:rPr lang="en-US" sz="2400" b="0" i="0" u="none" strike="noStrike">
                <a:solidFill>
                  <a:schemeClr val="tx1"/>
                </a:solidFill>
                <a:effectLst/>
                <a:latin typeface="+mn-lt"/>
                <a:cs typeface="+mn-cs"/>
              </a:rPr>
              <a:t>Hello Representative </a:t>
            </a:r>
            <a:r>
              <a:rPr lang="en-US" sz="2400" b="0" i="0" u="none" strike="noStrike" err="1">
                <a:solidFill>
                  <a:schemeClr val="tx1"/>
                </a:solidFill>
                <a:effectLst/>
                <a:latin typeface="+mn-lt"/>
                <a:cs typeface="+mn-cs"/>
              </a:rPr>
              <a:t>Timoney</a:t>
            </a:r>
            <a:endParaRPr lang="en-US" sz="2400" b="0" i="0" u="none" strike="noStrike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pic>
        <p:nvPicPr>
          <p:cNvPr id="6" name="Picture 5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CDE60459-7AED-0DBA-CC6B-CB187DBB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" y="0"/>
            <a:ext cx="2948609" cy="86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04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B53AB1-10EE-4094-BAA1-C7C140976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449C0-9109-AD0E-1FC7-51947EBC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659" y="1370826"/>
            <a:ext cx="4753070" cy="16640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I want to meet </a:t>
            </a:r>
            <a:b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with my legislator!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CB836-73CF-7195-D173-9575CF2CE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635" y="3034869"/>
            <a:ext cx="4753070" cy="371114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0" i="0" u="none" strike="noStrike">
                <a:solidFill>
                  <a:schemeClr val="tx1"/>
                </a:solidFill>
                <a:effectLst/>
                <a:latin typeface="+mn-lt"/>
                <a:cs typeface="+mn-cs"/>
              </a:rPr>
              <a:t>I am a constituent. I will be at the Capitol on February 8, 2024 for Nurses Day at the Capitol and would like to make an appointment to meet with you.</a:t>
            </a:r>
          </a:p>
        </p:txBody>
      </p:sp>
      <p:pic>
        <p:nvPicPr>
          <p:cNvPr id="6" name="Picture 5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CDE60459-7AED-0DBA-CC6B-CB187DBBF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3" y="6543"/>
            <a:ext cx="2948609" cy="860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B7ED8-062B-9D68-2376-374706105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" y="1248691"/>
            <a:ext cx="3956208" cy="52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7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B53AB1-10EE-4094-BAA1-C7C140976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449C0-9109-AD0E-1FC7-51947EBC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790" y="1364200"/>
            <a:ext cx="4753070" cy="16640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I want to meet </a:t>
            </a:r>
            <a:b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with my legislator!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CB836-73CF-7195-D173-9575CF2CE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643" y="3028243"/>
            <a:ext cx="4753070" cy="371114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0" i="0" u="none" strike="noStrike">
                <a:solidFill>
                  <a:schemeClr val="tx1"/>
                </a:solidFill>
                <a:effectLst/>
                <a:latin typeface="+mn-lt"/>
                <a:cs typeface="+mn-cs"/>
              </a:rPr>
              <a:t>We are having events all day so I was wondering if you would have time between 11-12 that day to meet and discuss Nursing legislative priorities for 2024. </a:t>
            </a:r>
          </a:p>
        </p:txBody>
      </p:sp>
      <p:pic>
        <p:nvPicPr>
          <p:cNvPr id="6" name="Picture 5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CDE60459-7AED-0DBA-CC6B-CB187DBBF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3" y="6543"/>
            <a:ext cx="2948609" cy="860011"/>
          </a:xfrm>
          <a:prstGeom prst="rect">
            <a:avLst/>
          </a:prstGeom>
        </p:spPr>
      </p:pic>
      <p:pic>
        <p:nvPicPr>
          <p:cNvPr id="7" name="Picture 6" descr="A person standing in a courtroom&#10;&#10;Description automatically generated">
            <a:extLst>
              <a:ext uri="{FF2B5EF4-FFF2-40B4-BE49-F238E27FC236}">
                <a16:creationId xmlns:a16="http://schemas.microsoft.com/office/drawing/2014/main" id="{C06D2384-C2E8-8A63-377C-D98A7BB7D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95" y="1103242"/>
            <a:ext cx="3931147" cy="52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21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B53AB1-10EE-4094-BAA1-C7C140976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449C0-9109-AD0E-1FC7-51947EBC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930" y="1119035"/>
            <a:ext cx="4753070" cy="16640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I want to meet </a:t>
            </a:r>
            <a:b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with my legislator!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CB836-73CF-7195-D173-9575CF2CE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825" y="2663924"/>
            <a:ext cx="4569827" cy="371114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0" i="0" u="none" strike="noStrike">
                <a:solidFill>
                  <a:schemeClr val="tx1"/>
                </a:solidFill>
                <a:effectLst/>
                <a:latin typeface="+mn-lt"/>
                <a:cs typeface="+mn-cs"/>
              </a:rPr>
              <a:t>Please let me know if it is possible to meet and what time fits your schedule. I look forward to hearing from you and meeting with you February 8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Let us know if you make an appointment with your legislator: teresav@me.com</a:t>
            </a:r>
            <a:endParaRPr lang="en-US" sz="2400" b="0" i="0" u="none" strike="noStrike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endParaRPr lang="en-US" sz="2400" b="0" i="0" u="none" strike="noStrike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pic>
        <p:nvPicPr>
          <p:cNvPr id="6" name="Picture 5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CDE60459-7AED-0DBA-CC6B-CB187DBBF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3" y="6543"/>
            <a:ext cx="2948609" cy="860011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88772914-F4AF-7A80-41CA-F385C9EB0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8" y="1063486"/>
            <a:ext cx="3874939" cy="5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1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2E654-D9D2-E217-690E-6266D273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068" y="789391"/>
            <a:ext cx="3228308" cy="16620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+mj-lt"/>
                <a:cs typeface="+mj-cs"/>
              </a:rPr>
              <a:t>STEPS</a:t>
            </a:r>
            <a:r>
              <a:rPr lang="en-US" sz="3500">
                <a:solidFill>
                  <a:schemeClr val="tx1"/>
                </a:solidFill>
                <a:latin typeface="+mj-lt"/>
                <a:cs typeface="+mj-cs"/>
              </a:rPr>
              <a:t> to Success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D19EE-F393-0443-9C96-2D7B2DA6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569" y="2325847"/>
            <a:ext cx="2866642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3. Become familiar with and champion for the priorities for nurses and patients in the state</a:t>
            </a:r>
          </a:p>
          <a:p>
            <a:pPr marL="0"/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4. Communicate and visit with your legislators </a:t>
            </a:r>
          </a:p>
        </p:txBody>
      </p:sp>
      <p:pic>
        <p:nvPicPr>
          <p:cNvPr id="7" name="Picture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68D2791E-8F15-8480-AC4F-B1484FCE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352" y="0"/>
            <a:ext cx="3297645" cy="961813"/>
          </a:xfrm>
          <a:prstGeom prst="rect">
            <a:avLst/>
          </a:prstGeom>
        </p:spPr>
      </p:pic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19A0CB49-5DF0-D071-1DEC-7053565C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4" y="0"/>
            <a:ext cx="5656352" cy="6858000"/>
          </a:xfrm>
          <a:prstGeom prst="rect">
            <a:avLst/>
          </a:prstGeom>
          <a:effectLst>
            <a:softEdge rad="698500"/>
          </a:effectLst>
        </p:spPr>
      </p:pic>
    </p:spTree>
    <p:extLst>
      <p:ext uri="{BB962C8B-B14F-4D97-AF65-F5344CB8AC3E}">
        <p14:creationId xmlns:p14="http://schemas.microsoft.com/office/powerpoint/2010/main" val="2571809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avel and a sign on a table&#10;&#10;Description automatically generated">
            <a:extLst>
              <a:ext uri="{FF2B5EF4-FFF2-40B4-BE49-F238E27FC236}">
                <a16:creationId xmlns:a16="http://schemas.microsoft.com/office/drawing/2014/main" id="{925604A8-FCE9-F001-26C9-3E6B26363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97" b="10934"/>
          <a:stretch/>
        </p:blipFill>
        <p:spPr>
          <a:xfrm>
            <a:off x="20" y="-3521"/>
            <a:ext cx="9143980" cy="44659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5AC09-C750-A043-B4FF-39CAC917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13" y="4298892"/>
            <a:ext cx="4988317" cy="5360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700" b="1" cap="all">
                <a:ln w="3175" cmpd="sng">
                  <a:noFill/>
                </a:ln>
                <a:solidFill>
                  <a:schemeClr val="bg1"/>
                </a:solidFill>
                <a:latin typeface="+mj-lt"/>
                <a:cs typeface="+mj-cs"/>
              </a:rPr>
              <a:t>Get Familiar  with KNA Priorities and Strongly Support Initiatives</a:t>
            </a:r>
            <a:br>
              <a:rPr lang="en-US" sz="1500" b="1">
                <a:solidFill>
                  <a:schemeClr val="bg1"/>
                </a:solidFill>
                <a:latin typeface="+mj-lt"/>
                <a:cs typeface="+mj-cs"/>
              </a:rPr>
            </a:br>
            <a:endParaRPr lang="en-US" sz="1500">
              <a:solidFill>
                <a:schemeClr val="bg1"/>
              </a:solidFill>
              <a:latin typeface="+mj-lt"/>
              <a:cs typeface="+mj-cs"/>
            </a:endParaRPr>
          </a:p>
        </p:txBody>
      </p:sp>
      <p:pic>
        <p:nvPicPr>
          <p:cNvPr id="6" name="Picture 5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E434CB57-F120-1FA1-5C79-D7959FC1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71" y="5987866"/>
            <a:ext cx="2902129" cy="84645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D6C8B2-6E7B-6BF2-4821-B08608F88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24" y="4984692"/>
            <a:ext cx="7886700" cy="1327388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if you want to know about a bill that is not on this list?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KNA will continuously monitor filed legislation, designating bills on which it takes a position and will communicate that information to its members, affiliates and the Kentucky General Assembly.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02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36A41-A7BC-6F14-737C-FB6D9C0D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0" y="4368185"/>
            <a:ext cx="3943350" cy="6306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+mj-lt"/>
                <a:cs typeface="+mj-cs"/>
              </a:rPr>
              <a:t>Support a Bill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716B12E3-0F28-566E-2E5D-417A7CC88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" r="3893" b="-1"/>
          <a:stretch/>
        </p:blipFill>
        <p:spPr>
          <a:xfrm>
            <a:off x="0" y="-77336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CFDD3-C048-1FDC-2615-FBE545CD5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443" y="4411976"/>
            <a:ext cx="4269581" cy="11737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To support a bill or urge your legislator to vote for, or against, a bill, call the </a:t>
            </a:r>
            <a:r>
              <a:rPr lang="en-US" sz="2400" b="1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Legislative Resource Commission: 800-372-7181</a:t>
            </a:r>
          </a:p>
        </p:txBody>
      </p:sp>
      <p:pic>
        <p:nvPicPr>
          <p:cNvPr id="6" name="Picture 5" descr="A grey circle with white text&#10;&#10;Description automatically generated">
            <a:extLst>
              <a:ext uri="{FF2B5EF4-FFF2-40B4-BE49-F238E27FC236}">
                <a16:creationId xmlns:a16="http://schemas.microsoft.com/office/drawing/2014/main" id="{B68B0FF8-FC5A-9D90-E97F-49D5BD98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8" y="4976843"/>
            <a:ext cx="1901028" cy="19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28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36A41-A7BC-6F14-737C-FB6D9C0D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0" y="4385285"/>
            <a:ext cx="3943350" cy="6306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+mj-lt"/>
                <a:cs typeface="+mj-cs"/>
              </a:rPr>
              <a:t>Support a Bill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716B12E3-0F28-566E-2E5D-417A7CC88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" r="3893" b="-1"/>
          <a:stretch/>
        </p:blipFill>
        <p:spPr>
          <a:xfrm>
            <a:off x="0" y="-77336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CFDD3-C048-1FDC-2615-FBE545CD5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302" y="4363496"/>
            <a:ext cx="5461678" cy="11737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“I want to leave a message for Representative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Timoney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. Please Vote Yes on the decriminalization bill. It will help promote transparency of errors and encourage nurses to report errors to improve care delivery.”</a:t>
            </a:r>
          </a:p>
        </p:txBody>
      </p:sp>
      <p:pic>
        <p:nvPicPr>
          <p:cNvPr id="6" name="Picture 5" descr="A grey circle with white text&#10;&#10;Description automatically generated">
            <a:extLst>
              <a:ext uri="{FF2B5EF4-FFF2-40B4-BE49-F238E27FC236}">
                <a16:creationId xmlns:a16="http://schemas.microsoft.com/office/drawing/2014/main" id="{B68B0FF8-FC5A-9D90-E97F-49D5BD98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80" y="4993528"/>
            <a:ext cx="1901028" cy="19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85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6E2AE-624E-6AED-9695-93D7CB4B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08" y="3481664"/>
            <a:ext cx="323609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+mj-lt"/>
                <a:cs typeface="+mj-cs"/>
              </a:rPr>
              <a:t>What if I want KNA to Support a Bill?</a:t>
            </a:r>
          </a:p>
        </p:txBody>
      </p:sp>
      <p:pic>
        <p:nvPicPr>
          <p:cNvPr id="8" name="Content Placeholder 7" descr="A close-up of a blue shirt&#10;&#10;Description automatically generated">
            <a:extLst>
              <a:ext uri="{FF2B5EF4-FFF2-40B4-BE49-F238E27FC236}">
                <a16:creationId xmlns:a16="http://schemas.microsoft.com/office/drawing/2014/main" id="{D1AA6A79-4411-1353-DFD6-8D876BF22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56" r="584" b="-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91D03-7EEA-6915-7C99-3C323DE7A126}"/>
              </a:ext>
            </a:extLst>
          </p:cNvPr>
          <p:cNvSpPr txBox="1"/>
          <p:nvPr/>
        </p:nvSpPr>
        <p:spPr>
          <a:xfrm>
            <a:off x="3529940" y="4003316"/>
            <a:ext cx="561406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Navigate to KNA website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hlinkClick r:id="rId3"/>
              </a:rPr>
              <a:t>https://form.jotform.com/73333595184159</a:t>
            </a:r>
            <a:endParaRPr lang="en-US" sz="24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Fill out the form.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Request for support will be reviewed by the KNA Governmental Affairs Cabinet and the Board of Directors.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4" name="Picture 3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9DF49375-6719-79B2-37AC-A004DAC24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32749"/>
            <a:ext cx="3224857" cy="94058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41024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C935-F962-45E9-B657-D0FE8779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987"/>
            <a:ext cx="9143999" cy="881595"/>
          </a:xfrm>
        </p:spPr>
        <p:txBody>
          <a:bodyPr>
            <a:noAutofit/>
          </a:bodyPr>
          <a:lstStyle/>
          <a:p>
            <a:r>
              <a:rPr lang="en-US" sz="4000"/>
              <a:t>Get the latest KNA legislative updates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77C86-6B3D-4A74-BE92-443A1D8E0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8624" y="2744791"/>
            <a:ext cx="5303628" cy="31036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/>
              <a:t>Step One- </a:t>
            </a:r>
            <a:r>
              <a:rPr lang="en-US" sz="2400"/>
              <a:t>Go to your app store</a:t>
            </a:r>
          </a:p>
          <a:p>
            <a:pPr marL="0" indent="0">
              <a:buNone/>
            </a:pPr>
            <a:r>
              <a:rPr lang="en-US" sz="2400" b="1"/>
              <a:t>Step Two-</a:t>
            </a:r>
            <a:r>
              <a:rPr lang="en-US" sz="2400"/>
              <a:t> Search for KNA365</a:t>
            </a:r>
          </a:p>
          <a:p>
            <a:pPr marL="0" indent="0">
              <a:buNone/>
            </a:pPr>
            <a:r>
              <a:rPr lang="en-US" sz="2400" b="1"/>
              <a:t>Step Three-</a:t>
            </a:r>
            <a:r>
              <a:rPr lang="en-US" sz="2400"/>
              <a:t>Select  KNA365, download</a:t>
            </a:r>
          </a:p>
          <a:p>
            <a:pPr marL="0" indent="0">
              <a:buNone/>
            </a:pPr>
            <a:r>
              <a:rPr lang="en-US" sz="2400" b="1"/>
              <a:t>Step Four-</a:t>
            </a:r>
            <a:r>
              <a:rPr lang="en-US" sz="2400"/>
              <a:t>Put in your email address</a:t>
            </a:r>
          </a:p>
          <a:p>
            <a:pPr marL="0" indent="0">
              <a:buNone/>
            </a:pPr>
            <a:r>
              <a:rPr lang="en-US" sz="2400" b="1"/>
              <a:t>Step Five-</a:t>
            </a:r>
            <a:r>
              <a:rPr lang="en-US" sz="2400">
                <a:solidFill>
                  <a:srgbClr val="FF0000"/>
                </a:solidFill>
              </a:rPr>
              <a:t>ENJOY KNA365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213E4-2835-4164-96BD-BCAE7395F11D}"/>
              </a:ext>
            </a:extLst>
          </p:cNvPr>
          <p:cNvSpPr txBox="1"/>
          <p:nvPr/>
        </p:nvSpPr>
        <p:spPr>
          <a:xfrm>
            <a:off x="101749" y="1513615"/>
            <a:ext cx="8031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Download our </a:t>
            </a:r>
            <a:r>
              <a:rPr lang="en-US" sz="2400" b="1"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“KNA365” </a:t>
            </a:r>
            <a:r>
              <a:rPr lang="en-US" sz="2400" b="1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app from your app store</a:t>
            </a:r>
            <a:r>
              <a:rPr lang="en-US" sz="2400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  </a:t>
            </a:r>
          </a:p>
          <a:p>
            <a:r>
              <a:rPr lang="en-US" sz="2400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It is android and IOS ready for download.</a:t>
            </a:r>
            <a:r>
              <a:rPr lang="en-US" sz="2400" b="1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2400" i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Do it Now!! </a:t>
            </a:r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AB808-F33E-4931-8008-0302C3CAE97B}"/>
              </a:ext>
            </a:extLst>
          </p:cNvPr>
          <p:cNvSpPr txBox="1"/>
          <p:nvPr/>
        </p:nvSpPr>
        <p:spPr>
          <a:xfrm>
            <a:off x="304800" y="5715000"/>
            <a:ext cx="3352800" cy="8259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70CF67-60C7-40B0-9841-9EF0FE4E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6128313"/>
            <a:ext cx="2133600" cy="6223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2B2603-B1DF-21B9-4E93-731676F7B1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1204" y="2562101"/>
            <a:ext cx="3692925" cy="36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54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AD7D-B8D5-8746-855F-4CDBA0A6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graphicFrame>
        <p:nvGraphicFramePr>
          <p:cNvPr id="22" name="TextBox 5">
            <a:extLst>
              <a:ext uri="{FF2B5EF4-FFF2-40B4-BE49-F238E27FC236}">
                <a16:creationId xmlns:a16="http://schemas.microsoft.com/office/drawing/2014/main" id="{78435D9E-F373-617A-EDBD-54C819617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67155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753EBE04-6FBB-1A16-E90E-DAAC636C3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9" y="0"/>
            <a:ext cx="3522709" cy="10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0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AD7D-B8D5-8746-855F-4CDBA0A6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852" y="978527"/>
            <a:ext cx="5095461" cy="15864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Nurses Leading the Way: </a:t>
            </a:r>
            <a:b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Advocacy In Action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FCB07FE8-E0F7-6186-0023-8FB5724D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865" r="8219" b="-2"/>
          <a:stretch/>
        </p:blipFill>
        <p:spPr>
          <a:xfrm>
            <a:off x="20" y="10"/>
            <a:ext cx="4578832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6" name="Picture 5" descr="A close-up of several hands holding megaphones&#10;&#10;Description automatically generated">
            <a:extLst>
              <a:ext uri="{FF2B5EF4-FFF2-40B4-BE49-F238E27FC236}">
                <a16:creationId xmlns:a16="http://schemas.microsoft.com/office/drawing/2014/main" id="{F4C04AF9-22E8-A270-225C-7588C86B5D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26" r="-5" b="5532"/>
          <a:stretch/>
        </p:blipFill>
        <p:spPr>
          <a:xfrm>
            <a:off x="346815" y="4304418"/>
            <a:ext cx="4060587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A37004-095E-408E-ACC3-36906D155E30}"/>
              </a:ext>
            </a:extLst>
          </p:cNvPr>
          <p:cNvSpPr txBox="1"/>
          <p:nvPr/>
        </p:nvSpPr>
        <p:spPr>
          <a:xfrm>
            <a:off x="4754217" y="2996170"/>
            <a:ext cx="3829050" cy="3052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There is no </a:t>
            </a:r>
            <a:r>
              <a:rPr lang="en-US" sz="2400" b="1"/>
              <a:t>advocacy</a:t>
            </a:r>
            <a:r>
              <a:rPr lang="en-US" sz="2400"/>
              <a:t> without you at Nurses Day at the Capitol!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Advocacy</a:t>
            </a:r>
            <a:r>
              <a:rPr lang="en-US" sz="2400" b="1"/>
              <a:t> </a:t>
            </a:r>
            <a:r>
              <a:rPr lang="en-US" sz="2400"/>
              <a:t>is an essential aspect of our role. Advocating in Frankfort is a way we can ensure our success and the success of our communities!</a:t>
            </a:r>
            <a:br>
              <a:rPr lang="en-US" sz="2400" b="1"/>
            </a:br>
            <a:br>
              <a:rPr lang="en-US" sz="2400" b="1"/>
            </a:br>
            <a:endParaRPr lang="en-US" sz="2400"/>
          </a:p>
        </p:txBody>
      </p:sp>
      <p:pic>
        <p:nvPicPr>
          <p:cNvPr id="5" name="Picture 4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6E47E2A4-AF70-F31C-DB73-E7BA81140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632" y="0"/>
            <a:ext cx="3375302" cy="98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56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6DA7F-B6E8-73A4-0D5F-5B9BCD0B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07" y="1102777"/>
            <a:ext cx="4083639" cy="7272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+mj-cs"/>
              </a:rPr>
              <a:t>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7395-962E-F95B-7B0A-4C2F4E9D6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07" y="2020578"/>
            <a:ext cx="4501582" cy="3729034"/>
          </a:xfr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r>
              <a:rPr lang="en-US" sz="7400">
                <a:solidFill>
                  <a:schemeClr val="tx1"/>
                </a:solidFill>
                <a:latin typeface="+mn-lt"/>
                <a:cs typeface="+mn-cs"/>
              </a:rPr>
              <a:t>Invite colleagues to register and attend </a:t>
            </a:r>
            <a:r>
              <a:rPr lang="en-US" sz="7400">
                <a:solidFill>
                  <a:schemeClr val="tx1"/>
                </a:solidFill>
                <a:latin typeface="+mn-lt"/>
                <a:cs typeface="+mn-cs"/>
                <a:hlinkClick r:id="rId2"/>
              </a:rPr>
              <a:t>Nurses Day at the Capitol</a:t>
            </a:r>
            <a:endParaRPr lang="en-US" sz="7400">
              <a:solidFill>
                <a:schemeClr val="tx1"/>
              </a:solidFill>
              <a:latin typeface="+mn-lt"/>
              <a:cs typeface="+mn-cs"/>
            </a:endParaRPr>
          </a:p>
          <a:p>
            <a:r>
              <a:rPr lang="en-US" sz="7400">
                <a:solidFill>
                  <a:schemeClr val="tx1"/>
                </a:solidFill>
                <a:latin typeface="+mn-lt"/>
                <a:cs typeface="+mn-cs"/>
              </a:rPr>
              <a:t>Please dress professional, you represent every nurse in the state</a:t>
            </a:r>
          </a:p>
          <a:p>
            <a:r>
              <a:rPr lang="en-US" sz="7400">
                <a:solidFill>
                  <a:schemeClr val="tx1"/>
                </a:solidFill>
                <a:latin typeface="+mn-lt"/>
                <a:cs typeface="+mn-cs"/>
              </a:rPr>
              <a:t>Please enter the capitol between 8:00-8:30 AM. Enter the Capital on the Front side, not the side facing the Annex</a:t>
            </a:r>
          </a:p>
          <a:p>
            <a:endParaRPr lang="en-US" sz="120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8" name="Picture 7" descr="A person walking up a staircase in a building&#10;&#10;Description automatically generated">
            <a:extLst>
              <a:ext uri="{FF2B5EF4-FFF2-40B4-BE49-F238E27FC236}">
                <a16:creationId xmlns:a16="http://schemas.microsoft.com/office/drawing/2014/main" id="{EA91DA7D-D549-7430-1BCA-0AA721F61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9" r="6232"/>
          <a:stretch/>
        </p:blipFill>
        <p:spPr>
          <a:xfrm>
            <a:off x="4936435" y="10"/>
            <a:ext cx="4207565" cy="685799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4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6D11BC81-58F9-B4AD-A64F-E4F3E1B67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27513" cy="9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6DA7F-B6E8-73A4-0D5F-5B9BCD0B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88" y="1045765"/>
            <a:ext cx="4083639" cy="7272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+mj-cs"/>
              </a:rPr>
              <a:t>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7395-962E-F95B-7B0A-4C2F4E9D6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88" y="2020578"/>
            <a:ext cx="4501582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Park on street or floors 4-6 parking garage.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Bring a picture I. D.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Check in at the KNA desk at the entrance to the house chamber by 8:45 AM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Bring a bag lunch and drink (no eating in the house chambers)  </a:t>
            </a:r>
          </a:p>
          <a:p>
            <a:endParaRPr lang="en-US" sz="120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5" name="Picture 4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6D11BC81-58F9-B4AD-A64F-E4F3E1B6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27513" cy="912191"/>
          </a:xfrm>
          <a:prstGeom prst="rect">
            <a:avLst/>
          </a:prstGeom>
        </p:spPr>
      </p:pic>
      <p:pic>
        <p:nvPicPr>
          <p:cNvPr id="9" name="Picture 8" descr="A person sitting at a table with cards on it&#10;&#10;Description automatically generated">
            <a:extLst>
              <a:ext uri="{FF2B5EF4-FFF2-40B4-BE49-F238E27FC236}">
                <a16:creationId xmlns:a16="http://schemas.microsoft.com/office/drawing/2014/main" id="{4E055A8D-5929-2D76-769C-996889EA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75359"/>
            <a:ext cx="4348363" cy="5093721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95673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6DA7F-B6E8-73A4-0D5F-5B9BCD0B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17" y="1473477"/>
            <a:ext cx="4083639" cy="7272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+mj-cs"/>
              </a:rPr>
              <a:t>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7395-962E-F95B-7B0A-4C2F4E9D6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17" y="2483025"/>
            <a:ext cx="4501582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Review this entire PowerPoint 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Call Delanor Manson if you have questions 502.245.2843</a:t>
            </a:r>
          </a:p>
          <a:p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Have a fabulous day </a:t>
            </a:r>
          </a:p>
          <a:p>
            <a:endParaRPr lang="en-US" sz="120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5" name="Picture 4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6D11BC81-58F9-B4AD-A64F-E4F3E1B6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27513" cy="912191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502B1E3-BC16-D7C2-35D2-9C155AB63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04" y="0"/>
            <a:ext cx="4238409" cy="6858000"/>
          </a:xfrm>
          <a:prstGeom prst="rect">
            <a:avLst/>
          </a:prstGeom>
          <a:effectLst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53754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60050-9874-31A9-12B6-528DCB03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8" y="836854"/>
            <a:ext cx="5250328" cy="4628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Nurses Day at the 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Capitol-Agenda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976B19-151F-EC16-9908-82F141357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74" y="1678964"/>
            <a:ext cx="6885333" cy="55582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tx1"/>
                </a:solidFill>
                <a:latin typeface="+mn-lt"/>
                <a:cs typeface="+mn-cs"/>
              </a:rPr>
              <a:t>House chambers 9-11</a:t>
            </a:r>
          </a:p>
          <a:p>
            <a:pPr marL="0" indent="0">
              <a:buNone/>
            </a:pPr>
            <a:endParaRPr lang="en-US" sz="3200" b="1" i="1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9:00- 9:10	Welcome/Introductions: 				Delanor/Dolores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9:15 -9:30	KNA Legislative Priorities: 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		Teresa Villaran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9:35- 10:00	KNA and Advocacy: 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		Dolores White</a:t>
            </a:r>
          </a:p>
          <a:p>
            <a:pPr marL="0"/>
            <a:endParaRPr lang="en-US" sz="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6070500-5597-6E46-2D22-2D347322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533" y="1083072"/>
            <a:ext cx="3209995" cy="5774915"/>
          </a:xfrm>
          <a:prstGeom prst="rect">
            <a:avLst/>
          </a:prstGeom>
          <a:effectLst>
            <a:softEdge rad="990600"/>
          </a:effectLst>
        </p:spPr>
      </p:pic>
      <p:pic>
        <p:nvPicPr>
          <p:cNvPr id="7" name="Picture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40EE3449-21AE-DE24-9C96-531334258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69" y="0"/>
            <a:ext cx="3447459" cy="100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6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60050-9874-31A9-12B6-528DCB03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31" y="836854"/>
            <a:ext cx="5250328" cy="4628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Nurses Day at the 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Capitol-Agenda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976B19-151F-EC16-9908-82F141357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5" y="1678964"/>
            <a:ext cx="5661124" cy="55582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tx1"/>
                </a:solidFill>
                <a:latin typeface="+mn-lt"/>
                <a:cs typeface="+mn-cs"/>
              </a:rPr>
              <a:t>House chambers 9-11</a:t>
            </a:r>
          </a:p>
          <a:p>
            <a:pPr marL="0" indent="0">
              <a:buNone/>
            </a:pPr>
            <a:endParaRPr lang="en-US" sz="2800" b="1" i="1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10:05-10:30	Orientation to Legislative 		Process: Julie Denton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10:35-10:55</a:t>
            </a:r>
            <a:r>
              <a:rPr lang="en-US" sz="2400" b="1" i="1">
                <a:solidFill>
                  <a:schemeClr val="tx1"/>
                </a:solidFill>
                <a:latin typeface="+mn-lt"/>
                <a:cs typeface="+mn-cs"/>
              </a:rPr>
              <a:t>	</a:t>
            </a: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Legislative Champion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11:00-12:00	Individual Meetings with 		Legislators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cs typeface="+mn-cs"/>
              </a:rPr>
              <a:t>12:00-12:30 	Lunch on your own</a:t>
            </a:r>
          </a:p>
          <a:p>
            <a:pPr marL="0"/>
            <a:endParaRPr lang="en-US" sz="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background with grey letters&#10;&#10;Description automatically generated">
            <a:extLst>
              <a:ext uri="{FF2B5EF4-FFF2-40B4-BE49-F238E27FC236}">
                <a16:creationId xmlns:a16="http://schemas.microsoft.com/office/drawing/2014/main" id="{40EE3449-21AE-DE24-9C96-53133425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069" y="0"/>
            <a:ext cx="3447459" cy="1005509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713E057C-3C9D-CA71-F3B3-67808D034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434" y="4247721"/>
            <a:ext cx="3426614" cy="2569961"/>
          </a:xfrm>
          <a:prstGeom prst="rect">
            <a:avLst/>
          </a:prstGeom>
          <a:effectLst>
            <a:softEdge rad="749300"/>
          </a:effectLst>
        </p:spPr>
      </p:pic>
      <p:pic>
        <p:nvPicPr>
          <p:cNvPr id="8" name="Picture 7" descr="A person standing in front of a courtroom&#10;&#10;Description automatically generated">
            <a:extLst>
              <a:ext uri="{FF2B5EF4-FFF2-40B4-BE49-F238E27FC236}">
                <a16:creationId xmlns:a16="http://schemas.microsoft.com/office/drawing/2014/main" id="{0653564B-90D7-FF25-632D-EFC0377F7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293" y="944457"/>
            <a:ext cx="2486597" cy="3315461"/>
          </a:xfrm>
          <a:prstGeom prst="rect">
            <a:avLst/>
          </a:prstGeom>
          <a:effectLst>
            <a:softEdge rad="546100"/>
          </a:effectLst>
        </p:spPr>
      </p:pic>
    </p:spTree>
    <p:extLst>
      <p:ext uri="{BB962C8B-B14F-4D97-AF65-F5344CB8AC3E}">
        <p14:creationId xmlns:p14="http://schemas.microsoft.com/office/powerpoint/2010/main" val="4257208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588DF439D5B8478EFD9D7FB93DB3EC" ma:contentTypeVersion="19" ma:contentTypeDescription="Create a new document." ma:contentTypeScope="" ma:versionID="3debba2d9c1f8ac72b6dcb6a559f856e">
  <xsd:schema xmlns:xsd="http://www.w3.org/2001/XMLSchema" xmlns:xs="http://www.w3.org/2001/XMLSchema" xmlns:p="http://schemas.microsoft.com/office/2006/metadata/properties" xmlns:ns2="0d7db76f-c213-4416-a4a8-928b56d599ea" xmlns:ns3="44bcc590-f9a6-4081-9d66-ae9172d59cd4" targetNamespace="http://schemas.microsoft.com/office/2006/metadata/properties" ma:root="true" ma:fieldsID="bcaf1e8d6c249b923738c6af2fa98493" ns2:_="" ns3:_="">
    <xsd:import namespace="0d7db76f-c213-4416-a4a8-928b56d599ea"/>
    <xsd:import namespace="44bcc590-f9a6-4081-9d66-ae9172d5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db76f-c213-4416-a4a8-928b56d59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4d85b62-bd6a-4ba4-aae3-d63c95ab7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cc590-f9a6-4081-9d66-ae9172d5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b574431-d375-4c36-b004-971746c1fbbe}" ma:internalName="TaxCatchAll" ma:showField="CatchAllData" ma:web="44bcc590-f9a6-4081-9d66-ae9172d59c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4bcc590-f9a6-4081-9d66-ae9172d59cd4">
      <UserInfo>
        <DisplayName>Delanor Manson</DisplayName>
        <AccountId>12</AccountId>
        <AccountType/>
      </UserInfo>
      <UserInfo>
        <DisplayName>Kimberly Becker</DisplayName>
        <AccountId>167</AccountId>
        <AccountType/>
      </UserInfo>
    </SharedWithUsers>
    <lcf76f155ced4ddcb4097134ff3c332f xmlns="0d7db76f-c213-4416-a4a8-928b56d599ea">
      <Terms xmlns="http://schemas.microsoft.com/office/infopath/2007/PartnerControls"/>
    </lcf76f155ced4ddcb4097134ff3c332f>
    <TaxCatchAll xmlns="44bcc590-f9a6-4081-9d66-ae9172d59cd4" xsi:nil="true"/>
  </documentManagement>
</p:properties>
</file>

<file path=customXml/itemProps1.xml><?xml version="1.0" encoding="utf-8"?>
<ds:datastoreItem xmlns:ds="http://schemas.openxmlformats.org/officeDocument/2006/customXml" ds:itemID="{53517232-CA16-4E70-A5D8-58FB311879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9FC87F-C07B-45F0-8F7C-097EADCD1E3F}">
  <ds:schemaRefs>
    <ds:schemaRef ds:uri="0d7db76f-c213-4416-a4a8-928b56d599ea"/>
    <ds:schemaRef ds:uri="44bcc590-f9a6-4081-9d66-ae9172d59c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E5BD6B-92D3-4AF8-98AB-BB495F23FDB3}">
  <ds:schemaRefs>
    <ds:schemaRef ds:uri="0d7db76f-c213-4416-a4a8-928b56d599ea"/>
    <ds:schemaRef ds:uri="44bcc590-f9a6-4081-9d66-ae9172d59cd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35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STEPS to Success </vt:lpstr>
      <vt:lpstr>STEPS to Success </vt:lpstr>
      <vt:lpstr>Nurses Leading the Way:  Advocacy In Action</vt:lpstr>
      <vt:lpstr>General Information</vt:lpstr>
      <vt:lpstr>General Information</vt:lpstr>
      <vt:lpstr>General Information</vt:lpstr>
      <vt:lpstr>Nurses Day at the  Capitol-Agenda</vt:lpstr>
      <vt:lpstr>Nurses Day at the  Capitol-Agenda</vt:lpstr>
      <vt:lpstr>Nurses Day at the Capitol-Agenda</vt:lpstr>
      <vt:lpstr>PowerPoint Presentation</vt:lpstr>
      <vt:lpstr> Legislative Priorities</vt:lpstr>
      <vt:lpstr>PowerPoint Presentation</vt:lpstr>
      <vt:lpstr>PowerPoint Presentation</vt:lpstr>
      <vt:lpstr>KNA Solution </vt:lpstr>
      <vt:lpstr>KNA Solution </vt:lpstr>
      <vt:lpstr>KNA Solution </vt:lpstr>
      <vt:lpstr>KNA Solution </vt:lpstr>
      <vt:lpstr>KNA Solution </vt:lpstr>
      <vt:lpstr>Problem: Nursing Shortage </vt:lpstr>
      <vt:lpstr>Problem: Nursing Shortage </vt:lpstr>
      <vt:lpstr>PowerPoint Presentation</vt:lpstr>
      <vt:lpstr>PowerPoint Presentation</vt:lpstr>
      <vt:lpstr>PowerPoint Presentation</vt:lpstr>
      <vt:lpstr>PowerPoint Presentation</vt:lpstr>
      <vt:lpstr>I want to meet  with my legislator!</vt:lpstr>
      <vt:lpstr>I want to meet  with my legislator!</vt:lpstr>
      <vt:lpstr>I want to meet  with my legislator!</vt:lpstr>
      <vt:lpstr>I want to meet  with my legislator!</vt:lpstr>
      <vt:lpstr>Get Familiar  with KNA Priorities and Strongly Support Initiatives </vt:lpstr>
      <vt:lpstr>Support a Bill</vt:lpstr>
      <vt:lpstr>Support a Bill</vt:lpstr>
      <vt:lpstr>What if I want KNA to Support a Bill?</vt:lpstr>
      <vt:lpstr>Get the latest KNA legislative updates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taking an IMPORTANT STEP in ADVOCATING for your profession &amp; patients!</dc:title>
  <dc:creator>Delanor Manson</dc:creator>
  <cp:revision>1</cp:revision>
  <dcterms:created xsi:type="dcterms:W3CDTF">2021-01-09T19:17:49Z</dcterms:created>
  <dcterms:modified xsi:type="dcterms:W3CDTF">2023-12-13T18:31:19Z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0x010100AE588DF439D5B8478EFD9D7FB93DB3EC</vt:lpwstr>
  </property>
  <property fmtid="{D5CDD505-2E9C-101B-9397-08002B2CF9AE}" pid="3" name="MediaServiceImageTags">
    <vt:lpwstr/>
  </property>
</Properties>
</file>