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8" r:id="rId2"/>
  </p:sldMasterIdLst>
  <p:notesMasterIdLst>
    <p:notesMasterId r:id="rId21"/>
  </p:notesMasterIdLst>
  <p:sldIdLst>
    <p:sldId id="270" r:id="rId3"/>
    <p:sldId id="274" r:id="rId4"/>
    <p:sldId id="275" r:id="rId5"/>
    <p:sldId id="276" r:id="rId6"/>
    <p:sldId id="259" r:id="rId7"/>
    <p:sldId id="265" r:id="rId8"/>
    <p:sldId id="261" r:id="rId9"/>
    <p:sldId id="260" r:id="rId10"/>
    <p:sldId id="258" r:id="rId11"/>
    <p:sldId id="257" r:id="rId12"/>
    <p:sldId id="262" r:id="rId13"/>
    <p:sldId id="263" r:id="rId14"/>
    <p:sldId id="264" r:id="rId15"/>
    <p:sldId id="266" r:id="rId16"/>
    <p:sldId id="269" r:id="rId17"/>
    <p:sldId id="268"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5958C-0F76-40EC-9124-483109F928E0}" v="22" dt="2023-10-08T12:24:42.648"/>
    <p1510:client id="{47F40079-D47E-4EF3-92B9-472AD6A86522}" v="255" dt="2023-10-07T19:42:48.387"/>
    <p1510:client id="{BD219B3E-2D94-4573-BA50-FE9FD4C41B9D}" v="7" dt="2023-10-07T19:45:09.689"/>
    <p1510:client id="{EF8FB3EA-76B2-4855-9E03-841F2CEB6582}" v="25" dt="2023-10-06T02:04:20.177"/>
    <p1510:client id="{F067B588-28A7-49EF-B551-2580203900A1}" v="24" dt="2023-10-05T17:24:52.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10/9/2023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26"/>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5" name="Google Shape;95;p26"/>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 name="Google Shape;96;p2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27"/>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2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3" name="Google Shape;103;p2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4"/>
        <p:cNvGrpSpPr/>
        <p:nvPr/>
      </p:nvGrpSpPr>
      <p:grpSpPr>
        <a:xfrm>
          <a:off x="0" y="0"/>
          <a:ext cx="0" cy="0"/>
          <a:chOff x="0" y="0"/>
          <a:chExt cx="0" cy="0"/>
        </a:xfrm>
      </p:grpSpPr>
      <p:sp>
        <p:nvSpPr>
          <p:cNvPr id="105" name="Google Shape;105;p29"/>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29"/>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7" name="Google Shape;107;p29"/>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8" name="Google Shape;108;p2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3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31"/>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4" name="Google Shape;114;p31"/>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5" name="Google Shape;115;p3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8" name="Google Shape;118;p3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sp>
        <p:nvSpPr>
          <p:cNvPr id="120" name="Google Shape;120;p33"/>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33"/>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2" name="Google Shape;122;p33"/>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3" name="Google Shape;123;p33"/>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4" name="Google Shape;124;p3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5"/>
        <p:cNvGrpSpPr/>
        <p:nvPr/>
      </p:nvGrpSpPr>
      <p:grpSpPr>
        <a:xfrm>
          <a:off x="0" y="0"/>
          <a:ext cx="0" cy="0"/>
          <a:chOff x="0" y="0"/>
          <a:chExt cx="0" cy="0"/>
        </a:xfrm>
      </p:grpSpPr>
      <p:sp>
        <p:nvSpPr>
          <p:cNvPr id="126" name="Google Shape;126;p34"/>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27" name="Google Shape;127;p3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8"/>
        <p:cNvGrpSpPr/>
        <p:nvPr/>
      </p:nvGrpSpPr>
      <p:grpSpPr>
        <a:xfrm>
          <a:off x="0" y="0"/>
          <a:ext cx="0" cy="0"/>
          <a:chOff x="0" y="0"/>
          <a:chExt cx="0" cy="0"/>
        </a:xfrm>
      </p:grpSpPr>
      <p:sp>
        <p:nvSpPr>
          <p:cNvPr id="129" name="Google Shape;129;p35"/>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0" name="Google Shape;130;p35"/>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1" name="Google Shape;131;p3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3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Master Slide">
  <p:cSld name="TITLE_AND_BODY_1">
    <p:bg>
      <p:bgPr>
        <a:solidFill>
          <a:srgbClr val="FFFFFF"/>
        </a:solidFill>
        <a:effectLst/>
      </p:bgPr>
    </p:bg>
    <p:spTree>
      <p:nvGrpSpPr>
        <p:cNvPr id="1" name="Shape 134"/>
        <p:cNvGrpSpPr/>
        <p:nvPr/>
      </p:nvGrpSpPr>
      <p:grpSpPr>
        <a:xfrm>
          <a:off x="0" y="0"/>
          <a:ext cx="0" cy="0"/>
          <a:chOff x="0" y="0"/>
          <a:chExt cx="0" cy="0"/>
        </a:xfrm>
      </p:grpSpPr>
      <p:sp>
        <p:nvSpPr>
          <p:cNvPr id="135" name="Google Shape;135;p37"/>
          <p:cNvSpPr txBox="1">
            <a:spLocks noGrp="1"/>
          </p:cNvSpPr>
          <p:nvPr>
            <p:ph type="sldNum" idx="12"/>
          </p:nvPr>
        </p:nvSpPr>
        <p:spPr>
          <a:xfrm>
            <a:off x="8773768" y="282823"/>
            <a:ext cx="78900" cy="108000"/>
          </a:xfrm>
          <a:prstGeom prst="rect">
            <a:avLst/>
          </a:prstGeom>
          <a:noFill/>
          <a:ln>
            <a:noFill/>
          </a:ln>
        </p:spPr>
        <p:txBody>
          <a:bodyPr spcFirstLastPara="1" wrap="square" lIns="0" tIns="0" rIns="0" bIns="0" anchor="t" anchorCtr="0">
            <a:normAutofit/>
          </a:bodyPr>
          <a:lstStyle>
            <a:lvl1pPr marL="0" marR="0" lvl="0" indent="0" algn="r" rtl="0">
              <a:lnSpc>
                <a:spcPct val="100000"/>
              </a:lnSpc>
              <a:spcBef>
                <a:spcPts val="0"/>
              </a:spcBef>
              <a:spcAft>
                <a:spcPts val="0"/>
              </a:spcAft>
              <a:buClr>
                <a:srgbClr val="F53F29"/>
              </a:buClr>
              <a:buSzPts val="500"/>
              <a:buFont typeface="Helvetica Neue"/>
              <a:buNone/>
              <a:defRPr sz="500" b="1" i="0" u="none" strike="noStrike" cap="none">
                <a:solidFill>
                  <a:srgbClr val="F53F29"/>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F53F29"/>
              </a:buClr>
              <a:buSzPts val="500"/>
              <a:buFont typeface="Helvetica Neue"/>
              <a:buNone/>
              <a:defRPr sz="500" b="1" i="0" u="none" strike="noStrike" cap="none">
                <a:solidFill>
                  <a:srgbClr val="F53F2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F53F29"/>
              </a:buClr>
              <a:buSzPts val="500"/>
              <a:buFont typeface="Helvetica Neue"/>
              <a:buNone/>
              <a:defRPr sz="500" b="1" i="0" u="none" strike="noStrike" cap="none">
                <a:solidFill>
                  <a:srgbClr val="F53F2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F53F29"/>
              </a:buClr>
              <a:buSzPts val="500"/>
              <a:buFont typeface="Helvetica Neue"/>
              <a:buNone/>
              <a:defRPr sz="500" b="1" i="0" u="none" strike="noStrike" cap="none">
                <a:solidFill>
                  <a:srgbClr val="F53F2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F53F29"/>
              </a:buClr>
              <a:buSzPts val="500"/>
              <a:buFont typeface="Helvetica Neue"/>
              <a:buNone/>
              <a:defRPr sz="500" b="1" i="0" u="none" strike="noStrike" cap="none">
                <a:solidFill>
                  <a:srgbClr val="F53F2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F53F29"/>
              </a:buClr>
              <a:buSzPts val="500"/>
              <a:buFont typeface="Helvetica Neue"/>
              <a:buNone/>
              <a:defRPr sz="500" b="1" i="0" u="none" strike="noStrike" cap="none">
                <a:solidFill>
                  <a:srgbClr val="F53F2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F53F29"/>
              </a:buClr>
              <a:buSzPts val="500"/>
              <a:buFont typeface="Helvetica Neue"/>
              <a:buNone/>
              <a:defRPr sz="500" b="1" i="0" u="none" strike="noStrike" cap="none">
                <a:solidFill>
                  <a:srgbClr val="F53F2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F53F29"/>
              </a:buClr>
              <a:buSzPts val="500"/>
              <a:buFont typeface="Helvetica Neue"/>
              <a:buNone/>
              <a:defRPr sz="500" b="1" i="0" u="none" strike="noStrike" cap="none">
                <a:solidFill>
                  <a:srgbClr val="F53F2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F53F29"/>
              </a:buClr>
              <a:buSzPts val="500"/>
              <a:buFont typeface="Helvetica Neue"/>
              <a:buNone/>
              <a:defRPr sz="500" b="1" i="0" u="none" strike="noStrike" cap="none">
                <a:solidFill>
                  <a:srgbClr val="F53F2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sz="900" b="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36"/>
        <p:cNvGrpSpPr/>
        <p:nvPr/>
      </p:nvGrpSpPr>
      <p:grpSpPr>
        <a:xfrm>
          <a:off x="0" y="0"/>
          <a:ext cx="0" cy="0"/>
          <a:chOff x="0" y="0"/>
          <a:chExt cx="0" cy="0"/>
        </a:xfrm>
      </p:grpSpPr>
      <p:sp>
        <p:nvSpPr>
          <p:cNvPr id="137" name="Google Shape;137;p38"/>
          <p:cNvSpPr txBox="1">
            <a:spLocks noGrp="1"/>
          </p:cNvSpPr>
          <p:nvPr>
            <p:ph type="ctrTitle"/>
          </p:nvPr>
        </p:nvSpPr>
        <p:spPr>
          <a:xfrm>
            <a:off x="619366" y="2084892"/>
            <a:ext cx="4002000" cy="846386"/>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5500" b="0" i="0">
                <a:solidFill>
                  <a:srgbClr val="1320A0"/>
                </a:solidFill>
                <a:latin typeface="Teko"/>
                <a:ea typeface="Teko"/>
                <a:cs typeface="Teko"/>
                <a:sym typeface="Tek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38"/>
          <p:cNvSpPr txBox="1">
            <a:spLocks noGrp="1"/>
          </p:cNvSpPr>
          <p:nvPr>
            <p:ph type="subTitle" idx="1"/>
          </p:nvPr>
        </p:nvSpPr>
        <p:spPr>
          <a:xfrm>
            <a:off x="1372314" y="3840480"/>
            <a:ext cx="6404100" cy="318549"/>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800"/>
              <a:buNone/>
              <a:defRPr/>
            </a:lvl1pPr>
            <a:lvl2pPr lvl="1" algn="l" rtl="0">
              <a:spcBef>
                <a:spcPts val="1200"/>
              </a:spcBef>
              <a:spcAft>
                <a:spcPts val="0"/>
              </a:spcAft>
              <a:buSzPts val="1400"/>
              <a:buNone/>
              <a:defRPr/>
            </a:lvl2pPr>
            <a:lvl3pPr lvl="2" algn="l" rtl="0">
              <a:spcBef>
                <a:spcPts val="1200"/>
              </a:spcBef>
              <a:spcAft>
                <a:spcPts val="0"/>
              </a:spcAft>
              <a:buSzPts val="1400"/>
              <a:buNone/>
              <a:defRPr/>
            </a:lvl3pPr>
            <a:lvl4pPr lvl="3" algn="l" rtl="0">
              <a:spcBef>
                <a:spcPts val="1200"/>
              </a:spcBef>
              <a:spcAft>
                <a:spcPts val="0"/>
              </a:spcAft>
              <a:buSzPts val="1400"/>
              <a:buNone/>
              <a:defRPr/>
            </a:lvl4pPr>
            <a:lvl5pPr lvl="4" algn="l" rtl="0">
              <a:spcBef>
                <a:spcPts val="1200"/>
              </a:spcBef>
              <a:spcAft>
                <a:spcPts val="0"/>
              </a:spcAft>
              <a:buSzPts val="1400"/>
              <a:buNone/>
              <a:defRPr/>
            </a:lvl5pPr>
            <a:lvl6pPr lvl="5" algn="l" rtl="0">
              <a:spcBef>
                <a:spcPts val="1200"/>
              </a:spcBef>
              <a:spcAft>
                <a:spcPts val="0"/>
              </a:spcAft>
              <a:buSzPts val="1400"/>
              <a:buNone/>
              <a:defRPr/>
            </a:lvl6pPr>
            <a:lvl7pPr lvl="6" algn="l" rtl="0">
              <a:spcBef>
                <a:spcPts val="1200"/>
              </a:spcBef>
              <a:spcAft>
                <a:spcPts val="0"/>
              </a:spcAft>
              <a:buSzPts val="1400"/>
              <a:buNone/>
              <a:defRPr/>
            </a:lvl7pPr>
            <a:lvl8pPr lvl="7" algn="l" rtl="0">
              <a:spcBef>
                <a:spcPts val="1200"/>
              </a:spcBef>
              <a:spcAft>
                <a:spcPts val="0"/>
              </a:spcAft>
              <a:buSzPts val="1400"/>
              <a:buNone/>
              <a:defRPr/>
            </a:lvl8pPr>
            <a:lvl9pPr lvl="8" algn="l" rtl="0">
              <a:spcBef>
                <a:spcPts val="1200"/>
              </a:spcBef>
              <a:spcAft>
                <a:spcPts val="1200"/>
              </a:spcAft>
              <a:buSzPts val="1400"/>
              <a:buNone/>
              <a:defRPr/>
            </a:lvl9pPr>
          </a:lstStyle>
          <a:p>
            <a:endParaRPr/>
          </a:p>
        </p:txBody>
      </p:sp>
      <p:sp>
        <p:nvSpPr>
          <p:cNvPr id="139" name="Google Shape;139;p38"/>
          <p:cNvSpPr txBox="1">
            <a:spLocks noGrp="1"/>
          </p:cNvSpPr>
          <p:nvPr>
            <p:ph type="ftr" idx="11"/>
          </p:nvPr>
        </p:nvSpPr>
        <p:spPr>
          <a:xfrm>
            <a:off x="313692" y="6375737"/>
            <a:ext cx="1006800" cy="123111"/>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800" b="0" i="0">
                <a:solidFill>
                  <a:srgbClr val="0105A3"/>
                </a:solidFill>
                <a:latin typeface="Teko"/>
                <a:ea typeface="Teko"/>
                <a:cs typeface="Teko"/>
                <a:sym typeface="Teko"/>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38"/>
          <p:cNvSpPr txBox="1">
            <a:spLocks noGrp="1"/>
          </p:cNvSpPr>
          <p:nvPr>
            <p:ph type="dt" idx="10"/>
          </p:nvPr>
        </p:nvSpPr>
        <p:spPr>
          <a:xfrm>
            <a:off x="457438" y="6377940"/>
            <a:ext cx="2104200" cy="215444"/>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38"/>
          <p:cNvSpPr txBox="1">
            <a:spLocks noGrp="1"/>
          </p:cNvSpPr>
          <p:nvPr>
            <p:ph type="sldNum" idx="12"/>
          </p:nvPr>
        </p:nvSpPr>
        <p:spPr>
          <a:xfrm>
            <a:off x="6587109" y="6377940"/>
            <a:ext cx="2104200" cy="153888"/>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sz="1400" b="0" i="0" u="none" strike="noStrike" cap="none">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1">
  <p:cSld name="OBJECT_1">
    <p:spTree>
      <p:nvGrpSpPr>
        <p:cNvPr id="1" name="Shape 142"/>
        <p:cNvGrpSpPr/>
        <p:nvPr/>
      </p:nvGrpSpPr>
      <p:grpSpPr>
        <a:xfrm>
          <a:off x="0" y="0"/>
          <a:ext cx="0" cy="0"/>
          <a:chOff x="0" y="0"/>
          <a:chExt cx="0" cy="0"/>
        </a:xfrm>
      </p:grpSpPr>
      <p:sp>
        <p:nvSpPr>
          <p:cNvPr id="143" name="Google Shape;143;p39"/>
          <p:cNvSpPr txBox="1">
            <a:spLocks noGrp="1"/>
          </p:cNvSpPr>
          <p:nvPr>
            <p:ph type="ftr" idx="11"/>
          </p:nvPr>
        </p:nvSpPr>
        <p:spPr>
          <a:xfrm>
            <a:off x="313692" y="6375737"/>
            <a:ext cx="1006800" cy="123111"/>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800" b="0" i="0">
                <a:solidFill>
                  <a:srgbClr val="0105A3"/>
                </a:solidFill>
                <a:latin typeface="Teko"/>
                <a:ea typeface="Teko"/>
                <a:cs typeface="Teko"/>
                <a:sym typeface="Teko"/>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39"/>
          <p:cNvSpPr txBox="1">
            <a:spLocks noGrp="1"/>
          </p:cNvSpPr>
          <p:nvPr>
            <p:ph type="dt" idx="10"/>
          </p:nvPr>
        </p:nvSpPr>
        <p:spPr>
          <a:xfrm>
            <a:off x="457438" y="6377940"/>
            <a:ext cx="2104200" cy="215444"/>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39"/>
          <p:cNvSpPr txBox="1">
            <a:spLocks noGrp="1"/>
          </p:cNvSpPr>
          <p:nvPr>
            <p:ph type="sldNum" idx="12"/>
          </p:nvPr>
        </p:nvSpPr>
        <p:spPr>
          <a:xfrm>
            <a:off x="6587109" y="6377940"/>
            <a:ext cx="2104200" cy="153888"/>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sz="1400" b="0" i="0" u="none" strike="noStrike" cap="none">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1">
  <p:cSld name="OBJECT_1_1">
    <p:spTree>
      <p:nvGrpSpPr>
        <p:cNvPr id="1" name="Shape 146"/>
        <p:cNvGrpSpPr/>
        <p:nvPr/>
      </p:nvGrpSpPr>
      <p:grpSpPr>
        <a:xfrm>
          <a:off x="0" y="0"/>
          <a:ext cx="0" cy="0"/>
          <a:chOff x="0" y="0"/>
          <a:chExt cx="0" cy="0"/>
        </a:xfrm>
      </p:grpSpPr>
      <p:sp>
        <p:nvSpPr>
          <p:cNvPr id="147" name="Google Shape;147;p40"/>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40"/>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149" name="Google Shape;149;p40"/>
          <p:cNvSpPr txBox="1">
            <a:spLocks noGrp="1"/>
          </p:cNvSpPr>
          <p:nvPr>
            <p:ph type="dt" idx="10"/>
          </p:nvPr>
        </p:nvSpPr>
        <p:spPr>
          <a:xfrm>
            <a:off x="628650" y="6356351"/>
            <a:ext cx="20574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0" name="Google Shape;150;p40"/>
          <p:cNvSpPr txBox="1">
            <a:spLocks noGrp="1"/>
          </p:cNvSpPr>
          <p:nvPr>
            <p:ph type="ftr" idx="11"/>
          </p:nvPr>
        </p:nvSpPr>
        <p:spPr>
          <a:xfrm>
            <a:off x="3028950" y="6356351"/>
            <a:ext cx="30861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1" name="Google Shape;151;p40"/>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2">
  <p:cSld name="OBJECT_2">
    <p:spTree>
      <p:nvGrpSpPr>
        <p:cNvPr id="1" name="Shape 152"/>
        <p:cNvGrpSpPr/>
        <p:nvPr/>
      </p:nvGrpSpPr>
      <p:grpSpPr>
        <a:xfrm>
          <a:off x="0" y="0"/>
          <a:ext cx="0" cy="0"/>
          <a:chOff x="0" y="0"/>
          <a:chExt cx="0" cy="0"/>
        </a:xfrm>
      </p:grpSpPr>
      <p:sp>
        <p:nvSpPr>
          <p:cNvPr id="153" name="Google Shape;153;p41"/>
          <p:cNvSpPr txBox="1">
            <a:spLocks noGrp="1"/>
          </p:cNvSpPr>
          <p:nvPr>
            <p:ph type="ftr" idx="11"/>
          </p:nvPr>
        </p:nvSpPr>
        <p:spPr>
          <a:xfrm>
            <a:off x="313692" y="6375737"/>
            <a:ext cx="1006800" cy="123111"/>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800" b="0" i="0">
                <a:solidFill>
                  <a:srgbClr val="0105A3"/>
                </a:solidFill>
                <a:latin typeface="Teko"/>
                <a:ea typeface="Teko"/>
                <a:cs typeface="Teko"/>
                <a:sym typeface="Teko"/>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41"/>
          <p:cNvSpPr txBox="1">
            <a:spLocks noGrp="1"/>
          </p:cNvSpPr>
          <p:nvPr>
            <p:ph type="dt" idx="10"/>
          </p:nvPr>
        </p:nvSpPr>
        <p:spPr>
          <a:xfrm>
            <a:off x="457438" y="6377940"/>
            <a:ext cx="2104200" cy="215444"/>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41"/>
          <p:cNvSpPr txBox="1">
            <a:spLocks noGrp="1"/>
          </p:cNvSpPr>
          <p:nvPr>
            <p:ph type="sldNum" idx="12"/>
          </p:nvPr>
        </p:nvSpPr>
        <p:spPr>
          <a:xfrm>
            <a:off x="6587109" y="6377940"/>
            <a:ext cx="2104200" cy="153888"/>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sz="1400" b="0" i="0" u="none" strike="noStrike" cap="none">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2BAB4-8B8D-41DD-85C7-81A0CA962007}" type="datetimeFigureOut">
              <a:rPr lang="en-US" smtClean="0"/>
              <a:t>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9"/>
        <p:cNvGrpSpPr/>
        <p:nvPr/>
      </p:nvGrpSpPr>
      <p:grpSpPr>
        <a:xfrm>
          <a:off x="0" y="0"/>
          <a:ext cx="0" cy="0"/>
          <a:chOff x="0" y="0"/>
          <a:chExt cx="0" cy="0"/>
        </a:xfrm>
      </p:grpSpPr>
      <p:sp>
        <p:nvSpPr>
          <p:cNvPr id="90" name="Google Shape;90;p2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1" name="Google Shape;91;p2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2" name="Google Shape;92;p2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6th-congress/house-resolution/1141/text"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3155-7609-E8D1-C16E-06EB3B41B06E}"/>
              </a:ext>
            </a:extLst>
          </p:cNvPr>
          <p:cNvSpPr>
            <a:spLocks noGrp="1"/>
          </p:cNvSpPr>
          <p:nvPr>
            <p:ph type="ctrTitle"/>
          </p:nvPr>
        </p:nvSpPr>
        <p:spPr>
          <a:xfrm>
            <a:off x="685800" y="121853"/>
            <a:ext cx="7772400" cy="1470025"/>
          </a:xfrm>
        </p:spPr>
        <p:txBody>
          <a:bodyPr/>
          <a:lstStyle/>
          <a:p>
            <a:r>
              <a:rPr lang="en-US" dirty="0">
                <a:ea typeface="Calibri"/>
                <a:cs typeface="Calibri"/>
              </a:rPr>
              <a:t>National Hispanic Heritage Month Celebration</a:t>
            </a:r>
            <a:endParaRPr lang="en-US" dirty="0"/>
          </a:p>
        </p:txBody>
      </p:sp>
      <p:sp>
        <p:nvSpPr>
          <p:cNvPr id="3" name="Subtitle 2">
            <a:extLst>
              <a:ext uri="{FF2B5EF4-FFF2-40B4-BE49-F238E27FC236}">
                <a16:creationId xmlns:a16="http://schemas.microsoft.com/office/drawing/2014/main" id="{571FF7E6-0565-88D8-6647-74962D65C268}"/>
              </a:ext>
            </a:extLst>
          </p:cNvPr>
          <p:cNvSpPr>
            <a:spLocks noGrp="1"/>
          </p:cNvSpPr>
          <p:nvPr>
            <p:ph type="subTitle" idx="1"/>
          </p:nvPr>
        </p:nvSpPr>
        <p:spPr>
          <a:xfrm>
            <a:off x="184212" y="1677879"/>
            <a:ext cx="8964226" cy="1752600"/>
          </a:xfrm>
        </p:spPr>
        <p:txBody>
          <a:bodyPr vert="horz" lIns="91440" tIns="45720" rIns="91440" bIns="45720" rtlCol="0" anchor="t">
            <a:normAutofit/>
          </a:bodyPr>
          <a:lstStyle/>
          <a:p>
            <a:r>
              <a:rPr lang="en-US" dirty="0">
                <a:ea typeface="Calibri"/>
                <a:cs typeface="Calibri"/>
              </a:rPr>
              <a:t>Latinas In Nursing</a:t>
            </a:r>
          </a:p>
          <a:p>
            <a:r>
              <a:rPr lang="en-US" dirty="0">
                <a:ea typeface="Calibri"/>
                <a:cs typeface="Calibri"/>
              </a:rPr>
              <a:t>Dr. Tina </a:t>
            </a:r>
            <a:r>
              <a:rPr lang="en-US" dirty="0" err="1">
                <a:ea typeface="Calibri"/>
                <a:cs typeface="Calibri"/>
              </a:rPr>
              <a:t>Loarte</a:t>
            </a:r>
            <a:r>
              <a:rPr lang="en-US" dirty="0">
                <a:ea typeface="Calibri"/>
                <a:cs typeface="Calibri"/>
              </a:rPr>
              <a:t>-Rodriguez, RN, CIC, CPPS, CPHRM</a:t>
            </a:r>
          </a:p>
        </p:txBody>
      </p:sp>
      <p:pic>
        <p:nvPicPr>
          <p:cNvPr id="4" name="Picture 3" descr="Image">
            <a:extLst>
              <a:ext uri="{FF2B5EF4-FFF2-40B4-BE49-F238E27FC236}">
                <a16:creationId xmlns:a16="http://schemas.microsoft.com/office/drawing/2014/main" id="{04A71B72-B9F6-713B-639D-4DFB8ABEB79E}"/>
              </a:ext>
            </a:extLst>
          </p:cNvPr>
          <p:cNvPicPr>
            <a:picLocks noChangeAspect="1"/>
          </p:cNvPicPr>
          <p:nvPr/>
        </p:nvPicPr>
        <p:blipFill>
          <a:blip r:embed="rId2"/>
          <a:stretch>
            <a:fillRect/>
          </a:stretch>
        </p:blipFill>
        <p:spPr>
          <a:xfrm>
            <a:off x="3117846" y="2747638"/>
            <a:ext cx="2664172" cy="4114800"/>
          </a:xfrm>
          <a:prstGeom prst="rect">
            <a:avLst/>
          </a:prstGeom>
        </p:spPr>
      </p:pic>
    </p:spTree>
    <p:extLst>
      <p:ext uri="{BB962C8B-B14F-4D97-AF65-F5344CB8AC3E}">
        <p14:creationId xmlns:p14="http://schemas.microsoft.com/office/powerpoint/2010/main" val="35059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A0863-AFE4-B40D-FE09-284670356B38}"/>
              </a:ext>
            </a:extLst>
          </p:cNvPr>
          <p:cNvPicPr>
            <a:picLocks noChangeAspect="1"/>
          </p:cNvPicPr>
          <p:nvPr/>
        </p:nvPicPr>
        <p:blipFill>
          <a:blip r:embed="rId2"/>
          <a:stretch>
            <a:fillRect/>
          </a:stretch>
        </p:blipFill>
        <p:spPr>
          <a:xfrm>
            <a:off x="0" y="881925"/>
            <a:ext cx="9144000" cy="5094150"/>
          </a:xfrm>
          <a:prstGeom prst="rect">
            <a:avLst/>
          </a:prstGeom>
        </p:spPr>
      </p:pic>
    </p:spTree>
    <p:extLst>
      <p:ext uri="{BB962C8B-B14F-4D97-AF65-F5344CB8AC3E}">
        <p14:creationId xmlns:p14="http://schemas.microsoft.com/office/powerpoint/2010/main" val="283818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54F2C-6E79-6148-B930-F574B5222F92}"/>
              </a:ext>
            </a:extLst>
          </p:cNvPr>
          <p:cNvPicPr>
            <a:picLocks noChangeAspect="1"/>
          </p:cNvPicPr>
          <p:nvPr/>
        </p:nvPicPr>
        <p:blipFill>
          <a:blip r:embed="rId2"/>
          <a:stretch>
            <a:fillRect/>
          </a:stretch>
        </p:blipFill>
        <p:spPr>
          <a:xfrm>
            <a:off x="0" y="896554"/>
            <a:ext cx="9144000" cy="5064892"/>
          </a:xfrm>
          <a:prstGeom prst="rect">
            <a:avLst/>
          </a:prstGeom>
        </p:spPr>
      </p:pic>
    </p:spTree>
    <p:extLst>
      <p:ext uri="{BB962C8B-B14F-4D97-AF65-F5344CB8AC3E}">
        <p14:creationId xmlns:p14="http://schemas.microsoft.com/office/powerpoint/2010/main" val="106136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631AD3-5D99-2013-E67B-19EA9E845DAD}"/>
              </a:ext>
            </a:extLst>
          </p:cNvPr>
          <p:cNvPicPr>
            <a:picLocks noChangeAspect="1"/>
          </p:cNvPicPr>
          <p:nvPr/>
        </p:nvPicPr>
        <p:blipFill>
          <a:blip r:embed="rId2"/>
          <a:stretch>
            <a:fillRect/>
          </a:stretch>
        </p:blipFill>
        <p:spPr>
          <a:xfrm>
            <a:off x="0" y="873434"/>
            <a:ext cx="9144000" cy="5111131"/>
          </a:xfrm>
          <a:prstGeom prst="rect">
            <a:avLst/>
          </a:prstGeom>
        </p:spPr>
      </p:pic>
    </p:spTree>
    <p:extLst>
      <p:ext uri="{BB962C8B-B14F-4D97-AF65-F5344CB8AC3E}">
        <p14:creationId xmlns:p14="http://schemas.microsoft.com/office/powerpoint/2010/main" val="321402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0A9E62-7517-DBBD-923C-C0FBADDA9AC2}"/>
              </a:ext>
            </a:extLst>
          </p:cNvPr>
          <p:cNvPicPr>
            <a:picLocks noChangeAspect="1"/>
          </p:cNvPicPr>
          <p:nvPr/>
        </p:nvPicPr>
        <p:blipFill>
          <a:blip r:embed="rId2"/>
          <a:stretch>
            <a:fillRect/>
          </a:stretch>
        </p:blipFill>
        <p:spPr>
          <a:xfrm>
            <a:off x="0" y="834656"/>
            <a:ext cx="9144000" cy="5188688"/>
          </a:xfrm>
          <a:prstGeom prst="rect">
            <a:avLst/>
          </a:prstGeom>
        </p:spPr>
      </p:pic>
      <p:pic>
        <p:nvPicPr>
          <p:cNvPr id="5" name="Picture 4">
            <a:extLst>
              <a:ext uri="{FF2B5EF4-FFF2-40B4-BE49-F238E27FC236}">
                <a16:creationId xmlns:a16="http://schemas.microsoft.com/office/drawing/2014/main" id="{DB5ED245-377C-AD9E-5474-9DC0BDB34E0E}"/>
              </a:ext>
            </a:extLst>
          </p:cNvPr>
          <p:cNvPicPr>
            <a:picLocks noChangeAspect="1"/>
          </p:cNvPicPr>
          <p:nvPr/>
        </p:nvPicPr>
        <p:blipFill>
          <a:blip r:embed="rId3"/>
          <a:stretch>
            <a:fillRect/>
          </a:stretch>
        </p:blipFill>
        <p:spPr>
          <a:xfrm>
            <a:off x="0" y="866994"/>
            <a:ext cx="9144000" cy="5124011"/>
          </a:xfrm>
          <a:prstGeom prst="rect">
            <a:avLst/>
          </a:prstGeom>
        </p:spPr>
      </p:pic>
    </p:spTree>
    <p:extLst>
      <p:ext uri="{BB962C8B-B14F-4D97-AF65-F5344CB8AC3E}">
        <p14:creationId xmlns:p14="http://schemas.microsoft.com/office/powerpoint/2010/main" val="176808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85899-6BBB-0B81-2BCE-E5520532A3F7}"/>
              </a:ext>
            </a:extLst>
          </p:cNvPr>
          <p:cNvPicPr>
            <a:picLocks noChangeAspect="1"/>
          </p:cNvPicPr>
          <p:nvPr/>
        </p:nvPicPr>
        <p:blipFill>
          <a:blip r:embed="rId2"/>
          <a:stretch>
            <a:fillRect/>
          </a:stretch>
        </p:blipFill>
        <p:spPr>
          <a:xfrm>
            <a:off x="428625" y="1109662"/>
            <a:ext cx="8286750" cy="4638675"/>
          </a:xfrm>
          <a:prstGeom prst="rect">
            <a:avLst/>
          </a:prstGeom>
        </p:spPr>
      </p:pic>
    </p:spTree>
    <p:extLst>
      <p:ext uri="{BB962C8B-B14F-4D97-AF65-F5344CB8AC3E}">
        <p14:creationId xmlns:p14="http://schemas.microsoft.com/office/powerpoint/2010/main" val="63710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D57EBA-E377-7388-3907-530DB2C6A3B0}"/>
              </a:ext>
            </a:extLst>
          </p:cNvPr>
          <p:cNvPicPr>
            <a:picLocks noChangeAspect="1"/>
          </p:cNvPicPr>
          <p:nvPr/>
        </p:nvPicPr>
        <p:blipFill>
          <a:blip r:embed="rId2"/>
          <a:stretch>
            <a:fillRect/>
          </a:stretch>
        </p:blipFill>
        <p:spPr>
          <a:xfrm>
            <a:off x="0" y="155491"/>
            <a:ext cx="9144000" cy="6547017"/>
          </a:xfrm>
          <a:prstGeom prst="rect">
            <a:avLst/>
          </a:prstGeom>
        </p:spPr>
      </p:pic>
    </p:spTree>
    <p:extLst>
      <p:ext uri="{BB962C8B-B14F-4D97-AF65-F5344CB8AC3E}">
        <p14:creationId xmlns:p14="http://schemas.microsoft.com/office/powerpoint/2010/main" val="187137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41EE5-12A0-C01E-8C07-9B38425B63AB}"/>
              </a:ext>
            </a:extLst>
          </p:cNvPr>
          <p:cNvPicPr>
            <a:picLocks noChangeAspect="1"/>
          </p:cNvPicPr>
          <p:nvPr/>
        </p:nvPicPr>
        <p:blipFill>
          <a:blip r:embed="rId2"/>
          <a:stretch>
            <a:fillRect/>
          </a:stretch>
        </p:blipFill>
        <p:spPr>
          <a:xfrm>
            <a:off x="438150" y="947737"/>
            <a:ext cx="8267700" cy="4962525"/>
          </a:xfrm>
          <a:prstGeom prst="rect">
            <a:avLst/>
          </a:prstGeom>
        </p:spPr>
      </p:pic>
    </p:spTree>
    <p:extLst>
      <p:ext uri="{BB962C8B-B14F-4D97-AF65-F5344CB8AC3E}">
        <p14:creationId xmlns:p14="http://schemas.microsoft.com/office/powerpoint/2010/main" val="49391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0A946C-14D3-4DC6-95EC-A68B49CB3800}"/>
              </a:ext>
            </a:extLst>
          </p:cNvPr>
          <p:cNvPicPr>
            <a:picLocks noChangeAspect="1"/>
          </p:cNvPicPr>
          <p:nvPr/>
        </p:nvPicPr>
        <p:blipFill>
          <a:blip r:embed="rId2"/>
          <a:stretch>
            <a:fillRect/>
          </a:stretch>
        </p:blipFill>
        <p:spPr>
          <a:xfrm>
            <a:off x="414337" y="676275"/>
            <a:ext cx="8315325" cy="5505450"/>
          </a:xfrm>
          <a:prstGeom prst="rect">
            <a:avLst/>
          </a:prstGeom>
        </p:spPr>
      </p:pic>
    </p:spTree>
    <p:extLst>
      <p:ext uri="{BB962C8B-B14F-4D97-AF65-F5344CB8AC3E}">
        <p14:creationId xmlns:p14="http://schemas.microsoft.com/office/powerpoint/2010/main" val="67040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and a picture of a person&#10;&#10;Description automatically generated">
            <a:extLst>
              <a:ext uri="{FF2B5EF4-FFF2-40B4-BE49-F238E27FC236}">
                <a16:creationId xmlns:a16="http://schemas.microsoft.com/office/drawing/2014/main" id="{3EAEE9F8-7282-BF66-8CC3-C954B47F0AA0}"/>
              </a:ext>
            </a:extLst>
          </p:cNvPr>
          <p:cNvPicPr>
            <a:picLocks noChangeAspect="1"/>
          </p:cNvPicPr>
          <p:nvPr/>
        </p:nvPicPr>
        <p:blipFill>
          <a:blip r:embed="rId2"/>
          <a:stretch>
            <a:fillRect/>
          </a:stretch>
        </p:blipFill>
        <p:spPr>
          <a:xfrm>
            <a:off x="5541885" y="2834195"/>
            <a:ext cx="2743200" cy="2743200"/>
          </a:xfrm>
          <a:prstGeom prst="rect">
            <a:avLst/>
          </a:prstGeom>
        </p:spPr>
      </p:pic>
      <p:pic>
        <p:nvPicPr>
          <p:cNvPr id="3" name="Picture 2" descr="A book and a picture of a person&#10;&#10;Description automatically generated">
            <a:extLst>
              <a:ext uri="{FF2B5EF4-FFF2-40B4-BE49-F238E27FC236}">
                <a16:creationId xmlns:a16="http://schemas.microsoft.com/office/drawing/2014/main" id="{71B12305-DBE3-2C85-968E-14829D3E352B}"/>
              </a:ext>
            </a:extLst>
          </p:cNvPr>
          <p:cNvPicPr>
            <a:picLocks noChangeAspect="1"/>
          </p:cNvPicPr>
          <p:nvPr/>
        </p:nvPicPr>
        <p:blipFill>
          <a:blip r:embed="rId3"/>
          <a:stretch>
            <a:fillRect/>
          </a:stretch>
        </p:blipFill>
        <p:spPr>
          <a:xfrm>
            <a:off x="636974" y="2834195"/>
            <a:ext cx="2743200" cy="2743200"/>
          </a:xfrm>
          <a:prstGeom prst="rect">
            <a:avLst/>
          </a:prstGeom>
        </p:spPr>
      </p:pic>
      <p:pic>
        <p:nvPicPr>
          <p:cNvPr id="4" name="Picture 3">
            <a:extLst>
              <a:ext uri="{FF2B5EF4-FFF2-40B4-BE49-F238E27FC236}">
                <a16:creationId xmlns:a16="http://schemas.microsoft.com/office/drawing/2014/main" id="{FC392830-A5D1-E7AF-E0DD-2CC305082B1E}"/>
              </a:ext>
            </a:extLst>
          </p:cNvPr>
          <p:cNvPicPr>
            <a:picLocks noChangeAspect="1"/>
          </p:cNvPicPr>
          <p:nvPr/>
        </p:nvPicPr>
        <p:blipFill>
          <a:blip r:embed="rId4"/>
          <a:stretch>
            <a:fillRect/>
          </a:stretch>
        </p:blipFill>
        <p:spPr>
          <a:xfrm>
            <a:off x="2013013" y="641858"/>
            <a:ext cx="4896034" cy="1612623"/>
          </a:xfrm>
          <a:prstGeom prst="rect">
            <a:avLst/>
          </a:prstGeom>
        </p:spPr>
      </p:pic>
    </p:spTree>
    <p:extLst>
      <p:ext uri="{BB962C8B-B14F-4D97-AF65-F5344CB8AC3E}">
        <p14:creationId xmlns:p14="http://schemas.microsoft.com/office/powerpoint/2010/main" val="407338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A521-328A-919E-F54A-2DA6BC36BC7A}"/>
              </a:ext>
            </a:extLst>
          </p:cNvPr>
          <p:cNvSpPr>
            <a:spLocks noGrp="1"/>
          </p:cNvSpPr>
          <p:nvPr>
            <p:ph type="title"/>
          </p:nvPr>
        </p:nvSpPr>
        <p:spPr/>
        <p:txBody>
          <a:bodyPr/>
          <a:lstStyle/>
          <a:p>
            <a:r>
              <a:rPr lang="en-US" dirty="0">
                <a:ea typeface="Calibri"/>
                <a:cs typeface="Calibri"/>
              </a:rPr>
              <a:t>NHHM: Latinas In Nursing</a:t>
            </a:r>
          </a:p>
        </p:txBody>
      </p:sp>
      <p:sp>
        <p:nvSpPr>
          <p:cNvPr id="3" name="Content Placeholder 2">
            <a:extLst>
              <a:ext uri="{FF2B5EF4-FFF2-40B4-BE49-F238E27FC236}">
                <a16:creationId xmlns:a16="http://schemas.microsoft.com/office/drawing/2014/main" id="{7AEC08E1-D4A1-019B-C5B5-7B42BE7C166B}"/>
              </a:ext>
            </a:extLst>
          </p:cNvPr>
          <p:cNvSpPr>
            <a:spLocks noGrp="1"/>
          </p:cNvSpPr>
          <p:nvPr>
            <p:ph idx="1"/>
          </p:nvPr>
        </p:nvSpPr>
        <p:spPr/>
        <p:txBody>
          <a:bodyPr vert="horz" lIns="91440" tIns="45720" rIns="91440" bIns="45720" rtlCol="0" anchor="t">
            <a:normAutofit/>
          </a:bodyPr>
          <a:lstStyle/>
          <a:p>
            <a:pPr marL="0" indent="0">
              <a:buNone/>
            </a:pPr>
            <a:r>
              <a:rPr lang="en-US" dirty="0">
                <a:ea typeface="Calibri"/>
                <a:cs typeface="Calibri"/>
              </a:rPr>
              <a:t>Objectives:</a:t>
            </a:r>
            <a:endParaRPr lang="en-US" dirty="0"/>
          </a:p>
          <a:p>
            <a:pPr marL="0" indent="0">
              <a:buNone/>
            </a:pPr>
            <a:endParaRPr lang="en-US" dirty="0">
              <a:ea typeface="Calibri"/>
              <a:cs typeface="Calibri"/>
            </a:endParaRPr>
          </a:p>
          <a:p>
            <a:r>
              <a:rPr lang="en-US" dirty="0">
                <a:ea typeface="Calibri"/>
                <a:cs typeface="Calibri"/>
              </a:rPr>
              <a:t>Summarize the significance of NHHM </a:t>
            </a:r>
          </a:p>
          <a:p>
            <a:r>
              <a:rPr lang="en-US" dirty="0">
                <a:ea typeface="Calibri"/>
                <a:cs typeface="Calibri"/>
              </a:rPr>
              <a:t>Examine the impact of Hispanics / </a:t>
            </a:r>
            <a:r>
              <a:rPr lang="en-US" dirty="0" err="1">
                <a:ea typeface="Calibri"/>
                <a:cs typeface="Calibri"/>
              </a:rPr>
              <a:t>Latinos|e|x</a:t>
            </a:r>
            <a:r>
              <a:rPr lang="en-US" dirty="0">
                <a:ea typeface="Calibri"/>
                <a:cs typeface="Calibri"/>
              </a:rPr>
              <a:t> in the US</a:t>
            </a:r>
            <a:endParaRPr lang="en-US"/>
          </a:p>
          <a:p>
            <a:r>
              <a:rPr lang="en-US" dirty="0">
                <a:ea typeface="Calibri"/>
                <a:cs typeface="Calibri"/>
              </a:rPr>
              <a:t>Value the mission of Latinas In Nursing</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74498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90BA-74E3-9CC0-9EB5-06DACBEFADFB}"/>
              </a:ext>
            </a:extLst>
          </p:cNvPr>
          <p:cNvSpPr>
            <a:spLocks noGrp="1"/>
          </p:cNvSpPr>
          <p:nvPr>
            <p:ph type="title"/>
          </p:nvPr>
        </p:nvSpPr>
        <p:spPr>
          <a:xfrm>
            <a:off x="512685" y="97085"/>
            <a:ext cx="8229600" cy="1143000"/>
          </a:xfrm>
        </p:spPr>
        <p:txBody>
          <a:bodyPr/>
          <a:lstStyle/>
          <a:p>
            <a:r>
              <a:rPr lang="en-US" dirty="0">
                <a:ea typeface="Calibri"/>
                <a:cs typeface="Calibri"/>
              </a:rPr>
              <a:t>NHHM</a:t>
            </a:r>
            <a:endParaRPr lang="en-US" dirty="0"/>
          </a:p>
        </p:txBody>
      </p:sp>
      <p:sp>
        <p:nvSpPr>
          <p:cNvPr id="3" name="Content Placeholder 2">
            <a:extLst>
              <a:ext uri="{FF2B5EF4-FFF2-40B4-BE49-F238E27FC236}">
                <a16:creationId xmlns:a16="http://schemas.microsoft.com/office/drawing/2014/main" id="{A8393FBB-36FF-F7AF-E1C9-2A63C09AA61D}"/>
              </a:ext>
            </a:extLst>
          </p:cNvPr>
          <p:cNvSpPr>
            <a:spLocks noGrp="1"/>
          </p:cNvSpPr>
          <p:nvPr>
            <p:ph idx="1"/>
          </p:nvPr>
        </p:nvSpPr>
        <p:spPr>
          <a:xfrm>
            <a:off x="512685" y="1245093"/>
            <a:ext cx="8229600" cy="4525963"/>
          </a:xfrm>
        </p:spPr>
        <p:txBody>
          <a:bodyPr vert="horz" lIns="91440" tIns="45720" rIns="91440" bIns="45720" rtlCol="0" anchor="t">
            <a:noAutofit/>
          </a:bodyPr>
          <a:lstStyle/>
          <a:p>
            <a:r>
              <a:rPr lang="en-US" sz="1800" dirty="0">
                <a:solidFill>
                  <a:srgbClr val="333333"/>
                </a:solidFill>
                <a:latin typeface="Arial"/>
                <a:cs typeface="Arial"/>
              </a:rPr>
              <a:t>Each year, Americans observe National Hispanic Heritage Month from September 15 to October 15, by celebrating the histories, cultures and contributions of American citizens whose ancestors came from Spain, Mexico, the Caribbean and Central and South America.</a:t>
            </a:r>
            <a:endParaRPr lang="en-US" sz="1800">
              <a:solidFill>
                <a:srgbClr val="333333"/>
              </a:solidFill>
              <a:latin typeface="Arial"/>
              <a:ea typeface="Calibri"/>
              <a:cs typeface="Arial"/>
            </a:endParaRPr>
          </a:p>
          <a:p>
            <a:endParaRPr lang="en-US" sz="1800" dirty="0">
              <a:solidFill>
                <a:srgbClr val="333333"/>
              </a:solidFill>
              <a:latin typeface="Arial"/>
              <a:cs typeface="Arial"/>
            </a:endParaRPr>
          </a:p>
          <a:p>
            <a:r>
              <a:rPr lang="en-US" sz="1800" dirty="0">
                <a:solidFill>
                  <a:srgbClr val="333333"/>
                </a:solidFill>
                <a:latin typeface="Arial"/>
                <a:cs typeface="Arial"/>
              </a:rPr>
              <a:t>The observation started in 1968 as Hispanic Heritage Week under President Lyndon Johnson and was expanded by President Ronald Reagan in 1988 to cover a 30-day period starting on September 15 and ending on October 15. It was enacted into law on August 17, 1988, on the approval of Public Law 100-402.</a:t>
            </a:r>
          </a:p>
          <a:p>
            <a:pPr marL="0" indent="0">
              <a:buNone/>
            </a:pPr>
            <a:endParaRPr lang="en-US" sz="1800" dirty="0">
              <a:solidFill>
                <a:srgbClr val="333333"/>
              </a:solidFill>
              <a:latin typeface="Arial"/>
              <a:cs typeface="Arial"/>
            </a:endParaRPr>
          </a:p>
          <a:p>
            <a:r>
              <a:rPr lang="en-US" sz="1800" dirty="0">
                <a:solidFill>
                  <a:srgbClr val="333333"/>
                </a:solidFill>
                <a:latin typeface="Arial"/>
                <a:cs typeface="Arial"/>
              </a:rPr>
              <a:t>The day of September 15 is significant because it is the anniversary of independence for Latin American countries Costa Rica, El Salvador, Guatemala, Honduras and Nicaragua. In addition, Mexico and Chile celebrate their independence days on September 16 and September18, respectively. Día de la Raza, which is October 12, falls within this 30 day period.</a:t>
            </a:r>
            <a:endParaRPr lang="en-US" sz="1800" dirty="0"/>
          </a:p>
          <a:p>
            <a:endParaRPr lang="en-US" dirty="0">
              <a:ea typeface="Calibri"/>
              <a:cs typeface="Calibri"/>
            </a:endParaRPr>
          </a:p>
        </p:txBody>
      </p:sp>
    </p:spTree>
    <p:extLst>
      <p:ext uri="{BB962C8B-B14F-4D97-AF65-F5344CB8AC3E}">
        <p14:creationId xmlns:p14="http://schemas.microsoft.com/office/powerpoint/2010/main" val="16342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E9BAE-0482-F0BB-C737-E2F9557C0C5F}"/>
              </a:ext>
            </a:extLst>
          </p:cNvPr>
          <p:cNvSpPr txBox="1"/>
          <p:nvPr/>
        </p:nvSpPr>
        <p:spPr>
          <a:xfrm>
            <a:off x="0" y="-72130"/>
            <a:ext cx="9055222"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cap="small" dirty="0">
              <a:solidFill>
                <a:srgbClr val="333333"/>
              </a:solidFill>
              <a:latin typeface="Times"/>
              <a:cs typeface="Times"/>
            </a:endParaRPr>
          </a:p>
          <a:p>
            <a:r>
              <a:rPr lang="en-US" sz="1200" dirty="0">
                <a:solidFill>
                  <a:srgbClr val="333333"/>
                </a:solidFill>
                <a:latin typeface="Times"/>
                <a:cs typeface="Times"/>
              </a:rPr>
              <a:t>Expressing support for the designation of September 22, 2020, as “National Hispanic Nurses Day”.</a:t>
            </a:r>
            <a:endParaRPr lang="en-US" sz="1200">
              <a:ea typeface="Calibri"/>
              <a:cs typeface="Calibri"/>
            </a:endParaRPr>
          </a:p>
          <a:p>
            <a:r>
              <a:rPr lang="en-US" sz="1200" dirty="0">
                <a:solidFill>
                  <a:srgbClr val="333333"/>
                </a:solidFill>
                <a:latin typeface="Times"/>
                <a:cs typeface="Times"/>
              </a:rPr>
              <a:t>Whereas the World Health Organization declared 2020 as the year of the Nurse and Midwife, and coincidentally, 2020 is experiencing unprecedented times highlighting the intelligence, agility, grit, and tenacity of nurses in all sectors across the Nation;</a:t>
            </a:r>
            <a:endParaRPr lang="en-US" sz="1200">
              <a:ea typeface="Calibri"/>
              <a:cs typeface="Calibri"/>
            </a:endParaRPr>
          </a:p>
          <a:p>
            <a:r>
              <a:rPr lang="en-US" sz="1200" dirty="0">
                <a:solidFill>
                  <a:srgbClr val="333333"/>
                </a:solidFill>
                <a:latin typeface="Times"/>
                <a:cs typeface="Times"/>
              </a:rPr>
              <a:t>Whereas a special group of nurses in the Nation are the Hispanic nurses;</a:t>
            </a:r>
            <a:endParaRPr lang="en-US" sz="1200">
              <a:ea typeface="Calibri"/>
              <a:cs typeface="Calibri"/>
            </a:endParaRPr>
          </a:p>
          <a:p>
            <a:r>
              <a:rPr lang="en-US" sz="1200" dirty="0">
                <a:solidFill>
                  <a:srgbClr val="333333"/>
                </a:solidFill>
                <a:latin typeface="Times"/>
                <a:cs typeface="Times"/>
              </a:rPr>
              <a:t>Whereas Hispanic nurses provide culturally and ethnically competent care and are educated to be sensitive to regional and community customs of persons needing care;</a:t>
            </a:r>
            <a:endParaRPr lang="en-US" sz="1200">
              <a:ea typeface="Calibri"/>
              <a:cs typeface="Calibri"/>
            </a:endParaRPr>
          </a:p>
          <a:p>
            <a:r>
              <a:rPr lang="en-US" sz="1200" dirty="0">
                <a:solidFill>
                  <a:srgbClr val="333333"/>
                </a:solidFill>
                <a:latin typeface="Times"/>
                <a:cs typeface="Times"/>
              </a:rPr>
              <a:t>Whereas Hispanic nurses are well-positioned to provide leadership to eliminate health care disparities that exist in the Nation;</a:t>
            </a:r>
            <a:endParaRPr lang="en-US" sz="1200">
              <a:ea typeface="Calibri"/>
              <a:cs typeface="Calibri"/>
            </a:endParaRPr>
          </a:p>
          <a:p>
            <a:r>
              <a:rPr lang="en-US" sz="1200" dirty="0">
                <a:solidFill>
                  <a:srgbClr val="333333"/>
                </a:solidFill>
                <a:latin typeface="Times"/>
                <a:cs typeface="Times"/>
              </a:rPr>
              <a:t>Whereas, since 1975, the National Association of Hispanic Nurses (NAHN) has represented Hispanic nurses (RNs/LPNs) in the United States and is the only nursing organization for Hispanic nurses whose mission is to advance the health in Hispanic communities and to lead, promote, and advocate for educational, professional, and leadership opportunities for Hispanic nurses;</a:t>
            </a:r>
            <a:endParaRPr lang="en-US" sz="1200">
              <a:ea typeface="Calibri"/>
              <a:cs typeface="Calibri"/>
            </a:endParaRPr>
          </a:p>
          <a:p>
            <a:r>
              <a:rPr lang="en-US" sz="1200" dirty="0">
                <a:solidFill>
                  <a:srgbClr val="333333"/>
                </a:solidFill>
                <a:latin typeface="Times"/>
                <a:cs typeface="Times"/>
              </a:rPr>
              <a:t>Whereas, since September is the month that has been set aside to honor the contributions of Hispanics, it is only fitting that Hispanic nurses be recognized and honored during this time for their outstanding contributions to their community and country;</a:t>
            </a:r>
            <a:endParaRPr lang="en-US" sz="1200">
              <a:ea typeface="Calibri"/>
              <a:cs typeface="Calibri"/>
            </a:endParaRPr>
          </a:p>
          <a:p>
            <a:r>
              <a:rPr lang="en-US" sz="1200" dirty="0">
                <a:solidFill>
                  <a:srgbClr val="333333"/>
                </a:solidFill>
                <a:latin typeface="Times"/>
                <a:cs typeface="Times"/>
              </a:rPr>
              <a:t>Whereas the designation of an observation day will help to raise awareness of the accomplishments of Hispanic nurses and pave the way for the important work that they must continue to carry out;</a:t>
            </a:r>
            <a:endParaRPr lang="en-US" sz="1200">
              <a:ea typeface="Calibri"/>
              <a:cs typeface="Calibri"/>
            </a:endParaRPr>
          </a:p>
          <a:p>
            <a:r>
              <a:rPr lang="en-US" sz="1200" dirty="0">
                <a:solidFill>
                  <a:srgbClr val="333333"/>
                </a:solidFill>
                <a:latin typeface="Times"/>
                <a:cs typeface="Times"/>
              </a:rPr>
              <a:t>Whereas, each February, NAHN convenes nearly 100 nursing leaders from academia, research, education, and practice in Washington, DC, for a Day on Capitol Hill promoting legislation that improves the health of Hispanic communities;</a:t>
            </a:r>
            <a:endParaRPr lang="en-US" sz="1200">
              <a:ea typeface="Calibri"/>
              <a:cs typeface="Calibri"/>
            </a:endParaRPr>
          </a:p>
          <a:p>
            <a:r>
              <a:rPr lang="en-US" sz="1200" dirty="0">
                <a:solidFill>
                  <a:srgbClr val="333333"/>
                </a:solidFill>
                <a:latin typeface="Times"/>
                <a:cs typeface="Times"/>
              </a:rPr>
              <a:t>Whereas Hispanic nurses are strong allies to Congress as they help inform, educate, and work closely with legislators to improve the education, retention, recruitment, and practice of all nurses and, more importantly, the health and safety of the patients they care for; and</a:t>
            </a:r>
            <a:endParaRPr lang="en-US" sz="1200">
              <a:ea typeface="Calibri"/>
              <a:cs typeface="Calibri"/>
            </a:endParaRPr>
          </a:p>
          <a:p>
            <a:r>
              <a:rPr lang="en-US" sz="1200" dirty="0">
                <a:solidFill>
                  <a:srgbClr val="333333"/>
                </a:solidFill>
                <a:latin typeface="Times"/>
                <a:cs typeface="Times"/>
              </a:rPr>
              <a:t>Whereas Hispanic nurses add needed diversity to the profession, and these nurses have engaged in numerous ways to support community and needs of an overlooked, under resourced, and underserved population being severely impacted by COVID–19: Now, therefore, be it</a:t>
            </a:r>
            <a:endParaRPr lang="en-US" sz="1200">
              <a:ea typeface="Calibri"/>
              <a:cs typeface="Calibri"/>
            </a:endParaRPr>
          </a:p>
          <a:p>
            <a:r>
              <a:rPr lang="en-US" sz="1200" i="1" dirty="0">
                <a:solidFill>
                  <a:srgbClr val="333333"/>
                </a:solidFill>
                <a:latin typeface="Times"/>
                <a:cs typeface="Times"/>
              </a:rPr>
              <a:t>Resolved, </a:t>
            </a:r>
            <a:r>
              <a:rPr lang="en-US" sz="1200" dirty="0">
                <a:solidFill>
                  <a:srgbClr val="333333"/>
                </a:solidFill>
                <a:latin typeface="Times"/>
                <a:cs typeface="Times"/>
              </a:rPr>
              <a:t>That the House of Representatives—</a:t>
            </a:r>
            <a:endParaRPr lang="en-US" sz="1200">
              <a:ea typeface="Calibri"/>
              <a:cs typeface="Calibri"/>
            </a:endParaRPr>
          </a:p>
          <a:p>
            <a:r>
              <a:rPr lang="en-US" sz="1200" dirty="0">
                <a:solidFill>
                  <a:srgbClr val="333333"/>
                </a:solidFill>
                <a:latin typeface="Times"/>
                <a:cs typeface="Times"/>
              </a:rPr>
              <a:t>(1) supports the goals and ideals, and the designation, of National Hispanic Nurses Day, as proposed by the National Association of Hispanic Nurses;</a:t>
            </a:r>
            <a:endParaRPr lang="en-US" sz="1200">
              <a:ea typeface="Calibri"/>
              <a:cs typeface="Calibri"/>
            </a:endParaRPr>
          </a:p>
          <a:p>
            <a:r>
              <a:rPr lang="en-US" sz="1200" dirty="0">
                <a:solidFill>
                  <a:srgbClr val="333333"/>
                </a:solidFill>
                <a:latin typeface="Times"/>
                <a:cs typeface="Times"/>
              </a:rPr>
              <a:t>(2) recognizes the significant contributions of Hispanic nurses to the health care system of the </a:t>
            </a:r>
            <a:endParaRPr lang="en-US" sz="1200">
              <a:solidFill>
                <a:srgbClr val="000000"/>
              </a:solidFill>
              <a:latin typeface="Calibri"/>
              <a:ea typeface="Calibri"/>
              <a:cs typeface="Calibri"/>
            </a:endParaRPr>
          </a:p>
          <a:p>
            <a:r>
              <a:rPr lang="en-US" sz="1200" dirty="0">
                <a:solidFill>
                  <a:srgbClr val="333333"/>
                </a:solidFill>
                <a:latin typeface="Times"/>
                <a:cs typeface="Times"/>
              </a:rPr>
              <a:t>United States; and</a:t>
            </a:r>
            <a:endParaRPr lang="en-US" sz="1200" dirty="0">
              <a:ea typeface="Calibri"/>
              <a:cs typeface="Calibri"/>
            </a:endParaRPr>
          </a:p>
          <a:p>
            <a:r>
              <a:rPr lang="en-US" sz="1200" dirty="0">
                <a:solidFill>
                  <a:srgbClr val="333333"/>
                </a:solidFill>
                <a:latin typeface="Times"/>
                <a:cs typeface="Times"/>
              </a:rPr>
              <a:t>(3) encourages the people of the United States to observe National Hispanic Nurses Day with </a:t>
            </a:r>
            <a:endParaRPr lang="en-US" sz="1200">
              <a:solidFill>
                <a:srgbClr val="000000"/>
              </a:solidFill>
              <a:latin typeface="Calibri"/>
              <a:ea typeface="Calibri"/>
              <a:cs typeface="Calibri"/>
            </a:endParaRPr>
          </a:p>
          <a:p>
            <a:r>
              <a:rPr lang="en-US" sz="1200" dirty="0">
                <a:solidFill>
                  <a:srgbClr val="333333"/>
                </a:solidFill>
                <a:latin typeface="Times"/>
                <a:cs typeface="Times"/>
              </a:rPr>
              <a:t>appropriate recognition, ceremonies, activities, and programs to demonstrate the importance</a:t>
            </a:r>
            <a:endParaRPr lang="en-US" sz="1200" dirty="0">
              <a:solidFill>
                <a:srgbClr val="000000"/>
              </a:solidFill>
              <a:latin typeface="Calibri"/>
              <a:ea typeface="Calibri"/>
              <a:cs typeface="Calibri"/>
            </a:endParaRPr>
          </a:p>
          <a:p>
            <a:r>
              <a:rPr lang="en-US" sz="1200" dirty="0">
                <a:solidFill>
                  <a:srgbClr val="333333"/>
                </a:solidFill>
                <a:latin typeface="Times"/>
                <a:cs typeface="Times"/>
              </a:rPr>
              <a:t> of Hispanic nurses to the everyday lives of patients and communities they serve.</a:t>
            </a:r>
            <a:endParaRPr lang="en-US" sz="1200">
              <a:ea typeface="Calibri"/>
              <a:cs typeface="Calibri"/>
            </a:endParaRPr>
          </a:p>
        </p:txBody>
      </p:sp>
      <p:pic>
        <p:nvPicPr>
          <p:cNvPr id="9" name="Picture 8" descr="A white square with a stethoscope on it&#10;&#10;Description automatically generated">
            <a:extLst>
              <a:ext uri="{FF2B5EF4-FFF2-40B4-BE49-F238E27FC236}">
                <a16:creationId xmlns:a16="http://schemas.microsoft.com/office/drawing/2014/main" id="{B0B2FAC8-478A-7A94-9816-A75E73606C20}"/>
              </a:ext>
            </a:extLst>
          </p:cNvPr>
          <p:cNvPicPr>
            <a:picLocks noChangeAspect="1"/>
          </p:cNvPicPr>
          <p:nvPr/>
        </p:nvPicPr>
        <p:blipFill>
          <a:blip r:embed="rId2"/>
          <a:stretch>
            <a:fillRect/>
          </a:stretch>
        </p:blipFill>
        <p:spPr>
          <a:xfrm>
            <a:off x="6485137" y="4276817"/>
            <a:ext cx="2410288" cy="2410288"/>
          </a:xfrm>
          <a:prstGeom prst="rect">
            <a:avLst/>
          </a:prstGeom>
        </p:spPr>
      </p:pic>
      <p:sp>
        <p:nvSpPr>
          <p:cNvPr id="10" name="TextBox 9">
            <a:extLst>
              <a:ext uri="{FF2B5EF4-FFF2-40B4-BE49-F238E27FC236}">
                <a16:creationId xmlns:a16="http://schemas.microsoft.com/office/drawing/2014/main" id="{FE4B5469-B358-4C91-CE64-9EE6A7B7B57D}"/>
              </a:ext>
            </a:extLst>
          </p:cNvPr>
          <p:cNvSpPr txBox="1"/>
          <p:nvPr/>
        </p:nvSpPr>
        <p:spPr>
          <a:xfrm>
            <a:off x="133164" y="5764936"/>
            <a:ext cx="61921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3"/>
              </a:rPr>
              <a:t>Text - H.Res.1141 - 116th Congress (2019-2020): Expressing support for the designation of September 22, 2020, as "National Hispanic Nurses Day". | Congress.gov | Library of Congress</a:t>
            </a:r>
            <a:endParaRPr lang="en-US"/>
          </a:p>
        </p:txBody>
      </p:sp>
    </p:spTree>
    <p:extLst>
      <p:ext uri="{BB962C8B-B14F-4D97-AF65-F5344CB8AC3E}">
        <p14:creationId xmlns:p14="http://schemas.microsoft.com/office/powerpoint/2010/main" val="234202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82E69-6BD0-AC9A-4BF2-A513C465E688}"/>
              </a:ext>
            </a:extLst>
          </p:cNvPr>
          <p:cNvPicPr>
            <a:picLocks noChangeAspect="1"/>
          </p:cNvPicPr>
          <p:nvPr/>
        </p:nvPicPr>
        <p:blipFill>
          <a:blip r:embed="rId2"/>
          <a:stretch>
            <a:fillRect/>
          </a:stretch>
        </p:blipFill>
        <p:spPr>
          <a:xfrm>
            <a:off x="0" y="929753"/>
            <a:ext cx="9144000" cy="4998493"/>
          </a:xfrm>
          <a:prstGeom prst="rect">
            <a:avLst/>
          </a:prstGeom>
        </p:spPr>
      </p:pic>
      <p:pic>
        <p:nvPicPr>
          <p:cNvPr id="5" name="Picture 4">
            <a:extLst>
              <a:ext uri="{FF2B5EF4-FFF2-40B4-BE49-F238E27FC236}">
                <a16:creationId xmlns:a16="http://schemas.microsoft.com/office/drawing/2014/main" id="{A0AA166E-16C7-29C6-0252-661F9D592615}"/>
              </a:ext>
            </a:extLst>
          </p:cNvPr>
          <p:cNvPicPr>
            <a:picLocks noChangeAspect="1"/>
          </p:cNvPicPr>
          <p:nvPr/>
        </p:nvPicPr>
        <p:blipFill>
          <a:blip r:embed="rId2"/>
          <a:stretch>
            <a:fillRect/>
          </a:stretch>
        </p:blipFill>
        <p:spPr>
          <a:xfrm>
            <a:off x="0" y="929753"/>
            <a:ext cx="9144000" cy="4998493"/>
          </a:xfrm>
          <a:prstGeom prst="rect">
            <a:avLst/>
          </a:prstGeom>
        </p:spPr>
      </p:pic>
    </p:spTree>
    <p:extLst>
      <p:ext uri="{BB962C8B-B14F-4D97-AF65-F5344CB8AC3E}">
        <p14:creationId xmlns:p14="http://schemas.microsoft.com/office/powerpoint/2010/main" val="278919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297FE-9E15-88E7-B055-D38B59DAAC1A}"/>
              </a:ext>
            </a:extLst>
          </p:cNvPr>
          <p:cNvPicPr>
            <a:picLocks noChangeAspect="1"/>
          </p:cNvPicPr>
          <p:nvPr/>
        </p:nvPicPr>
        <p:blipFill>
          <a:blip r:embed="rId2"/>
          <a:stretch>
            <a:fillRect/>
          </a:stretch>
        </p:blipFill>
        <p:spPr>
          <a:xfrm>
            <a:off x="0" y="867323"/>
            <a:ext cx="9144000" cy="5123354"/>
          </a:xfrm>
          <a:prstGeom prst="rect">
            <a:avLst/>
          </a:prstGeom>
        </p:spPr>
      </p:pic>
    </p:spTree>
    <p:extLst>
      <p:ext uri="{BB962C8B-B14F-4D97-AF65-F5344CB8AC3E}">
        <p14:creationId xmlns:p14="http://schemas.microsoft.com/office/powerpoint/2010/main" val="227801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5F4B-60A5-531C-DE35-6686C4B666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5183D48-D4E5-4FC0-BECC-C2E38E8FA86F}"/>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B17FC8D8-9F56-911B-003E-35F7C3BF0B74}"/>
              </a:ext>
            </a:extLst>
          </p:cNvPr>
          <p:cNvPicPr>
            <a:picLocks noChangeAspect="1"/>
          </p:cNvPicPr>
          <p:nvPr/>
        </p:nvPicPr>
        <p:blipFill>
          <a:blip r:embed="rId2"/>
          <a:stretch>
            <a:fillRect/>
          </a:stretch>
        </p:blipFill>
        <p:spPr>
          <a:xfrm>
            <a:off x="0" y="852209"/>
            <a:ext cx="9144000" cy="5153582"/>
          </a:xfrm>
          <a:prstGeom prst="rect">
            <a:avLst/>
          </a:prstGeom>
        </p:spPr>
      </p:pic>
    </p:spTree>
    <p:extLst>
      <p:ext uri="{BB962C8B-B14F-4D97-AF65-F5344CB8AC3E}">
        <p14:creationId xmlns:p14="http://schemas.microsoft.com/office/powerpoint/2010/main" val="1434288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5F4B-60A5-531C-DE35-6686C4B666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5183D48-D4E5-4FC0-BECC-C2E38E8FA86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8BD1A90-58F0-DDA4-C2A6-4DAF599FE33A}"/>
              </a:ext>
            </a:extLst>
          </p:cNvPr>
          <p:cNvPicPr>
            <a:picLocks noChangeAspect="1"/>
          </p:cNvPicPr>
          <p:nvPr/>
        </p:nvPicPr>
        <p:blipFill>
          <a:blip r:embed="rId2"/>
          <a:stretch>
            <a:fillRect/>
          </a:stretch>
        </p:blipFill>
        <p:spPr>
          <a:xfrm>
            <a:off x="0" y="915463"/>
            <a:ext cx="9144000" cy="5027073"/>
          </a:xfrm>
          <a:prstGeom prst="rect">
            <a:avLst/>
          </a:prstGeom>
        </p:spPr>
      </p:pic>
    </p:spTree>
    <p:extLst>
      <p:ext uri="{BB962C8B-B14F-4D97-AF65-F5344CB8AC3E}">
        <p14:creationId xmlns:p14="http://schemas.microsoft.com/office/powerpoint/2010/main" val="159055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71799-E2F2-0434-2741-D2C0537D2852}"/>
              </a:ext>
            </a:extLst>
          </p:cNvPr>
          <p:cNvPicPr>
            <a:picLocks noChangeAspect="1"/>
          </p:cNvPicPr>
          <p:nvPr/>
        </p:nvPicPr>
        <p:blipFill>
          <a:blip r:embed="rId2"/>
          <a:stretch>
            <a:fillRect/>
          </a:stretch>
        </p:blipFill>
        <p:spPr>
          <a:xfrm>
            <a:off x="0" y="886646"/>
            <a:ext cx="9144000" cy="5084708"/>
          </a:xfrm>
          <a:prstGeom prst="rect">
            <a:avLst/>
          </a:prstGeom>
        </p:spPr>
      </p:pic>
    </p:spTree>
    <p:extLst>
      <p:ext uri="{BB962C8B-B14F-4D97-AF65-F5344CB8AC3E}">
        <p14:creationId xmlns:p14="http://schemas.microsoft.com/office/powerpoint/2010/main" val="544572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761</Words>
  <Application>Microsoft Office PowerPoint</Application>
  <PresentationFormat>On-screen Show (4:3)</PresentationFormat>
  <Paragraphs>37</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Helvetica Neue</vt:lpstr>
      <vt:lpstr>Helvetica Neue Light</vt:lpstr>
      <vt:lpstr>Teko</vt:lpstr>
      <vt:lpstr>Times</vt:lpstr>
      <vt:lpstr>Office Theme</vt:lpstr>
      <vt:lpstr>Simple Light</vt:lpstr>
      <vt:lpstr>National Hispanic Heritage Month Celebration</vt:lpstr>
      <vt:lpstr>NHHM: Latinas In Nursing</vt:lpstr>
      <vt:lpstr>NHHM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147</cp:revision>
  <dcterms:created xsi:type="dcterms:W3CDTF">2012-08-24T00:53:15Z</dcterms:created>
  <dcterms:modified xsi:type="dcterms:W3CDTF">2023-10-10T03:12:32Z</dcterms:modified>
</cp:coreProperties>
</file>