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4"/>
  </p:sldMasterIdLst>
  <p:sldIdLst>
    <p:sldId id="25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4" autoAdjust="0"/>
    <p:restoredTop sz="94660"/>
  </p:normalViewPr>
  <p:slideViewPr>
    <p:cSldViewPr snapToGrid="0">
      <p:cViewPr varScale="1">
        <p:scale>
          <a:sx n="74" d="100"/>
          <a:sy n="74" d="100"/>
        </p:scale>
        <p:origin x="54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7CD0388F-5349-4735-BFBB-2B072648F85B}" type="datetimeFigureOut">
              <a:rPr lang="en-US" smtClean="0"/>
              <a:t>9/13/2023</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1020784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CD0388F-5349-4735-BFBB-2B072648F85B}" type="datetimeFigureOut">
              <a:rPr lang="en-US" smtClean="0"/>
              <a:t>9/13/2023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2972160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7CD0388F-5349-4735-BFBB-2B072648F85B}" type="datetimeFigureOut">
              <a:rPr lang="en-US" smtClean="0"/>
              <a:t>9/13/2023</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444741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7CD0388F-5349-4735-BFBB-2B072648F85B}" type="datetimeFigureOut">
              <a:rPr lang="en-US" smtClean="0"/>
              <a:t>9/13/2023</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4028254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CD0388F-5349-4735-BFBB-2B072648F85B}" type="datetimeFigureOut">
              <a:rPr lang="en-US" smtClean="0"/>
              <a:t>9/13/2023</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2096131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CD0388F-5349-4735-BFBB-2B072648F85B}" type="datetimeFigureOut">
              <a:rPr lang="en-US" smtClean="0"/>
              <a:t>9/13/2023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7700456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CD0388F-5349-4735-BFBB-2B072648F85B}" type="datetimeFigureOut">
              <a:rPr lang="en-US" smtClean="0"/>
              <a:t>9/13/2023</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2772718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7CD0388F-5349-4735-BFBB-2B072648F85B}" type="datetimeFigureOut">
              <a:rPr lang="en-US" smtClean="0"/>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2547169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7CD0388F-5349-4735-BFBB-2B072648F85B}" type="datetimeFigureOut">
              <a:rPr lang="en-US" smtClean="0"/>
              <a:t>9/13/2023</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2281897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D0388F-5349-4735-BFBB-2B072648F85B}" type="datetimeFigureOut">
              <a:rPr lang="en-US" smtClean="0"/>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1015889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CD0388F-5349-4735-BFBB-2B072648F85B}" type="datetimeFigureOut">
              <a:rPr lang="en-US" smtClean="0"/>
              <a:t>9/13/2023</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2628862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D0388F-5349-4735-BFBB-2B072648F85B}" type="datetimeFigureOut">
              <a:rPr lang="en-US" smtClean="0"/>
              <a:t>9/13/2023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3297198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D0388F-5349-4735-BFBB-2B072648F85B}" type="datetimeFigureOut">
              <a:rPr lang="en-US" smtClean="0"/>
              <a:t>9/13/2023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242895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D0388F-5349-4735-BFBB-2B072648F85B}" type="datetimeFigureOut">
              <a:rPr lang="en-US" smtClean="0"/>
              <a:t>9/13/2023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292286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D0388F-5349-4735-BFBB-2B072648F85B}" type="datetimeFigureOut">
              <a:rPr lang="en-US" smtClean="0"/>
              <a:t>9/13/2023</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1802519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CD0388F-5349-4735-BFBB-2B072648F85B}" type="datetimeFigureOut">
              <a:rPr lang="en-US" smtClean="0"/>
              <a:t>9/13/2023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187054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CD0388F-5349-4735-BFBB-2B072648F85B}" type="datetimeFigureOut">
              <a:rPr lang="en-US" smtClean="0"/>
              <a:t>9/13/2023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1EF03AA-F546-41DE-A66A-046FE2E4EEA5}" type="slidenum">
              <a:rPr lang="en-US" smtClean="0"/>
              <a:t>‹#›</a:t>
            </a:fld>
            <a:endParaRPr lang="en-US"/>
          </a:p>
        </p:txBody>
      </p:sp>
    </p:spTree>
    <p:extLst>
      <p:ext uri="{BB962C8B-B14F-4D97-AF65-F5344CB8AC3E}">
        <p14:creationId xmlns:p14="http://schemas.microsoft.com/office/powerpoint/2010/main" val="1362471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7CD0388F-5349-4735-BFBB-2B072648F85B}" type="datetimeFigureOut">
              <a:rPr lang="en-US" smtClean="0"/>
              <a:t>9/13/2023</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1EF03AA-F546-41DE-A66A-046FE2E4EEA5}" type="slidenum">
              <a:rPr lang="en-US" smtClean="0"/>
              <a:t>‹#›</a:t>
            </a:fld>
            <a:endParaRPr lang="en-US"/>
          </a:p>
        </p:txBody>
      </p:sp>
    </p:spTree>
    <p:extLst>
      <p:ext uri="{BB962C8B-B14F-4D97-AF65-F5344CB8AC3E}">
        <p14:creationId xmlns:p14="http://schemas.microsoft.com/office/powerpoint/2010/main" val="1200294838"/>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 id="2147483784" r:id="rId12"/>
    <p:sldLayoutId id="2147483785" r:id="rId13"/>
    <p:sldLayoutId id="2147483786" r:id="rId14"/>
    <p:sldLayoutId id="2147483787" r:id="rId15"/>
    <p:sldLayoutId id="2147483788" r:id="rId16"/>
    <p:sldLayoutId id="214748378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cohpna.nursingnetwork.com/nursing-events/141776-hospice-and-palliative-nurse-wellbeing#!info" TargetMode="External"/><Relationship Id="rId1" Type="http://schemas.openxmlformats.org/officeDocument/2006/relationships/slideLayout" Target="../slideLayouts/slideLayout4.xml"/><Relationship Id="rId6" Type="http://schemas.openxmlformats.org/officeDocument/2006/relationships/hyperlink" Target="https://creativecommons.org/licenses/by-nc-sa/3.0/" TargetMode="External"/><Relationship Id="rId5" Type="http://schemas.openxmlformats.org/officeDocument/2006/relationships/hyperlink" Target="https://www.mappingmediafreedom.org/2020/10/12/reportit-mental-health-protecting-the-wellbeing-of-journalists-and-media-workers-across-europe/"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14256" y="640774"/>
            <a:ext cx="9298567" cy="1518008"/>
          </a:xfrm>
        </p:spPr>
        <p:txBody>
          <a:bodyPr>
            <a:normAutofit fontScale="90000"/>
          </a:bodyPr>
          <a:lstStyle/>
          <a:p>
            <a:pPr lvl="0" algn="ctr"/>
            <a:br>
              <a:rPr lang="en-US" sz="1800" b="1" dirty="0">
                <a:latin typeface="Calibri" panose="020F0502020204030204" pitchFamily="34" charset="0"/>
                <a:ea typeface="Times New Roman" panose="02020603050405020304" pitchFamily="18" charset="0"/>
              </a:rPr>
            </a:br>
            <a:br>
              <a:rPr lang="en-US" sz="1800" b="1" dirty="0">
                <a:latin typeface="Calibri" panose="020F0502020204030204" pitchFamily="34" charset="0"/>
                <a:ea typeface="Times New Roman" panose="02020603050405020304" pitchFamily="18" charset="0"/>
              </a:rPr>
            </a:br>
            <a:r>
              <a:rPr lang="en-US" b="1" i="1" dirty="0">
                <a:solidFill>
                  <a:schemeClr val="bg1"/>
                </a:solidFill>
                <a:effectLst/>
                <a:latin typeface="Arial" panose="020B0604020202020204" pitchFamily="34" charset="0"/>
              </a:rPr>
              <a:t>Hospice and Palliative Nurse Well-Being</a:t>
            </a:r>
            <a:br>
              <a:rPr lang="en-US" sz="1300" b="1"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Presented by </a:t>
            </a:r>
            <a:r>
              <a:rPr lang="en-US" sz="2700" b="1" dirty="0">
                <a:solidFill>
                  <a:schemeClr val="bg1"/>
                </a:solidFill>
                <a:latin typeface="Arial" panose="020B0604020202020204" pitchFamily="34" charset="0"/>
                <a:cs typeface="Arial" panose="020B0604020202020204" pitchFamily="34" charset="0"/>
              </a:rPr>
              <a:t>Connie Dahlin, </a:t>
            </a:r>
            <a:r>
              <a:rPr lang="en-US" sz="2700" b="1" i="0" dirty="0">
                <a:solidFill>
                  <a:schemeClr val="bg1"/>
                </a:solidFill>
                <a:effectLst/>
                <a:latin typeface="Segoe UI" panose="020B0502040204020203" pitchFamily="34" charset="0"/>
              </a:rPr>
              <a:t>MSN, ANP-BC, ACHPN, FPCN, FAAN</a:t>
            </a:r>
            <a:br>
              <a:rPr lang="en-US" sz="13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Sponsored by the HPNA Mid-Central District</a:t>
            </a:r>
            <a:br>
              <a:rPr lang="en-US" sz="2200" dirty="0">
                <a:latin typeface="Arial" panose="020B0604020202020204" pitchFamily="34" charset="0"/>
                <a:cs typeface="Arial" panose="020B0604020202020204" pitchFamily="34" charset="0"/>
              </a:rPr>
            </a:br>
            <a:br>
              <a:rPr lang="en-US" sz="2200" dirty="0"/>
            </a:br>
            <a:br>
              <a:rPr lang="en-US" sz="1800" b="1" dirty="0"/>
            </a:br>
            <a:endParaRPr lang="en-US" sz="1800" dirty="0"/>
          </a:p>
        </p:txBody>
      </p:sp>
      <p:sp>
        <p:nvSpPr>
          <p:cNvPr id="5" name="Content Placeholder 4"/>
          <p:cNvSpPr>
            <a:spLocks noGrp="1"/>
          </p:cNvSpPr>
          <p:nvPr>
            <p:ph sz="half" idx="1"/>
          </p:nvPr>
        </p:nvSpPr>
        <p:spPr>
          <a:xfrm>
            <a:off x="323737" y="3100700"/>
            <a:ext cx="7274728" cy="3667873"/>
          </a:xfrm>
        </p:spPr>
        <p:txBody>
          <a:bodyPr>
            <a:normAutofit lnSpcReduction="10000"/>
          </a:bodyPr>
          <a:lstStyle/>
          <a:p>
            <a:pPr>
              <a:buFont typeface="Wingdings" pitchFamily="2" charset="2"/>
              <a:buChar char="Ø"/>
            </a:pPr>
            <a:r>
              <a:rPr lang="en-US" sz="1500" dirty="0"/>
              <a:t>This unique presentation will provide definitions of </a:t>
            </a:r>
            <a:r>
              <a:rPr lang="en-US" sz="1500" dirty="0">
                <a:effectLst/>
                <a:ea typeface="Calibri" panose="020F0502020204030204" pitchFamily="34" charset="0"/>
                <a:cs typeface="Times New Roman" panose="02020603050405020304" pitchFamily="18" charset="0"/>
              </a:rPr>
              <a:t>Moral Distress, Compassion Fatigue, and Burn out</a:t>
            </a:r>
            <a:r>
              <a:rPr lang="en-US" sz="1500" dirty="0">
                <a:ea typeface="Calibri" panose="020F0502020204030204" pitchFamily="34" charset="0"/>
                <a:cs typeface="Times New Roman" panose="02020603050405020304" pitchFamily="18" charset="0"/>
              </a:rPr>
              <a:t> with future strategies for Resilience</a:t>
            </a:r>
            <a:r>
              <a:rPr lang="en-US" sz="1500" dirty="0"/>
              <a:t>.</a:t>
            </a:r>
          </a:p>
          <a:p>
            <a:r>
              <a:rPr lang="en-US" sz="1600" b="1" dirty="0"/>
              <a:t>Free</a:t>
            </a:r>
            <a:r>
              <a:rPr lang="en-US" sz="1600" dirty="0"/>
              <a:t> registration at: </a:t>
            </a:r>
            <a:r>
              <a:rPr lang="en-US" sz="1600" dirty="0">
                <a:hlinkClick r:id="rId2"/>
              </a:rPr>
              <a:t>https://cohpna.nursingnetwork.com/nursing-events/141776-hospice-and-palliative-nurse-wellbeing#!info</a:t>
            </a:r>
            <a:endParaRPr lang="en-US" sz="1600" dirty="0"/>
          </a:p>
          <a:p>
            <a:r>
              <a:rPr lang="en-US" sz="1400" dirty="0"/>
              <a:t>The faculty/planners of this accredited nursing continuing professional development activity have disclosed no relevant financial, professional, or personal relationship with ineligible companies pertaining to the faculty selection, delivery, and evaluation of this accredited education activity.</a:t>
            </a:r>
          </a:p>
          <a:p>
            <a:r>
              <a:rPr lang="en-US" sz="1400" b="1" dirty="0"/>
              <a:t>This program has  been approved for 1.17 contact hours by the Ohio State University College of Nursing.  The Ohio State University College of Nursing is an approved provider of continuing education for Registered Professional Nurses by the American Nurses Credentialing Center’s Commission on Accreditation.</a:t>
            </a:r>
          </a:p>
          <a:p>
            <a:r>
              <a:rPr lang="en-US" sz="1600" b="1" dirty="0">
                <a:solidFill>
                  <a:srgbClr val="FF0000"/>
                </a:solidFill>
              </a:rPr>
              <a:t>Please come early for </a:t>
            </a:r>
            <a:r>
              <a:rPr lang="en-US" sz="1600" b="1" dirty="0">
                <a:solidFill>
                  <a:srgbClr val="C00000"/>
                </a:solidFill>
              </a:rPr>
              <a:t>your Chapter</a:t>
            </a:r>
            <a:r>
              <a:rPr lang="en-US" sz="1600" b="1" dirty="0">
                <a:solidFill>
                  <a:srgbClr val="FF0000"/>
                </a:solidFill>
              </a:rPr>
              <a:t> meeting in breakout rooms from 6:30-7P</a:t>
            </a:r>
            <a:endParaRPr lang="en-US" sz="1600" dirty="0">
              <a:solidFill>
                <a:srgbClr val="FF0000"/>
              </a:solidFill>
            </a:endParaRPr>
          </a:p>
          <a:p>
            <a:endParaRPr lang="en-US" sz="2200" b="1" dirty="0">
              <a:solidFill>
                <a:srgbClr val="595959"/>
              </a:solidFill>
              <a:ea typeface="Calibri" panose="020F0502020204030204" pitchFamily="34" charset="0"/>
              <a:cs typeface="Times New Roman" panose="02020603050405020304" pitchFamily="18" charset="0"/>
            </a:endParaRPr>
          </a:p>
          <a:p>
            <a:endParaRPr lang="en-US" sz="2000" dirty="0"/>
          </a:p>
          <a:p>
            <a:endParaRPr lang="en-US" dirty="0"/>
          </a:p>
        </p:txBody>
      </p:sp>
      <p:pic>
        <p:nvPicPr>
          <p:cNvPr id="12" name="Picture 11"/>
          <p:cNvPicPr/>
          <p:nvPr/>
        </p:nvPicPr>
        <p:blipFill>
          <a:blip r:embed="rId3">
            <a:extLst>
              <a:ext uri="{28A0092B-C50C-407E-A947-70E740481C1C}">
                <a14:useLocalDpi xmlns:a14="http://schemas.microsoft.com/office/drawing/2010/main" val="0"/>
              </a:ext>
            </a:extLst>
          </a:blip>
          <a:stretch>
            <a:fillRect/>
          </a:stretch>
        </p:blipFill>
        <p:spPr>
          <a:xfrm>
            <a:off x="9175789" y="1955202"/>
            <a:ext cx="2787939" cy="1334507"/>
          </a:xfrm>
          <a:prstGeom prst="rect">
            <a:avLst/>
          </a:prstGeom>
        </p:spPr>
      </p:pic>
      <p:sp>
        <p:nvSpPr>
          <p:cNvPr id="2" name="TextBox 1">
            <a:extLst>
              <a:ext uri="{FF2B5EF4-FFF2-40B4-BE49-F238E27FC236}">
                <a16:creationId xmlns:a16="http://schemas.microsoft.com/office/drawing/2014/main" id="{5A59CFC2-1553-5449-9119-E263785F6700}"/>
              </a:ext>
            </a:extLst>
          </p:cNvPr>
          <p:cNvSpPr txBox="1"/>
          <p:nvPr/>
        </p:nvSpPr>
        <p:spPr>
          <a:xfrm>
            <a:off x="2359316" y="2359388"/>
            <a:ext cx="6498382" cy="400110"/>
          </a:xfrm>
          <a:prstGeom prst="rect">
            <a:avLst/>
          </a:prstGeom>
          <a:noFill/>
        </p:spPr>
        <p:txBody>
          <a:bodyPr wrap="none" rtlCol="0">
            <a:spAutoFit/>
          </a:bodyPr>
          <a:lstStyle/>
          <a:p>
            <a:pPr algn="ctr"/>
            <a:r>
              <a:rPr lang="en-US" sz="2000" b="1" dirty="0">
                <a:latin typeface="Trebuchet MS" panose="020B0603020202020204" pitchFamily="34" charset="0"/>
              </a:rPr>
              <a:t>Tuesday </a:t>
            </a:r>
            <a:r>
              <a:rPr lang="en-US" sz="2000" b="1">
                <a:latin typeface="Trebuchet MS" panose="020B0603020202020204" pitchFamily="34" charset="0"/>
              </a:rPr>
              <a:t>Oct 10th</a:t>
            </a:r>
            <a:r>
              <a:rPr lang="en-US" sz="2000" b="1" dirty="0">
                <a:latin typeface="Trebuchet MS" panose="020B0603020202020204" pitchFamily="34" charset="0"/>
              </a:rPr>
              <a:t>, 2023, 7:00-8:15 PM EST via Zoom</a:t>
            </a:r>
          </a:p>
        </p:txBody>
      </p:sp>
      <p:sp>
        <p:nvSpPr>
          <p:cNvPr id="3" name="TextBox 2">
            <a:extLst>
              <a:ext uri="{FF2B5EF4-FFF2-40B4-BE49-F238E27FC236}">
                <a16:creationId xmlns:a16="http://schemas.microsoft.com/office/drawing/2014/main" id="{F1DAE6A4-C545-FD49-8F6A-086E8EC5C35D}"/>
              </a:ext>
            </a:extLst>
          </p:cNvPr>
          <p:cNvSpPr txBox="1"/>
          <p:nvPr/>
        </p:nvSpPr>
        <p:spPr>
          <a:xfrm>
            <a:off x="8118449" y="3121223"/>
            <a:ext cx="2114681" cy="861774"/>
          </a:xfrm>
          <a:prstGeom prst="rect">
            <a:avLst/>
          </a:prstGeom>
          <a:noFill/>
        </p:spPr>
        <p:txBody>
          <a:bodyPr wrap="none" rtlCol="0">
            <a:spAutoFit/>
          </a:bodyPr>
          <a:lstStyle/>
          <a:p>
            <a:endParaRPr lang="en-US" sz="1600" dirty="0"/>
          </a:p>
          <a:p>
            <a:r>
              <a:rPr lang="en-US" sz="1600" b="1" dirty="0"/>
              <a:t>Contact hours: 1.17</a:t>
            </a:r>
          </a:p>
          <a:p>
            <a:endParaRPr lang="en-US" dirty="0"/>
          </a:p>
        </p:txBody>
      </p:sp>
      <p:pic>
        <p:nvPicPr>
          <p:cNvPr id="9" name="Content Placeholder 8" descr="A colorful painted hands on a wall&#10;&#10;Description automatically generated">
            <a:extLst>
              <a:ext uri="{FF2B5EF4-FFF2-40B4-BE49-F238E27FC236}">
                <a16:creationId xmlns:a16="http://schemas.microsoft.com/office/drawing/2014/main" id="{4843D910-5017-7DC3-2E37-62D575DC8193}"/>
              </a:ext>
            </a:extLst>
          </p:cNvPr>
          <p:cNvPicPr>
            <a:picLocks noGrp="1" noChangeAspect="1"/>
          </p:cNvPicPr>
          <p:nvPr>
            <p:ph sz="half" idx="2"/>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8118449" y="3982997"/>
            <a:ext cx="3736181" cy="2490787"/>
          </a:xfrm>
        </p:spPr>
      </p:pic>
      <p:sp>
        <p:nvSpPr>
          <p:cNvPr id="11" name="TextBox 10">
            <a:extLst>
              <a:ext uri="{FF2B5EF4-FFF2-40B4-BE49-F238E27FC236}">
                <a16:creationId xmlns:a16="http://schemas.microsoft.com/office/drawing/2014/main" id="{D75E0C03-8EE7-6146-9196-B4CDFD8166F4}"/>
              </a:ext>
            </a:extLst>
          </p:cNvPr>
          <p:cNvSpPr txBox="1"/>
          <p:nvPr/>
        </p:nvSpPr>
        <p:spPr>
          <a:xfrm>
            <a:off x="8189715" y="6525853"/>
            <a:ext cx="3664916" cy="230832"/>
          </a:xfrm>
          <a:prstGeom prst="rect">
            <a:avLst/>
          </a:prstGeom>
          <a:noFill/>
        </p:spPr>
        <p:txBody>
          <a:bodyPr wrap="square" rtlCol="0">
            <a:spAutoFit/>
          </a:bodyPr>
          <a:lstStyle/>
          <a:p>
            <a:r>
              <a:rPr lang="en-US" sz="900">
                <a:hlinkClick r:id="rId5" tooltip="https://www.mappingmediafreedom.org/2020/10/12/reportit-mental-health-protecting-the-wellbeing-of-journalists-and-media-workers-across-europe/"/>
              </a:rPr>
              <a:t>This Photo</a:t>
            </a:r>
            <a:r>
              <a:rPr lang="en-US" sz="900"/>
              <a:t> by Unknown Author is licensed under </a:t>
            </a:r>
            <a:r>
              <a:rPr lang="en-US" sz="900">
                <a:hlinkClick r:id="rId6" tooltip="https://creativecommons.org/licenses/by-nc-sa/3.0/"/>
              </a:rPr>
              <a:t>CC BY-SA-NC</a:t>
            </a:r>
            <a:endParaRPr lang="en-US" sz="900"/>
          </a:p>
        </p:txBody>
      </p:sp>
    </p:spTree>
    <p:extLst>
      <p:ext uri="{BB962C8B-B14F-4D97-AF65-F5344CB8AC3E}">
        <p14:creationId xmlns:p14="http://schemas.microsoft.com/office/powerpoint/2010/main" val="14146540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05F71E14A0C04883F69F96F064D1D9" ma:contentTypeVersion="14" ma:contentTypeDescription="Create a new document." ma:contentTypeScope="" ma:versionID="279a2e068502f369a583aa7b24f2012d">
  <xsd:schema xmlns:xsd="http://www.w3.org/2001/XMLSchema" xmlns:xs="http://www.w3.org/2001/XMLSchema" xmlns:p="http://schemas.microsoft.com/office/2006/metadata/properties" xmlns:ns1="http://schemas.microsoft.com/sharepoint/v3" xmlns:ns3="8c062d20-4fc2-49f6-b8d4-7347d8a236d3" xmlns:ns4="3fa47d79-84b2-4d23-a82a-afadf63f6cd6" targetNamespace="http://schemas.microsoft.com/office/2006/metadata/properties" ma:root="true" ma:fieldsID="0880033509d8127ddbcbc17eb3c53068" ns1:_="" ns3:_="" ns4:_="">
    <xsd:import namespace="http://schemas.microsoft.com/sharepoint/v3"/>
    <xsd:import namespace="8c062d20-4fc2-49f6-b8d4-7347d8a236d3"/>
    <xsd:import namespace="3fa47d79-84b2-4d23-a82a-afadf63f6cd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EventHashCode" minOccurs="0"/>
                <xsd:element ref="ns4:MediaServiceGenerationTime" minOccurs="0"/>
                <xsd:element ref="ns4:MediaServiceAutoKeyPoints" minOccurs="0"/>
                <xsd:element ref="ns4:MediaServiceKeyPoints" minOccurs="0"/>
                <xsd:element ref="ns4:MediaServiceOCR"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c062d20-4fc2-49f6-b8d4-7347d8a236d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fa47d79-84b2-4d23-a82a-afadf63f6cd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62B156-A3DB-4980-83E0-A67B01DC75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c062d20-4fc2-49f6-b8d4-7347d8a236d3"/>
    <ds:schemaRef ds:uri="3fa47d79-84b2-4d23-a82a-afadf63f6c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642002-F47E-486E-A7C2-F1BE1EC12D9B}">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c062d20-4fc2-49f6-b8d4-7347d8a236d3"/>
    <ds:schemaRef ds:uri="http://purl.org/dc/elements/1.1/"/>
    <ds:schemaRef ds:uri="http://schemas.microsoft.com/office/2006/metadata/properties"/>
    <ds:schemaRef ds:uri="3fa47d79-84b2-4d23-a82a-afadf63f6cd6"/>
    <ds:schemaRef ds:uri="http://www.w3.org/XML/1998/namespace"/>
    <ds:schemaRef ds:uri="http://purl.org/dc/dcmitype/"/>
  </ds:schemaRefs>
</ds:datastoreItem>
</file>

<file path=customXml/itemProps3.xml><?xml version="1.0" encoding="utf-8"?>
<ds:datastoreItem xmlns:ds="http://schemas.openxmlformats.org/officeDocument/2006/customXml" ds:itemID="{BDA4D9C5-CD81-4B43-986E-0C9BE7793C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 Boardroom</Template>
  <TotalTime>3998</TotalTime>
  <Words>196</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Century Gothic</vt:lpstr>
      <vt:lpstr>Segoe UI</vt:lpstr>
      <vt:lpstr>Trebuchet MS</vt:lpstr>
      <vt:lpstr>Wingdings</vt:lpstr>
      <vt:lpstr>Wingdings 3</vt:lpstr>
      <vt:lpstr>Ion Boardroom</vt:lpstr>
      <vt:lpstr>  Hospice and Palliative Nurse Well-Being Presented by Connie Dahlin, MSN, ANP-BC, ACHPN, FPCN, FAAN Sponsored by the HPNA Mid-Central District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CHF- the latest medications and interventions for managing advanced heart failure. Judy Germani RN Specialty Care Nurse Coordinator for heart Failure &amp; Pulmonary HTN</dc:title>
  <dc:creator>Smeltzer, Rebecca</dc:creator>
  <cp:lastModifiedBy>Theresa Lamport</cp:lastModifiedBy>
  <cp:revision>40</cp:revision>
  <dcterms:created xsi:type="dcterms:W3CDTF">2017-08-17T14:31:38Z</dcterms:created>
  <dcterms:modified xsi:type="dcterms:W3CDTF">2023-09-13T20:20:49Z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0x0101007D05F71E14A0C04883F69F96F064D1D9</vt:lpwstr>
  </property>
</Properties>
</file>