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91FC03-401E-4D0E-81EC-2ED76E38A097}" v="10" dt="2023-08-18T20:53:29.4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724" autoAdjust="0"/>
  </p:normalViewPr>
  <p:slideViewPr>
    <p:cSldViewPr>
      <p:cViewPr>
        <p:scale>
          <a:sx n="100" d="100"/>
          <a:sy n="100" d="100"/>
        </p:scale>
        <p:origin x="1266" y="-1140"/>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Fox" userId="9c8f5830-cd28-4af3-97e5-f5095f9a3722" providerId="ADAL" clId="{2191FC03-401E-4D0E-81EC-2ED76E38A097}"/>
    <pc:docChg chg="custSel modSld">
      <pc:chgData name="Maria Fox" userId="9c8f5830-cd28-4af3-97e5-f5095f9a3722" providerId="ADAL" clId="{2191FC03-401E-4D0E-81EC-2ED76E38A097}" dt="2023-08-18T20:54:47.050" v="365" actId="20577"/>
      <pc:docMkLst>
        <pc:docMk/>
      </pc:docMkLst>
      <pc:sldChg chg="addSp delSp modSp mod">
        <pc:chgData name="Maria Fox" userId="9c8f5830-cd28-4af3-97e5-f5095f9a3722" providerId="ADAL" clId="{2191FC03-401E-4D0E-81EC-2ED76E38A097}" dt="2023-08-18T20:54:47.050" v="365" actId="20577"/>
        <pc:sldMkLst>
          <pc:docMk/>
          <pc:sldMk cId="3195808833" sldId="256"/>
        </pc:sldMkLst>
        <pc:spChg chg="mod">
          <ac:chgData name="Maria Fox" userId="9c8f5830-cd28-4af3-97e5-f5095f9a3722" providerId="ADAL" clId="{2191FC03-401E-4D0E-81EC-2ED76E38A097}" dt="2023-08-16T22:14:17.197" v="35" actId="20577"/>
          <ac:spMkLst>
            <pc:docMk/>
            <pc:sldMk cId="3195808833" sldId="256"/>
            <ac:spMk id="3" creationId="{00000000-0000-0000-0000-000000000000}"/>
          </ac:spMkLst>
        </pc:spChg>
        <pc:spChg chg="mod">
          <ac:chgData name="Maria Fox" userId="9c8f5830-cd28-4af3-97e5-f5095f9a3722" providerId="ADAL" clId="{2191FC03-401E-4D0E-81EC-2ED76E38A097}" dt="2023-08-17T13:23:52.566" v="50" actId="20577"/>
          <ac:spMkLst>
            <pc:docMk/>
            <pc:sldMk cId="3195808833" sldId="256"/>
            <ac:spMk id="5" creationId="{00000000-0000-0000-0000-000000000000}"/>
          </ac:spMkLst>
        </pc:spChg>
        <pc:spChg chg="mod">
          <ac:chgData name="Maria Fox" userId="9c8f5830-cd28-4af3-97e5-f5095f9a3722" providerId="ADAL" clId="{2191FC03-401E-4D0E-81EC-2ED76E38A097}" dt="2023-08-16T22:13:18.800" v="1" actId="255"/>
          <ac:spMkLst>
            <pc:docMk/>
            <pc:sldMk cId="3195808833" sldId="256"/>
            <ac:spMk id="7" creationId="{00000000-0000-0000-0000-000000000000}"/>
          </ac:spMkLst>
        </pc:spChg>
        <pc:spChg chg="mod">
          <ac:chgData name="Maria Fox" userId="9c8f5830-cd28-4af3-97e5-f5095f9a3722" providerId="ADAL" clId="{2191FC03-401E-4D0E-81EC-2ED76E38A097}" dt="2023-08-18T20:54:47.050" v="365" actId="20577"/>
          <ac:spMkLst>
            <pc:docMk/>
            <pc:sldMk cId="3195808833" sldId="256"/>
            <ac:spMk id="10" creationId="{00000000-0000-0000-0000-000000000000}"/>
          </ac:spMkLst>
        </pc:spChg>
        <pc:picChg chg="del">
          <ac:chgData name="Maria Fox" userId="9c8f5830-cd28-4af3-97e5-f5095f9a3722" providerId="ADAL" clId="{2191FC03-401E-4D0E-81EC-2ED76E38A097}" dt="2023-08-16T22:15:44.818" v="36" actId="21"/>
          <ac:picMkLst>
            <pc:docMk/>
            <pc:sldMk cId="3195808833" sldId="256"/>
            <ac:picMk id="11" creationId="{D81660ED-570A-4931-8A49-545624F1A26E}"/>
          </ac:picMkLst>
        </pc:picChg>
        <pc:picChg chg="add mod">
          <ac:chgData name="Maria Fox" userId="9c8f5830-cd28-4af3-97e5-f5095f9a3722" providerId="ADAL" clId="{2191FC03-401E-4D0E-81EC-2ED76E38A097}" dt="2023-08-16T22:16:05.109" v="43" actId="14100"/>
          <ac:picMkLst>
            <pc:docMk/>
            <pc:sldMk cId="3195808833" sldId="256"/>
            <ac:picMk id="1026" creationId="{4B3767A3-BFF0-800C-8667-73B861FC90C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0529C2-9480-49E0-AA42-C234B0D2F2B1}" type="datetimeFigureOut">
              <a:rPr lang="en-US" smtClean="0"/>
              <a:t>8/18/2023</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0AFDA4-BFB2-4970-8AA1-050265057185}" type="slidenum">
              <a:rPr lang="en-US" smtClean="0"/>
              <a:t>‹#›</a:t>
            </a:fld>
            <a:endParaRPr lang="en-US"/>
          </a:p>
        </p:txBody>
      </p:sp>
    </p:spTree>
    <p:extLst>
      <p:ext uri="{BB962C8B-B14F-4D97-AF65-F5344CB8AC3E}">
        <p14:creationId xmlns:p14="http://schemas.microsoft.com/office/powerpoint/2010/main" val="1482269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0AFDA4-BFB2-4970-8AA1-050265057185}" type="slidenum">
              <a:rPr lang="en-US" smtClean="0"/>
              <a:t>1</a:t>
            </a:fld>
            <a:endParaRPr lang="en-US"/>
          </a:p>
        </p:txBody>
      </p:sp>
    </p:spTree>
    <p:extLst>
      <p:ext uri="{BB962C8B-B14F-4D97-AF65-F5344CB8AC3E}">
        <p14:creationId xmlns:p14="http://schemas.microsoft.com/office/powerpoint/2010/main" val="405233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385762" y="7133205"/>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285750" y="6471217"/>
            <a:ext cx="6343650" cy="1629833"/>
          </a:xfrm>
        </p:spPr>
        <p:txBody>
          <a:bodyPr anchor="t"/>
          <a:lstStyle/>
          <a:p>
            <a:r>
              <a:rPr kumimoji="0" lang="en-US"/>
              <a:t>Click to edit Master title style</a:t>
            </a:r>
          </a:p>
        </p:txBody>
      </p:sp>
      <p:sp>
        <p:nvSpPr>
          <p:cNvPr id="9" name="Subtitle 8"/>
          <p:cNvSpPr>
            <a:spLocks noGrp="1"/>
          </p:cNvSpPr>
          <p:nvPr>
            <p:ph type="subTitle" idx="1"/>
          </p:nvPr>
        </p:nvSpPr>
        <p:spPr>
          <a:xfrm>
            <a:off x="285750" y="5181600"/>
            <a:ext cx="6343650" cy="12192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37B08514-16E2-4256-906E-E9B99B4EEA89}" type="datetimeFigureOut">
              <a:rPr lang="en-US" smtClean="0"/>
              <a:t>8/18/2023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6172200" y="8631936"/>
            <a:ext cx="569214" cy="329184"/>
          </a:xfrm>
        </p:spPr>
        <p:txBody>
          <a:bodyPr/>
          <a:lstStyle/>
          <a:p>
            <a:fld id="{DAA6160F-B317-4193-BAED-3B605CF40A9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B08514-16E2-4256-906E-E9B99B4EEA89}" type="datetimeFigureOut">
              <a:rPr lang="en-US" smtClean="0"/>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A6160F-B317-4193-BAED-3B605CF40A9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43500" y="732370"/>
            <a:ext cx="1371600" cy="780203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342900" y="732370"/>
            <a:ext cx="4686300" cy="780203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B08514-16E2-4256-906E-E9B99B4EEA89}" type="datetimeFigureOut">
              <a:rPr lang="en-US" smtClean="0"/>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A6160F-B317-4193-BAED-3B605CF40A9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37B08514-16E2-4256-906E-E9B99B4EEA89}" type="datetimeFigureOut">
              <a:rPr lang="en-US" smtClean="0"/>
              <a:t>8/18/2023</a:t>
            </a:fld>
            <a:endParaRPr lang="en-US"/>
          </a:p>
        </p:txBody>
      </p:sp>
      <p:sp>
        <p:nvSpPr>
          <p:cNvPr id="19" name="Footer Placeholder 18"/>
          <p:cNvSpPr>
            <a:spLocks noGrp="1"/>
          </p:cNvSpPr>
          <p:nvPr>
            <p:ph type="ftr" sz="quarter" idx="11"/>
          </p:nvPr>
        </p:nvSpPr>
        <p:spPr>
          <a:xfrm>
            <a:off x="2686050" y="101602"/>
            <a:ext cx="2171700" cy="385233"/>
          </a:xfrm>
        </p:spPr>
        <p:txBody>
          <a:bodyPr/>
          <a:lstStyle/>
          <a:p>
            <a:endParaRPr lang="en-US"/>
          </a:p>
        </p:txBody>
      </p:sp>
      <p:sp>
        <p:nvSpPr>
          <p:cNvPr id="16" name="Slide Number Placeholder 15"/>
          <p:cNvSpPr>
            <a:spLocks noGrp="1"/>
          </p:cNvSpPr>
          <p:nvPr>
            <p:ph type="sldNum" sz="quarter" idx="12"/>
          </p:nvPr>
        </p:nvSpPr>
        <p:spPr>
          <a:xfrm>
            <a:off x="6172200" y="8631936"/>
            <a:ext cx="569214" cy="329184"/>
          </a:xfrm>
        </p:spPr>
        <p:txBody>
          <a:bodyPr/>
          <a:lstStyle/>
          <a:p>
            <a:fld id="{DAA6160F-B317-4193-BAED-3B605CF40A9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385762" y="4593205"/>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285750" y="2235200"/>
            <a:ext cx="6343650" cy="16256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37B08514-16E2-4256-906E-E9B99B4EEA89}" type="datetimeFigureOut">
              <a:rPr lang="en-US" smtClean="0"/>
              <a:t>8/18/2023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DAA6160F-B317-4193-BAED-3B605CF40A91}" type="slidenum">
              <a:rPr lang="en-US" smtClean="0"/>
              <a:t>‹#›</a:t>
            </a:fld>
            <a:endParaRPr lang="en-US"/>
          </a:p>
        </p:txBody>
      </p:sp>
      <p:sp>
        <p:nvSpPr>
          <p:cNvPr id="8" name="Title 7"/>
          <p:cNvSpPr>
            <a:spLocks noGrp="1"/>
          </p:cNvSpPr>
          <p:nvPr>
            <p:ph type="title"/>
          </p:nvPr>
        </p:nvSpPr>
        <p:spPr>
          <a:xfrm>
            <a:off x="135356" y="3929449"/>
            <a:ext cx="6515100" cy="1579767"/>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226314" y="609600"/>
            <a:ext cx="6515100" cy="1121664"/>
          </a:xfrm>
        </p:spPr>
        <p:txBody>
          <a:bodyPr/>
          <a:lstStyle/>
          <a:p>
            <a:r>
              <a:rPr kumimoji="0" lang="en-US"/>
              <a:t>Click to edit Master title style</a:t>
            </a:r>
          </a:p>
        </p:txBody>
      </p:sp>
      <p:sp>
        <p:nvSpPr>
          <p:cNvPr id="14" name="Content Placeholder 13"/>
          <p:cNvSpPr>
            <a:spLocks noGrp="1"/>
          </p:cNvSpPr>
          <p:nvPr>
            <p:ph sz="half" idx="1"/>
          </p:nvPr>
        </p:nvSpPr>
        <p:spPr>
          <a:xfrm>
            <a:off x="228600" y="2133600"/>
            <a:ext cx="3143250" cy="62992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3486150" y="2133600"/>
            <a:ext cx="3257550" cy="62992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37B08514-16E2-4256-906E-E9B99B4EEA89}" type="datetimeFigureOut">
              <a:rPr lang="en-US" smtClean="0"/>
              <a:t>8/18/2023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AA6160F-B317-4193-BAED-3B605CF40A9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228600" y="7213601"/>
            <a:ext cx="6457950" cy="1176867"/>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11084" y="889000"/>
            <a:ext cx="3217917" cy="853016"/>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3483770" y="889000"/>
            <a:ext cx="3219181" cy="853016"/>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11084" y="1754718"/>
            <a:ext cx="3217917" cy="5255684"/>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3486548" y="1754718"/>
            <a:ext cx="3216402" cy="5255684"/>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37B08514-16E2-4256-906E-E9B99B4EEA89}" type="datetimeFigureOut">
              <a:rPr lang="en-US" smtClean="0"/>
              <a:t>8/18/2023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172200" y="8636000"/>
            <a:ext cx="571500" cy="329184"/>
          </a:xfrm>
        </p:spPr>
        <p:txBody>
          <a:bodyPr/>
          <a:lstStyle/>
          <a:p>
            <a:fld id="{DAA6160F-B317-4193-BAED-3B605CF40A91}" type="slidenum">
              <a:rPr lang="en-US" smtClean="0"/>
              <a:t>‹#›</a:t>
            </a:fld>
            <a:endParaRPr lang="en-US"/>
          </a:p>
        </p:txBody>
      </p:sp>
      <p:sp>
        <p:nvSpPr>
          <p:cNvPr id="11" name="Straight Connector 10"/>
          <p:cNvSpPr>
            <a:spLocks noChangeShapeType="1"/>
          </p:cNvSpPr>
          <p:nvPr/>
        </p:nvSpPr>
        <p:spPr bwMode="auto">
          <a:xfrm>
            <a:off x="385762" y="8026402"/>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226314" y="609600"/>
            <a:ext cx="6515100" cy="1121664"/>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37B08514-16E2-4256-906E-E9B99B4EEA89}" type="datetimeFigureOut">
              <a:rPr lang="en-US" smtClean="0"/>
              <a:t>8/18/2023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A6160F-B317-4193-BAED-3B605CF40A9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B08514-16E2-4256-906E-E9B99B4EEA89}" type="datetimeFigureOut">
              <a:rPr lang="en-US" smtClean="0"/>
              <a:t>8/18/2023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A6160F-B317-4193-BAED-3B605CF40A9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385762" y="7798825"/>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342900" y="7315201"/>
            <a:ext cx="6343650" cy="694267"/>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342901" y="812800"/>
            <a:ext cx="2256235" cy="64008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2681288" y="812800"/>
            <a:ext cx="4005263" cy="64008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37B08514-16E2-4256-906E-E9B99B4EEA89}" type="datetimeFigureOut">
              <a:rPr lang="en-US" smtClean="0"/>
              <a:t>8/18/2023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A6160F-B317-4193-BAED-3B605CF40A9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2628900" y="822179"/>
            <a:ext cx="3771900" cy="48768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37B08514-16E2-4256-906E-E9B99B4EEA89}" type="datetimeFigureOut">
              <a:rPr lang="en-US" smtClean="0"/>
              <a:t>8/18/2023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AA6160F-B317-4193-BAED-3B605CF40A91}" type="slidenum">
              <a:rPr lang="en-US" smtClean="0"/>
              <a:t>‹#›</a:t>
            </a:fld>
            <a:endParaRPr lang="en-US"/>
          </a:p>
        </p:txBody>
      </p:sp>
      <p:sp>
        <p:nvSpPr>
          <p:cNvPr id="17" name="Title 16"/>
          <p:cNvSpPr>
            <a:spLocks noGrp="1"/>
          </p:cNvSpPr>
          <p:nvPr>
            <p:ph type="title"/>
          </p:nvPr>
        </p:nvSpPr>
        <p:spPr>
          <a:xfrm>
            <a:off x="285750" y="6658347"/>
            <a:ext cx="4400550" cy="696384"/>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285750" y="7377625"/>
            <a:ext cx="4400550" cy="1024467"/>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385762" y="1401199"/>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228600" y="2072218"/>
            <a:ext cx="6515100" cy="6034617"/>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4857750" y="101602"/>
            <a:ext cx="1885950" cy="385233"/>
          </a:xfrm>
          <a:prstGeom prst="rect">
            <a:avLst/>
          </a:prstGeom>
        </p:spPr>
        <p:txBody>
          <a:bodyPr vert="horz"/>
          <a:lstStyle>
            <a:lvl1pPr algn="l" eaLnBrk="1" latinLnBrk="0" hangingPunct="1">
              <a:defRPr kumimoji="0" sz="1200">
                <a:solidFill>
                  <a:schemeClr val="accent1">
                    <a:shade val="75000"/>
                  </a:schemeClr>
                </a:solidFill>
              </a:defRPr>
            </a:lvl1pPr>
          </a:lstStyle>
          <a:p>
            <a:fld id="{37B08514-16E2-4256-906E-E9B99B4EEA89}" type="datetimeFigureOut">
              <a:rPr lang="en-US" smtClean="0"/>
              <a:t>8/18/2023</a:t>
            </a:fld>
            <a:endParaRPr lang="en-US"/>
          </a:p>
        </p:txBody>
      </p:sp>
      <p:sp>
        <p:nvSpPr>
          <p:cNvPr id="28" name="Footer Placeholder 27"/>
          <p:cNvSpPr>
            <a:spLocks noGrp="1"/>
          </p:cNvSpPr>
          <p:nvPr>
            <p:ph type="ftr" sz="quarter" idx="3"/>
          </p:nvPr>
        </p:nvSpPr>
        <p:spPr>
          <a:xfrm>
            <a:off x="2343150" y="101602"/>
            <a:ext cx="2514600" cy="385233"/>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6172200" y="8636002"/>
            <a:ext cx="571500" cy="325967"/>
          </a:xfrm>
          <a:prstGeom prst="rect">
            <a:avLst/>
          </a:prstGeom>
        </p:spPr>
        <p:txBody>
          <a:bodyPr vert="horz"/>
          <a:lstStyle>
            <a:lvl1pPr algn="r" eaLnBrk="1" latinLnBrk="0" hangingPunct="1">
              <a:defRPr kumimoji="0" sz="1200">
                <a:solidFill>
                  <a:schemeClr val="accent1">
                    <a:shade val="75000"/>
                  </a:schemeClr>
                </a:solidFill>
              </a:defRPr>
            </a:lvl1pPr>
          </a:lstStyle>
          <a:p>
            <a:fld id="{DAA6160F-B317-4193-BAED-3B605CF40A91}" type="slidenum">
              <a:rPr lang="en-US" smtClean="0"/>
              <a:t>‹#›</a:t>
            </a:fld>
            <a:endParaRPr lang="en-US"/>
          </a:p>
        </p:txBody>
      </p:sp>
      <p:sp>
        <p:nvSpPr>
          <p:cNvPr id="10" name="Title Placeholder 9"/>
          <p:cNvSpPr>
            <a:spLocks noGrp="1"/>
          </p:cNvSpPr>
          <p:nvPr>
            <p:ph type="title"/>
          </p:nvPr>
        </p:nvSpPr>
        <p:spPr>
          <a:xfrm>
            <a:off x="228600" y="609600"/>
            <a:ext cx="6515100" cy="11176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385762" y="1401199"/>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385762" y="1410650"/>
            <a:ext cx="6472238" cy="31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idwesthpna.nursingnetwork.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799" y="1447800"/>
            <a:ext cx="5943599" cy="1200329"/>
          </a:xfrm>
          <a:prstGeom prst="rect">
            <a:avLst/>
          </a:prstGeom>
          <a:noFill/>
        </p:spPr>
        <p:txBody>
          <a:bodyPr wrap="square" rtlCol="0">
            <a:spAutoFit/>
          </a:bodyPr>
          <a:lstStyle/>
          <a:p>
            <a:pPr algn="ctr"/>
            <a:r>
              <a:rPr lang="en-US" b="1" dirty="0"/>
              <a:t>Join Us </a:t>
            </a:r>
          </a:p>
          <a:p>
            <a:pPr algn="ctr"/>
            <a:r>
              <a:rPr lang="en-US" b="1" dirty="0"/>
              <a:t>Midwest  Chapter </a:t>
            </a:r>
          </a:p>
          <a:p>
            <a:pPr algn="ctr"/>
            <a:r>
              <a:rPr lang="en-US" b="1" dirty="0"/>
              <a:t>Hospice and Palliative Nursing Association</a:t>
            </a:r>
          </a:p>
          <a:p>
            <a:pPr algn="ctr"/>
            <a:r>
              <a:rPr lang="en-US" b="1" dirty="0"/>
              <a:t>Education Program</a:t>
            </a:r>
          </a:p>
        </p:txBody>
      </p:sp>
      <p:sp>
        <p:nvSpPr>
          <p:cNvPr id="5" name="TextBox 4"/>
          <p:cNvSpPr txBox="1"/>
          <p:nvPr/>
        </p:nvSpPr>
        <p:spPr>
          <a:xfrm>
            <a:off x="151714" y="3577110"/>
            <a:ext cx="3886885" cy="1107996"/>
          </a:xfrm>
          <a:prstGeom prst="rect">
            <a:avLst/>
          </a:prstGeom>
          <a:noFill/>
        </p:spPr>
        <p:txBody>
          <a:bodyPr wrap="square" rtlCol="0">
            <a:spAutoFit/>
          </a:bodyPr>
          <a:lstStyle/>
          <a:p>
            <a:r>
              <a:rPr lang="en-US" sz="1400" b="1" dirty="0"/>
              <a:t>6:00-6:30: Business Meeting, Virtual Networking</a:t>
            </a:r>
          </a:p>
          <a:p>
            <a:r>
              <a:rPr lang="en-US" sz="1400" b="1" dirty="0"/>
              <a:t>6:30-7:30 Program: </a:t>
            </a:r>
            <a:r>
              <a:rPr lang="en-US" sz="1400" b="1" dirty="0">
                <a:effectLst/>
                <a:latin typeface="Calibri" panose="020F0502020204030204" pitchFamily="34" charset="0"/>
                <a:ea typeface="Calibri" panose="020F0502020204030204" pitchFamily="34" charset="0"/>
              </a:rPr>
              <a:t>Buprenorphine: Good for many things, but not wordle…</a:t>
            </a:r>
            <a:endParaRPr lang="en-US" sz="1400" b="1" dirty="0"/>
          </a:p>
          <a:p>
            <a:r>
              <a:rPr lang="en-US" sz="1200" b="1" dirty="0"/>
              <a:t>Speaker: </a:t>
            </a:r>
            <a:r>
              <a:rPr lang="en-US" sz="1200" dirty="0"/>
              <a:t>Ben Skoch, DO, MBA. Palliative Care Physician, The University of Kansas Health System</a:t>
            </a:r>
          </a:p>
        </p:txBody>
      </p:sp>
      <p:sp>
        <p:nvSpPr>
          <p:cNvPr id="7" name="TextBox 6"/>
          <p:cNvSpPr txBox="1"/>
          <p:nvPr/>
        </p:nvSpPr>
        <p:spPr>
          <a:xfrm>
            <a:off x="811161" y="8499396"/>
            <a:ext cx="5638800" cy="400110"/>
          </a:xfrm>
          <a:prstGeom prst="rect">
            <a:avLst/>
          </a:prstGeom>
          <a:noFill/>
        </p:spPr>
        <p:txBody>
          <a:bodyPr wrap="square" rtlCol="0">
            <a:spAutoFit/>
          </a:bodyPr>
          <a:lstStyle/>
          <a:p>
            <a:pPr algn="ctr"/>
            <a:r>
              <a:rPr lang="en-US" sz="1000" dirty="0">
                <a:effectLst/>
                <a:latin typeface="Calibri" panose="020F0502020204030204" pitchFamily="34" charset="0"/>
                <a:ea typeface="Times New Roman" panose="02020603050405020304" pitchFamily="18" charset="0"/>
              </a:rPr>
              <a:t>The University of Kansas Health System is accredited as a provider of nursing continuing professional development by the American Nurses Credentialing Center’s Commission on Accreditation.</a:t>
            </a:r>
            <a:endParaRPr lang="en-US" sz="1000" dirty="0"/>
          </a:p>
        </p:txBody>
      </p:sp>
      <p:sp>
        <p:nvSpPr>
          <p:cNvPr id="2" name="TextBox 1"/>
          <p:cNvSpPr txBox="1"/>
          <p:nvPr/>
        </p:nvSpPr>
        <p:spPr>
          <a:xfrm>
            <a:off x="195651" y="2611728"/>
            <a:ext cx="6621377" cy="646331"/>
          </a:xfrm>
          <a:prstGeom prst="rect">
            <a:avLst/>
          </a:prstGeom>
          <a:noFill/>
        </p:spPr>
        <p:txBody>
          <a:bodyPr wrap="square" rtlCol="0">
            <a:spAutoFit/>
          </a:bodyPr>
          <a:lstStyle/>
          <a:p>
            <a:pPr algn="ctr"/>
            <a:r>
              <a:rPr lang="en-US" dirty="0"/>
              <a:t>Date: September 28, 2023</a:t>
            </a:r>
          </a:p>
          <a:p>
            <a:pPr algn="ctr"/>
            <a:r>
              <a:rPr lang="en-US" dirty="0"/>
              <a:t>Location: virtual webinar, Zoom</a:t>
            </a:r>
            <a:endParaRPr lang="en-US" sz="1200" dirty="0"/>
          </a:p>
        </p:txBody>
      </p:sp>
      <p:sp>
        <p:nvSpPr>
          <p:cNvPr id="3" name="TextBox 2"/>
          <p:cNvSpPr txBox="1"/>
          <p:nvPr/>
        </p:nvSpPr>
        <p:spPr>
          <a:xfrm>
            <a:off x="195651" y="5487888"/>
            <a:ext cx="2166549" cy="1869743"/>
          </a:xfrm>
          <a:prstGeom prst="rect">
            <a:avLst/>
          </a:prstGeom>
          <a:noFill/>
        </p:spPr>
        <p:txBody>
          <a:bodyPr wrap="square" rtlCol="0">
            <a:spAutoFit/>
          </a:bodyPr>
          <a:lstStyle/>
          <a:p>
            <a:r>
              <a:rPr lang="en-US" sz="1200" b="1" dirty="0"/>
              <a:t>Description</a:t>
            </a:r>
          </a:p>
          <a:p>
            <a:pPr algn="just"/>
            <a:r>
              <a:rPr lang="en-US" sz="950" dirty="0"/>
              <a:t>Purpose of this program is to provide the healthcare provider with EBP strategies to describe and understand the role and use of Buprenorphine for pain management in hospice and palliative care populations. Target audience: RNs, APRNs, Chaplains, and SW in acute care and community settings.</a:t>
            </a:r>
          </a:p>
          <a:p>
            <a:endParaRPr lang="en-US" dirty="0"/>
          </a:p>
        </p:txBody>
      </p:sp>
      <p:sp>
        <p:nvSpPr>
          <p:cNvPr id="9" name="TextBox 8"/>
          <p:cNvSpPr txBox="1"/>
          <p:nvPr/>
        </p:nvSpPr>
        <p:spPr>
          <a:xfrm>
            <a:off x="2443162" y="5491287"/>
            <a:ext cx="2057400" cy="1477328"/>
          </a:xfrm>
          <a:prstGeom prst="rect">
            <a:avLst/>
          </a:prstGeom>
          <a:noFill/>
        </p:spPr>
        <p:txBody>
          <a:bodyPr wrap="square" rtlCol="0">
            <a:spAutoFit/>
          </a:bodyPr>
          <a:lstStyle/>
          <a:p>
            <a:r>
              <a:rPr lang="en-US" sz="1200" b="1" dirty="0"/>
              <a:t>Disclosures</a:t>
            </a:r>
          </a:p>
          <a:p>
            <a:pPr algn="just"/>
            <a:r>
              <a:rPr lang="en-US" sz="1000" dirty="0"/>
              <a:t>There have been no conflicts of interest identified during the planning of this offering. To receive contact hours, participants must attend the entire program and complete the online evaluation. </a:t>
            </a:r>
          </a:p>
          <a:p>
            <a:pPr algn="just"/>
            <a:endParaRPr lang="en-US" dirty="0"/>
          </a:p>
        </p:txBody>
      </p:sp>
      <p:sp>
        <p:nvSpPr>
          <p:cNvPr id="10" name="TextBox 9"/>
          <p:cNvSpPr txBox="1"/>
          <p:nvPr/>
        </p:nvSpPr>
        <p:spPr>
          <a:xfrm>
            <a:off x="4604655" y="5491287"/>
            <a:ext cx="2253345" cy="1954381"/>
          </a:xfrm>
          <a:prstGeom prst="rect">
            <a:avLst/>
          </a:prstGeom>
          <a:noFill/>
        </p:spPr>
        <p:txBody>
          <a:bodyPr wrap="square" rtlCol="0">
            <a:spAutoFit/>
          </a:bodyPr>
          <a:lstStyle/>
          <a:p>
            <a:r>
              <a:rPr lang="en-US" sz="1100" b="1" dirty="0"/>
              <a:t>Register</a:t>
            </a:r>
          </a:p>
          <a:p>
            <a:r>
              <a:rPr lang="en-US" sz="1000" b="1" dirty="0"/>
              <a:t>* 1 </a:t>
            </a:r>
            <a:r>
              <a:rPr lang="en-US" sz="1000" b="1" dirty="0" err="1"/>
              <a:t>hr</a:t>
            </a:r>
            <a:r>
              <a:rPr lang="en-US" sz="1000" b="1" dirty="0"/>
              <a:t> CE for RN/ APRN (</a:t>
            </a:r>
            <a:r>
              <a:rPr lang="en-US" sz="1000" b="1"/>
              <a:t>Pharm hour)</a:t>
            </a:r>
            <a:endParaRPr lang="en-US" sz="1000" b="1" dirty="0"/>
          </a:p>
          <a:p>
            <a:r>
              <a:rPr lang="en-US" sz="900" dirty="0"/>
              <a:t>*</a:t>
            </a:r>
            <a:r>
              <a:rPr lang="en-US" sz="900" b="1" dirty="0"/>
              <a:t>Free</a:t>
            </a:r>
            <a:r>
              <a:rPr lang="en-US" sz="900" dirty="0"/>
              <a:t> </a:t>
            </a:r>
            <a:r>
              <a:rPr lang="en-US" sz="900" b="1" dirty="0"/>
              <a:t>for Midwest HPNA chapter members</a:t>
            </a:r>
          </a:p>
          <a:p>
            <a:r>
              <a:rPr lang="en-US" sz="900" dirty="0"/>
              <a:t>*$10 for non-members </a:t>
            </a:r>
          </a:p>
          <a:p>
            <a:r>
              <a:rPr lang="en-US" sz="900" dirty="0"/>
              <a:t>*Fee waived if you join chapter at the meeting</a:t>
            </a:r>
          </a:p>
          <a:p>
            <a:endParaRPr lang="en-US" sz="900" dirty="0"/>
          </a:p>
          <a:p>
            <a:r>
              <a:rPr lang="en-US" sz="900" dirty="0"/>
              <a:t>*Support HPNA and join the chapter go to: </a:t>
            </a:r>
            <a:endParaRPr lang="en-US" sz="900" dirty="0">
              <a:solidFill>
                <a:srgbClr val="FFC42F"/>
              </a:solidFill>
              <a:hlinkClick r:id="rId3">
                <a:extLst>
                  <a:ext uri="{A12FA001-AC4F-418D-AE19-62706E023703}">
                    <ahyp:hlinkClr xmlns:ahyp="http://schemas.microsoft.com/office/drawing/2018/hyperlinkcolor" val="tx"/>
                  </a:ext>
                </a:extLst>
              </a:hlinkClick>
            </a:endParaRPr>
          </a:p>
          <a:p>
            <a:r>
              <a:rPr lang="en-US" sz="900" dirty="0">
                <a:solidFill>
                  <a:srgbClr val="0070C0"/>
                </a:solidFill>
                <a:hlinkClick r:id="rId3">
                  <a:extLst>
                    <a:ext uri="{A12FA001-AC4F-418D-AE19-62706E023703}">
                      <ahyp:hlinkClr xmlns:ahyp="http://schemas.microsoft.com/office/drawing/2018/hyperlinkcolor" val="tx"/>
                    </a:ext>
                  </a:extLst>
                </a:hlinkClick>
              </a:rPr>
              <a:t>https://midwesthpna.nursingnetwork.com/</a:t>
            </a:r>
            <a:r>
              <a:rPr lang="en-US" sz="900" dirty="0">
                <a:solidFill>
                  <a:srgbClr val="0070C0"/>
                </a:solidFill>
              </a:rPr>
              <a:t> </a:t>
            </a:r>
          </a:p>
          <a:p>
            <a:r>
              <a:rPr lang="en-US" sz="900" dirty="0"/>
              <a:t> </a:t>
            </a:r>
          </a:p>
          <a:p>
            <a:endParaRPr lang="en-US" dirty="0"/>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6500" y="7272992"/>
            <a:ext cx="1990725" cy="1160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11">
            <a:extLst>
              <a:ext uri="{FF2B5EF4-FFF2-40B4-BE49-F238E27FC236}">
                <a16:creationId xmlns:a16="http://schemas.microsoft.com/office/drawing/2014/main" id="{5ED319C2-8BC7-473E-A08D-055B2DCD4609}"/>
              </a:ext>
            </a:extLst>
          </p:cNvPr>
          <p:cNvPicPr>
            <a:picLocks noChangeAspect="1"/>
          </p:cNvPicPr>
          <p:nvPr/>
        </p:nvPicPr>
        <p:blipFill>
          <a:blip r:embed="rId5"/>
          <a:stretch>
            <a:fillRect/>
          </a:stretch>
        </p:blipFill>
        <p:spPr>
          <a:xfrm>
            <a:off x="-8021" y="-15373"/>
            <a:ext cx="6858000" cy="1121471"/>
          </a:xfrm>
          <a:prstGeom prst="rect">
            <a:avLst/>
          </a:prstGeom>
        </p:spPr>
      </p:pic>
      <p:pic>
        <p:nvPicPr>
          <p:cNvPr id="1026" name="Picture 2" descr="What Is Buprenorphine? - WhiteSandsTreatment">
            <a:extLst>
              <a:ext uri="{FF2B5EF4-FFF2-40B4-BE49-F238E27FC236}">
                <a16:creationId xmlns:a16="http://schemas.microsoft.com/office/drawing/2014/main" id="{4B3767A3-BFF0-800C-8667-73B861FC90C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8599" y="3339326"/>
            <a:ext cx="2770415" cy="1847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580883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1115</TotalTime>
  <Words>228</Words>
  <Application>Microsoft Office PowerPoint</Application>
  <PresentationFormat>On-screen Show (4:3)</PresentationFormat>
  <Paragraphs>24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Franklin Gothic Book</vt:lpstr>
      <vt:lpstr>Franklin Gothic Medium</vt:lpstr>
      <vt:lpstr>Wingdings 2</vt:lpstr>
      <vt:lpstr>Trek</vt:lpstr>
      <vt:lpstr>PowerPoint Presentation</vt:lpstr>
    </vt:vector>
  </TitlesOfParts>
  <Company>University of Kansas Hospital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Fox</dc:creator>
  <cp:lastModifiedBy>Maria Fox</cp:lastModifiedBy>
  <cp:revision>76</cp:revision>
  <dcterms:created xsi:type="dcterms:W3CDTF">2016-09-07T18:29:46Z</dcterms:created>
  <dcterms:modified xsi:type="dcterms:W3CDTF">2023-08-18T20:54:54Z</dcterms:modified>
</cp:coreProperties>
</file>