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6858000" cy="9144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2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7" autoAdjust="0"/>
    <p:restoredTop sz="94660"/>
  </p:normalViewPr>
  <p:slideViewPr>
    <p:cSldViewPr>
      <p:cViewPr varScale="1">
        <p:scale>
          <a:sx n="61" d="100"/>
          <a:sy n="61" d="100"/>
        </p:scale>
        <p:origin x="1908" y="114"/>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FF10B5A-C9C1-47CF-9FEA-3D5204BCE10C}" type="datetimeFigureOut">
              <a:rPr lang="en-US" smtClean="0"/>
              <a:pPr/>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69D9D4-C191-4BBE-B80E-1B27C70516EE}" type="slidenum">
              <a:rPr lang="en-US" smtClean="0"/>
              <a:pPr/>
              <a:t>‹#›</a:t>
            </a:fld>
            <a:endParaRPr lang="en-US"/>
          </a:p>
        </p:txBody>
      </p:sp>
    </p:spTree>
    <p:extLst>
      <p:ext uri="{BB962C8B-B14F-4D97-AF65-F5344CB8AC3E}">
        <p14:creationId xmlns:p14="http://schemas.microsoft.com/office/powerpoint/2010/main" val="2922527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F10B5A-C9C1-47CF-9FEA-3D5204BCE10C}" type="datetimeFigureOut">
              <a:rPr lang="en-US" smtClean="0"/>
              <a:pPr/>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69D9D4-C191-4BBE-B80E-1B27C70516EE}" type="slidenum">
              <a:rPr lang="en-US" smtClean="0"/>
              <a:pPr/>
              <a:t>‹#›</a:t>
            </a:fld>
            <a:endParaRPr lang="en-US"/>
          </a:p>
        </p:txBody>
      </p:sp>
    </p:spTree>
    <p:extLst>
      <p:ext uri="{BB962C8B-B14F-4D97-AF65-F5344CB8AC3E}">
        <p14:creationId xmlns:p14="http://schemas.microsoft.com/office/powerpoint/2010/main" val="4059510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F10B5A-C9C1-47CF-9FEA-3D5204BCE10C}" type="datetimeFigureOut">
              <a:rPr lang="en-US" smtClean="0"/>
              <a:pPr/>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69D9D4-C191-4BBE-B80E-1B27C70516EE}" type="slidenum">
              <a:rPr lang="en-US" smtClean="0"/>
              <a:pPr/>
              <a:t>‹#›</a:t>
            </a:fld>
            <a:endParaRPr lang="en-US"/>
          </a:p>
        </p:txBody>
      </p:sp>
    </p:spTree>
    <p:extLst>
      <p:ext uri="{BB962C8B-B14F-4D97-AF65-F5344CB8AC3E}">
        <p14:creationId xmlns:p14="http://schemas.microsoft.com/office/powerpoint/2010/main" val="2596078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F10B5A-C9C1-47CF-9FEA-3D5204BCE10C}" type="datetimeFigureOut">
              <a:rPr lang="en-US" smtClean="0"/>
              <a:pPr/>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69D9D4-C191-4BBE-B80E-1B27C70516EE}" type="slidenum">
              <a:rPr lang="en-US" smtClean="0"/>
              <a:pPr/>
              <a:t>‹#›</a:t>
            </a:fld>
            <a:endParaRPr lang="en-US"/>
          </a:p>
        </p:txBody>
      </p:sp>
    </p:spTree>
    <p:extLst>
      <p:ext uri="{BB962C8B-B14F-4D97-AF65-F5344CB8AC3E}">
        <p14:creationId xmlns:p14="http://schemas.microsoft.com/office/powerpoint/2010/main" val="2565133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F10B5A-C9C1-47CF-9FEA-3D5204BCE10C}" type="datetimeFigureOut">
              <a:rPr lang="en-US" smtClean="0"/>
              <a:pPr/>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69D9D4-C191-4BBE-B80E-1B27C70516EE}" type="slidenum">
              <a:rPr lang="en-US" smtClean="0"/>
              <a:pPr/>
              <a:t>‹#›</a:t>
            </a:fld>
            <a:endParaRPr lang="en-US"/>
          </a:p>
        </p:txBody>
      </p:sp>
    </p:spTree>
    <p:extLst>
      <p:ext uri="{BB962C8B-B14F-4D97-AF65-F5344CB8AC3E}">
        <p14:creationId xmlns:p14="http://schemas.microsoft.com/office/powerpoint/2010/main" val="1596578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FF10B5A-C9C1-47CF-9FEA-3D5204BCE10C}" type="datetimeFigureOut">
              <a:rPr lang="en-US" smtClean="0"/>
              <a:pPr/>
              <a:t>5/3/2023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69D9D4-C191-4BBE-B80E-1B27C70516EE}" type="slidenum">
              <a:rPr lang="en-US" smtClean="0"/>
              <a:pPr/>
              <a:t>‹#›</a:t>
            </a:fld>
            <a:endParaRPr lang="en-US"/>
          </a:p>
        </p:txBody>
      </p:sp>
    </p:spTree>
    <p:extLst>
      <p:ext uri="{BB962C8B-B14F-4D97-AF65-F5344CB8AC3E}">
        <p14:creationId xmlns:p14="http://schemas.microsoft.com/office/powerpoint/2010/main" val="3897675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FF10B5A-C9C1-47CF-9FEA-3D5204BCE10C}" type="datetimeFigureOut">
              <a:rPr lang="en-US" smtClean="0"/>
              <a:pPr/>
              <a:t>5/3/2023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69D9D4-C191-4BBE-B80E-1B27C70516EE}" type="slidenum">
              <a:rPr lang="en-US" smtClean="0"/>
              <a:pPr/>
              <a:t>‹#›</a:t>
            </a:fld>
            <a:endParaRPr lang="en-US"/>
          </a:p>
        </p:txBody>
      </p:sp>
    </p:spTree>
    <p:extLst>
      <p:ext uri="{BB962C8B-B14F-4D97-AF65-F5344CB8AC3E}">
        <p14:creationId xmlns:p14="http://schemas.microsoft.com/office/powerpoint/2010/main" val="744738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FF10B5A-C9C1-47CF-9FEA-3D5204BCE10C}" type="datetimeFigureOut">
              <a:rPr lang="en-US" smtClean="0"/>
              <a:pPr/>
              <a:t>5/3/2023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69D9D4-C191-4BBE-B80E-1B27C70516EE}" type="slidenum">
              <a:rPr lang="en-US" smtClean="0"/>
              <a:pPr/>
              <a:t>‹#›</a:t>
            </a:fld>
            <a:endParaRPr lang="en-US"/>
          </a:p>
        </p:txBody>
      </p:sp>
    </p:spTree>
    <p:extLst>
      <p:ext uri="{BB962C8B-B14F-4D97-AF65-F5344CB8AC3E}">
        <p14:creationId xmlns:p14="http://schemas.microsoft.com/office/powerpoint/2010/main" val="4015894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F10B5A-C9C1-47CF-9FEA-3D5204BCE10C}" type="datetimeFigureOut">
              <a:rPr lang="en-US" smtClean="0"/>
              <a:pPr/>
              <a:t>5/3/2023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69D9D4-C191-4BBE-B80E-1B27C70516EE}" type="slidenum">
              <a:rPr lang="en-US" smtClean="0"/>
              <a:pPr/>
              <a:t>‹#›</a:t>
            </a:fld>
            <a:endParaRPr lang="en-US"/>
          </a:p>
        </p:txBody>
      </p:sp>
    </p:spTree>
    <p:extLst>
      <p:ext uri="{BB962C8B-B14F-4D97-AF65-F5344CB8AC3E}">
        <p14:creationId xmlns:p14="http://schemas.microsoft.com/office/powerpoint/2010/main" val="3766309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F10B5A-C9C1-47CF-9FEA-3D5204BCE10C}" type="datetimeFigureOut">
              <a:rPr lang="en-US" smtClean="0"/>
              <a:pPr/>
              <a:t>5/3/2023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69D9D4-C191-4BBE-B80E-1B27C70516EE}" type="slidenum">
              <a:rPr lang="en-US" smtClean="0"/>
              <a:pPr/>
              <a:t>‹#›</a:t>
            </a:fld>
            <a:endParaRPr lang="en-US"/>
          </a:p>
        </p:txBody>
      </p:sp>
    </p:spTree>
    <p:extLst>
      <p:ext uri="{BB962C8B-B14F-4D97-AF65-F5344CB8AC3E}">
        <p14:creationId xmlns:p14="http://schemas.microsoft.com/office/powerpoint/2010/main" val="3382960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F10B5A-C9C1-47CF-9FEA-3D5204BCE10C}" type="datetimeFigureOut">
              <a:rPr lang="en-US" smtClean="0"/>
              <a:pPr/>
              <a:t>5/3/2023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69D9D4-C191-4BBE-B80E-1B27C70516EE}" type="slidenum">
              <a:rPr lang="en-US" smtClean="0"/>
              <a:pPr/>
              <a:t>‹#›</a:t>
            </a:fld>
            <a:endParaRPr lang="en-US"/>
          </a:p>
        </p:txBody>
      </p:sp>
    </p:spTree>
    <p:extLst>
      <p:ext uri="{BB962C8B-B14F-4D97-AF65-F5344CB8AC3E}">
        <p14:creationId xmlns:p14="http://schemas.microsoft.com/office/powerpoint/2010/main" val="2193921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4FF10B5A-C9C1-47CF-9FEA-3D5204BCE10C}" type="datetimeFigureOut">
              <a:rPr lang="en-US" smtClean="0"/>
              <a:pPr/>
              <a:t>5/3/2023</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EC69D9D4-C191-4BBE-B80E-1B27C70516EE}" type="slidenum">
              <a:rPr lang="en-US" smtClean="0"/>
              <a:pPr/>
              <a:t>‹#›</a:t>
            </a:fld>
            <a:endParaRPr lang="en-US"/>
          </a:p>
        </p:txBody>
      </p:sp>
    </p:spTree>
    <p:extLst>
      <p:ext uri="{BB962C8B-B14F-4D97-AF65-F5344CB8AC3E}">
        <p14:creationId xmlns:p14="http://schemas.microsoft.com/office/powerpoint/2010/main" val="12939703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mailto:archives@rochesterregional.org" TargetMode="External"/><Relationship Id="rId1" Type="http://schemas.openxmlformats.org/officeDocument/2006/relationships/slideLayout" Target="../slideLayouts/slideLayout7.xml"/><Relationship Id="rId5" Type="http://schemas.openxmlformats.org/officeDocument/2006/relationships/image" Target="cid:image001.jpg@01D96EEB.2C526EB0" TargetMode="Externa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53187"/>
            <a:ext cx="6494319" cy="1200329"/>
          </a:xfrm>
          <a:custGeom>
            <a:avLst/>
            <a:gdLst>
              <a:gd name="connsiteX0" fmla="*/ 0 w 6853158"/>
              <a:gd name="connsiteY0" fmla="*/ 0 h 2123658"/>
              <a:gd name="connsiteX1" fmla="*/ 6853158 w 6853158"/>
              <a:gd name="connsiteY1" fmla="*/ 0 h 2123658"/>
              <a:gd name="connsiteX2" fmla="*/ 6853158 w 6853158"/>
              <a:gd name="connsiteY2" fmla="*/ 2123658 h 2123658"/>
              <a:gd name="connsiteX3" fmla="*/ 0 w 6853158"/>
              <a:gd name="connsiteY3" fmla="*/ 2123658 h 2123658"/>
              <a:gd name="connsiteX4" fmla="*/ 0 w 6853158"/>
              <a:gd name="connsiteY4" fmla="*/ 0 h 2123658"/>
              <a:gd name="connsiteX0" fmla="*/ 0 w 6853158"/>
              <a:gd name="connsiteY0" fmla="*/ 0 h 2147409"/>
              <a:gd name="connsiteX1" fmla="*/ 6853158 w 6853158"/>
              <a:gd name="connsiteY1" fmla="*/ 0 h 2147409"/>
              <a:gd name="connsiteX2" fmla="*/ 6663153 w 6853158"/>
              <a:gd name="connsiteY2" fmla="*/ 2147409 h 2147409"/>
              <a:gd name="connsiteX3" fmla="*/ 0 w 6853158"/>
              <a:gd name="connsiteY3" fmla="*/ 2123658 h 2147409"/>
              <a:gd name="connsiteX4" fmla="*/ 0 w 6853158"/>
              <a:gd name="connsiteY4" fmla="*/ 0 h 2147409"/>
              <a:gd name="connsiteX0" fmla="*/ 0 w 6675028"/>
              <a:gd name="connsiteY0" fmla="*/ 0 h 2147409"/>
              <a:gd name="connsiteX1" fmla="*/ 6675028 w 6675028"/>
              <a:gd name="connsiteY1" fmla="*/ 11875 h 2147409"/>
              <a:gd name="connsiteX2" fmla="*/ 6663153 w 6675028"/>
              <a:gd name="connsiteY2" fmla="*/ 2147409 h 2147409"/>
              <a:gd name="connsiteX3" fmla="*/ 0 w 6675028"/>
              <a:gd name="connsiteY3" fmla="*/ 2123658 h 2147409"/>
              <a:gd name="connsiteX4" fmla="*/ 0 w 6675028"/>
              <a:gd name="connsiteY4" fmla="*/ 0 h 2147409"/>
              <a:gd name="connsiteX0" fmla="*/ 0 w 6675028"/>
              <a:gd name="connsiteY0" fmla="*/ 0 h 2123658"/>
              <a:gd name="connsiteX1" fmla="*/ 6675028 w 6675028"/>
              <a:gd name="connsiteY1" fmla="*/ 11875 h 2123658"/>
              <a:gd name="connsiteX2" fmla="*/ 6651278 w 6675028"/>
              <a:gd name="connsiteY2" fmla="*/ 1624895 h 2123658"/>
              <a:gd name="connsiteX3" fmla="*/ 0 w 6675028"/>
              <a:gd name="connsiteY3" fmla="*/ 2123658 h 2123658"/>
              <a:gd name="connsiteX4" fmla="*/ 0 w 6675028"/>
              <a:gd name="connsiteY4" fmla="*/ 0 h 2123658"/>
              <a:gd name="connsiteX0" fmla="*/ 0 w 6675028"/>
              <a:gd name="connsiteY0" fmla="*/ 0 h 1672396"/>
              <a:gd name="connsiteX1" fmla="*/ 6675028 w 6675028"/>
              <a:gd name="connsiteY1" fmla="*/ 11875 h 1672396"/>
              <a:gd name="connsiteX2" fmla="*/ 6651278 w 6675028"/>
              <a:gd name="connsiteY2" fmla="*/ 1624895 h 1672396"/>
              <a:gd name="connsiteX3" fmla="*/ 11875 w 6675028"/>
              <a:gd name="connsiteY3" fmla="*/ 1672396 h 1672396"/>
              <a:gd name="connsiteX4" fmla="*/ 0 w 6675028"/>
              <a:gd name="connsiteY4" fmla="*/ 0 h 1672396"/>
              <a:gd name="connsiteX0" fmla="*/ 0 w 6676171"/>
              <a:gd name="connsiteY0" fmla="*/ 0 h 1672396"/>
              <a:gd name="connsiteX1" fmla="*/ 6675028 w 6676171"/>
              <a:gd name="connsiteY1" fmla="*/ 11875 h 1672396"/>
              <a:gd name="connsiteX2" fmla="*/ 6675029 w 6676171"/>
              <a:gd name="connsiteY2" fmla="*/ 1660521 h 1672396"/>
              <a:gd name="connsiteX3" fmla="*/ 11875 w 6676171"/>
              <a:gd name="connsiteY3" fmla="*/ 1672396 h 1672396"/>
              <a:gd name="connsiteX4" fmla="*/ 0 w 6676171"/>
              <a:gd name="connsiteY4" fmla="*/ 0 h 1672396"/>
              <a:gd name="connsiteX0" fmla="*/ 0 w 6675028"/>
              <a:gd name="connsiteY0" fmla="*/ 0 h 1672396"/>
              <a:gd name="connsiteX1" fmla="*/ 6675028 w 6675028"/>
              <a:gd name="connsiteY1" fmla="*/ 11875 h 1672396"/>
              <a:gd name="connsiteX2" fmla="*/ 6663460 w 6675028"/>
              <a:gd name="connsiteY2" fmla="*/ 1305148 h 1672396"/>
              <a:gd name="connsiteX3" fmla="*/ 11875 w 6675028"/>
              <a:gd name="connsiteY3" fmla="*/ 1672396 h 1672396"/>
              <a:gd name="connsiteX4" fmla="*/ 0 w 6675028"/>
              <a:gd name="connsiteY4" fmla="*/ 0 h 1672396"/>
              <a:gd name="connsiteX0" fmla="*/ 0 w 6675028"/>
              <a:gd name="connsiteY0" fmla="*/ 0 h 1326376"/>
              <a:gd name="connsiteX1" fmla="*/ 6675028 w 6675028"/>
              <a:gd name="connsiteY1" fmla="*/ 11875 h 1326376"/>
              <a:gd name="connsiteX2" fmla="*/ 6663460 w 6675028"/>
              <a:gd name="connsiteY2" fmla="*/ 1305148 h 1326376"/>
              <a:gd name="connsiteX3" fmla="*/ 11875 w 6675028"/>
              <a:gd name="connsiteY3" fmla="*/ 1326376 h 1326376"/>
              <a:gd name="connsiteX4" fmla="*/ 0 w 6675028"/>
              <a:gd name="connsiteY4" fmla="*/ 0 h 13263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5028" h="1326376">
                <a:moveTo>
                  <a:pt x="0" y="0"/>
                </a:moveTo>
                <a:lnTo>
                  <a:pt x="6675028" y="11875"/>
                </a:lnTo>
                <a:cubicBezTo>
                  <a:pt x="6671070" y="723720"/>
                  <a:pt x="6667418" y="593303"/>
                  <a:pt x="6663460" y="1305148"/>
                </a:cubicBezTo>
                <a:lnTo>
                  <a:pt x="11875" y="1326376"/>
                </a:lnTo>
                <a:cubicBezTo>
                  <a:pt x="7917" y="768911"/>
                  <a:pt x="3958" y="557465"/>
                  <a:pt x="0" y="0"/>
                </a:cubicBezTo>
                <a:close/>
              </a:path>
            </a:pathLst>
          </a:custGeom>
          <a:noFill/>
        </p:spPr>
        <p:txBody>
          <a:bodyPr wrap="square" rtlCol="0">
            <a:spAutoFit/>
          </a:bodyPr>
          <a:lstStyle/>
          <a:p>
            <a:pPr algn="ctr"/>
            <a:r>
              <a:rPr lang="en-US" sz="2400" dirty="0">
                <a:solidFill>
                  <a:srgbClr val="003296"/>
                </a:solidFill>
                <a:latin typeface="Century Gothic" panose="020B0502020202020204" pitchFamily="34" charset="0"/>
              </a:rPr>
              <a:t>Medicine of Care: Oral History of Nurse Practitioners in the Rochester Region, 1980-2000</a:t>
            </a:r>
          </a:p>
        </p:txBody>
      </p:sp>
      <p:sp>
        <p:nvSpPr>
          <p:cNvPr id="11" name="TextBox 10"/>
          <p:cNvSpPr txBox="1"/>
          <p:nvPr/>
        </p:nvSpPr>
        <p:spPr>
          <a:xfrm>
            <a:off x="260752" y="1453824"/>
            <a:ext cx="4114800" cy="5755422"/>
          </a:xfrm>
          <a:custGeom>
            <a:avLst/>
            <a:gdLst>
              <a:gd name="connsiteX0" fmla="*/ 0 w 3581399"/>
              <a:gd name="connsiteY0" fmla="*/ 0 h 3108543"/>
              <a:gd name="connsiteX1" fmla="*/ 3581399 w 3581399"/>
              <a:gd name="connsiteY1" fmla="*/ 0 h 3108543"/>
              <a:gd name="connsiteX2" fmla="*/ 3581399 w 3581399"/>
              <a:gd name="connsiteY2" fmla="*/ 3108543 h 3108543"/>
              <a:gd name="connsiteX3" fmla="*/ 0 w 3581399"/>
              <a:gd name="connsiteY3" fmla="*/ 3108543 h 3108543"/>
              <a:gd name="connsiteX4" fmla="*/ 0 w 3581399"/>
              <a:gd name="connsiteY4" fmla="*/ 0 h 3108543"/>
              <a:gd name="connsiteX0" fmla="*/ 0 w 3741419"/>
              <a:gd name="connsiteY0" fmla="*/ 22860 h 3131403"/>
              <a:gd name="connsiteX1" fmla="*/ 3741419 w 3741419"/>
              <a:gd name="connsiteY1" fmla="*/ 0 h 3131403"/>
              <a:gd name="connsiteX2" fmla="*/ 3581399 w 3741419"/>
              <a:gd name="connsiteY2" fmla="*/ 3131403 h 3131403"/>
              <a:gd name="connsiteX3" fmla="*/ 0 w 3741419"/>
              <a:gd name="connsiteY3" fmla="*/ 3131403 h 3131403"/>
              <a:gd name="connsiteX4" fmla="*/ 0 w 3741419"/>
              <a:gd name="connsiteY4" fmla="*/ 22860 h 3131403"/>
              <a:gd name="connsiteX0" fmla="*/ 0 w 3764279"/>
              <a:gd name="connsiteY0" fmla="*/ 22860 h 3131403"/>
              <a:gd name="connsiteX1" fmla="*/ 3741419 w 3764279"/>
              <a:gd name="connsiteY1" fmla="*/ 0 h 3131403"/>
              <a:gd name="connsiteX2" fmla="*/ 3764279 w 3764279"/>
              <a:gd name="connsiteY2" fmla="*/ 3119973 h 3131403"/>
              <a:gd name="connsiteX3" fmla="*/ 0 w 3764279"/>
              <a:gd name="connsiteY3" fmla="*/ 3131403 h 3131403"/>
              <a:gd name="connsiteX4" fmla="*/ 0 w 3764279"/>
              <a:gd name="connsiteY4" fmla="*/ 22860 h 3131403"/>
              <a:gd name="connsiteX0" fmla="*/ 0 w 3764279"/>
              <a:gd name="connsiteY0" fmla="*/ 22860 h 3131403"/>
              <a:gd name="connsiteX1" fmla="*/ 1798319 w 3764279"/>
              <a:gd name="connsiteY1" fmla="*/ 3352 h 3131403"/>
              <a:gd name="connsiteX2" fmla="*/ 3741419 w 3764279"/>
              <a:gd name="connsiteY2" fmla="*/ 0 h 3131403"/>
              <a:gd name="connsiteX3" fmla="*/ 3764279 w 3764279"/>
              <a:gd name="connsiteY3" fmla="*/ 3119973 h 3131403"/>
              <a:gd name="connsiteX4" fmla="*/ 0 w 3764279"/>
              <a:gd name="connsiteY4" fmla="*/ 3131403 h 3131403"/>
              <a:gd name="connsiteX5" fmla="*/ 0 w 3764279"/>
              <a:gd name="connsiteY5" fmla="*/ 22860 h 3131403"/>
              <a:gd name="connsiteX0" fmla="*/ 0 w 3764279"/>
              <a:gd name="connsiteY0" fmla="*/ 22860 h 3131403"/>
              <a:gd name="connsiteX1" fmla="*/ 1684019 w 3764279"/>
              <a:gd name="connsiteY1" fmla="*/ 3352 h 3131403"/>
              <a:gd name="connsiteX2" fmla="*/ 1798319 w 3764279"/>
              <a:gd name="connsiteY2" fmla="*/ 3352 h 3131403"/>
              <a:gd name="connsiteX3" fmla="*/ 3741419 w 3764279"/>
              <a:gd name="connsiteY3" fmla="*/ 0 h 3131403"/>
              <a:gd name="connsiteX4" fmla="*/ 3764279 w 3764279"/>
              <a:gd name="connsiteY4" fmla="*/ 3119973 h 3131403"/>
              <a:gd name="connsiteX5" fmla="*/ 0 w 3764279"/>
              <a:gd name="connsiteY5" fmla="*/ 3131403 h 3131403"/>
              <a:gd name="connsiteX6" fmla="*/ 0 w 3764279"/>
              <a:gd name="connsiteY6" fmla="*/ 22860 h 3131403"/>
              <a:gd name="connsiteX0" fmla="*/ 0 w 3764279"/>
              <a:gd name="connsiteY0" fmla="*/ 0 h 3259292"/>
              <a:gd name="connsiteX1" fmla="*/ 1684019 w 3764279"/>
              <a:gd name="connsiteY1" fmla="*/ 131241 h 3259292"/>
              <a:gd name="connsiteX2" fmla="*/ 1798319 w 3764279"/>
              <a:gd name="connsiteY2" fmla="*/ 131241 h 3259292"/>
              <a:gd name="connsiteX3" fmla="*/ 3741419 w 3764279"/>
              <a:gd name="connsiteY3" fmla="*/ 127889 h 3259292"/>
              <a:gd name="connsiteX4" fmla="*/ 3764279 w 3764279"/>
              <a:gd name="connsiteY4" fmla="*/ 3247862 h 3259292"/>
              <a:gd name="connsiteX5" fmla="*/ 0 w 3764279"/>
              <a:gd name="connsiteY5" fmla="*/ 3259292 h 3259292"/>
              <a:gd name="connsiteX6" fmla="*/ 0 w 3764279"/>
              <a:gd name="connsiteY6" fmla="*/ 0 h 3259292"/>
              <a:gd name="connsiteX0" fmla="*/ 0 w 3764279"/>
              <a:gd name="connsiteY0" fmla="*/ 1325 h 3260617"/>
              <a:gd name="connsiteX1" fmla="*/ 1684019 w 3764279"/>
              <a:gd name="connsiteY1" fmla="*/ 132566 h 3260617"/>
              <a:gd name="connsiteX2" fmla="*/ 1798319 w 3764279"/>
              <a:gd name="connsiteY2" fmla="*/ 132566 h 3260617"/>
              <a:gd name="connsiteX3" fmla="*/ 3729989 w 3764279"/>
              <a:gd name="connsiteY3" fmla="*/ 0 h 3260617"/>
              <a:gd name="connsiteX4" fmla="*/ 3764279 w 3764279"/>
              <a:gd name="connsiteY4" fmla="*/ 3249187 h 3260617"/>
              <a:gd name="connsiteX5" fmla="*/ 0 w 3764279"/>
              <a:gd name="connsiteY5" fmla="*/ 3260617 h 3260617"/>
              <a:gd name="connsiteX6" fmla="*/ 0 w 3764279"/>
              <a:gd name="connsiteY6" fmla="*/ 1325 h 3260617"/>
              <a:gd name="connsiteX0" fmla="*/ 0 w 3764279"/>
              <a:gd name="connsiteY0" fmla="*/ 1325 h 3260617"/>
              <a:gd name="connsiteX1" fmla="*/ 1684019 w 3764279"/>
              <a:gd name="connsiteY1" fmla="*/ 46423 h 3260617"/>
              <a:gd name="connsiteX2" fmla="*/ 1684019 w 3764279"/>
              <a:gd name="connsiteY2" fmla="*/ 132566 h 3260617"/>
              <a:gd name="connsiteX3" fmla="*/ 1798319 w 3764279"/>
              <a:gd name="connsiteY3" fmla="*/ 132566 h 3260617"/>
              <a:gd name="connsiteX4" fmla="*/ 3729989 w 3764279"/>
              <a:gd name="connsiteY4" fmla="*/ 0 h 3260617"/>
              <a:gd name="connsiteX5" fmla="*/ 3764279 w 3764279"/>
              <a:gd name="connsiteY5" fmla="*/ 3249187 h 3260617"/>
              <a:gd name="connsiteX6" fmla="*/ 0 w 3764279"/>
              <a:gd name="connsiteY6" fmla="*/ 3260617 h 3260617"/>
              <a:gd name="connsiteX7" fmla="*/ 0 w 3764279"/>
              <a:gd name="connsiteY7" fmla="*/ 1325 h 3260617"/>
              <a:gd name="connsiteX0" fmla="*/ 0 w 3764279"/>
              <a:gd name="connsiteY0" fmla="*/ 1325 h 3260617"/>
              <a:gd name="connsiteX1" fmla="*/ 1684019 w 3764279"/>
              <a:gd name="connsiteY1" fmla="*/ 46423 h 3260617"/>
              <a:gd name="connsiteX2" fmla="*/ 1684019 w 3764279"/>
              <a:gd name="connsiteY2" fmla="*/ 132566 h 3260617"/>
              <a:gd name="connsiteX3" fmla="*/ 1809749 w 3764279"/>
              <a:gd name="connsiteY3" fmla="*/ 35656 h 3260617"/>
              <a:gd name="connsiteX4" fmla="*/ 3729989 w 3764279"/>
              <a:gd name="connsiteY4" fmla="*/ 0 h 3260617"/>
              <a:gd name="connsiteX5" fmla="*/ 3764279 w 3764279"/>
              <a:gd name="connsiteY5" fmla="*/ 3249187 h 3260617"/>
              <a:gd name="connsiteX6" fmla="*/ 0 w 3764279"/>
              <a:gd name="connsiteY6" fmla="*/ 3260617 h 3260617"/>
              <a:gd name="connsiteX7" fmla="*/ 0 w 3764279"/>
              <a:gd name="connsiteY7" fmla="*/ 1325 h 32606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64279" h="3260617">
                <a:moveTo>
                  <a:pt x="0" y="1325"/>
                </a:moveTo>
                <a:cubicBezTo>
                  <a:pt x="542290" y="34304"/>
                  <a:pt x="1141729" y="13444"/>
                  <a:pt x="1684019" y="46423"/>
                </a:cubicBezTo>
                <a:lnTo>
                  <a:pt x="1684019" y="132566"/>
                </a:lnTo>
                <a:lnTo>
                  <a:pt x="1809749" y="35656"/>
                </a:lnTo>
                <a:lnTo>
                  <a:pt x="3729989" y="0"/>
                </a:lnTo>
                <a:lnTo>
                  <a:pt x="3764279" y="3249187"/>
                </a:lnTo>
                <a:lnTo>
                  <a:pt x="0" y="3260617"/>
                </a:lnTo>
                <a:lnTo>
                  <a:pt x="0" y="1325"/>
                </a:lnTo>
                <a:close/>
              </a:path>
            </a:pathLst>
          </a:custGeom>
          <a:noFill/>
        </p:spPr>
        <p:txBody>
          <a:bodyPr wrap="square" rtlCol="0">
            <a:spAutoFit/>
          </a:bodyPr>
          <a:lstStyle/>
          <a:p>
            <a:r>
              <a:rPr lang="en-US" sz="1100" dirty="0"/>
              <a:t>Join us on May  24, 2023 as Dr. Morag Martin, will hold a discussion on the Oral History of the Nurse Practitioner</a:t>
            </a:r>
          </a:p>
          <a:p>
            <a:endParaRPr lang="en-US" sz="1100" dirty="0"/>
          </a:p>
          <a:p>
            <a:r>
              <a:rPr lang="en-US" sz="1100" dirty="0"/>
              <a:t>With the help of nursing and history students at SUNY Brockport, Morag Martin collected 30 interviews of Nurse Practitioners who received their certification from 1980-2000. The nearby University of Rochester was one of the first nursing schools to offer an NP certification, under the leadership of Loretta Ford starting in 1972. Many of the subjects interviewed attended the University of Rochester for their MSNs and DNP after receiving their RNs at local colleges. The goal of the project is to trace the educational, professional, and personal journeys of those who chose to become NPs when the profession was still fairly new. This talk contextualizes the lived experiences of NPs in the Rochester region in the larger history of the profession and of healthcare more generally </a:t>
            </a:r>
          </a:p>
          <a:p>
            <a:endParaRPr lang="en-US" sz="1100" dirty="0"/>
          </a:p>
          <a:p>
            <a:r>
              <a:rPr lang="en-US" sz="1100" dirty="0"/>
              <a:t>Dr. Morag Martin is professor and chair of the History Department at SUNY Brockport. She received her PhD in 1999 from University of California, Irvine. Her book</a:t>
            </a:r>
            <a:r>
              <a:rPr lang="en-US" sz="1100" i="1" dirty="0"/>
              <a:t>, Selling Beauty: Cosmetics, Commerce and French Society 1750-1830, </a:t>
            </a:r>
            <a:r>
              <a:rPr lang="en-US" sz="1100" dirty="0"/>
              <a:t>came out in 2009 with Johns Hopkins University Press. She has since published on the history of midwifery in France and in the media. She co-edited Sacred Inception: </a:t>
            </a:r>
            <a:r>
              <a:rPr lang="en-US" sz="1100" i="1" dirty="0"/>
              <a:t>Reclaiming the Spirituality of Birth in the Modern World </a:t>
            </a:r>
            <a:r>
              <a:rPr lang="en-US" sz="1100" dirty="0"/>
              <a:t>(2018). Her most recent article, “Wimples and Bassinets: Midwifery as Religious Calling in </a:t>
            </a:r>
            <a:r>
              <a:rPr lang="en-US" sz="1100" i="1" dirty="0"/>
              <a:t>Call the Midwife</a:t>
            </a:r>
            <a:r>
              <a:rPr lang="en-US" sz="1100" dirty="0"/>
              <a:t>,” appeared in </a:t>
            </a:r>
            <a:r>
              <a:rPr lang="en-US" sz="1100" i="1" dirty="0"/>
              <a:t>The Nurse in Popular Media </a:t>
            </a:r>
            <a:r>
              <a:rPr lang="en-US" sz="1100" dirty="0"/>
              <a:t>(McFarland Books, 2021). Her current work focuses on oral histories of Nurse Practitioners in New York State </a:t>
            </a:r>
          </a:p>
          <a:p>
            <a:endParaRPr lang="en-US" sz="1100" dirty="0"/>
          </a:p>
          <a:p>
            <a:r>
              <a:rPr lang="en-US" sz="1100" dirty="0"/>
              <a:t>Pictured: Top Right: Loretta Ford, NP Pioneer; Bottom Right: Dr. Morag Martin </a:t>
            </a:r>
          </a:p>
          <a:p>
            <a:endParaRPr lang="en-US" sz="1200" dirty="0"/>
          </a:p>
          <a:p>
            <a:endParaRPr lang="en-US" sz="1200" dirty="0"/>
          </a:p>
          <a:p>
            <a:endParaRPr lang="en-US" sz="1400" dirty="0"/>
          </a:p>
        </p:txBody>
      </p:sp>
      <p:sp>
        <p:nvSpPr>
          <p:cNvPr id="2" name="TextBox 1"/>
          <p:cNvSpPr txBox="1"/>
          <p:nvPr/>
        </p:nvSpPr>
        <p:spPr>
          <a:xfrm>
            <a:off x="565552" y="6705600"/>
            <a:ext cx="3505200" cy="2246769"/>
          </a:xfrm>
          <a:prstGeom prst="rect">
            <a:avLst/>
          </a:prstGeom>
          <a:noFill/>
          <a:ln>
            <a:solidFill>
              <a:srgbClr val="003296"/>
            </a:solidFill>
          </a:ln>
        </p:spPr>
        <p:txBody>
          <a:bodyPr wrap="square" rtlCol="0">
            <a:spAutoFit/>
          </a:bodyPr>
          <a:lstStyle/>
          <a:p>
            <a:endParaRPr lang="en-US" sz="1000" b="1" dirty="0"/>
          </a:p>
          <a:p>
            <a:r>
              <a:rPr lang="en-US" sz="1000" b="1" dirty="0"/>
              <a:t>Program	</a:t>
            </a:r>
            <a:r>
              <a:rPr lang="en-US" sz="1000" dirty="0"/>
              <a:t>Medicine of Care: Oral History of</a:t>
            </a:r>
          </a:p>
          <a:p>
            <a:r>
              <a:rPr lang="en-US" sz="1000" dirty="0"/>
              <a:t>                                Nurse Practitioners in the Rochester </a:t>
            </a:r>
          </a:p>
          <a:p>
            <a:r>
              <a:rPr lang="en-US" sz="1000" dirty="0"/>
              <a:t>                                Region, 1980-2000</a:t>
            </a:r>
          </a:p>
          <a:p>
            <a:r>
              <a:rPr lang="en-US" sz="1000" b="1" dirty="0"/>
              <a:t>When	</a:t>
            </a:r>
            <a:r>
              <a:rPr lang="en-US" sz="1000" dirty="0"/>
              <a:t>May 24, 2023 6:00PM</a:t>
            </a:r>
          </a:p>
          <a:p>
            <a:r>
              <a:rPr lang="en-US" sz="1000" b="1" dirty="0"/>
              <a:t>Where	</a:t>
            </a:r>
            <a:r>
              <a:rPr lang="en-US" sz="1000" dirty="0"/>
              <a:t>RRH Archives 1441 East Ave</a:t>
            </a:r>
          </a:p>
          <a:p>
            <a:r>
              <a:rPr lang="en-US" sz="1000" b="1" dirty="0"/>
              <a:t>Registration          </a:t>
            </a:r>
            <a:r>
              <a:rPr lang="en-US" sz="1000" dirty="0"/>
              <a:t>922-1847 or </a:t>
            </a:r>
            <a:r>
              <a:rPr lang="en-US" sz="1000" dirty="0">
                <a:hlinkClick r:id="rId2"/>
              </a:rPr>
              <a:t>archives@rochesterregional.org</a:t>
            </a:r>
            <a:r>
              <a:rPr lang="en-US" sz="1000" dirty="0"/>
              <a:t> </a:t>
            </a:r>
          </a:p>
          <a:p>
            <a:r>
              <a:rPr lang="en-US" sz="1000" dirty="0"/>
              <a:t> 	by  May 21</a:t>
            </a:r>
          </a:p>
          <a:p>
            <a:r>
              <a:rPr lang="en-US" sz="1000" b="1" dirty="0"/>
              <a:t>Tickets	</a:t>
            </a:r>
            <a:r>
              <a:rPr lang="en-US" sz="1000" dirty="0"/>
              <a:t>A suggested  donation of $10/person may be     	made at the door. Light dinner and 	refreshments will be served. Free </a:t>
            </a:r>
          </a:p>
          <a:p>
            <a:r>
              <a:rPr lang="en-US" sz="1000" dirty="0"/>
              <a:t>                                off-street parking available. Building is </a:t>
            </a:r>
          </a:p>
          <a:p>
            <a:r>
              <a:rPr lang="en-US" sz="1000" dirty="0"/>
              <a:t>	accessible. </a:t>
            </a:r>
          </a:p>
          <a:p>
            <a:r>
              <a:rPr lang="en-US" sz="1000" dirty="0"/>
              <a:t>                 </a:t>
            </a:r>
          </a:p>
        </p:txBody>
      </p:sp>
      <p:sp>
        <p:nvSpPr>
          <p:cNvPr id="7" name="Rectangle 2"/>
          <p:cNvSpPr>
            <a:spLocks noChangeArrowheads="1"/>
          </p:cNvSpPr>
          <p:nvPr/>
        </p:nvSpPr>
        <p:spPr bwMode="auto">
          <a:xfrm>
            <a:off x="3979265" y="129540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 name="AutoShape 4" descr="Quotabelle | Loretta C. Ford"/>
          <p:cNvSpPr>
            <a:spLocks noChangeAspect="1" noChangeArrowheads="1"/>
          </p:cNvSpPr>
          <p:nvPr/>
        </p:nvSpPr>
        <p:spPr bwMode="auto">
          <a:xfrm>
            <a:off x="4743259" y="4376456"/>
            <a:ext cx="1752600" cy="2223989"/>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8" descr="Quotabelle | Loretta C. Ford"/>
          <p:cNvSpPr>
            <a:spLocks noChangeAspect="1" noChangeArrowheads="1"/>
          </p:cNvSpPr>
          <p:nvPr/>
        </p:nvSpPr>
        <p:spPr bwMode="auto">
          <a:xfrm>
            <a:off x="174434" y="-880371"/>
            <a:ext cx="1381125" cy="1752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66764" y="1497497"/>
            <a:ext cx="2071970" cy="2634213"/>
          </a:xfrm>
          <a:prstGeom prst="rect">
            <a:avLst/>
          </a:prstGeom>
        </p:spPr>
      </p:pic>
      <p:sp>
        <p:nvSpPr>
          <p:cNvPr id="9" name="TextBox 8"/>
          <p:cNvSpPr txBox="1"/>
          <p:nvPr/>
        </p:nvSpPr>
        <p:spPr>
          <a:xfrm>
            <a:off x="4660632" y="7089937"/>
            <a:ext cx="1828800" cy="369332"/>
          </a:xfrm>
          <a:prstGeom prst="rect">
            <a:avLst/>
          </a:prstGeom>
          <a:noFill/>
        </p:spPr>
        <p:txBody>
          <a:bodyPr wrap="square" rtlCol="0">
            <a:spAutoFit/>
          </a:bodyPr>
          <a:lstStyle/>
          <a:p>
            <a:pPr algn="ctr"/>
            <a:r>
              <a:rPr lang="en-US" dirty="0"/>
              <a:t>Your Pic?</a:t>
            </a:r>
          </a:p>
        </p:txBody>
      </p:sp>
      <p:sp>
        <p:nvSpPr>
          <p:cNvPr id="3" name="Rectangle 2"/>
          <p:cNvSpPr>
            <a:spLocks noChangeArrowheads="1"/>
          </p:cNvSpPr>
          <p:nvPr/>
        </p:nvSpPr>
        <p:spPr bwMode="auto">
          <a:xfrm>
            <a:off x="4566764" y="1683853"/>
            <a:ext cx="3899916"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25" name="Picture 2" descr="cid:image001.jpg@01D96EEB.2C526EB0"/>
          <p:cNvPicPr>
            <a:picLocks noChangeAspect="1" noChangeArrowheads="1"/>
          </p:cNvPicPr>
          <p:nvPr/>
        </p:nvPicPr>
        <p:blipFill>
          <a:blip r:embed="rId4" r:link="rId5" cstate="print">
            <a:extLst>
              <a:ext uri="{28A0092B-C50C-407E-A947-70E740481C1C}">
                <a14:useLocalDpi xmlns:a14="http://schemas.microsoft.com/office/drawing/2010/main" val="0"/>
              </a:ext>
            </a:extLst>
          </a:blip>
          <a:srcRect/>
          <a:stretch>
            <a:fillRect/>
          </a:stretch>
        </p:blipFill>
        <p:spPr bwMode="auto">
          <a:xfrm>
            <a:off x="4579581" y="4399934"/>
            <a:ext cx="2079955" cy="31199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7619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6400800"/>
            <a:ext cx="2514600" cy="738664"/>
          </a:xfrm>
          <a:prstGeom prst="rect">
            <a:avLst/>
          </a:prstGeom>
          <a:noFill/>
        </p:spPr>
        <p:txBody>
          <a:bodyPr wrap="square" rtlCol="0">
            <a:spAutoFit/>
          </a:bodyPr>
          <a:lstStyle/>
          <a:p>
            <a:r>
              <a:rPr lang="en-US" sz="1400" dirty="0"/>
              <a:t>RRH Archives</a:t>
            </a:r>
          </a:p>
          <a:p>
            <a:r>
              <a:rPr lang="en-US" sz="1400" dirty="0"/>
              <a:t>1441 East Avenue</a:t>
            </a:r>
          </a:p>
          <a:p>
            <a:r>
              <a:rPr lang="en-US" sz="1400" dirty="0"/>
              <a:t>Rochester, NY 14610</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3277</TotalTime>
  <Words>420</Words>
  <Application>Microsoft Office PowerPoint</Application>
  <PresentationFormat>On-screen Show (4:3)</PresentationFormat>
  <Paragraphs>25</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Century Gothic</vt:lpstr>
      <vt:lpstr>Office Theme</vt:lpstr>
      <vt:lpstr>PowerPoint Presentation</vt:lpstr>
      <vt:lpstr>PowerPoint Presentation</vt:lpstr>
    </vt:vector>
  </TitlesOfParts>
  <Company>RGHS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Britton, Kathleen</dc:creator>
  <cp:lastModifiedBy>Iafrati, Nancy (niafrati)</cp:lastModifiedBy>
  <cp:revision>126</cp:revision>
  <cp:lastPrinted>2023-04-20T17:15:36Z</cp:lastPrinted>
  <dcterms:created xsi:type="dcterms:W3CDTF">2017-05-12T14:14:06Z</dcterms:created>
  <dcterms:modified xsi:type="dcterms:W3CDTF">2023-05-03T15:50:02Z</dcterms:modified>
</cp:coreProperties>
</file>