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9"/>
  </p:notesMasterIdLst>
  <p:handoutMasterIdLst>
    <p:handoutMasterId r:id="rId130"/>
  </p:handoutMasterIdLst>
  <p:sldIdLst>
    <p:sldId id="256" r:id="rId2"/>
    <p:sldId id="642" r:id="rId3"/>
    <p:sldId id="544" r:id="rId4"/>
    <p:sldId id="542" r:id="rId5"/>
    <p:sldId id="638" r:id="rId6"/>
    <p:sldId id="634" r:id="rId7"/>
    <p:sldId id="512" r:id="rId8"/>
    <p:sldId id="513" r:id="rId9"/>
    <p:sldId id="515" r:id="rId10"/>
    <p:sldId id="517" r:id="rId11"/>
    <p:sldId id="518" r:id="rId12"/>
    <p:sldId id="519" r:id="rId13"/>
    <p:sldId id="520" r:id="rId14"/>
    <p:sldId id="521" r:id="rId15"/>
    <p:sldId id="522" r:id="rId16"/>
    <p:sldId id="523" r:id="rId17"/>
    <p:sldId id="524" r:id="rId18"/>
    <p:sldId id="525" r:id="rId19"/>
    <p:sldId id="527" r:id="rId20"/>
    <p:sldId id="530" r:id="rId21"/>
    <p:sldId id="531" r:id="rId22"/>
    <p:sldId id="533" r:id="rId23"/>
    <p:sldId id="534" r:id="rId24"/>
    <p:sldId id="535" r:id="rId25"/>
    <p:sldId id="536" r:id="rId26"/>
    <p:sldId id="537" r:id="rId27"/>
    <p:sldId id="509" r:id="rId28"/>
    <p:sldId id="257" r:id="rId29"/>
    <p:sldId id="258" r:id="rId30"/>
    <p:sldId id="290" r:id="rId31"/>
    <p:sldId id="291" r:id="rId32"/>
    <p:sldId id="507" r:id="rId33"/>
    <p:sldId id="508" r:id="rId34"/>
    <p:sldId id="263" r:id="rId35"/>
    <p:sldId id="265" r:id="rId36"/>
    <p:sldId id="266" r:id="rId37"/>
    <p:sldId id="267" r:id="rId38"/>
    <p:sldId id="268" r:id="rId39"/>
    <p:sldId id="269" r:id="rId40"/>
    <p:sldId id="274" r:id="rId41"/>
    <p:sldId id="472" r:id="rId42"/>
    <p:sldId id="467" r:id="rId43"/>
    <p:sldId id="288" r:id="rId44"/>
    <p:sldId id="474" r:id="rId45"/>
    <p:sldId id="590" r:id="rId46"/>
    <p:sldId id="363" r:id="rId47"/>
    <p:sldId id="370" r:id="rId48"/>
    <p:sldId id="387" r:id="rId49"/>
    <p:sldId id="397" r:id="rId50"/>
    <p:sldId id="462" r:id="rId51"/>
    <p:sldId id="538" r:id="rId52"/>
    <p:sldId id="475" r:id="rId53"/>
    <p:sldId id="479" r:id="rId54"/>
    <p:sldId id="262" r:id="rId55"/>
    <p:sldId id="540" r:id="rId56"/>
    <p:sldId id="539" r:id="rId57"/>
    <p:sldId id="636" r:id="rId58"/>
    <p:sldId id="277" r:id="rId59"/>
    <p:sldId id="278" r:id="rId60"/>
    <p:sldId id="276" r:id="rId61"/>
    <p:sldId id="279" r:id="rId62"/>
    <p:sldId id="280" r:id="rId63"/>
    <p:sldId id="635" r:id="rId64"/>
    <p:sldId id="281" r:id="rId65"/>
    <p:sldId id="471" r:id="rId66"/>
    <p:sldId id="285" r:id="rId67"/>
    <p:sldId id="486" r:id="rId68"/>
    <p:sldId id="485" r:id="rId69"/>
    <p:sldId id="481" r:id="rId70"/>
    <p:sldId id="482" r:id="rId71"/>
    <p:sldId id="483" r:id="rId72"/>
    <p:sldId id="484" r:id="rId73"/>
    <p:sldId id="657" r:id="rId74"/>
    <p:sldId id="510" r:id="rId75"/>
    <p:sldId id="639" r:id="rId76"/>
    <p:sldId id="549" r:id="rId77"/>
    <p:sldId id="499" r:id="rId78"/>
    <p:sldId id="553" r:id="rId79"/>
    <p:sldId id="554" r:id="rId80"/>
    <p:sldId id="555" r:id="rId81"/>
    <p:sldId id="556" r:id="rId82"/>
    <p:sldId id="558" r:id="rId83"/>
    <p:sldId id="559" r:id="rId84"/>
    <p:sldId id="560" r:id="rId85"/>
    <p:sldId id="561" r:id="rId86"/>
    <p:sldId id="562" r:id="rId87"/>
    <p:sldId id="643" r:id="rId88"/>
    <p:sldId id="652" r:id="rId89"/>
    <p:sldId id="644" r:id="rId90"/>
    <p:sldId id="648" r:id="rId91"/>
    <p:sldId id="649" r:id="rId92"/>
    <p:sldId id="650" r:id="rId93"/>
    <p:sldId id="646" r:id="rId94"/>
    <p:sldId id="647" r:id="rId95"/>
    <p:sldId id="645" r:id="rId96"/>
    <p:sldId id="651" r:id="rId97"/>
    <p:sldId id="563" r:id="rId98"/>
    <p:sldId id="564" r:id="rId99"/>
    <p:sldId id="566" r:id="rId100"/>
    <p:sldId id="567" r:id="rId101"/>
    <p:sldId id="568" r:id="rId102"/>
    <p:sldId id="655" r:id="rId103"/>
    <p:sldId id="654" r:id="rId104"/>
    <p:sldId id="653" r:id="rId105"/>
    <p:sldId id="656" r:id="rId106"/>
    <p:sldId id="569" r:id="rId107"/>
    <p:sldId id="570" r:id="rId108"/>
    <p:sldId id="571" r:id="rId109"/>
    <p:sldId id="572" r:id="rId110"/>
    <p:sldId id="573" r:id="rId111"/>
    <p:sldId id="574" r:id="rId112"/>
    <p:sldId id="575" r:id="rId113"/>
    <p:sldId id="576" r:id="rId114"/>
    <p:sldId id="577" r:id="rId115"/>
    <p:sldId id="578" r:id="rId116"/>
    <p:sldId id="579" r:id="rId117"/>
    <p:sldId id="580" r:id="rId118"/>
    <p:sldId id="581" r:id="rId119"/>
    <p:sldId id="582" r:id="rId120"/>
    <p:sldId id="583" r:id="rId121"/>
    <p:sldId id="584" r:id="rId122"/>
    <p:sldId id="585" r:id="rId123"/>
    <p:sldId id="586" r:id="rId124"/>
    <p:sldId id="587" r:id="rId125"/>
    <p:sldId id="588" r:id="rId126"/>
    <p:sldId id="658" r:id="rId127"/>
    <p:sldId id="460" r:id="rId128"/>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669900"/>
    <a:srgbClr val="008000"/>
    <a:srgbClr val="333399"/>
    <a:srgbClr val="000099"/>
    <a:srgbClr val="003399"/>
    <a:srgbClr val="FFFFCC"/>
    <a:srgbClr val="FFED9F"/>
    <a:srgbClr val="CC33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65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39.wmf"/><Relationship Id="rId1" Type="http://schemas.openxmlformats.org/officeDocument/2006/relationships/image" Target="../media/image46.wmf"/><Relationship Id="rId4"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8787"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8788"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8789"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57AE77-5CE3-42DF-A63F-CF5010D8016B}" type="slidenum">
              <a:rPr lang="en-US"/>
              <a:pPr/>
              <a:t>‹#›</a:t>
            </a:fld>
            <a:endParaRPr lang="en-US"/>
          </a:p>
        </p:txBody>
      </p:sp>
    </p:spTree>
    <p:extLst>
      <p:ext uri="{BB962C8B-B14F-4D97-AF65-F5344CB8AC3E}">
        <p14:creationId xmlns:p14="http://schemas.microsoft.com/office/powerpoint/2010/main" val="1879748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4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4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4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4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FC1126-1FF1-4BA2-9FFF-E84024B3BF7A}" type="slidenum">
              <a:rPr lang="en-US"/>
              <a:pPr/>
              <a:t>‹#›</a:t>
            </a:fld>
            <a:endParaRPr lang="en-US"/>
          </a:p>
        </p:txBody>
      </p:sp>
    </p:spTree>
    <p:extLst>
      <p:ext uri="{BB962C8B-B14F-4D97-AF65-F5344CB8AC3E}">
        <p14:creationId xmlns:p14="http://schemas.microsoft.com/office/powerpoint/2010/main" val="2972319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AE1E6AD-7E82-4E89-A544-25346FC63BD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32EDB2-DF0F-4A5A-8203-A94EC85811F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996DCB-C550-443C-A5C7-0CF316428AE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endParaRPr lang="en-US"/>
          </a:p>
        </p:txBody>
      </p:sp>
      <p:sp>
        <p:nvSpPr>
          <p:cNvPr id="4" name="Date Placeholder 3"/>
          <p:cNvSpPr>
            <a:spLocks noGrp="1"/>
          </p:cNvSpPr>
          <p:nvPr>
            <p:ph type="dt" sz="half" idx="10"/>
          </p:nvPr>
        </p:nvSpPr>
        <p:spPr>
          <a:xfrm>
            <a:off x="9144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fld id="{9C73BA44-E99A-432A-8C13-1640A02760F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A9642F47-7011-446D-8F87-A5DF425A94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BF987-171F-4F17-85A6-9DAABDAA9AD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BD6ABD-ED7B-42EB-B59D-CB2B35AFD0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E220BA-C746-4A03-80B6-E9B8888B86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CBB73D-F0A0-4372-935F-D38BBAF2E4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1F5A11-8A20-4A32-AE78-9A8149B9B2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9BC5F0-0ADE-4E81-977E-BE61ECD54B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86BBF0-CA36-4C24-93AF-D3AFD1E8BB0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018534-BBFC-4AEC-A5FC-B5F3424E37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0494A9FA-4EF2-43E8-92D1-3480745CD41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13.bin"/></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7.wmf"/><Relationship Id="rId4" Type="http://schemas.openxmlformats.org/officeDocument/2006/relationships/oleObject" Target="../embeddings/oleObject15.bin"/></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1.wmf"/><Relationship Id="rId4" Type="http://schemas.openxmlformats.org/officeDocument/2006/relationships/oleObject" Target="../embeddings/oleObject19.bin"/></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2.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3.wmf"/><Relationship Id="rId4" Type="http://schemas.openxmlformats.org/officeDocument/2006/relationships/oleObject" Target="../embeddings/oleObject21.bin"/></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4.wmf"/><Relationship Id="rId4" Type="http://schemas.openxmlformats.org/officeDocument/2006/relationships/oleObject" Target="../embeddings/oleObject22.bin"/></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5.wmf"/><Relationship Id="rId4" Type="http://schemas.openxmlformats.org/officeDocument/2006/relationships/oleObject" Target="../embeddings/oleObject23.bin"/></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1.jpe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5.bin"/><Relationship Id="rId11" Type="http://schemas.openxmlformats.org/officeDocument/2006/relationships/image" Target="../media/image48.wmf"/><Relationship Id="rId5" Type="http://schemas.openxmlformats.org/officeDocument/2006/relationships/image" Target="../media/image46.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7.wmf"/></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29.bin"/><Relationship Id="rId5" Type="http://schemas.openxmlformats.org/officeDocument/2006/relationships/image" Target="../media/image49.wmf"/><Relationship Id="rId4" Type="http://schemas.openxmlformats.org/officeDocument/2006/relationships/oleObject" Target="../embeddings/oleObject28.bin"/></Relationships>
</file>

<file path=ppt/slides/_rels/slide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mailto:jmagnon@westbridge.org"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1.wmf"/><Relationship Id="rId7" Type="http://schemas.openxmlformats.org/officeDocument/2006/relationships/image" Target="../media/image14.wm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13.wmf"/><Relationship Id="rId4" Type="http://schemas.openxmlformats.org/officeDocument/2006/relationships/image" Target="../media/image12.wmf"/></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9.wmf"/><Relationship Id="rId4" Type="http://schemas.openxmlformats.org/officeDocument/2006/relationships/oleObject" Target="../embeddings/oleObject8.bin"/></Relationships>
</file>

<file path=ppt/slides/_rels/slide8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Rectangle 16"/>
          <p:cNvSpPr>
            <a:spLocks noGrp="1" noChangeArrowheads="1"/>
          </p:cNvSpPr>
          <p:nvPr>
            <p:ph type="sldNum" sz="quarter" idx="4"/>
          </p:nvPr>
        </p:nvSpPr>
        <p:spPr/>
        <p:txBody>
          <a:bodyPr/>
          <a:lstStyle/>
          <a:p>
            <a:fld id="{2C597050-4730-4451-B971-501756E10530}" type="slidenum">
              <a:rPr lang="en-US"/>
              <a:pPr/>
              <a:t>1</a:t>
            </a:fld>
            <a:endParaRPr lang="en-US"/>
          </a:p>
        </p:txBody>
      </p:sp>
      <p:sp>
        <p:nvSpPr>
          <p:cNvPr id="95234" name="Rectangle 2"/>
          <p:cNvSpPr>
            <a:spLocks noGrp="1" noChangeArrowheads="1"/>
          </p:cNvSpPr>
          <p:nvPr>
            <p:ph type="ctrTitle"/>
          </p:nvPr>
        </p:nvSpPr>
        <p:spPr>
          <a:xfrm>
            <a:off x="914400" y="762000"/>
            <a:ext cx="7772400" cy="2438400"/>
          </a:xfrm>
        </p:spPr>
        <p:txBody>
          <a:bodyPr/>
          <a:lstStyle/>
          <a:p>
            <a:pPr algn="ct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hlink"/>
                </a:solidFill>
                <a:latin typeface="Times New Roman" pitchFamily="18" charset="0"/>
                <a:cs typeface="Times New Roman" pitchFamily="18" charset="0"/>
              </a:rPr>
              <a:t/>
            </a:r>
            <a:br>
              <a:rPr lang="en-US" b="1" dirty="0" smtClean="0">
                <a:solidFill>
                  <a:schemeClr val="hlink"/>
                </a:solidFill>
                <a:latin typeface="Times New Roman" pitchFamily="18" charset="0"/>
                <a:cs typeface="Times New Roman" pitchFamily="18" charset="0"/>
              </a:rPr>
            </a:br>
            <a:r>
              <a:rPr lang="en-US" b="1" dirty="0" smtClean="0">
                <a:solidFill>
                  <a:schemeClr val="accent6">
                    <a:lumMod val="75000"/>
                  </a:schemeClr>
                </a:solidFill>
                <a:latin typeface="Elephant" pitchFamily="18" charset="0"/>
                <a:cs typeface="Times New Roman" pitchFamily="18" charset="0"/>
              </a:rPr>
              <a:t>Integrated </a:t>
            </a:r>
            <a:br>
              <a:rPr lang="en-US" b="1" dirty="0" smtClean="0">
                <a:solidFill>
                  <a:schemeClr val="accent6">
                    <a:lumMod val="75000"/>
                  </a:schemeClr>
                </a:solidFill>
                <a:latin typeface="Elephant" pitchFamily="18" charset="0"/>
                <a:cs typeface="Times New Roman" pitchFamily="18" charset="0"/>
              </a:rPr>
            </a:br>
            <a:r>
              <a:rPr lang="en-US" b="1" dirty="0" smtClean="0">
                <a:solidFill>
                  <a:schemeClr val="accent6">
                    <a:lumMod val="75000"/>
                  </a:schemeClr>
                </a:solidFill>
                <a:latin typeface="Elephant" pitchFamily="18" charset="0"/>
                <a:cs typeface="Times New Roman" pitchFamily="18" charset="0"/>
              </a:rPr>
              <a:t>Dual Disorders Treatment </a:t>
            </a:r>
            <a:br>
              <a:rPr lang="en-US" b="1" dirty="0" smtClean="0">
                <a:solidFill>
                  <a:schemeClr val="accent6">
                    <a:lumMod val="75000"/>
                  </a:schemeClr>
                </a:solidFill>
                <a:latin typeface="Elephant" pitchFamily="18" charset="0"/>
                <a:cs typeface="Times New Roman" pitchFamily="18" charset="0"/>
              </a:rPr>
            </a:br>
            <a:r>
              <a:rPr lang="en-US" b="1" dirty="0" smtClean="0">
                <a:solidFill>
                  <a:schemeClr val="accent6">
                    <a:lumMod val="75000"/>
                  </a:schemeClr>
                </a:solidFill>
                <a:latin typeface="Elephant" pitchFamily="18" charset="0"/>
                <a:cs typeface="Times New Roman" pitchFamily="18" charset="0"/>
              </a:rPr>
              <a:t>(IDDT) </a:t>
            </a:r>
            <a:endParaRPr lang="en-US" sz="4000" dirty="0">
              <a:solidFill>
                <a:schemeClr val="accent6">
                  <a:lumMod val="75000"/>
                </a:schemeClr>
              </a:solidFill>
              <a:latin typeface="Elephant" pitchFamily="18" charset="0"/>
            </a:endParaRPr>
          </a:p>
        </p:txBody>
      </p:sp>
      <p:sp>
        <p:nvSpPr>
          <p:cNvPr id="95235" name="Rectangle 3"/>
          <p:cNvSpPr>
            <a:spLocks noGrp="1" noChangeArrowheads="1"/>
          </p:cNvSpPr>
          <p:nvPr>
            <p:ph type="subTitle" idx="1"/>
          </p:nvPr>
        </p:nvSpPr>
        <p:spPr>
          <a:xfrm>
            <a:off x="914400" y="3124200"/>
            <a:ext cx="7467600" cy="2819400"/>
          </a:xfrm>
        </p:spPr>
        <p:txBody>
          <a:bodyPr/>
          <a:lstStyle/>
          <a:p>
            <a:r>
              <a:rPr lang="en-US" sz="4400" dirty="0" smtClean="0">
                <a:solidFill>
                  <a:srgbClr val="669900"/>
                </a:solidFill>
                <a:latin typeface="Elephant" pitchFamily="18" charset="0"/>
              </a:rPr>
              <a:t>Mental Health                             and    </a:t>
            </a:r>
          </a:p>
          <a:p>
            <a:r>
              <a:rPr lang="en-US" sz="4400" dirty="0" smtClean="0">
                <a:solidFill>
                  <a:srgbClr val="669900"/>
                </a:solidFill>
                <a:latin typeface="Elephant" pitchFamily="18" charset="0"/>
              </a:rPr>
              <a:t> Substance Abuse</a:t>
            </a:r>
            <a:endParaRPr lang="en-US" sz="4400" dirty="0" smtClean="0">
              <a:solidFill>
                <a:srgbClr val="669900"/>
              </a:solidFill>
              <a:latin typeface="Algerian" pitchFamily="82" charset="0"/>
            </a:endParaRPr>
          </a:p>
          <a:p>
            <a:r>
              <a:rPr lang="en-US" dirty="0" smtClean="0">
                <a:latin typeface="Algerian" pitchFamily="82" charset="0"/>
              </a:rPr>
              <a:t>By  </a:t>
            </a:r>
            <a:r>
              <a:rPr lang="en-US" dirty="0" smtClean="0">
                <a:latin typeface="Rockwell Condensed" pitchFamily="18" charset="0"/>
              </a:rPr>
              <a:t>Judith Magnon RN-BC, BS, CAC</a:t>
            </a:r>
            <a:r>
              <a:rPr lang="en-US" sz="3600" dirty="0" smtClean="0">
                <a:latin typeface="Rockwell Condensed" pitchFamily="18" charset="0"/>
              </a:rPr>
              <a:t> </a:t>
            </a:r>
            <a:endParaRPr lang="en-US" sz="3600" b="1" dirty="0">
              <a:latin typeface="Rockwell Condensed" pitchFamily="18" charset="0"/>
              <a:cs typeface="Times New Roman" pitchFamily="18" charset="0"/>
            </a:endParaRPr>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28002" name="Text Box 2"/>
          <p:cNvSpPr txBox="1">
            <a:spLocks noChangeArrowheads="1"/>
          </p:cNvSpPr>
          <p:nvPr/>
        </p:nvSpPr>
        <p:spPr bwMode="auto">
          <a:xfrm>
            <a:off x="2514600" y="304800"/>
            <a:ext cx="6324600" cy="1015663"/>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chemeClr val="accent6">
                    <a:lumMod val="75000"/>
                  </a:schemeClr>
                </a:solidFill>
                <a:latin typeface="Rockwell" pitchFamily="18" charset="0"/>
              </a:rPr>
              <a:t>PARALLELS</a:t>
            </a:r>
            <a:r>
              <a:rPr lang="en-US" sz="2800" b="1" dirty="0">
                <a:solidFill>
                  <a:schemeClr val="accent6">
                    <a:lumMod val="75000"/>
                  </a:schemeClr>
                </a:solidFill>
                <a:latin typeface="Rockwell" pitchFamily="18" charset="0"/>
              </a:rPr>
              <a:t>:  Psychosis </a:t>
            </a:r>
            <a:r>
              <a:rPr lang="en-US" sz="2800" b="1" dirty="0" smtClean="0">
                <a:solidFill>
                  <a:schemeClr val="accent6">
                    <a:lumMod val="75000"/>
                  </a:schemeClr>
                </a:solidFill>
                <a:latin typeface="Rockwell" pitchFamily="18" charset="0"/>
              </a:rPr>
              <a:t>and Addiction</a:t>
            </a:r>
            <a:r>
              <a:rPr lang="en-US" b="1" dirty="0" smtClean="0">
                <a:solidFill>
                  <a:schemeClr val="accent6">
                    <a:lumMod val="75000"/>
                  </a:schemeClr>
                </a:solidFill>
                <a:latin typeface="Rockwell" pitchFamily="18" charset="0"/>
              </a:rPr>
              <a:t>    </a:t>
            </a:r>
            <a:r>
              <a:rPr lang="en-US" b="1" dirty="0" smtClean="0">
                <a:latin typeface="Rockwell" pitchFamily="18" charset="0"/>
              </a:rPr>
              <a:t>                </a:t>
            </a:r>
            <a:r>
              <a:rPr lang="en-US" sz="3200" dirty="0" smtClean="0">
                <a:latin typeface="Rockwell Condensed" pitchFamily="18" charset="0"/>
              </a:rPr>
              <a:t>By Dr. Ken </a:t>
            </a:r>
            <a:r>
              <a:rPr lang="en-US" sz="3200" dirty="0" err="1" smtClean="0">
                <a:latin typeface="Rockwell Condensed" pitchFamily="18" charset="0"/>
              </a:rPr>
              <a:t>Minkoff</a:t>
            </a:r>
            <a:endParaRPr lang="en-US" b="1" dirty="0">
              <a:latin typeface="Rockwell Condensed" pitchFamily="18" charset="0"/>
            </a:endParaRPr>
          </a:p>
        </p:txBody>
      </p:sp>
      <p:graphicFrame>
        <p:nvGraphicFramePr>
          <p:cNvPr id="128032" name="Group 32"/>
          <p:cNvGraphicFramePr>
            <a:graphicFrameLocks noGrp="1"/>
          </p:cNvGraphicFramePr>
          <p:nvPr/>
        </p:nvGraphicFramePr>
        <p:xfrm>
          <a:off x="838200" y="1397000"/>
          <a:ext cx="8001000" cy="5220018"/>
        </p:xfrm>
        <a:graphic>
          <a:graphicData uri="http://schemas.openxmlformats.org/drawingml/2006/table">
            <a:tbl>
              <a:tblPr/>
              <a:tblGrid>
                <a:gridCol w="4000500"/>
                <a:gridCol w="4000500"/>
              </a:tblGrid>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Rockwell" pitchFamily="18" charset="0"/>
                        </a:rPr>
                        <a:t>Addiction Disease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Rockwell" pitchFamily="18" charset="0"/>
                        </a:rPr>
                        <a:t>   Major MI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  A biological illness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1.  A biological illness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2.  Hereditary (In part)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2.  Hereditary (In part)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3.  Chronicity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3.  Chronicity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4.  Incurable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4.  Incurable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5.  Leads to lack of control of behavior &amp; emotions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5.  Leads to lack of control of behavior &amp; emotions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6.  Affects the whole family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6.  Affects the whole family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fld id="{499BC5F0-0ADE-4E81-977E-BE61ECD54B34}"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871AE62E-F5DF-4E6C-BAD1-D58F5F7A701D}" type="slidenum">
              <a:rPr lang="en-US"/>
              <a:pPr>
                <a:defRPr/>
              </a:pPr>
              <a:t>100</a:t>
            </a:fld>
            <a:endParaRPr lang="en-US"/>
          </a:p>
        </p:txBody>
      </p:sp>
      <p:sp>
        <p:nvSpPr>
          <p:cNvPr id="124931" name="Rectangle 2"/>
          <p:cNvSpPr>
            <a:spLocks noGrp="1" noChangeArrowheads="1"/>
          </p:cNvSpPr>
          <p:nvPr>
            <p:ph type="title"/>
          </p:nvPr>
        </p:nvSpPr>
        <p:spPr>
          <a:xfrm>
            <a:off x="2133600" y="617538"/>
            <a:ext cx="6810375" cy="1143000"/>
          </a:xfrm>
        </p:spPr>
        <p:txBody>
          <a:bodyPr/>
          <a:lstStyle/>
          <a:p>
            <a:pPr eaLnBrk="1" hangingPunct="1"/>
            <a:r>
              <a:rPr lang="en-US" u="sng" dirty="0" smtClean="0">
                <a:solidFill>
                  <a:schemeClr val="accent6">
                    <a:lumMod val="75000"/>
                  </a:schemeClr>
                </a:solidFill>
                <a:latin typeface="Elephant" pitchFamily="18" charset="0"/>
              </a:rPr>
              <a:t>Contemplation</a:t>
            </a:r>
          </a:p>
        </p:txBody>
      </p:sp>
      <p:sp>
        <p:nvSpPr>
          <p:cNvPr id="124932"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smtClean="0">
                <a:latin typeface="Rockwell Extra Bold" pitchFamily="18" charset="0"/>
                <a:cs typeface="Times New Roman" pitchFamily="18" charset="0"/>
              </a:rPr>
              <a:t>TASKS</a:t>
            </a:r>
          </a:p>
          <a:p>
            <a:pPr eaLnBrk="1" hangingPunct="1">
              <a:lnSpc>
                <a:spcPct val="90000"/>
              </a:lnSpc>
            </a:pPr>
            <a:r>
              <a:rPr lang="en-US" sz="2800" smtClean="0">
                <a:latin typeface="Rockwell" pitchFamily="18" charset="0"/>
                <a:cs typeface="Times New Roman" pitchFamily="18" charset="0"/>
              </a:rPr>
              <a:t>Increase awareness of problem and solution, </a:t>
            </a:r>
          </a:p>
          <a:p>
            <a:pPr eaLnBrk="1" hangingPunct="1">
              <a:lnSpc>
                <a:spcPct val="90000"/>
              </a:lnSpc>
            </a:pPr>
            <a:r>
              <a:rPr lang="en-US" sz="2800" smtClean="0">
                <a:latin typeface="Rockwell" pitchFamily="18" charset="0"/>
                <a:cs typeface="Times New Roman" pitchFamily="18" charset="0"/>
              </a:rPr>
              <a:t>Self-appraisal, </a:t>
            </a:r>
          </a:p>
          <a:p>
            <a:pPr eaLnBrk="1" hangingPunct="1">
              <a:lnSpc>
                <a:spcPct val="90000"/>
              </a:lnSpc>
            </a:pPr>
            <a:r>
              <a:rPr lang="en-US" sz="2800" smtClean="0">
                <a:latin typeface="Rockwell" pitchFamily="18" charset="0"/>
                <a:cs typeface="Times New Roman" pitchFamily="18" charset="0"/>
              </a:rPr>
              <a:t>Resolve fear and ambivalence, </a:t>
            </a:r>
          </a:p>
          <a:p>
            <a:pPr eaLnBrk="1" hangingPunct="1">
              <a:lnSpc>
                <a:spcPct val="90000"/>
              </a:lnSpc>
            </a:pPr>
            <a:r>
              <a:rPr lang="en-US" sz="2800" smtClean="0">
                <a:latin typeface="Rockwell" pitchFamily="18" charset="0"/>
                <a:cs typeface="Times New Roman" pitchFamily="18" charset="0"/>
              </a:rPr>
              <a:t>Make an informed decision to change problem behavior, </a:t>
            </a:r>
          </a:p>
          <a:p>
            <a:pPr eaLnBrk="1" hangingPunct="1">
              <a:lnSpc>
                <a:spcPct val="90000"/>
              </a:lnSpc>
            </a:pPr>
            <a:r>
              <a:rPr lang="en-US" sz="2800" smtClean="0">
                <a:latin typeface="Rockwell" pitchFamily="18" charset="0"/>
                <a:cs typeface="Times New Roman" pitchFamily="18" charset="0"/>
              </a:rPr>
              <a:t>Pros and cons of changing, </a:t>
            </a:r>
          </a:p>
          <a:p>
            <a:pPr eaLnBrk="1" hangingPunct="1">
              <a:lnSpc>
                <a:spcPct val="90000"/>
              </a:lnSpc>
            </a:pPr>
            <a:r>
              <a:rPr lang="en-US" sz="2800" smtClean="0">
                <a:latin typeface="Rockwell" pitchFamily="18" charset="0"/>
                <a:cs typeface="Times New Roman" pitchFamily="18" charset="0"/>
              </a:rPr>
              <a:t>Skill building, exercise, functional analysis</a:t>
            </a:r>
            <a:r>
              <a:rPr lang="en-US" sz="2800" smtClean="0"/>
              <a:t> </a:t>
            </a:r>
          </a:p>
        </p:txBody>
      </p:sp>
    </p:spTree>
  </p:cSld>
  <p:clrMapOvr>
    <a:masterClrMapping/>
  </p:clrMapOvr>
  <p:transition>
    <p:cover dir="l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9401A22D-07D7-4EAD-BED6-05C77477F8D8}" type="slidenum">
              <a:rPr lang="en-US"/>
              <a:pPr>
                <a:defRPr/>
              </a:pPr>
              <a:t>101</a:t>
            </a:fld>
            <a:endParaRPr lang="en-US"/>
          </a:p>
        </p:txBody>
      </p:sp>
      <p:sp>
        <p:nvSpPr>
          <p:cNvPr id="125955"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Elephant" pitchFamily="18" charset="0"/>
              </a:rPr>
              <a:t>Contemplation</a:t>
            </a:r>
          </a:p>
        </p:txBody>
      </p:sp>
      <p:sp>
        <p:nvSpPr>
          <p:cNvPr id="125956" name="Rectangle 3"/>
          <p:cNvSpPr>
            <a:spLocks noGrp="1" noChangeArrowheads="1"/>
          </p:cNvSpPr>
          <p:nvPr>
            <p:ph type="body" idx="1"/>
          </p:nvPr>
        </p:nvSpPr>
        <p:spPr/>
        <p:txBody>
          <a:bodyPr/>
          <a:lstStyle/>
          <a:p>
            <a:pPr eaLnBrk="1" hangingPunct="1">
              <a:buFont typeface="Wingdings" pitchFamily="2" charset="2"/>
              <a:buNone/>
            </a:pPr>
            <a:r>
              <a:rPr lang="en-US" smtClean="0">
                <a:latin typeface="Rockwell Extra Bold" pitchFamily="18" charset="0"/>
                <a:cs typeface="Times New Roman" pitchFamily="18" charset="0"/>
              </a:rPr>
              <a:t>COMMENTS:</a:t>
            </a:r>
          </a:p>
          <a:p>
            <a:pPr eaLnBrk="1" hangingPunct="1"/>
            <a:r>
              <a:rPr lang="en-US" smtClean="0">
                <a:latin typeface="Rockwell" pitchFamily="18" charset="0"/>
                <a:cs typeface="Times New Roman" pitchFamily="18" charset="0"/>
              </a:rPr>
              <a:t>Shift in perception, </a:t>
            </a:r>
          </a:p>
          <a:p>
            <a:pPr eaLnBrk="1" hangingPunct="1"/>
            <a:r>
              <a:rPr lang="en-US" smtClean="0">
                <a:latin typeface="Rockwell" pitchFamily="18" charset="0"/>
                <a:cs typeface="Times New Roman" pitchFamily="18" charset="0"/>
              </a:rPr>
              <a:t>Learn to make an informed decision, </a:t>
            </a:r>
          </a:p>
          <a:p>
            <a:pPr eaLnBrk="1" hangingPunct="1"/>
            <a:r>
              <a:rPr lang="en-US" smtClean="0">
                <a:latin typeface="Rockwell" pitchFamily="18" charset="0"/>
                <a:cs typeface="Times New Roman" pitchFamily="18" charset="0"/>
              </a:rPr>
              <a:t>Positive attitude, hope, self-esteem, </a:t>
            </a:r>
          </a:p>
          <a:p>
            <a:pPr eaLnBrk="1" hangingPunct="1"/>
            <a:r>
              <a:rPr lang="en-US" smtClean="0">
                <a:latin typeface="Rockwell" pitchFamily="18" charset="0"/>
                <a:cs typeface="Times New Roman" pitchFamily="18" charset="0"/>
              </a:rPr>
              <a:t>Need a support system, </a:t>
            </a:r>
          </a:p>
          <a:p>
            <a:pPr eaLnBrk="1" hangingPunct="1"/>
            <a:r>
              <a:rPr lang="en-US" smtClean="0">
                <a:latin typeface="Rockwell" pitchFamily="18" charset="0"/>
                <a:cs typeface="Times New Roman" pitchFamily="18" charset="0"/>
              </a:rPr>
              <a:t>Dual disorders--TX both!,</a:t>
            </a:r>
          </a:p>
          <a:p>
            <a:pPr eaLnBrk="1" hangingPunct="1"/>
            <a:r>
              <a:rPr lang="en-US" smtClean="0">
                <a:latin typeface="Rockwell" pitchFamily="18" charset="0"/>
                <a:cs typeface="Times New Roman" pitchFamily="18" charset="0"/>
              </a:rPr>
              <a:t>Environmental control</a:t>
            </a:r>
            <a:r>
              <a:rPr lang="en-US" smtClean="0">
                <a:latin typeface="Rockwell" pitchFamily="18" charset="0"/>
              </a:rPr>
              <a:t> </a:t>
            </a:r>
          </a:p>
        </p:txBody>
      </p:sp>
    </p:spTree>
  </p:cSld>
  <p:clrMapOvr>
    <a:masterClrMapping/>
  </p:clrMapOvr>
  <p:transition>
    <p:cover dir="l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94BF987-171F-4F17-85A6-9DAABDAA9ADD}" type="slidenum">
              <a:rPr lang="en-US" smtClean="0"/>
              <a:pPr/>
              <a:t>102</a:t>
            </a:fld>
            <a:endParaRPr lang="en-US"/>
          </a:p>
        </p:txBody>
      </p:sp>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7" name="TextBox 6"/>
          <p:cNvSpPr txBox="1"/>
          <p:nvPr/>
        </p:nvSpPr>
        <p:spPr>
          <a:xfrm>
            <a:off x="304800" y="1905000"/>
            <a:ext cx="8382000" cy="3859518"/>
          </a:xfrm>
          <a:prstGeom prst="rect">
            <a:avLst/>
          </a:prstGeom>
          <a:noFill/>
        </p:spPr>
        <p:txBody>
          <a:bodyPr wrap="square" rtlCol="0">
            <a:spAutoFit/>
          </a:bodyPr>
          <a:lstStyle/>
          <a:p>
            <a:pPr eaLnBrk="1" hangingPunct="1">
              <a:lnSpc>
                <a:spcPct val="90000"/>
              </a:lnSpc>
              <a:buFont typeface="Wingdings" pitchFamily="2" charset="2"/>
              <a:buNone/>
            </a:pPr>
            <a:r>
              <a:rPr lang="en-US" sz="3200" dirty="0" smtClean="0">
                <a:latin typeface="Times New Roman" pitchFamily="18" charset="0"/>
                <a:cs typeface="Times New Roman" pitchFamily="18" charset="0"/>
              </a:rPr>
              <a:t>Contemplation is essential prior to preparation.</a:t>
            </a:r>
          </a:p>
          <a:p>
            <a:pPr eaLnBrk="1" hangingPunct="1">
              <a:lnSpc>
                <a:spcPct val="90000"/>
              </a:lnSpc>
              <a:buFont typeface="Wingdings" pitchFamily="2" charset="2"/>
              <a:buNone/>
            </a:pPr>
            <a:r>
              <a:rPr lang="en-US" sz="3200" dirty="0" smtClean="0">
                <a:latin typeface="Times New Roman" pitchFamily="18" charset="0"/>
                <a:cs typeface="Times New Roman" pitchFamily="18" charset="0"/>
              </a:rPr>
              <a:t>Ambivalence is a natural part of the change process.</a:t>
            </a:r>
          </a:p>
          <a:p>
            <a:pPr eaLnBrk="1" hangingPunct="1">
              <a:lnSpc>
                <a:spcPct val="90000"/>
              </a:lnSpc>
              <a:buFont typeface="Wingdings" pitchFamily="2" charset="2"/>
              <a:buNone/>
            </a:pPr>
            <a:r>
              <a:rPr lang="en-US" sz="3600" u="sng" dirty="0" smtClean="0">
                <a:latin typeface="Times New Roman" pitchFamily="18" charset="0"/>
                <a:cs typeface="Times New Roman" pitchFamily="18" charset="0"/>
              </a:rPr>
              <a:t>Contemplators may present as:</a:t>
            </a:r>
            <a:endParaRPr lang="en-US" sz="3600" dirty="0" smtClean="0">
              <a:latin typeface="Times New Roman" pitchFamily="18" charset="0"/>
              <a:cs typeface="Times New Roman" pitchFamily="18" charset="0"/>
            </a:endParaRPr>
          </a:p>
          <a:p>
            <a:pPr lvl="2" eaLnBrk="1" hangingPunct="1">
              <a:lnSpc>
                <a:spcPct val="90000"/>
              </a:lnSpc>
            </a:pPr>
            <a:r>
              <a:rPr lang="en-US" sz="2800" dirty="0" smtClean="0">
                <a:latin typeface="Times New Roman" pitchFamily="18" charset="0"/>
                <a:cs typeface="Times New Roman" pitchFamily="18" charset="0"/>
              </a:rPr>
              <a:t>Depressed </a:t>
            </a:r>
          </a:p>
          <a:p>
            <a:pPr lvl="2" eaLnBrk="1" hangingPunct="1">
              <a:lnSpc>
                <a:spcPct val="90000"/>
              </a:lnSpc>
            </a:pPr>
            <a:r>
              <a:rPr lang="en-US" sz="2800" dirty="0" smtClean="0">
                <a:latin typeface="Times New Roman" pitchFamily="18" charset="0"/>
                <a:cs typeface="Times New Roman" pitchFamily="18" charset="0"/>
              </a:rPr>
              <a:t>Passive</a:t>
            </a:r>
          </a:p>
          <a:p>
            <a:pPr lvl="2" eaLnBrk="1" hangingPunct="1">
              <a:lnSpc>
                <a:spcPct val="90000"/>
              </a:lnSpc>
            </a:pPr>
            <a:r>
              <a:rPr lang="en-US" sz="2800" dirty="0" smtClean="0">
                <a:latin typeface="Times New Roman" pitchFamily="18" charset="0"/>
                <a:cs typeface="Times New Roman" pitchFamily="18" charset="0"/>
              </a:rPr>
              <a:t>Serious about solving their problem</a:t>
            </a:r>
          </a:p>
          <a:p>
            <a:pPr lvl="2" eaLnBrk="1" hangingPunct="1">
              <a:lnSpc>
                <a:spcPct val="90000"/>
              </a:lnSpc>
            </a:pPr>
            <a:r>
              <a:rPr lang="en-US" sz="2800" dirty="0" smtClean="0">
                <a:latin typeface="Times New Roman" pitchFamily="18" charset="0"/>
                <a:cs typeface="Times New Roman" pitchFamily="18" charset="0"/>
              </a:rPr>
              <a:t>Eager to talk about themselves and their problem</a:t>
            </a:r>
          </a:p>
          <a:p>
            <a:pPr lvl="2" eaLnBrk="1" hangingPunct="1">
              <a:lnSpc>
                <a:spcPct val="90000"/>
              </a:lnSpc>
            </a:pPr>
            <a:r>
              <a:rPr lang="en-US" sz="2800" dirty="0" smtClean="0">
                <a:latin typeface="Times New Roman" pitchFamily="18" charset="0"/>
                <a:cs typeface="Times New Roman" pitchFamily="18" charset="0"/>
              </a:rPr>
              <a:t>Open to any information about their problem</a:t>
            </a:r>
            <a:endParaRPr lang="en-US" sz="2800" dirty="0"/>
          </a:p>
        </p:txBody>
      </p:sp>
      <p:sp>
        <p:nvSpPr>
          <p:cNvPr id="8" name="Rectangle 7"/>
          <p:cNvSpPr/>
          <p:nvPr/>
        </p:nvSpPr>
        <p:spPr>
          <a:xfrm>
            <a:off x="3657600" y="457200"/>
            <a:ext cx="3823932" cy="1077218"/>
          </a:xfrm>
          <a:prstGeom prst="rect">
            <a:avLst/>
          </a:prstGeom>
        </p:spPr>
        <p:txBody>
          <a:bodyPr wrap="none">
            <a:spAutoFit/>
          </a:bodyPr>
          <a:lstStyle/>
          <a:p>
            <a:r>
              <a:rPr lang="en-US" sz="3600" u="sng" dirty="0" smtClean="0">
                <a:solidFill>
                  <a:schemeClr val="accent6">
                    <a:lumMod val="75000"/>
                  </a:schemeClr>
                </a:solidFill>
                <a:latin typeface="Elephant" pitchFamily="18" charset="0"/>
              </a:rPr>
              <a:t>Contemplation  </a:t>
            </a:r>
          </a:p>
          <a:p>
            <a:pPr algn="ctr"/>
            <a:r>
              <a:rPr lang="en-US" sz="2800" dirty="0" smtClean="0">
                <a:latin typeface="Elephant" pitchFamily="18" charset="0"/>
              </a:rPr>
              <a:t>Comments</a:t>
            </a:r>
            <a:endParaRPr lang="en-US" sz="28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103</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3200400" y="457200"/>
            <a:ext cx="4648200" cy="707886"/>
          </a:xfrm>
          <a:prstGeom prst="rect">
            <a:avLst/>
          </a:prstGeom>
          <a:noFill/>
        </p:spPr>
        <p:txBody>
          <a:bodyPr wrap="square" rtlCol="0">
            <a:spAutoFit/>
          </a:bodyPr>
          <a:lstStyle/>
          <a:p>
            <a:r>
              <a:rPr lang="en-US" sz="4000" b="1" dirty="0" smtClean="0">
                <a:solidFill>
                  <a:srgbClr val="669900"/>
                </a:solidFill>
                <a:latin typeface="Times New Roman" pitchFamily="18" charset="0"/>
                <a:cs typeface="Times New Roman" pitchFamily="18" charset="0"/>
              </a:rPr>
              <a:t>Emotional Arousal</a:t>
            </a:r>
            <a:endParaRPr lang="en-US" sz="4000" b="1" dirty="0">
              <a:solidFill>
                <a:srgbClr val="669900"/>
              </a:solidFill>
              <a:latin typeface="Times New Roman" pitchFamily="18" charset="0"/>
              <a:cs typeface="Times New Roman" pitchFamily="18" charset="0"/>
            </a:endParaRPr>
          </a:p>
        </p:txBody>
      </p:sp>
      <p:sp>
        <p:nvSpPr>
          <p:cNvPr id="7" name="TextBox 6"/>
          <p:cNvSpPr txBox="1"/>
          <p:nvPr/>
        </p:nvSpPr>
        <p:spPr>
          <a:xfrm>
            <a:off x="762000" y="1676400"/>
            <a:ext cx="7391400" cy="4081117"/>
          </a:xfrm>
          <a:prstGeom prst="rect">
            <a:avLst/>
          </a:prstGeom>
          <a:noFill/>
        </p:spPr>
        <p:txBody>
          <a:bodyPr wrap="square" rtlCol="0">
            <a:spAutoFit/>
          </a:bodyPr>
          <a:lstStyle/>
          <a:p>
            <a:pPr eaLnBrk="1" hangingPunct="1">
              <a:lnSpc>
                <a:spcPct val="90000"/>
              </a:lnSpc>
              <a:buFont typeface="Wingdings" pitchFamily="2" charset="2"/>
              <a:buNone/>
            </a:pPr>
            <a:r>
              <a:rPr lang="en-US" sz="3200" dirty="0" smtClean="0">
                <a:latin typeface="Times New Roman" pitchFamily="18" charset="0"/>
                <a:cs typeface="Times New Roman" pitchFamily="18" charset="0"/>
              </a:rPr>
              <a:t>Emotions can be harnessed to provide the energy to move from contemplation to preparation.</a:t>
            </a:r>
          </a:p>
          <a:p>
            <a:pPr eaLnBrk="1" hangingPunct="1">
              <a:lnSpc>
                <a:spcPct val="90000"/>
              </a:lnSpc>
              <a:buFont typeface="Wingdings" pitchFamily="2" charset="2"/>
              <a:buNone/>
            </a:pPr>
            <a:endParaRPr lang="en-US" sz="3200" dirty="0" smtClean="0">
              <a:latin typeface="Times New Roman" pitchFamily="18" charset="0"/>
              <a:cs typeface="Times New Roman" pitchFamily="18" charset="0"/>
            </a:endParaRPr>
          </a:p>
          <a:p>
            <a:pPr lvl="1" eaLnBrk="1" hangingPunct="1">
              <a:lnSpc>
                <a:spcPct val="90000"/>
              </a:lnSpc>
              <a:buFont typeface="Wingdings" pitchFamily="2" charset="2"/>
              <a:buChar char="Ø"/>
            </a:pPr>
            <a:r>
              <a:rPr lang="en-US" sz="3200" dirty="0" smtClean="0">
                <a:latin typeface="Times New Roman" pitchFamily="18" charset="0"/>
                <a:cs typeface="Times New Roman" pitchFamily="18" charset="0"/>
              </a:rPr>
              <a:t>  Not the same as fear arousal</a:t>
            </a:r>
          </a:p>
          <a:p>
            <a:pPr lvl="1" eaLnBrk="1" hangingPunct="1">
              <a:lnSpc>
                <a:spcPct val="90000"/>
              </a:lnSpc>
            </a:pPr>
            <a:endParaRPr lang="en-US" sz="3200" dirty="0" smtClean="0">
              <a:latin typeface="Times New Roman" pitchFamily="18" charset="0"/>
              <a:cs typeface="Times New Roman" pitchFamily="18" charset="0"/>
            </a:endParaRPr>
          </a:p>
          <a:p>
            <a:pPr lvl="1" eaLnBrk="1" hangingPunct="1">
              <a:lnSpc>
                <a:spcPct val="90000"/>
              </a:lnSpc>
              <a:buFont typeface="Wingdings" pitchFamily="2" charset="2"/>
              <a:buChar char="Ø"/>
            </a:pPr>
            <a:r>
              <a:rPr lang="en-US" sz="3200" dirty="0" smtClean="0">
                <a:latin typeface="Times New Roman" pitchFamily="18" charset="0"/>
                <a:cs typeface="Times New Roman" pitchFamily="18" charset="0"/>
              </a:rPr>
              <a:t>  Serves as a cleansing function</a:t>
            </a:r>
          </a:p>
          <a:p>
            <a:pPr lvl="1" eaLnBrk="1" hangingPunct="1">
              <a:lnSpc>
                <a:spcPct val="90000"/>
              </a:lnSpc>
            </a:pPr>
            <a:endParaRPr lang="en-US" sz="3200" dirty="0" smtClean="0">
              <a:latin typeface="Times New Roman" pitchFamily="18" charset="0"/>
              <a:cs typeface="Times New Roman" pitchFamily="18" charset="0"/>
            </a:endParaRPr>
          </a:p>
          <a:p>
            <a:pPr lvl="1" eaLnBrk="1" hangingPunct="1">
              <a:lnSpc>
                <a:spcPct val="90000"/>
              </a:lnSpc>
              <a:buFont typeface="Wingdings" pitchFamily="2" charset="2"/>
              <a:buChar char="Ø"/>
            </a:pPr>
            <a:r>
              <a:rPr lang="en-US" sz="3200" dirty="0" smtClean="0">
                <a:latin typeface="Times New Roman" pitchFamily="18" charset="0"/>
                <a:cs typeface="Times New Roman" pitchFamily="18" charset="0"/>
              </a:rPr>
              <a:t>  Do not confuse emotions with change</a:t>
            </a:r>
            <a:endParaRPr lang="en-US" sz="3200"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104</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3352800" y="381000"/>
            <a:ext cx="5486400" cy="707886"/>
          </a:xfrm>
          <a:prstGeom prst="rect">
            <a:avLst/>
          </a:prstGeom>
          <a:noFill/>
        </p:spPr>
        <p:txBody>
          <a:bodyPr wrap="square" rtlCol="0">
            <a:spAutoFit/>
          </a:bodyPr>
          <a:lstStyle/>
          <a:p>
            <a:r>
              <a:rPr lang="en-US" sz="4000" b="1" dirty="0" smtClean="0">
                <a:solidFill>
                  <a:srgbClr val="669900"/>
                </a:solidFill>
                <a:latin typeface="Times New Roman" pitchFamily="18" charset="0"/>
                <a:cs typeface="Times New Roman" pitchFamily="18" charset="0"/>
              </a:rPr>
              <a:t>Self-Reevaluation</a:t>
            </a:r>
            <a:r>
              <a:rPr lang="en-US" sz="2800" dirty="0" smtClean="0">
                <a:solidFill>
                  <a:srgbClr val="669900"/>
                </a:solidFill>
              </a:rPr>
              <a:t> </a:t>
            </a:r>
            <a:endParaRPr lang="en-US" sz="2800" dirty="0">
              <a:solidFill>
                <a:srgbClr val="669900"/>
              </a:solidFill>
            </a:endParaRPr>
          </a:p>
        </p:txBody>
      </p:sp>
      <p:sp>
        <p:nvSpPr>
          <p:cNvPr id="7" name="TextBox 6"/>
          <p:cNvSpPr txBox="1"/>
          <p:nvPr/>
        </p:nvSpPr>
        <p:spPr>
          <a:xfrm>
            <a:off x="457200" y="1295400"/>
            <a:ext cx="8229600" cy="4942892"/>
          </a:xfrm>
          <a:prstGeom prst="rect">
            <a:avLst/>
          </a:prstGeom>
          <a:noFill/>
        </p:spPr>
        <p:txBody>
          <a:bodyPr wrap="square" rtlCol="0">
            <a:spAutoFit/>
          </a:bodyPr>
          <a:lstStyle/>
          <a:p>
            <a:pPr eaLnBrk="1" hangingPunct="1">
              <a:lnSpc>
                <a:spcPct val="80000"/>
              </a:lnSpc>
              <a:buFont typeface="Wingdings" pitchFamily="2" charset="2"/>
              <a:buNone/>
            </a:pPr>
            <a:r>
              <a:rPr lang="en-US" sz="2800" dirty="0" smtClean="0">
                <a:latin typeface="Times New Roman" pitchFamily="18" charset="0"/>
                <a:cs typeface="Times New Roman" pitchFamily="18" charset="0"/>
              </a:rPr>
              <a:t>The goal of self-reevaluation is to emotionally and cognitively appraise the problem and self.</a:t>
            </a:r>
          </a:p>
          <a:p>
            <a:pPr eaLnBrk="1" hangingPunct="1">
              <a:lnSpc>
                <a:spcPct val="80000"/>
              </a:lnSpc>
              <a:buFont typeface="Wingdings" pitchFamily="2" charset="2"/>
              <a:buNone/>
            </a:pPr>
            <a:endParaRPr lang="en-US" sz="2800" dirty="0" smtClean="0">
              <a:latin typeface="Times New Roman" pitchFamily="18" charset="0"/>
              <a:cs typeface="Times New Roman" pitchFamily="18" charset="0"/>
            </a:endParaRPr>
          </a:p>
          <a:p>
            <a:pPr eaLnBrk="1" hangingPunct="1">
              <a:lnSpc>
                <a:spcPct val="80000"/>
              </a:lnSpc>
              <a:buFont typeface="Wingdings" pitchFamily="2" charset="2"/>
              <a:buNone/>
            </a:pPr>
            <a:r>
              <a:rPr lang="en-US" sz="2800" dirty="0" smtClean="0">
                <a:latin typeface="Times New Roman" pitchFamily="18" charset="0"/>
                <a:cs typeface="Times New Roman" pitchFamily="18" charset="0"/>
              </a:rPr>
              <a:t>This reevaluation should leave the participant thinking, feeling and believing that life would be much better if his behavior was changed.</a:t>
            </a:r>
          </a:p>
          <a:p>
            <a:pPr eaLnBrk="1" hangingPunct="1">
              <a:lnSpc>
                <a:spcPct val="80000"/>
              </a:lnSpc>
              <a:buFont typeface="Wingdings" pitchFamily="2" charset="2"/>
              <a:buNone/>
            </a:pPr>
            <a:endParaRPr lang="en-US" sz="2800" dirty="0" smtClean="0">
              <a:latin typeface="Times New Roman" pitchFamily="18" charset="0"/>
              <a:cs typeface="Times New Roman" pitchFamily="18" charset="0"/>
            </a:endParaRPr>
          </a:p>
          <a:p>
            <a:pPr eaLnBrk="1" hangingPunct="1">
              <a:lnSpc>
                <a:spcPct val="80000"/>
              </a:lnSpc>
              <a:buFont typeface="Wingdings" pitchFamily="2" charset="2"/>
              <a:buNone/>
            </a:pPr>
            <a:r>
              <a:rPr lang="en-US" sz="2800" dirty="0" smtClean="0">
                <a:latin typeface="Times New Roman" pitchFamily="18" charset="0"/>
                <a:cs typeface="Times New Roman" pitchFamily="18" charset="0"/>
              </a:rPr>
              <a:t>Develop techniques that focus on:</a:t>
            </a:r>
          </a:p>
          <a:p>
            <a:pPr eaLnBrk="1" hangingPunct="1">
              <a:lnSpc>
                <a:spcPct val="80000"/>
              </a:lnSpc>
              <a:buFont typeface="Wingdings" pitchFamily="2" charset="2"/>
              <a:buChar char="Ø"/>
            </a:pPr>
            <a:r>
              <a:rPr lang="en-US" sz="2800" dirty="0" smtClean="0">
                <a:latin typeface="Times New Roman" pitchFamily="18" charset="0"/>
                <a:cs typeface="Times New Roman" pitchFamily="18" charset="0"/>
              </a:rPr>
              <a:t>   Abandoning the hope of finding an easy route to change</a:t>
            </a:r>
          </a:p>
          <a:p>
            <a:pPr eaLnBrk="1" hangingPunct="1">
              <a:lnSpc>
                <a:spcPct val="80000"/>
              </a:lnSpc>
              <a:buFont typeface="Wingdings" pitchFamily="2" charset="2"/>
              <a:buChar char="Ø"/>
            </a:pPr>
            <a:r>
              <a:rPr lang="en-US" sz="2800" dirty="0" smtClean="0">
                <a:latin typeface="Times New Roman" pitchFamily="18" charset="0"/>
                <a:cs typeface="Times New Roman" pitchFamily="18" charset="0"/>
              </a:rPr>
              <a:t>  Confronting difficult questions regarding the outcome of change</a:t>
            </a:r>
          </a:p>
          <a:p>
            <a:pPr eaLnBrk="1" hangingPunct="1">
              <a:lnSpc>
                <a:spcPct val="80000"/>
              </a:lnSpc>
              <a:buFont typeface="Wingdings" pitchFamily="2" charset="2"/>
              <a:buChar char="Ø"/>
            </a:pPr>
            <a:r>
              <a:rPr lang="en-US" sz="2800" dirty="0" smtClean="0">
                <a:latin typeface="Times New Roman" pitchFamily="18" charset="0"/>
                <a:cs typeface="Times New Roman" pitchFamily="18" charset="0"/>
              </a:rPr>
              <a:t>  Looking at how change will effect self-image</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105</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304800" y="5638800"/>
            <a:ext cx="8839200" cy="861774"/>
          </a:xfrm>
          <a:prstGeom prst="rect">
            <a:avLst/>
          </a:prstGeom>
          <a:noFill/>
        </p:spPr>
        <p:txBody>
          <a:bodyPr wrap="square" rtlCol="0">
            <a:spAutoFit/>
          </a:bodyPr>
          <a:lstStyle/>
          <a:p>
            <a:r>
              <a:rPr lang="en-US" sz="1600" dirty="0" err="1" smtClean="0"/>
              <a:t>Prochaska</a:t>
            </a:r>
            <a:r>
              <a:rPr lang="en-US" sz="1600" dirty="0" smtClean="0"/>
              <a:t>, James O.; Norcross, John C.; </a:t>
            </a:r>
            <a:r>
              <a:rPr lang="en-US" sz="1600" dirty="0" err="1" smtClean="0"/>
              <a:t>DiClemente</a:t>
            </a:r>
            <a:r>
              <a:rPr lang="en-US" sz="1600" dirty="0" smtClean="0"/>
              <a:t> Carlo C.: Changing for Good  </a:t>
            </a:r>
          </a:p>
          <a:p>
            <a:r>
              <a:rPr lang="en-US" sz="1600" dirty="0" smtClean="0"/>
              <a:t>New York: Avon Books 1994</a:t>
            </a:r>
          </a:p>
          <a:p>
            <a:endParaRPr lang="en-US" sz="1800" dirty="0"/>
          </a:p>
        </p:txBody>
      </p:sp>
      <p:sp>
        <p:nvSpPr>
          <p:cNvPr id="7" name="TextBox 6"/>
          <p:cNvSpPr txBox="1"/>
          <p:nvPr/>
        </p:nvSpPr>
        <p:spPr>
          <a:xfrm>
            <a:off x="2438400" y="457200"/>
            <a:ext cx="6400800" cy="646331"/>
          </a:xfrm>
          <a:prstGeom prst="rect">
            <a:avLst/>
          </a:prstGeom>
          <a:noFill/>
        </p:spPr>
        <p:txBody>
          <a:bodyPr wrap="square" rtlCol="0">
            <a:spAutoFit/>
          </a:bodyPr>
          <a:lstStyle/>
          <a:p>
            <a:pPr algn="ctr"/>
            <a:r>
              <a:rPr lang="en-US" sz="3600" u="sng" dirty="0" smtClean="0">
                <a:solidFill>
                  <a:srgbClr val="7030A0"/>
                </a:solidFill>
                <a:latin typeface="Cooper Black" pitchFamily="18" charset="0"/>
                <a:cs typeface="Times New Roman" pitchFamily="18" charset="0"/>
              </a:rPr>
              <a:t>Chronic Contemplators</a:t>
            </a:r>
            <a:endParaRPr lang="en-US" sz="3600" u="sng" dirty="0">
              <a:solidFill>
                <a:srgbClr val="7030A0"/>
              </a:solidFill>
              <a:latin typeface="Cooper Black" pitchFamily="18" charset="0"/>
              <a:cs typeface="Times New Roman" pitchFamily="18" charset="0"/>
            </a:endParaRPr>
          </a:p>
        </p:txBody>
      </p:sp>
      <p:sp>
        <p:nvSpPr>
          <p:cNvPr id="8" name="TextBox 7"/>
          <p:cNvSpPr txBox="1"/>
          <p:nvPr/>
        </p:nvSpPr>
        <p:spPr>
          <a:xfrm>
            <a:off x="533400" y="1371600"/>
            <a:ext cx="7924800" cy="4154984"/>
          </a:xfrm>
          <a:prstGeom prst="rect">
            <a:avLst/>
          </a:prstGeom>
          <a:noFill/>
        </p:spPr>
        <p:txBody>
          <a:bodyPr wrap="square" rtlCol="0">
            <a:spAutoFit/>
          </a:bodyPr>
          <a:lstStyle/>
          <a:p>
            <a:pPr eaLnBrk="1" hangingPunct="1">
              <a:lnSpc>
                <a:spcPct val="80000"/>
              </a:lnSpc>
              <a:buFont typeface="Wingdings" pitchFamily="2" charset="2"/>
              <a:buChar char="Ø"/>
            </a:pPr>
            <a:r>
              <a:rPr lang="en-US" b="1" dirty="0" smtClean="0">
                <a:latin typeface="Times New Roman" pitchFamily="18" charset="0"/>
                <a:cs typeface="Times New Roman" pitchFamily="18" charset="0"/>
              </a:rPr>
              <a:t>    </a:t>
            </a:r>
            <a:r>
              <a:rPr lang="en-US" sz="3200" b="1" dirty="0" smtClean="0">
                <a:solidFill>
                  <a:schemeClr val="accent6">
                    <a:lumMod val="50000"/>
                  </a:schemeClr>
                </a:solidFill>
                <a:latin typeface="Times New Roman" pitchFamily="18" charset="0"/>
                <a:cs typeface="Times New Roman" pitchFamily="18" charset="0"/>
              </a:rPr>
              <a:t>Substitute thinking for acting</a:t>
            </a:r>
          </a:p>
          <a:p>
            <a:pPr algn="ctr" eaLnBrk="1" hangingPunct="1">
              <a:lnSpc>
                <a:spcPct val="80000"/>
              </a:lnSpc>
              <a:buFont typeface="Wingdings" pitchFamily="2" charset="2"/>
              <a:buNone/>
            </a:pPr>
            <a:endParaRPr lang="en-US" b="1" dirty="0" smtClean="0">
              <a:latin typeface="Times New Roman" pitchFamily="18" charset="0"/>
              <a:cs typeface="Times New Roman" pitchFamily="18" charset="0"/>
            </a:endParaRPr>
          </a:p>
          <a:p>
            <a:pPr eaLnBrk="1" hangingPunct="1">
              <a:lnSpc>
                <a:spcPct val="80000"/>
              </a:lnSpc>
              <a:buFont typeface="Wingdings" pitchFamily="2" charset="2"/>
              <a:buChar char="Ø"/>
            </a:pPr>
            <a:r>
              <a:rPr lang="en-US" b="1" dirty="0" smtClean="0">
                <a:latin typeface="Times New Roman" pitchFamily="18" charset="0"/>
                <a:cs typeface="Times New Roman" pitchFamily="18" charset="0"/>
              </a:rPr>
              <a:t>    Will make statements about taking action in the future  	or     “someday”</a:t>
            </a:r>
          </a:p>
          <a:p>
            <a:pPr eaLnBrk="1" hangingPunct="1">
              <a:lnSpc>
                <a:spcPct val="80000"/>
              </a:lnSpc>
              <a:buFont typeface="Wingdings" pitchFamily="2" charset="2"/>
              <a:buNone/>
            </a:pPr>
            <a:endParaRPr lang="en-US" b="1" dirty="0" smtClean="0">
              <a:latin typeface="Times New Roman" pitchFamily="18" charset="0"/>
              <a:cs typeface="Times New Roman" pitchFamily="18" charset="0"/>
            </a:endParaRPr>
          </a:p>
          <a:p>
            <a:pPr eaLnBrk="1" hangingPunct="1">
              <a:lnSpc>
                <a:spcPct val="80000"/>
              </a:lnSpc>
              <a:buFont typeface="Wingdings" pitchFamily="2" charset="2"/>
              <a:buChar char="Ø"/>
            </a:pPr>
            <a:r>
              <a:rPr lang="en-US" b="1" dirty="0" smtClean="0">
                <a:latin typeface="Times New Roman" pitchFamily="18" charset="0"/>
                <a:cs typeface="Times New Roman" pitchFamily="18" charset="0"/>
              </a:rPr>
              <a:t>    Conflicts and problems are suspended</a:t>
            </a:r>
          </a:p>
          <a:p>
            <a:pPr eaLnBrk="1" hangingPunct="1">
              <a:lnSpc>
                <a:spcPct val="80000"/>
              </a:lnSpc>
              <a:buFont typeface="Wingdings" pitchFamily="2" charset="2"/>
              <a:buNone/>
            </a:pPr>
            <a:endParaRPr lang="en-US" b="1" dirty="0" smtClean="0">
              <a:latin typeface="Times New Roman" pitchFamily="18" charset="0"/>
              <a:cs typeface="Times New Roman" pitchFamily="18" charset="0"/>
            </a:endParaRPr>
          </a:p>
          <a:p>
            <a:pPr eaLnBrk="1" hangingPunct="1">
              <a:lnSpc>
                <a:spcPct val="80000"/>
              </a:lnSpc>
              <a:buFont typeface="Wingdings" pitchFamily="2" charset="2"/>
              <a:buChar char="Ø"/>
            </a:pPr>
            <a:r>
              <a:rPr lang="en-US" b="1" dirty="0" smtClean="0">
                <a:latin typeface="Times New Roman" pitchFamily="18" charset="0"/>
                <a:cs typeface="Times New Roman" pitchFamily="18" charset="0"/>
              </a:rPr>
              <a:t>    Decisions are never completed</a:t>
            </a:r>
          </a:p>
          <a:p>
            <a:pPr eaLnBrk="1" hangingPunct="1">
              <a:lnSpc>
                <a:spcPct val="80000"/>
              </a:lnSpc>
              <a:buFont typeface="Wingdings" pitchFamily="2" charset="2"/>
              <a:buNone/>
            </a:pPr>
            <a:endParaRPr lang="en-US" b="1" dirty="0" smtClean="0">
              <a:latin typeface="Times New Roman" pitchFamily="18" charset="0"/>
              <a:cs typeface="Times New Roman" pitchFamily="18" charset="0"/>
            </a:endParaRPr>
          </a:p>
          <a:p>
            <a:pPr eaLnBrk="1" hangingPunct="1">
              <a:lnSpc>
                <a:spcPct val="80000"/>
              </a:lnSpc>
              <a:buFont typeface="Wingdings" pitchFamily="2" charset="2"/>
              <a:buChar char="Ø"/>
            </a:pP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Action is avoided</a:t>
            </a:r>
            <a:endParaRPr lang="en-US" b="1" dirty="0" smtClean="0">
              <a:latin typeface="Times New Roman" pitchFamily="18" charset="0"/>
              <a:cs typeface="Times New Roman" pitchFamily="18" charset="0"/>
            </a:endParaRPr>
          </a:p>
          <a:p>
            <a:pPr eaLnBrk="1" hangingPunct="1">
              <a:lnSpc>
                <a:spcPct val="80000"/>
              </a:lnSpc>
              <a:buFont typeface="Wingdings" pitchFamily="2" charset="2"/>
              <a:buNone/>
            </a:pPr>
            <a:endParaRPr lang="en-US" b="1" dirty="0" smtClean="0">
              <a:latin typeface="Times New Roman" pitchFamily="18" charset="0"/>
              <a:cs typeface="Times New Roman" pitchFamily="18" charset="0"/>
            </a:endParaRPr>
          </a:p>
          <a:p>
            <a:pPr eaLnBrk="1" hangingPunct="1">
              <a:lnSpc>
                <a:spcPct val="80000"/>
              </a:lnSpc>
              <a:buFont typeface="Wingdings" pitchFamily="2" charset="2"/>
              <a:buChar char="Ø"/>
            </a:pPr>
            <a:r>
              <a:rPr lang="en-US" b="1" dirty="0" smtClean="0">
                <a:latin typeface="Times New Roman" pitchFamily="18" charset="0"/>
                <a:cs typeface="Times New Roman" pitchFamily="18" charset="0"/>
              </a:rPr>
              <a:t>    Await some type of type of external intervention</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F85312CF-45CE-4293-990D-6AD47F334C8D}" type="slidenum">
              <a:rPr lang="en-US"/>
              <a:pPr>
                <a:defRPr/>
              </a:pPr>
              <a:t>106</a:t>
            </a:fld>
            <a:endParaRPr lang="en-US"/>
          </a:p>
        </p:txBody>
      </p:sp>
      <p:sp>
        <p:nvSpPr>
          <p:cNvPr id="126979" name="Rectangle 2"/>
          <p:cNvSpPr>
            <a:spLocks noGrp="1" noChangeArrowheads="1"/>
          </p:cNvSpPr>
          <p:nvPr>
            <p:ph type="title"/>
          </p:nvPr>
        </p:nvSpPr>
        <p:spPr/>
        <p:txBody>
          <a:bodyPr/>
          <a:lstStyle/>
          <a:p>
            <a:pPr eaLnBrk="1" hangingPunct="1"/>
            <a:r>
              <a:rPr lang="en-US" dirty="0" smtClean="0">
                <a:latin typeface="Stencil" pitchFamily="82" charset="0"/>
              </a:rPr>
              <a:t>  </a:t>
            </a:r>
            <a:r>
              <a:rPr lang="en-US" u="sng" dirty="0" smtClean="0">
                <a:solidFill>
                  <a:schemeClr val="accent6">
                    <a:lumMod val="75000"/>
                  </a:schemeClr>
                </a:solidFill>
                <a:latin typeface="Stencil" pitchFamily="82" charset="0"/>
              </a:rPr>
              <a:t>Preparation</a:t>
            </a:r>
          </a:p>
        </p:txBody>
      </p:sp>
      <p:sp>
        <p:nvSpPr>
          <p:cNvPr id="126980" name="Rectangle 3"/>
          <p:cNvSpPr>
            <a:spLocks noGrp="1" noChangeArrowheads="1"/>
          </p:cNvSpPr>
          <p:nvPr>
            <p:ph type="body" idx="1"/>
          </p:nvPr>
        </p:nvSpPr>
        <p:spPr/>
        <p:txBody>
          <a:bodyPr/>
          <a:lstStyle/>
          <a:p>
            <a:pPr eaLnBrk="1" hangingPunct="1"/>
            <a:r>
              <a:rPr lang="en-US" sz="4000" dirty="0" smtClean="0">
                <a:latin typeface="Rockwell Extra Bold" pitchFamily="18" charset="0"/>
              </a:rPr>
              <a:t>GOAL:</a:t>
            </a:r>
          </a:p>
          <a:p>
            <a:pPr eaLnBrk="1" hangingPunct="1">
              <a:buFont typeface="Wingdings" pitchFamily="2" charset="2"/>
              <a:buNone/>
            </a:pPr>
            <a:r>
              <a:rPr lang="en-US" dirty="0" smtClean="0"/>
              <a:t>	</a:t>
            </a:r>
            <a:r>
              <a:rPr lang="en-US" dirty="0" smtClean="0">
                <a:latin typeface="Rockwell" pitchFamily="18" charset="0"/>
              </a:rPr>
              <a:t>Using the decisions made in Contemplation Stage</a:t>
            </a:r>
          </a:p>
          <a:p>
            <a:pPr eaLnBrk="1" hangingPunct="1">
              <a:buFont typeface="Wingdings" pitchFamily="2" charset="2"/>
              <a:buNone/>
            </a:pPr>
            <a:r>
              <a:rPr lang="en-US" dirty="0" smtClean="0">
                <a:latin typeface="Rockwell" pitchFamily="18" charset="0"/>
              </a:rPr>
              <a:t>    to develop specific steps to solve the problem </a:t>
            </a:r>
          </a:p>
          <a:p>
            <a:pPr eaLnBrk="1" hangingPunct="1">
              <a:buFont typeface="Wingdings" pitchFamily="2" charset="2"/>
              <a:buNone/>
            </a:pPr>
            <a:r>
              <a:rPr lang="en-US" dirty="0" smtClean="0">
                <a:latin typeface="Rockwell" pitchFamily="18" charset="0"/>
              </a:rPr>
              <a:t>    for implementation during Action Stage</a:t>
            </a:r>
            <a:r>
              <a:rPr lang="en-US" dirty="0" smtClean="0"/>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350988BA-1B9E-46F0-A0AD-B35AE8556B3B}" type="slidenum">
              <a:rPr lang="en-US"/>
              <a:pPr>
                <a:defRPr/>
              </a:pPr>
              <a:t>107</a:t>
            </a:fld>
            <a:endParaRPr lang="en-US"/>
          </a:p>
        </p:txBody>
      </p:sp>
      <p:sp>
        <p:nvSpPr>
          <p:cNvPr id="128003"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Stencil" pitchFamily="82" charset="0"/>
              </a:rPr>
              <a:t>Preparation</a:t>
            </a:r>
          </a:p>
        </p:txBody>
      </p:sp>
      <p:sp>
        <p:nvSpPr>
          <p:cNvPr id="128004" name="Rectangle 3"/>
          <p:cNvSpPr>
            <a:spLocks noGrp="1" noChangeArrowheads="1"/>
          </p:cNvSpPr>
          <p:nvPr>
            <p:ph type="body" idx="1"/>
          </p:nvPr>
        </p:nvSpPr>
        <p:spPr/>
        <p:txBody>
          <a:bodyPr/>
          <a:lstStyle/>
          <a:p>
            <a:pPr eaLnBrk="1" hangingPunct="1">
              <a:buFont typeface="Wingdings" pitchFamily="2" charset="2"/>
              <a:buNone/>
            </a:pPr>
            <a:r>
              <a:rPr lang="en-US" sz="1800" b="1" smtClean="0">
                <a:solidFill>
                  <a:schemeClr val="hlink"/>
                </a:solidFill>
                <a:latin typeface="Rockwell" pitchFamily="18" charset="0"/>
              </a:rPr>
              <a:t>   </a:t>
            </a:r>
            <a:r>
              <a:rPr lang="en-US" sz="2800" smtClean="0">
                <a:latin typeface="Wide Latin" pitchFamily="18" charset="0"/>
              </a:rPr>
              <a:t>Techniques:</a:t>
            </a:r>
          </a:p>
          <a:p>
            <a:pPr eaLnBrk="1" hangingPunct="1">
              <a:buFont typeface="Wingdings" pitchFamily="2" charset="2"/>
              <a:buNone/>
            </a:pPr>
            <a:r>
              <a:rPr lang="en-US" sz="1800" b="1" smtClean="0">
                <a:solidFill>
                  <a:schemeClr val="hlink"/>
                </a:solidFill>
                <a:latin typeface="Rockwell" pitchFamily="18" charset="0"/>
              </a:rPr>
              <a:t> Social Liberation</a:t>
            </a:r>
          </a:p>
          <a:p>
            <a:pPr eaLnBrk="1" hangingPunct="1">
              <a:buFont typeface="Wingdings" pitchFamily="2" charset="2"/>
              <a:buNone/>
            </a:pPr>
            <a:r>
              <a:rPr lang="en-US" sz="2800" smtClean="0"/>
              <a:t>	</a:t>
            </a:r>
            <a:r>
              <a:rPr lang="en-US" sz="2000" b="1" smtClean="0">
                <a:solidFill>
                  <a:schemeClr val="hlink"/>
                </a:solidFill>
                <a:latin typeface="Rockwell" pitchFamily="18" charset="0"/>
              </a:rPr>
              <a:t>Emotional Arousal:</a:t>
            </a:r>
            <a:r>
              <a:rPr lang="en-US" sz="2000" b="1" smtClean="0">
                <a:latin typeface="Rockwell" pitchFamily="18" charset="0"/>
              </a:rPr>
              <a:t> Experiencing &amp; expressing feelings about the problem &amp; solution</a:t>
            </a:r>
            <a:r>
              <a:rPr lang="en-US" sz="2000" smtClean="0">
                <a:latin typeface="Rockwell" pitchFamily="18" charset="0"/>
              </a:rPr>
              <a:t> </a:t>
            </a:r>
          </a:p>
          <a:p>
            <a:pPr eaLnBrk="1" hangingPunct="1">
              <a:buFont typeface="Wingdings" pitchFamily="2" charset="2"/>
              <a:buNone/>
            </a:pPr>
            <a:r>
              <a:rPr lang="en-US" sz="2000" smtClean="0">
                <a:latin typeface="Rockwell" pitchFamily="18" charset="0"/>
              </a:rPr>
              <a:t>    </a:t>
            </a:r>
            <a:r>
              <a:rPr lang="en-US" sz="2000" b="1" smtClean="0">
                <a:solidFill>
                  <a:schemeClr val="hlink"/>
                </a:solidFill>
                <a:latin typeface="Rockwell" pitchFamily="18" charset="0"/>
              </a:rPr>
              <a:t>Self-Reevaluation:  </a:t>
            </a:r>
            <a:r>
              <a:rPr lang="en-US" sz="2000" b="1" smtClean="0">
                <a:latin typeface="Rockwell" pitchFamily="18" charset="0"/>
              </a:rPr>
              <a:t>Assessing feelings &amp; thoughts about self with respect to a problem</a:t>
            </a:r>
            <a:endParaRPr lang="en-US" sz="2000" b="1" smtClean="0">
              <a:solidFill>
                <a:schemeClr val="hlink"/>
              </a:solidFill>
              <a:latin typeface="Rockwell" pitchFamily="18" charset="0"/>
            </a:endParaRPr>
          </a:p>
          <a:p>
            <a:pPr eaLnBrk="1" hangingPunct="1"/>
            <a:r>
              <a:rPr lang="en-US" sz="2800" b="1" smtClean="0">
                <a:solidFill>
                  <a:schemeClr val="hlink"/>
                </a:solidFill>
                <a:latin typeface="Rockwell" pitchFamily="18" charset="0"/>
              </a:rPr>
              <a:t>Commitment:</a:t>
            </a:r>
            <a:r>
              <a:rPr lang="en-US" sz="2800" smtClean="0">
                <a:latin typeface="Rockwell" pitchFamily="18" charset="0"/>
              </a:rPr>
              <a:t> Choosing and committing to act coupled with a belief in the ability to change, which reinforces the will to act.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7" name="Slide Number Placeholder 5"/>
          <p:cNvSpPr>
            <a:spLocks noGrp="1"/>
          </p:cNvSpPr>
          <p:nvPr>
            <p:ph type="sldNum" sz="quarter" idx="12"/>
          </p:nvPr>
        </p:nvSpPr>
        <p:spPr/>
        <p:txBody>
          <a:bodyPr/>
          <a:lstStyle/>
          <a:p>
            <a:pPr>
              <a:defRPr/>
            </a:pPr>
            <a:fld id="{6BEBCEE8-9F94-49A3-BCF7-16EC41573C8B}" type="slidenum">
              <a:rPr lang="en-US"/>
              <a:pPr>
                <a:defRPr/>
              </a:pPr>
              <a:t>108</a:t>
            </a:fld>
            <a:endParaRPr lang="en-US"/>
          </a:p>
        </p:txBody>
      </p:sp>
      <p:sp>
        <p:nvSpPr>
          <p:cNvPr id="9220"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Stencil" pitchFamily="82" charset="0"/>
              </a:rPr>
              <a:t>Preparation</a:t>
            </a:r>
          </a:p>
        </p:txBody>
      </p:sp>
      <p:sp>
        <p:nvSpPr>
          <p:cNvPr id="9221" name="Rectangle 3"/>
          <p:cNvSpPr>
            <a:spLocks noGrp="1" noChangeArrowheads="1"/>
          </p:cNvSpPr>
          <p:nvPr>
            <p:ph type="body" idx="1"/>
          </p:nvPr>
        </p:nvSpPr>
        <p:spPr>
          <a:xfrm>
            <a:off x="2667000" y="1905000"/>
            <a:ext cx="6324600" cy="4419600"/>
          </a:xfrm>
        </p:spPr>
        <p:txBody>
          <a:bodyPr/>
          <a:lstStyle/>
          <a:p>
            <a:pPr eaLnBrk="1" hangingPunct="1">
              <a:buFont typeface="Wingdings" pitchFamily="2" charset="2"/>
              <a:buNone/>
            </a:pPr>
            <a:r>
              <a:rPr lang="en-US" b="1" dirty="0" smtClean="0">
                <a:latin typeface="Rockwell Extra Bold" pitchFamily="18" charset="0"/>
                <a:cs typeface="Times New Roman" pitchFamily="18" charset="0"/>
              </a:rPr>
              <a:t>Characteristics</a:t>
            </a:r>
            <a:r>
              <a:rPr lang="en-US" dirty="0" smtClean="0">
                <a:latin typeface="Rockwell Extra Bold" pitchFamily="18" charset="0"/>
                <a:cs typeface="Times New Roman" pitchFamily="18" charset="0"/>
              </a:rPr>
              <a:t> </a:t>
            </a:r>
          </a:p>
          <a:p>
            <a:pPr eaLnBrk="1" hangingPunct="1"/>
            <a:r>
              <a:rPr lang="en-US" b="1" dirty="0" smtClean="0">
                <a:solidFill>
                  <a:schemeClr val="hlink"/>
                </a:solidFill>
                <a:latin typeface="Century Schoolbook" pitchFamily="18" charset="0"/>
                <a:cs typeface="Times New Roman" pitchFamily="18" charset="0"/>
              </a:rPr>
              <a:t>Ambivalence is resolved,</a:t>
            </a:r>
            <a:r>
              <a:rPr lang="en-US" dirty="0" smtClean="0">
                <a:cs typeface="Times New Roman" pitchFamily="18" charset="0"/>
              </a:rPr>
              <a:t> </a:t>
            </a:r>
          </a:p>
          <a:p>
            <a:pPr eaLnBrk="1" hangingPunct="1"/>
            <a:r>
              <a:rPr lang="en-US" dirty="0" smtClean="0">
                <a:latin typeface="Rockwell" pitchFamily="18" charset="0"/>
                <a:cs typeface="Times New Roman" pitchFamily="18" charset="0"/>
              </a:rPr>
              <a:t>Self-reevaluation, anticipate roadblocks,</a:t>
            </a:r>
          </a:p>
          <a:p>
            <a:pPr eaLnBrk="1" hangingPunct="1"/>
            <a:r>
              <a:rPr lang="en-US" dirty="0" smtClean="0">
                <a:latin typeface="Rockwell" pitchFamily="18" charset="0"/>
                <a:cs typeface="Times New Roman" pitchFamily="18" charset="0"/>
              </a:rPr>
              <a:t>Make a decision to take action</a:t>
            </a:r>
          </a:p>
          <a:p>
            <a:pPr eaLnBrk="1" hangingPunct="1"/>
            <a:r>
              <a:rPr lang="en-US" dirty="0" smtClean="0">
                <a:latin typeface="Rockwell" pitchFamily="18" charset="0"/>
                <a:cs typeface="Times New Roman" pitchFamily="18" charset="0"/>
              </a:rPr>
              <a:t>By end of stage:  Make a commitment to change </a:t>
            </a:r>
          </a:p>
          <a:p>
            <a:pPr eaLnBrk="1" hangingPunct="1"/>
            <a:endParaRPr lang="en-US" dirty="0" smtClean="0">
              <a:cs typeface="Times New Roman" pitchFamily="18" charset="0"/>
            </a:endParaRPr>
          </a:p>
        </p:txBody>
      </p:sp>
      <p:graphicFrame>
        <p:nvGraphicFramePr>
          <p:cNvPr id="9218" name="Object 0"/>
          <p:cNvGraphicFramePr>
            <a:graphicFrameLocks noChangeAspect="1"/>
          </p:cNvGraphicFramePr>
          <p:nvPr/>
        </p:nvGraphicFramePr>
        <p:xfrm>
          <a:off x="381000" y="3810000"/>
          <a:ext cx="1981200" cy="2043113"/>
        </p:xfrm>
        <a:graphic>
          <a:graphicData uri="http://schemas.openxmlformats.org/presentationml/2006/ole">
            <mc:AlternateContent xmlns:mc="http://schemas.openxmlformats.org/markup-compatibility/2006">
              <mc:Choice xmlns:v="urn:schemas-microsoft-com:vml" Requires="v">
                <p:oleObj spid="_x0000_s196611" name="Clip" r:id="rId4" imgW="1654920" imgH="1814040" progId="">
                  <p:embed/>
                </p:oleObj>
              </mc:Choice>
              <mc:Fallback>
                <p:oleObj name="Clip" r:id="rId4" imgW="1654920" imgH="181404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1981200" cy="204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Text Box 5"/>
          <p:cNvSpPr txBox="1">
            <a:spLocks noChangeArrowheads="1"/>
          </p:cNvSpPr>
          <p:nvPr/>
        </p:nvSpPr>
        <p:spPr bwMode="auto">
          <a:xfrm>
            <a:off x="6400800" y="304800"/>
            <a:ext cx="2209800" cy="1200329"/>
          </a:xfrm>
          <a:prstGeom prst="rect">
            <a:avLst/>
          </a:prstGeom>
          <a:noFill/>
          <a:ln w="9525">
            <a:noFill/>
            <a:miter lim="800000"/>
            <a:headEnd/>
            <a:tailEnd/>
          </a:ln>
        </p:spPr>
        <p:txBody>
          <a:bodyPr wrap="square">
            <a:spAutoFit/>
          </a:bodyPr>
          <a:lstStyle/>
          <a:p>
            <a:pPr algn="ctr">
              <a:spcBef>
                <a:spcPct val="50000"/>
              </a:spcBef>
            </a:pPr>
            <a:r>
              <a:rPr lang="en-US" b="1" dirty="0">
                <a:solidFill>
                  <a:schemeClr val="hlink"/>
                </a:solidFill>
                <a:latin typeface="Baskerville Old Face" pitchFamily="18" charset="0"/>
              </a:rPr>
              <a:t>Practice behavior </a:t>
            </a:r>
            <a:r>
              <a:rPr lang="en-US" b="1" dirty="0" smtClean="0">
                <a:solidFill>
                  <a:schemeClr val="hlink"/>
                </a:solidFill>
                <a:latin typeface="Baskerville Old Face" pitchFamily="18" charset="0"/>
              </a:rPr>
              <a:t>change Stage</a:t>
            </a:r>
            <a:endParaRPr lang="en-US" b="1" dirty="0">
              <a:solidFill>
                <a:schemeClr val="hlink"/>
              </a:solidFill>
              <a:latin typeface="Baskerville Old Face" pitchFamily="18" charset="0"/>
            </a:endParaRPr>
          </a:p>
        </p:txBody>
      </p:sp>
    </p:spTree>
  </p:cSld>
  <p:clrMapOvr>
    <a:masterClrMapping/>
  </p:clrMapOvr>
  <p:transition>
    <p:cover dir="l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DA6FBDD7-E3C8-4277-80D7-6F9AEC31A733}" type="slidenum">
              <a:rPr lang="en-US"/>
              <a:pPr>
                <a:defRPr/>
              </a:pPr>
              <a:t>109</a:t>
            </a:fld>
            <a:endParaRPr lang="en-US"/>
          </a:p>
        </p:txBody>
      </p:sp>
      <p:sp>
        <p:nvSpPr>
          <p:cNvPr id="10244" name="Rectangle 2"/>
          <p:cNvSpPr>
            <a:spLocks noGrp="1" noChangeArrowheads="1"/>
          </p:cNvSpPr>
          <p:nvPr>
            <p:ph type="title"/>
          </p:nvPr>
        </p:nvSpPr>
        <p:spPr>
          <a:xfrm>
            <a:off x="2743200" y="617538"/>
            <a:ext cx="6200775" cy="1143000"/>
          </a:xfrm>
        </p:spPr>
        <p:txBody>
          <a:bodyPr/>
          <a:lstStyle/>
          <a:p>
            <a:pPr eaLnBrk="1" hangingPunct="1"/>
            <a:r>
              <a:rPr lang="en-US" dirty="0" smtClean="0">
                <a:solidFill>
                  <a:srgbClr val="669900"/>
                </a:solidFill>
                <a:latin typeface="Stencil" pitchFamily="82" charset="0"/>
              </a:rPr>
              <a:t>Preparation</a:t>
            </a:r>
          </a:p>
        </p:txBody>
      </p:sp>
      <p:sp>
        <p:nvSpPr>
          <p:cNvPr id="10245" name="Rectangle 3"/>
          <p:cNvSpPr>
            <a:spLocks noGrp="1" noChangeArrowheads="1"/>
          </p:cNvSpPr>
          <p:nvPr>
            <p:ph type="body" idx="1"/>
          </p:nvPr>
        </p:nvSpPr>
        <p:spPr>
          <a:xfrm>
            <a:off x="1981200" y="2017713"/>
            <a:ext cx="6973888" cy="4114800"/>
          </a:xfrm>
        </p:spPr>
        <p:txBody>
          <a:bodyPr/>
          <a:lstStyle/>
          <a:p>
            <a:pPr eaLnBrk="1" hangingPunct="1">
              <a:buFont typeface="Wingdings" pitchFamily="2" charset="2"/>
              <a:buNone/>
            </a:pPr>
            <a:r>
              <a:rPr lang="en-US" b="1" smtClean="0">
                <a:latin typeface="Times New Roman" pitchFamily="18" charset="0"/>
                <a:cs typeface="Times New Roman" pitchFamily="18" charset="0"/>
              </a:rPr>
              <a:t>Characteristics</a:t>
            </a:r>
            <a:r>
              <a:rPr lang="en-US" smtClean="0">
                <a:latin typeface="Times New Roman" pitchFamily="18" charset="0"/>
                <a:cs typeface="Times New Roman" pitchFamily="18" charset="0"/>
              </a:rPr>
              <a:t> continued:</a:t>
            </a:r>
          </a:p>
          <a:p>
            <a:pPr eaLnBrk="1" hangingPunct="1">
              <a:buFont typeface="Wingdings" pitchFamily="2" charset="2"/>
              <a:buNone/>
            </a:pPr>
            <a:endParaRPr lang="en-US" smtClean="0">
              <a:latin typeface="Times New Roman" pitchFamily="18" charset="0"/>
              <a:cs typeface="Times New Roman" pitchFamily="18" charset="0"/>
            </a:endParaRPr>
          </a:p>
          <a:p>
            <a:pPr eaLnBrk="1" hangingPunct="1"/>
            <a:r>
              <a:rPr lang="en-US" smtClean="0">
                <a:latin typeface="Rockwell" pitchFamily="18" charset="0"/>
                <a:cs typeface="Times New Roman" pitchFamily="18" charset="0"/>
              </a:rPr>
              <a:t>Have self-confidence, </a:t>
            </a:r>
          </a:p>
          <a:p>
            <a:pPr eaLnBrk="1" hangingPunct="1"/>
            <a:r>
              <a:rPr lang="en-US" smtClean="0">
                <a:latin typeface="Rockwell" pitchFamily="18" charset="0"/>
                <a:cs typeface="Times New Roman" pitchFamily="18" charset="0"/>
              </a:rPr>
              <a:t>Hopeful about future, careful planning, rehearsing for action, </a:t>
            </a:r>
          </a:p>
          <a:p>
            <a:pPr eaLnBrk="1" hangingPunct="1"/>
            <a:r>
              <a:rPr lang="en-US" smtClean="0">
                <a:latin typeface="Rockwell" pitchFamily="18" charset="0"/>
                <a:cs typeface="Times New Roman" pitchFamily="18" charset="0"/>
              </a:rPr>
              <a:t>Self pride, </a:t>
            </a:r>
          </a:p>
          <a:p>
            <a:pPr eaLnBrk="1" hangingPunct="1"/>
            <a:r>
              <a:rPr lang="en-US" smtClean="0">
                <a:latin typeface="Rockwell" pitchFamily="18" charset="0"/>
                <a:cs typeface="Times New Roman" pitchFamily="18" charset="0"/>
              </a:rPr>
              <a:t>Become responsible for behavior.</a:t>
            </a:r>
            <a:r>
              <a:rPr lang="en-US" smtClean="0">
                <a:latin typeface="Rockwell" pitchFamily="18" charset="0"/>
              </a:rPr>
              <a:t> </a:t>
            </a:r>
          </a:p>
          <a:p>
            <a:pPr eaLnBrk="1" hangingPunct="1"/>
            <a:endParaRPr lang="en-US" smtClean="0">
              <a:latin typeface="Rockwell" pitchFamily="18" charset="0"/>
            </a:endParaRPr>
          </a:p>
        </p:txBody>
      </p:sp>
      <p:graphicFrame>
        <p:nvGraphicFramePr>
          <p:cNvPr id="10242" name="Object 0"/>
          <p:cNvGraphicFramePr>
            <a:graphicFrameLocks noChangeAspect="1"/>
          </p:cNvGraphicFramePr>
          <p:nvPr/>
        </p:nvGraphicFramePr>
        <p:xfrm>
          <a:off x="381000" y="3505200"/>
          <a:ext cx="1184275" cy="1774825"/>
        </p:xfrm>
        <a:graphic>
          <a:graphicData uri="http://schemas.openxmlformats.org/presentationml/2006/ole">
            <mc:AlternateContent xmlns:mc="http://schemas.openxmlformats.org/markup-compatibility/2006">
              <mc:Choice xmlns:v="urn:schemas-microsoft-com:vml" Requires="v">
                <p:oleObj spid="_x0000_s197635" name="Clip" r:id="rId4" imgW="1184760" imgH="1775520" progId="">
                  <p:embed/>
                </p:oleObj>
              </mc:Choice>
              <mc:Fallback>
                <p:oleObj name="Clip" r:id="rId4" imgW="1184760" imgH="177552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1184275" cy="177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29026" name="Text Box 2"/>
          <p:cNvSpPr txBox="1">
            <a:spLocks noChangeArrowheads="1"/>
          </p:cNvSpPr>
          <p:nvPr/>
        </p:nvSpPr>
        <p:spPr bwMode="auto">
          <a:xfrm>
            <a:off x="2590800" y="304800"/>
            <a:ext cx="6248400" cy="1077218"/>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chemeClr val="accent6">
                    <a:lumMod val="75000"/>
                  </a:schemeClr>
                </a:solidFill>
                <a:latin typeface="Rockwell" pitchFamily="18" charset="0"/>
              </a:rPr>
              <a:t>PARALLELS:  Psychosis and                                           Addiction</a:t>
            </a:r>
            <a:r>
              <a:rPr lang="en-US" sz="2800" b="1" dirty="0" smtClean="0">
                <a:solidFill>
                  <a:schemeClr val="accent6">
                    <a:lumMod val="75000"/>
                  </a:schemeClr>
                </a:solidFill>
                <a:latin typeface="Rockwell" pitchFamily="18" charset="0"/>
              </a:rPr>
              <a:t> </a:t>
            </a:r>
            <a:r>
              <a:rPr lang="en-US" sz="2800" dirty="0" smtClean="0">
                <a:latin typeface="Rockwell Condensed" pitchFamily="18" charset="0"/>
              </a:rPr>
              <a:t>By Dr. Ken </a:t>
            </a:r>
            <a:r>
              <a:rPr lang="en-US" sz="2800" dirty="0" err="1" smtClean="0">
                <a:latin typeface="Rockwell Condensed" pitchFamily="18" charset="0"/>
              </a:rPr>
              <a:t>Minkoff</a:t>
            </a:r>
            <a:r>
              <a:rPr lang="en-US" sz="2800" b="1" dirty="0" smtClean="0">
                <a:solidFill>
                  <a:schemeClr val="accent6">
                    <a:lumMod val="75000"/>
                  </a:schemeClr>
                </a:solidFill>
                <a:latin typeface="Rockwell" pitchFamily="18" charset="0"/>
              </a:rPr>
              <a:t> </a:t>
            </a:r>
            <a:r>
              <a:rPr lang="en-US" sz="2800" b="1" dirty="0" smtClean="0">
                <a:latin typeface="Rockwell" pitchFamily="18" charset="0"/>
              </a:rPr>
              <a:t>              </a:t>
            </a:r>
            <a:endParaRPr lang="en-US" sz="2800" b="1" dirty="0">
              <a:solidFill>
                <a:schemeClr val="folHlink"/>
              </a:solidFill>
            </a:endParaRPr>
          </a:p>
        </p:txBody>
      </p:sp>
      <p:graphicFrame>
        <p:nvGraphicFramePr>
          <p:cNvPr id="129061" name="Group 37"/>
          <p:cNvGraphicFramePr>
            <a:graphicFrameLocks noGrp="1"/>
          </p:cNvGraphicFramePr>
          <p:nvPr/>
        </p:nvGraphicFramePr>
        <p:xfrm>
          <a:off x="533400" y="1371600"/>
          <a:ext cx="8001000" cy="5276850"/>
        </p:xfrm>
        <a:graphic>
          <a:graphicData uri="http://schemas.openxmlformats.org/drawingml/2006/table">
            <a:tbl>
              <a:tblPr/>
              <a:tblGrid>
                <a:gridCol w="4000500"/>
                <a:gridCol w="4000500"/>
              </a:tblGrid>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Rockwell" pitchFamily="18" charset="0"/>
                        </a:rPr>
                        <a:t>Addiction Disease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Rockwell" pitchFamily="18" charset="0"/>
                        </a:rPr>
                        <a:t>   Major MI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7.  Symptoms can be controlled with proper treatment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7.  Symptoms can be controlled with proper treatment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8.  Progression of the disease without treatment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8.  Progression of the disease without treatment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9.  Disease of denial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9.  Disease of denial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10.  Facing the disease can lead to depression and despair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10.  Facing the disease can lead to depression and despair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499BC5F0-0ADE-4E81-977E-BE61ECD54B34}"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0AEB0EF7-43E4-4B8D-A527-1A4AEE481A60}" type="slidenum">
              <a:rPr lang="en-US"/>
              <a:pPr>
                <a:defRPr/>
              </a:pPr>
              <a:t>110</a:t>
            </a:fld>
            <a:endParaRPr lang="en-US"/>
          </a:p>
        </p:txBody>
      </p:sp>
      <p:sp>
        <p:nvSpPr>
          <p:cNvPr id="11268" name="Rectangle 2"/>
          <p:cNvSpPr>
            <a:spLocks noGrp="1" noChangeArrowheads="1"/>
          </p:cNvSpPr>
          <p:nvPr>
            <p:ph type="title"/>
          </p:nvPr>
        </p:nvSpPr>
        <p:spPr>
          <a:xfrm>
            <a:off x="2438400" y="617538"/>
            <a:ext cx="6505575" cy="1143000"/>
          </a:xfrm>
        </p:spPr>
        <p:txBody>
          <a:bodyPr/>
          <a:lstStyle/>
          <a:p>
            <a:pPr eaLnBrk="1" hangingPunct="1"/>
            <a:r>
              <a:rPr lang="en-US" dirty="0" smtClean="0">
                <a:solidFill>
                  <a:srgbClr val="669900"/>
                </a:solidFill>
                <a:latin typeface="Stencil" pitchFamily="82" charset="0"/>
              </a:rPr>
              <a:t>Preparation</a:t>
            </a:r>
          </a:p>
        </p:txBody>
      </p:sp>
      <p:sp>
        <p:nvSpPr>
          <p:cNvPr id="11269" name="Rectangle 3"/>
          <p:cNvSpPr>
            <a:spLocks noGrp="1" noChangeArrowheads="1"/>
          </p:cNvSpPr>
          <p:nvPr>
            <p:ph type="body" idx="1"/>
          </p:nvPr>
        </p:nvSpPr>
        <p:spPr>
          <a:xfrm>
            <a:off x="838200" y="1752600"/>
            <a:ext cx="5562600" cy="4114800"/>
          </a:xfrm>
        </p:spPr>
        <p:txBody>
          <a:bodyPr/>
          <a:lstStyle/>
          <a:p>
            <a:pPr eaLnBrk="1" hangingPunct="1">
              <a:lnSpc>
                <a:spcPct val="90000"/>
              </a:lnSpc>
              <a:buFont typeface="Wingdings" pitchFamily="2" charset="2"/>
              <a:buNone/>
            </a:pPr>
            <a:r>
              <a:rPr lang="en-US" sz="2800" dirty="0" smtClean="0">
                <a:latin typeface="Rockwell Extra Bold" pitchFamily="18" charset="0"/>
                <a:cs typeface="Times New Roman" pitchFamily="18" charset="0"/>
              </a:rPr>
              <a:t>TASKS:</a:t>
            </a:r>
          </a:p>
          <a:p>
            <a:pPr eaLnBrk="1" hangingPunct="1">
              <a:lnSpc>
                <a:spcPct val="90000"/>
              </a:lnSpc>
              <a:buFont typeface="Wingdings" pitchFamily="2" charset="2"/>
              <a:buNone/>
            </a:pPr>
            <a:endParaRPr lang="en-US" b="1" dirty="0" smtClean="0">
              <a:latin typeface="Storybook" pitchFamily="2" charset="0"/>
            </a:endParaRPr>
          </a:p>
          <a:p>
            <a:pPr eaLnBrk="1" hangingPunct="1">
              <a:lnSpc>
                <a:spcPct val="90000"/>
              </a:lnSpc>
              <a:buFont typeface="Wingdings" pitchFamily="2" charset="2"/>
              <a:buChar char="Ø"/>
            </a:pPr>
            <a:r>
              <a:rPr lang="en-US" b="1" dirty="0" smtClean="0">
                <a:latin typeface="Rockwell" pitchFamily="18" charset="0"/>
                <a:cs typeface="Times New Roman" pitchFamily="18" charset="0"/>
              </a:rPr>
              <a:t>List benefits of changing, </a:t>
            </a:r>
          </a:p>
          <a:p>
            <a:pPr eaLnBrk="1" hangingPunct="1">
              <a:lnSpc>
                <a:spcPct val="90000"/>
              </a:lnSpc>
              <a:buFont typeface="Wingdings" pitchFamily="2" charset="2"/>
              <a:buChar char="Ø"/>
            </a:pPr>
            <a:r>
              <a:rPr lang="en-US" b="1" dirty="0" smtClean="0">
                <a:latin typeface="Rockwell" pitchFamily="18" charset="0"/>
                <a:cs typeface="Times New Roman" pitchFamily="18" charset="0"/>
              </a:rPr>
              <a:t>Focus on positive outcomes, </a:t>
            </a:r>
          </a:p>
          <a:p>
            <a:pPr eaLnBrk="1" hangingPunct="1">
              <a:lnSpc>
                <a:spcPct val="90000"/>
              </a:lnSpc>
              <a:buFont typeface="Wingdings" pitchFamily="2" charset="2"/>
              <a:buChar char="Ø"/>
            </a:pPr>
            <a:r>
              <a:rPr lang="en-US" b="1" dirty="0" smtClean="0">
                <a:latin typeface="Rockwell" pitchFamily="18" charset="0"/>
                <a:cs typeface="Times New Roman" pitchFamily="18" charset="0"/>
              </a:rPr>
              <a:t>Increased energy, </a:t>
            </a:r>
          </a:p>
          <a:p>
            <a:pPr eaLnBrk="1" hangingPunct="1">
              <a:lnSpc>
                <a:spcPct val="90000"/>
              </a:lnSpc>
              <a:buFont typeface="Wingdings" pitchFamily="2" charset="2"/>
              <a:buChar char="Ø"/>
            </a:pPr>
            <a:r>
              <a:rPr lang="en-US" b="1" dirty="0" smtClean="0">
                <a:latin typeface="Rockwell" pitchFamily="18" charset="0"/>
                <a:cs typeface="Times New Roman" pitchFamily="18" charset="0"/>
              </a:rPr>
              <a:t>Let go of past, </a:t>
            </a:r>
          </a:p>
        </p:txBody>
      </p:sp>
      <p:graphicFrame>
        <p:nvGraphicFramePr>
          <p:cNvPr id="11266" name="Object 0"/>
          <p:cNvGraphicFramePr>
            <a:graphicFrameLocks noChangeAspect="1"/>
          </p:cNvGraphicFramePr>
          <p:nvPr/>
        </p:nvGraphicFramePr>
        <p:xfrm>
          <a:off x="5908675" y="2209800"/>
          <a:ext cx="2909888" cy="3892550"/>
        </p:xfrm>
        <a:graphic>
          <a:graphicData uri="http://schemas.openxmlformats.org/presentationml/2006/ole">
            <mc:AlternateContent xmlns:mc="http://schemas.openxmlformats.org/markup-compatibility/2006">
              <mc:Choice xmlns:v="urn:schemas-microsoft-com:vml" Requires="v">
                <p:oleObj spid="_x0000_s198659" name="Clip" r:id="rId4" imgW="3330000" imgH="3435480" progId="">
                  <p:embed/>
                </p:oleObj>
              </mc:Choice>
              <mc:Fallback>
                <p:oleObj name="Clip" r:id="rId4" imgW="3330000" imgH="343548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675" y="2209800"/>
                        <a:ext cx="2909888" cy="389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207FC3B1-7AAF-4D2D-9825-81F7DD8B944B}" type="slidenum">
              <a:rPr lang="en-US"/>
              <a:pPr>
                <a:defRPr/>
              </a:pPr>
              <a:t>111</a:t>
            </a:fld>
            <a:endParaRPr lang="en-US"/>
          </a:p>
        </p:txBody>
      </p:sp>
      <p:sp>
        <p:nvSpPr>
          <p:cNvPr id="129027" name="Rectangle 2"/>
          <p:cNvSpPr>
            <a:spLocks noGrp="1" noChangeArrowheads="1"/>
          </p:cNvSpPr>
          <p:nvPr>
            <p:ph type="title"/>
          </p:nvPr>
        </p:nvSpPr>
        <p:spPr>
          <a:xfrm>
            <a:off x="2667000" y="617538"/>
            <a:ext cx="6276975" cy="1143000"/>
          </a:xfrm>
        </p:spPr>
        <p:txBody>
          <a:bodyPr/>
          <a:lstStyle/>
          <a:p>
            <a:pPr eaLnBrk="1" hangingPunct="1"/>
            <a:r>
              <a:rPr lang="en-US" dirty="0" smtClean="0">
                <a:solidFill>
                  <a:srgbClr val="669900"/>
                </a:solidFill>
                <a:latin typeface="Stencil" pitchFamily="82" charset="0"/>
              </a:rPr>
              <a:t>Preparation</a:t>
            </a:r>
          </a:p>
        </p:txBody>
      </p:sp>
      <p:sp>
        <p:nvSpPr>
          <p:cNvPr id="129028"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latin typeface="Rockwell Extra Bold" pitchFamily="18" charset="0"/>
              </a:rPr>
              <a:t>TASKS </a:t>
            </a:r>
            <a:r>
              <a:rPr lang="en-US" smtClean="0"/>
              <a:t>cont’d</a:t>
            </a:r>
          </a:p>
          <a:p>
            <a:pPr eaLnBrk="1" hangingPunct="1">
              <a:lnSpc>
                <a:spcPct val="90000"/>
              </a:lnSpc>
              <a:buFont typeface="Wingdings" pitchFamily="2" charset="2"/>
              <a:buChar char="Ø"/>
            </a:pPr>
            <a:r>
              <a:rPr lang="en-US" b="1" smtClean="0">
                <a:latin typeface="Rockwell" pitchFamily="18" charset="0"/>
                <a:cs typeface="Times New Roman" pitchFamily="18" charset="0"/>
              </a:rPr>
              <a:t>New self-image,</a:t>
            </a:r>
            <a:r>
              <a:rPr lang="en-US" smtClean="0">
                <a:latin typeface="Rockwell" pitchFamily="18" charset="0"/>
                <a:cs typeface="Times New Roman" pitchFamily="18" charset="0"/>
              </a:rPr>
              <a:t> </a:t>
            </a:r>
          </a:p>
          <a:p>
            <a:pPr eaLnBrk="1" hangingPunct="1">
              <a:lnSpc>
                <a:spcPct val="90000"/>
              </a:lnSpc>
              <a:buFont typeface="Wingdings" pitchFamily="2" charset="2"/>
              <a:buChar char="Ø"/>
            </a:pPr>
            <a:r>
              <a:rPr lang="en-US" b="1" smtClean="0">
                <a:latin typeface="Rockwell" pitchFamily="18" charset="0"/>
                <a:cs typeface="Times New Roman" pitchFamily="18" charset="0"/>
              </a:rPr>
              <a:t>Belief in ability to change,</a:t>
            </a:r>
            <a:r>
              <a:rPr lang="en-US" smtClean="0">
                <a:latin typeface="Rockwell" pitchFamily="18" charset="0"/>
                <a:cs typeface="Times New Roman" pitchFamily="18" charset="0"/>
              </a:rPr>
              <a:t> </a:t>
            </a:r>
          </a:p>
          <a:p>
            <a:pPr eaLnBrk="1" hangingPunct="1">
              <a:lnSpc>
                <a:spcPct val="90000"/>
              </a:lnSpc>
              <a:buFont typeface="Wingdings" pitchFamily="2" charset="2"/>
              <a:buChar char="Ø"/>
            </a:pPr>
            <a:r>
              <a:rPr lang="en-US" b="1" smtClean="0">
                <a:latin typeface="Rockwell" pitchFamily="18" charset="0"/>
                <a:cs typeface="Times New Roman" pitchFamily="18" charset="0"/>
              </a:rPr>
              <a:t>Anxiety is a normal reaction to change,</a:t>
            </a:r>
          </a:p>
          <a:p>
            <a:pPr eaLnBrk="1" hangingPunct="1">
              <a:lnSpc>
                <a:spcPct val="90000"/>
              </a:lnSpc>
              <a:buFont typeface="Wingdings" pitchFamily="2" charset="2"/>
              <a:buChar char="Ø"/>
            </a:pPr>
            <a:r>
              <a:rPr lang="en-US" b="1" smtClean="0">
                <a:latin typeface="Rockwell" pitchFamily="18" charset="0"/>
                <a:cs typeface="Times New Roman" pitchFamily="18" charset="0"/>
              </a:rPr>
              <a:t>Skill building</a:t>
            </a:r>
            <a:r>
              <a:rPr lang="en-US" smtClean="0">
                <a:cs typeface="Times New Roman" pitchFamily="18" charset="0"/>
              </a:rPr>
              <a:t>  </a:t>
            </a:r>
          </a:p>
          <a:p>
            <a:pPr eaLnBrk="1" hangingPunct="1">
              <a:lnSpc>
                <a:spcPct val="90000"/>
              </a:lnSpc>
              <a:buFont typeface="Wingdings" pitchFamily="2" charset="2"/>
              <a:buNone/>
            </a:pPr>
            <a:r>
              <a:rPr lang="en-US" smtClean="0">
                <a:cs typeface="Times New Roman" pitchFamily="18" charset="0"/>
              </a:rPr>
              <a:t>  (</a:t>
            </a:r>
            <a:r>
              <a:rPr lang="en-US" smtClean="0">
                <a:latin typeface="Rockwell Condensed" pitchFamily="18" charset="0"/>
                <a:cs typeface="Times New Roman" pitchFamily="18" charset="0"/>
              </a:rPr>
              <a:t>anger management, assertiveness training, 12 step groups)</a:t>
            </a:r>
            <a:r>
              <a:rPr lang="en-US" smtClean="0">
                <a:latin typeface="Rockwell Condensed" pitchFamily="18" charset="0"/>
              </a:rPr>
              <a:t> </a:t>
            </a:r>
          </a:p>
          <a:p>
            <a:pPr eaLnBrk="1" hangingPunct="1">
              <a:lnSpc>
                <a:spcPct val="90000"/>
              </a:lnSpc>
            </a:pPr>
            <a:endParaRPr lang="en-US" smtClean="0">
              <a:latin typeface="Rockwell Condensed" pitchFamily="18" charset="0"/>
            </a:endParaRPr>
          </a:p>
        </p:txBody>
      </p:sp>
    </p:spTree>
  </p:cSld>
  <p:clrMapOvr>
    <a:masterClrMapping/>
  </p:clrMapOvr>
  <p:transition>
    <p:cover dir="l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7" name="Slide Number Placeholder 5"/>
          <p:cNvSpPr>
            <a:spLocks noGrp="1"/>
          </p:cNvSpPr>
          <p:nvPr>
            <p:ph type="sldNum" sz="quarter" idx="12"/>
          </p:nvPr>
        </p:nvSpPr>
        <p:spPr/>
        <p:txBody>
          <a:bodyPr/>
          <a:lstStyle/>
          <a:p>
            <a:pPr>
              <a:defRPr/>
            </a:pPr>
            <a:fld id="{48CF8609-4403-45C9-9CA2-A8D4F08EF0E4}" type="slidenum">
              <a:rPr lang="en-US"/>
              <a:pPr>
                <a:defRPr/>
              </a:pPr>
              <a:t>112</a:t>
            </a:fld>
            <a:endParaRPr lang="en-US"/>
          </a:p>
        </p:txBody>
      </p:sp>
      <p:sp>
        <p:nvSpPr>
          <p:cNvPr id="12293" name="Rectangle 2"/>
          <p:cNvSpPr>
            <a:spLocks noGrp="1" noChangeArrowheads="1"/>
          </p:cNvSpPr>
          <p:nvPr>
            <p:ph type="title"/>
          </p:nvPr>
        </p:nvSpPr>
        <p:spPr>
          <a:xfrm>
            <a:off x="2590800" y="617538"/>
            <a:ext cx="6353175" cy="1143000"/>
          </a:xfrm>
        </p:spPr>
        <p:txBody>
          <a:bodyPr/>
          <a:lstStyle/>
          <a:p>
            <a:pPr eaLnBrk="1" hangingPunct="1"/>
            <a:r>
              <a:rPr lang="en-US" dirty="0" smtClean="0">
                <a:solidFill>
                  <a:srgbClr val="669900"/>
                </a:solidFill>
                <a:latin typeface="Stencil" pitchFamily="82" charset="0"/>
              </a:rPr>
              <a:t>Preparation</a:t>
            </a:r>
          </a:p>
        </p:txBody>
      </p:sp>
      <p:sp>
        <p:nvSpPr>
          <p:cNvPr id="12294" name="Rectangle 3"/>
          <p:cNvSpPr>
            <a:spLocks noGrp="1" noChangeArrowheads="1"/>
          </p:cNvSpPr>
          <p:nvPr>
            <p:ph type="body" idx="1"/>
          </p:nvPr>
        </p:nvSpPr>
        <p:spPr>
          <a:xfrm>
            <a:off x="457200" y="2057400"/>
            <a:ext cx="7239000" cy="4419600"/>
          </a:xfrm>
        </p:spPr>
        <p:txBody>
          <a:bodyPr/>
          <a:lstStyle/>
          <a:p>
            <a:pPr eaLnBrk="1" hangingPunct="1">
              <a:buFont typeface="Wingdings" pitchFamily="2" charset="2"/>
              <a:buNone/>
            </a:pPr>
            <a:r>
              <a:rPr lang="en-US" dirty="0" smtClean="0">
                <a:latin typeface="Rockwell Extra Bold" pitchFamily="18" charset="0"/>
              </a:rPr>
              <a:t>COMMENTS:</a:t>
            </a:r>
          </a:p>
          <a:p>
            <a:pPr eaLnBrk="1" hangingPunct="1">
              <a:buFont typeface="Wingdings" pitchFamily="2" charset="2"/>
              <a:buChar char="Ø"/>
            </a:pPr>
            <a:r>
              <a:rPr lang="en-US" b="1" dirty="0" smtClean="0">
                <a:latin typeface="Rockwell" pitchFamily="18" charset="0"/>
                <a:cs typeface="Times New Roman" pitchFamily="18" charset="0"/>
              </a:rPr>
              <a:t>Recovery is a process not an event,</a:t>
            </a:r>
            <a:r>
              <a:rPr lang="en-US" dirty="0" smtClean="0">
                <a:latin typeface="Rockwell" pitchFamily="18" charset="0"/>
                <a:cs typeface="Times New Roman" pitchFamily="18" charset="0"/>
              </a:rPr>
              <a:t> </a:t>
            </a:r>
            <a:r>
              <a:rPr lang="en-US" dirty="0" smtClean="0">
                <a:solidFill>
                  <a:srgbClr val="008000"/>
                </a:solidFill>
                <a:latin typeface="Rockwell" pitchFamily="18" charset="0"/>
                <a:cs typeface="Times New Roman" pitchFamily="18" charset="0"/>
              </a:rPr>
              <a:t>[A marathon not a sprint]</a:t>
            </a:r>
          </a:p>
          <a:p>
            <a:pPr eaLnBrk="1" hangingPunct="1">
              <a:buFont typeface="Wingdings" pitchFamily="2" charset="2"/>
              <a:buChar char="Ø"/>
            </a:pPr>
            <a:r>
              <a:rPr lang="en-US" dirty="0" smtClean="0">
                <a:latin typeface="Rockwell" pitchFamily="18" charset="0"/>
                <a:cs typeface="Times New Roman" pitchFamily="18" charset="0"/>
              </a:rPr>
              <a:t>Identify strengths, </a:t>
            </a:r>
          </a:p>
          <a:p>
            <a:pPr eaLnBrk="1" hangingPunct="1">
              <a:buFont typeface="Wingdings" pitchFamily="2" charset="2"/>
              <a:buChar char="Ø"/>
            </a:pPr>
            <a:r>
              <a:rPr lang="en-US" dirty="0" smtClean="0">
                <a:latin typeface="Rockwell" pitchFamily="18" charset="0"/>
                <a:cs typeface="Times New Roman" pitchFamily="18" charset="0"/>
              </a:rPr>
              <a:t>Learn new skill to succeed, </a:t>
            </a:r>
          </a:p>
          <a:p>
            <a:pPr eaLnBrk="1" hangingPunct="1">
              <a:buFont typeface="Wingdings" pitchFamily="2" charset="2"/>
              <a:buChar char="Ø"/>
            </a:pPr>
            <a:r>
              <a:rPr lang="en-US" dirty="0" smtClean="0">
                <a:latin typeface="Rockwell" pitchFamily="18" charset="0"/>
                <a:cs typeface="Times New Roman" pitchFamily="18" charset="0"/>
              </a:rPr>
              <a:t>Need to have a support system, </a:t>
            </a:r>
          </a:p>
          <a:p>
            <a:pPr eaLnBrk="1" hangingPunct="1">
              <a:buFont typeface="Wingdings" pitchFamily="2" charset="2"/>
              <a:buChar char="Ø"/>
            </a:pPr>
            <a:r>
              <a:rPr lang="en-US" dirty="0" smtClean="0">
                <a:latin typeface="Rockwell" pitchFamily="18" charset="0"/>
                <a:cs typeface="Times New Roman" pitchFamily="18" charset="0"/>
              </a:rPr>
              <a:t>Relapse may occur.</a:t>
            </a:r>
            <a:r>
              <a:rPr lang="en-US" dirty="0" smtClean="0"/>
              <a:t> </a:t>
            </a:r>
          </a:p>
        </p:txBody>
      </p:sp>
      <p:graphicFrame>
        <p:nvGraphicFramePr>
          <p:cNvPr id="12290" name="Object 4"/>
          <p:cNvGraphicFramePr>
            <a:graphicFrameLocks noChangeAspect="1"/>
          </p:cNvGraphicFramePr>
          <p:nvPr/>
        </p:nvGraphicFramePr>
        <p:xfrm>
          <a:off x="6477000" y="4289425"/>
          <a:ext cx="2667000" cy="2379663"/>
        </p:xfrm>
        <a:graphic>
          <a:graphicData uri="http://schemas.openxmlformats.org/presentationml/2006/ole">
            <mc:AlternateContent xmlns:mc="http://schemas.openxmlformats.org/markup-compatibility/2006">
              <mc:Choice xmlns:v="urn:schemas-microsoft-com:vml" Requires="v">
                <p:oleObj spid="_x0000_s199684" name="Clip" r:id="rId4" imgW="4331880" imgH="3468960" progId="">
                  <p:embed/>
                </p:oleObj>
              </mc:Choice>
              <mc:Fallback>
                <p:oleObj name="Clip" r:id="rId4" imgW="4331880" imgH="3468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289425"/>
                        <a:ext cx="2667000" cy="237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5"/>
          <p:cNvGraphicFramePr>
            <a:graphicFrameLocks noChangeAspect="1"/>
          </p:cNvGraphicFramePr>
          <p:nvPr/>
        </p:nvGraphicFramePr>
        <p:xfrm>
          <a:off x="7391400" y="1905000"/>
          <a:ext cx="1371600" cy="1196975"/>
        </p:xfrm>
        <a:graphic>
          <a:graphicData uri="http://schemas.openxmlformats.org/presentationml/2006/ole">
            <mc:AlternateContent xmlns:mc="http://schemas.openxmlformats.org/markup-compatibility/2006">
              <mc:Choice xmlns:v="urn:schemas-microsoft-com:vml" Requires="v">
                <p:oleObj spid="_x0000_s199685" name="Clip" r:id="rId6" imgW="3974400" imgH="3468960" progId="">
                  <p:embed/>
                </p:oleObj>
              </mc:Choice>
              <mc:Fallback>
                <p:oleObj name="Clip" r:id="rId6" imgW="3974400" imgH="346896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905000"/>
                        <a:ext cx="137160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4C1F3530-0DFD-4E96-8028-EBD94930F898}" type="slidenum">
              <a:rPr lang="en-US"/>
              <a:pPr>
                <a:defRPr/>
              </a:pPr>
              <a:t>113</a:t>
            </a:fld>
            <a:endParaRPr lang="en-US"/>
          </a:p>
        </p:txBody>
      </p:sp>
      <p:sp>
        <p:nvSpPr>
          <p:cNvPr id="130051" name="Rectangle 2"/>
          <p:cNvSpPr>
            <a:spLocks noGrp="1" noChangeArrowheads="1"/>
          </p:cNvSpPr>
          <p:nvPr>
            <p:ph type="title"/>
          </p:nvPr>
        </p:nvSpPr>
        <p:spPr>
          <a:xfrm>
            <a:off x="2743200" y="617538"/>
            <a:ext cx="6200775" cy="1143000"/>
          </a:xfrm>
        </p:spPr>
        <p:txBody>
          <a:bodyPr/>
          <a:lstStyle/>
          <a:p>
            <a:pPr eaLnBrk="1" hangingPunct="1"/>
            <a:r>
              <a:rPr lang="en-US" dirty="0" smtClean="0">
                <a:solidFill>
                  <a:srgbClr val="669900"/>
                </a:solidFill>
                <a:latin typeface="Wide Latin" pitchFamily="18" charset="0"/>
                <a:cs typeface="Times New Roman" pitchFamily="18" charset="0"/>
              </a:rPr>
              <a:t>Action</a:t>
            </a:r>
          </a:p>
        </p:txBody>
      </p:sp>
      <p:sp>
        <p:nvSpPr>
          <p:cNvPr id="130052" name="Rectangle 3"/>
          <p:cNvSpPr>
            <a:spLocks noGrp="1" noChangeArrowheads="1"/>
          </p:cNvSpPr>
          <p:nvPr>
            <p:ph type="body" idx="1"/>
          </p:nvPr>
        </p:nvSpPr>
        <p:spPr/>
        <p:txBody>
          <a:bodyPr/>
          <a:lstStyle/>
          <a:p>
            <a:pPr eaLnBrk="1" hangingPunct="1">
              <a:lnSpc>
                <a:spcPct val="80000"/>
              </a:lnSpc>
            </a:pPr>
            <a:r>
              <a:rPr lang="en-US" sz="3600" dirty="0" smtClean="0">
                <a:latin typeface="Wide Latin" pitchFamily="18" charset="0"/>
              </a:rPr>
              <a:t>GOAL:</a:t>
            </a:r>
          </a:p>
          <a:p>
            <a:pPr eaLnBrk="1" hangingPunct="1">
              <a:lnSpc>
                <a:spcPct val="80000"/>
              </a:lnSpc>
              <a:buFont typeface="Wingdings" pitchFamily="2" charset="2"/>
              <a:buNone/>
            </a:pPr>
            <a:r>
              <a:rPr lang="en-US" sz="2800" dirty="0" smtClean="0"/>
              <a:t>	</a:t>
            </a:r>
          </a:p>
          <a:p>
            <a:pPr eaLnBrk="1" hangingPunct="1">
              <a:lnSpc>
                <a:spcPct val="80000"/>
              </a:lnSpc>
              <a:buFont typeface="Wingdings" pitchFamily="2" charset="2"/>
              <a:buNone/>
            </a:pPr>
            <a:r>
              <a:rPr lang="en-US" sz="4000" dirty="0" smtClean="0">
                <a:solidFill>
                  <a:schemeClr val="folHlink"/>
                </a:solidFill>
                <a:latin typeface="Rockwell Extra Bold" pitchFamily="18" charset="0"/>
              </a:rPr>
              <a:t>  </a:t>
            </a:r>
            <a:r>
              <a:rPr lang="en-US" sz="4800" dirty="0" smtClean="0">
                <a:latin typeface="Rockwell" pitchFamily="18" charset="0"/>
              </a:rPr>
              <a:t>Purposefully modify lifestyle in order to alter behavior based on commitment.</a:t>
            </a:r>
            <a:endParaRPr lang="en-US" sz="4400" dirty="0" smtClean="0">
              <a:latin typeface="Rockwell" pitchFamily="18" charset="0"/>
            </a:endParaRPr>
          </a:p>
          <a:p>
            <a:pPr eaLnBrk="1" hangingPunct="1">
              <a:lnSpc>
                <a:spcPct val="80000"/>
              </a:lnSpc>
              <a:buFont typeface="Wingdings" pitchFamily="2" charset="2"/>
              <a:buNone/>
            </a:pPr>
            <a:endParaRPr lang="en-US" sz="2800" dirty="0" smtClean="0">
              <a:solidFill>
                <a:schemeClr val="folHlink"/>
              </a:solidFill>
            </a:endParaRPr>
          </a:p>
          <a:p>
            <a:pPr eaLnBrk="1" hangingPunct="1">
              <a:lnSpc>
                <a:spcPct val="80000"/>
              </a:lnSpc>
              <a:buFont typeface="Wingdings" pitchFamily="2" charset="2"/>
              <a:buNone/>
            </a:pPr>
            <a:r>
              <a:rPr lang="en-US" sz="2800" dirty="0" smtClean="0"/>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7" name="Slide Number Placeholder 5"/>
          <p:cNvSpPr>
            <a:spLocks noGrp="1"/>
          </p:cNvSpPr>
          <p:nvPr>
            <p:ph type="sldNum" sz="quarter" idx="12"/>
          </p:nvPr>
        </p:nvSpPr>
        <p:spPr/>
        <p:txBody>
          <a:bodyPr/>
          <a:lstStyle/>
          <a:p>
            <a:pPr>
              <a:defRPr/>
            </a:pPr>
            <a:fld id="{56102983-A5F7-475F-B026-1C947C379604}" type="slidenum">
              <a:rPr lang="en-US"/>
              <a:pPr>
                <a:defRPr/>
              </a:pPr>
              <a:t>114</a:t>
            </a:fld>
            <a:endParaRPr lang="en-US"/>
          </a:p>
        </p:txBody>
      </p:sp>
      <p:sp>
        <p:nvSpPr>
          <p:cNvPr id="13316" name="Rectangle 2"/>
          <p:cNvSpPr>
            <a:spLocks noGrp="1" noChangeArrowheads="1"/>
          </p:cNvSpPr>
          <p:nvPr>
            <p:ph type="title"/>
          </p:nvPr>
        </p:nvSpPr>
        <p:spPr>
          <a:xfrm>
            <a:off x="2590801" y="381000"/>
            <a:ext cx="5715000" cy="914400"/>
          </a:xfrm>
        </p:spPr>
        <p:txBody>
          <a:bodyPr/>
          <a:lstStyle/>
          <a:p>
            <a:pPr algn="ctr" eaLnBrk="1" hangingPunct="1"/>
            <a:r>
              <a:rPr lang="en-US" dirty="0" smtClean="0">
                <a:solidFill>
                  <a:srgbClr val="669900"/>
                </a:solidFill>
                <a:latin typeface="Wide Latin" pitchFamily="18" charset="0"/>
              </a:rPr>
              <a:t>Action</a:t>
            </a:r>
          </a:p>
        </p:txBody>
      </p:sp>
      <p:sp>
        <p:nvSpPr>
          <p:cNvPr id="13317" name="Rectangle 3"/>
          <p:cNvSpPr>
            <a:spLocks noGrp="1" noChangeArrowheads="1"/>
          </p:cNvSpPr>
          <p:nvPr>
            <p:ph type="body" idx="1"/>
          </p:nvPr>
        </p:nvSpPr>
        <p:spPr>
          <a:xfrm>
            <a:off x="457200" y="1828800"/>
            <a:ext cx="6781800" cy="4303713"/>
          </a:xfrm>
        </p:spPr>
        <p:txBody>
          <a:bodyPr/>
          <a:lstStyle/>
          <a:p>
            <a:pPr eaLnBrk="1" hangingPunct="1">
              <a:buFont typeface="Wingdings" pitchFamily="2" charset="2"/>
              <a:buNone/>
            </a:pPr>
            <a:r>
              <a:rPr lang="en-US" sz="2400" dirty="0" smtClean="0">
                <a:latin typeface="Wide Latin" pitchFamily="18" charset="0"/>
                <a:cs typeface="Times New Roman" pitchFamily="18" charset="0"/>
              </a:rPr>
              <a:t>Techniques: </a:t>
            </a:r>
            <a:endParaRPr lang="en-US" sz="2800" dirty="0" smtClean="0">
              <a:latin typeface="Wide Latin" pitchFamily="18" charset="0"/>
              <a:cs typeface="Times New Roman" pitchFamily="18" charset="0"/>
            </a:endParaRPr>
          </a:p>
          <a:p>
            <a:pPr eaLnBrk="1" hangingPunct="1">
              <a:buFont typeface="Wingdings" pitchFamily="2" charset="2"/>
              <a:buNone/>
            </a:pPr>
            <a:r>
              <a:rPr lang="en-US" sz="3600" b="1" dirty="0" smtClean="0">
                <a:solidFill>
                  <a:schemeClr val="accent6">
                    <a:lumMod val="50000"/>
                  </a:schemeClr>
                </a:solidFill>
                <a:latin typeface="Rockwell" pitchFamily="18" charset="0"/>
                <a:cs typeface="Times New Roman" pitchFamily="18" charset="0"/>
              </a:rPr>
              <a:t>      </a:t>
            </a:r>
            <a:r>
              <a:rPr lang="en-US" sz="4000" b="1" u="sng" dirty="0" smtClean="0">
                <a:solidFill>
                  <a:schemeClr val="accent6">
                    <a:lumMod val="50000"/>
                  </a:schemeClr>
                </a:solidFill>
                <a:latin typeface="Rockwell" pitchFamily="18" charset="0"/>
                <a:cs typeface="Times New Roman" pitchFamily="18" charset="0"/>
              </a:rPr>
              <a:t>Countering</a:t>
            </a:r>
            <a:endParaRPr lang="en-US" sz="3600" b="1" u="sng" dirty="0" smtClean="0">
              <a:solidFill>
                <a:schemeClr val="accent6">
                  <a:lumMod val="50000"/>
                </a:schemeClr>
              </a:solidFill>
              <a:latin typeface="Rockwell" pitchFamily="18" charset="0"/>
              <a:cs typeface="Times New Roman" pitchFamily="18" charset="0"/>
            </a:endParaRPr>
          </a:p>
          <a:p>
            <a:pPr lvl="1" eaLnBrk="1" hangingPunct="1"/>
            <a:r>
              <a:rPr lang="en-US" b="1" dirty="0" smtClean="0">
                <a:latin typeface="Rockwell" pitchFamily="18" charset="0"/>
                <a:cs typeface="Times New Roman" pitchFamily="18" charset="0"/>
              </a:rPr>
              <a:t>Substituting healthy responses for problem behaviors</a:t>
            </a:r>
          </a:p>
          <a:p>
            <a:pPr lvl="2" eaLnBrk="1" hangingPunct="1"/>
            <a:r>
              <a:rPr lang="en-US" b="1" dirty="0" smtClean="0">
                <a:latin typeface="Rockwell" pitchFamily="18" charset="0"/>
                <a:cs typeface="Times New Roman" pitchFamily="18" charset="0"/>
              </a:rPr>
              <a:t>Active diversion: keeping busy </a:t>
            </a:r>
          </a:p>
          <a:p>
            <a:pPr lvl="2" eaLnBrk="1" hangingPunct="1"/>
            <a:r>
              <a:rPr lang="en-US" b="1" dirty="0" smtClean="0">
                <a:latin typeface="Rockwell" pitchFamily="18" charset="0"/>
                <a:cs typeface="Times New Roman" pitchFamily="18" charset="0"/>
              </a:rPr>
              <a:t>Exercise</a:t>
            </a:r>
          </a:p>
          <a:p>
            <a:pPr lvl="2" eaLnBrk="1" hangingPunct="1"/>
            <a:r>
              <a:rPr lang="en-US" b="1" dirty="0" smtClean="0">
                <a:latin typeface="Rockwell" pitchFamily="18" charset="0"/>
                <a:cs typeface="Times New Roman" pitchFamily="18" charset="0"/>
              </a:rPr>
              <a:t>Relaxation 10 to 20 Min. per day</a:t>
            </a:r>
            <a:endParaRPr lang="en-US" sz="2800" dirty="0" smtClean="0">
              <a:latin typeface="Rockwell" pitchFamily="18" charset="0"/>
            </a:endParaRPr>
          </a:p>
        </p:txBody>
      </p:sp>
      <p:graphicFrame>
        <p:nvGraphicFramePr>
          <p:cNvPr id="13314" name="Object 4"/>
          <p:cNvGraphicFramePr>
            <a:graphicFrameLocks noChangeAspect="1"/>
          </p:cNvGraphicFramePr>
          <p:nvPr/>
        </p:nvGraphicFramePr>
        <p:xfrm>
          <a:off x="6705600" y="1676400"/>
          <a:ext cx="1752600" cy="1752600"/>
        </p:xfrm>
        <a:graphic>
          <a:graphicData uri="http://schemas.openxmlformats.org/presentationml/2006/ole">
            <mc:AlternateContent xmlns:mc="http://schemas.openxmlformats.org/markup-compatibility/2006">
              <mc:Choice xmlns:v="urn:schemas-microsoft-com:vml" Requires="v">
                <p:oleObj spid="_x0000_s200707" name="Clip" r:id="rId4" imgW="906120" imgH="906120" progId="">
                  <p:embed/>
                </p:oleObj>
              </mc:Choice>
              <mc:Fallback>
                <p:oleObj name="Clip" r:id="rId4" imgW="906120" imgH="9061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76400"/>
                        <a:ext cx="17526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8" name="Picture 6" descr="MCj02154290000[1]"/>
          <p:cNvPicPr>
            <a:picLocks noChangeAspect="1" noChangeArrowheads="1"/>
          </p:cNvPicPr>
          <p:nvPr/>
        </p:nvPicPr>
        <p:blipFill>
          <a:blip r:embed="rId6" cstate="print"/>
          <a:srcRect/>
          <a:stretch>
            <a:fillRect/>
          </a:stretch>
        </p:blipFill>
        <p:spPr bwMode="auto">
          <a:xfrm>
            <a:off x="6858000" y="4343400"/>
            <a:ext cx="2005013" cy="1603375"/>
          </a:xfrm>
          <a:prstGeom prst="rect">
            <a:avLst/>
          </a:prstGeom>
          <a:noFill/>
          <a:ln w="9525">
            <a:noFill/>
            <a:miter lim="800000"/>
            <a:headEnd/>
            <a:tailEnd/>
          </a:ln>
        </p:spPr>
      </p:pic>
    </p:spTree>
  </p:cSld>
  <p:clrMapOvr>
    <a:masterClrMapping/>
  </p:clrMapOvr>
  <p:transition>
    <p:cover dir="l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CD1C943F-F3CE-4A92-9F6C-0CAB1B601025}" type="slidenum">
              <a:rPr lang="en-US"/>
              <a:pPr>
                <a:defRPr/>
              </a:pPr>
              <a:t>115</a:t>
            </a:fld>
            <a:endParaRPr lang="en-US"/>
          </a:p>
        </p:txBody>
      </p:sp>
      <p:sp>
        <p:nvSpPr>
          <p:cNvPr id="131075" name="Rectangle 2"/>
          <p:cNvSpPr>
            <a:spLocks noGrp="1" noChangeArrowheads="1"/>
          </p:cNvSpPr>
          <p:nvPr>
            <p:ph type="title"/>
          </p:nvPr>
        </p:nvSpPr>
        <p:spPr>
          <a:xfrm>
            <a:off x="2590800" y="381000"/>
            <a:ext cx="6353175" cy="838200"/>
          </a:xfrm>
        </p:spPr>
        <p:txBody>
          <a:bodyPr/>
          <a:lstStyle/>
          <a:p>
            <a:pPr algn="ctr" eaLnBrk="1" hangingPunct="1"/>
            <a:r>
              <a:rPr lang="en-US" sz="4000" dirty="0" smtClean="0">
                <a:solidFill>
                  <a:srgbClr val="669900"/>
                </a:solidFill>
                <a:latin typeface="Wide Latin" pitchFamily="18" charset="0"/>
              </a:rPr>
              <a:t>Action</a:t>
            </a:r>
            <a:endParaRPr lang="en-US" sz="2000" b="1" dirty="0" smtClean="0">
              <a:solidFill>
                <a:srgbClr val="669900"/>
              </a:solidFill>
              <a:latin typeface="Rockwell" pitchFamily="18" charset="0"/>
              <a:cs typeface="Times New Roman" pitchFamily="18" charset="0"/>
            </a:endParaRPr>
          </a:p>
        </p:txBody>
      </p:sp>
      <p:sp>
        <p:nvSpPr>
          <p:cNvPr id="131076" name="Rectangle 3"/>
          <p:cNvSpPr>
            <a:spLocks noGrp="1" noChangeArrowheads="1"/>
          </p:cNvSpPr>
          <p:nvPr>
            <p:ph type="body" idx="1"/>
          </p:nvPr>
        </p:nvSpPr>
        <p:spPr>
          <a:xfrm>
            <a:off x="457200" y="1371600"/>
            <a:ext cx="8153400" cy="4760913"/>
          </a:xfrm>
        </p:spPr>
        <p:txBody>
          <a:bodyPr/>
          <a:lstStyle/>
          <a:p>
            <a:pPr lvl="1">
              <a:lnSpc>
                <a:spcPct val="90000"/>
              </a:lnSpc>
              <a:buNone/>
            </a:pPr>
            <a:r>
              <a:rPr lang="en-US" sz="3600" b="1" u="sng" dirty="0" smtClean="0">
                <a:solidFill>
                  <a:schemeClr val="accent6">
                    <a:lumMod val="50000"/>
                  </a:schemeClr>
                </a:solidFill>
                <a:latin typeface="Rockwell" pitchFamily="18" charset="0"/>
                <a:cs typeface="Times New Roman" pitchFamily="18" charset="0"/>
              </a:rPr>
              <a:t>Countering   </a:t>
            </a:r>
            <a:r>
              <a:rPr lang="en-US" sz="1800" b="1" dirty="0" smtClean="0">
                <a:solidFill>
                  <a:schemeClr val="accent6">
                    <a:lumMod val="50000"/>
                  </a:schemeClr>
                </a:solidFill>
                <a:latin typeface="Rockwell" pitchFamily="18" charset="0"/>
                <a:cs typeface="Times New Roman" pitchFamily="18" charset="0"/>
              </a:rPr>
              <a:t>(Cont’d.)</a:t>
            </a:r>
            <a:endParaRPr lang="en-US" sz="3600" b="1" dirty="0" smtClean="0">
              <a:solidFill>
                <a:schemeClr val="accent6">
                  <a:lumMod val="50000"/>
                </a:schemeClr>
              </a:solidFill>
              <a:latin typeface="Rockwell" pitchFamily="18" charset="0"/>
              <a:cs typeface="Times New Roman" pitchFamily="18" charset="0"/>
            </a:endParaRPr>
          </a:p>
          <a:p>
            <a:pPr lvl="2" eaLnBrk="1" hangingPunct="1">
              <a:lnSpc>
                <a:spcPct val="90000"/>
              </a:lnSpc>
            </a:pPr>
            <a:r>
              <a:rPr lang="en-US" sz="3200" b="1" dirty="0" smtClean="0">
                <a:latin typeface="Rockwell" pitchFamily="18" charset="0"/>
                <a:cs typeface="Times New Roman" pitchFamily="18" charset="0"/>
              </a:rPr>
              <a:t>Counter thinking</a:t>
            </a:r>
            <a:r>
              <a:rPr lang="en-US" sz="2800" b="1" dirty="0" smtClean="0">
                <a:latin typeface="Rockwell" pitchFamily="18" charset="0"/>
                <a:cs typeface="Times New Roman" pitchFamily="18" charset="0"/>
              </a:rPr>
              <a:t>:    substituting positive thoughts for negative/B&amp;W thoughts</a:t>
            </a:r>
          </a:p>
          <a:p>
            <a:pPr lvl="2" eaLnBrk="1" hangingPunct="1">
              <a:lnSpc>
                <a:spcPct val="90000"/>
              </a:lnSpc>
              <a:buFont typeface="Wingdings" pitchFamily="2" charset="2"/>
              <a:buNone/>
            </a:pPr>
            <a:r>
              <a:rPr lang="en-US" sz="2800" b="1" dirty="0" smtClean="0">
                <a:latin typeface="Rockwell" pitchFamily="18" charset="0"/>
                <a:cs typeface="Times New Roman" pitchFamily="18" charset="0"/>
              </a:rPr>
              <a:t>      </a:t>
            </a:r>
            <a:r>
              <a:rPr lang="en-US" b="1" dirty="0" smtClean="0">
                <a:latin typeface="Rockwell" pitchFamily="18" charset="0"/>
                <a:cs typeface="Times New Roman" pitchFamily="18" charset="0"/>
              </a:rPr>
              <a:t>(I would like  rather than I need to)</a:t>
            </a:r>
          </a:p>
          <a:p>
            <a:pPr lvl="2" eaLnBrk="1" hangingPunct="1">
              <a:lnSpc>
                <a:spcPct val="90000"/>
              </a:lnSpc>
            </a:pPr>
            <a:r>
              <a:rPr lang="en-US" sz="3200" b="1" dirty="0" smtClean="0">
                <a:latin typeface="Rockwell" pitchFamily="18" charset="0"/>
                <a:cs typeface="Times New Roman" pitchFamily="18" charset="0"/>
              </a:rPr>
              <a:t>Assertiveness:</a:t>
            </a:r>
            <a:r>
              <a:rPr lang="en-US" sz="2800" b="1" dirty="0" smtClean="0">
                <a:latin typeface="Rockwell" pitchFamily="18" charset="0"/>
                <a:cs typeface="Times New Roman" pitchFamily="18" charset="0"/>
              </a:rPr>
              <a:t>  exercising right to communicate your thoughts, feeling, wishes, and intentions clearly, thereby countering feelings of helplessness.</a:t>
            </a:r>
          </a:p>
          <a:p>
            <a:pPr eaLnBrk="1" hangingPunct="1">
              <a:lnSpc>
                <a:spcPct val="90000"/>
              </a:lnSpc>
            </a:pPr>
            <a:endParaRPr lang="en-US"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10166"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4E5DE57B-602C-43E4-A8FE-BD20CB5CAEE4}" type="slidenum">
              <a:rPr lang="en-US"/>
              <a:pPr>
                <a:defRPr/>
              </a:pPr>
              <a:t>116</a:t>
            </a:fld>
            <a:endParaRPr lang="en-US"/>
          </a:p>
        </p:txBody>
      </p:sp>
      <p:sp>
        <p:nvSpPr>
          <p:cNvPr id="132099" name="Rectangle 2"/>
          <p:cNvSpPr>
            <a:spLocks noGrp="1" noChangeArrowheads="1"/>
          </p:cNvSpPr>
          <p:nvPr>
            <p:ph type="title"/>
          </p:nvPr>
        </p:nvSpPr>
        <p:spPr>
          <a:xfrm>
            <a:off x="457200" y="1143000"/>
            <a:ext cx="3733800" cy="541338"/>
          </a:xfrm>
        </p:spPr>
        <p:txBody>
          <a:bodyPr/>
          <a:lstStyle/>
          <a:p>
            <a:pPr eaLnBrk="1" hangingPunct="1"/>
            <a:r>
              <a:rPr lang="en-US" sz="2800" dirty="0" smtClean="0">
                <a:solidFill>
                  <a:schemeClr val="tx1"/>
                </a:solidFill>
                <a:latin typeface="Wide Latin" pitchFamily="18" charset="0"/>
              </a:rPr>
              <a:t>Technique:</a:t>
            </a:r>
          </a:p>
        </p:txBody>
      </p:sp>
      <p:sp>
        <p:nvSpPr>
          <p:cNvPr id="132100" name="Rectangle 3"/>
          <p:cNvSpPr>
            <a:spLocks noGrp="1" noChangeArrowheads="1"/>
          </p:cNvSpPr>
          <p:nvPr>
            <p:ph type="body" idx="1"/>
          </p:nvPr>
        </p:nvSpPr>
        <p:spPr>
          <a:xfrm>
            <a:off x="609600" y="1828800"/>
            <a:ext cx="8077200" cy="4114800"/>
          </a:xfrm>
        </p:spPr>
        <p:txBody>
          <a:bodyPr/>
          <a:lstStyle/>
          <a:p>
            <a:pPr eaLnBrk="1" hangingPunct="1"/>
            <a:r>
              <a:rPr lang="en-US" sz="4000" b="1" dirty="0" smtClean="0">
                <a:solidFill>
                  <a:schemeClr val="accent6">
                    <a:lumMod val="50000"/>
                  </a:schemeClr>
                </a:solidFill>
                <a:latin typeface="Rockwell" pitchFamily="18" charset="0"/>
              </a:rPr>
              <a:t>Environmental Control:</a:t>
            </a:r>
          </a:p>
          <a:p>
            <a:pPr eaLnBrk="1" hangingPunct="1">
              <a:buFont typeface="Wingdings" pitchFamily="2" charset="2"/>
              <a:buNone/>
            </a:pPr>
            <a:r>
              <a:rPr lang="en-US" dirty="0" smtClean="0"/>
              <a:t>		</a:t>
            </a:r>
            <a:r>
              <a:rPr lang="en-US" sz="2800" dirty="0" smtClean="0">
                <a:latin typeface="Rockwell" pitchFamily="18" charset="0"/>
              </a:rPr>
              <a:t>Restructuring the environment so that the likely occurrence of a problematic stimulus is significantly reduced.</a:t>
            </a:r>
          </a:p>
          <a:p>
            <a:pPr eaLnBrk="1" hangingPunct="1">
              <a:buFont typeface="Wingdings" pitchFamily="2" charset="2"/>
              <a:buNone/>
            </a:pPr>
            <a:r>
              <a:rPr lang="en-US" dirty="0" smtClean="0">
                <a:latin typeface="Rockwell Condensed" pitchFamily="18" charset="0"/>
              </a:rPr>
              <a:t>Avoidance (i.e. bars); Deal with cues &amp; develop a plan;</a:t>
            </a:r>
          </a:p>
          <a:p>
            <a:pPr eaLnBrk="1" hangingPunct="1">
              <a:buFont typeface="Wingdings" pitchFamily="2" charset="2"/>
              <a:buNone/>
            </a:pPr>
            <a:r>
              <a:rPr lang="en-US" dirty="0" smtClean="0">
                <a:latin typeface="Rockwell Condensed" pitchFamily="18" charset="0"/>
              </a:rPr>
              <a:t>Reminders: To do list, including use of relaxation &amp; exercise, appointments, etc.</a:t>
            </a:r>
          </a:p>
        </p:txBody>
      </p:sp>
      <p:sp>
        <p:nvSpPr>
          <p:cNvPr id="7" name="TextBox 6"/>
          <p:cNvSpPr txBox="1"/>
          <p:nvPr/>
        </p:nvSpPr>
        <p:spPr>
          <a:xfrm>
            <a:off x="3048000" y="381000"/>
            <a:ext cx="4724400" cy="707886"/>
          </a:xfrm>
          <a:prstGeom prst="rect">
            <a:avLst/>
          </a:prstGeom>
          <a:noFill/>
        </p:spPr>
        <p:txBody>
          <a:bodyPr wrap="square" rtlCol="0">
            <a:spAutoFit/>
          </a:bodyPr>
          <a:lstStyle/>
          <a:p>
            <a:pPr algn="ctr"/>
            <a:r>
              <a:rPr lang="en-US" sz="4000" dirty="0" smtClean="0">
                <a:solidFill>
                  <a:srgbClr val="669900"/>
                </a:solidFill>
                <a:latin typeface="Wide Latin" pitchFamily="18" charset="0"/>
              </a:rPr>
              <a:t>Action</a:t>
            </a:r>
            <a:endParaRPr lang="en-US" sz="40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749A2A4D-E704-4267-B9F1-86CD1506ED22}" type="slidenum">
              <a:rPr lang="en-US"/>
              <a:pPr>
                <a:defRPr/>
              </a:pPr>
              <a:t>117</a:t>
            </a:fld>
            <a:endParaRPr lang="en-US"/>
          </a:p>
        </p:txBody>
      </p:sp>
      <p:sp>
        <p:nvSpPr>
          <p:cNvPr id="133123" name="Rectangle 2"/>
          <p:cNvSpPr>
            <a:spLocks noGrp="1" noChangeArrowheads="1"/>
          </p:cNvSpPr>
          <p:nvPr>
            <p:ph type="title"/>
          </p:nvPr>
        </p:nvSpPr>
        <p:spPr>
          <a:xfrm>
            <a:off x="304801" y="1295400"/>
            <a:ext cx="4572000" cy="685800"/>
          </a:xfrm>
        </p:spPr>
        <p:txBody>
          <a:bodyPr/>
          <a:lstStyle/>
          <a:p>
            <a:pPr eaLnBrk="1" hangingPunct="1"/>
            <a:r>
              <a:rPr lang="en-US" sz="3200" dirty="0" smtClean="0">
                <a:solidFill>
                  <a:schemeClr val="tx1"/>
                </a:solidFill>
                <a:latin typeface="Wide Latin" pitchFamily="18" charset="0"/>
              </a:rPr>
              <a:t>Technique:</a:t>
            </a:r>
          </a:p>
        </p:txBody>
      </p:sp>
      <p:sp>
        <p:nvSpPr>
          <p:cNvPr id="133124" name="Rectangle 3"/>
          <p:cNvSpPr>
            <a:spLocks noGrp="1" noChangeArrowheads="1"/>
          </p:cNvSpPr>
          <p:nvPr>
            <p:ph type="body" idx="1"/>
          </p:nvPr>
        </p:nvSpPr>
        <p:spPr>
          <a:xfrm>
            <a:off x="609600" y="2017713"/>
            <a:ext cx="8345488" cy="4114800"/>
          </a:xfrm>
        </p:spPr>
        <p:txBody>
          <a:bodyPr/>
          <a:lstStyle/>
          <a:p>
            <a:pPr eaLnBrk="1" hangingPunct="1">
              <a:lnSpc>
                <a:spcPct val="90000"/>
              </a:lnSpc>
            </a:pPr>
            <a:r>
              <a:rPr lang="en-US" sz="4400" b="1" dirty="0" smtClean="0">
                <a:solidFill>
                  <a:schemeClr val="accent6">
                    <a:lumMod val="50000"/>
                  </a:schemeClr>
                </a:solidFill>
                <a:latin typeface="Rockwell" pitchFamily="18" charset="0"/>
              </a:rPr>
              <a:t>REWARD:</a:t>
            </a:r>
          </a:p>
          <a:p>
            <a:pPr eaLnBrk="1" hangingPunct="1">
              <a:lnSpc>
                <a:spcPct val="90000"/>
              </a:lnSpc>
              <a:buFont typeface="Wingdings" pitchFamily="2" charset="2"/>
              <a:buNone/>
            </a:pPr>
            <a:r>
              <a:rPr lang="en-US" dirty="0" smtClean="0"/>
              <a:t>   </a:t>
            </a:r>
            <a:r>
              <a:rPr lang="en-US" i="1" dirty="0" smtClean="0">
                <a:latin typeface="Rockwell" pitchFamily="18" charset="0"/>
              </a:rPr>
              <a:t>Environmental control </a:t>
            </a:r>
            <a:r>
              <a:rPr lang="en-US" dirty="0" smtClean="0">
                <a:latin typeface="Rockwell" pitchFamily="18" charset="0"/>
              </a:rPr>
              <a:t>modifies the cues that precede &amp; trigger problem behavior, </a:t>
            </a:r>
            <a:r>
              <a:rPr lang="en-US" i="1" dirty="0" smtClean="0">
                <a:latin typeface="Rockwell" pitchFamily="18" charset="0"/>
              </a:rPr>
              <a:t>Reward</a:t>
            </a:r>
            <a:r>
              <a:rPr lang="en-US" dirty="0" smtClean="0">
                <a:latin typeface="Rockwell" pitchFamily="18" charset="0"/>
              </a:rPr>
              <a:t> modifies the consequences that follow and reinforce it.</a:t>
            </a:r>
          </a:p>
          <a:p>
            <a:pPr eaLnBrk="1" hangingPunct="1">
              <a:lnSpc>
                <a:spcPct val="90000"/>
              </a:lnSpc>
              <a:buFont typeface="Wingdings" pitchFamily="2" charset="2"/>
              <a:buNone/>
            </a:pPr>
            <a:r>
              <a:rPr lang="en-US" dirty="0" smtClean="0">
                <a:latin typeface="Rockwell" pitchFamily="18" charset="0"/>
              </a:rPr>
              <a:t>    Positive thoughts: “Nice job relaxing”</a:t>
            </a:r>
          </a:p>
          <a:p>
            <a:pPr eaLnBrk="1" hangingPunct="1">
              <a:lnSpc>
                <a:spcPct val="90000"/>
              </a:lnSpc>
              <a:buFont typeface="Wingdings" pitchFamily="2" charset="2"/>
              <a:buNone/>
            </a:pPr>
            <a:r>
              <a:rPr lang="en-US" dirty="0" smtClean="0">
                <a:latin typeface="Rockwell" pitchFamily="18" charset="0"/>
              </a:rPr>
              <a:t>         A way of re-parenting self!</a:t>
            </a:r>
          </a:p>
        </p:txBody>
      </p:sp>
      <p:sp>
        <p:nvSpPr>
          <p:cNvPr id="7" name="TextBox 6"/>
          <p:cNvSpPr txBox="1"/>
          <p:nvPr/>
        </p:nvSpPr>
        <p:spPr>
          <a:xfrm>
            <a:off x="3200400" y="381000"/>
            <a:ext cx="5029200" cy="707886"/>
          </a:xfrm>
          <a:prstGeom prst="rect">
            <a:avLst/>
          </a:prstGeom>
          <a:noFill/>
        </p:spPr>
        <p:txBody>
          <a:bodyPr wrap="square" rtlCol="0">
            <a:spAutoFit/>
          </a:bodyPr>
          <a:lstStyle/>
          <a:p>
            <a:pPr algn="ctr"/>
            <a:r>
              <a:rPr lang="en-US" sz="4000" dirty="0" smtClean="0">
                <a:solidFill>
                  <a:srgbClr val="669900"/>
                </a:solidFill>
                <a:latin typeface="Wide Latin" pitchFamily="18" charset="0"/>
              </a:rPr>
              <a:t>Action</a:t>
            </a:r>
            <a:endParaRPr lang="en-US" sz="4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3" cstate="print"/>
          <a:stretch>
            <a:fillRect/>
          </a:stretch>
        </p:blipFill>
        <p:spPr>
          <a:xfrm>
            <a:off x="10166" y="0"/>
            <a:ext cx="9133834" cy="6858000"/>
          </a:xfrm>
          <a:prstGeom prst="rect">
            <a:avLst/>
          </a:prstGeom>
        </p:spPr>
      </p:pic>
      <p:sp>
        <p:nvSpPr>
          <p:cNvPr id="8" name="Slide Number Placeholder 5"/>
          <p:cNvSpPr>
            <a:spLocks noGrp="1"/>
          </p:cNvSpPr>
          <p:nvPr>
            <p:ph type="sldNum" sz="quarter" idx="12"/>
          </p:nvPr>
        </p:nvSpPr>
        <p:spPr/>
        <p:txBody>
          <a:bodyPr/>
          <a:lstStyle/>
          <a:p>
            <a:pPr>
              <a:defRPr/>
            </a:pPr>
            <a:fld id="{B321433C-D120-409D-815C-F644EE9DAB93}" type="slidenum">
              <a:rPr lang="en-US"/>
              <a:pPr>
                <a:defRPr/>
              </a:pPr>
              <a:t>118</a:t>
            </a:fld>
            <a:endParaRPr lang="en-US"/>
          </a:p>
        </p:txBody>
      </p:sp>
      <p:sp>
        <p:nvSpPr>
          <p:cNvPr id="14340" name="Rectangle 2"/>
          <p:cNvSpPr>
            <a:spLocks noGrp="1" noChangeArrowheads="1"/>
          </p:cNvSpPr>
          <p:nvPr>
            <p:ph type="title"/>
          </p:nvPr>
        </p:nvSpPr>
        <p:spPr>
          <a:xfrm>
            <a:off x="3581400" y="457200"/>
            <a:ext cx="3886200" cy="838200"/>
          </a:xfrm>
        </p:spPr>
        <p:txBody>
          <a:bodyPr/>
          <a:lstStyle/>
          <a:p>
            <a:pPr eaLnBrk="1" hangingPunct="1"/>
            <a:r>
              <a:rPr lang="en-US" dirty="0" smtClean="0">
                <a:solidFill>
                  <a:srgbClr val="669900"/>
                </a:solidFill>
                <a:latin typeface="Wide Latin" pitchFamily="18" charset="0"/>
                <a:cs typeface="Times New Roman" pitchFamily="18" charset="0"/>
              </a:rPr>
              <a:t>Action</a:t>
            </a:r>
            <a:r>
              <a:rPr lang="en-US" dirty="0" smtClean="0">
                <a:solidFill>
                  <a:srgbClr val="669900"/>
                </a:solidFill>
                <a:latin typeface="Wide Latin" pitchFamily="18" charset="0"/>
              </a:rPr>
              <a:t> </a:t>
            </a:r>
          </a:p>
        </p:txBody>
      </p:sp>
      <p:sp>
        <p:nvSpPr>
          <p:cNvPr id="14341" name="Rectangle 3"/>
          <p:cNvSpPr>
            <a:spLocks noGrp="1" noChangeArrowheads="1"/>
          </p:cNvSpPr>
          <p:nvPr>
            <p:ph type="body" idx="1"/>
          </p:nvPr>
        </p:nvSpPr>
        <p:spPr>
          <a:xfrm>
            <a:off x="990600" y="2362200"/>
            <a:ext cx="7315200" cy="3581400"/>
          </a:xfrm>
        </p:spPr>
        <p:txBody>
          <a:bodyPr/>
          <a:lstStyle/>
          <a:p>
            <a:pPr eaLnBrk="1" hangingPunct="1">
              <a:lnSpc>
                <a:spcPct val="90000"/>
              </a:lnSpc>
            </a:pPr>
            <a:r>
              <a:rPr lang="en-US" sz="3600" dirty="0" smtClean="0">
                <a:latin typeface="Rockwell" pitchFamily="18" charset="0"/>
                <a:cs typeface="Times New Roman" pitchFamily="18" charset="0"/>
              </a:rPr>
              <a:t>Modified lifestyle to </a:t>
            </a:r>
            <a:r>
              <a:rPr lang="en-US" sz="3600" dirty="0" smtClean="0">
                <a:solidFill>
                  <a:schemeClr val="hlink"/>
                </a:solidFill>
                <a:latin typeface="Rockwell" pitchFamily="18" charset="0"/>
                <a:cs typeface="Times New Roman" pitchFamily="18" charset="0"/>
              </a:rPr>
              <a:t>alter behavior,</a:t>
            </a:r>
          </a:p>
          <a:p>
            <a:pPr eaLnBrk="1" hangingPunct="1">
              <a:lnSpc>
                <a:spcPct val="90000"/>
              </a:lnSpc>
            </a:pPr>
            <a:r>
              <a:rPr lang="en-US" sz="3600" dirty="0" smtClean="0">
                <a:latin typeface="Rockwell" pitchFamily="18" charset="0"/>
                <a:cs typeface="Times New Roman" pitchFamily="18" charset="0"/>
              </a:rPr>
              <a:t>Need to be committed to change,</a:t>
            </a:r>
          </a:p>
          <a:p>
            <a:pPr eaLnBrk="1" hangingPunct="1">
              <a:lnSpc>
                <a:spcPct val="90000"/>
              </a:lnSpc>
            </a:pPr>
            <a:r>
              <a:rPr lang="en-US" sz="3600" dirty="0" smtClean="0">
                <a:latin typeface="Rockwell" pitchFamily="18" charset="0"/>
                <a:cs typeface="Times New Roman" pitchFamily="18" charset="0"/>
              </a:rPr>
              <a:t>Understand-- </a:t>
            </a:r>
            <a:r>
              <a:rPr lang="en-US" sz="3600" dirty="0" smtClean="0">
                <a:latin typeface="Goudy Stout" pitchFamily="18" charset="0"/>
                <a:cs typeface="Times New Roman" pitchFamily="18" charset="0"/>
              </a:rPr>
              <a:t>No</a:t>
            </a:r>
            <a:r>
              <a:rPr lang="en-US" sz="3600" dirty="0" smtClean="0">
                <a:latin typeface="Rockwell" pitchFamily="18" charset="0"/>
                <a:cs typeface="Times New Roman" pitchFamily="18" charset="0"/>
              </a:rPr>
              <a:t> guarantees that action will be successful</a:t>
            </a:r>
            <a:r>
              <a:rPr lang="en-US" sz="2800" dirty="0" smtClean="0">
                <a:cs typeface="Times New Roman" pitchFamily="18" charset="0"/>
              </a:rPr>
              <a:t>, </a:t>
            </a:r>
          </a:p>
        </p:txBody>
      </p:sp>
      <p:sp>
        <p:nvSpPr>
          <p:cNvPr id="14342" name="Text Box 4"/>
          <p:cNvSpPr txBox="1">
            <a:spLocks noChangeArrowheads="1"/>
          </p:cNvSpPr>
          <p:nvPr/>
        </p:nvSpPr>
        <p:spPr bwMode="auto">
          <a:xfrm>
            <a:off x="685800" y="1371600"/>
            <a:ext cx="3505200" cy="707886"/>
          </a:xfrm>
          <a:prstGeom prst="rect">
            <a:avLst/>
          </a:prstGeom>
          <a:noFill/>
          <a:ln w="9525">
            <a:noFill/>
            <a:miter lim="800000"/>
            <a:headEnd/>
            <a:tailEnd/>
          </a:ln>
        </p:spPr>
        <p:txBody>
          <a:bodyPr>
            <a:spAutoFit/>
          </a:bodyPr>
          <a:lstStyle/>
          <a:p>
            <a:r>
              <a:rPr lang="en-US" sz="4000" b="1" dirty="0">
                <a:latin typeface="Rockwell Condensed" pitchFamily="18" charset="0"/>
                <a:cs typeface="Times New Roman" pitchFamily="18" charset="0"/>
              </a:rPr>
              <a:t>Characteristics:</a:t>
            </a:r>
            <a:endParaRPr lang="en-US" sz="3200" dirty="0">
              <a:latin typeface="Tahoma" pitchFamily="34" charset="0"/>
            </a:endParaRPr>
          </a:p>
        </p:txBody>
      </p:sp>
      <p:graphicFrame>
        <p:nvGraphicFramePr>
          <p:cNvPr id="14338" name="Object 5"/>
          <p:cNvGraphicFramePr>
            <a:graphicFrameLocks noChangeAspect="1"/>
          </p:cNvGraphicFramePr>
          <p:nvPr/>
        </p:nvGraphicFramePr>
        <p:xfrm>
          <a:off x="7162800" y="2438400"/>
          <a:ext cx="1592262" cy="1981200"/>
        </p:xfrm>
        <a:graphic>
          <a:graphicData uri="http://schemas.openxmlformats.org/presentationml/2006/ole">
            <mc:AlternateContent xmlns:mc="http://schemas.openxmlformats.org/markup-compatibility/2006">
              <mc:Choice xmlns:v="urn:schemas-microsoft-com:vml" Requires="v">
                <p:oleObj spid="_x0000_s201731" name="Clip" r:id="rId4" imgW="3192120" imgH="3749400" progId="">
                  <p:embed/>
                </p:oleObj>
              </mc:Choice>
              <mc:Fallback>
                <p:oleObj name="Clip" r:id="rId4" imgW="3192120" imgH="37494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438400"/>
                        <a:ext cx="1592262"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Text Box 6"/>
          <p:cNvSpPr txBox="1">
            <a:spLocks noChangeArrowheads="1"/>
          </p:cNvSpPr>
          <p:nvPr/>
        </p:nvSpPr>
        <p:spPr bwMode="auto">
          <a:xfrm>
            <a:off x="7239000" y="3048000"/>
            <a:ext cx="1447800" cy="396875"/>
          </a:xfrm>
          <a:prstGeom prst="rect">
            <a:avLst/>
          </a:prstGeom>
          <a:noFill/>
          <a:ln w="9525">
            <a:noFill/>
            <a:miter lim="800000"/>
            <a:headEnd/>
            <a:tailEnd/>
          </a:ln>
        </p:spPr>
        <p:txBody>
          <a:bodyPr>
            <a:spAutoFit/>
          </a:bodyPr>
          <a:lstStyle/>
          <a:p>
            <a:pPr>
              <a:spcBef>
                <a:spcPct val="50000"/>
              </a:spcBef>
            </a:pPr>
            <a:r>
              <a:rPr lang="en-US" sz="2000" dirty="0">
                <a:latin typeface="Tahoma" pitchFamily="34" charset="0"/>
              </a:rPr>
              <a:t>Guarantee</a:t>
            </a:r>
          </a:p>
        </p:txBody>
      </p:sp>
    </p:spTree>
  </p:cSld>
  <p:clrMapOvr>
    <a:masterClrMapping/>
  </p:clrMapOvr>
  <p:transition>
    <p:cover dir="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F606770C-A1C5-43F2-A620-937D10992DC7}" type="slidenum">
              <a:rPr lang="en-US"/>
              <a:pPr>
                <a:defRPr/>
              </a:pPr>
              <a:t>119</a:t>
            </a:fld>
            <a:endParaRPr lang="en-US"/>
          </a:p>
        </p:txBody>
      </p:sp>
      <p:sp>
        <p:nvSpPr>
          <p:cNvPr id="15364" name="Rectangle 2"/>
          <p:cNvSpPr>
            <a:spLocks noGrp="1" noChangeArrowheads="1"/>
          </p:cNvSpPr>
          <p:nvPr>
            <p:ph type="title"/>
          </p:nvPr>
        </p:nvSpPr>
        <p:spPr>
          <a:xfrm>
            <a:off x="2714625" y="381000"/>
            <a:ext cx="4371975" cy="1143000"/>
          </a:xfrm>
        </p:spPr>
        <p:txBody>
          <a:bodyPr/>
          <a:lstStyle/>
          <a:p>
            <a:pPr algn="ctr" eaLnBrk="1" hangingPunct="1"/>
            <a:r>
              <a:rPr lang="en-US" dirty="0" smtClean="0">
                <a:solidFill>
                  <a:srgbClr val="669900"/>
                </a:solidFill>
                <a:latin typeface="Wide Latin" pitchFamily="18" charset="0"/>
              </a:rPr>
              <a:t>Action</a:t>
            </a:r>
          </a:p>
        </p:txBody>
      </p:sp>
      <p:sp>
        <p:nvSpPr>
          <p:cNvPr id="15365" name="Rectangle 3"/>
          <p:cNvSpPr>
            <a:spLocks noGrp="1" noChangeArrowheads="1"/>
          </p:cNvSpPr>
          <p:nvPr>
            <p:ph type="body" idx="1"/>
          </p:nvPr>
        </p:nvSpPr>
        <p:spPr>
          <a:xfrm>
            <a:off x="457200" y="1752600"/>
            <a:ext cx="7010400" cy="3962400"/>
          </a:xfrm>
        </p:spPr>
        <p:txBody>
          <a:bodyPr/>
          <a:lstStyle/>
          <a:p>
            <a:pPr eaLnBrk="1" hangingPunct="1">
              <a:lnSpc>
                <a:spcPct val="90000"/>
              </a:lnSpc>
              <a:buFont typeface="Wingdings" pitchFamily="2" charset="2"/>
              <a:buNone/>
            </a:pPr>
            <a:r>
              <a:rPr lang="en-US" sz="3600" b="1" dirty="0" smtClean="0">
                <a:solidFill>
                  <a:schemeClr val="tx2"/>
                </a:solidFill>
                <a:latin typeface="Rockwell" pitchFamily="18" charset="0"/>
                <a:cs typeface="Times New Roman" pitchFamily="18" charset="0"/>
              </a:rPr>
              <a:t>Characteristics</a:t>
            </a:r>
            <a:r>
              <a:rPr lang="en-US" b="1" dirty="0" smtClean="0">
                <a:solidFill>
                  <a:schemeClr val="tx2"/>
                </a:solidFill>
                <a:latin typeface="Rockwell" pitchFamily="18" charset="0"/>
                <a:cs typeface="Times New Roman" pitchFamily="18" charset="0"/>
              </a:rPr>
              <a:t> </a:t>
            </a:r>
            <a:r>
              <a:rPr lang="en-US" sz="2400" b="1" dirty="0" smtClean="0">
                <a:solidFill>
                  <a:schemeClr val="tx2"/>
                </a:solidFill>
                <a:latin typeface="Rockwell" pitchFamily="18" charset="0"/>
                <a:cs typeface="Times New Roman" pitchFamily="18" charset="0"/>
              </a:rPr>
              <a:t>continued</a:t>
            </a:r>
            <a:r>
              <a:rPr lang="en-US" b="1" dirty="0" smtClean="0">
                <a:solidFill>
                  <a:schemeClr val="tx2"/>
                </a:solidFill>
                <a:latin typeface="Rockwell" pitchFamily="18" charset="0"/>
                <a:cs typeface="Times New Roman" pitchFamily="18" charset="0"/>
              </a:rPr>
              <a:t>:</a:t>
            </a:r>
            <a:r>
              <a:rPr lang="en-US" dirty="0" smtClean="0">
                <a:latin typeface="Rockwell" pitchFamily="18" charset="0"/>
                <a:cs typeface="Times New Roman" pitchFamily="18" charset="0"/>
              </a:rPr>
              <a:t> </a:t>
            </a:r>
          </a:p>
          <a:p>
            <a:pPr eaLnBrk="1" hangingPunct="1">
              <a:lnSpc>
                <a:spcPct val="90000"/>
              </a:lnSpc>
            </a:pPr>
            <a:endParaRPr lang="en-US" dirty="0" smtClean="0">
              <a:latin typeface="Rockwell" pitchFamily="18" charset="0"/>
              <a:cs typeface="Times New Roman" pitchFamily="18" charset="0"/>
            </a:endParaRPr>
          </a:p>
          <a:p>
            <a:pPr eaLnBrk="1" hangingPunct="1">
              <a:lnSpc>
                <a:spcPct val="90000"/>
              </a:lnSpc>
            </a:pPr>
            <a:r>
              <a:rPr lang="en-US" sz="4000" b="1" dirty="0" smtClean="0">
                <a:latin typeface="Rockwell" pitchFamily="18" charset="0"/>
                <a:cs typeface="Times New Roman" pitchFamily="18" charset="0"/>
              </a:rPr>
              <a:t>Prepared, </a:t>
            </a:r>
          </a:p>
          <a:p>
            <a:pPr eaLnBrk="1" hangingPunct="1">
              <a:lnSpc>
                <a:spcPct val="90000"/>
              </a:lnSpc>
            </a:pPr>
            <a:r>
              <a:rPr lang="en-US" sz="4000" b="1" dirty="0" smtClean="0">
                <a:latin typeface="Rockwell" pitchFamily="18" charset="0"/>
                <a:cs typeface="Times New Roman" pitchFamily="18" charset="0"/>
              </a:rPr>
              <a:t>Aware of pitfalls, </a:t>
            </a:r>
          </a:p>
          <a:p>
            <a:pPr eaLnBrk="1" hangingPunct="1">
              <a:lnSpc>
                <a:spcPct val="90000"/>
              </a:lnSpc>
            </a:pPr>
            <a:r>
              <a:rPr lang="en-US" sz="4000" b="1" dirty="0" smtClean="0">
                <a:latin typeface="Rockwell" pitchFamily="18" charset="0"/>
                <a:cs typeface="Times New Roman" pitchFamily="18" charset="0"/>
              </a:rPr>
              <a:t>May be active in                   12 step program</a:t>
            </a:r>
            <a:r>
              <a:rPr lang="en-US" sz="4000" b="1" dirty="0" smtClean="0">
                <a:latin typeface="Rockwell" pitchFamily="18" charset="0"/>
              </a:rPr>
              <a:t> </a:t>
            </a:r>
          </a:p>
          <a:p>
            <a:pPr eaLnBrk="1" hangingPunct="1">
              <a:lnSpc>
                <a:spcPct val="90000"/>
              </a:lnSpc>
              <a:buFont typeface="Wingdings" pitchFamily="2" charset="2"/>
              <a:buNone/>
            </a:pPr>
            <a:endParaRPr lang="en-US" sz="3600" dirty="0" smtClean="0">
              <a:latin typeface="Rockwell" pitchFamily="18" charset="0"/>
            </a:endParaRPr>
          </a:p>
        </p:txBody>
      </p:sp>
      <p:graphicFrame>
        <p:nvGraphicFramePr>
          <p:cNvPr id="15362" name="Object 4"/>
          <p:cNvGraphicFramePr>
            <a:graphicFrameLocks noChangeAspect="1"/>
          </p:cNvGraphicFramePr>
          <p:nvPr/>
        </p:nvGraphicFramePr>
        <p:xfrm>
          <a:off x="5928302" y="2362200"/>
          <a:ext cx="2687061" cy="3276600"/>
        </p:xfrm>
        <a:graphic>
          <a:graphicData uri="http://schemas.openxmlformats.org/presentationml/2006/ole">
            <mc:AlternateContent xmlns:mc="http://schemas.openxmlformats.org/markup-compatibility/2006">
              <mc:Choice xmlns:v="urn:schemas-microsoft-com:vml" Requires="v">
                <p:oleObj spid="_x0000_s202755" name="Clip" r:id="rId4" imgW="1757160" imgH="1626480" progId="">
                  <p:embed/>
                </p:oleObj>
              </mc:Choice>
              <mc:Fallback>
                <p:oleObj name="Clip" r:id="rId4" imgW="1757160" imgH="16264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302" y="2362200"/>
                        <a:ext cx="2687061"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graphicFrame>
        <p:nvGraphicFramePr>
          <p:cNvPr id="130086" name="Group 38"/>
          <p:cNvGraphicFramePr>
            <a:graphicFrameLocks noGrp="1"/>
          </p:cNvGraphicFramePr>
          <p:nvPr/>
        </p:nvGraphicFramePr>
        <p:xfrm>
          <a:off x="533400" y="1143000"/>
          <a:ext cx="8153400" cy="5640705"/>
        </p:xfrm>
        <a:graphic>
          <a:graphicData uri="http://schemas.openxmlformats.org/drawingml/2006/table">
            <a:tbl>
              <a:tblPr/>
              <a:tblGrid>
                <a:gridCol w="4000500"/>
                <a:gridCol w="4152900"/>
              </a:tblGrid>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Rockwell" pitchFamily="18" charset="0"/>
                        </a:rPr>
                        <a:t>Addiction Disease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Rockwell" pitchFamily="18" charset="0"/>
                        </a:rPr>
                        <a:t>   Major MI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Rockwell" pitchFamily="18" charset="0"/>
                        </a:rPr>
                        <a:t>11.  Disease is often seen as a “Moral” issue, due to personal weakness rather than biological causes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11.  Disease is often seen as a “Moral” issue, due to personal weakness rather than biological causes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12.  Feelings of guilt and failure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12.  Feelings of guilt and failure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13.  Feelings of shame and stigma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Rockwell" pitchFamily="18" charset="0"/>
                        </a:rPr>
                        <a:t>13.  Feelings of shame and stigma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Rockwell" pitchFamily="18" charset="0"/>
                        </a:rPr>
                        <a:t>Physical, mental, and spiritual disease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Rockwell" pitchFamily="18" charset="0"/>
                        </a:rPr>
                        <a:t>Physical, mental, and spiritual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499BC5F0-0ADE-4E81-977E-BE61ECD54B34}" type="slidenum">
              <a:rPr lang="en-US" smtClean="0"/>
              <a:pPr/>
              <a:t>12</a:t>
            </a:fld>
            <a:endParaRPr lang="en-US"/>
          </a:p>
        </p:txBody>
      </p:sp>
      <p:sp>
        <p:nvSpPr>
          <p:cNvPr id="6" name="TextBox 5"/>
          <p:cNvSpPr txBox="1"/>
          <p:nvPr/>
        </p:nvSpPr>
        <p:spPr>
          <a:xfrm>
            <a:off x="2438400" y="228600"/>
            <a:ext cx="6248400" cy="954107"/>
          </a:xfrm>
          <a:prstGeom prst="rect">
            <a:avLst/>
          </a:prstGeom>
          <a:noFill/>
        </p:spPr>
        <p:txBody>
          <a:bodyPr wrap="square" rtlCol="0">
            <a:spAutoFit/>
          </a:bodyPr>
          <a:lstStyle/>
          <a:p>
            <a:r>
              <a:rPr lang="en-US" sz="2800" b="1" dirty="0" smtClean="0">
                <a:solidFill>
                  <a:schemeClr val="accent6">
                    <a:lumMod val="75000"/>
                  </a:schemeClr>
                </a:solidFill>
                <a:latin typeface="Rockwell" pitchFamily="18" charset="0"/>
              </a:rPr>
              <a:t>PARALLELS:  Psychosis and 	Addiction</a:t>
            </a:r>
            <a:r>
              <a:rPr lang="en-US" b="1" dirty="0" smtClean="0">
                <a:solidFill>
                  <a:schemeClr val="accent6">
                    <a:lumMod val="75000"/>
                  </a:schemeClr>
                </a:solidFill>
                <a:latin typeface="Rockwell" pitchFamily="18" charset="0"/>
              </a:rPr>
              <a:t>       </a:t>
            </a:r>
            <a:r>
              <a:rPr lang="en-US" dirty="0" smtClean="0">
                <a:latin typeface="Rockwell Condensed" pitchFamily="18" charset="0"/>
              </a:rPr>
              <a:t>By Dr. Ken </a:t>
            </a:r>
            <a:r>
              <a:rPr lang="en-US" dirty="0" err="1" smtClean="0">
                <a:latin typeface="Rockwell Condensed" pitchFamily="18" charset="0"/>
              </a:rPr>
              <a:t>Minkoff</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F404698A-2556-430A-AC11-EC14C39C6B4E}" type="slidenum">
              <a:rPr lang="en-US"/>
              <a:pPr>
                <a:defRPr/>
              </a:pPr>
              <a:t>120</a:t>
            </a:fld>
            <a:endParaRPr lang="en-US"/>
          </a:p>
        </p:txBody>
      </p:sp>
      <p:sp>
        <p:nvSpPr>
          <p:cNvPr id="16388" name="Rectangle 2"/>
          <p:cNvSpPr>
            <a:spLocks noGrp="1" noChangeArrowheads="1"/>
          </p:cNvSpPr>
          <p:nvPr>
            <p:ph type="title"/>
          </p:nvPr>
        </p:nvSpPr>
        <p:spPr>
          <a:xfrm>
            <a:off x="2819400" y="617538"/>
            <a:ext cx="6124575" cy="1143000"/>
          </a:xfrm>
        </p:spPr>
        <p:txBody>
          <a:bodyPr/>
          <a:lstStyle/>
          <a:p>
            <a:pPr eaLnBrk="1" hangingPunct="1"/>
            <a:r>
              <a:rPr lang="en-US" dirty="0" smtClean="0">
                <a:solidFill>
                  <a:srgbClr val="669900"/>
                </a:solidFill>
                <a:latin typeface="Wide Latin" pitchFamily="18" charset="0"/>
              </a:rPr>
              <a:t>Action</a:t>
            </a:r>
          </a:p>
        </p:txBody>
      </p:sp>
      <p:sp>
        <p:nvSpPr>
          <p:cNvPr id="16389" name="Rectangle 3"/>
          <p:cNvSpPr>
            <a:spLocks noGrp="1" noChangeArrowheads="1"/>
          </p:cNvSpPr>
          <p:nvPr>
            <p:ph type="body" idx="1"/>
          </p:nvPr>
        </p:nvSpPr>
        <p:spPr>
          <a:xfrm>
            <a:off x="2971800" y="2017713"/>
            <a:ext cx="5983288" cy="4114800"/>
          </a:xfrm>
        </p:spPr>
        <p:txBody>
          <a:bodyPr/>
          <a:lstStyle/>
          <a:p>
            <a:pPr eaLnBrk="1" hangingPunct="1">
              <a:buFont typeface="Wingdings" pitchFamily="2" charset="2"/>
              <a:buNone/>
            </a:pPr>
            <a:r>
              <a:rPr lang="en-US" sz="2800" b="1" dirty="0" smtClean="0">
                <a:solidFill>
                  <a:srgbClr val="9933FF"/>
                </a:solidFill>
                <a:latin typeface="Rockwell Extra Bold" pitchFamily="18" charset="0"/>
                <a:cs typeface="Times New Roman" pitchFamily="18" charset="0"/>
              </a:rPr>
              <a:t>Tasks</a:t>
            </a:r>
            <a:r>
              <a:rPr lang="en-US" sz="2800" dirty="0" smtClean="0">
                <a:solidFill>
                  <a:srgbClr val="9933FF"/>
                </a:solidFill>
                <a:latin typeface="Rockwell Extra Bold" pitchFamily="18" charset="0"/>
              </a:rPr>
              <a:t> </a:t>
            </a:r>
          </a:p>
          <a:p>
            <a:pPr eaLnBrk="1" hangingPunct="1"/>
            <a:r>
              <a:rPr lang="en-US" dirty="0" smtClean="0">
                <a:latin typeface="Rockwell" pitchFamily="18" charset="0"/>
                <a:cs typeface="Times New Roman" pitchFamily="18" charset="0"/>
              </a:rPr>
              <a:t>Be aware of time, effort and energy needed to change, </a:t>
            </a:r>
          </a:p>
          <a:p>
            <a:pPr eaLnBrk="1" hangingPunct="1"/>
            <a:r>
              <a:rPr lang="en-US" b="1" dirty="0" smtClean="0">
                <a:latin typeface="Rockwell" pitchFamily="18" charset="0"/>
                <a:cs typeface="Times New Roman" pitchFamily="18" charset="0"/>
              </a:rPr>
              <a:t>Relapse prevention</a:t>
            </a:r>
            <a:r>
              <a:rPr lang="en-US" sz="2800" dirty="0" smtClean="0">
                <a:latin typeface="Rockwell" pitchFamily="18" charset="0"/>
              </a:rPr>
              <a:t> </a:t>
            </a:r>
            <a:r>
              <a:rPr lang="en-US" sz="2800" b="1" dirty="0" smtClean="0">
                <a:latin typeface="Rockwell" pitchFamily="18" charset="0"/>
              </a:rPr>
              <a:t>skills </a:t>
            </a:r>
          </a:p>
          <a:p>
            <a:pPr eaLnBrk="1" hangingPunct="1">
              <a:buFont typeface="Wingdings" pitchFamily="2" charset="2"/>
              <a:buNone/>
            </a:pPr>
            <a:endParaRPr lang="en-US" dirty="0" smtClean="0">
              <a:latin typeface="Rockwell" pitchFamily="18" charset="0"/>
              <a:cs typeface="Times New Roman" pitchFamily="18" charset="0"/>
            </a:endParaRPr>
          </a:p>
          <a:p>
            <a:pPr eaLnBrk="1" hangingPunct="1"/>
            <a:r>
              <a:rPr lang="en-US" b="1" dirty="0" smtClean="0">
                <a:latin typeface="Rockwell" pitchFamily="18" charset="0"/>
                <a:cs typeface="Times New Roman" pitchFamily="18" charset="0"/>
              </a:rPr>
              <a:t>No simple solutions to complex problems </a:t>
            </a:r>
          </a:p>
          <a:p>
            <a:pPr eaLnBrk="1" hangingPunct="1"/>
            <a:endParaRPr lang="en-US" dirty="0" smtClean="0">
              <a:latin typeface="Rockwell" pitchFamily="18" charset="0"/>
              <a:cs typeface="Times New Roman" pitchFamily="18" charset="0"/>
            </a:endParaRPr>
          </a:p>
        </p:txBody>
      </p:sp>
      <p:graphicFrame>
        <p:nvGraphicFramePr>
          <p:cNvPr id="16386" name="Object 4"/>
          <p:cNvGraphicFramePr>
            <a:graphicFrameLocks noChangeAspect="1"/>
          </p:cNvGraphicFramePr>
          <p:nvPr/>
        </p:nvGraphicFramePr>
        <p:xfrm>
          <a:off x="152400" y="3200400"/>
          <a:ext cx="2755900" cy="3468688"/>
        </p:xfrm>
        <a:graphic>
          <a:graphicData uri="http://schemas.openxmlformats.org/presentationml/2006/ole">
            <mc:AlternateContent xmlns:mc="http://schemas.openxmlformats.org/markup-compatibility/2006">
              <mc:Choice xmlns:v="urn:schemas-microsoft-com:vml" Requires="v">
                <p:oleObj spid="_x0000_s203779" name="Clip" r:id="rId4" imgW="2756520" imgH="3468960" progId="">
                  <p:embed/>
                </p:oleObj>
              </mc:Choice>
              <mc:Fallback>
                <p:oleObj name="Clip" r:id="rId4" imgW="2756520" imgH="3468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00400"/>
                        <a:ext cx="2755900" cy="346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0"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709C2713-DBAF-48FE-8822-C5D755B047EA}" type="slidenum">
              <a:rPr lang="en-US"/>
              <a:pPr>
                <a:defRPr/>
              </a:pPr>
              <a:t>121</a:t>
            </a:fld>
            <a:endParaRPr lang="en-US"/>
          </a:p>
        </p:txBody>
      </p:sp>
      <p:sp>
        <p:nvSpPr>
          <p:cNvPr id="17412" name="Rectangle 2"/>
          <p:cNvSpPr>
            <a:spLocks noGrp="1" noChangeArrowheads="1"/>
          </p:cNvSpPr>
          <p:nvPr>
            <p:ph type="title"/>
          </p:nvPr>
        </p:nvSpPr>
        <p:spPr>
          <a:xfrm>
            <a:off x="4191000" y="381000"/>
            <a:ext cx="3810000" cy="1143000"/>
          </a:xfrm>
        </p:spPr>
        <p:txBody>
          <a:bodyPr/>
          <a:lstStyle/>
          <a:p>
            <a:pPr eaLnBrk="1" hangingPunct="1"/>
            <a:r>
              <a:rPr lang="en-US" dirty="0" smtClean="0">
                <a:solidFill>
                  <a:srgbClr val="669900"/>
                </a:solidFill>
                <a:latin typeface="Wide Latin" pitchFamily="18" charset="0"/>
              </a:rPr>
              <a:t>Action</a:t>
            </a:r>
          </a:p>
        </p:txBody>
      </p:sp>
      <p:sp>
        <p:nvSpPr>
          <p:cNvPr id="17413" name="Rectangle 3"/>
          <p:cNvSpPr>
            <a:spLocks noGrp="1" noChangeArrowheads="1"/>
          </p:cNvSpPr>
          <p:nvPr>
            <p:ph type="body" idx="1"/>
          </p:nvPr>
        </p:nvSpPr>
        <p:spPr>
          <a:xfrm>
            <a:off x="609600" y="1447800"/>
            <a:ext cx="6705600" cy="4114800"/>
          </a:xfrm>
        </p:spPr>
        <p:txBody>
          <a:bodyPr/>
          <a:lstStyle/>
          <a:p>
            <a:pPr eaLnBrk="1" hangingPunct="1">
              <a:buFont typeface="Wingdings" pitchFamily="2" charset="2"/>
              <a:buNone/>
            </a:pPr>
            <a:r>
              <a:rPr lang="en-US" b="1" dirty="0" smtClean="0">
                <a:latin typeface="Rockwell Extra Bold" pitchFamily="18" charset="0"/>
              </a:rPr>
              <a:t>COMMENTS:</a:t>
            </a:r>
          </a:p>
          <a:p>
            <a:pPr eaLnBrk="1" hangingPunct="1">
              <a:buFont typeface="Wingdings" pitchFamily="2" charset="2"/>
              <a:buNone/>
            </a:pPr>
            <a:endParaRPr lang="en-US" b="1" dirty="0" smtClean="0">
              <a:latin typeface="Rockwell Extra Bold" pitchFamily="18" charset="0"/>
            </a:endParaRPr>
          </a:p>
          <a:p>
            <a:pPr eaLnBrk="1" hangingPunct="1"/>
            <a:r>
              <a:rPr lang="en-US" dirty="0" smtClean="0">
                <a:solidFill>
                  <a:schemeClr val="hlink"/>
                </a:solidFill>
                <a:latin typeface="Rockwell" pitchFamily="18" charset="0"/>
                <a:cs typeface="Times New Roman" pitchFamily="18" charset="0"/>
              </a:rPr>
              <a:t>Relapse may occur,</a:t>
            </a:r>
            <a:r>
              <a:rPr lang="en-US" dirty="0" smtClean="0">
                <a:latin typeface="Rockwell" pitchFamily="18" charset="0"/>
                <a:cs typeface="Times New Roman" pitchFamily="18" charset="0"/>
              </a:rPr>
              <a:t> </a:t>
            </a:r>
          </a:p>
          <a:p>
            <a:pPr eaLnBrk="1" hangingPunct="1"/>
            <a:r>
              <a:rPr lang="en-US" dirty="0" smtClean="0">
                <a:latin typeface="Rockwell" pitchFamily="18" charset="0"/>
                <a:cs typeface="Times New Roman" pitchFamily="18" charset="0"/>
              </a:rPr>
              <a:t>Need to have support system in place already, </a:t>
            </a:r>
          </a:p>
          <a:p>
            <a:pPr eaLnBrk="1" hangingPunct="1"/>
            <a:r>
              <a:rPr lang="en-US" dirty="0" smtClean="0">
                <a:latin typeface="Rockwell" pitchFamily="18" charset="0"/>
                <a:cs typeface="Times New Roman" pitchFamily="18" charset="0"/>
              </a:rPr>
              <a:t>Change in lifestyle, </a:t>
            </a:r>
          </a:p>
          <a:p>
            <a:pPr eaLnBrk="1" hangingPunct="1"/>
            <a:r>
              <a:rPr lang="en-US" b="1" dirty="0" smtClean="0">
                <a:latin typeface="Rockwell" pitchFamily="18" charset="0"/>
                <a:cs typeface="Times New Roman" pitchFamily="18" charset="0"/>
              </a:rPr>
              <a:t>Treat core issues.</a:t>
            </a:r>
            <a:r>
              <a:rPr lang="en-US" b="1" dirty="0" smtClean="0">
                <a:latin typeface="Rockwell" pitchFamily="18" charset="0"/>
              </a:rPr>
              <a:t> </a:t>
            </a:r>
          </a:p>
        </p:txBody>
      </p:sp>
      <p:graphicFrame>
        <p:nvGraphicFramePr>
          <p:cNvPr id="17410" name="Object 4"/>
          <p:cNvGraphicFramePr>
            <a:graphicFrameLocks noChangeAspect="1"/>
          </p:cNvGraphicFramePr>
          <p:nvPr/>
        </p:nvGraphicFramePr>
        <p:xfrm>
          <a:off x="6096000" y="4044950"/>
          <a:ext cx="2641600" cy="2354263"/>
        </p:xfrm>
        <a:graphic>
          <a:graphicData uri="http://schemas.openxmlformats.org/presentationml/2006/ole">
            <mc:AlternateContent xmlns:mc="http://schemas.openxmlformats.org/markup-compatibility/2006">
              <mc:Choice xmlns:v="urn:schemas-microsoft-com:vml" Requires="v">
                <p:oleObj spid="_x0000_s204803" name="Clip" r:id="rId4" imgW="1879920" imgH="1675080" progId="">
                  <p:embed/>
                </p:oleObj>
              </mc:Choice>
              <mc:Fallback>
                <p:oleObj name="Clip" r:id="rId4" imgW="1879920" imgH="1675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44950"/>
                        <a:ext cx="2641600" cy="235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A31C08CF-3435-4B1B-82E4-48ACB0D1D9AC}" type="slidenum">
              <a:rPr lang="en-US"/>
              <a:pPr>
                <a:defRPr/>
              </a:pPr>
              <a:t>122</a:t>
            </a:fld>
            <a:endParaRPr lang="en-US"/>
          </a:p>
        </p:txBody>
      </p:sp>
      <p:sp>
        <p:nvSpPr>
          <p:cNvPr id="18436" name="Rectangle 2"/>
          <p:cNvSpPr>
            <a:spLocks noGrp="1" noChangeArrowheads="1"/>
          </p:cNvSpPr>
          <p:nvPr>
            <p:ph type="title"/>
          </p:nvPr>
        </p:nvSpPr>
        <p:spPr/>
        <p:txBody>
          <a:bodyPr/>
          <a:lstStyle/>
          <a:p>
            <a:pPr eaLnBrk="1" hangingPunct="1"/>
            <a:r>
              <a:rPr lang="en-US" dirty="0" smtClean="0">
                <a:solidFill>
                  <a:srgbClr val="669900"/>
                </a:solidFill>
                <a:latin typeface="Wide Latin" pitchFamily="18" charset="0"/>
              </a:rPr>
              <a:t>Maintenance</a:t>
            </a:r>
          </a:p>
        </p:txBody>
      </p:sp>
      <p:sp>
        <p:nvSpPr>
          <p:cNvPr id="237571" name="Rectangle 3"/>
          <p:cNvSpPr>
            <a:spLocks noGrp="1" noChangeArrowheads="1"/>
          </p:cNvSpPr>
          <p:nvPr>
            <p:ph type="body" idx="1"/>
          </p:nvPr>
        </p:nvSpPr>
        <p:spPr>
          <a:xfrm>
            <a:off x="762000" y="2017713"/>
            <a:ext cx="8193088" cy="4114800"/>
          </a:xfrm>
        </p:spPr>
        <p:txBody>
          <a:bodyPr/>
          <a:lstStyle/>
          <a:p>
            <a:pPr eaLnBrk="1" hangingPunct="1">
              <a:buFont typeface="Wingdings" pitchFamily="2" charset="2"/>
              <a:buNone/>
            </a:pPr>
            <a:r>
              <a:rPr lang="en-US" u="sng" dirty="0" smtClean="0">
                <a:latin typeface="Rockwell Extra Bold" pitchFamily="18" charset="0"/>
              </a:rPr>
              <a:t>Goal</a:t>
            </a:r>
          </a:p>
          <a:p>
            <a:pPr eaLnBrk="1" hangingPunct="1">
              <a:buFont typeface="Wingdings" pitchFamily="2" charset="2"/>
              <a:buNone/>
            </a:pPr>
            <a:r>
              <a:rPr lang="en-US" dirty="0" smtClean="0"/>
              <a:t>  </a:t>
            </a:r>
            <a:r>
              <a:rPr lang="en-US" dirty="0" smtClean="0">
                <a:latin typeface="Rockwell Extra Bold" pitchFamily="18" charset="0"/>
              </a:rPr>
              <a:t>Maintain new behavior</a:t>
            </a:r>
          </a:p>
          <a:p>
            <a:pPr eaLnBrk="1" hangingPunct="1">
              <a:buFont typeface="Wingdings" pitchFamily="2" charset="2"/>
              <a:buNone/>
            </a:pPr>
            <a:endParaRPr lang="en-US" u="sng" dirty="0" smtClean="0">
              <a:latin typeface="Rockwell Extra Bold" pitchFamily="18" charset="0"/>
            </a:endParaRPr>
          </a:p>
          <a:p>
            <a:pPr eaLnBrk="1" hangingPunct="1">
              <a:buFont typeface="Wingdings" pitchFamily="2" charset="2"/>
              <a:buNone/>
            </a:pPr>
            <a:r>
              <a:rPr lang="en-US" u="sng" dirty="0" smtClean="0">
                <a:latin typeface="Rockwell Extra Bold" pitchFamily="18" charset="0"/>
              </a:rPr>
              <a:t>FOCUS</a:t>
            </a:r>
          </a:p>
          <a:p>
            <a:pPr eaLnBrk="1" hangingPunct="1">
              <a:buFont typeface="Wingdings" pitchFamily="2" charset="2"/>
              <a:buNone/>
            </a:pPr>
            <a:r>
              <a:rPr lang="en-US" dirty="0" smtClean="0"/>
              <a:t>	</a:t>
            </a:r>
          </a:p>
          <a:p>
            <a:pPr eaLnBrk="1" hangingPunct="1">
              <a:buFont typeface="Wingdings" pitchFamily="2" charset="2"/>
              <a:buNone/>
            </a:pPr>
            <a:r>
              <a:rPr lang="en-US" dirty="0" smtClean="0">
                <a:latin typeface="Stencil" pitchFamily="82" charset="0"/>
              </a:rPr>
              <a:t>  </a:t>
            </a:r>
            <a:r>
              <a:rPr lang="en-US" dirty="0" smtClean="0">
                <a:latin typeface="Rockwell Extra Bold" pitchFamily="18" charset="0"/>
              </a:rPr>
              <a:t>On Behavior and</a:t>
            </a:r>
          </a:p>
          <a:p>
            <a:pPr eaLnBrk="1" hangingPunct="1">
              <a:buFont typeface="Wingdings" pitchFamily="2" charset="2"/>
              <a:buNone/>
            </a:pPr>
            <a:r>
              <a:rPr lang="en-US" dirty="0" smtClean="0">
                <a:latin typeface="Rockwell Extra Bold" pitchFamily="18" charset="0"/>
              </a:rPr>
              <a:t> Lifestyle</a:t>
            </a:r>
          </a:p>
        </p:txBody>
      </p:sp>
      <p:graphicFrame>
        <p:nvGraphicFramePr>
          <p:cNvPr id="18434" name="Object 4"/>
          <p:cNvGraphicFramePr>
            <a:graphicFrameLocks noChangeAspect="1"/>
          </p:cNvGraphicFramePr>
          <p:nvPr/>
        </p:nvGraphicFramePr>
        <p:xfrm>
          <a:off x="6934200" y="2895600"/>
          <a:ext cx="2089150" cy="3568700"/>
        </p:xfrm>
        <a:graphic>
          <a:graphicData uri="http://schemas.openxmlformats.org/presentationml/2006/ole">
            <mc:AlternateContent xmlns:mc="http://schemas.openxmlformats.org/markup-compatibility/2006">
              <mc:Choice xmlns:v="urn:schemas-microsoft-com:vml" Requires="v">
                <p:oleObj spid="_x0000_s205827" name="Clip" r:id="rId4" imgW="2000520" imgH="3416040" progId="">
                  <p:embed/>
                </p:oleObj>
              </mc:Choice>
              <mc:Fallback>
                <p:oleObj name="Clip" r:id="rId4" imgW="2000520" imgH="34160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895600"/>
                        <a:ext cx="2089150" cy="356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additive="base">
                                        <p:cTn id="7" dur="500" fill="hold"/>
                                        <p:tgtEl>
                                          <p:spTgt spid="2375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7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7571">
                                            <p:txEl>
                                              <p:pRg st="1" end="1"/>
                                            </p:txEl>
                                          </p:spTgt>
                                        </p:tgtEl>
                                        <p:attrNameLst>
                                          <p:attrName>style.visibility</p:attrName>
                                        </p:attrNameLst>
                                      </p:cBhvr>
                                      <p:to>
                                        <p:strVal val="visible"/>
                                      </p:to>
                                    </p:set>
                                    <p:anim calcmode="lin" valueType="num">
                                      <p:cBhvr additive="base">
                                        <p:cTn id="13" dur="500" fill="hold"/>
                                        <p:tgtEl>
                                          <p:spTgt spid="2375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7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anim calcmode="lin" valueType="num">
                                      <p:cBhvr additive="base">
                                        <p:cTn id="19" dur="500" fill="hold"/>
                                        <p:tgtEl>
                                          <p:spTgt spid="23757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7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7571">
                                            <p:txEl>
                                              <p:pRg st="4" end="4"/>
                                            </p:txEl>
                                          </p:spTgt>
                                        </p:tgtEl>
                                        <p:attrNameLst>
                                          <p:attrName>style.visibility</p:attrName>
                                        </p:attrNameLst>
                                      </p:cBhvr>
                                      <p:to>
                                        <p:strVal val="visible"/>
                                      </p:to>
                                    </p:set>
                                    <p:anim calcmode="lin" valueType="num">
                                      <p:cBhvr additive="base">
                                        <p:cTn id="25" dur="500" fill="hold"/>
                                        <p:tgtEl>
                                          <p:spTgt spid="23757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7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7571">
                                            <p:txEl>
                                              <p:pRg st="5" end="5"/>
                                            </p:txEl>
                                          </p:spTgt>
                                        </p:tgtEl>
                                        <p:attrNameLst>
                                          <p:attrName>style.visibility</p:attrName>
                                        </p:attrNameLst>
                                      </p:cBhvr>
                                      <p:to>
                                        <p:strVal val="visible"/>
                                      </p:to>
                                    </p:set>
                                    <p:anim calcmode="lin" valueType="num">
                                      <p:cBhvr additive="base">
                                        <p:cTn id="31" dur="500" fill="hold"/>
                                        <p:tgtEl>
                                          <p:spTgt spid="23757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375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7571">
                                            <p:txEl>
                                              <p:pRg st="6" end="6"/>
                                            </p:txEl>
                                          </p:spTgt>
                                        </p:tgtEl>
                                        <p:attrNameLst>
                                          <p:attrName>style.visibility</p:attrName>
                                        </p:attrNameLst>
                                      </p:cBhvr>
                                      <p:to>
                                        <p:strVal val="visible"/>
                                      </p:to>
                                    </p:set>
                                    <p:anim calcmode="lin" valueType="num">
                                      <p:cBhvr additive="base">
                                        <p:cTn id="37" dur="500" fill="hold"/>
                                        <p:tgtEl>
                                          <p:spTgt spid="23757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75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CFD5313B-B3CD-4463-8E05-042BCBB3A5B0}" type="slidenum">
              <a:rPr lang="en-US"/>
              <a:pPr>
                <a:defRPr/>
              </a:pPr>
              <a:t>123</a:t>
            </a:fld>
            <a:endParaRPr lang="en-US"/>
          </a:p>
        </p:txBody>
      </p:sp>
      <p:sp>
        <p:nvSpPr>
          <p:cNvPr id="134147" name="Rectangle 2"/>
          <p:cNvSpPr>
            <a:spLocks noGrp="1" noChangeArrowheads="1"/>
          </p:cNvSpPr>
          <p:nvPr>
            <p:ph type="title"/>
          </p:nvPr>
        </p:nvSpPr>
        <p:spPr/>
        <p:txBody>
          <a:bodyPr/>
          <a:lstStyle/>
          <a:p>
            <a:pPr eaLnBrk="1" hangingPunct="1"/>
            <a:r>
              <a:rPr lang="en-US" dirty="0" smtClean="0">
                <a:solidFill>
                  <a:srgbClr val="669900"/>
                </a:solidFill>
                <a:latin typeface="Wide Latin" pitchFamily="18" charset="0"/>
              </a:rPr>
              <a:t>Maintenance</a:t>
            </a:r>
          </a:p>
        </p:txBody>
      </p:sp>
      <p:sp>
        <p:nvSpPr>
          <p:cNvPr id="238595" name="Rectangle 3"/>
          <p:cNvSpPr>
            <a:spLocks noGrp="1" noChangeArrowheads="1"/>
          </p:cNvSpPr>
          <p:nvPr>
            <p:ph type="body" idx="1"/>
          </p:nvPr>
        </p:nvSpPr>
        <p:spPr>
          <a:xfrm>
            <a:off x="762000" y="1981200"/>
            <a:ext cx="7772400" cy="4114800"/>
          </a:xfrm>
        </p:spPr>
        <p:txBody>
          <a:bodyPr/>
          <a:lstStyle/>
          <a:p>
            <a:pPr eaLnBrk="1" hangingPunct="1">
              <a:lnSpc>
                <a:spcPct val="90000"/>
              </a:lnSpc>
              <a:buFont typeface="Wingdings" pitchFamily="2" charset="2"/>
              <a:buNone/>
              <a:defRPr/>
            </a:pPr>
            <a:r>
              <a:rPr lang="en-US" dirty="0" smtClean="0">
                <a:latin typeface="Rockwell Extra Bold" pitchFamily="18" charset="0"/>
              </a:rPr>
              <a:t>            </a:t>
            </a:r>
            <a:r>
              <a:rPr lang="en-US" sz="3600" dirty="0" smtClean="0">
                <a:latin typeface="Rockwell Extra Bold" pitchFamily="18" charset="0"/>
              </a:rPr>
              <a:t>Relapse Prevention:</a:t>
            </a:r>
          </a:p>
          <a:p>
            <a:pPr eaLnBrk="1" hangingPunct="1">
              <a:lnSpc>
                <a:spcPct val="90000"/>
              </a:lnSpc>
              <a:buFont typeface="Wingdings" pitchFamily="2" charset="2"/>
              <a:buNone/>
              <a:defRPr/>
            </a:pPr>
            <a:r>
              <a:rPr lang="en-US" sz="3600" u="sng" dirty="0" smtClean="0">
                <a:solidFill>
                  <a:schemeClr val="hlink"/>
                </a:solidFill>
                <a:effectLst>
                  <a:outerShdw blurRad="38100" dist="38100" dir="2700000" algn="tl">
                    <a:srgbClr val="C0C0C0"/>
                  </a:outerShdw>
                </a:effectLst>
                <a:latin typeface="Rockwell" pitchFamily="18" charset="0"/>
              </a:rPr>
              <a:t>Task</a:t>
            </a:r>
          </a:p>
          <a:p>
            <a:pPr eaLnBrk="1" hangingPunct="1">
              <a:lnSpc>
                <a:spcPct val="90000"/>
              </a:lnSpc>
              <a:buFont typeface="Wingdings" pitchFamily="2" charset="2"/>
              <a:buNone/>
              <a:defRPr/>
            </a:pPr>
            <a:r>
              <a:rPr lang="en-US" sz="3600" b="1" dirty="0" smtClean="0">
                <a:latin typeface="Times New Roman" pitchFamily="18" charset="0"/>
              </a:rPr>
              <a:t>   Continue integration and utilization of new coping skills,</a:t>
            </a:r>
          </a:p>
          <a:p>
            <a:pPr eaLnBrk="1" hangingPunct="1">
              <a:lnSpc>
                <a:spcPct val="90000"/>
              </a:lnSpc>
              <a:buFont typeface="Wingdings" pitchFamily="2" charset="2"/>
              <a:buNone/>
              <a:defRPr/>
            </a:pPr>
            <a:r>
              <a:rPr lang="en-US" sz="3600" u="sng" dirty="0" smtClean="0">
                <a:solidFill>
                  <a:schemeClr val="hlink"/>
                </a:solidFill>
                <a:effectLst>
                  <a:outerShdw blurRad="38100" dist="38100" dir="2700000" algn="tl">
                    <a:srgbClr val="C0C0C0"/>
                  </a:outerShdw>
                </a:effectLst>
                <a:latin typeface="Rockwell" pitchFamily="18" charset="0"/>
              </a:rPr>
              <a:t>Goal</a:t>
            </a:r>
            <a:endParaRPr lang="en-US" sz="6000" b="1" dirty="0" smtClean="0">
              <a:latin typeface="Times New Roman" pitchFamily="18" charset="0"/>
            </a:endParaRPr>
          </a:p>
          <a:p>
            <a:pPr eaLnBrk="1" hangingPunct="1">
              <a:lnSpc>
                <a:spcPct val="90000"/>
              </a:lnSpc>
              <a:buFont typeface="Wingdings" pitchFamily="2" charset="2"/>
              <a:buNone/>
              <a:defRPr/>
            </a:pPr>
            <a:r>
              <a:rPr lang="en-US" sz="6000" b="1" dirty="0" smtClean="0">
                <a:latin typeface="Times New Roman" pitchFamily="18" charset="0"/>
              </a:rPr>
              <a:t>Abstinence</a:t>
            </a:r>
            <a:r>
              <a:rPr lang="en-US" dirty="0" smtClean="0"/>
              <a:t>	</a:t>
            </a:r>
          </a:p>
        </p:txBody>
      </p:sp>
    </p:spTree>
  </p:cSld>
  <p:clrMapOvr>
    <a:masterClrMapping/>
  </p:clrMapOvr>
  <p:transition>
    <p:cover dir="l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9" name="Slide Number Placeholder 5"/>
          <p:cNvSpPr>
            <a:spLocks noGrp="1"/>
          </p:cNvSpPr>
          <p:nvPr>
            <p:ph type="sldNum" sz="quarter" idx="12"/>
          </p:nvPr>
        </p:nvSpPr>
        <p:spPr/>
        <p:txBody>
          <a:bodyPr/>
          <a:lstStyle/>
          <a:p>
            <a:pPr>
              <a:defRPr/>
            </a:pPr>
            <a:fld id="{79496955-4E68-49DA-A014-393328D3D402}" type="slidenum">
              <a:rPr lang="en-US"/>
              <a:pPr>
                <a:defRPr/>
              </a:pPr>
              <a:t>124</a:t>
            </a:fld>
            <a:endParaRPr lang="en-US"/>
          </a:p>
        </p:txBody>
      </p:sp>
      <p:sp>
        <p:nvSpPr>
          <p:cNvPr id="19463" name="Rectangle 2"/>
          <p:cNvSpPr>
            <a:spLocks noGrp="1" noChangeArrowheads="1"/>
          </p:cNvSpPr>
          <p:nvPr>
            <p:ph type="title"/>
          </p:nvPr>
        </p:nvSpPr>
        <p:spPr>
          <a:xfrm>
            <a:off x="1295400" y="617538"/>
            <a:ext cx="7648575" cy="1143000"/>
          </a:xfrm>
        </p:spPr>
        <p:txBody>
          <a:bodyPr/>
          <a:lstStyle/>
          <a:p>
            <a:pPr eaLnBrk="1" hangingPunct="1"/>
            <a:r>
              <a:rPr lang="en-US" dirty="0" smtClean="0">
                <a:solidFill>
                  <a:srgbClr val="669900"/>
                </a:solidFill>
                <a:latin typeface="Wide Latin" pitchFamily="18" charset="0"/>
              </a:rPr>
              <a:t>Maintenance</a:t>
            </a:r>
          </a:p>
        </p:txBody>
      </p:sp>
      <p:sp>
        <p:nvSpPr>
          <p:cNvPr id="19464" name="Rectangle 3"/>
          <p:cNvSpPr>
            <a:spLocks noGrp="1" noChangeArrowheads="1"/>
          </p:cNvSpPr>
          <p:nvPr>
            <p:ph type="body" idx="1"/>
          </p:nvPr>
        </p:nvSpPr>
        <p:spPr/>
        <p:txBody>
          <a:bodyPr/>
          <a:lstStyle/>
          <a:p>
            <a:pPr eaLnBrk="1" hangingPunct="1">
              <a:buFont typeface="Wingdings" pitchFamily="2" charset="2"/>
              <a:buNone/>
            </a:pPr>
            <a:r>
              <a:rPr lang="en-US" sz="4000" b="1" smtClean="0">
                <a:latin typeface="Times New Roman" pitchFamily="18" charset="0"/>
              </a:rPr>
              <a:t>Techniques/Interventions:</a:t>
            </a:r>
            <a:endParaRPr lang="en-US" sz="4000" smtClean="0">
              <a:latin typeface="Times New Roman" pitchFamily="18" charset="0"/>
            </a:endParaRPr>
          </a:p>
          <a:p>
            <a:pPr eaLnBrk="1" hangingPunct="1">
              <a:buFont typeface="Wingdings" pitchFamily="2" charset="2"/>
              <a:buNone/>
            </a:pPr>
            <a:endParaRPr lang="en-US" smtClean="0"/>
          </a:p>
          <a:p>
            <a:pPr eaLnBrk="1" hangingPunct="1"/>
            <a:r>
              <a:rPr lang="en-US" smtClean="0">
                <a:latin typeface="Rockwell" pitchFamily="18" charset="0"/>
              </a:rPr>
              <a:t>Rewards</a:t>
            </a:r>
          </a:p>
          <a:p>
            <a:pPr eaLnBrk="1" hangingPunct="1"/>
            <a:r>
              <a:rPr lang="en-US" smtClean="0">
                <a:latin typeface="Rockwell" pitchFamily="18" charset="0"/>
              </a:rPr>
              <a:t>Support</a:t>
            </a:r>
          </a:p>
          <a:p>
            <a:pPr eaLnBrk="1" hangingPunct="1"/>
            <a:r>
              <a:rPr lang="en-US" smtClean="0">
                <a:latin typeface="Rockwell" pitchFamily="18" charset="0"/>
              </a:rPr>
              <a:t>Relapse Prevention tools</a:t>
            </a:r>
          </a:p>
        </p:txBody>
      </p:sp>
      <p:graphicFrame>
        <p:nvGraphicFramePr>
          <p:cNvPr id="19458" name="Object 4"/>
          <p:cNvGraphicFramePr>
            <a:graphicFrameLocks noChangeAspect="1"/>
          </p:cNvGraphicFramePr>
          <p:nvPr/>
        </p:nvGraphicFramePr>
        <p:xfrm>
          <a:off x="6096000" y="2514600"/>
          <a:ext cx="2281238" cy="2308225"/>
        </p:xfrm>
        <a:graphic>
          <a:graphicData uri="http://schemas.openxmlformats.org/presentationml/2006/ole">
            <mc:AlternateContent xmlns:mc="http://schemas.openxmlformats.org/markup-compatibility/2006">
              <mc:Choice xmlns:v="urn:schemas-microsoft-com:vml" Requires="v">
                <p:oleObj spid="_x0000_s206854" name="Clip" r:id="rId4" imgW="1831320" imgH="1851480" progId="">
                  <p:embed/>
                </p:oleObj>
              </mc:Choice>
              <mc:Fallback>
                <p:oleObj name="Clip" r:id="rId4" imgW="1831320" imgH="18514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14600"/>
                        <a:ext cx="2281238" cy="230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5"/>
          <p:cNvGraphicFramePr>
            <a:graphicFrameLocks noChangeAspect="1"/>
          </p:cNvGraphicFramePr>
          <p:nvPr/>
        </p:nvGraphicFramePr>
        <p:xfrm>
          <a:off x="7391400" y="5408613"/>
          <a:ext cx="1371600" cy="1196975"/>
        </p:xfrm>
        <a:graphic>
          <a:graphicData uri="http://schemas.openxmlformats.org/presentationml/2006/ole">
            <mc:AlternateContent xmlns:mc="http://schemas.openxmlformats.org/markup-compatibility/2006">
              <mc:Choice xmlns:v="urn:schemas-microsoft-com:vml" Requires="v">
                <p:oleObj spid="_x0000_s206855" name="Clip" r:id="rId6" imgW="3974400" imgH="3468960" progId="">
                  <p:embed/>
                </p:oleObj>
              </mc:Choice>
              <mc:Fallback>
                <p:oleObj name="Clip" r:id="rId6" imgW="3974400" imgH="346896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5408613"/>
                        <a:ext cx="137160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6"/>
          <p:cNvGraphicFramePr>
            <a:graphicFrameLocks noChangeAspect="1"/>
          </p:cNvGraphicFramePr>
          <p:nvPr/>
        </p:nvGraphicFramePr>
        <p:xfrm>
          <a:off x="914400" y="5410200"/>
          <a:ext cx="1485900" cy="938213"/>
        </p:xfrm>
        <a:graphic>
          <a:graphicData uri="http://schemas.openxmlformats.org/presentationml/2006/ole">
            <mc:AlternateContent xmlns:mc="http://schemas.openxmlformats.org/markup-compatibility/2006">
              <mc:Choice xmlns:v="urn:schemas-microsoft-com:vml" Requires="v">
                <p:oleObj spid="_x0000_s206856" name="Clip" r:id="rId8" imgW="1790280" imgH="1130040" progId="">
                  <p:embed/>
                </p:oleObj>
              </mc:Choice>
              <mc:Fallback>
                <p:oleObj name="Clip" r:id="rId8" imgW="1790280" imgH="113004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5410200"/>
                        <a:ext cx="1485900"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7"/>
          <p:cNvGraphicFramePr>
            <a:graphicFrameLocks noChangeAspect="1"/>
          </p:cNvGraphicFramePr>
          <p:nvPr/>
        </p:nvGraphicFramePr>
        <p:xfrm>
          <a:off x="3962400" y="5181600"/>
          <a:ext cx="1752600" cy="1314450"/>
        </p:xfrm>
        <a:graphic>
          <a:graphicData uri="http://schemas.openxmlformats.org/presentationml/2006/ole">
            <mc:AlternateContent xmlns:mc="http://schemas.openxmlformats.org/markup-compatibility/2006">
              <mc:Choice xmlns:v="urn:schemas-microsoft-com:vml" Requires="v">
                <p:oleObj spid="_x0000_s206857" name="Clip" r:id="rId10" imgW="2923920" imgH="2192400" progId="">
                  <p:embed/>
                </p:oleObj>
              </mc:Choice>
              <mc:Fallback>
                <p:oleObj name="Clip" r:id="rId10" imgW="2923920" imgH="2192400" progId="">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5181600"/>
                        <a:ext cx="1752600"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8" name="Slide Number Placeholder 5"/>
          <p:cNvSpPr>
            <a:spLocks noGrp="1"/>
          </p:cNvSpPr>
          <p:nvPr>
            <p:ph type="sldNum" sz="quarter" idx="12"/>
          </p:nvPr>
        </p:nvSpPr>
        <p:spPr/>
        <p:txBody>
          <a:bodyPr/>
          <a:lstStyle/>
          <a:p>
            <a:pPr>
              <a:defRPr/>
            </a:pPr>
            <a:fld id="{7D46C7F0-F409-4763-B967-AE568D7E158E}" type="slidenum">
              <a:rPr lang="en-US"/>
              <a:pPr>
                <a:defRPr/>
              </a:pPr>
              <a:t>125</a:t>
            </a:fld>
            <a:endParaRPr lang="en-US"/>
          </a:p>
        </p:txBody>
      </p:sp>
      <p:sp>
        <p:nvSpPr>
          <p:cNvPr id="20485" name="Rectangle 2"/>
          <p:cNvSpPr>
            <a:spLocks noGrp="1" noChangeArrowheads="1"/>
          </p:cNvSpPr>
          <p:nvPr>
            <p:ph type="title"/>
          </p:nvPr>
        </p:nvSpPr>
        <p:spPr/>
        <p:txBody>
          <a:bodyPr/>
          <a:lstStyle/>
          <a:p>
            <a:pPr eaLnBrk="1" hangingPunct="1"/>
            <a:r>
              <a:rPr lang="en-US" dirty="0" smtClean="0">
                <a:solidFill>
                  <a:srgbClr val="669900"/>
                </a:solidFill>
                <a:latin typeface="Wide Latin" pitchFamily="18" charset="0"/>
              </a:rPr>
              <a:t>Maintenance</a:t>
            </a:r>
          </a:p>
        </p:txBody>
      </p:sp>
      <p:sp>
        <p:nvSpPr>
          <p:cNvPr id="20486" name="Rectangle 3"/>
          <p:cNvSpPr>
            <a:spLocks noGrp="1" noChangeArrowheads="1"/>
          </p:cNvSpPr>
          <p:nvPr>
            <p:ph type="body" idx="1"/>
          </p:nvPr>
        </p:nvSpPr>
        <p:spPr>
          <a:xfrm>
            <a:off x="2895600" y="2819400"/>
            <a:ext cx="6059488" cy="3313113"/>
          </a:xfrm>
        </p:spPr>
        <p:txBody>
          <a:bodyPr/>
          <a:lstStyle/>
          <a:p>
            <a:pPr eaLnBrk="1" hangingPunct="1">
              <a:lnSpc>
                <a:spcPct val="90000"/>
              </a:lnSpc>
              <a:buFont typeface="Wingdings" pitchFamily="2" charset="2"/>
              <a:buNone/>
            </a:pPr>
            <a:endParaRPr lang="en-US" dirty="0" smtClean="0"/>
          </a:p>
          <a:p>
            <a:pPr eaLnBrk="1" hangingPunct="1">
              <a:lnSpc>
                <a:spcPct val="90000"/>
              </a:lnSpc>
            </a:pPr>
            <a:r>
              <a:rPr lang="en-US" dirty="0" smtClean="0">
                <a:latin typeface="Rockwell" pitchFamily="18" charset="0"/>
              </a:rPr>
              <a:t>Hobbies</a:t>
            </a:r>
          </a:p>
          <a:p>
            <a:pPr eaLnBrk="1" hangingPunct="1">
              <a:lnSpc>
                <a:spcPct val="90000"/>
              </a:lnSpc>
            </a:pPr>
            <a:r>
              <a:rPr lang="en-US" dirty="0" smtClean="0">
                <a:latin typeface="Rockwell" pitchFamily="18" charset="0"/>
              </a:rPr>
              <a:t>Skill development</a:t>
            </a:r>
          </a:p>
          <a:p>
            <a:pPr eaLnBrk="1" hangingPunct="1">
              <a:lnSpc>
                <a:spcPct val="90000"/>
              </a:lnSpc>
            </a:pPr>
            <a:r>
              <a:rPr lang="en-US" dirty="0" smtClean="0">
                <a:latin typeface="Rockwell" pitchFamily="18" charset="0"/>
              </a:rPr>
              <a:t>Social Alternatives</a:t>
            </a:r>
          </a:p>
          <a:p>
            <a:pPr eaLnBrk="1" hangingPunct="1">
              <a:lnSpc>
                <a:spcPct val="90000"/>
              </a:lnSpc>
            </a:pPr>
            <a:r>
              <a:rPr lang="en-US" dirty="0" smtClean="0">
                <a:latin typeface="Rockwell" pitchFamily="18" charset="0"/>
              </a:rPr>
              <a:t>Exercise</a:t>
            </a:r>
          </a:p>
          <a:p>
            <a:pPr eaLnBrk="1" hangingPunct="1">
              <a:lnSpc>
                <a:spcPct val="90000"/>
              </a:lnSpc>
            </a:pPr>
            <a:endParaRPr lang="en-US" dirty="0" smtClean="0">
              <a:latin typeface="Rockwell" pitchFamily="18" charset="0"/>
            </a:endParaRPr>
          </a:p>
        </p:txBody>
      </p:sp>
      <p:graphicFrame>
        <p:nvGraphicFramePr>
          <p:cNvPr id="20482" name="Object 0"/>
          <p:cNvGraphicFramePr>
            <a:graphicFrameLocks noChangeAspect="1"/>
          </p:cNvGraphicFramePr>
          <p:nvPr/>
        </p:nvGraphicFramePr>
        <p:xfrm>
          <a:off x="6477000" y="1905000"/>
          <a:ext cx="2244725" cy="2438400"/>
        </p:xfrm>
        <a:graphic>
          <a:graphicData uri="http://schemas.openxmlformats.org/presentationml/2006/ole">
            <mc:AlternateContent xmlns:mc="http://schemas.openxmlformats.org/markup-compatibility/2006">
              <mc:Choice xmlns:v="urn:schemas-microsoft-com:vml" Requires="v">
                <p:oleObj spid="_x0000_s207876" name="Clip" r:id="rId4" imgW="1679400" imgH="1824120" progId="">
                  <p:embed/>
                </p:oleObj>
              </mc:Choice>
              <mc:Fallback>
                <p:oleObj name="Clip" r:id="rId4" imgW="1679400" imgH="182412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905000"/>
                        <a:ext cx="2244725"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1"/>
          <p:cNvGraphicFramePr>
            <a:graphicFrameLocks noChangeAspect="1"/>
          </p:cNvGraphicFramePr>
          <p:nvPr/>
        </p:nvGraphicFramePr>
        <p:xfrm>
          <a:off x="381000" y="3810000"/>
          <a:ext cx="2362200" cy="1874838"/>
        </p:xfrm>
        <a:graphic>
          <a:graphicData uri="http://schemas.openxmlformats.org/presentationml/2006/ole">
            <mc:AlternateContent xmlns:mc="http://schemas.openxmlformats.org/markup-compatibility/2006">
              <mc:Choice xmlns:v="urn:schemas-microsoft-com:vml" Requires="v">
                <p:oleObj spid="_x0000_s207877" name="Clip" r:id="rId6" imgW="1831320" imgH="1452960" progId="">
                  <p:embed/>
                </p:oleObj>
              </mc:Choice>
              <mc:Fallback>
                <p:oleObj name="Clip" r:id="rId6" imgW="1831320" imgH="145296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0000"/>
                        <a:ext cx="2362200" cy="187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 Box 6"/>
          <p:cNvSpPr txBox="1">
            <a:spLocks noChangeArrowheads="1"/>
          </p:cNvSpPr>
          <p:nvPr/>
        </p:nvSpPr>
        <p:spPr bwMode="auto">
          <a:xfrm>
            <a:off x="1371600" y="2057400"/>
            <a:ext cx="4432300" cy="579438"/>
          </a:xfrm>
          <a:prstGeom prst="rect">
            <a:avLst/>
          </a:prstGeom>
          <a:noFill/>
          <a:ln w="9525">
            <a:noFill/>
            <a:miter lim="800000"/>
            <a:headEnd/>
            <a:tailEnd/>
          </a:ln>
        </p:spPr>
        <p:txBody>
          <a:bodyPr wrap="none">
            <a:spAutoFit/>
          </a:bodyPr>
          <a:lstStyle/>
          <a:p>
            <a:pPr>
              <a:spcBef>
                <a:spcPct val="50000"/>
              </a:spcBef>
            </a:pPr>
            <a:r>
              <a:rPr lang="en-US" sz="3200" b="1">
                <a:latin typeface="Rockwell Condensed" pitchFamily="18" charset="0"/>
              </a:rPr>
              <a:t>Techniques/Interventions</a:t>
            </a:r>
            <a:endParaRPr lang="en-US">
              <a:latin typeface="Arial" charset="0"/>
            </a:endParaRPr>
          </a:p>
        </p:txBody>
      </p:sp>
    </p:spTree>
  </p:cSld>
  <p:clrMapOvr>
    <a:masterClrMapping/>
  </p:clrMapOvr>
  <p:transition>
    <p:cover dir="l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x</a:t>
            </a:r>
            <a:endParaRPr lang="en-US" dirty="0"/>
          </a:p>
        </p:txBody>
      </p:sp>
      <p:sp>
        <p:nvSpPr>
          <p:cNvPr id="4" name="Slide Number Placeholder 3"/>
          <p:cNvSpPr>
            <a:spLocks noGrp="1"/>
          </p:cNvSpPr>
          <p:nvPr>
            <p:ph type="sldNum" sz="quarter" idx="12"/>
          </p:nvPr>
        </p:nvSpPr>
        <p:spPr/>
        <p:txBody>
          <a:bodyPr/>
          <a:lstStyle/>
          <a:p>
            <a:fld id="{D94BF987-171F-4F17-85A6-9DAABDAA9ADD}" type="slidenum">
              <a:rPr lang="en-US" smtClean="0"/>
              <a:pPr/>
              <a:t>126</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2286000" y="533400"/>
            <a:ext cx="6324600" cy="954107"/>
          </a:xfrm>
          <a:prstGeom prst="rect">
            <a:avLst/>
          </a:prstGeom>
          <a:noFill/>
        </p:spPr>
        <p:txBody>
          <a:bodyPr wrap="square" rtlCol="0">
            <a:spAutoFit/>
          </a:bodyPr>
          <a:lstStyle/>
          <a:p>
            <a:pPr algn="ctr"/>
            <a:r>
              <a:rPr lang="en-US" sz="2800" dirty="0" smtClean="0">
                <a:latin typeface="Rockwell" pitchFamily="18" charset="0"/>
              </a:rPr>
              <a:t>Nursing practices that can effectively incorporate Stages of Change</a:t>
            </a:r>
            <a:endParaRPr lang="en-US" sz="2800" dirty="0">
              <a:latin typeface="Rockwell" pitchFamily="18" charset="0"/>
            </a:endParaRPr>
          </a:p>
        </p:txBody>
      </p:sp>
      <p:sp>
        <p:nvSpPr>
          <p:cNvPr id="7" name="TextBox 6"/>
          <p:cNvSpPr txBox="1"/>
          <p:nvPr/>
        </p:nvSpPr>
        <p:spPr>
          <a:xfrm>
            <a:off x="457200" y="1752600"/>
            <a:ext cx="7848600" cy="4955203"/>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Knowledge:  </a:t>
            </a:r>
          </a:p>
          <a:p>
            <a:pPr>
              <a:buFont typeface="Wingdings" pitchFamily="2" charset="2"/>
              <a:buChar char="Ø"/>
            </a:pPr>
            <a:r>
              <a:rPr lang="en-US" dirty="0" smtClean="0">
                <a:latin typeface="Times New Roman" pitchFamily="18" charset="0"/>
                <a:cs typeface="Times New Roman" pitchFamily="18" charset="0"/>
              </a:rPr>
              <a:t>  Knowing the  </a:t>
            </a:r>
            <a:r>
              <a:rPr lang="en-US" b="1" dirty="0" smtClean="0">
                <a:latin typeface="Times New Roman" pitchFamily="18" charset="0"/>
                <a:cs typeface="Times New Roman" pitchFamily="18" charset="0"/>
              </a:rPr>
              <a:t>right Stage of Change </a:t>
            </a:r>
            <a:r>
              <a:rPr lang="en-US" dirty="0" smtClean="0">
                <a:latin typeface="Times New Roman" pitchFamily="18" charset="0"/>
                <a:cs typeface="Times New Roman" pitchFamily="18" charset="0"/>
              </a:rPr>
              <a:t>means Providing the </a:t>
            </a:r>
            <a:r>
              <a:rPr lang="en-US" b="1" dirty="0" smtClean="0">
                <a:latin typeface="Times New Roman" pitchFamily="18" charset="0"/>
                <a:cs typeface="Times New Roman" pitchFamily="18" charset="0"/>
              </a:rPr>
              <a:t>right stage based interventions</a:t>
            </a:r>
          </a:p>
          <a:p>
            <a:pPr>
              <a:buFont typeface="Wingdings" pitchFamily="2" charset="2"/>
              <a:buChar char="Ø"/>
            </a:pPr>
            <a:r>
              <a:rPr lang="en-US" dirty="0" smtClean="0">
                <a:latin typeface="Times New Roman" pitchFamily="18" charset="0"/>
                <a:cs typeface="Times New Roman" pitchFamily="18" charset="0"/>
              </a:rPr>
              <a:t>Ability to partner, collaborate, educate, assist, coach, assess, plan,  implement, evaluate and document</a:t>
            </a:r>
          </a:p>
          <a:p>
            <a:pPr>
              <a:buFont typeface="Wingdings" pitchFamily="2" charset="2"/>
              <a:buChar char="Ø"/>
            </a:pPr>
            <a:r>
              <a:rPr lang="en-US" dirty="0" smtClean="0">
                <a:latin typeface="Times New Roman" pitchFamily="18" charset="0"/>
                <a:cs typeface="Times New Roman" pitchFamily="18" charset="0"/>
              </a:rPr>
              <a:t>Provide appropriate skill building to enhance quality of life as addressing both illnesses in the correct Stage of Change</a:t>
            </a:r>
          </a:p>
          <a:p>
            <a:pPr>
              <a:buFont typeface="Wingdings" pitchFamily="2" charset="2"/>
              <a:buChar char="Ø"/>
            </a:pPr>
            <a:r>
              <a:rPr lang="en-US" dirty="0" smtClean="0">
                <a:latin typeface="Times New Roman" pitchFamily="18" charset="0"/>
                <a:cs typeface="Times New Roman" pitchFamily="18" charset="0"/>
              </a:rPr>
              <a:t>Enhances your skills:  as a team player, to have compassion for both  illnesses, to be willing to be on the journey over a long period of time, share your medial knowledge, etc </a:t>
            </a:r>
          </a:p>
          <a:p>
            <a:pPr>
              <a:buFont typeface="Wingdings" pitchFamily="2" charset="2"/>
              <a:buChar char="Ø"/>
            </a:pPr>
            <a:r>
              <a:rPr lang="en-US" b="1" dirty="0" smtClean="0">
                <a:latin typeface="Times New Roman" pitchFamily="18" charset="0"/>
                <a:cs typeface="Times New Roman" pitchFamily="18" charset="0"/>
              </a:rPr>
              <a:t>Equals improved outcomes and </a:t>
            </a:r>
            <a:r>
              <a:rPr lang="en-US" b="1" smtClean="0">
                <a:latin typeface="Times New Roman" pitchFamily="18" charset="0"/>
                <a:cs typeface="Times New Roman" pitchFamily="18" charset="0"/>
              </a:rPr>
              <a:t>job satisfaction</a:t>
            </a:r>
            <a:endParaRPr lang="en-US" b="1" dirty="0" smtClean="0">
              <a:latin typeface="Times New Roman" pitchFamily="18" charset="0"/>
              <a:cs typeface="Times New Roman" pitchFamily="18" charset="0"/>
            </a:endParaRP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4"/>
          <p:cNvSpPr>
            <a:spLocks noGrp="1"/>
          </p:cNvSpPr>
          <p:nvPr>
            <p:ph type="sldNum" sz="quarter" idx="12"/>
          </p:nvPr>
        </p:nvSpPr>
        <p:spPr/>
        <p:txBody>
          <a:bodyPr/>
          <a:lstStyle/>
          <a:p>
            <a:fld id="{182B597F-C41A-488C-BE51-4E0890F7E834}" type="slidenum">
              <a:rPr lang="en-US"/>
              <a:pPr/>
              <a:t>127</a:t>
            </a:fld>
            <a:endParaRPr lang="en-US"/>
          </a:p>
        </p:txBody>
      </p:sp>
      <p:sp>
        <p:nvSpPr>
          <p:cNvPr id="310274" name="Rectangle 2"/>
          <p:cNvSpPr>
            <a:spLocks noGrp="1" noChangeArrowheads="1"/>
          </p:cNvSpPr>
          <p:nvPr>
            <p:ph type="title"/>
          </p:nvPr>
        </p:nvSpPr>
        <p:spPr>
          <a:xfrm>
            <a:off x="1150938" y="617538"/>
            <a:ext cx="7793037" cy="982662"/>
          </a:xfrm>
        </p:spPr>
        <p:txBody>
          <a:bodyPr/>
          <a:lstStyle/>
          <a:p>
            <a:r>
              <a:rPr lang="en-US" dirty="0">
                <a:solidFill>
                  <a:srgbClr val="669900"/>
                </a:solidFill>
                <a:latin typeface="Rockwell Extra Bold" pitchFamily="18" charset="0"/>
              </a:rPr>
              <a:t>Presenter Information</a:t>
            </a:r>
          </a:p>
        </p:txBody>
      </p:sp>
      <p:sp>
        <p:nvSpPr>
          <p:cNvPr id="310275" name="Text Box 3"/>
          <p:cNvSpPr txBox="1">
            <a:spLocks noChangeArrowheads="1"/>
          </p:cNvSpPr>
          <p:nvPr/>
        </p:nvSpPr>
        <p:spPr bwMode="auto">
          <a:xfrm>
            <a:off x="762000" y="1981200"/>
            <a:ext cx="7696200" cy="3754874"/>
          </a:xfrm>
          <a:prstGeom prst="rect">
            <a:avLst/>
          </a:prstGeom>
          <a:noFill/>
          <a:ln w="9525">
            <a:noFill/>
            <a:miter lim="800000"/>
            <a:headEnd/>
            <a:tailEnd/>
          </a:ln>
          <a:effectLst/>
        </p:spPr>
        <p:txBody>
          <a:bodyPr>
            <a:spAutoFit/>
          </a:bodyPr>
          <a:lstStyle/>
          <a:p>
            <a:pPr>
              <a:spcBef>
                <a:spcPct val="50000"/>
              </a:spcBef>
            </a:pPr>
            <a:r>
              <a:rPr lang="en-US" sz="2800" dirty="0">
                <a:latin typeface="Rockwell" pitchFamily="18" charset="0"/>
              </a:rPr>
              <a:t>Judy Magnon, RN-BC, BS, </a:t>
            </a:r>
            <a:r>
              <a:rPr lang="en-US" sz="2800" dirty="0" smtClean="0">
                <a:latin typeface="Rockwell" pitchFamily="18" charset="0"/>
              </a:rPr>
              <a:t>CAC</a:t>
            </a:r>
          </a:p>
          <a:p>
            <a:pPr>
              <a:spcBef>
                <a:spcPct val="50000"/>
              </a:spcBef>
            </a:pPr>
            <a:r>
              <a:rPr lang="en-US" sz="2800" dirty="0" smtClean="0">
                <a:latin typeface="Rockwell" pitchFamily="18" charset="0"/>
              </a:rPr>
              <a:t>WestBridge</a:t>
            </a:r>
          </a:p>
          <a:p>
            <a:pPr>
              <a:spcBef>
                <a:spcPct val="50000"/>
              </a:spcBef>
            </a:pPr>
            <a:r>
              <a:rPr lang="en-US" sz="2800" dirty="0" smtClean="0">
                <a:latin typeface="Rockwell" pitchFamily="18" charset="0"/>
              </a:rPr>
              <a:t>7300 Grove Road</a:t>
            </a:r>
          </a:p>
          <a:p>
            <a:pPr>
              <a:spcBef>
                <a:spcPct val="50000"/>
              </a:spcBef>
            </a:pPr>
            <a:r>
              <a:rPr lang="en-US" sz="2800" dirty="0" smtClean="0">
                <a:latin typeface="Rockwell" pitchFamily="18" charset="0"/>
              </a:rPr>
              <a:t>Brooksville, FL 34613</a:t>
            </a:r>
          </a:p>
          <a:p>
            <a:pPr>
              <a:spcBef>
                <a:spcPct val="50000"/>
              </a:spcBef>
            </a:pPr>
            <a:r>
              <a:rPr lang="en-US" sz="2800" dirty="0" smtClean="0">
                <a:solidFill>
                  <a:srgbClr val="669900"/>
                </a:solidFill>
                <a:latin typeface="Rockwell" pitchFamily="18" charset="0"/>
                <a:hlinkClick r:id="rId3"/>
              </a:rPr>
              <a:t>jmagnon@westbridge.org</a:t>
            </a:r>
            <a:endParaRPr lang="en-US" sz="2800" dirty="0" smtClean="0">
              <a:solidFill>
                <a:srgbClr val="669900"/>
              </a:solidFill>
              <a:latin typeface="Rockwell" pitchFamily="18" charset="0"/>
            </a:endParaRPr>
          </a:p>
          <a:p>
            <a:pPr>
              <a:spcBef>
                <a:spcPct val="50000"/>
              </a:spcBef>
            </a:pPr>
            <a:r>
              <a:rPr lang="en-US" sz="2800" dirty="0" smtClean="0">
                <a:latin typeface="Rockwell" pitchFamily="18" charset="0"/>
              </a:rPr>
              <a:t>Office (352) 678-5553    Cell(727</a:t>
            </a:r>
            <a:r>
              <a:rPr lang="en-US" sz="2800" smtClean="0">
                <a:latin typeface="Rockwell" pitchFamily="18" charset="0"/>
              </a:rPr>
              <a:t>) 277-6094</a:t>
            </a:r>
            <a:endParaRPr lang="en-US" sz="2800" dirty="0" smtClean="0">
              <a:latin typeface="Rockwell" pitchFamily="18" charset="0"/>
            </a:endParaRPr>
          </a:p>
        </p:txBody>
      </p:sp>
      <p:pic>
        <p:nvPicPr>
          <p:cNvPr id="5" name="Picture 3"/>
          <p:cNvPicPr>
            <a:picLocks noChangeAspect="1"/>
          </p:cNvPicPr>
          <p:nvPr/>
        </p:nvPicPr>
        <p:blipFill>
          <a:blip r:embed="rId4" cstate="print"/>
          <a:srcRect/>
          <a:stretch>
            <a:fillRect/>
          </a:stretch>
        </p:blipFill>
        <p:spPr bwMode="auto">
          <a:xfrm>
            <a:off x="4419600" y="2438400"/>
            <a:ext cx="3779266" cy="1828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13666" name="Rectangle 2"/>
          <p:cNvSpPr>
            <a:spLocks noGrp="1" noChangeArrowheads="1"/>
          </p:cNvSpPr>
          <p:nvPr>
            <p:ph type="title"/>
          </p:nvPr>
        </p:nvSpPr>
        <p:spPr>
          <a:xfrm>
            <a:off x="914400" y="914400"/>
            <a:ext cx="7793038" cy="685800"/>
          </a:xfrm>
        </p:spPr>
        <p:txBody>
          <a:bodyPr/>
          <a:lstStyle/>
          <a:p>
            <a:pPr algn="ctr"/>
            <a:r>
              <a:rPr lang="en-US" dirty="0">
                <a:solidFill>
                  <a:schemeClr val="accent6">
                    <a:lumMod val="75000"/>
                  </a:schemeClr>
                </a:solidFill>
                <a:latin typeface="Rockwell" pitchFamily="18" charset="0"/>
              </a:rPr>
              <a:t>Parallels--</a:t>
            </a:r>
            <a:r>
              <a:rPr lang="en-US" dirty="0" smtClean="0">
                <a:solidFill>
                  <a:schemeClr val="accent6">
                    <a:lumMod val="75000"/>
                  </a:schemeClr>
                </a:solidFill>
                <a:latin typeface="Rockwell" pitchFamily="18" charset="0"/>
              </a:rPr>
              <a:t>Recovery</a:t>
            </a:r>
            <a:r>
              <a:rPr lang="en-US" dirty="0" smtClean="0">
                <a:latin typeface="Rockwell Condensed" pitchFamily="18" charset="0"/>
              </a:rPr>
              <a:t> </a:t>
            </a:r>
            <a:r>
              <a:rPr lang="en-US" sz="2800" dirty="0" smtClean="0">
                <a:solidFill>
                  <a:schemeClr val="tx1"/>
                </a:solidFill>
                <a:latin typeface="Rockwell Condensed" pitchFamily="18" charset="0"/>
              </a:rPr>
              <a:t>By Dr. Ken </a:t>
            </a:r>
            <a:r>
              <a:rPr lang="en-US" sz="2800" dirty="0" err="1" smtClean="0">
                <a:solidFill>
                  <a:schemeClr val="tx1"/>
                </a:solidFill>
                <a:latin typeface="Rockwell Condensed" pitchFamily="18" charset="0"/>
              </a:rPr>
              <a:t>Minkoff</a:t>
            </a:r>
            <a:endParaRPr lang="en-US" sz="4800" dirty="0">
              <a:solidFill>
                <a:schemeClr val="tx1"/>
              </a:solidFill>
              <a:latin typeface="Rockwell" pitchFamily="18" charset="0"/>
            </a:endParaRPr>
          </a:p>
        </p:txBody>
      </p:sp>
      <p:sp>
        <p:nvSpPr>
          <p:cNvPr id="113667" name="Rectangle 3"/>
          <p:cNvSpPr>
            <a:spLocks noGrp="1" noChangeArrowheads="1"/>
          </p:cNvSpPr>
          <p:nvPr>
            <p:ph type="body" idx="1"/>
          </p:nvPr>
        </p:nvSpPr>
        <p:spPr>
          <a:xfrm>
            <a:off x="1219200" y="2017713"/>
            <a:ext cx="7735888" cy="4459287"/>
          </a:xfrm>
        </p:spPr>
        <p:txBody>
          <a:bodyPr/>
          <a:lstStyle/>
          <a:p>
            <a:pPr>
              <a:lnSpc>
                <a:spcPct val="90000"/>
              </a:lnSpc>
            </a:pPr>
            <a:r>
              <a:rPr lang="en-US" sz="3600" dirty="0">
                <a:latin typeface="Rockwell" pitchFamily="18" charset="0"/>
              </a:rPr>
              <a:t>1.  First phase is acute 	stabilization with 	medication 	(Detox/antipsychotic)</a:t>
            </a:r>
          </a:p>
          <a:p>
            <a:pPr>
              <a:lnSpc>
                <a:spcPct val="90000"/>
              </a:lnSpc>
            </a:pPr>
            <a:r>
              <a:rPr lang="en-US" sz="3600" dirty="0">
                <a:latin typeface="Rockwell" pitchFamily="18" charset="0"/>
              </a:rPr>
              <a:t>2. First phase often requires 	hospitalization</a:t>
            </a:r>
          </a:p>
          <a:p>
            <a:pPr>
              <a:lnSpc>
                <a:spcPct val="90000"/>
              </a:lnSpc>
            </a:pPr>
            <a:r>
              <a:rPr lang="en-US" sz="3600" dirty="0">
                <a:latin typeface="Rockwell" pitchFamily="18" charset="0"/>
              </a:rPr>
              <a:t>3.  Following acute stabilization, 	next phases are prolonged 	stabilization and rehabilitation</a:t>
            </a:r>
            <a:r>
              <a:rPr lang="en-US" sz="2800" dirty="0"/>
              <a:t>.</a:t>
            </a:r>
          </a:p>
        </p:txBody>
      </p:sp>
      <p:sp>
        <p:nvSpPr>
          <p:cNvPr id="4" name="Slide Number Placeholder 3"/>
          <p:cNvSpPr>
            <a:spLocks noGrp="1"/>
          </p:cNvSpPr>
          <p:nvPr>
            <p:ph type="sldNum" sz="quarter" idx="12"/>
          </p:nvPr>
        </p:nvSpPr>
        <p:spPr/>
        <p:txBody>
          <a:bodyPr/>
          <a:lstStyle/>
          <a:p>
            <a:fld id="{D94BF987-171F-4F17-85A6-9DAABDAA9AD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1074" name="Rectangle 2"/>
          <p:cNvSpPr>
            <a:spLocks noGrp="1" noChangeArrowheads="1"/>
          </p:cNvSpPr>
          <p:nvPr>
            <p:ph type="title"/>
          </p:nvPr>
        </p:nvSpPr>
        <p:spPr>
          <a:xfrm>
            <a:off x="1066800" y="609600"/>
            <a:ext cx="7793037" cy="1143000"/>
          </a:xfrm>
        </p:spPr>
        <p:txBody>
          <a:bodyPr/>
          <a:lstStyle/>
          <a:p>
            <a:r>
              <a:rPr lang="en-US" dirty="0">
                <a:solidFill>
                  <a:schemeClr val="accent6">
                    <a:lumMod val="75000"/>
                  </a:schemeClr>
                </a:solidFill>
                <a:latin typeface="Rockwell" pitchFamily="18" charset="0"/>
              </a:rPr>
              <a:t>Parallels--</a:t>
            </a:r>
            <a:r>
              <a:rPr lang="en-US" dirty="0" smtClean="0">
                <a:solidFill>
                  <a:schemeClr val="accent6">
                    <a:lumMod val="75000"/>
                  </a:schemeClr>
                </a:solidFill>
                <a:latin typeface="Rockwell" pitchFamily="18" charset="0"/>
              </a:rPr>
              <a:t>Recovery</a:t>
            </a:r>
            <a:r>
              <a:rPr lang="en-US" dirty="0" smtClean="0">
                <a:latin typeface="Rockwell Condensed" pitchFamily="18" charset="0"/>
              </a:rPr>
              <a:t> </a:t>
            </a:r>
            <a:r>
              <a:rPr lang="en-US" sz="2800" dirty="0" smtClean="0">
                <a:solidFill>
                  <a:schemeClr val="tx1"/>
                </a:solidFill>
                <a:latin typeface="Rockwell Condensed" pitchFamily="18" charset="0"/>
              </a:rPr>
              <a:t>By Dr. Ken </a:t>
            </a:r>
            <a:r>
              <a:rPr lang="en-US" sz="2800" dirty="0" err="1" smtClean="0">
                <a:solidFill>
                  <a:schemeClr val="tx1"/>
                </a:solidFill>
                <a:latin typeface="Rockwell Condensed" pitchFamily="18" charset="0"/>
              </a:rPr>
              <a:t>Minkoff</a:t>
            </a:r>
            <a:endParaRPr lang="en-US" sz="4800" dirty="0">
              <a:solidFill>
                <a:schemeClr val="tx1"/>
              </a:solidFill>
              <a:latin typeface="Rockwell" pitchFamily="18" charset="0"/>
            </a:endParaRPr>
          </a:p>
        </p:txBody>
      </p:sp>
      <p:sp>
        <p:nvSpPr>
          <p:cNvPr id="131075" name="Rectangle 3"/>
          <p:cNvSpPr>
            <a:spLocks noGrp="1" noChangeArrowheads="1"/>
          </p:cNvSpPr>
          <p:nvPr>
            <p:ph type="body" idx="1"/>
          </p:nvPr>
        </p:nvSpPr>
        <p:spPr/>
        <p:txBody>
          <a:bodyPr/>
          <a:lstStyle/>
          <a:p>
            <a:r>
              <a:rPr lang="en-US"/>
              <a:t>4.  a.                                                       A prerequisite for rehabilitation is maintaining stabilization by following a long term program:</a:t>
            </a:r>
          </a:p>
          <a:p>
            <a:pPr lvl="1"/>
            <a:r>
              <a:rPr lang="en-US"/>
              <a:t>“Don’t drink”…, Go to meetings, read literature, etc.</a:t>
            </a:r>
          </a:p>
          <a:p>
            <a:pPr lvl="1"/>
            <a:r>
              <a:rPr lang="en-US"/>
              <a:t>Take meds, attend groups, see CM/Dr., etc.</a:t>
            </a:r>
          </a:p>
        </p:txBody>
      </p:sp>
      <p:sp>
        <p:nvSpPr>
          <p:cNvPr id="4" name="Slide Number Placeholder 3"/>
          <p:cNvSpPr>
            <a:spLocks noGrp="1"/>
          </p:cNvSpPr>
          <p:nvPr>
            <p:ph type="sldNum" sz="quarter" idx="12"/>
          </p:nvPr>
        </p:nvSpPr>
        <p:spPr/>
        <p:txBody>
          <a:bodyPr/>
          <a:lstStyle/>
          <a:p>
            <a:fld id="{D94BF987-171F-4F17-85A6-9DAABDAA9AD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2098" name="Rectangle 2"/>
          <p:cNvSpPr>
            <a:spLocks noGrp="1" noChangeArrowheads="1"/>
          </p:cNvSpPr>
          <p:nvPr>
            <p:ph type="title"/>
          </p:nvPr>
        </p:nvSpPr>
        <p:spPr/>
        <p:txBody>
          <a:bodyPr/>
          <a:lstStyle/>
          <a:p>
            <a:r>
              <a:rPr lang="en-US" dirty="0">
                <a:solidFill>
                  <a:schemeClr val="accent6">
                    <a:lumMod val="75000"/>
                  </a:schemeClr>
                </a:solidFill>
                <a:latin typeface="Rockwell" pitchFamily="18" charset="0"/>
              </a:rPr>
              <a:t>Parallels--</a:t>
            </a:r>
            <a:r>
              <a:rPr lang="en-US" dirty="0" smtClean="0">
                <a:solidFill>
                  <a:schemeClr val="accent6">
                    <a:lumMod val="75000"/>
                  </a:schemeClr>
                </a:solidFill>
                <a:latin typeface="Rockwell" pitchFamily="18" charset="0"/>
              </a:rPr>
              <a:t>Recovery</a:t>
            </a:r>
            <a:r>
              <a:rPr lang="en-US" dirty="0" smtClean="0">
                <a:latin typeface="Rockwell Condensed" pitchFamily="18" charset="0"/>
              </a:rPr>
              <a:t> </a:t>
            </a:r>
            <a:r>
              <a:rPr lang="en-US" sz="2800" dirty="0" smtClean="0">
                <a:solidFill>
                  <a:schemeClr val="tx1"/>
                </a:solidFill>
                <a:latin typeface="Rockwell Condensed" pitchFamily="18" charset="0"/>
              </a:rPr>
              <a:t>By Dr. Ken </a:t>
            </a:r>
            <a:r>
              <a:rPr lang="en-US" sz="2800" dirty="0" err="1" smtClean="0">
                <a:solidFill>
                  <a:schemeClr val="tx1"/>
                </a:solidFill>
                <a:latin typeface="Rockwell Condensed" pitchFamily="18" charset="0"/>
              </a:rPr>
              <a:t>Minkoff</a:t>
            </a:r>
            <a:endParaRPr lang="en-US" dirty="0">
              <a:solidFill>
                <a:schemeClr val="tx1"/>
              </a:solidFill>
              <a:latin typeface="Rockwell" pitchFamily="18" charset="0"/>
            </a:endParaRPr>
          </a:p>
        </p:txBody>
      </p:sp>
      <p:sp>
        <p:nvSpPr>
          <p:cNvPr id="132099" name="Rectangle 3"/>
          <p:cNvSpPr>
            <a:spLocks noGrp="1" noChangeArrowheads="1"/>
          </p:cNvSpPr>
          <p:nvPr>
            <p:ph type="body" idx="1"/>
          </p:nvPr>
        </p:nvSpPr>
        <p:spPr>
          <a:xfrm>
            <a:off x="228600" y="2017713"/>
            <a:ext cx="8726488" cy="4114800"/>
          </a:xfrm>
        </p:spPr>
        <p:txBody>
          <a:bodyPr/>
          <a:lstStyle/>
          <a:p>
            <a:r>
              <a:rPr lang="en-US"/>
              <a:t>4.  b.                                                  Once stabilization has been maintained long enough (usually 1 year) growth and rehabilitation can occur.</a:t>
            </a:r>
          </a:p>
          <a:p>
            <a:r>
              <a:rPr lang="en-US"/>
              <a:t>5.  Person must overcome Denial/Disbelief.</a:t>
            </a:r>
          </a:p>
          <a:p>
            <a:r>
              <a:rPr lang="en-US"/>
              <a:t>6.  Person must acknowledge powerlessness over the disease</a:t>
            </a:r>
          </a:p>
        </p:txBody>
      </p:sp>
      <p:sp>
        <p:nvSpPr>
          <p:cNvPr id="4" name="Slide Number Placeholder 3"/>
          <p:cNvSpPr>
            <a:spLocks noGrp="1"/>
          </p:cNvSpPr>
          <p:nvPr>
            <p:ph type="sldNum" sz="quarter" idx="12"/>
          </p:nvPr>
        </p:nvSpPr>
        <p:spPr/>
        <p:txBody>
          <a:bodyPr/>
          <a:lstStyle/>
          <a:p>
            <a:fld id="{D94BF987-171F-4F17-85A6-9DAABDAA9AD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3122" name="Rectangle 1026"/>
          <p:cNvSpPr>
            <a:spLocks noGrp="1" noChangeArrowheads="1"/>
          </p:cNvSpPr>
          <p:nvPr>
            <p:ph type="title"/>
          </p:nvPr>
        </p:nvSpPr>
        <p:spPr/>
        <p:txBody>
          <a:bodyPr/>
          <a:lstStyle/>
          <a:p>
            <a:r>
              <a:rPr lang="en-US" dirty="0" smtClean="0">
                <a:solidFill>
                  <a:schemeClr val="accent6">
                    <a:lumMod val="75000"/>
                  </a:schemeClr>
                </a:solidFill>
                <a:latin typeface="Rockwell" pitchFamily="18" charset="0"/>
              </a:rPr>
              <a:t>Parallels—Recovery </a:t>
            </a:r>
            <a:r>
              <a:rPr lang="en-US" sz="2800" dirty="0" smtClean="0">
                <a:solidFill>
                  <a:schemeClr val="tx1"/>
                </a:solidFill>
                <a:latin typeface="Rockwell Condensed" pitchFamily="18" charset="0"/>
              </a:rPr>
              <a:t>By Dr. Ken </a:t>
            </a:r>
            <a:r>
              <a:rPr lang="en-US" sz="2800" dirty="0" err="1" smtClean="0">
                <a:solidFill>
                  <a:schemeClr val="tx1"/>
                </a:solidFill>
                <a:latin typeface="Rockwell Condensed" pitchFamily="18" charset="0"/>
              </a:rPr>
              <a:t>Minkoff</a:t>
            </a:r>
            <a:endParaRPr lang="en-US" dirty="0">
              <a:solidFill>
                <a:schemeClr val="tx1"/>
              </a:solidFill>
              <a:latin typeface="Rockwell" pitchFamily="18" charset="0"/>
            </a:endParaRPr>
          </a:p>
        </p:txBody>
      </p:sp>
      <p:sp>
        <p:nvSpPr>
          <p:cNvPr id="133123" name="Rectangle 1027"/>
          <p:cNvSpPr>
            <a:spLocks noGrp="1" noChangeArrowheads="1"/>
          </p:cNvSpPr>
          <p:nvPr>
            <p:ph type="body" idx="1"/>
          </p:nvPr>
        </p:nvSpPr>
        <p:spPr>
          <a:xfrm>
            <a:off x="381000" y="1752600"/>
            <a:ext cx="8574088" cy="4114800"/>
          </a:xfrm>
        </p:spPr>
        <p:txBody>
          <a:bodyPr/>
          <a:lstStyle/>
          <a:p>
            <a:r>
              <a:rPr lang="en-US" dirty="0">
                <a:latin typeface="Rockwell" pitchFamily="18" charset="0"/>
              </a:rPr>
              <a:t>7.  Person must </a:t>
            </a:r>
            <a:r>
              <a:rPr lang="en-US" u="sng" dirty="0">
                <a:latin typeface="Rockwell" pitchFamily="18" charset="0"/>
              </a:rPr>
              <a:t>ask for help</a:t>
            </a:r>
            <a:r>
              <a:rPr lang="en-US" dirty="0">
                <a:latin typeface="Rockwell" pitchFamily="18" charset="0"/>
              </a:rPr>
              <a:t> from a power 	greater than themselves to control 	symptoms (Higher Power, AA/NA, 	Therapist, Meds, etc.)</a:t>
            </a:r>
          </a:p>
          <a:p>
            <a:r>
              <a:rPr lang="en-US" dirty="0">
                <a:latin typeface="Rockwell" pitchFamily="18" charset="0"/>
              </a:rPr>
              <a:t>8.  Recovery proceeds </a:t>
            </a:r>
            <a:r>
              <a:rPr lang="en-US" b="1" dirty="0">
                <a:latin typeface="Rockwell" pitchFamily="18" charset="0"/>
              </a:rPr>
              <a:t>one day at a time</a:t>
            </a:r>
            <a:r>
              <a:rPr lang="en-US" dirty="0">
                <a:latin typeface="Rockwell" pitchFamily="18" charset="0"/>
              </a:rPr>
              <a:t> 	through increasing acceptance of one’s 	illness and gradually learns better 	coping skills to cope with daily reality. </a:t>
            </a:r>
          </a:p>
        </p:txBody>
      </p:sp>
      <p:sp>
        <p:nvSpPr>
          <p:cNvPr id="4" name="Slide Number Placeholder 3"/>
          <p:cNvSpPr>
            <a:spLocks noGrp="1"/>
          </p:cNvSpPr>
          <p:nvPr>
            <p:ph type="sldNum" sz="quarter" idx="12"/>
          </p:nvPr>
        </p:nvSpPr>
        <p:spPr/>
        <p:txBody>
          <a:bodyPr/>
          <a:lstStyle/>
          <a:p>
            <a:fld id="{D94BF987-171F-4F17-85A6-9DAABDAA9AD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4146" name="Rectangle 1026"/>
          <p:cNvSpPr>
            <a:spLocks noGrp="1" noChangeArrowheads="1"/>
          </p:cNvSpPr>
          <p:nvPr>
            <p:ph type="title"/>
          </p:nvPr>
        </p:nvSpPr>
        <p:spPr/>
        <p:txBody>
          <a:bodyPr/>
          <a:lstStyle/>
          <a:p>
            <a:r>
              <a:rPr lang="en-US" dirty="0" smtClean="0">
                <a:solidFill>
                  <a:schemeClr val="accent6">
                    <a:lumMod val="75000"/>
                  </a:schemeClr>
                </a:solidFill>
                <a:latin typeface="Rockwell" pitchFamily="18" charset="0"/>
              </a:rPr>
              <a:t>Parallels—Recovery </a:t>
            </a:r>
            <a:r>
              <a:rPr lang="en-US" sz="2800" dirty="0" smtClean="0">
                <a:solidFill>
                  <a:schemeClr val="tx1"/>
                </a:solidFill>
                <a:latin typeface="Rockwell Condensed" pitchFamily="18" charset="0"/>
              </a:rPr>
              <a:t>By Dr. Ken </a:t>
            </a:r>
            <a:r>
              <a:rPr lang="en-US" sz="2800" dirty="0" err="1" smtClean="0">
                <a:solidFill>
                  <a:schemeClr val="tx1"/>
                </a:solidFill>
                <a:latin typeface="Rockwell Condensed" pitchFamily="18" charset="0"/>
              </a:rPr>
              <a:t>Minkoff</a:t>
            </a:r>
            <a:endParaRPr lang="en-US" dirty="0">
              <a:solidFill>
                <a:schemeClr val="tx1"/>
              </a:solidFill>
              <a:latin typeface="Rockwell" pitchFamily="18" charset="0"/>
            </a:endParaRPr>
          </a:p>
        </p:txBody>
      </p:sp>
      <p:sp>
        <p:nvSpPr>
          <p:cNvPr id="134147" name="Rectangle 1027"/>
          <p:cNvSpPr>
            <a:spLocks noGrp="1" noChangeArrowheads="1"/>
          </p:cNvSpPr>
          <p:nvPr>
            <p:ph type="body" idx="1"/>
          </p:nvPr>
        </p:nvSpPr>
        <p:spPr>
          <a:xfrm>
            <a:off x="228600" y="2209800"/>
            <a:ext cx="8726488" cy="4114800"/>
          </a:xfrm>
        </p:spPr>
        <p:txBody>
          <a:bodyPr/>
          <a:lstStyle/>
          <a:p>
            <a:r>
              <a:rPr lang="en-US">
                <a:latin typeface="Rockwell" pitchFamily="18" charset="0"/>
              </a:rPr>
              <a:t>9.  Recovery is never “complete”, but 	slow, gradual progress can be made.</a:t>
            </a:r>
          </a:p>
          <a:p>
            <a:r>
              <a:rPr lang="en-US">
                <a:latin typeface="Rockwell" pitchFamily="18" charset="0"/>
              </a:rPr>
              <a:t>10.Risk of relapse is always present—need 	help </a:t>
            </a:r>
            <a:r>
              <a:rPr lang="en-US" b="1">
                <a:latin typeface="Rockwell" pitchFamily="18" charset="0"/>
              </a:rPr>
              <a:t>over time</a:t>
            </a:r>
            <a:r>
              <a:rPr lang="en-US">
                <a:latin typeface="Rockwell" pitchFamily="18" charset="0"/>
              </a:rPr>
              <a:t>.</a:t>
            </a:r>
          </a:p>
          <a:p>
            <a:r>
              <a:rPr lang="en-US">
                <a:latin typeface="Rockwell" pitchFamily="18" charset="0"/>
              </a:rPr>
              <a:t>11.Family must also be involved in a 	program to get help dealing with the 	disease.</a:t>
            </a:r>
          </a:p>
        </p:txBody>
      </p:sp>
      <p:sp>
        <p:nvSpPr>
          <p:cNvPr id="4" name="Slide Number Placeholder 3"/>
          <p:cNvSpPr>
            <a:spLocks noGrp="1"/>
          </p:cNvSpPr>
          <p:nvPr>
            <p:ph type="sldNum" sz="quarter" idx="12"/>
          </p:nvPr>
        </p:nvSpPr>
        <p:spPr/>
        <p:txBody>
          <a:bodyPr/>
          <a:lstStyle/>
          <a:p>
            <a:fld id="{D94BF987-171F-4F17-85A6-9DAABDAA9AD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5170" name="Rectangle 2"/>
          <p:cNvSpPr>
            <a:spLocks noGrp="1" noChangeArrowheads="1"/>
          </p:cNvSpPr>
          <p:nvPr>
            <p:ph type="title"/>
          </p:nvPr>
        </p:nvSpPr>
        <p:spPr>
          <a:xfrm>
            <a:off x="1350963" y="457200"/>
            <a:ext cx="7335837" cy="1143000"/>
          </a:xfrm>
        </p:spPr>
        <p:txBody>
          <a:bodyPr/>
          <a:lstStyle/>
          <a:p>
            <a:r>
              <a:rPr lang="en-US" sz="4800" dirty="0" smtClean="0">
                <a:latin typeface="Rockwell" pitchFamily="18" charset="0"/>
              </a:rPr>
              <a:t>    </a:t>
            </a:r>
            <a:r>
              <a:rPr lang="en-US" sz="4000" dirty="0" smtClean="0">
                <a:solidFill>
                  <a:schemeClr val="accent6">
                    <a:lumMod val="75000"/>
                  </a:schemeClr>
                </a:solidFill>
                <a:latin typeface="Rockwell" pitchFamily="18" charset="0"/>
              </a:rPr>
              <a:t>Parallels—Recovery</a:t>
            </a:r>
            <a:r>
              <a:rPr lang="en-US" dirty="0" smtClean="0">
                <a:solidFill>
                  <a:schemeClr val="accent6">
                    <a:lumMod val="75000"/>
                  </a:schemeClr>
                </a:solidFill>
                <a:latin typeface="Rockwell" pitchFamily="18" charset="0"/>
              </a:rPr>
              <a:t> </a:t>
            </a:r>
            <a:r>
              <a:rPr lang="en-US" sz="2000" dirty="0" smtClean="0">
                <a:solidFill>
                  <a:schemeClr val="tx1"/>
                </a:solidFill>
                <a:latin typeface="Rockwell Condensed" pitchFamily="18" charset="0"/>
              </a:rPr>
              <a:t>By Dr. Ken </a:t>
            </a:r>
            <a:r>
              <a:rPr lang="en-US" sz="2000" dirty="0" err="1" smtClean="0">
                <a:solidFill>
                  <a:schemeClr val="tx1"/>
                </a:solidFill>
                <a:latin typeface="Rockwell Condensed" pitchFamily="18" charset="0"/>
              </a:rPr>
              <a:t>Minkoff</a:t>
            </a:r>
            <a:endParaRPr lang="en-US" sz="4800" dirty="0">
              <a:solidFill>
                <a:schemeClr val="tx1"/>
              </a:solidFill>
              <a:latin typeface="Rockwell" pitchFamily="18" charset="0"/>
            </a:endParaRPr>
          </a:p>
        </p:txBody>
      </p:sp>
      <p:sp>
        <p:nvSpPr>
          <p:cNvPr id="135171" name="Rectangle 3"/>
          <p:cNvSpPr>
            <a:spLocks noGrp="1" noChangeArrowheads="1"/>
          </p:cNvSpPr>
          <p:nvPr>
            <p:ph type="body" idx="1"/>
          </p:nvPr>
        </p:nvSpPr>
        <p:spPr>
          <a:xfrm>
            <a:off x="685800" y="1828800"/>
            <a:ext cx="8269288" cy="4114800"/>
          </a:xfrm>
        </p:spPr>
        <p:txBody>
          <a:bodyPr/>
          <a:lstStyle/>
          <a:p>
            <a:r>
              <a:rPr lang="en-US" dirty="0">
                <a:latin typeface="Rockwell" pitchFamily="18" charset="0"/>
              </a:rPr>
              <a:t>12.Education about the disease is an 	important component.</a:t>
            </a:r>
          </a:p>
          <a:p>
            <a:r>
              <a:rPr lang="en-US" dirty="0">
                <a:latin typeface="Rockwell" pitchFamily="18" charset="0"/>
              </a:rPr>
              <a:t>13.Treatment must focus on feelings 	about the disease, and feeling good 	about oneself with a disease.</a:t>
            </a:r>
          </a:p>
          <a:p>
            <a:r>
              <a:rPr lang="en-US" dirty="0">
                <a:latin typeface="Rockwell" pitchFamily="18" charset="0"/>
              </a:rPr>
              <a:t>14.Ultimately, recovery is a physical, 	mental, and spiritual process.</a:t>
            </a:r>
          </a:p>
        </p:txBody>
      </p:sp>
      <p:sp>
        <p:nvSpPr>
          <p:cNvPr id="4" name="Slide Number Placeholder 3"/>
          <p:cNvSpPr>
            <a:spLocks noGrp="1"/>
          </p:cNvSpPr>
          <p:nvPr>
            <p:ph type="sldNum" sz="quarter" idx="12"/>
          </p:nvPr>
        </p:nvSpPr>
        <p:spPr/>
        <p:txBody>
          <a:bodyPr/>
          <a:lstStyle/>
          <a:p>
            <a:fld id="{D94BF987-171F-4F17-85A6-9DAABDAA9AD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8243" name="Text Box 3"/>
          <p:cNvSpPr txBox="1">
            <a:spLocks noChangeArrowheads="1"/>
          </p:cNvSpPr>
          <p:nvPr/>
        </p:nvSpPr>
        <p:spPr bwMode="auto">
          <a:xfrm>
            <a:off x="1600200" y="381000"/>
            <a:ext cx="6553200" cy="144655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accent6">
                    <a:lumMod val="75000"/>
                  </a:schemeClr>
                </a:solidFill>
                <a:latin typeface="Rockwell" pitchFamily="18" charset="0"/>
              </a:rPr>
              <a:t>BIOLOGICAL COMPONENTS</a:t>
            </a:r>
          </a:p>
        </p:txBody>
      </p:sp>
      <p:sp>
        <p:nvSpPr>
          <p:cNvPr id="138244" name="Text Box 4"/>
          <p:cNvSpPr txBox="1">
            <a:spLocks noChangeArrowheads="1"/>
          </p:cNvSpPr>
          <p:nvPr/>
        </p:nvSpPr>
        <p:spPr bwMode="auto">
          <a:xfrm>
            <a:off x="1219200" y="1828800"/>
            <a:ext cx="7696200" cy="1554163"/>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rPr>
              <a:t>Impaired brain chemistry effects the metabolism of substances, resulting in loss of control, abuse, and/or dependence.  </a:t>
            </a:r>
          </a:p>
        </p:txBody>
      </p:sp>
      <p:pic>
        <p:nvPicPr>
          <p:cNvPr id="138246" name="Picture 6" descr="\\CBH\SoftDist\Software\Office_2000_Pro_CD2\PFiles\MSOffice\Clipart\standard\stddir1\bd05199_.wmf"/>
          <p:cNvPicPr>
            <a:picLocks noChangeAspect="1" noChangeArrowheads="1"/>
          </p:cNvPicPr>
          <p:nvPr/>
        </p:nvPicPr>
        <p:blipFill>
          <a:blip r:embed="rId3" cstate="print"/>
          <a:srcRect/>
          <a:stretch>
            <a:fillRect/>
          </a:stretch>
        </p:blipFill>
        <p:spPr bwMode="auto">
          <a:xfrm>
            <a:off x="5791200" y="4006850"/>
            <a:ext cx="3352800" cy="2851150"/>
          </a:xfrm>
          <a:prstGeom prst="rect">
            <a:avLst/>
          </a:prstGeom>
          <a:noFill/>
        </p:spPr>
      </p:pic>
      <p:sp>
        <p:nvSpPr>
          <p:cNvPr id="138247" name="Text Box 7"/>
          <p:cNvSpPr txBox="1">
            <a:spLocks noChangeArrowheads="1"/>
          </p:cNvSpPr>
          <p:nvPr/>
        </p:nvSpPr>
        <p:spPr bwMode="auto">
          <a:xfrm>
            <a:off x="304800" y="3657600"/>
            <a:ext cx="5562600" cy="2925763"/>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rPr>
              <a:t>Dopamine receptors are effected by alcohol/drug use and this is the same area effected by psychotropic medication.              </a:t>
            </a:r>
            <a:r>
              <a:rPr lang="en-US" sz="2800" dirty="0">
                <a:latin typeface="Times New Roman" pitchFamily="18" charset="0"/>
              </a:rPr>
              <a:t>(and Caffeine &amp; Nicotine)</a:t>
            </a:r>
          </a:p>
          <a:p>
            <a:pPr>
              <a:spcBef>
                <a:spcPct val="50000"/>
              </a:spcBef>
            </a:pPr>
            <a:endParaRPr lang="en-US" sz="2000" dirty="0"/>
          </a:p>
        </p:txBody>
      </p:sp>
      <p:sp>
        <p:nvSpPr>
          <p:cNvPr id="138248" name="Rectangle 8"/>
          <p:cNvSpPr>
            <a:spLocks noChangeArrowheads="1"/>
          </p:cNvSpPr>
          <p:nvPr/>
        </p:nvSpPr>
        <p:spPr bwMode="auto">
          <a:xfrm>
            <a:off x="990600" y="1905000"/>
            <a:ext cx="8001000" cy="1524000"/>
          </a:xfrm>
          <a:prstGeom prst="rect">
            <a:avLst/>
          </a:prstGeom>
          <a:noFill/>
          <a:ln w="38100">
            <a:solidFill>
              <a:schemeClr val="folHlink"/>
            </a:solidFill>
            <a:miter lim="800000"/>
            <a:headEnd/>
            <a:tailEnd/>
          </a:ln>
          <a:effectLst/>
        </p:spPr>
        <p:txBody>
          <a:bodyPr wrap="none" anchor="ctr"/>
          <a:lstStyle/>
          <a:p>
            <a:endParaRPr lang="en-US"/>
          </a:p>
        </p:txBody>
      </p:sp>
      <p:sp>
        <p:nvSpPr>
          <p:cNvPr id="138249" name="Rectangle 9"/>
          <p:cNvSpPr>
            <a:spLocks noChangeArrowheads="1"/>
          </p:cNvSpPr>
          <p:nvPr/>
        </p:nvSpPr>
        <p:spPr bwMode="auto">
          <a:xfrm>
            <a:off x="304800" y="3581400"/>
            <a:ext cx="5486400" cy="2590800"/>
          </a:xfrm>
          <a:prstGeom prst="rect">
            <a:avLst/>
          </a:prstGeom>
          <a:noFill/>
          <a:ln w="28575">
            <a:solidFill>
              <a:schemeClr val="hlink"/>
            </a:solidFill>
            <a:miter lim="800000"/>
            <a:headEnd/>
            <a:tailEnd/>
          </a:ln>
          <a:effectLst/>
        </p:spPr>
        <p:txBody>
          <a:bodyPr wrap="none" anchor="ctr"/>
          <a:lstStyle/>
          <a:p>
            <a:endParaRPr lang="en-US"/>
          </a:p>
        </p:txBody>
      </p:sp>
      <p:sp>
        <p:nvSpPr>
          <p:cNvPr id="138250" name="AutoShape 10"/>
          <p:cNvSpPr>
            <a:spLocks noChangeArrowheads="1"/>
          </p:cNvSpPr>
          <p:nvPr/>
        </p:nvSpPr>
        <p:spPr bwMode="auto">
          <a:xfrm>
            <a:off x="7162800" y="3276600"/>
            <a:ext cx="1752600" cy="685800"/>
          </a:xfrm>
          <a:prstGeom prst="wedgeEllipseCallout">
            <a:avLst>
              <a:gd name="adj1" fmla="val -31431"/>
              <a:gd name="adj2" fmla="val 237963"/>
            </a:avLst>
          </a:prstGeom>
          <a:noFill/>
          <a:ln w="28575">
            <a:solidFill>
              <a:schemeClr val="accent1"/>
            </a:solidFill>
            <a:miter lim="800000"/>
            <a:headEnd/>
            <a:tailEnd/>
          </a:ln>
          <a:effectLst/>
        </p:spPr>
        <p:txBody>
          <a:bodyPr/>
          <a:lstStyle/>
          <a:p>
            <a:pPr algn="ctr"/>
            <a:endParaRPr lang="en-US"/>
          </a:p>
        </p:txBody>
      </p:sp>
      <p:sp>
        <p:nvSpPr>
          <p:cNvPr id="138251" name="Text Box 11"/>
          <p:cNvSpPr txBox="1">
            <a:spLocks noChangeArrowheads="1"/>
          </p:cNvSpPr>
          <p:nvPr/>
        </p:nvSpPr>
        <p:spPr bwMode="auto">
          <a:xfrm>
            <a:off x="7467600" y="3429000"/>
            <a:ext cx="1219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38252" name="Text Box 12"/>
          <p:cNvSpPr txBox="1">
            <a:spLocks noChangeArrowheads="1"/>
          </p:cNvSpPr>
          <p:nvPr/>
        </p:nvSpPr>
        <p:spPr bwMode="auto">
          <a:xfrm>
            <a:off x="7543800" y="3429000"/>
            <a:ext cx="1066800" cy="457200"/>
          </a:xfrm>
          <a:prstGeom prst="rect">
            <a:avLst/>
          </a:prstGeom>
          <a:noFill/>
          <a:ln w="9525">
            <a:noFill/>
            <a:miter lim="800000"/>
            <a:headEnd/>
            <a:tailEnd/>
          </a:ln>
          <a:effectLst/>
        </p:spPr>
        <p:txBody>
          <a:bodyPr>
            <a:spAutoFit/>
          </a:bodyPr>
          <a:lstStyle/>
          <a:p>
            <a:pPr>
              <a:spcBef>
                <a:spcPct val="50000"/>
              </a:spcBef>
            </a:pPr>
            <a:r>
              <a:rPr lang="en-US"/>
              <a:t>HELP</a:t>
            </a:r>
          </a:p>
        </p:txBody>
      </p:sp>
      <p:pic>
        <p:nvPicPr>
          <p:cNvPr id="138253" name="Picture 13" descr="\\CBH\SoftDist\Software\Office_2000_Pro_CD2\PFiles\MSOffice\Clipart\standard\stddir3\hh01516_.wmf"/>
          <p:cNvPicPr>
            <a:picLocks noChangeAspect="1" noChangeArrowheads="1"/>
          </p:cNvPicPr>
          <p:nvPr/>
        </p:nvPicPr>
        <p:blipFill>
          <a:blip r:embed="rId4" cstate="print"/>
          <a:srcRect/>
          <a:stretch>
            <a:fillRect/>
          </a:stretch>
        </p:blipFill>
        <p:spPr bwMode="auto">
          <a:xfrm>
            <a:off x="5867400" y="5867400"/>
            <a:ext cx="849313" cy="885825"/>
          </a:xfrm>
          <a:prstGeom prst="rect">
            <a:avLst/>
          </a:prstGeom>
          <a:noFill/>
        </p:spPr>
      </p:pic>
      <p:pic>
        <p:nvPicPr>
          <p:cNvPr id="138254" name="Picture 14" descr="\\CBH\SoftDist\Software\Office_2000_Pro_CD2\PFiles\MSOffice\Clipart\standard\stddir1\bd00024_.wmf"/>
          <p:cNvPicPr>
            <a:picLocks noChangeAspect="1" noChangeArrowheads="1"/>
          </p:cNvPicPr>
          <p:nvPr/>
        </p:nvPicPr>
        <p:blipFill>
          <a:blip r:embed="rId5" cstate="print"/>
          <a:srcRect/>
          <a:stretch>
            <a:fillRect/>
          </a:stretch>
        </p:blipFill>
        <p:spPr bwMode="auto">
          <a:xfrm>
            <a:off x="5410200" y="5105400"/>
            <a:ext cx="893763" cy="730250"/>
          </a:xfrm>
          <a:prstGeom prst="rect">
            <a:avLst/>
          </a:prstGeom>
          <a:noFill/>
        </p:spPr>
      </p:pic>
      <p:sp>
        <p:nvSpPr>
          <p:cNvPr id="13" name="Slide Number Placeholder 12"/>
          <p:cNvSpPr>
            <a:spLocks noGrp="1"/>
          </p:cNvSpPr>
          <p:nvPr>
            <p:ph type="sldNum" sz="quarter" idx="12"/>
          </p:nvPr>
        </p:nvSpPr>
        <p:spPr/>
        <p:txBody>
          <a:bodyPr/>
          <a:lstStyle/>
          <a:p>
            <a:fld id="{499BC5F0-0ADE-4E81-977E-BE61ECD54B3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Rockwell" pitchFamily="18" charset="0"/>
              </a:rPr>
              <a:t>Conflict of interest note:</a:t>
            </a:r>
            <a:endParaRPr lang="en-US" dirty="0">
              <a:latin typeface="Rockwell" pitchFamily="18" charset="0"/>
            </a:endParaRPr>
          </a:p>
        </p:txBody>
      </p:sp>
      <p:sp>
        <p:nvSpPr>
          <p:cNvPr id="3" name="Content Placeholder 2"/>
          <p:cNvSpPr>
            <a:spLocks noGrp="1"/>
          </p:cNvSpPr>
          <p:nvPr>
            <p:ph idx="1"/>
          </p:nvPr>
        </p:nvSpPr>
        <p:spPr/>
        <p:txBody>
          <a:bodyPr/>
          <a:lstStyle/>
          <a:p>
            <a:pPr algn="ctr">
              <a:buNone/>
            </a:pPr>
            <a:r>
              <a:rPr lang="en-US" sz="4400" b="1" dirty="0" smtClean="0">
                <a:latin typeface="Rockwell" pitchFamily="18" charset="0"/>
              </a:rPr>
              <a:t>This presenter has </a:t>
            </a:r>
          </a:p>
          <a:p>
            <a:pPr algn="ctr">
              <a:buNone/>
            </a:pPr>
            <a:r>
              <a:rPr lang="en-US" sz="4400" b="1" dirty="0" smtClean="0">
                <a:latin typeface="Rockwell" pitchFamily="18" charset="0"/>
              </a:rPr>
              <a:t>no conflict of interest, commercial support, </a:t>
            </a:r>
          </a:p>
          <a:p>
            <a:pPr algn="ctr">
              <a:buNone/>
            </a:pPr>
            <a:r>
              <a:rPr lang="en-US" sz="4400" b="1" dirty="0" smtClean="0">
                <a:latin typeface="Rockwell" pitchFamily="18" charset="0"/>
              </a:rPr>
              <a:t>or </a:t>
            </a:r>
          </a:p>
          <a:p>
            <a:pPr algn="ctr">
              <a:buNone/>
            </a:pPr>
            <a:r>
              <a:rPr lang="en-US" sz="4400" b="1" dirty="0" smtClean="0">
                <a:latin typeface="Rockwell" pitchFamily="18" charset="0"/>
              </a:rPr>
              <a:t>off label use to disclose.</a:t>
            </a:r>
            <a:endParaRPr lang="en-US" sz="4400" b="1" dirty="0">
              <a:latin typeface="Rockwell"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41314" name="Text Box 2"/>
          <p:cNvSpPr txBox="1">
            <a:spLocks noChangeArrowheads="1"/>
          </p:cNvSpPr>
          <p:nvPr/>
        </p:nvSpPr>
        <p:spPr bwMode="auto">
          <a:xfrm>
            <a:off x="1295400" y="2362200"/>
            <a:ext cx="7162800" cy="3293209"/>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rPr>
              <a:t>Often persons with severe </a:t>
            </a:r>
            <a:r>
              <a:rPr lang="en-US" sz="3200" dirty="0" smtClean="0">
                <a:latin typeface="Times New Roman" pitchFamily="18" charset="0"/>
              </a:rPr>
              <a:t>mental </a:t>
            </a:r>
            <a:r>
              <a:rPr lang="en-US" sz="3200" dirty="0">
                <a:latin typeface="Times New Roman" pitchFamily="18" charset="0"/>
              </a:rPr>
              <a:t>illness will have a lower tolerance to the effects of substances due to the changes in brain chemistry.  </a:t>
            </a:r>
          </a:p>
          <a:p>
            <a:pPr>
              <a:spcBef>
                <a:spcPct val="50000"/>
              </a:spcBef>
            </a:pPr>
            <a:r>
              <a:rPr lang="en-US" sz="3200" dirty="0">
                <a:latin typeface="Times New Roman" pitchFamily="18" charset="0"/>
              </a:rPr>
              <a:t>Their pattern of use does lead to the same outcomes as a “heavy” user.</a:t>
            </a:r>
          </a:p>
        </p:txBody>
      </p:sp>
      <p:sp>
        <p:nvSpPr>
          <p:cNvPr id="141315" name="Text Box 3"/>
          <p:cNvSpPr txBox="1">
            <a:spLocks noChangeArrowheads="1"/>
          </p:cNvSpPr>
          <p:nvPr/>
        </p:nvSpPr>
        <p:spPr bwMode="auto">
          <a:xfrm>
            <a:off x="1524000" y="609600"/>
            <a:ext cx="3657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41317" name="Text Box 5"/>
          <p:cNvSpPr txBox="1">
            <a:spLocks noChangeArrowheads="1"/>
          </p:cNvSpPr>
          <p:nvPr/>
        </p:nvSpPr>
        <p:spPr bwMode="auto">
          <a:xfrm>
            <a:off x="2590800" y="457200"/>
            <a:ext cx="5943600" cy="1200329"/>
          </a:xfrm>
          <a:prstGeom prst="rect">
            <a:avLst/>
          </a:prstGeom>
          <a:noFill/>
          <a:ln w="9525">
            <a:noFill/>
            <a:miter lim="800000"/>
            <a:headEnd/>
            <a:tailEnd/>
          </a:ln>
          <a:effectLst/>
        </p:spPr>
        <p:txBody>
          <a:bodyPr wrap="square">
            <a:spAutoFit/>
          </a:bodyPr>
          <a:lstStyle/>
          <a:p>
            <a:pPr>
              <a:spcBef>
                <a:spcPct val="50000"/>
              </a:spcBef>
            </a:pPr>
            <a:r>
              <a:rPr lang="en-US" sz="3600" b="1" dirty="0">
                <a:solidFill>
                  <a:schemeClr val="accent6">
                    <a:lumMod val="75000"/>
                  </a:schemeClr>
                </a:solidFill>
                <a:latin typeface="Rockwell" pitchFamily="18" charset="0"/>
              </a:rPr>
              <a:t>BIOLOGICAL---</a:t>
            </a:r>
          </a:p>
          <a:p>
            <a:pPr>
              <a:spcBef>
                <a:spcPct val="50000"/>
              </a:spcBef>
            </a:pPr>
            <a:endParaRPr lang="en-US" dirty="0">
              <a:solidFill>
                <a:schemeClr val="accent6">
                  <a:lumMod val="75000"/>
                </a:schemeClr>
              </a:solidFill>
            </a:endParaRPr>
          </a:p>
        </p:txBody>
      </p:sp>
      <p:sp>
        <p:nvSpPr>
          <p:cNvPr id="141318" name="AutoShape 6"/>
          <p:cNvSpPr>
            <a:spLocks noChangeArrowheads="1"/>
          </p:cNvSpPr>
          <p:nvPr/>
        </p:nvSpPr>
        <p:spPr bwMode="auto">
          <a:xfrm>
            <a:off x="457200" y="25146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1319" name="AutoShape 7"/>
          <p:cNvSpPr>
            <a:spLocks noChangeArrowheads="1"/>
          </p:cNvSpPr>
          <p:nvPr/>
        </p:nvSpPr>
        <p:spPr bwMode="auto">
          <a:xfrm>
            <a:off x="533400" y="47244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7" name="Slide Number Placeholder 6"/>
          <p:cNvSpPr>
            <a:spLocks noGrp="1"/>
          </p:cNvSpPr>
          <p:nvPr>
            <p:ph type="sldNum" sz="quarter" idx="12"/>
          </p:nvPr>
        </p:nvSpPr>
        <p:spPr/>
        <p:txBody>
          <a:bodyPr/>
          <a:lstStyle/>
          <a:p>
            <a:fld id="{499BC5F0-0ADE-4E81-977E-BE61ECD54B34}"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cture1.jpg"/>
          <p:cNvPicPr>
            <a:picLocks noChangeAspect="1"/>
          </p:cNvPicPr>
          <p:nvPr/>
        </p:nvPicPr>
        <p:blipFill>
          <a:blip r:embed="rId2" cstate="print"/>
          <a:stretch>
            <a:fillRect/>
          </a:stretch>
        </p:blipFill>
        <p:spPr>
          <a:xfrm>
            <a:off x="10166" y="0"/>
            <a:ext cx="9133834" cy="6858000"/>
          </a:xfrm>
          <a:prstGeom prst="rect">
            <a:avLst/>
          </a:prstGeom>
        </p:spPr>
      </p:pic>
      <p:sp>
        <p:nvSpPr>
          <p:cNvPr id="142338" name="Text Box 2"/>
          <p:cNvSpPr txBox="1">
            <a:spLocks noChangeArrowheads="1"/>
          </p:cNvSpPr>
          <p:nvPr/>
        </p:nvSpPr>
        <p:spPr bwMode="auto">
          <a:xfrm>
            <a:off x="3352800" y="609600"/>
            <a:ext cx="43434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9900"/>
                </a:solidFill>
                <a:latin typeface="Rockwell" pitchFamily="18" charset="0"/>
              </a:rPr>
              <a:t>PSYCHOLOGICAL</a:t>
            </a:r>
          </a:p>
        </p:txBody>
      </p:sp>
      <p:sp>
        <p:nvSpPr>
          <p:cNvPr id="142339" name="Text Box 3"/>
          <p:cNvSpPr txBox="1">
            <a:spLocks noChangeArrowheads="1"/>
          </p:cNvSpPr>
          <p:nvPr/>
        </p:nvSpPr>
        <p:spPr bwMode="auto">
          <a:xfrm>
            <a:off x="838200" y="2057400"/>
            <a:ext cx="7848600" cy="946150"/>
          </a:xfrm>
          <a:prstGeom prst="rect">
            <a:avLst/>
          </a:prstGeom>
          <a:noFill/>
          <a:ln w="9525">
            <a:noFill/>
            <a:miter lim="800000"/>
            <a:headEnd/>
            <a:tailEnd/>
          </a:ln>
          <a:effectLst/>
        </p:spPr>
        <p:txBody>
          <a:bodyPr>
            <a:spAutoFit/>
          </a:bodyPr>
          <a:lstStyle/>
          <a:p>
            <a:pPr>
              <a:spcBef>
                <a:spcPct val="50000"/>
              </a:spcBef>
            </a:pPr>
            <a:r>
              <a:rPr lang="en-US" sz="2800" b="1" dirty="0">
                <a:latin typeface="Times New Roman" pitchFamily="18" charset="0"/>
              </a:rPr>
              <a:t>THE </a:t>
            </a:r>
            <a:r>
              <a:rPr lang="en-US" sz="2800" b="1" dirty="0" smtClean="0">
                <a:latin typeface="Times New Roman" pitchFamily="18" charset="0"/>
              </a:rPr>
              <a:t>PERSON </a:t>
            </a:r>
            <a:r>
              <a:rPr lang="en-US" sz="2800" b="1" dirty="0">
                <a:latin typeface="Times New Roman" pitchFamily="18" charset="0"/>
              </a:rPr>
              <a:t>IS AWARE OF OR HAS BEEN TOLD HOW CONTINUED USE IMPACTS:</a:t>
            </a:r>
          </a:p>
        </p:txBody>
      </p:sp>
      <p:sp>
        <p:nvSpPr>
          <p:cNvPr id="142340" name="Text Box 4"/>
          <p:cNvSpPr txBox="1">
            <a:spLocks noChangeArrowheads="1"/>
          </p:cNvSpPr>
          <p:nvPr/>
        </p:nvSpPr>
        <p:spPr bwMode="auto">
          <a:xfrm>
            <a:off x="533400" y="3429000"/>
            <a:ext cx="3962400" cy="2228850"/>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PSYCHIATRIC SYMPTOMS</a:t>
            </a:r>
          </a:p>
          <a:p>
            <a:pPr>
              <a:spcBef>
                <a:spcPct val="50000"/>
              </a:spcBef>
            </a:pPr>
            <a:r>
              <a:rPr lang="en-US" sz="2800">
                <a:latin typeface="Times New Roman" pitchFamily="18" charset="0"/>
              </a:rPr>
              <a:t>RELATIONSHIPS</a:t>
            </a:r>
          </a:p>
          <a:p>
            <a:pPr>
              <a:spcBef>
                <a:spcPct val="50000"/>
              </a:spcBef>
            </a:pPr>
            <a:r>
              <a:rPr lang="en-US" sz="2800">
                <a:latin typeface="Times New Roman" pitchFamily="18" charset="0"/>
              </a:rPr>
              <a:t>SOCIAL ACTIVITIES</a:t>
            </a:r>
          </a:p>
        </p:txBody>
      </p:sp>
      <p:sp>
        <p:nvSpPr>
          <p:cNvPr id="142341" name="Text Box 5"/>
          <p:cNvSpPr txBox="1">
            <a:spLocks noChangeArrowheads="1"/>
          </p:cNvSpPr>
          <p:nvPr/>
        </p:nvSpPr>
        <p:spPr bwMode="auto">
          <a:xfrm>
            <a:off x="4800600" y="3429000"/>
            <a:ext cx="4267200" cy="2228850"/>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PHYSICAL HEALTH</a:t>
            </a:r>
          </a:p>
          <a:p>
            <a:pPr>
              <a:spcBef>
                <a:spcPct val="50000"/>
              </a:spcBef>
            </a:pPr>
            <a:r>
              <a:rPr lang="en-US" sz="2800">
                <a:latin typeface="Times New Roman" pitchFamily="18" charset="0"/>
              </a:rPr>
              <a:t>VOCATIONAL ACTIVITIES</a:t>
            </a:r>
          </a:p>
          <a:p>
            <a:pPr>
              <a:spcBef>
                <a:spcPct val="50000"/>
              </a:spcBef>
            </a:pPr>
            <a:r>
              <a:rPr lang="en-US" sz="2800">
                <a:latin typeface="Times New Roman" pitchFamily="18" charset="0"/>
              </a:rPr>
              <a:t>QUALITY OF LIFE</a:t>
            </a:r>
          </a:p>
        </p:txBody>
      </p:sp>
      <p:sp>
        <p:nvSpPr>
          <p:cNvPr id="142342" name="Oval 6"/>
          <p:cNvSpPr>
            <a:spLocks noChangeArrowheads="1"/>
          </p:cNvSpPr>
          <p:nvPr/>
        </p:nvSpPr>
        <p:spPr bwMode="auto">
          <a:xfrm>
            <a:off x="3429000" y="457200"/>
            <a:ext cx="4114800" cy="838200"/>
          </a:xfrm>
          <a:prstGeom prst="ellipse">
            <a:avLst/>
          </a:prstGeom>
          <a:noFill/>
          <a:ln w="38100">
            <a:solidFill>
              <a:srgbClr val="CC6600"/>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a:off x="76200" y="35052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2345" name="AutoShape 9"/>
          <p:cNvSpPr>
            <a:spLocks noChangeArrowheads="1"/>
          </p:cNvSpPr>
          <p:nvPr/>
        </p:nvSpPr>
        <p:spPr bwMode="auto">
          <a:xfrm>
            <a:off x="76200" y="46482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2346" name="AutoShape 10"/>
          <p:cNvSpPr>
            <a:spLocks noChangeArrowheads="1"/>
          </p:cNvSpPr>
          <p:nvPr/>
        </p:nvSpPr>
        <p:spPr bwMode="auto">
          <a:xfrm>
            <a:off x="76200" y="52578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2347" name="AutoShape 11"/>
          <p:cNvSpPr>
            <a:spLocks noChangeArrowheads="1"/>
          </p:cNvSpPr>
          <p:nvPr/>
        </p:nvSpPr>
        <p:spPr bwMode="auto">
          <a:xfrm>
            <a:off x="4343400" y="35814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2348" name="AutoShape 12"/>
          <p:cNvSpPr>
            <a:spLocks noChangeArrowheads="1"/>
          </p:cNvSpPr>
          <p:nvPr/>
        </p:nvSpPr>
        <p:spPr bwMode="auto">
          <a:xfrm>
            <a:off x="4343400" y="41910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2349" name="AutoShape 13"/>
          <p:cNvSpPr>
            <a:spLocks noChangeArrowheads="1"/>
          </p:cNvSpPr>
          <p:nvPr/>
        </p:nvSpPr>
        <p:spPr bwMode="auto">
          <a:xfrm>
            <a:off x="4343400" y="52578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12"/>
          </p:nvPr>
        </p:nvSpPr>
        <p:spPr/>
        <p:txBody>
          <a:bodyPr/>
          <a:lstStyle/>
          <a:p>
            <a:fld id="{499BC5F0-0ADE-4E81-977E-BE61ECD54B3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44386" name="Text Box 2"/>
          <p:cNvSpPr txBox="1">
            <a:spLocks noChangeArrowheads="1"/>
          </p:cNvSpPr>
          <p:nvPr/>
        </p:nvSpPr>
        <p:spPr bwMode="auto">
          <a:xfrm>
            <a:off x="1143000" y="2133600"/>
            <a:ext cx="7467600" cy="3970318"/>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rPr>
              <a:t>Frequently missing work or drop in productivity rate;</a:t>
            </a:r>
          </a:p>
          <a:p>
            <a:pPr>
              <a:spcBef>
                <a:spcPct val="50000"/>
              </a:spcBef>
            </a:pPr>
            <a:r>
              <a:rPr lang="en-US" dirty="0">
                <a:latin typeface="Times New Roman" pitchFamily="18" charset="0"/>
              </a:rPr>
              <a:t>Sudden appearance or increase in psychiatric symptoms;</a:t>
            </a:r>
          </a:p>
          <a:p>
            <a:pPr>
              <a:spcBef>
                <a:spcPct val="50000"/>
              </a:spcBef>
            </a:pPr>
            <a:r>
              <a:rPr lang="en-US" dirty="0" smtClean="0">
                <a:latin typeface="Times New Roman" pitchFamily="18" charset="0"/>
              </a:rPr>
              <a:t>Isolation</a:t>
            </a:r>
            <a:r>
              <a:rPr lang="en-US" dirty="0">
                <a:latin typeface="Times New Roman" pitchFamily="18" charset="0"/>
              </a:rPr>
              <a:t>, paranoia, delusions, lethargy, incoherent speech, </a:t>
            </a:r>
          </a:p>
          <a:p>
            <a:pPr>
              <a:spcBef>
                <a:spcPct val="50000"/>
              </a:spcBef>
            </a:pPr>
            <a:r>
              <a:rPr lang="en-US" dirty="0">
                <a:latin typeface="Times New Roman" pitchFamily="18" charset="0"/>
              </a:rPr>
              <a:t>Hostility, angry outbursts, hallucinations, poor concentration,</a:t>
            </a:r>
          </a:p>
          <a:p>
            <a:pPr>
              <a:spcBef>
                <a:spcPct val="50000"/>
              </a:spcBef>
            </a:pPr>
            <a:r>
              <a:rPr lang="en-US" dirty="0">
                <a:latin typeface="Times New Roman" pitchFamily="18" charset="0"/>
              </a:rPr>
              <a:t>Poor judgment, etc. due to not taking meds as prescribed)</a:t>
            </a:r>
          </a:p>
          <a:p>
            <a:pPr>
              <a:spcBef>
                <a:spcPct val="50000"/>
              </a:spcBef>
            </a:pPr>
            <a:r>
              <a:rPr lang="en-US" dirty="0">
                <a:latin typeface="Times New Roman" pitchFamily="18" charset="0"/>
              </a:rPr>
              <a:t>Physical symptoms—weight loss (esp. with cocaine use), poor hygiene,</a:t>
            </a:r>
          </a:p>
        </p:txBody>
      </p:sp>
      <p:sp>
        <p:nvSpPr>
          <p:cNvPr id="144387" name="Text Box 3"/>
          <p:cNvSpPr txBox="1">
            <a:spLocks noChangeArrowheads="1"/>
          </p:cNvSpPr>
          <p:nvPr/>
        </p:nvSpPr>
        <p:spPr bwMode="auto">
          <a:xfrm>
            <a:off x="1295400" y="381000"/>
            <a:ext cx="7010400" cy="1311275"/>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9900"/>
                </a:solidFill>
                <a:latin typeface="Rockwell" pitchFamily="18" charset="0"/>
              </a:rPr>
              <a:t>PSYCHOLOGICAL ---</a:t>
            </a:r>
          </a:p>
          <a:p>
            <a:pPr algn="ctr">
              <a:spcBef>
                <a:spcPct val="50000"/>
              </a:spcBef>
            </a:pPr>
            <a:r>
              <a:rPr lang="en-US" sz="3200" b="1" dirty="0">
                <a:solidFill>
                  <a:srgbClr val="669900"/>
                </a:solidFill>
                <a:latin typeface="Rockwell" pitchFamily="18" charset="0"/>
              </a:rPr>
              <a:t>RESULTING</a:t>
            </a:r>
            <a:r>
              <a:rPr lang="en-US" sz="3200" dirty="0">
                <a:solidFill>
                  <a:srgbClr val="669900"/>
                </a:solidFill>
                <a:latin typeface="Rockwell" pitchFamily="18" charset="0"/>
              </a:rPr>
              <a:t> </a:t>
            </a:r>
            <a:r>
              <a:rPr lang="en-US" sz="3200" b="1" dirty="0">
                <a:solidFill>
                  <a:srgbClr val="669900"/>
                </a:solidFill>
                <a:latin typeface="Rockwell" pitchFamily="18" charset="0"/>
              </a:rPr>
              <a:t>BEHAVIORS:</a:t>
            </a:r>
            <a:endParaRPr lang="en-US" dirty="0">
              <a:solidFill>
                <a:srgbClr val="669900"/>
              </a:solidFill>
              <a:latin typeface="Rockwell" pitchFamily="18" charset="0"/>
            </a:endParaRPr>
          </a:p>
        </p:txBody>
      </p:sp>
      <p:sp>
        <p:nvSpPr>
          <p:cNvPr id="144388" name="AutoShape 4"/>
          <p:cNvSpPr>
            <a:spLocks noChangeArrowheads="1"/>
          </p:cNvSpPr>
          <p:nvPr/>
        </p:nvSpPr>
        <p:spPr bwMode="auto">
          <a:xfrm>
            <a:off x="381000" y="2286000"/>
            <a:ext cx="533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4389" name="AutoShape 5"/>
          <p:cNvSpPr>
            <a:spLocks noChangeArrowheads="1"/>
          </p:cNvSpPr>
          <p:nvPr/>
        </p:nvSpPr>
        <p:spPr bwMode="auto">
          <a:xfrm>
            <a:off x="381000" y="2819400"/>
            <a:ext cx="533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4393" name="AutoShape 9"/>
          <p:cNvSpPr>
            <a:spLocks noChangeArrowheads="1"/>
          </p:cNvSpPr>
          <p:nvPr/>
        </p:nvSpPr>
        <p:spPr bwMode="auto">
          <a:xfrm>
            <a:off x="381000" y="5410200"/>
            <a:ext cx="533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0" name="Slide Number Placeholder 9"/>
          <p:cNvSpPr>
            <a:spLocks noGrp="1"/>
          </p:cNvSpPr>
          <p:nvPr>
            <p:ph type="sldNum" sz="quarter" idx="12"/>
          </p:nvPr>
        </p:nvSpPr>
        <p:spPr/>
        <p:txBody>
          <a:bodyPr/>
          <a:lstStyle/>
          <a:p>
            <a:fld id="{499BC5F0-0ADE-4E81-977E-BE61ECD54B3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45410" name="Text Box 2"/>
          <p:cNvSpPr txBox="1">
            <a:spLocks noChangeArrowheads="1"/>
          </p:cNvSpPr>
          <p:nvPr/>
        </p:nvSpPr>
        <p:spPr bwMode="auto">
          <a:xfrm>
            <a:off x="914400" y="2209800"/>
            <a:ext cx="7924800" cy="3785652"/>
          </a:xfrm>
          <a:prstGeom prst="rect">
            <a:avLst/>
          </a:prstGeom>
          <a:noFill/>
          <a:ln w="9525">
            <a:noFill/>
            <a:miter lim="800000"/>
            <a:headEnd/>
            <a:tailEnd/>
          </a:ln>
          <a:effectLst/>
        </p:spPr>
        <p:txBody>
          <a:bodyPr>
            <a:spAutoFit/>
          </a:bodyPr>
          <a:lstStyle/>
          <a:p>
            <a:pPr>
              <a:spcBef>
                <a:spcPct val="50000"/>
              </a:spcBef>
            </a:pPr>
            <a:r>
              <a:rPr lang="en-US" dirty="0" smtClean="0">
                <a:latin typeface="Times New Roman" pitchFamily="18" charset="0"/>
              </a:rPr>
              <a:t>Withdrawal </a:t>
            </a:r>
            <a:r>
              <a:rPr lang="en-US" dirty="0">
                <a:latin typeface="Times New Roman" pitchFamily="18" charset="0"/>
              </a:rPr>
              <a:t>symptoms </a:t>
            </a:r>
            <a:endParaRPr lang="en-US" dirty="0" smtClean="0">
              <a:latin typeface="Times New Roman" pitchFamily="18" charset="0"/>
            </a:endParaRPr>
          </a:p>
          <a:p>
            <a:pPr>
              <a:spcBef>
                <a:spcPct val="50000"/>
              </a:spcBef>
            </a:pPr>
            <a:r>
              <a:rPr lang="en-US" dirty="0" smtClean="0">
                <a:latin typeface="Times New Roman" pitchFamily="18" charset="0"/>
              </a:rPr>
              <a:t>Spending all their time with known S.A. users;</a:t>
            </a:r>
          </a:p>
          <a:p>
            <a:pPr>
              <a:spcBef>
                <a:spcPct val="50000"/>
              </a:spcBef>
            </a:pPr>
            <a:r>
              <a:rPr lang="en-US" dirty="0" smtClean="0">
                <a:latin typeface="Times New Roman" pitchFamily="18" charset="0"/>
              </a:rPr>
              <a:t>Selling </a:t>
            </a:r>
            <a:r>
              <a:rPr lang="en-US" dirty="0">
                <a:latin typeface="Times New Roman" pitchFamily="18" charset="0"/>
              </a:rPr>
              <a:t>possessions for alcohol or drugs (including food, furniture, TV’s—theirs or others)</a:t>
            </a:r>
          </a:p>
          <a:p>
            <a:pPr>
              <a:spcBef>
                <a:spcPct val="50000"/>
              </a:spcBef>
            </a:pPr>
            <a:r>
              <a:rPr lang="en-US" dirty="0">
                <a:latin typeface="Times New Roman" pitchFamily="18" charset="0"/>
              </a:rPr>
              <a:t>Shoplifting items to sell or over the counter meds (</a:t>
            </a:r>
            <a:r>
              <a:rPr lang="en-US" dirty="0" err="1">
                <a:latin typeface="Times New Roman" pitchFamily="18" charset="0"/>
              </a:rPr>
              <a:t>benedryl</a:t>
            </a:r>
            <a:r>
              <a:rPr lang="en-US" dirty="0">
                <a:latin typeface="Times New Roman" pitchFamily="18" charset="0"/>
              </a:rPr>
              <a:t>, </a:t>
            </a:r>
            <a:r>
              <a:rPr lang="en-US" dirty="0" err="1">
                <a:latin typeface="Times New Roman" pitchFamily="18" charset="0"/>
              </a:rPr>
              <a:t>actifed</a:t>
            </a:r>
            <a:r>
              <a:rPr lang="en-US" dirty="0">
                <a:latin typeface="Times New Roman" pitchFamily="18" charset="0"/>
              </a:rPr>
              <a:t>, </a:t>
            </a:r>
            <a:r>
              <a:rPr lang="en-US" dirty="0" err="1">
                <a:latin typeface="Times New Roman" pitchFamily="18" charset="0"/>
              </a:rPr>
              <a:t>sudifed</a:t>
            </a:r>
            <a:r>
              <a:rPr lang="en-US" dirty="0">
                <a:latin typeface="Times New Roman" pitchFamily="18" charset="0"/>
              </a:rPr>
              <a:t>, sleeping pills)</a:t>
            </a:r>
          </a:p>
          <a:p>
            <a:pPr>
              <a:spcBef>
                <a:spcPct val="50000"/>
              </a:spcBef>
            </a:pPr>
            <a:r>
              <a:rPr lang="en-US" dirty="0">
                <a:latin typeface="Times New Roman" pitchFamily="18" charset="0"/>
              </a:rPr>
              <a:t>“Pan handling” or intimidating others for money to buy alcohol or drugs;</a:t>
            </a:r>
          </a:p>
        </p:txBody>
      </p:sp>
      <p:sp>
        <p:nvSpPr>
          <p:cNvPr id="145411" name="Text Box 3"/>
          <p:cNvSpPr txBox="1">
            <a:spLocks noChangeArrowheads="1"/>
          </p:cNvSpPr>
          <p:nvPr/>
        </p:nvSpPr>
        <p:spPr bwMode="auto">
          <a:xfrm>
            <a:off x="1981200" y="457200"/>
            <a:ext cx="5638800" cy="1877437"/>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9900"/>
                </a:solidFill>
                <a:latin typeface="Rockwell" pitchFamily="18" charset="0"/>
              </a:rPr>
              <a:t>PSYCHOLOGICAL---</a:t>
            </a:r>
          </a:p>
          <a:p>
            <a:pPr algn="ctr">
              <a:spcBef>
                <a:spcPct val="50000"/>
              </a:spcBef>
            </a:pPr>
            <a:r>
              <a:rPr lang="en-US" sz="3200" b="1" dirty="0">
                <a:solidFill>
                  <a:srgbClr val="669900"/>
                </a:solidFill>
                <a:latin typeface="Rockwell" pitchFamily="18" charset="0"/>
              </a:rPr>
              <a:t>RESULTING BEHAVIORS:</a:t>
            </a:r>
            <a:endParaRPr lang="en-US" b="1" dirty="0">
              <a:solidFill>
                <a:srgbClr val="669900"/>
              </a:solidFill>
              <a:latin typeface="Rockwell" pitchFamily="18" charset="0"/>
            </a:endParaRPr>
          </a:p>
          <a:p>
            <a:pPr>
              <a:spcBef>
                <a:spcPct val="50000"/>
              </a:spcBef>
            </a:pPr>
            <a:endParaRPr lang="en-US" dirty="0"/>
          </a:p>
        </p:txBody>
      </p:sp>
      <p:sp>
        <p:nvSpPr>
          <p:cNvPr id="145412" name="AutoShape 4"/>
          <p:cNvSpPr>
            <a:spLocks noChangeArrowheads="1"/>
          </p:cNvSpPr>
          <p:nvPr/>
        </p:nvSpPr>
        <p:spPr bwMode="auto">
          <a:xfrm>
            <a:off x="228600" y="22860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5413" name="AutoShape 5"/>
          <p:cNvSpPr>
            <a:spLocks noChangeArrowheads="1"/>
          </p:cNvSpPr>
          <p:nvPr/>
        </p:nvSpPr>
        <p:spPr bwMode="auto">
          <a:xfrm>
            <a:off x="228600" y="28956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5414" name="AutoShape 6"/>
          <p:cNvSpPr>
            <a:spLocks noChangeArrowheads="1"/>
          </p:cNvSpPr>
          <p:nvPr/>
        </p:nvSpPr>
        <p:spPr bwMode="auto">
          <a:xfrm>
            <a:off x="228600" y="35052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5415" name="AutoShape 7"/>
          <p:cNvSpPr>
            <a:spLocks noChangeArrowheads="1"/>
          </p:cNvSpPr>
          <p:nvPr/>
        </p:nvSpPr>
        <p:spPr bwMode="auto">
          <a:xfrm>
            <a:off x="228600" y="46482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5416" name="AutoShape 8"/>
          <p:cNvSpPr>
            <a:spLocks noChangeArrowheads="1"/>
          </p:cNvSpPr>
          <p:nvPr/>
        </p:nvSpPr>
        <p:spPr bwMode="auto">
          <a:xfrm>
            <a:off x="228600" y="52578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9" name="Slide Number Placeholder 8"/>
          <p:cNvSpPr>
            <a:spLocks noGrp="1"/>
          </p:cNvSpPr>
          <p:nvPr>
            <p:ph type="sldNum" sz="quarter" idx="12"/>
          </p:nvPr>
        </p:nvSpPr>
        <p:spPr/>
        <p:txBody>
          <a:bodyPr/>
          <a:lstStyle/>
          <a:p>
            <a:fld id="{499BC5F0-0ADE-4E81-977E-BE61ECD54B3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46434" name="Text Box 2"/>
          <p:cNvSpPr txBox="1">
            <a:spLocks noChangeArrowheads="1"/>
          </p:cNvSpPr>
          <p:nvPr/>
        </p:nvSpPr>
        <p:spPr bwMode="auto">
          <a:xfrm>
            <a:off x="1295400" y="1905000"/>
            <a:ext cx="7010400" cy="4473575"/>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Prostituting, dealing or “running” drugs to support alcohol/drug use;</a:t>
            </a:r>
          </a:p>
          <a:p>
            <a:pPr>
              <a:spcBef>
                <a:spcPct val="50000"/>
              </a:spcBef>
            </a:pPr>
            <a:r>
              <a:rPr lang="en-US">
                <a:latin typeface="Times New Roman" pitchFamily="18" charset="0"/>
              </a:rPr>
              <a:t>Seeking hospitalization or visiting the ER to obtain meds;</a:t>
            </a:r>
          </a:p>
          <a:p>
            <a:pPr>
              <a:spcBef>
                <a:spcPct val="50000"/>
              </a:spcBef>
            </a:pPr>
            <a:r>
              <a:rPr lang="en-US">
                <a:latin typeface="Times New Roman" pitchFamily="18" charset="0"/>
              </a:rPr>
              <a:t>Moving to a new “catchment area” as part of drug seeking activity.</a:t>
            </a:r>
          </a:p>
          <a:p>
            <a:pPr>
              <a:spcBef>
                <a:spcPct val="50000"/>
              </a:spcBef>
            </a:pPr>
            <a:r>
              <a:rPr lang="en-US">
                <a:latin typeface="Times New Roman" pitchFamily="18" charset="0"/>
              </a:rPr>
              <a:t>Their housing can be very unstable—evictions, moving from one place to another, live with family, live at the shelter.</a:t>
            </a:r>
          </a:p>
          <a:p>
            <a:pPr>
              <a:spcBef>
                <a:spcPct val="50000"/>
              </a:spcBef>
            </a:pPr>
            <a:endParaRPr lang="en-US">
              <a:latin typeface="Times New Roman" pitchFamily="18" charset="0"/>
            </a:endParaRPr>
          </a:p>
        </p:txBody>
      </p:sp>
      <p:sp>
        <p:nvSpPr>
          <p:cNvPr id="146435" name="Text Box 3"/>
          <p:cNvSpPr txBox="1">
            <a:spLocks noChangeArrowheads="1"/>
          </p:cNvSpPr>
          <p:nvPr/>
        </p:nvSpPr>
        <p:spPr bwMode="auto">
          <a:xfrm>
            <a:off x="1676400" y="381000"/>
            <a:ext cx="6629400" cy="1311275"/>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9900"/>
                </a:solidFill>
                <a:latin typeface="Rockwell" pitchFamily="18" charset="0"/>
              </a:rPr>
              <a:t>PSYCHOLOGICAL ---</a:t>
            </a:r>
          </a:p>
          <a:p>
            <a:pPr algn="ctr">
              <a:spcBef>
                <a:spcPct val="50000"/>
              </a:spcBef>
            </a:pPr>
            <a:r>
              <a:rPr lang="en-US" sz="3200" b="1" dirty="0">
                <a:solidFill>
                  <a:srgbClr val="669900"/>
                </a:solidFill>
                <a:latin typeface="Rockwell" pitchFamily="18" charset="0"/>
              </a:rPr>
              <a:t>RESULTING BEHAVIORS:</a:t>
            </a:r>
            <a:endParaRPr lang="en-US" b="1" dirty="0">
              <a:solidFill>
                <a:srgbClr val="669900"/>
              </a:solidFill>
              <a:latin typeface="Rockwell" pitchFamily="18" charset="0"/>
            </a:endParaRPr>
          </a:p>
        </p:txBody>
      </p:sp>
      <p:sp>
        <p:nvSpPr>
          <p:cNvPr id="146436" name="AutoShape 4"/>
          <p:cNvSpPr>
            <a:spLocks noChangeArrowheads="1"/>
          </p:cNvSpPr>
          <p:nvPr/>
        </p:nvSpPr>
        <p:spPr bwMode="auto">
          <a:xfrm>
            <a:off x="685800" y="20574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6437" name="AutoShape 5"/>
          <p:cNvSpPr>
            <a:spLocks noChangeArrowheads="1"/>
          </p:cNvSpPr>
          <p:nvPr/>
        </p:nvSpPr>
        <p:spPr bwMode="auto">
          <a:xfrm>
            <a:off x="609600" y="2895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6438" name="AutoShape 6"/>
          <p:cNvSpPr>
            <a:spLocks noChangeArrowheads="1"/>
          </p:cNvSpPr>
          <p:nvPr/>
        </p:nvSpPr>
        <p:spPr bwMode="auto">
          <a:xfrm>
            <a:off x="609600" y="38100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6439" name="AutoShape 7"/>
          <p:cNvSpPr>
            <a:spLocks noChangeArrowheads="1"/>
          </p:cNvSpPr>
          <p:nvPr/>
        </p:nvSpPr>
        <p:spPr bwMode="auto">
          <a:xfrm>
            <a:off x="609600" y="48006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8" name="Slide Number Placeholder 7"/>
          <p:cNvSpPr>
            <a:spLocks noGrp="1"/>
          </p:cNvSpPr>
          <p:nvPr>
            <p:ph type="sldNum" sz="quarter" idx="12"/>
          </p:nvPr>
        </p:nvSpPr>
        <p:spPr/>
        <p:txBody>
          <a:bodyPr/>
          <a:lstStyle/>
          <a:p>
            <a:fld id="{499BC5F0-0ADE-4E81-977E-BE61ECD54B3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47458" name="Text Box 2"/>
          <p:cNvSpPr txBox="1">
            <a:spLocks noChangeArrowheads="1"/>
          </p:cNvSpPr>
          <p:nvPr/>
        </p:nvSpPr>
        <p:spPr bwMode="auto">
          <a:xfrm>
            <a:off x="838200" y="1600200"/>
            <a:ext cx="8001000" cy="4401205"/>
          </a:xfrm>
          <a:prstGeom prst="rect">
            <a:avLst/>
          </a:prstGeom>
          <a:noFill/>
          <a:ln w="9525">
            <a:noFill/>
            <a:miter lim="800000"/>
            <a:headEnd/>
            <a:tailEnd/>
          </a:ln>
          <a:effectLst/>
        </p:spPr>
        <p:txBody>
          <a:bodyPr wrap="square">
            <a:spAutoFit/>
          </a:bodyPr>
          <a:lstStyle/>
          <a:p>
            <a:pPr>
              <a:spcBef>
                <a:spcPct val="50000"/>
              </a:spcBef>
            </a:pPr>
            <a:r>
              <a:rPr lang="en-US" sz="2800" dirty="0" smtClean="0">
                <a:latin typeface="Times New Roman" pitchFamily="18" charset="0"/>
              </a:rPr>
              <a:t>He/she is </a:t>
            </a:r>
            <a:r>
              <a:rPr lang="en-US" sz="2800" dirty="0">
                <a:latin typeface="Times New Roman" pitchFamily="18" charset="0"/>
              </a:rPr>
              <a:t>at a higher risk for victimization—rape, assaults, “robbed” by using peers  </a:t>
            </a:r>
            <a:r>
              <a:rPr lang="en-US" sz="2800" dirty="0" smtClean="0">
                <a:latin typeface="Times New Roman" pitchFamily="18" charset="0"/>
              </a:rPr>
              <a:t>                                      </a:t>
            </a:r>
            <a:r>
              <a:rPr lang="en-US" sz="2800" dirty="0">
                <a:latin typeface="Times New Roman" pitchFamily="18" charset="0"/>
              </a:rPr>
              <a:t>(both money and possessions).</a:t>
            </a:r>
          </a:p>
          <a:p>
            <a:pPr>
              <a:spcBef>
                <a:spcPct val="50000"/>
              </a:spcBef>
            </a:pPr>
            <a:r>
              <a:rPr lang="en-US" sz="2800" dirty="0" smtClean="0">
                <a:latin typeface="Times New Roman" pitchFamily="18" charset="0"/>
              </a:rPr>
              <a:t>He/she </a:t>
            </a:r>
            <a:r>
              <a:rPr lang="en-US" sz="2800" dirty="0">
                <a:latin typeface="Times New Roman" pitchFamily="18" charset="0"/>
              </a:rPr>
              <a:t>have already been victimized by adults as children—Sexual abuse, physical abuse, emotional abuse.</a:t>
            </a:r>
          </a:p>
          <a:p>
            <a:pPr>
              <a:spcBef>
                <a:spcPct val="50000"/>
              </a:spcBef>
            </a:pPr>
            <a:r>
              <a:rPr lang="en-US" sz="2800" dirty="0" smtClean="0">
                <a:latin typeface="Times New Roman" pitchFamily="18" charset="0"/>
              </a:rPr>
              <a:t>He/she </a:t>
            </a:r>
            <a:r>
              <a:rPr lang="en-US" sz="2800" dirty="0">
                <a:latin typeface="Times New Roman" pitchFamily="18" charset="0"/>
              </a:rPr>
              <a:t>have adults (case manager, psychiatrist, family members, group members, community members) pointing out their use and the negative consequences</a:t>
            </a:r>
            <a:r>
              <a:rPr lang="en-US" dirty="0">
                <a:latin typeface="Times New Roman" pitchFamily="18" charset="0"/>
              </a:rPr>
              <a:t>.</a:t>
            </a:r>
          </a:p>
        </p:txBody>
      </p:sp>
      <p:sp>
        <p:nvSpPr>
          <p:cNvPr id="147459" name="Text Box 3"/>
          <p:cNvSpPr txBox="1">
            <a:spLocks noChangeArrowheads="1"/>
          </p:cNvSpPr>
          <p:nvPr/>
        </p:nvSpPr>
        <p:spPr bwMode="auto">
          <a:xfrm>
            <a:off x="1600200" y="304801"/>
            <a:ext cx="6781800" cy="1323439"/>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9900"/>
                </a:solidFill>
                <a:latin typeface="Rockwell" pitchFamily="18" charset="0"/>
              </a:rPr>
              <a:t>PSYCHOLOGICAL--</a:t>
            </a:r>
          </a:p>
          <a:p>
            <a:pPr algn="ctr">
              <a:spcBef>
                <a:spcPct val="50000"/>
              </a:spcBef>
            </a:pPr>
            <a:r>
              <a:rPr lang="en-US" sz="3200" b="1" dirty="0">
                <a:solidFill>
                  <a:srgbClr val="669900"/>
                </a:solidFill>
                <a:latin typeface="Rockwell" pitchFamily="18" charset="0"/>
              </a:rPr>
              <a:t>RESULTING</a:t>
            </a:r>
            <a:r>
              <a:rPr lang="en-US" sz="3200" dirty="0">
                <a:solidFill>
                  <a:srgbClr val="669900"/>
                </a:solidFill>
                <a:latin typeface="Rockwell" pitchFamily="18" charset="0"/>
              </a:rPr>
              <a:t> </a:t>
            </a:r>
            <a:r>
              <a:rPr lang="en-US" sz="3200" b="1" dirty="0">
                <a:solidFill>
                  <a:srgbClr val="669900"/>
                </a:solidFill>
                <a:latin typeface="Rockwell" pitchFamily="18" charset="0"/>
              </a:rPr>
              <a:t>BEHAVIORS</a:t>
            </a:r>
            <a:r>
              <a:rPr lang="en-US" sz="3200" b="1" dirty="0" smtClean="0">
                <a:solidFill>
                  <a:srgbClr val="669900"/>
                </a:solidFill>
                <a:latin typeface="Rockwell" pitchFamily="18" charset="0"/>
              </a:rPr>
              <a:t>:</a:t>
            </a:r>
            <a:endParaRPr lang="en-US" dirty="0">
              <a:solidFill>
                <a:srgbClr val="669900"/>
              </a:solidFill>
            </a:endParaRPr>
          </a:p>
        </p:txBody>
      </p:sp>
      <p:sp>
        <p:nvSpPr>
          <p:cNvPr id="147460" name="AutoShape 4"/>
          <p:cNvSpPr>
            <a:spLocks noChangeArrowheads="1"/>
          </p:cNvSpPr>
          <p:nvPr/>
        </p:nvSpPr>
        <p:spPr bwMode="auto">
          <a:xfrm>
            <a:off x="304800" y="2057400"/>
            <a:ext cx="533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7461" name="AutoShape 5"/>
          <p:cNvSpPr>
            <a:spLocks noChangeArrowheads="1"/>
          </p:cNvSpPr>
          <p:nvPr/>
        </p:nvSpPr>
        <p:spPr bwMode="auto">
          <a:xfrm>
            <a:off x="304800" y="3505200"/>
            <a:ext cx="533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7462" name="AutoShape 6"/>
          <p:cNvSpPr>
            <a:spLocks noChangeArrowheads="1"/>
          </p:cNvSpPr>
          <p:nvPr/>
        </p:nvSpPr>
        <p:spPr bwMode="auto">
          <a:xfrm>
            <a:off x="228600" y="4953000"/>
            <a:ext cx="609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7" name="Slide Number Placeholder 6"/>
          <p:cNvSpPr>
            <a:spLocks noGrp="1"/>
          </p:cNvSpPr>
          <p:nvPr>
            <p:ph type="sldNum" sz="quarter" idx="12"/>
          </p:nvPr>
        </p:nvSpPr>
        <p:spPr/>
        <p:txBody>
          <a:bodyPr/>
          <a:lstStyle/>
          <a:p>
            <a:fld id="{499BC5F0-0ADE-4E81-977E-BE61ECD54B34}"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48482" name="Text Box 2"/>
          <p:cNvSpPr txBox="1">
            <a:spLocks noChangeArrowheads="1"/>
          </p:cNvSpPr>
          <p:nvPr/>
        </p:nvSpPr>
        <p:spPr bwMode="auto">
          <a:xfrm>
            <a:off x="1143000" y="2286000"/>
            <a:ext cx="7467600" cy="2563813"/>
          </a:xfrm>
          <a:prstGeom prst="rect">
            <a:avLst/>
          </a:prstGeom>
          <a:noFill/>
          <a:ln w="9525">
            <a:noFill/>
            <a:miter lim="800000"/>
            <a:headEnd/>
            <a:tailEnd/>
          </a:ln>
          <a:effectLst/>
        </p:spPr>
        <p:txBody>
          <a:bodyPr>
            <a:spAutoFit/>
          </a:bodyPr>
          <a:lstStyle/>
          <a:p>
            <a:pPr>
              <a:spcBef>
                <a:spcPct val="50000"/>
              </a:spcBef>
            </a:pPr>
            <a:r>
              <a:rPr lang="en-US" sz="3600" dirty="0" smtClean="0">
                <a:latin typeface="Times New Roman" pitchFamily="18" charset="0"/>
              </a:rPr>
              <a:t>He/she </a:t>
            </a:r>
            <a:r>
              <a:rPr lang="en-US" sz="3600" dirty="0">
                <a:latin typeface="Times New Roman" pitchFamily="18" charset="0"/>
              </a:rPr>
              <a:t>have a higher suicide rate and death rate.</a:t>
            </a:r>
          </a:p>
          <a:p>
            <a:pPr>
              <a:spcBef>
                <a:spcPct val="50000"/>
              </a:spcBef>
            </a:pPr>
            <a:r>
              <a:rPr lang="en-US" sz="3600" dirty="0" smtClean="0">
                <a:latin typeface="Times New Roman" pitchFamily="18" charset="0"/>
              </a:rPr>
              <a:t>He/she </a:t>
            </a:r>
            <a:r>
              <a:rPr lang="en-US" sz="3600" dirty="0">
                <a:latin typeface="Times New Roman" pitchFamily="18" charset="0"/>
              </a:rPr>
              <a:t>may have Axis II diagnosis as well as other Axis I diagnosis.</a:t>
            </a:r>
          </a:p>
        </p:txBody>
      </p:sp>
      <p:sp>
        <p:nvSpPr>
          <p:cNvPr id="148484" name="AutoShape 4"/>
          <p:cNvSpPr>
            <a:spLocks noChangeArrowheads="1"/>
          </p:cNvSpPr>
          <p:nvPr/>
        </p:nvSpPr>
        <p:spPr bwMode="auto">
          <a:xfrm>
            <a:off x="381000" y="24384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8485" name="AutoShape 5"/>
          <p:cNvSpPr>
            <a:spLocks noChangeArrowheads="1"/>
          </p:cNvSpPr>
          <p:nvPr/>
        </p:nvSpPr>
        <p:spPr bwMode="auto">
          <a:xfrm>
            <a:off x="381000" y="38100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148486" name="Text Box 6"/>
          <p:cNvSpPr txBox="1">
            <a:spLocks noChangeArrowheads="1"/>
          </p:cNvSpPr>
          <p:nvPr/>
        </p:nvSpPr>
        <p:spPr bwMode="auto">
          <a:xfrm>
            <a:off x="2057400" y="381000"/>
            <a:ext cx="6096000" cy="1323439"/>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9900"/>
                </a:solidFill>
                <a:latin typeface="Times New Roman" pitchFamily="18" charset="0"/>
              </a:rPr>
              <a:t>PSYCHOLOGICAL---</a:t>
            </a:r>
          </a:p>
          <a:p>
            <a:pPr algn="ctr">
              <a:spcBef>
                <a:spcPct val="50000"/>
              </a:spcBef>
            </a:pPr>
            <a:r>
              <a:rPr lang="en-US" sz="3200" b="1" dirty="0">
                <a:solidFill>
                  <a:srgbClr val="669900"/>
                </a:solidFill>
                <a:latin typeface="Times New Roman" pitchFamily="18" charset="0"/>
              </a:rPr>
              <a:t>RESULTING</a:t>
            </a:r>
            <a:r>
              <a:rPr lang="en-US" sz="3200" dirty="0">
                <a:solidFill>
                  <a:srgbClr val="669900"/>
                </a:solidFill>
                <a:latin typeface="Times New Roman" pitchFamily="18" charset="0"/>
              </a:rPr>
              <a:t> </a:t>
            </a:r>
            <a:r>
              <a:rPr lang="en-US" sz="3200" b="1" dirty="0">
                <a:solidFill>
                  <a:srgbClr val="669900"/>
                </a:solidFill>
                <a:latin typeface="Times New Roman" pitchFamily="18" charset="0"/>
              </a:rPr>
              <a:t>BEHAVIORS:</a:t>
            </a:r>
            <a:endParaRPr lang="en-US" dirty="0">
              <a:solidFill>
                <a:srgbClr val="669900"/>
              </a:solidFill>
            </a:endParaRPr>
          </a:p>
        </p:txBody>
      </p:sp>
      <p:sp>
        <p:nvSpPr>
          <p:cNvPr id="6" name="Slide Number Placeholder 5"/>
          <p:cNvSpPr>
            <a:spLocks noGrp="1"/>
          </p:cNvSpPr>
          <p:nvPr>
            <p:ph type="sldNum" sz="quarter" idx="12"/>
          </p:nvPr>
        </p:nvSpPr>
        <p:spPr/>
        <p:txBody>
          <a:bodyPr/>
          <a:lstStyle/>
          <a:p>
            <a:fld id="{499BC5F0-0ADE-4E81-977E-BE61ECD54B34}"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1676400" y="457200"/>
            <a:ext cx="7259637" cy="1143000"/>
          </a:xfrm>
        </p:spPr>
        <p:txBody>
          <a:bodyPr/>
          <a:lstStyle/>
          <a:p>
            <a:pPr algn="ctr"/>
            <a:r>
              <a:rPr lang="en-US" sz="5400" dirty="0" smtClean="0">
                <a:solidFill>
                  <a:schemeClr val="accent6">
                    <a:lumMod val="75000"/>
                  </a:schemeClr>
                </a:solidFill>
                <a:latin typeface="Elephant" pitchFamily="18" charset="0"/>
              </a:rPr>
              <a:t>History of IDDT</a:t>
            </a:r>
            <a:endParaRPr lang="en-US" sz="6000" dirty="0">
              <a:solidFill>
                <a:schemeClr val="accent6">
                  <a:lumMod val="75000"/>
                </a:schemeClr>
              </a:solidFill>
              <a:latin typeface="Elephant" pitchFamily="18" charset="0"/>
            </a:endParaRPr>
          </a:p>
        </p:txBody>
      </p:sp>
      <p:sp>
        <p:nvSpPr>
          <p:cNvPr id="3" name="Content Placeholder 2"/>
          <p:cNvSpPr>
            <a:spLocks noGrp="1"/>
          </p:cNvSpPr>
          <p:nvPr>
            <p:ph idx="1"/>
          </p:nvPr>
        </p:nvSpPr>
        <p:spPr>
          <a:xfrm>
            <a:off x="533400" y="1828800"/>
            <a:ext cx="8421688" cy="4383087"/>
          </a:xfrm>
        </p:spPr>
        <p:txBody>
          <a:bodyPr/>
          <a:lstStyle/>
          <a:p>
            <a:r>
              <a:rPr lang="en-US" sz="3600" dirty="0" smtClean="0">
                <a:latin typeface="Times New Roman" pitchFamily="18" charset="0"/>
                <a:cs typeface="Times New Roman" pitchFamily="18" charset="0"/>
              </a:rPr>
              <a:t>1980’s Dr Robert Drake looked for model to address both disorders &amp; picks PACT.</a:t>
            </a:r>
          </a:p>
          <a:p>
            <a:r>
              <a:rPr lang="en-US" sz="3600" dirty="0" smtClean="0">
                <a:latin typeface="Times New Roman" pitchFamily="18" charset="0"/>
                <a:cs typeface="Times New Roman" pitchFamily="18" charset="0"/>
              </a:rPr>
              <a:t>Did research for over 10 years using</a:t>
            </a:r>
            <a:endParaRPr lang="en-US" sz="3600" dirty="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   PACT model as core and added other treatment strategies.  Many of the team leaders were MH nurses.</a:t>
            </a:r>
          </a:p>
          <a:p>
            <a:r>
              <a:rPr lang="en-US" sz="3600" dirty="0" smtClean="0">
                <a:latin typeface="Times New Roman" pitchFamily="18" charset="0"/>
                <a:cs typeface="Times New Roman" pitchFamily="18" charset="0"/>
              </a:rPr>
              <a:t>Has now been replicated around the world.</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81E8D67B-044F-459C-9E8F-4160CC2A9B73}" type="slidenum">
              <a:rPr lang="en-US"/>
              <a:pPr/>
              <a:t>28</a:t>
            </a:fld>
            <a:endParaRPr lang="en-US"/>
          </a:p>
        </p:txBody>
      </p:sp>
      <p:sp>
        <p:nvSpPr>
          <p:cNvPr id="96258" name="Rectangle 2"/>
          <p:cNvSpPr>
            <a:spLocks noGrp="1" noChangeArrowheads="1"/>
          </p:cNvSpPr>
          <p:nvPr>
            <p:ph type="title"/>
          </p:nvPr>
        </p:nvSpPr>
        <p:spPr>
          <a:xfrm>
            <a:off x="2943225" y="381000"/>
            <a:ext cx="6200775" cy="1143000"/>
          </a:xfrm>
        </p:spPr>
        <p:txBody>
          <a:bodyPr/>
          <a:lstStyle/>
          <a:p>
            <a:r>
              <a:rPr lang="en-US" dirty="0">
                <a:solidFill>
                  <a:schemeClr val="accent6">
                    <a:lumMod val="50000"/>
                  </a:schemeClr>
                </a:solidFill>
                <a:latin typeface="Elephant" pitchFamily="18" charset="0"/>
              </a:rPr>
              <a:t>PACT MODEL</a:t>
            </a:r>
          </a:p>
        </p:txBody>
      </p:sp>
      <p:sp>
        <p:nvSpPr>
          <p:cNvPr id="96259" name="Rectangle 3"/>
          <p:cNvSpPr>
            <a:spLocks noGrp="1" noChangeArrowheads="1"/>
          </p:cNvSpPr>
          <p:nvPr>
            <p:ph type="body" idx="1"/>
          </p:nvPr>
        </p:nvSpPr>
        <p:spPr>
          <a:xfrm>
            <a:off x="762000" y="1828800"/>
            <a:ext cx="7772400" cy="4114800"/>
          </a:xfrm>
        </p:spPr>
        <p:txBody>
          <a:bodyPr/>
          <a:lstStyle/>
          <a:p>
            <a:pPr>
              <a:lnSpc>
                <a:spcPct val="90000"/>
              </a:lnSpc>
            </a:pPr>
            <a:r>
              <a:rPr lang="en-US" dirty="0">
                <a:latin typeface="Rockwell" pitchFamily="18" charset="0"/>
              </a:rPr>
              <a:t>Developed in 1972 by Arnold Marx, Leonard Stein, &amp; Mary Ann Test in WI</a:t>
            </a:r>
          </a:p>
          <a:p>
            <a:pPr>
              <a:lnSpc>
                <a:spcPct val="90000"/>
              </a:lnSpc>
              <a:buFont typeface="Wingdings" pitchFamily="2" charset="2"/>
              <a:buNone/>
            </a:pPr>
            <a:endParaRPr lang="en-US" dirty="0">
              <a:latin typeface="Rockwell" pitchFamily="18" charset="0"/>
            </a:endParaRPr>
          </a:p>
          <a:p>
            <a:pPr>
              <a:lnSpc>
                <a:spcPct val="90000"/>
              </a:lnSpc>
            </a:pPr>
            <a:r>
              <a:rPr lang="en-US" dirty="0">
                <a:latin typeface="Rockwell" pitchFamily="18" charset="0"/>
              </a:rPr>
              <a:t>For SPMI</a:t>
            </a:r>
            <a:r>
              <a:rPr lang="en-US" sz="2400" dirty="0">
                <a:latin typeface="Rockwell" pitchFamily="18" charset="0"/>
              </a:rPr>
              <a:t>(Severe and Persistent Mental Illness)</a:t>
            </a:r>
            <a:r>
              <a:rPr lang="en-US" dirty="0">
                <a:latin typeface="Rockwell" pitchFamily="18" charset="0"/>
              </a:rPr>
              <a:t> </a:t>
            </a:r>
            <a:r>
              <a:rPr lang="en-US" dirty="0" smtClean="0">
                <a:latin typeface="Rockwell" pitchFamily="18" charset="0"/>
              </a:rPr>
              <a:t>population  (Schizophrenia, BP, SA)</a:t>
            </a:r>
            <a:endParaRPr lang="en-US" dirty="0">
              <a:latin typeface="Rockwell" pitchFamily="18" charset="0"/>
            </a:endParaRPr>
          </a:p>
          <a:p>
            <a:pPr>
              <a:lnSpc>
                <a:spcPct val="90000"/>
              </a:lnSpc>
            </a:pPr>
            <a:endParaRPr lang="en-US" dirty="0">
              <a:latin typeface="Rockwell" pitchFamily="18" charset="0"/>
            </a:endParaRPr>
          </a:p>
          <a:p>
            <a:pPr>
              <a:lnSpc>
                <a:spcPct val="90000"/>
              </a:lnSpc>
            </a:pPr>
            <a:r>
              <a:rPr lang="en-US" dirty="0">
                <a:latin typeface="Rockwell" pitchFamily="18" charset="0"/>
              </a:rPr>
              <a:t>Community based, multidisciplinary team, 24 hour coverage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F4E0082D-24C9-438A-9F8C-F96D8BEED367}" type="slidenum">
              <a:rPr lang="en-US"/>
              <a:pPr/>
              <a:t>29</a:t>
            </a:fld>
            <a:endParaRPr lang="en-US"/>
          </a:p>
        </p:txBody>
      </p:sp>
      <p:sp>
        <p:nvSpPr>
          <p:cNvPr id="97282" name="Rectangle 2"/>
          <p:cNvSpPr>
            <a:spLocks noGrp="1" noChangeArrowheads="1"/>
          </p:cNvSpPr>
          <p:nvPr>
            <p:ph type="title"/>
          </p:nvPr>
        </p:nvSpPr>
        <p:spPr>
          <a:xfrm>
            <a:off x="2486025" y="381000"/>
            <a:ext cx="6657975" cy="1143000"/>
          </a:xfrm>
        </p:spPr>
        <p:txBody>
          <a:bodyPr/>
          <a:lstStyle/>
          <a:p>
            <a:r>
              <a:rPr lang="en-US" dirty="0">
                <a:solidFill>
                  <a:schemeClr val="accent6">
                    <a:lumMod val="75000"/>
                  </a:schemeClr>
                </a:solidFill>
                <a:latin typeface="Elephant" pitchFamily="18" charset="0"/>
              </a:rPr>
              <a:t>PACT MODEL</a:t>
            </a:r>
          </a:p>
        </p:txBody>
      </p:sp>
      <p:sp>
        <p:nvSpPr>
          <p:cNvPr id="97283" name="Rectangle 3"/>
          <p:cNvSpPr>
            <a:spLocks noGrp="1" noChangeArrowheads="1"/>
          </p:cNvSpPr>
          <p:nvPr>
            <p:ph type="body" idx="1"/>
          </p:nvPr>
        </p:nvSpPr>
        <p:spPr>
          <a:xfrm>
            <a:off x="1219200" y="1600200"/>
            <a:ext cx="7772400" cy="4227513"/>
          </a:xfrm>
        </p:spPr>
        <p:txBody>
          <a:bodyPr/>
          <a:lstStyle/>
          <a:p>
            <a:pPr>
              <a:lnSpc>
                <a:spcPct val="90000"/>
              </a:lnSpc>
            </a:pPr>
            <a:r>
              <a:rPr lang="en-US" dirty="0">
                <a:latin typeface="Rockwell" pitchFamily="18" charset="0"/>
              </a:rPr>
              <a:t>Mental Health </a:t>
            </a:r>
            <a:r>
              <a:rPr lang="en-US" dirty="0" smtClean="0">
                <a:latin typeface="Rockwell" pitchFamily="18" charset="0"/>
              </a:rPr>
              <a:t>Team = </a:t>
            </a:r>
            <a:r>
              <a:rPr lang="en-US" sz="4000" b="1" dirty="0" smtClean="0">
                <a:latin typeface="Rockwell" pitchFamily="18" charset="0"/>
              </a:rPr>
              <a:t>ACT Team</a:t>
            </a:r>
            <a:endParaRPr lang="en-US" b="1" dirty="0">
              <a:latin typeface="Rockwell" pitchFamily="18" charset="0"/>
            </a:endParaRPr>
          </a:p>
          <a:p>
            <a:pPr>
              <a:lnSpc>
                <a:spcPct val="90000"/>
              </a:lnSpc>
            </a:pPr>
            <a:r>
              <a:rPr lang="en-US" dirty="0">
                <a:solidFill>
                  <a:srgbClr val="FF0000"/>
                </a:solidFill>
                <a:latin typeface="Rockwell" pitchFamily="18" charset="0"/>
              </a:rPr>
              <a:t>Function interchangeably</a:t>
            </a:r>
          </a:p>
          <a:p>
            <a:pPr>
              <a:lnSpc>
                <a:spcPct val="90000"/>
              </a:lnSpc>
            </a:pPr>
            <a:r>
              <a:rPr lang="en-US" dirty="0">
                <a:latin typeface="Rockwell" pitchFamily="18" charset="0"/>
              </a:rPr>
              <a:t>Community based</a:t>
            </a:r>
          </a:p>
          <a:p>
            <a:pPr>
              <a:lnSpc>
                <a:spcPct val="90000"/>
              </a:lnSpc>
            </a:pPr>
            <a:r>
              <a:rPr lang="en-US" dirty="0">
                <a:latin typeface="Rockwell" pitchFamily="18" charset="0"/>
              </a:rPr>
              <a:t>Provide basic living skills education &amp; assistance</a:t>
            </a:r>
          </a:p>
          <a:p>
            <a:pPr>
              <a:lnSpc>
                <a:spcPct val="90000"/>
              </a:lnSpc>
            </a:pPr>
            <a:r>
              <a:rPr lang="en-US" dirty="0">
                <a:latin typeface="Rockwell" pitchFamily="18" charset="0"/>
              </a:rPr>
              <a:t>Assimilation of community resources</a:t>
            </a:r>
          </a:p>
          <a:p>
            <a:pPr>
              <a:lnSpc>
                <a:spcPct val="90000"/>
              </a:lnSpc>
            </a:pPr>
            <a:r>
              <a:rPr lang="en-US" dirty="0">
                <a:latin typeface="Rockwell" pitchFamily="18" charset="0"/>
              </a:rPr>
              <a:t>Assertive approach to decrease </a:t>
            </a:r>
            <a:r>
              <a:rPr lang="en-US" dirty="0" smtClean="0">
                <a:latin typeface="Rockwell" pitchFamily="18" charset="0"/>
              </a:rPr>
              <a:t>dropout</a:t>
            </a:r>
            <a:endParaRPr lang="en-US" dirty="0">
              <a:latin typeface="Rockwell"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77973BAA-7C1D-42DD-A9A7-A2ADC03E6A94}" type="slidenum">
              <a:rPr lang="en-US"/>
              <a:pPr>
                <a:defRPr/>
              </a:pPr>
              <a:t>3</a:t>
            </a:fld>
            <a:endParaRPr lang="en-US"/>
          </a:p>
        </p:txBody>
      </p:sp>
      <p:sp>
        <p:nvSpPr>
          <p:cNvPr id="34819" name="Rectangle 2"/>
          <p:cNvSpPr>
            <a:spLocks noGrp="1" noChangeArrowheads="1"/>
          </p:cNvSpPr>
          <p:nvPr>
            <p:ph type="title"/>
          </p:nvPr>
        </p:nvSpPr>
        <p:spPr>
          <a:xfrm>
            <a:off x="2209800" y="304800"/>
            <a:ext cx="6553200" cy="1143000"/>
          </a:xfrm>
        </p:spPr>
        <p:txBody>
          <a:bodyPr/>
          <a:lstStyle/>
          <a:p>
            <a:pPr eaLnBrk="1" hangingPunct="1"/>
            <a:r>
              <a:rPr lang="en-US" b="1" dirty="0" smtClean="0">
                <a:latin typeface="Times New Roman" pitchFamily="18" charset="0"/>
              </a:rPr>
              <a:t>   </a:t>
            </a:r>
            <a:r>
              <a:rPr lang="en-US" b="1" dirty="0" smtClean="0">
                <a:solidFill>
                  <a:schemeClr val="accent6">
                    <a:lumMod val="75000"/>
                  </a:schemeClr>
                </a:solidFill>
                <a:latin typeface="Elephant" pitchFamily="18" charset="0"/>
              </a:rPr>
              <a:t>Learning Objectives:</a:t>
            </a:r>
          </a:p>
        </p:txBody>
      </p:sp>
      <p:sp>
        <p:nvSpPr>
          <p:cNvPr id="34820" name="Rectangle 3"/>
          <p:cNvSpPr>
            <a:spLocks noGrp="1" noChangeArrowheads="1"/>
          </p:cNvSpPr>
          <p:nvPr>
            <p:ph type="body" idx="1"/>
          </p:nvPr>
        </p:nvSpPr>
        <p:spPr>
          <a:xfrm>
            <a:off x="381000" y="1447800"/>
            <a:ext cx="8497888" cy="4495800"/>
          </a:xfrm>
        </p:spPr>
        <p:txBody>
          <a:bodyPr/>
          <a:lstStyle/>
          <a:p>
            <a:pPr marL="609600" indent="-609600" eaLnBrk="1" hangingPunct="1">
              <a:lnSpc>
                <a:spcPct val="90000"/>
              </a:lnSpc>
            </a:pPr>
            <a:r>
              <a:rPr lang="en-US" sz="2000" b="1" dirty="0" smtClean="0">
                <a:latin typeface="Times New Roman" pitchFamily="18" charset="0"/>
                <a:cs typeface="Times New Roman" pitchFamily="18" charset="0"/>
              </a:rPr>
              <a:t>Gap:</a:t>
            </a:r>
            <a:r>
              <a:rPr lang="en-US" sz="2000" dirty="0" smtClean="0">
                <a:latin typeface="Times New Roman" pitchFamily="18" charset="0"/>
                <a:cs typeface="Times New Roman" pitchFamily="18" charset="0"/>
              </a:rPr>
              <a:t> Skill-How to deliver integrated mental health and substance abuse treatment to individuals with serious mental health disorders and substance abuse disorders in the community.</a:t>
            </a:r>
          </a:p>
          <a:p>
            <a:pPr marL="609600" indent="-609600" eaLnBrk="1" hangingPunct="1">
              <a:lnSpc>
                <a:spcPct val="90000"/>
              </a:lnSpc>
            </a:pPr>
            <a:r>
              <a:rPr lang="en-US" sz="2400" dirty="0" smtClean="0">
                <a:latin typeface="Times New Roman" pitchFamily="18" charset="0"/>
                <a:cs typeface="Times New Roman" pitchFamily="18" charset="0"/>
              </a:rPr>
              <a:t>Cite the evidence supporting the integration of mental health and substance abuse services for people with co-occurring disorders in the community</a:t>
            </a:r>
          </a:p>
          <a:p>
            <a:pPr marL="609600" indent="-609600" eaLnBrk="1" hangingPunct="1">
              <a:lnSpc>
                <a:spcPct val="90000"/>
              </a:lnSpc>
            </a:pPr>
            <a:r>
              <a:rPr lang="en-US" sz="2400" dirty="0" smtClean="0">
                <a:latin typeface="Times New Roman" pitchFamily="18" charset="0"/>
                <a:cs typeface="Times New Roman" pitchFamily="18" charset="0"/>
              </a:rPr>
              <a:t>Cite mental health nursing practices/processes that will blend in to IDDT </a:t>
            </a:r>
            <a:r>
              <a:rPr lang="en-US" sz="2400" i="1" dirty="0" smtClean="0">
                <a:latin typeface="Times New Roman" pitchFamily="18" charset="0"/>
                <a:cs typeface="Times New Roman" pitchFamily="18" charset="0"/>
              </a:rPr>
              <a:t>(Integrated Dual Disorder Treatment) </a:t>
            </a:r>
            <a:r>
              <a:rPr lang="en-US" sz="2400" dirty="0" smtClean="0">
                <a:latin typeface="Times New Roman" pitchFamily="18" charset="0"/>
                <a:cs typeface="Times New Roman" pitchFamily="18" charset="0"/>
              </a:rPr>
              <a:t>model of care</a:t>
            </a:r>
          </a:p>
          <a:p>
            <a:pPr marL="609600" indent="-609600" eaLnBrk="1" hangingPunct="1">
              <a:lnSpc>
                <a:spcPct val="90000"/>
              </a:lnSpc>
            </a:pPr>
            <a:r>
              <a:rPr lang="en-US" sz="2400" dirty="0" smtClean="0">
                <a:latin typeface="Times New Roman" pitchFamily="18" charset="0"/>
                <a:cs typeface="Times New Roman" pitchFamily="18" charset="0"/>
              </a:rPr>
              <a:t>Cite substance abuse skills that need to be incorporated into IDDT nursing practice </a:t>
            </a:r>
          </a:p>
          <a:p>
            <a:pPr marL="609600" indent="-609600" eaLnBrk="1" hangingPunct="1">
              <a:lnSpc>
                <a:spcPct val="90000"/>
              </a:lnSpc>
            </a:pPr>
            <a:r>
              <a:rPr lang="en-US" sz="2400" dirty="0" smtClean="0">
                <a:latin typeface="Times New Roman" pitchFamily="18" charset="0"/>
                <a:cs typeface="Times New Roman" pitchFamily="18" charset="0"/>
              </a:rPr>
              <a:t>Cite examples of nursing practices that can effectively incorporate Stages of Change to support IDDT </a:t>
            </a:r>
          </a:p>
          <a:p>
            <a:pPr marL="609600" indent="-609600" eaLnBrk="1" hangingPunct="1">
              <a:lnSpc>
                <a:spcPct val="90000"/>
              </a:lnSpc>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5" name="Slide Number Placeholder 4"/>
          <p:cNvSpPr>
            <a:spLocks noGrp="1"/>
          </p:cNvSpPr>
          <p:nvPr>
            <p:ph type="sldNum" sz="quarter" idx="12"/>
          </p:nvPr>
        </p:nvSpPr>
        <p:spPr/>
        <p:txBody>
          <a:bodyPr/>
          <a:lstStyle/>
          <a:p>
            <a:fld id="{0F8AD96E-238A-4FC9-BBD4-B03A867F9002}" type="slidenum">
              <a:rPr lang="en-US"/>
              <a:pPr/>
              <a:t>30</a:t>
            </a:fld>
            <a:endParaRPr lang="en-US"/>
          </a:p>
        </p:txBody>
      </p:sp>
      <p:sp>
        <p:nvSpPr>
          <p:cNvPr id="135170" name="Rectangle 2"/>
          <p:cNvSpPr>
            <a:spLocks noGrp="1" noChangeArrowheads="1"/>
          </p:cNvSpPr>
          <p:nvPr>
            <p:ph type="title"/>
          </p:nvPr>
        </p:nvSpPr>
        <p:spPr>
          <a:xfrm>
            <a:off x="1676400" y="381000"/>
            <a:ext cx="7259637" cy="1143000"/>
          </a:xfrm>
        </p:spPr>
        <p:txBody>
          <a:bodyPr/>
          <a:lstStyle/>
          <a:p>
            <a:r>
              <a:rPr lang="en-US" b="1" dirty="0">
                <a:solidFill>
                  <a:srgbClr val="0000FF"/>
                </a:solidFill>
              </a:rPr>
              <a:t>    </a:t>
            </a:r>
            <a:r>
              <a:rPr lang="en-US" b="1" dirty="0">
                <a:solidFill>
                  <a:schemeClr val="accent6">
                    <a:lumMod val="75000"/>
                  </a:schemeClr>
                </a:solidFill>
                <a:latin typeface="Elephant" pitchFamily="18" charset="0"/>
              </a:rPr>
              <a:t>Mission of ACT Teams</a:t>
            </a:r>
            <a:endParaRPr lang="en-US" dirty="0">
              <a:solidFill>
                <a:schemeClr val="accent6">
                  <a:lumMod val="75000"/>
                </a:schemeClr>
              </a:solidFill>
              <a:latin typeface="Elephant" pitchFamily="18" charset="0"/>
            </a:endParaRPr>
          </a:p>
        </p:txBody>
      </p:sp>
      <p:sp>
        <p:nvSpPr>
          <p:cNvPr id="135171" name="Text Box 3"/>
          <p:cNvSpPr txBox="1">
            <a:spLocks noChangeArrowheads="1"/>
          </p:cNvSpPr>
          <p:nvPr/>
        </p:nvSpPr>
        <p:spPr bwMode="auto">
          <a:xfrm>
            <a:off x="685800" y="1676400"/>
            <a:ext cx="8153400" cy="4401205"/>
          </a:xfrm>
          <a:prstGeom prst="rect">
            <a:avLst/>
          </a:prstGeom>
          <a:noFill/>
          <a:ln w="9525">
            <a:noFill/>
            <a:miter lim="800000"/>
            <a:headEnd/>
            <a:tailEnd/>
          </a:ln>
          <a:effectLst/>
        </p:spPr>
        <p:txBody>
          <a:bodyPr>
            <a:spAutoFit/>
          </a:bodyPr>
          <a:lstStyle/>
          <a:p>
            <a:pPr eaLnBrk="0" hangingPunct="0">
              <a:spcBef>
                <a:spcPct val="50000"/>
              </a:spcBef>
              <a:buFont typeface="Arial" pitchFamily="34" charset="0"/>
              <a:buChar char="•"/>
            </a:pPr>
            <a:r>
              <a:rPr lang="en-US" sz="4000" b="1" dirty="0">
                <a:latin typeface="Times New Roman" pitchFamily="18" charset="0"/>
              </a:rPr>
              <a:t>Keep the </a:t>
            </a:r>
            <a:r>
              <a:rPr lang="en-US" sz="4000" b="1" u="sng" dirty="0">
                <a:latin typeface="Times New Roman" pitchFamily="18" charset="0"/>
              </a:rPr>
              <a:t>person</a:t>
            </a:r>
            <a:r>
              <a:rPr lang="en-US" sz="4000" b="1" dirty="0">
                <a:latin typeface="Times New Roman" pitchFamily="18" charset="0"/>
              </a:rPr>
              <a:t> in the community-</a:t>
            </a:r>
            <a:r>
              <a:rPr lang="en-US" sz="4000" b="1" dirty="0" smtClean="0">
                <a:latin typeface="Times New Roman" pitchFamily="18" charset="0"/>
              </a:rPr>
              <a:t>-</a:t>
            </a:r>
            <a:r>
              <a:rPr lang="en-US" sz="4000" dirty="0" smtClean="0">
                <a:latin typeface="Times New Roman" pitchFamily="18" charset="0"/>
              </a:rPr>
              <a:t>Out </a:t>
            </a:r>
            <a:r>
              <a:rPr lang="en-US" sz="4000" dirty="0">
                <a:latin typeface="Times New Roman" pitchFamily="18" charset="0"/>
              </a:rPr>
              <a:t>of the hospital, Crisis Units, Jails, </a:t>
            </a:r>
            <a:r>
              <a:rPr lang="en-US" sz="4000" dirty="0" smtClean="0">
                <a:latin typeface="Times New Roman" pitchFamily="18" charset="0"/>
              </a:rPr>
              <a:t>etc.</a:t>
            </a:r>
          </a:p>
          <a:p>
            <a:pPr eaLnBrk="0" hangingPunct="0">
              <a:spcBef>
                <a:spcPct val="50000"/>
              </a:spcBef>
              <a:buFont typeface="Arial" pitchFamily="34" charset="0"/>
              <a:buChar char="•"/>
            </a:pPr>
            <a:r>
              <a:rPr lang="en-US" sz="4000" b="1" dirty="0" smtClean="0">
                <a:latin typeface="Times New Roman" pitchFamily="18" charset="0"/>
              </a:rPr>
              <a:t>Get them back to </a:t>
            </a:r>
            <a:r>
              <a:rPr lang="en-US" sz="4000" b="1" i="1" u="sng" dirty="0" smtClean="0">
                <a:latin typeface="Times New Roman" pitchFamily="18" charset="0"/>
              </a:rPr>
              <a:t>or</a:t>
            </a:r>
            <a:r>
              <a:rPr lang="en-US" sz="4000" b="1" dirty="0" smtClean="0">
                <a:latin typeface="Times New Roman" pitchFamily="18" charset="0"/>
              </a:rPr>
              <a:t> to WORK</a:t>
            </a:r>
            <a:r>
              <a:rPr lang="en-US" sz="4000" dirty="0" smtClean="0">
                <a:latin typeface="Times New Roman" pitchFamily="18" charset="0"/>
              </a:rPr>
              <a:t>--</a:t>
            </a:r>
          </a:p>
          <a:p>
            <a:pPr eaLnBrk="0" hangingPunct="0">
              <a:spcBef>
                <a:spcPct val="50000"/>
              </a:spcBef>
            </a:pPr>
            <a:r>
              <a:rPr lang="en-US" sz="4000" dirty="0" smtClean="0">
                <a:latin typeface="Impact" pitchFamily="34" charset="0"/>
              </a:rPr>
              <a:t>PAID Employment,</a:t>
            </a:r>
            <a:r>
              <a:rPr lang="en-US" sz="4000" dirty="0" smtClean="0">
                <a:latin typeface="Times New Roman" pitchFamily="18" charset="0"/>
              </a:rPr>
              <a:t>   or Volunteering         and/or to School             </a:t>
            </a:r>
            <a:r>
              <a:rPr lang="en-US" sz="4000" dirty="0" smtClean="0">
                <a:solidFill>
                  <a:srgbClr val="FF0000"/>
                </a:solidFill>
                <a:latin typeface="Times New Roman" pitchFamily="18" charset="0"/>
              </a:rPr>
              <a:t>[Independent]</a:t>
            </a:r>
            <a:endParaRPr lang="en-US" dirty="0">
              <a:solidFill>
                <a:srgbClr val="FF0000"/>
              </a:solidFill>
              <a:latin typeface="Times New Roman" pitchFamily="18" charset="0"/>
            </a:endParaRPr>
          </a:p>
        </p:txBody>
      </p:sp>
      <p:graphicFrame>
        <p:nvGraphicFramePr>
          <p:cNvPr id="135174" name="Object 6"/>
          <p:cNvGraphicFramePr>
            <a:graphicFrameLocks noChangeAspect="1"/>
          </p:cNvGraphicFramePr>
          <p:nvPr/>
        </p:nvGraphicFramePr>
        <p:xfrm>
          <a:off x="6934200" y="2971800"/>
          <a:ext cx="1711325" cy="1085614"/>
        </p:xfrm>
        <a:graphic>
          <a:graphicData uri="http://schemas.openxmlformats.org/presentationml/2006/ole">
            <mc:AlternateContent xmlns:mc="http://schemas.openxmlformats.org/markup-compatibility/2006">
              <mc:Choice xmlns:v="urn:schemas-microsoft-com:vml" Requires="v">
                <p:oleObj spid="_x0000_s135175" name="Clip" r:id="rId4" imgW="4529520" imgH="2871360" progId="">
                  <p:embed/>
                </p:oleObj>
              </mc:Choice>
              <mc:Fallback>
                <p:oleObj name="Clip" r:id="rId4" imgW="4529520" imgH="287136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971800"/>
                        <a:ext cx="1711325" cy="1085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7" name="Slide Number Placeholder 4"/>
          <p:cNvSpPr>
            <a:spLocks noGrp="1"/>
          </p:cNvSpPr>
          <p:nvPr>
            <p:ph type="sldNum" sz="quarter" idx="12"/>
          </p:nvPr>
        </p:nvSpPr>
        <p:spPr/>
        <p:txBody>
          <a:bodyPr/>
          <a:lstStyle/>
          <a:p>
            <a:fld id="{D5B862DB-94CF-4CDD-8402-2088882C93EB}" type="slidenum">
              <a:rPr lang="en-US"/>
              <a:pPr/>
              <a:t>31</a:t>
            </a:fld>
            <a:endParaRPr lang="en-US"/>
          </a:p>
        </p:txBody>
      </p:sp>
      <p:sp>
        <p:nvSpPr>
          <p:cNvPr id="136194" name="Rectangle 2"/>
          <p:cNvSpPr>
            <a:spLocks noGrp="1" noChangeArrowheads="1"/>
          </p:cNvSpPr>
          <p:nvPr>
            <p:ph type="title"/>
          </p:nvPr>
        </p:nvSpPr>
        <p:spPr/>
        <p:txBody>
          <a:bodyPr/>
          <a:lstStyle/>
          <a:p>
            <a:pPr algn="ctr"/>
            <a:r>
              <a:rPr lang="en-US" sz="4800" b="1" dirty="0">
                <a:solidFill>
                  <a:schemeClr val="accent6">
                    <a:lumMod val="75000"/>
                  </a:schemeClr>
                </a:solidFill>
                <a:latin typeface="Elephant" pitchFamily="18" charset="0"/>
              </a:rPr>
              <a:t>Mission of ACT Teams</a:t>
            </a:r>
            <a:endParaRPr lang="en-US" sz="4800" dirty="0">
              <a:solidFill>
                <a:schemeClr val="accent6">
                  <a:lumMod val="75000"/>
                </a:schemeClr>
              </a:solidFill>
              <a:latin typeface="Elephant" pitchFamily="18" charset="0"/>
            </a:endParaRPr>
          </a:p>
        </p:txBody>
      </p:sp>
      <p:sp>
        <p:nvSpPr>
          <p:cNvPr id="136195" name="Text Box 3"/>
          <p:cNvSpPr txBox="1">
            <a:spLocks noChangeArrowheads="1"/>
          </p:cNvSpPr>
          <p:nvPr/>
        </p:nvSpPr>
        <p:spPr bwMode="auto">
          <a:xfrm>
            <a:off x="685800" y="2514600"/>
            <a:ext cx="7543800" cy="457200"/>
          </a:xfrm>
          <a:prstGeom prst="rect">
            <a:avLst/>
          </a:prstGeom>
          <a:noFill/>
          <a:ln w="9525">
            <a:noFill/>
            <a:miter lim="800000"/>
            <a:headEnd/>
            <a:tailEnd/>
          </a:ln>
          <a:effectLst/>
        </p:spPr>
        <p:txBody>
          <a:bodyPr>
            <a:spAutoFit/>
          </a:bodyPr>
          <a:lstStyle/>
          <a:p>
            <a:pPr eaLnBrk="0" hangingPunct="0">
              <a:spcBef>
                <a:spcPct val="50000"/>
              </a:spcBef>
            </a:pPr>
            <a:endParaRPr lang="en-US">
              <a:latin typeface="Times New Roman" pitchFamily="18" charset="0"/>
            </a:endParaRPr>
          </a:p>
        </p:txBody>
      </p:sp>
      <p:sp>
        <p:nvSpPr>
          <p:cNvPr id="136196" name="Text Box 4"/>
          <p:cNvSpPr txBox="1">
            <a:spLocks noChangeArrowheads="1"/>
          </p:cNvSpPr>
          <p:nvPr/>
        </p:nvSpPr>
        <p:spPr bwMode="auto">
          <a:xfrm>
            <a:off x="457200" y="2133600"/>
            <a:ext cx="8077200" cy="3748719"/>
          </a:xfrm>
          <a:prstGeom prst="rect">
            <a:avLst/>
          </a:prstGeom>
          <a:noFill/>
          <a:ln w="9525">
            <a:noFill/>
            <a:miter lim="800000"/>
            <a:headEnd/>
            <a:tailEnd/>
          </a:ln>
          <a:effectLst/>
        </p:spPr>
        <p:txBody>
          <a:bodyPr wrap="square">
            <a:spAutoFit/>
          </a:bodyPr>
          <a:lstStyle/>
          <a:p>
            <a:pPr lvl="1">
              <a:spcBef>
                <a:spcPct val="20000"/>
              </a:spcBef>
              <a:buClr>
                <a:schemeClr val="hlink"/>
              </a:buClr>
              <a:buSzPct val="55000"/>
              <a:buFont typeface="Wingdings" pitchFamily="2" charset="2"/>
              <a:buChar char="n"/>
            </a:pPr>
            <a:r>
              <a:rPr lang="en-US" sz="3600" dirty="0" smtClean="0">
                <a:latin typeface="Times New Roman" pitchFamily="18" charset="0"/>
                <a:cs typeface="Times New Roman" pitchFamily="18" charset="0"/>
              </a:rPr>
              <a:t>Diminish the family’s burden of providing care &amp; increase independence</a:t>
            </a:r>
          </a:p>
          <a:p>
            <a:pPr lvl="1">
              <a:spcBef>
                <a:spcPct val="20000"/>
              </a:spcBef>
              <a:buClr>
                <a:schemeClr val="hlink"/>
              </a:buClr>
              <a:buSzPct val="55000"/>
              <a:buFont typeface="Wingdings" pitchFamily="2" charset="2"/>
              <a:buChar char="n"/>
            </a:pPr>
            <a:r>
              <a:rPr lang="en-US" sz="3600" dirty="0" smtClean="0">
                <a:latin typeface="Times New Roman" pitchFamily="18" charset="0"/>
                <a:cs typeface="Times New Roman" pitchFamily="18" charset="0"/>
              </a:rPr>
              <a:t>Foster a productive community member</a:t>
            </a:r>
          </a:p>
          <a:p>
            <a:pPr lvl="1">
              <a:spcBef>
                <a:spcPct val="20000"/>
              </a:spcBef>
              <a:buClr>
                <a:schemeClr val="hlink"/>
              </a:buClr>
              <a:buSzPct val="55000"/>
              <a:buFont typeface="Wingdings" pitchFamily="2" charset="2"/>
              <a:buChar char="n"/>
            </a:pPr>
            <a:r>
              <a:rPr lang="en-US" sz="3600" dirty="0" smtClean="0">
                <a:latin typeface="Times New Roman" pitchFamily="18" charset="0"/>
                <a:cs typeface="Times New Roman" pitchFamily="18" charset="0"/>
              </a:rPr>
              <a:t>Increase wellness</a:t>
            </a:r>
          </a:p>
          <a:p>
            <a:pPr lvl="1">
              <a:spcBef>
                <a:spcPct val="20000"/>
              </a:spcBef>
              <a:buClr>
                <a:schemeClr val="hlink"/>
              </a:buClr>
              <a:buSzPct val="55000"/>
              <a:buFont typeface="Wingdings" pitchFamily="2" charset="2"/>
              <a:buChar char="n"/>
            </a:pPr>
            <a:r>
              <a:rPr lang="en-US" sz="3600" dirty="0" smtClean="0">
                <a:latin typeface="Times New Roman" pitchFamily="18" charset="0"/>
                <a:cs typeface="Times New Roman" pitchFamily="18" charset="0"/>
              </a:rPr>
              <a:t>Decrease stigma</a:t>
            </a:r>
            <a:endParaRPr lang="en-US" sz="3600" dirty="0">
              <a:latin typeface="Times New Roman" pitchFamily="18" charset="0"/>
              <a:cs typeface="Times New Roman" pitchFamily="18" charset="0"/>
            </a:endParaRPr>
          </a:p>
        </p:txBody>
      </p:sp>
      <p:pic>
        <p:nvPicPr>
          <p:cNvPr id="8" name="Picture 7" descr="\\CBH\SoftDist\Software\Office_2000_Pro_CD2\PFiles\MSOffice\Clipart\standard\stddir2\bl00301_.wmf"/>
          <p:cNvPicPr>
            <a:picLocks noChangeAspect="1" noChangeArrowheads="1"/>
          </p:cNvPicPr>
          <p:nvPr/>
        </p:nvPicPr>
        <p:blipFill>
          <a:blip r:embed="rId3" cstate="print"/>
          <a:srcRect/>
          <a:stretch>
            <a:fillRect/>
          </a:stretch>
        </p:blipFill>
        <p:spPr bwMode="auto">
          <a:xfrm>
            <a:off x="7391400" y="3429000"/>
            <a:ext cx="1068388" cy="1244600"/>
          </a:xfrm>
          <a:prstGeom prst="rect">
            <a:avLst/>
          </a:prstGeom>
          <a:noFill/>
        </p:spPr>
      </p:pic>
      <p:pic>
        <p:nvPicPr>
          <p:cNvPr id="9" name="Picture 8" descr="\\CBH\SoftDist\Software\Office_2000_Pro_CD2\PFiles\MSOffice\Clipart\standard\stddir4\pe03992_.wmf"/>
          <p:cNvPicPr>
            <a:picLocks noChangeAspect="1" noChangeArrowheads="1"/>
          </p:cNvPicPr>
          <p:nvPr/>
        </p:nvPicPr>
        <p:blipFill>
          <a:blip r:embed="rId4" cstate="print"/>
          <a:srcRect/>
          <a:stretch>
            <a:fillRect/>
          </a:stretch>
        </p:blipFill>
        <p:spPr bwMode="auto">
          <a:xfrm>
            <a:off x="5257800" y="4953000"/>
            <a:ext cx="2030413" cy="7270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Slide Number Placeholder 1"/>
          <p:cNvSpPr>
            <a:spLocks noGrp="1"/>
          </p:cNvSpPr>
          <p:nvPr>
            <p:ph type="sldNum" sz="quarter" idx="12"/>
          </p:nvPr>
        </p:nvSpPr>
        <p:spPr/>
        <p:txBody>
          <a:bodyPr/>
          <a:lstStyle/>
          <a:p>
            <a:fld id="{499BC5F0-0ADE-4E81-977E-BE61ECD54B34}" type="slidenum">
              <a:rPr lang="en-US" smtClean="0"/>
              <a:pPr/>
              <a:t>32</a:t>
            </a:fld>
            <a:endParaRPr lang="en-US" dirty="0"/>
          </a:p>
        </p:txBody>
      </p:sp>
      <p:sp>
        <p:nvSpPr>
          <p:cNvPr id="4" name="TextBox 3"/>
          <p:cNvSpPr txBox="1"/>
          <p:nvPr/>
        </p:nvSpPr>
        <p:spPr>
          <a:xfrm>
            <a:off x="533400" y="1371600"/>
            <a:ext cx="7924800" cy="4401205"/>
          </a:xfrm>
          <a:prstGeom prst="rect">
            <a:avLst/>
          </a:prstGeom>
          <a:noFill/>
        </p:spPr>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Communication is the core of  relationship building</a:t>
            </a:r>
          </a:p>
          <a:p>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The Mental Health Nurse’s knowledge and ability  to communicate is a critical component of the IDDT model of care.</a:t>
            </a:r>
          </a:p>
          <a:p>
            <a:endParaRPr lang="en-US" sz="2800" dirty="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Being able to engage, connect and educate patients/clients/participants, families, team members, and community members  changes lives and fosters recovery.</a:t>
            </a:r>
            <a:endParaRPr lang="en-US" sz="2800" dirty="0">
              <a:latin typeface="Times New Roman" pitchFamily="18" charset="0"/>
              <a:cs typeface="Times New Roman" pitchFamily="18" charset="0"/>
            </a:endParaRPr>
          </a:p>
        </p:txBody>
      </p:sp>
      <p:sp>
        <p:nvSpPr>
          <p:cNvPr id="6" name="TextBox 5"/>
          <p:cNvSpPr txBox="1"/>
          <p:nvPr/>
        </p:nvSpPr>
        <p:spPr>
          <a:xfrm>
            <a:off x="2819400" y="533400"/>
            <a:ext cx="5334000" cy="769441"/>
          </a:xfrm>
          <a:prstGeom prst="rect">
            <a:avLst/>
          </a:prstGeom>
          <a:noFill/>
        </p:spPr>
        <p:txBody>
          <a:bodyPr wrap="square" rtlCol="0">
            <a:spAutoFit/>
          </a:bodyPr>
          <a:lstStyle/>
          <a:p>
            <a:r>
              <a:rPr lang="en-US" sz="4400" b="1" dirty="0" smtClean="0">
                <a:solidFill>
                  <a:schemeClr val="accent6">
                    <a:lumMod val="75000"/>
                  </a:schemeClr>
                </a:solidFill>
                <a:latin typeface="Times New Roman" pitchFamily="18" charset="0"/>
                <a:cs typeface="Times New Roman" pitchFamily="18" charset="0"/>
              </a:rPr>
              <a:t>Nursing Practice:</a:t>
            </a:r>
            <a:endParaRPr lang="en-US" sz="4400" b="1"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3" name="Title 2"/>
          <p:cNvSpPr>
            <a:spLocks noGrp="1"/>
          </p:cNvSpPr>
          <p:nvPr>
            <p:ph type="title"/>
          </p:nvPr>
        </p:nvSpPr>
        <p:spPr>
          <a:xfrm>
            <a:off x="1350963" y="228600"/>
            <a:ext cx="7793037" cy="1524000"/>
          </a:xfrm>
        </p:spPr>
        <p:txBody>
          <a:bodyPr/>
          <a:lstStyle/>
          <a:p>
            <a:pPr algn="ctr"/>
            <a:r>
              <a:rPr lang="en-US" b="1" dirty="0" smtClean="0">
                <a:solidFill>
                  <a:schemeClr val="accent6">
                    <a:lumMod val="75000"/>
                  </a:schemeClr>
                </a:solidFill>
                <a:latin typeface="Rockwell" pitchFamily="18" charset="0"/>
                <a:cs typeface="Times New Roman" pitchFamily="18" charset="0"/>
              </a:rPr>
              <a:t>Nursing Practice: </a:t>
            </a:r>
            <a:r>
              <a:rPr lang="en-US" sz="4000" b="1" dirty="0" smtClean="0">
                <a:solidFill>
                  <a:schemeClr val="accent6">
                    <a:lumMod val="75000"/>
                  </a:schemeClr>
                </a:solidFill>
                <a:latin typeface="Rockwell" pitchFamily="18" charset="0"/>
                <a:cs typeface="Times New Roman" pitchFamily="18" charset="0"/>
              </a:rPr>
              <a:t>Collaboration</a:t>
            </a:r>
            <a:endParaRPr lang="en-US" sz="4000" b="1" dirty="0">
              <a:solidFill>
                <a:schemeClr val="accent6">
                  <a:lumMod val="75000"/>
                </a:schemeClr>
              </a:solidFill>
              <a:latin typeface="Rockwell" pitchFamily="18" charset="0"/>
              <a:cs typeface="Times New Roman" pitchFamily="18" charset="0"/>
            </a:endParaRPr>
          </a:p>
        </p:txBody>
      </p:sp>
      <p:sp>
        <p:nvSpPr>
          <p:cNvPr id="4" name="Content Placeholder 3"/>
          <p:cNvSpPr>
            <a:spLocks noGrp="1"/>
          </p:cNvSpPr>
          <p:nvPr>
            <p:ph idx="1"/>
          </p:nvPr>
        </p:nvSpPr>
        <p:spPr>
          <a:xfrm>
            <a:off x="609600" y="2017713"/>
            <a:ext cx="8345488" cy="4114800"/>
          </a:xfrm>
        </p:spPr>
        <p:txBody>
          <a:bodyPr/>
          <a:lstStyle/>
          <a:p>
            <a:r>
              <a:rPr lang="en-US" dirty="0" smtClean="0">
                <a:latin typeface="Times New Roman" pitchFamily="18" charset="0"/>
                <a:cs typeface="Times New Roman" pitchFamily="18" charset="0"/>
              </a:rPr>
              <a:t>In community based mental health nursing, one of the major goals is community integration.</a:t>
            </a:r>
          </a:p>
          <a:p>
            <a:r>
              <a:rPr lang="en-US" dirty="0" smtClean="0">
                <a:latin typeface="Times New Roman" pitchFamily="18" charset="0"/>
                <a:cs typeface="Times New Roman" pitchFamily="18" charset="0"/>
              </a:rPr>
              <a:t>Working with families, PCP, dentist, ophthalmologist, employers, volunteer programs, landlords, 12 step programs, other treatment providers, lawyers, law enforcement,  etc, requires a well skilled MH nurse.</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99BC5F0-0ADE-4E81-977E-BE61ECD54B34}"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fld id="{5B384248-90EB-46BB-893E-E33D1AF4F49E}" type="slidenum">
              <a:rPr lang="en-US"/>
              <a:pPr/>
              <a:t>34</a:t>
            </a:fld>
            <a:endParaRPr lang="en-US"/>
          </a:p>
        </p:txBody>
      </p:sp>
      <p:sp>
        <p:nvSpPr>
          <p:cNvPr id="102402" name="Rectangle 2"/>
          <p:cNvSpPr>
            <a:spLocks noGrp="1" noChangeArrowheads="1"/>
          </p:cNvSpPr>
          <p:nvPr>
            <p:ph type="title"/>
          </p:nvPr>
        </p:nvSpPr>
        <p:spPr>
          <a:xfrm>
            <a:off x="3048000" y="228600"/>
            <a:ext cx="5895975" cy="838200"/>
          </a:xfrm>
        </p:spPr>
        <p:txBody>
          <a:bodyPr/>
          <a:lstStyle/>
          <a:p>
            <a:r>
              <a:rPr lang="en-US" dirty="0">
                <a:solidFill>
                  <a:schemeClr val="accent6">
                    <a:lumMod val="75000"/>
                  </a:schemeClr>
                </a:solidFill>
                <a:latin typeface="Elephant" pitchFamily="18" charset="0"/>
              </a:rPr>
              <a:t>PACT MODEL</a:t>
            </a:r>
          </a:p>
        </p:txBody>
      </p:sp>
      <p:sp>
        <p:nvSpPr>
          <p:cNvPr id="102403" name="Rectangle 3"/>
          <p:cNvSpPr>
            <a:spLocks noGrp="1" noChangeArrowheads="1"/>
          </p:cNvSpPr>
          <p:nvPr>
            <p:ph type="body" idx="1"/>
          </p:nvPr>
        </p:nvSpPr>
        <p:spPr>
          <a:xfrm>
            <a:off x="457200" y="1066800"/>
            <a:ext cx="8153400" cy="5105400"/>
          </a:xfrm>
        </p:spPr>
        <p:txBody>
          <a:bodyPr/>
          <a:lstStyle/>
          <a:p>
            <a:r>
              <a:rPr lang="en-US" dirty="0">
                <a:latin typeface="Rockwell" pitchFamily="18" charset="0"/>
              </a:rPr>
              <a:t>KEY FACTORS:</a:t>
            </a:r>
          </a:p>
          <a:p>
            <a:pPr lvl="1">
              <a:buClr>
                <a:schemeClr val="accent6">
                  <a:lumMod val="50000"/>
                </a:schemeClr>
              </a:buClr>
            </a:pPr>
            <a:r>
              <a:rPr lang="en-US" dirty="0">
                <a:latin typeface="Rockwell" pitchFamily="18" charset="0"/>
              </a:rPr>
              <a:t>Supportive relationship between person &amp; Team</a:t>
            </a:r>
          </a:p>
          <a:p>
            <a:pPr lvl="1">
              <a:buClr>
                <a:schemeClr val="accent6">
                  <a:lumMod val="50000"/>
                </a:schemeClr>
              </a:buClr>
            </a:pPr>
            <a:r>
              <a:rPr lang="en-US" dirty="0">
                <a:latin typeface="Rockwell" pitchFamily="18" charset="0"/>
              </a:rPr>
              <a:t>Team carries &amp; inspires HOPE for person through its resourcefulness and innovation in service provision</a:t>
            </a:r>
          </a:p>
          <a:p>
            <a:pPr lvl="1">
              <a:buClr>
                <a:schemeClr val="accent6">
                  <a:lumMod val="50000"/>
                </a:schemeClr>
              </a:buClr>
            </a:pPr>
            <a:r>
              <a:rPr lang="en-US" dirty="0" smtClean="0">
                <a:latin typeface="Rockwell" pitchFamily="18" charset="0"/>
              </a:rPr>
              <a:t>Not typical Case-management model that refers &amp; links</a:t>
            </a:r>
          </a:p>
          <a:p>
            <a:pPr lvl="1">
              <a:buClr>
                <a:schemeClr val="accent6">
                  <a:lumMod val="50000"/>
                </a:schemeClr>
              </a:buClr>
            </a:pPr>
            <a:r>
              <a:rPr lang="en-US" dirty="0" smtClean="0">
                <a:latin typeface="Rockwell" pitchFamily="18" charset="0"/>
              </a:rPr>
              <a:t>PACT Team works collaboratively to deliver most of the services required by each person, based on the following principles:</a:t>
            </a:r>
            <a:endParaRPr lang="en-US" sz="2400" dirty="0">
              <a:latin typeface="Rockwell"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C0342FBA-7534-4D0A-BFF6-21A71EFC480E}" type="slidenum">
              <a:rPr lang="en-US"/>
              <a:pPr/>
              <a:t>35</a:t>
            </a:fld>
            <a:endParaRPr lang="en-US"/>
          </a:p>
        </p:txBody>
      </p:sp>
      <p:sp>
        <p:nvSpPr>
          <p:cNvPr id="104450" name="Rectangle 2"/>
          <p:cNvSpPr>
            <a:spLocks noGrp="1" noChangeArrowheads="1"/>
          </p:cNvSpPr>
          <p:nvPr>
            <p:ph type="title"/>
          </p:nvPr>
        </p:nvSpPr>
        <p:spPr>
          <a:xfrm>
            <a:off x="2590800" y="304800"/>
            <a:ext cx="6553200" cy="1143000"/>
          </a:xfrm>
        </p:spPr>
        <p:txBody>
          <a:bodyPr/>
          <a:lstStyle/>
          <a:p>
            <a:r>
              <a:rPr lang="en-US" dirty="0">
                <a:solidFill>
                  <a:schemeClr val="accent6">
                    <a:lumMod val="75000"/>
                  </a:schemeClr>
                </a:solidFill>
                <a:latin typeface="Elephant" pitchFamily="18" charset="0"/>
              </a:rPr>
              <a:t>PACT PRINCIPLES</a:t>
            </a:r>
          </a:p>
        </p:txBody>
      </p:sp>
      <p:sp>
        <p:nvSpPr>
          <p:cNvPr id="104451" name="Rectangle 3"/>
          <p:cNvSpPr>
            <a:spLocks noGrp="1" noChangeArrowheads="1"/>
          </p:cNvSpPr>
          <p:nvPr>
            <p:ph type="body" idx="1"/>
          </p:nvPr>
        </p:nvSpPr>
        <p:spPr>
          <a:xfrm>
            <a:off x="838200" y="1600200"/>
            <a:ext cx="7772400" cy="4383087"/>
          </a:xfrm>
        </p:spPr>
        <p:txBody>
          <a:bodyPr/>
          <a:lstStyle/>
          <a:p>
            <a:r>
              <a:rPr lang="en-US" dirty="0"/>
              <a:t>1.	</a:t>
            </a:r>
            <a:r>
              <a:rPr lang="en-US" dirty="0">
                <a:solidFill>
                  <a:schemeClr val="hlink"/>
                </a:solidFill>
                <a:latin typeface="Rockwell" pitchFamily="18" charset="0"/>
              </a:rPr>
              <a:t>Primary provider of services/Fixed     	point of responsibility</a:t>
            </a:r>
          </a:p>
          <a:p>
            <a:pPr lvl="1">
              <a:buClr>
                <a:schemeClr val="accent6">
                  <a:lumMod val="50000"/>
                </a:schemeClr>
              </a:buClr>
            </a:pPr>
            <a:r>
              <a:rPr lang="en-US" dirty="0">
                <a:latin typeface="Rockwell" pitchFamily="18" charset="0"/>
              </a:rPr>
              <a:t>Responsible for providing most educational &amp; support services needed to live successfully in the community</a:t>
            </a:r>
          </a:p>
          <a:p>
            <a:pPr lvl="1">
              <a:buClr>
                <a:schemeClr val="accent6">
                  <a:lumMod val="50000"/>
                </a:schemeClr>
              </a:buClr>
            </a:pPr>
            <a:r>
              <a:rPr lang="en-US" dirty="0">
                <a:latin typeface="Rockwell" pitchFamily="18" charset="0"/>
              </a:rPr>
              <a:t>Person &amp; family receive response from familiar team member, which eliminates gaps &amp; </a:t>
            </a:r>
            <a:r>
              <a:rPr lang="en-US" dirty="0" smtClean="0">
                <a:latin typeface="Rockwell" pitchFamily="18" charset="0"/>
              </a:rPr>
              <a:t>fragmentation</a:t>
            </a:r>
          </a:p>
          <a:p>
            <a:pPr lvl="1">
              <a:buNone/>
            </a:pPr>
            <a:r>
              <a:rPr lang="en-US" dirty="0" smtClean="0">
                <a:solidFill>
                  <a:srgbClr val="000099"/>
                </a:solidFill>
                <a:latin typeface="Rockwell" pitchFamily="18" charset="0"/>
              </a:rPr>
              <a:t>[ Nursing skills: education, communication]</a:t>
            </a:r>
            <a:endParaRPr lang="en-US" dirty="0">
              <a:solidFill>
                <a:srgbClr val="000099"/>
              </a:solidFill>
              <a:latin typeface="Rockwell"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3253F6DB-7E7B-44B9-AC69-81714FF1030A}" type="slidenum">
              <a:rPr lang="en-US"/>
              <a:pPr/>
              <a:t>36</a:t>
            </a:fld>
            <a:endParaRPr lang="en-US"/>
          </a:p>
        </p:txBody>
      </p:sp>
      <p:sp>
        <p:nvSpPr>
          <p:cNvPr id="105474" name="Rectangle 2"/>
          <p:cNvSpPr>
            <a:spLocks noGrp="1" noChangeArrowheads="1"/>
          </p:cNvSpPr>
          <p:nvPr>
            <p:ph type="title"/>
          </p:nvPr>
        </p:nvSpPr>
        <p:spPr>
          <a:xfrm>
            <a:off x="2514600" y="228600"/>
            <a:ext cx="6629400" cy="1143000"/>
          </a:xfrm>
        </p:spPr>
        <p:txBody>
          <a:bodyPr/>
          <a:lstStyle/>
          <a:p>
            <a:r>
              <a:rPr lang="en-US" dirty="0">
                <a:solidFill>
                  <a:schemeClr val="accent6">
                    <a:lumMod val="75000"/>
                  </a:schemeClr>
                </a:solidFill>
                <a:latin typeface="Elephant" pitchFamily="18" charset="0"/>
              </a:rPr>
              <a:t>PACT PRINCIPLES</a:t>
            </a:r>
          </a:p>
        </p:txBody>
      </p:sp>
      <p:sp>
        <p:nvSpPr>
          <p:cNvPr id="105475" name="Rectangle 3"/>
          <p:cNvSpPr>
            <a:spLocks noGrp="1" noChangeArrowheads="1"/>
          </p:cNvSpPr>
          <p:nvPr>
            <p:ph type="body" idx="1"/>
          </p:nvPr>
        </p:nvSpPr>
        <p:spPr>
          <a:xfrm>
            <a:off x="457200" y="1447800"/>
            <a:ext cx="8382000" cy="4459287"/>
          </a:xfrm>
        </p:spPr>
        <p:txBody>
          <a:bodyPr/>
          <a:lstStyle/>
          <a:p>
            <a:r>
              <a:rPr lang="en-US" dirty="0"/>
              <a:t>2.  </a:t>
            </a:r>
            <a:r>
              <a:rPr lang="en-US" u="sng" dirty="0">
                <a:solidFill>
                  <a:schemeClr val="hlink"/>
                </a:solidFill>
                <a:latin typeface="Rockwell" pitchFamily="18" charset="0"/>
              </a:rPr>
              <a:t>Services provided out of </a:t>
            </a:r>
            <a:r>
              <a:rPr lang="en-US" u="sng" dirty="0" smtClean="0">
                <a:solidFill>
                  <a:schemeClr val="hlink"/>
                </a:solidFill>
                <a:latin typeface="Rockwell" pitchFamily="18" charset="0"/>
              </a:rPr>
              <a:t>office  (75%)</a:t>
            </a:r>
            <a:endParaRPr lang="en-US" u="sng" dirty="0">
              <a:solidFill>
                <a:schemeClr val="hlink"/>
              </a:solidFill>
              <a:latin typeface="Rockwell" pitchFamily="18" charset="0"/>
            </a:endParaRPr>
          </a:p>
          <a:p>
            <a:pPr lvl="1"/>
            <a:r>
              <a:rPr lang="en-US" dirty="0">
                <a:latin typeface="Rockwell" pitchFamily="18" charset="0"/>
              </a:rPr>
              <a:t>Key element is mobility</a:t>
            </a:r>
          </a:p>
          <a:p>
            <a:pPr lvl="1"/>
            <a:r>
              <a:rPr lang="en-US" dirty="0">
                <a:latin typeface="Rockwell" pitchFamily="18" charset="0"/>
              </a:rPr>
              <a:t>Services in the community, home, employment &amp; recreational sites</a:t>
            </a:r>
          </a:p>
          <a:p>
            <a:pPr lvl="1"/>
            <a:r>
              <a:rPr lang="en-US" dirty="0">
                <a:latin typeface="Rockwell" pitchFamily="18" charset="0"/>
              </a:rPr>
              <a:t>Able to implement individualized recovery plan</a:t>
            </a:r>
          </a:p>
          <a:p>
            <a:pPr lvl="1"/>
            <a:r>
              <a:rPr lang="en-US" dirty="0">
                <a:latin typeface="Rockwell" pitchFamily="18" charset="0"/>
              </a:rPr>
              <a:t>Person can immediately see what works in their </a:t>
            </a:r>
            <a:r>
              <a:rPr lang="en-US" dirty="0" smtClean="0">
                <a:latin typeface="Rockwell" pitchFamily="18" charset="0"/>
              </a:rPr>
              <a:t>surroundings</a:t>
            </a:r>
          </a:p>
          <a:p>
            <a:pPr lvl="1">
              <a:buNone/>
            </a:pPr>
            <a:r>
              <a:rPr lang="en-US" dirty="0" smtClean="0">
                <a:solidFill>
                  <a:srgbClr val="000099"/>
                </a:solidFill>
                <a:latin typeface="Rockwell" pitchFamily="18" charset="0"/>
              </a:rPr>
              <a:t>[ Nursing skills: Assessment &amp; TX Planning]</a:t>
            </a:r>
            <a:endParaRPr lang="en-US" dirty="0">
              <a:latin typeface="Rockwell"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87AD38ED-73F4-4A0D-B54F-A909A85DA9C4}" type="slidenum">
              <a:rPr lang="en-US"/>
              <a:pPr/>
              <a:t>37</a:t>
            </a:fld>
            <a:endParaRPr lang="en-US"/>
          </a:p>
        </p:txBody>
      </p:sp>
      <p:sp>
        <p:nvSpPr>
          <p:cNvPr id="106498" name="Rectangle 2"/>
          <p:cNvSpPr>
            <a:spLocks noGrp="1" noChangeArrowheads="1"/>
          </p:cNvSpPr>
          <p:nvPr>
            <p:ph type="title"/>
          </p:nvPr>
        </p:nvSpPr>
        <p:spPr>
          <a:xfrm>
            <a:off x="2438400" y="304800"/>
            <a:ext cx="6581775" cy="1143000"/>
          </a:xfrm>
        </p:spPr>
        <p:txBody>
          <a:bodyPr/>
          <a:lstStyle/>
          <a:p>
            <a:r>
              <a:rPr lang="en-US" dirty="0">
                <a:solidFill>
                  <a:schemeClr val="accent6">
                    <a:lumMod val="75000"/>
                  </a:schemeClr>
                </a:solidFill>
                <a:latin typeface="Elephant" pitchFamily="18" charset="0"/>
              </a:rPr>
              <a:t>PACT PRINCIPLES</a:t>
            </a:r>
          </a:p>
        </p:txBody>
      </p:sp>
      <p:sp>
        <p:nvSpPr>
          <p:cNvPr id="106499" name="Rectangle 3"/>
          <p:cNvSpPr>
            <a:spLocks noGrp="1" noChangeArrowheads="1"/>
          </p:cNvSpPr>
          <p:nvPr>
            <p:ph type="body" idx="1"/>
          </p:nvPr>
        </p:nvSpPr>
        <p:spPr>
          <a:xfrm>
            <a:off x="457200" y="1371600"/>
            <a:ext cx="8534400" cy="4572000"/>
          </a:xfrm>
        </p:spPr>
        <p:txBody>
          <a:bodyPr/>
          <a:lstStyle/>
          <a:p>
            <a:r>
              <a:rPr lang="en-US" dirty="0"/>
              <a:t>3.  </a:t>
            </a:r>
            <a:r>
              <a:rPr lang="en-US" dirty="0">
                <a:solidFill>
                  <a:schemeClr val="hlink"/>
                </a:solidFill>
                <a:latin typeface="Rockwell" pitchFamily="18" charset="0"/>
              </a:rPr>
              <a:t>Highly individualized services to </a:t>
            </a:r>
            <a:r>
              <a:rPr lang="en-US" dirty="0" smtClean="0">
                <a:solidFill>
                  <a:schemeClr val="hlink"/>
                </a:solidFill>
                <a:latin typeface="Rockwell" pitchFamily="18" charset="0"/>
              </a:rPr>
              <a:t>the </a:t>
            </a:r>
            <a:r>
              <a:rPr lang="en-US" dirty="0">
                <a:solidFill>
                  <a:schemeClr val="hlink"/>
                </a:solidFill>
                <a:latin typeface="Rockwell" pitchFamily="18" charset="0"/>
              </a:rPr>
              <a:t>person</a:t>
            </a:r>
          </a:p>
          <a:p>
            <a:pPr lvl="1"/>
            <a:r>
              <a:rPr lang="en-US" dirty="0">
                <a:latin typeface="Rockwell" pitchFamily="18" charset="0"/>
              </a:rPr>
              <a:t>Get to know the person &amp; family &amp; others to effectively customize interventions and services that address current needs &amp; preferences</a:t>
            </a:r>
          </a:p>
          <a:p>
            <a:pPr lvl="1"/>
            <a:r>
              <a:rPr lang="en-US" dirty="0">
                <a:latin typeface="Rockwell" pitchFamily="18" charset="0"/>
              </a:rPr>
              <a:t>Individualized type of services, frequency and amount of </a:t>
            </a:r>
            <a:r>
              <a:rPr lang="en-US" dirty="0" smtClean="0">
                <a:latin typeface="Rockwell" pitchFamily="18" charset="0"/>
              </a:rPr>
              <a:t>support</a:t>
            </a:r>
          </a:p>
          <a:p>
            <a:pPr lvl="1">
              <a:buNone/>
            </a:pPr>
            <a:r>
              <a:rPr lang="en-US" dirty="0" smtClean="0">
                <a:solidFill>
                  <a:srgbClr val="000099"/>
                </a:solidFill>
                <a:latin typeface="Rockwell" pitchFamily="18" charset="0"/>
              </a:rPr>
              <a:t>[ </a:t>
            </a:r>
            <a:r>
              <a:rPr lang="en-US" sz="2400" dirty="0" smtClean="0">
                <a:solidFill>
                  <a:srgbClr val="000099"/>
                </a:solidFill>
                <a:latin typeface="Rockwell" pitchFamily="18" charset="0"/>
              </a:rPr>
              <a:t>Nursing skills: relationship building, communication, providing service/care, goal setting]</a:t>
            </a:r>
            <a:endParaRPr lang="en-US" dirty="0">
              <a:latin typeface="Rockwell"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1DEBB553-8CEB-4B15-8E08-17027371E1C8}" type="slidenum">
              <a:rPr lang="en-US"/>
              <a:pPr/>
              <a:t>38</a:t>
            </a:fld>
            <a:endParaRPr lang="en-US"/>
          </a:p>
        </p:txBody>
      </p:sp>
      <p:sp>
        <p:nvSpPr>
          <p:cNvPr id="108546" name="Rectangle 2"/>
          <p:cNvSpPr>
            <a:spLocks noGrp="1" noChangeArrowheads="1"/>
          </p:cNvSpPr>
          <p:nvPr>
            <p:ph type="title"/>
          </p:nvPr>
        </p:nvSpPr>
        <p:spPr>
          <a:xfrm>
            <a:off x="2362200" y="457200"/>
            <a:ext cx="6581775" cy="1143000"/>
          </a:xfrm>
        </p:spPr>
        <p:txBody>
          <a:bodyPr/>
          <a:lstStyle/>
          <a:p>
            <a:r>
              <a:rPr lang="en-US" dirty="0">
                <a:solidFill>
                  <a:schemeClr val="accent6">
                    <a:lumMod val="75000"/>
                  </a:schemeClr>
                </a:solidFill>
                <a:latin typeface="Elephant" pitchFamily="18" charset="0"/>
              </a:rPr>
              <a:t>PACT PRINCIPLES</a:t>
            </a:r>
          </a:p>
        </p:txBody>
      </p:sp>
      <p:sp>
        <p:nvSpPr>
          <p:cNvPr id="108547" name="Rectangle 3"/>
          <p:cNvSpPr>
            <a:spLocks noGrp="1" noChangeArrowheads="1"/>
          </p:cNvSpPr>
          <p:nvPr>
            <p:ph type="body" idx="1"/>
          </p:nvPr>
        </p:nvSpPr>
        <p:spPr>
          <a:xfrm>
            <a:off x="609600" y="1600200"/>
            <a:ext cx="8077200" cy="4114800"/>
          </a:xfrm>
        </p:spPr>
        <p:txBody>
          <a:bodyPr/>
          <a:lstStyle/>
          <a:p>
            <a:r>
              <a:rPr lang="en-US" dirty="0"/>
              <a:t>4.  </a:t>
            </a:r>
            <a:r>
              <a:rPr lang="en-US" dirty="0">
                <a:solidFill>
                  <a:schemeClr val="hlink"/>
                </a:solidFill>
                <a:latin typeface="Rockwell" pitchFamily="18" charset="0"/>
              </a:rPr>
              <a:t>An Assertive approach</a:t>
            </a:r>
            <a:r>
              <a:rPr lang="en-US" dirty="0">
                <a:solidFill>
                  <a:schemeClr val="hlink"/>
                </a:solidFill>
              </a:rPr>
              <a:t>  </a:t>
            </a:r>
          </a:p>
          <a:p>
            <a:pPr lvl="1"/>
            <a:r>
              <a:rPr lang="en-US" dirty="0">
                <a:latin typeface="Rockwell" pitchFamily="18" charset="0"/>
              </a:rPr>
              <a:t>Do “whatever it takes” to help meet needs &amp; Goals</a:t>
            </a:r>
          </a:p>
          <a:p>
            <a:pPr lvl="1"/>
            <a:r>
              <a:rPr lang="en-US" dirty="0">
                <a:latin typeface="Rockwell" pitchFamily="18" charset="0"/>
              </a:rPr>
              <a:t>Team adapts to person &amp; environment to be more effective in providing services, versus requiring the person to adapt to external treatment </a:t>
            </a:r>
            <a:r>
              <a:rPr lang="en-US" dirty="0" smtClean="0">
                <a:latin typeface="Rockwell" pitchFamily="18" charset="0"/>
              </a:rPr>
              <a:t>program</a:t>
            </a:r>
          </a:p>
          <a:p>
            <a:pPr lvl="1">
              <a:buNone/>
            </a:pPr>
            <a:r>
              <a:rPr lang="en-US" dirty="0" smtClean="0">
                <a:solidFill>
                  <a:srgbClr val="000099"/>
                </a:solidFill>
                <a:latin typeface="Rockwell" pitchFamily="18" charset="0"/>
              </a:rPr>
              <a:t>[</a:t>
            </a:r>
            <a:r>
              <a:rPr lang="en-US" sz="2400" dirty="0" smtClean="0">
                <a:solidFill>
                  <a:srgbClr val="000099"/>
                </a:solidFill>
                <a:latin typeface="Rockwell" pitchFamily="18" charset="0"/>
              </a:rPr>
              <a:t>Nursing skills: implement, revaluate, develop new plan, implement, holistic approach, etc</a:t>
            </a:r>
            <a:r>
              <a:rPr lang="en-US" dirty="0" smtClean="0">
                <a:solidFill>
                  <a:srgbClr val="000099"/>
                </a:solidFill>
                <a:latin typeface="Rockwell" pitchFamily="18" charset="0"/>
              </a:rPr>
              <a:t>]</a:t>
            </a:r>
            <a:endParaRPr lang="en-US" dirty="0">
              <a:latin typeface="Rockwell"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768A24CC-6C68-4C1E-A374-331C90B1F7B2}" type="slidenum">
              <a:rPr lang="en-US"/>
              <a:pPr/>
              <a:t>39</a:t>
            </a:fld>
            <a:endParaRPr lang="en-US"/>
          </a:p>
        </p:txBody>
      </p:sp>
      <p:sp>
        <p:nvSpPr>
          <p:cNvPr id="109570" name="Rectangle 2"/>
          <p:cNvSpPr>
            <a:spLocks noGrp="1" noChangeArrowheads="1"/>
          </p:cNvSpPr>
          <p:nvPr>
            <p:ph type="title"/>
          </p:nvPr>
        </p:nvSpPr>
        <p:spPr>
          <a:xfrm>
            <a:off x="2133600" y="381000"/>
            <a:ext cx="6810375" cy="1143000"/>
          </a:xfrm>
        </p:spPr>
        <p:txBody>
          <a:bodyPr/>
          <a:lstStyle/>
          <a:p>
            <a:r>
              <a:rPr lang="en-US" dirty="0">
                <a:solidFill>
                  <a:schemeClr val="accent6">
                    <a:lumMod val="75000"/>
                  </a:schemeClr>
                </a:solidFill>
                <a:latin typeface="Elephant" pitchFamily="18" charset="0"/>
              </a:rPr>
              <a:t>PACT PRINCIPLES</a:t>
            </a:r>
          </a:p>
        </p:txBody>
      </p:sp>
      <p:sp>
        <p:nvSpPr>
          <p:cNvPr id="109571" name="Rectangle 3"/>
          <p:cNvSpPr>
            <a:spLocks noGrp="1" noChangeArrowheads="1"/>
          </p:cNvSpPr>
          <p:nvPr>
            <p:ph type="body" idx="1"/>
          </p:nvPr>
        </p:nvSpPr>
        <p:spPr>
          <a:xfrm>
            <a:off x="990600" y="1447800"/>
            <a:ext cx="7772400" cy="4306887"/>
          </a:xfrm>
        </p:spPr>
        <p:txBody>
          <a:bodyPr/>
          <a:lstStyle/>
          <a:p>
            <a:pPr>
              <a:lnSpc>
                <a:spcPct val="90000"/>
              </a:lnSpc>
            </a:pPr>
            <a:r>
              <a:rPr lang="en-US" dirty="0"/>
              <a:t>5.  </a:t>
            </a:r>
            <a:r>
              <a:rPr lang="en-US" dirty="0">
                <a:solidFill>
                  <a:schemeClr val="hlink"/>
                </a:solidFill>
                <a:latin typeface="Rockwell" pitchFamily="18" charset="0"/>
              </a:rPr>
              <a:t>Continuous Long-term services</a:t>
            </a:r>
          </a:p>
          <a:p>
            <a:pPr lvl="1">
              <a:lnSpc>
                <a:spcPct val="90000"/>
              </a:lnSpc>
            </a:pPr>
            <a:r>
              <a:rPr lang="en-US" dirty="0">
                <a:latin typeface="Rockwell" pitchFamily="18" charset="0"/>
              </a:rPr>
              <a:t>Teach person how to deal with the pattern of symptoms and impairments their illness presents in their lives</a:t>
            </a:r>
          </a:p>
          <a:p>
            <a:pPr lvl="1">
              <a:lnSpc>
                <a:spcPct val="90000"/>
              </a:lnSpc>
            </a:pPr>
            <a:r>
              <a:rPr lang="en-US" dirty="0">
                <a:latin typeface="Rockwell" pitchFamily="18" charset="0"/>
              </a:rPr>
              <a:t>Model provides a continuous system of care with ability to provide services based on needs at any point along the continuum</a:t>
            </a:r>
          </a:p>
          <a:p>
            <a:pPr lvl="1">
              <a:lnSpc>
                <a:spcPct val="90000"/>
              </a:lnSpc>
            </a:pPr>
            <a:r>
              <a:rPr lang="en-US" dirty="0">
                <a:latin typeface="Rockwell" pitchFamily="18" charset="0"/>
              </a:rPr>
              <a:t>Results in effective </a:t>
            </a:r>
            <a:r>
              <a:rPr lang="en-US" dirty="0" smtClean="0">
                <a:latin typeface="Rockwell" pitchFamily="18" charset="0"/>
              </a:rPr>
              <a:t>rehabilitation</a:t>
            </a:r>
          </a:p>
          <a:p>
            <a:pPr lvl="1">
              <a:lnSpc>
                <a:spcPct val="90000"/>
              </a:lnSpc>
              <a:buNone/>
            </a:pPr>
            <a:r>
              <a:rPr lang="en-US" dirty="0" smtClean="0">
                <a:solidFill>
                  <a:srgbClr val="000099"/>
                </a:solidFill>
                <a:latin typeface="Rockwell" pitchFamily="18" charset="0"/>
              </a:rPr>
              <a:t>[</a:t>
            </a:r>
            <a:r>
              <a:rPr lang="en-US" sz="2400" dirty="0" smtClean="0">
                <a:solidFill>
                  <a:srgbClr val="000099"/>
                </a:solidFill>
                <a:latin typeface="Rockwell" pitchFamily="18" charset="0"/>
              </a:rPr>
              <a:t>Nursing skills:  Educate, communication, variety of knowledge]</a:t>
            </a:r>
            <a:endParaRPr lang="en-US" dirty="0">
              <a:latin typeface="Rockwell"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Title 4"/>
          <p:cNvSpPr>
            <a:spLocks noGrp="1"/>
          </p:cNvSpPr>
          <p:nvPr>
            <p:ph type="title"/>
          </p:nvPr>
        </p:nvSpPr>
        <p:spPr>
          <a:xfrm>
            <a:off x="990600" y="617538"/>
            <a:ext cx="7953375" cy="1143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latin typeface="Rockwell Condensed" pitchFamily="18" charset="0"/>
              </a:rPr>
              <a:t>Person comes into ER with a broken leg</a:t>
            </a:r>
            <a:endParaRPr lang="en-US" dirty="0">
              <a:latin typeface="Rockwell Condensed"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4</a:t>
            </a:fld>
            <a:endParaRPr lang="en-US"/>
          </a:p>
        </p:txBody>
      </p:sp>
      <p:pic>
        <p:nvPicPr>
          <p:cNvPr id="186370" name="Picture 2" descr="C:\Users\Dan\AppData\Local\Microsoft\Windows\Temporary Internet Files\Content.IE5\RRTOGFWQ\MC900347935[1].wmf"/>
          <p:cNvPicPr>
            <a:picLocks noGrp="1" noChangeAspect="1" noChangeArrowheads="1"/>
          </p:cNvPicPr>
          <p:nvPr>
            <p:ph sz="half" idx="1"/>
          </p:nvPr>
        </p:nvPicPr>
        <p:blipFill>
          <a:blip r:embed="rId3" cstate="print"/>
          <a:srcRect/>
          <a:stretch>
            <a:fillRect/>
          </a:stretch>
        </p:blipFill>
        <p:spPr bwMode="auto">
          <a:xfrm>
            <a:off x="228600" y="1981200"/>
            <a:ext cx="1826057" cy="1730959"/>
          </a:xfrm>
          <a:prstGeom prst="rect">
            <a:avLst/>
          </a:prstGeom>
          <a:noFill/>
        </p:spPr>
      </p:pic>
      <p:pic>
        <p:nvPicPr>
          <p:cNvPr id="186371" name="Picture 3" descr="C:\Users\Dan\AppData\Local\Microsoft\Windows\Temporary Internet Files\Content.IE5\RRTOGFWQ\MC900347935[1].wmf"/>
          <p:cNvPicPr>
            <a:picLocks noGrp="1" noChangeAspect="1" noChangeArrowheads="1"/>
          </p:cNvPicPr>
          <p:nvPr>
            <p:ph sz="half" idx="2"/>
          </p:nvPr>
        </p:nvPicPr>
        <p:blipFill>
          <a:blip r:embed="rId3" cstate="print"/>
          <a:srcRect/>
          <a:stretch>
            <a:fillRect/>
          </a:stretch>
        </p:blipFill>
        <p:spPr bwMode="auto">
          <a:xfrm>
            <a:off x="304800" y="3276600"/>
            <a:ext cx="1826057" cy="1730959"/>
          </a:xfrm>
          <a:prstGeom prst="rect">
            <a:avLst/>
          </a:prstGeom>
          <a:noFill/>
        </p:spPr>
      </p:pic>
      <p:sp>
        <p:nvSpPr>
          <p:cNvPr id="10" name="TextBox 9"/>
          <p:cNvSpPr txBox="1"/>
          <p:nvPr/>
        </p:nvSpPr>
        <p:spPr>
          <a:xfrm>
            <a:off x="2133600" y="2133600"/>
            <a:ext cx="6477000" cy="3108543"/>
          </a:xfrm>
          <a:prstGeom prst="rect">
            <a:avLst/>
          </a:prstGeom>
          <a:noFill/>
        </p:spPr>
        <p:txBody>
          <a:bodyPr wrap="square" rtlCol="0">
            <a:spAutoFit/>
          </a:bodyPr>
          <a:lstStyle/>
          <a:p>
            <a:pPr>
              <a:buFont typeface="Wingdings" pitchFamily="2" charset="2"/>
              <a:buChar char="Ø"/>
            </a:pPr>
            <a:r>
              <a:rPr lang="en-US" sz="2800" dirty="0" smtClean="0">
                <a:latin typeface="Times New Roman" pitchFamily="18" charset="0"/>
                <a:cs typeface="Times New Roman" pitchFamily="18" charset="0"/>
              </a:rPr>
              <a:t>Do we assess the other leg to see if it is broken?  Why?</a:t>
            </a:r>
          </a:p>
          <a:p>
            <a:pPr>
              <a:buFont typeface="Wingdings" pitchFamily="2" charset="2"/>
              <a:buChar char="Ø"/>
            </a:pPr>
            <a:r>
              <a:rPr lang="en-US" sz="2800" dirty="0" smtClean="0">
                <a:latin typeface="Times New Roman" pitchFamily="18" charset="0"/>
                <a:cs typeface="Times New Roman" pitchFamily="18" charset="0"/>
              </a:rPr>
              <a:t>Do we ask which one broke first?</a:t>
            </a:r>
          </a:p>
          <a:p>
            <a:pPr>
              <a:buFont typeface="Wingdings" pitchFamily="2" charset="2"/>
              <a:buChar char="Ø"/>
            </a:pPr>
            <a:r>
              <a:rPr lang="en-US" sz="2800" dirty="0" smtClean="0">
                <a:latin typeface="Times New Roman" pitchFamily="18" charset="0"/>
                <a:cs typeface="Times New Roman" pitchFamily="18" charset="0"/>
              </a:rPr>
              <a:t>If both are broken, do we wait for one to heal before treating the other?</a:t>
            </a:r>
          </a:p>
          <a:p>
            <a:pPr>
              <a:buFont typeface="Wingdings" pitchFamily="2" charset="2"/>
              <a:buChar char="Ø"/>
            </a:pPr>
            <a:r>
              <a:rPr lang="en-US" sz="2800" dirty="0" smtClean="0">
                <a:latin typeface="Times New Roman" pitchFamily="18" charset="0"/>
                <a:cs typeface="Times New Roman" pitchFamily="18" charset="0"/>
              </a:rPr>
              <a:t>Do we send them to another doctor and hospital to treat the second broken leg.</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AC0A9E13-1205-481C-8165-468EAB013BED}" type="slidenum">
              <a:rPr lang="en-US"/>
              <a:pPr/>
              <a:t>40</a:t>
            </a:fld>
            <a:endParaRPr lang="en-US"/>
          </a:p>
        </p:txBody>
      </p:sp>
      <p:sp>
        <p:nvSpPr>
          <p:cNvPr id="114690" name="Rectangle 2"/>
          <p:cNvSpPr>
            <a:spLocks noGrp="1" noChangeArrowheads="1"/>
          </p:cNvSpPr>
          <p:nvPr>
            <p:ph type="title"/>
          </p:nvPr>
        </p:nvSpPr>
        <p:spPr/>
        <p:txBody>
          <a:bodyPr/>
          <a:lstStyle/>
          <a:p>
            <a:r>
              <a:rPr lang="en-US" sz="3600" dirty="0">
                <a:solidFill>
                  <a:srgbClr val="008000"/>
                </a:solidFill>
                <a:latin typeface="Elephant" pitchFamily="18" charset="0"/>
              </a:rPr>
              <a:t>THE </a:t>
            </a:r>
            <a:r>
              <a:rPr lang="en-US" sz="3600" u="sng" dirty="0" smtClean="0">
                <a:solidFill>
                  <a:srgbClr val="008000"/>
                </a:solidFill>
                <a:latin typeface="Elephant" pitchFamily="18" charset="0"/>
              </a:rPr>
              <a:t>ACT </a:t>
            </a:r>
            <a:r>
              <a:rPr lang="en-US" sz="3600" u="sng" dirty="0">
                <a:solidFill>
                  <a:srgbClr val="008000"/>
                </a:solidFill>
                <a:latin typeface="Elephant" pitchFamily="18" charset="0"/>
              </a:rPr>
              <a:t>TEAM </a:t>
            </a:r>
            <a:r>
              <a:rPr lang="en-US" sz="3600" dirty="0">
                <a:solidFill>
                  <a:srgbClr val="008000"/>
                </a:solidFill>
                <a:latin typeface="Elephant" pitchFamily="18" charset="0"/>
              </a:rPr>
              <a:t>MEMBERS</a:t>
            </a:r>
          </a:p>
        </p:txBody>
      </p:sp>
      <p:sp>
        <p:nvSpPr>
          <p:cNvPr id="114691" name="Rectangle 3"/>
          <p:cNvSpPr>
            <a:spLocks noGrp="1" noChangeArrowheads="1"/>
          </p:cNvSpPr>
          <p:nvPr>
            <p:ph type="body" idx="1"/>
          </p:nvPr>
        </p:nvSpPr>
        <p:spPr/>
        <p:txBody>
          <a:bodyPr/>
          <a:lstStyle/>
          <a:p>
            <a:r>
              <a:rPr lang="en-US" dirty="0">
                <a:latin typeface="Times New Roman" pitchFamily="18" charset="0"/>
              </a:rPr>
              <a:t>Psychiatrist, Social Workers, </a:t>
            </a:r>
            <a:r>
              <a:rPr lang="en-US" dirty="0">
                <a:solidFill>
                  <a:srgbClr val="FF0000"/>
                </a:solidFill>
                <a:latin typeface="Times New Roman" pitchFamily="18" charset="0"/>
              </a:rPr>
              <a:t>Nurses</a:t>
            </a:r>
            <a:r>
              <a:rPr lang="en-US" dirty="0">
                <a:latin typeface="Times New Roman" pitchFamily="18" charset="0"/>
              </a:rPr>
              <a:t>, Mental health staff, </a:t>
            </a:r>
            <a:r>
              <a:rPr lang="en-US" dirty="0" smtClean="0">
                <a:latin typeface="Times New Roman" pitchFamily="18" charset="0"/>
              </a:rPr>
              <a:t>SA Staff, Support </a:t>
            </a:r>
            <a:r>
              <a:rPr lang="en-US" dirty="0">
                <a:latin typeface="Times New Roman" pitchFamily="18" charset="0"/>
              </a:rPr>
              <a:t>Staff</a:t>
            </a:r>
          </a:p>
          <a:p>
            <a:r>
              <a:rPr lang="en-US" dirty="0">
                <a:latin typeface="Times New Roman" pitchFamily="18" charset="0"/>
              </a:rPr>
              <a:t>Knowledge of Vocational Rehabilitation, Mental Illness, sexual abuse, Substance </a:t>
            </a:r>
            <a:r>
              <a:rPr lang="en-US" dirty="0" smtClean="0">
                <a:latin typeface="Times New Roman" pitchFamily="18" charset="0"/>
              </a:rPr>
              <a:t>Abuse, Trauma informed care, </a:t>
            </a:r>
            <a:r>
              <a:rPr lang="en-US" dirty="0">
                <a:latin typeface="Times New Roman" pitchFamily="18" charset="0"/>
              </a:rPr>
              <a:t>etc</a:t>
            </a:r>
          </a:p>
          <a:p>
            <a:r>
              <a:rPr lang="en-US" dirty="0">
                <a:latin typeface="Times New Roman" pitchFamily="18" charset="0"/>
              </a:rPr>
              <a:t>Coverage—24 hours/365 days with use of on-call system</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1" name="Slide Number Placeholder 3"/>
          <p:cNvSpPr>
            <a:spLocks noGrp="1"/>
          </p:cNvSpPr>
          <p:nvPr>
            <p:ph type="sldNum" sz="quarter" idx="12"/>
          </p:nvPr>
        </p:nvSpPr>
        <p:spPr/>
        <p:txBody>
          <a:bodyPr/>
          <a:lstStyle/>
          <a:p>
            <a:fld id="{67DF3330-B750-435F-B0DA-4FB75515B37E}" type="slidenum">
              <a:rPr lang="en-US"/>
              <a:pPr/>
              <a:t>41</a:t>
            </a:fld>
            <a:endParaRPr lang="en-US"/>
          </a:p>
        </p:txBody>
      </p:sp>
      <p:sp>
        <p:nvSpPr>
          <p:cNvPr id="325634" name="Oval 1026"/>
          <p:cNvSpPr>
            <a:spLocks noChangeArrowheads="1"/>
          </p:cNvSpPr>
          <p:nvPr/>
        </p:nvSpPr>
        <p:spPr bwMode="auto">
          <a:xfrm>
            <a:off x="1066800" y="1905000"/>
            <a:ext cx="3962400" cy="3352800"/>
          </a:xfrm>
          <a:prstGeom prst="ellipse">
            <a:avLst/>
          </a:prstGeom>
          <a:solidFill>
            <a:srgbClr val="CCFFFF"/>
          </a:solidFill>
          <a:ln w="9525">
            <a:solidFill>
              <a:schemeClr val="tx1"/>
            </a:solidFill>
            <a:miter lim="800000"/>
            <a:headEnd/>
            <a:tailEnd/>
          </a:ln>
          <a:effectLst/>
        </p:spPr>
        <p:txBody>
          <a:bodyPr wrap="none" anchor="ctr"/>
          <a:lstStyle/>
          <a:p>
            <a:endParaRPr lang="en-US"/>
          </a:p>
        </p:txBody>
      </p:sp>
      <p:sp>
        <p:nvSpPr>
          <p:cNvPr id="325635" name="Oval 1027"/>
          <p:cNvSpPr>
            <a:spLocks noChangeArrowheads="1"/>
          </p:cNvSpPr>
          <p:nvPr/>
        </p:nvSpPr>
        <p:spPr bwMode="auto">
          <a:xfrm>
            <a:off x="1905000" y="1905000"/>
            <a:ext cx="6172200" cy="3962400"/>
          </a:xfrm>
          <a:prstGeom prst="ellipse">
            <a:avLst/>
          </a:prstGeom>
          <a:solidFill>
            <a:srgbClr val="FFED9F"/>
          </a:solidFill>
          <a:ln w="9525">
            <a:solidFill>
              <a:schemeClr val="tx1"/>
            </a:solidFill>
            <a:miter lim="800000"/>
            <a:headEnd/>
            <a:tailEnd/>
          </a:ln>
          <a:effectLst/>
        </p:spPr>
        <p:txBody>
          <a:bodyPr wrap="none" anchor="ctr"/>
          <a:lstStyle/>
          <a:p>
            <a:endParaRPr lang="en-US"/>
          </a:p>
        </p:txBody>
      </p:sp>
      <p:sp>
        <p:nvSpPr>
          <p:cNvPr id="325636" name="Text Box 1028"/>
          <p:cNvSpPr txBox="1">
            <a:spLocks noChangeArrowheads="1"/>
          </p:cNvSpPr>
          <p:nvPr/>
        </p:nvSpPr>
        <p:spPr bwMode="auto">
          <a:xfrm>
            <a:off x="3810000" y="1752600"/>
            <a:ext cx="2590800" cy="1311275"/>
          </a:xfrm>
          <a:prstGeom prst="rect">
            <a:avLst/>
          </a:prstGeom>
          <a:noFill/>
          <a:ln w="9525">
            <a:noFill/>
            <a:miter lim="800000"/>
            <a:headEnd/>
            <a:tailEnd/>
          </a:ln>
          <a:effectLst/>
        </p:spPr>
        <p:txBody>
          <a:bodyPr>
            <a:spAutoFit/>
          </a:bodyPr>
          <a:lstStyle/>
          <a:p>
            <a:pPr>
              <a:spcBef>
                <a:spcPct val="50000"/>
              </a:spcBef>
            </a:pPr>
            <a:r>
              <a:rPr lang="en-US" sz="8000" dirty="0"/>
              <a:t>IDDT</a:t>
            </a:r>
          </a:p>
        </p:txBody>
      </p:sp>
      <p:sp>
        <p:nvSpPr>
          <p:cNvPr id="325637" name="Text Box 1029"/>
          <p:cNvSpPr txBox="1">
            <a:spLocks noChangeArrowheads="1"/>
          </p:cNvSpPr>
          <p:nvPr/>
        </p:nvSpPr>
        <p:spPr bwMode="auto">
          <a:xfrm>
            <a:off x="533400" y="2209800"/>
            <a:ext cx="2209800" cy="1098550"/>
          </a:xfrm>
          <a:prstGeom prst="rect">
            <a:avLst/>
          </a:prstGeom>
          <a:noFill/>
          <a:ln w="9525">
            <a:noFill/>
            <a:miter lim="800000"/>
            <a:headEnd/>
            <a:tailEnd/>
          </a:ln>
          <a:effectLst/>
        </p:spPr>
        <p:txBody>
          <a:bodyPr>
            <a:spAutoFit/>
          </a:bodyPr>
          <a:lstStyle/>
          <a:p>
            <a:pPr>
              <a:spcBef>
                <a:spcPct val="50000"/>
              </a:spcBef>
            </a:pPr>
            <a:r>
              <a:rPr lang="en-US" sz="6600"/>
              <a:t>ACT</a:t>
            </a:r>
          </a:p>
        </p:txBody>
      </p:sp>
      <p:sp>
        <p:nvSpPr>
          <p:cNvPr id="325638" name="Text Box 1030"/>
          <p:cNvSpPr txBox="1">
            <a:spLocks noChangeArrowheads="1"/>
          </p:cNvSpPr>
          <p:nvPr/>
        </p:nvSpPr>
        <p:spPr bwMode="auto">
          <a:xfrm>
            <a:off x="2286000" y="2895600"/>
            <a:ext cx="5943600" cy="457200"/>
          </a:xfrm>
          <a:prstGeom prst="rect">
            <a:avLst/>
          </a:prstGeom>
          <a:noFill/>
          <a:ln w="9525">
            <a:noFill/>
            <a:miter lim="800000"/>
            <a:headEnd/>
            <a:tailEnd/>
          </a:ln>
          <a:effectLst/>
        </p:spPr>
        <p:txBody>
          <a:bodyPr>
            <a:spAutoFit/>
          </a:bodyPr>
          <a:lstStyle/>
          <a:p>
            <a:pPr>
              <a:spcBef>
                <a:spcPct val="50000"/>
              </a:spcBef>
            </a:pPr>
            <a:r>
              <a:rPr lang="en-US"/>
              <a:t>Integrated Dual Disorders Treatment</a:t>
            </a:r>
          </a:p>
        </p:txBody>
      </p:sp>
      <p:sp>
        <p:nvSpPr>
          <p:cNvPr id="325639" name="Text Box 1031"/>
          <p:cNvSpPr txBox="1">
            <a:spLocks noChangeArrowheads="1"/>
          </p:cNvSpPr>
          <p:nvPr/>
        </p:nvSpPr>
        <p:spPr bwMode="auto">
          <a:xfrm>
            <a:off x="457200" y="4876800"/>
            <a:ext cx="1752600" cy="1187450"/>
          </a:xfrm>
          <a:prstGeom prst="rect">
            <a:avLst/>
          </a:prstGeom>
          <a:solidFill>
            <a:srgbClr val="CCFFFF"/>
          </a:solidFill>
          <a:ln w="9525">
            <a:noFill/>
            <a:miter lim="800000"/>
            <a:headEnd/>
            <a:tailEnd/>
          </a:ln>
          <a:effectLst/>
        </p:spPr>
        <p:txBody>
          <a:bodyPr>
            <a:spAutoFit/>
          </a:bodyPr>
          <a:lstStyle/>
          <a:p>
            <a:pPr>
              <a:spcBef>
                <a:spcPct val="50000"/>
              </a:spcBef>
            </a:pPr>
            <a:r>
              <a:rPr lang="en-US"/>
              <a:t>Assertive Community Treatment</a:t>
            </a:r>
          </a:p>
        </p:txBody>
      </p:sp>
      <p:sp>
        <p:nvSpPr>
          <p:cNvPr id="325640" name="Text Box 1032"/>
          <p:cNvSpPr txBox="1">
            <a:spLocks noChangeArrowheads="1"/>
          </p:cNvSpPr>
          <p:nvPr/>
        </p:nvSpPr>
        <p:spPr bwMode="auto">
          <a:xfrm>
            <a:off x="1905000" y="685800"/>
            <a:ext cx="7239000" cy="701675"/>
          </a:xfrm>
          <a:prstGeom prst="rect">
            <a:avLst/>
          </a:prstGeom>
          <a:noFill/>
          <a:ln w="9525">
            <a:noFill/>
            <a:miter lim="800000"/>
            <a:headEnd/>
            <a:tailEnd/>
          </a:ln>
          <a:effectLst/>
        </p:spPr>
        <p:txBody>
          <a:bodyPr>
            <a:spAutoFit/>
          </a:bodyPr>
          <a:lstStyle/>
          <a:p>
            <a:pPr>
              <a:spcBef>
                <a:spcPct val="50000"/>
              </a:spcBef>
            </a:pPr>
            <a:r>
              <a:rPr lang="en-US" sz="4000" b="1" dirty="0">
                <a:solidFill>
                  <a:schemeClr val="accent6">
                    <a:lumMod val="75000"/>
                  </a:schemeClr>
                </a:solidFill>
                <a:latin typeface="Rockwell" pitchFamily="18" charset="0"/>
              </a:rPr>
              <a:t>OVERLAP OF THE MODELS</a:t>
            </a:r>
          </a:p>
        </p:txBody>
      </p:sp>
      <p:sp>
        <p:nvSpPr>
          <p:cNvPr id="325641" name="Text Box 1033"/>
          <p:cNvSpPr txBox="1">
            <a:spLocks noChangeArrowheads="1"/>
          </p:cNvSpPr>
          <p:nvPr/>
        </p:nvSpPr>
        <p:spPr bwMode="auto">
          <a:xfrm>
            <a:off x="2438400" y="3429000"/>
            <a:ext cx="6096000" cy="2123658"/>
          </a:xfrm>
          <a:prstGeom prst="rect">
            <a:avLst/>
          </a:prstGeom>
          <a:solidFill>
            <a:srgbClr val="FFFFCC"/>
          </a:solidFill>
          <a:ln w="9525">
            <a:noFill/>
            <a:miter lim="800000"/>
            <a:headEnd/>
            <a:tailEnd/>
          </a:ln>
          <a:effectLst/>
        </p:spPr>
        <p:txBody>
          <a:bodyPr>
            <a:spAutoFit/>
          </a:bodyPr>
          <a:lstStyle/>
          <a:p>
            <a:pPr>
              <a:spcBef>
                <a:spcPct val="50000"/>
              </a:spcBef>
            </a:pPr>
            <a:r>
              <a:rPr lang="en-US" dirty="0">
                <a:latin typeface="Rockwell Condensed" pitchFamily="18" charset="0"/>
              </a:rPr>
              <a:t>Focus is on developing motivation for treatment using Stage Wise interventions </a:t>
            </a:r>
            <a:r>
              <a:rPr lang="en-US" dirty="0" smtClean="0">
                <a:latin typeface="Rockwell Condensed" pitchFamily="18" charset="0"/>
              </a:rPr>
              <a:t>  VS </a:t>
            </a:r>
            <a:r>
              <a:rPr lang="en-US" dirty="0">
                <a:latin typeface="Rockwell Condensed" pitchFamily="18" charset="0"/>
              </a:rPr>
              <a:t>on SX Management &amp; everyday problems;  </a:t>
            </a:r>
          </a:p>
          <a:p>
            <a:pPr>
              <a:spcBef>
                <a:spcPct val="50000"/>
              </a:spcBef>
            </a:pPr>
            <a:r>
              <a:rPr lang="en-US" dirty="0">
                <a:latin typeface="Rockwell Condensed" pitchFamily="18" charset="0"/>
              </a:rPr>
              <a:t>Based on: Recovery thinking, individual choice, shared decision making, and the individual drives TX. </a:t>
            </a:r>
          </a:p>
        </p:txBody>
      </p:sp>
      <p:sp>
        <p:nvSpPr>
          <p:cNvPr id="325642" name="Text Box 1034"/>
          <p:cNvSpPr txBox="1">
            <a:spLocks noChangeArrowheads="1"/>
          </p:cNvSpPr>
          <p:nvPr/>
        </p:nvSpPr>
        <p:spPr bwMode="auto">
          <a:xfrm>
            <a:off x="2286000" y="5867400"/>
            <a:ext cx="5867400" cy="457200"/>
          </a:xfrm>
          <a:prstGeom prst="rect">
            <a:avLst/>
          </a:prstGeom>
          <a:noFill/>
          <a:ln w="9525">
            <a:noFill/>
            <a:miter lim="800000"/>
            <a:headEnd/>
            <a:tailEnd/>
          </a:ln>
          <a:effectLst/>
        </p:spPr>
        <p:txBody>
          <a:bodyPr>
            <a:spAutoFit/>
          </a:bodyPr>
          <a:lstStyle/>
          <a:p>
            <a:pPr>
              <a:spcBef>
                <a:spcPct val="50000"/>
              </a:spcBef>
            </a:pPr>
            <a:r>
              <a:rPr lang="en-US">
                <a:solidFill>
                  <a:schemeClr val="folHlink"/>
                </a:solidFill>
              </a:rPr>
              <a:t>ACT &amp; IDDT equals addressing all areas.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04B72340-EC47-4914-9043-0F331BEDCFEF}" type="slidenum">
              <a:rPr lang="en-US"/>
              <a:pPr/>
              <a:t>42</a:t>
            </a:fld>
            <a:endParaRPr lang="en-US"/>
          </a:p>
        </p:txBody>
      </p:sp>
      <p:sp>
        <p:nvSpPr>
          <p:cNvPr id="320514" name="Rectangle 2"/>
          <p:cNvSpPr>
            <a:spLocks noGrp="1" noChangeArrowheads="1"/>
          </p:cNvSpPr>
          <p:nvPr>
            <p:ph type="title"/>
          </p:nvPr>
        </p:nvSpPr>
        <p:spPr>
          <a:xfrm>
            <a:off x="1143000" y="990600"/>
            <a:ext cx="7793037" cy="1371600"/>
          </a:xfrm>
        </p:spPr>
        <p:txBody>
          <a:bodyPr/>
          <a:lstStyle/>
          <a:p>
            <a:r>
              <a:rPr lang="en-US" b="1" dirty="0">
                <a:solidFill>
                  <a:schemeClr val="accent6">
                    <a:lumMod val="75000"/>
                  </a:schemeClr>
                </a:solidFill>
              </a:rPr>
              <a:t>IDDT—Evidenced Based Model </a:t>
            </a:r>
            <a:r>
              <a:rPr lang="en-US" sz="2400" b="1" dirty="0">
                <a:solidFill>
                  <a:schemeClr val="accent6">
                    <a:lumMod val="75000"/>
                  </a:schemeClr>
                </a:solidFill>
              </a:rPr>
              <a:t>(Dr. Robert </a:t>
            </a:r>
            <a:r>
              <a:rPr lang="en-US" sz="2400" b="1" dirty="0" smtClean="0">
                <a:solidFill>
                  <a:schemeClr val="accent6">
                    <a:lumMod val="75000"/>
                  </a:schemeClr>
                </a:solidFill>
              </a:rPr>
              <a:t>Drake &amp; team at DPRC)</a:t>
            </a:r>
            <a:endParaRPr lang="en-US" sz="2400" b="1" dirty="0">
              <a:solidFill>
                <a:schemeClr val="accent6">
                  <a:lumMod val="75000"/>
                </a:schemeClr>
              </a:solidFill>
            </a:endParaRPr>
          </a:p>
        </p:txBody>
      </p:sp>
      <p:sp>
        <p:nvSpPr>
          <p:cNvPr id="320515" name="Rectangle 3"/>
          <p:cNvSpPr>
            <a:spLocks noGrp="1" noChangeArrowheads="1"/>
          </p:cNvSpPr>
          <p:nvPr>
            <p:ph type="body" idx="1"/>
          </p:nvPr>
        </p:nvSpPr>
        <p:spPr>
          <a:xfrm>
            <a:off x="838200" y="2438400"/>
            <a:ext cx="7772400" cy="3621087"/>
          </a:xfrm>
        </p:spPr>
        <p:txBody>
          <a:bodyPr/>
          <a:lstStyle/>
          <a:p>
            <a:r>
              <a:rPr lang="en-US" sz="2800" dirty="0">
                <a:latin typeface="Times New Roman" pitchFamily="18" charset="0"/>
                <a:cs typeface="Times New Roman" pitchFamily="18" charset="0"/>
              </a:rPr>
              <a:t>Treating the Mental Health AND Substance Abuse at the same time with in the ACT Team </a:t>
            </a:r>
            <a:r>
              <a:rPr lang="en-US" sz="2800" dirty="0" smtClean="0">
                <a:latin typeface="Times New Roman" pitchFamily="18" charset="0"/>
                <a:cs typeface="Times New Roman" pitchFamily="18" charset="0"/>
              </a:rPr>
              <a:t>based on PACT model of care.</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Using Stages of Change &amp; Motivational Interviewing interventions for the purpose of reducing mental health symptoms and a long range goal of abstinence.  Supports ACT outcomes.  Is a recovery based model of care.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6" name="Slide Number Placeholder 3"/>
          <p:cNvSpPr>
            <a:spLocks noGrp="1"/>
          </p:cNvSpPr>
          <p:nvPr>
            <p:ph type="sldNum" sz="quarter" idx="12"/>
          </p:nvPr>
        </p:nvSpPr>
        <p:spPr/>
        <p:txBody>
          <a:bodyPr/>
          <a:lstStyle/>
          <a:p>
            <a:fld id="{5D0B8172-707E-4795-9529-CDE264306231}" type="slidenum">
              <a:rPr lang="en-US"/>
              <a:pPr/>
              <a:t>43</a:t>
            </a:fld>
            <a:endParaRPr lang="en-US"/>
          </a:p>
        </p:txBody>
      </p:sp>
      <p:sp>
        <p:nvSpPr>
          <p:cNvPr id="132098" name="Text Box 2050"/>
          <p:cNvSpPr txBox="1">
            <a:spLocks noChangeArrowheads="1"/>
          </p:cNvSpPr>
          <p:nvPr/>
        </p:nvSpPr>
        <p:spPr bwMode="auto">
          <a:xfrm>
            <a:off x="2133600" y="533400"/>
            <a:ext cx="6781800" cy="1261884"/>
          </a:xfrm>
          <a:prstGeom prst="rect">
            <a:avLst/>
          </a:prstGeom>
          <a:noFill/>
          <a:ln w="9525">
            <a:noFill/>
            <a:miter lim="800000"/>
            <a:headEnd/>
            <a:tailEnd/>
          </a:ln>
          <a:effectLst/>
        </p:spPr>
        <p:txBody>
          <a:bodyPr wrap="square">
            <a:spAutoFit/>
          </a:bodyPr>
          <a:lstStyle/>
          <a:p>
            <a:pPr>
              <a:spcBef>
                <a:spcPct val="50000"/>
              </a:spcBef>
            </a:pPr>
            <a:r>
              <a:rPr lang="en-US" sz="4000" b="1" dirty="0">
                <a:solidFill>
                  <a:schemeClr val="accent6">
                    <a:lumMod val="75000"/>
                  </a:schemeClr>
                </a:solidFill>
                <a:latin typeface="Rockwell" pitchFamily="18" charset="0"/>
              </a:rPr>
              <a:t>Co-Occurring Disorder (S)</a:t>
            </a:r>
            <a:r>
              <a:rPr lang="en-US" sz="3600" b="1" dirty="0">
                <a:solidFill>
                  <a:schemeClr val="accent6">
                    <a:lumMod val="75000"/>
                  </a:schemeClr>
                </a:solidFill>
                <a:latin typeface="Rockwell" pitchFamily="18" charset="0"/>
              </a:rPr>
              <a:t> </a:t>
            </a:r>
            <a:r>
              <a:rPr lang="en-US" sz="3600" b="1" dirty="0" smtClean="0">
                <a:solidFill>
                  <a:schemeClr val="accent6">
                    <a:lumMod val="75000"/>
                  </a:schemeClr>
                </a:solidFill>
                <a:latin typeface="Rockwell" pitchFamily="18" charset="0"/>
              </a:rPr>
              <a:t>     		IDDT</a:t>
            </a:r>
            <a:endParaRPr lang="en-US" sz="3600" b="1" dirty="0">
              <a:solidFill>
                <a:schemeClr val="accent6">
                  <a:lumMod val="75000"/>
                </a:schemeClr>
              </a:solidFill>
              <a:latin typeface="Rockwell" pitchFamily="18" charset="0"/>
            </a:endParaRPr>
          </a:p>
        </p:txBody>
      </p:sp>
      <p:sp>
        <p:nvSpPr>
          <p:cNvPr id="132099" name="Text Box 2051"/>
          <p:cNvSpPr txBox="1">
            <a:spLocks noChangeArrowheads="1"/>
          </p:cNvSpPr>
          <p:nvPr/>
        </p:nvSpPr>
        <p:spPr bwMode="auto">
          <a:xfrm>
            <a:off x="533400" y="1905000"/>
            <a:ext cx="8382000" cy="457200"/>
          </a:xfrm>
          <a:prstGeom prst="rect">
            <a:avLst/>
          </a:prstGeom>
          <a:noFill/>
          <a:ln w="9525">
            <a:noFill/>
            <a:miter lim="800000"/>
            <a:headEnd/>
            <a:tailEnd/>
          </a:ln>
          <a:effectLst/>
        </p:spPr>
        <p:txBody>
          <a:bodyPr>
            <a:spAutoFit/>
          </a:bodyPr>
          <a:lstStyle/>
          <a:p>
            <a:pPr>
              <a:spcBef>
                <a:spcPct val="50000"/>
              </a:spcBef>
            </a:pPr>
            <a:r>
              <a:rPr lang="en-US" dirty="0"/>
              <a:t>Schizophrenia, Bipolar Disorder, Schizoaffective Disorder</a:t>
            </a:r>
          </a:p>
        </p:txBody>
      </p:sp>
      <p:sp>
        <p:nvSpPr>
          <p:cNvPr id="132100" name="Text Box 2052"/>
          <p:cNvSpPr txBox="1">
            <a:spLocks noChangeArrowheads="1"/>
          </p:cNvSpPr>
          <p:nvPr/>
        </p:nvSpPr>
        <p:spPr bwMode="auto">
          <a:xfrm>
            <a:off x="914400" y="2590800"/>
            <a:ext cx="7543800" cy="457200"/>
          </a:xfrm>
          <a:prstGeom prst="rect">
            <a:avLst/>
          </a:prstGeom>
          <a:noFill/>
          <a:ln w="9525">
            <a:noFill/>
            <a:miter lim="800000"/>
            <a:headEnd/>
            <a:tailEnd/>
          </a:ln>
          <a:effectLst/>
        </p:spPr>
        <p:txBody>
          <a:bodyPr>
            <a:spAutoFit/>
          </a:bodyPr>
          <a:lstStyle/>
          <a:p>
            <a:pPr>
              <a:spcBef>
                <a:spcPct val="50000"/>
              </a:spcBef>
            </a:pPr>
            <a:r>
              <a:rPr lang="en-US" dirty="0"/>
              <a:t>Substance Abuse/Dependence Disorder</a:t>
            </a:r>
          </a:p>
        </p:txBody>
      </p:sp>
      <p:sp>
        <p:nvSpPr>
          <p:cNvPr id="132101" name="Text Box 2053"/>
          <p:cNvSpPr txBox="1">
            <a:spLocks noChangeArrowheads="1"/>
          </p:cNvSpPr>
          <p:nvPr/>
        </p:nvSpPr>
        <p:spPr bwMode="auto">
          <a:xfrm>
            <a:off x="1219200" y="3276600"/>
            <a:ext cx="7239000" cy="457200"/>
          </a:xfrm>
          <a:prstGeom prst="rect">
            <a:avLst/>
          </a:prstGeom>
          <a:noFill/>
          <a:ln w="9525">
            <a:noFill/>
            <a:miter lim="800000"/>
            <a:headEnd/>
            <a:tailEnd/>
          </a:ln>
          <a:effectLst/>
        </p:spPr>
        <p:txBody>
          <a:bodyPr>
            <a:spAutoFit/>
          </a:bodyPr>
          <a:lstStyle/>
          <a:p>
            <a:pPr>
              <a:spcBef>
                <a:spcPct val="50000"/>
              </a:spcBef>
            </a:pPr>
            <a:r>
              <a:rPr lang="en-US" dirty="0" smtClean="0"/>
              <a:t>Anxiety Disorders/OCD             Personality Disorder </a:t>
            </a:r>
            <a:endParaRPr lang="en-US" dirty="0"/>
          </a:p>
        </p:txBody>
      </p:sp>
      <p:sp>
        <p:nvSpPr>
          <p:cNvPr id="132102" name="Text Box 2054"/>
          <p:cNvSpPr txBox="1">
            <a:spLocks noChangeArrowheads="1"/>
          </p:cNvSpPr>
          <p:nvPr/>
        </p:nvSpPr>
        <p:spPr bwMode="auto">
          <a:xfrm>
            <a:off x="2209800" y="5029200"/>
            <a:ext cx="6096000" cy="457200"/>
          </a:xfrm>
          <a:prstGeom prst="rect">
            <a:avLst/>
          </a:prstGeom>
          <a:noFill/>
          <a:ln w="9525">
            <a:noFill/>
            <a:miter lim="800000"/>
            <a:headEnd/>
            <a:tailEnd/>
          </a:ln>
          <a:effectLst/>
        </p:spPr>
        <p:txBody>
          <a:bodyPr>
            <a:spAutoFit/>
          </a:bodyPr>
          <a:lstStyle/>
          <a:p>
            <a:pPr>
              <a:spcBef>
                <a:spcPct val="50000"/>
              </a:spcBef>
            </a:pPr>
            <a:r>
              <a:rPr lang="en-US" dirty="0"/>
              <a:t>Medical Conditions</a:t>
            </a:r>
          </a:p>
        </p:txBody>
      </p:sp>
      <p:sp>
        <p:nvSpPr>
          <p:cNvPr id="132103" name="Text Box 2055"/>
          <p:cNvSpPr txBox="1">
            <a:spLocks noChangeArrowheads="1"/>
          </p:cNvSpPr>
          <p:nvPr/>
        </p:nvSpPr>
        <p:spPr bwMode="auto">
          <a:xfrm>
            <a:off x="2667000" y="5562600"/>
            <a:ext cx="6477000" cy="457200"/>
          </a:xfrm>
          <a:prstGeom prst="rect">
            <a:avLst/>
          </a:prstGeom>
          <a:noFill/>
          <a:ln w="9525">
            <a:noFill/>
            <a:miter lim="800000"/>
            <a:headEnd/>
            <a:tailEnd/>
          </a:ln>
          <a:effectLst/>
        </p:spPr>
        <p:txBody>
          <a:bodyPr>
            <a:spAutoFit/>
          </a:bodyPr>
          <a:lstStyle/>
          <a:p>
            <a:pPr>
              <a:spcBef>
                <a:spcPct val="50000"/>
              </a:spcBef>
            </a:pPr>
            <a:r>
              <a:rPr lang="en-US" dirty="0"/>
              <a:t>Developmental Disorders, Learning disabilities</a:t>
            </a:r>
          </a:p>
        </p:txBody>
      </p:sp>
      <p:sp>
        <p:nvSpPr>
          <p:cNvPr id="132104" name="Text Box 2056"/>
          <p:cNvSpPr txBox="1">
            <a:spLocks noChangeArrowheads="1"/>
          </p:cNvSpPr>
          <p:nvPr/>
        </p:nvSpPr>
        <p:spPr bwMode="auto">
          <a:xfrm>
            <a:off x="1524000" y="4038600"/>
            <a:ext cx="7315200" cy="892552"/>
          </a:xfrm>
          <a:prstGeom prst="rect">
            <a:avLst/>
          </a:prstGeom>
          <a:noFill/>
          <a:ln w="9525">
            <a:noFill/>
            <a:miter lim="800000"/>
            <a:headEnd/>
            <a:tailEnd/>
          </a:ln>
          <a:effectLst/>
        </p:spPr>
        <p:txBody>
          <a:bodyPr>
            <a:spAutoFit/>
          </a:bodyPr>
          <a:lstStyle/>
          <a:p>
            <a:pPr>
              <a:spcBef>
                <a:spcPct val="50000"/>
              </a:spcBef>
            </a:pPr>
            <a:r>
              <a:rPr lang="en-US" dirty="0"/>
              <a:t>PTSD </a:t>
            </a:r>
            <a:r>
              <a:rPr lang="en-US" dirty="0" smtClean="0"/>
              <a:t>issues—Physical/Sexual/Emotional abuse                        			</a:t>
            </a:r>
            <a:r>
              <a:rPr lang="en-US" sz="2800" b="1" dirty="0" smtClean="0">
                <a:solidFill>
                  <a:srgbClr val="FF0000"/>
                </a:solidFill>
                <a:latin typeface="Times New Roman" pitchFamily="18" charset="0"/>
                <a:cs typeface="Times New Roman" pitchFamily="18" charset="0"/>
              </a:rPr>
              <a:t>trauma </a:t>
            </a:r>
            <a:r>
              <a:rPr lang="en-US" sz="2800" b="1" dirty="0">
                <a:solidFill>
                  <a:srgbClr val="FF0000"/>
                </a:solidFill>
                <a:latin typeface="Times New Roman" pitchFamily="18" charset="0"/>
                <a:cs typeface="Times New Roman" pitchFamily="18" charset="0"/>
              </a:rPr>
              <a:t>issues</a:t>
            </a:r>
            <a:endParaRPr lang="en-US" b="1" dirty="0">
              <a:solidFill>
                <a:srgbClr val="FF000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4"/>
          <p:cNvSpPr>
            <a:spLocks noGrp="1"/>
          </p:cNvSpPr>
          <p:nvPr>
            <p:ph type="sldNum" sz="quarter" idx="12"/>
          </p:nvPr>
        </p:nvSpPr>
        <p:spPr/>
        <p:txBody>
          <a:bodyPr/>
          <a:lstStyle/>
          <a:p>
            <a:fld id="{80918CEE-64AB-41EF-A619-A540E07498C9}" type="slidenum">
              <a:rPr lang="en-US"/>
              <a:pPr/>
              <a:t>44</a:t>
            </a:fld>
            <a:endParaRPr lang="en-US"/>
          </a:p>
        </p:txBody>
      </p:sp>
      <p:sp>
        <p:nvSpPr>
          <p:cNvPr id="327682" name="Rectangle 2"/>
          <p:cNvSpPr>
            <a:spLocks noGrp="1" noChangeArrowheads="1"/>
          </p:cNvSpPr>
          <p:nvPr>
            <p:ph type="title"/>
          </p:nvPr>
        </p:nvSpPr>
        <p:spPr>
          <a:xfrm>
            <a:off x="2362200" y="609600"/>
            <a:ext cx="6019799" cy="982662"/>
          </a:xfrm>
        </p:spPr>
        <p:txBody>
          <a:bodyPr/>
          <a:lstStyle/>
          <a:p>
            <a:pPr algn="ctr"/>
            <a:r>
              <a:rPr lang="en-US" sz="4000" b="1" u="sng" dirty="0" smtClean="0">
                <a:solidFill>
                  <a:srgbClr val="669900"/>
                </a:solidFill>
                <a:latin typeface="Rockwell" pitchFamily="18" charset="0"/>
              </a:rPr>
              <a:t/>
            </a:r>
            <a:br>
              <a:rPr lang="en-US" sz="4000" b="1" u="sng" dirty="0" smtClean="0">
                <a:solidFill>
                  <a:srgbClr val="669900"/>
                </a:solidFill>
                <a:latin typeface="Rockwell" pitchFamily="18" charset="0"/>
              </a:rPr>
            </a:br>
            <a:r>
              <a:rPr lang="en-US" sz="4800" b="1" dirty="0" smtClean="0">
                <a:solidFill>
                  <a:srgbClr val="669900"/>
                </a:solidFill>
                <a:latin typeface="Rockwell" pitchFamily="18" charset="0"/>
              </a:rPr>
              <a:t> IDDT GOALS</a:t>
            </a:r>
            <a:r>
              <a:rPr lang="en-US" sz="4800" b="1" dirty="0" smtClean="0">
                <a:solidFill>
                  <a:schemeClr val="accent6">
                    <a:lumMod val="75000"/>
                  </a:schemeClr>
                </a:solidFill>
                <a:latin typeface="Rockwell" pitchFamily="18" charset="0"/>
              </a:rPr>
              <a:t> </a:t>
            </a:r>
            <a:endParaRPr lang="en-US" sz="4800" b="1" dirty="0">
              <a:solidFill>
                <a:schemeClr val="accent6">
                  <a:lumMod val="75000"/>
                </a:schemeClr>
              </a:solidFill>
              <a:latin typeface="Rockwell" pitchFamily="18" charset="0"/>
            </a:endParaRPr>
          </a:p>
        </p:txBody>
      </p:sp>
      <p:sp>
        <p:nvSpPr>
          <p:cNvPr id="327683" name="Text Box 3"/>
          <p:cNvSpPr txBox="1">
            <a:spLocks noChangeArrowheads="1"/>
          </p:cNvSpPr>
          <p:nvPr/>
        </p:nvSpPr>
        <p:spPr bwMode="auto">
          <a:xfrm>
            <a:off x="457200" y="1752600"/>
            <a:ext cx="8229600" cy="5047536"/>
          </a:xfrm>
          <a:prstGeom prst="rect">
            <a:avLst/>
          </a:prstGeom>
          <a:noFill/>
          <a:ln w="9525">
            <a:noFill/>
            <a:miter lim="800000"/>
            <a:headEnd/>
            <a:tailEnd/>
          </a:ln>
          <a:effectLst/>
        </p:spPr>
        <p:txBody>
          <a:bodyPr>
            <a:spAutoFit/>
          </a:bodyPr>
          <a:lstStyle/>
          <a:p>
            <a:pPr>
              <a:spcBef>
                <a:spcPct val="50000"/>
              </a:spcBef>
              <a:buClr>
                <a:schemeClr val="accent6">
                  <a:lumMod val="50000"/>
                </a:schemeClr>
              </a:buClr>
              <a:buFont typeface="Arial" pitchFamily="34" charset="0"/>
              <a:buChar char="•"/>
            </a:pPr>
            <a:r>
              <a:rPr lang="en-US" sz="2800" b="1" dirty="0" smtClean="0">
                <a:latin typeface="Rockwell" pitchFamily="18" charset="0"/>
              </a:rPr>
              <a:t>Assisting </a:t>
            </a:r>
            <a:r>
              <a:rPr lang="en-US" sz="2800" b="1" dirty="0">
                <a:latin typeface="Rockwell" pitchFamily="18" charset="0"/>
              </a:rPr>
              <a:t>the individual in developing the </a:t>
            </a:r>
            <a:r>
              <a:rPr lang="en-US" sz="2800" b="1" dirty="0" smtClean="0">
                <a:latin typeface="Rockwell" pitchFamily="18" charset="0"/>
              </a:rPr>
              <a:t>motivation </a:t>
            </a:r>
            <a:r>
              <a:rPr lang="en-US" sz="2800" b="1" dirty="0">
                <a:latin typeface="Rockwell" pitchFamily="18" charset="0"/>
              </a:rPr>
              <a:t>for treatment and the establishment of goals that are meaningful to the person</a:t>
            </a:r>
            <a:r>
              <a:rPr lang="en-US" sz="2800" b="1" dirty="0" smtClean="0">
                <a:latin typeface="Rockwell" pitchFamily="18" charset="0"/>
              </a:rPr>
              <a:t>.</a:t>
            </a:r>
          </a:p>
          <a:p>
            <a:pPr>
              <a:spcBef>
                <a:spcPct val="50000"/>
              </a:spcBef>
              <a:buClr>
                <a:schemeClr val="accent6">
                  <a:lumMod val="50000"/>
                </a:schemeClr>
              </a:buClr>
            </a:pPr>
            <a:endParaRPr lang="en-US" sz="2800" b="1" dirty="0" smtClean="0">
              <a:latin typeface="Rockwell" pitchFamily="18" charset="0"/>
            </a:endParaRPr>
          </a:p>
          <a:p>
            <a:pPr eaLnBrk="1" hangingPunct="1">
              <a:lnSpc>
                <a:spcPct val="90000"/>
              </a:lnSpc>
              <a:buClr>
                <a:schemeClr val="accent6">
                  <a:lumMod val="50000"/>
                </a:schemeClr>
              </a:buClr>
              <a:buFont typeface="Arial" pitchFamily="34" charset="0"/>
              <a:buChar char="•"/>
            </a:pPr>
            <a:r>
              <a:rPr lang="en-US" sz="2800" b="1" dirty="0" smtClean="0">
                <a:latin typeface="Times New Roman" pitchFamily="18" charset="0"/>
              </a:rPr>
              <a:t>Decrease risk of suicide</a:t>
            </a:r>
          </a:p>
          <a:p>
            <a:pPr eaLnBrk="1" hangingPunct="1">
              <a:lnSpc>
                <a:spcPct val="90000"/>
              </a:lnSpc>
              <a:buClr>
                <a:schemeClr val="accent6">
                  <a:lumMod val="50000"/>
                </a:schemeClr>
              </a:buClr>
              <a:buFont typeface="Arial" pitchFamily="34" charset="0"/>
              <a:buChar char="•"/>
            </a:pPr>
            <a:r>
              <a:rPr lang="en-US" sz="2800" b="1" dirty="0" smtClean="0">
                <a:latin typeface="Times New Roman" pitchFamily="18" charset="0"/>
              </a:rPr>
              <a:t>Stabilize acute psychotic symptoms</a:t>
            </a:r>
          </a:p>
          <a:p>
            <a:pPr eaLnBrk="1" hangingPunct="1">
              <a:lnSpc>
                <a:spcPct val="90000"/>
              </a:lnSpc>
              <a:buClr>
                <a:schemeClr val="accent6">
                  <a:lumMod val="50000"/>
                </a:schemeClr>
              </a:buClr>
              <a:buFont typeface="Arial" pitchFamily="34" charset="0"/>
              <a:buChar char="•"/>
            </a:pPr>
            <a:r>
              <a:rPr lang="en-US" sz="2800" b="1" dirty="0" smtClean="0">
                <a:latin typeface="Times New Roman" pitchFamily="18" charset="0"/>
              </a:rPr>
              <a:t>Reduce likelihood of relapse of MH &amp; SA SX and rehospitalization</a:t>
            </a:r>
          </a:p>
          <a:p>
            <a:pPr eaLnBrk="1" hangingPunct="1">
              <a:lnSpc>
                <a:spcPct val="90000"/>
              </a:lnSpc>
              <a:buClr>
                <a:schemeClr val="accent6">
                  <a:lumMod val="50000"/>
                </a:schemeClr>
              </a:buClr>
              <a:buFont typeface="Arial" pitchFamily="34" charset="0"/>
              <a:buChar char="•"/>
            </a:pPr>
            <a:r>
              <a:rPr lang="en-US" sz="2800" b="1" dirty="0" smtClean="0">
                <a:latin typeface="Times New Roman" pitchFamily="18" charset="0"/>
              </a:rPr>
              <a:t>Ensure appropriate individualized  treatment</a:t>
            </a:r>
            <a:endParaRPr lang="en-US" sz="1800" dirty="0" smtClean="0"/>
          </a:p>
          <a:p>
            <a:pPr>
              <a:spcBef>
                <a:spcPct val="50000"/>
              </a:spcBef>
            </a:pPr>
            <a:endParaRPr lang="en-US" sz="2800" b="1" dirty="0">
              <a:latin typeface="Rockwell"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7" name="Slide Number Placeholder 3"/>
          <p:cNvSpPr>
            <a:spLocks noGrp="1"/>
          </p:cNvSpPr>
          <p:nvPr>
            <p:ph type="sldNum" sz="quarter" idx="12"/>
          </p:nvPr>
        </p:nvSpPr>
        <p:spPr/>
        <p:txBody>
          <a:bodyPr/>
          <a:lstStyle/>
          <a:p>
            <a:pPr>
              <a:defRPr/>
            </a:pPr>
            <a:fld id="{BBB4D8FA-0517-43A4-934E-013DB6185AB5}" type="slidenum">
              <a:rPr lang="en-US"/>
              <a:pPr>
                <a:defRPr/>
              </a:pPr>
              <a:t>45</a:t>
            </a:fld>
            <a:endParaRPr lang="en-US"/>
          </a:p>
        </p:txBody>
      </p:sp>
      <p:sp>
        <p:nvSpPr>
          <p:cNvPr id="21509" name="Text Box 2"/>
          <p:cNvSpPr txBox="1">
            <a:spLocks noChangeArrowheads="1"/>
          </p:cNvSpPr>
          <p:nvPr/>
        </p:nvSpPr>
        <p:spPr bwMode="auto">
          <a:xfrm>
            <a:off x="609600" y="2057400"/>
            <a:ext cx="7686400" cy="4031873"/>
          </a:xfrm>
          <a:prstGeom prst="rect">
            <a:avLst/>
          </a:prstGeom>
          <a:noFill/>
          <a:ln w="9525">
            <a:noFill/>
            <a:miter lim="800000"/>
            <a:headEnd/>
            <a:tailEnd/>
          </a:ln>
        </p:spPr>
        <p:txBody>
          <a:bodyPr wrap="none">
            <a:spAutoFit/>
          </a:bodyPr>
          <a:lstStyle/>
          <a:p>
            <a:pPr>
              <a:buFontTx/>
              <a:buChar char="•"/>
            </a:pPr>
            <a:r>
              <a:rPr lang="en-US" sz="3600" b="1" dirty="0">
                <a:latin typeface="Times New Roman" pitchFamily="18" charset="0"/>
              </a:rPr>
              <a:t>Decrease alcohol/substance </a:t>
            </a:r>
            <a:r>
              <a:rPr lang="en-US" sz="3600" b="1" dirty="0" smtClean="0">
                <a:latin typeface="Times New Roman" pitchFamily="18" charset="0"/>
              </a:rPr>
              <a:t>abuse</a:t>
            </a:r>
          </a:p>
          <a:p>
            <a:endParaRPr lang="en-US" sz="3600" b="1" dirty="0" smtClean="0">
              <a:latin typeface="Times New Roman" pitchFamily="18" charset="0"/>
            </a:endParaRPr>
          </a:p>
          <a:p>
            <a:pPr>
              <a:buFontTx/>
              <a:buChar char="•"/>
            </a:pPr>
            <a:r>
              <a:rPr lang="en-US" sz="4000" b="1" dirty="0" smtClean="0">
                <a:solidFill>
                  <a:srgbClr val="002060"/>
                </a:solidFill>
                <a:latin typeface="Times New Roman" pitchFamily="18" charset="0"/>
              </a:rPr>
              <a:t>Increase overall wellness</a:t>
            </a:r>
            <a:endParaRPr lang="en-US" sz="4000" b="1" dirty="0">
              <a:solidFill>
                <a:srgbClr val="002060"/>
              </a:solidFill>
              <a:latin typeface="Times New Roman" pitchFamily="18" charset="0"/>
            </a:endParaRPr>
          </a:p>
          <a:p>
            <a:pPr>
              <a:buFontTx/>
              <a:buChar char="•"/>
            </a:pPr>
            <a:endParaRPr lang="en-US" sz="3600" b="1" dirty="0">
              <a:latin typeface="Times New Roman" pitchFamily="18" charset="0"/>
            </a:endParaRPr>
          </a:p>
          <a:p>
            <a:pPr>
              <a:buFontTx/>
              <a:buChar char="•"/>
            </a:pPr>
            <a:r>
              <a:rPr lang="en-US" sz="3600" b="1" dirty="0">
                <a:latin typeface="Times New Roman" pitchFamily="18" charset="0"/>
              </a:rPr>
              <a:t>Reduce stress and burden on families</a:t>
            </a:r>
          </a:p>
          <a:p>
            <a:pPr>
              <a:buFontTx/>
              <a:buChar char="•"/>
            </a:pPr>
            <a:endParaRPr lang="en-US" sz="3600" b="1" dirty="0">
              <a:latin typeface="Times New Roman" pitchFamily="18" charset="0"/>
            </a:endParaRPr>
          </a:p>
          <a:p>
            <a:pPr>
              <a:buFontTx/>
              <a:buChar char="•"/>
            </a:pPr>
            <a:r>
              <a:rPr lang="en-US" sz="3600" b="1" dirty="0">
                <a:latin typeface="Times New Roman" pitchFamily="18" charset="0"/>
              </a:rPr>
              <a:t>Begin </a:t>
            </a:r>
            <a:r>
              <a:rPr lang="en-US" sz="3600" b="1" dirty="0" smtClean="0">
                <a:latin typeface="Times New Roman" pitchFamily="18" charset="0"/>
              </a:rPr>
              <a:t>rehabilitation</a:t>
            </a:r>
            <a:endParaRPr lang="en-US" sz="4000" dirty="0">
              <a:latin typeface="Times New Roman" pitchFamily="18" charset="0"/>
            </a:endParaRPr>
          </a:p>
        </p:txBody>
      </p:sp>
      <p:sp>
        <p:nvSpPr>
          <p:cNvPr id="21510" name="Text Box 3"/>
          <p:cNvSpPr txBox="1">
            <a:spLocks noChangeArrowheads="1"/>
          </p:cNvSpPr>
          <p:nvPr/>
        </p:nvSpPr>
        <p:spPr bwMode="auto">
          <a:xfrm>
            <a:off x="762000" y="914400"/>
            <a:ext cx="7772400" cy="1384995"/>
          </a:xfrm>
          <a:prstGeom prst="rect">
            <a:avLst/>
          </a:prstGeom>
          <a:noFill/>
          <a:ln w="9525">
            <a:noFill/>
            <a:miter lim="800000"/>
            <a:headEnd/>
            <a:tailEnd/>
          </a:ln>
        </p:spPr>
        <p:txBody>
          <a:bodyPr wrap="square">
            <a:spAutoFit/>
          </a:bodyPr>
          <a:lstStyle/>
          <a:p>
            <a:pPr>
              <a:spcBef>
                <a:spcPct val="50000"/>
              </a:spcBef>
            </a:pPr>
            <a:r>
              <a:rPr lang="en-US" sz="4800" b="1" dirty="0">
                <a:solidFill>
                  <a:schemeClr val="accent6">
                    <a:lumMod val="75000"/>
                  </a:schemeClr>
                </a:solidFill>
                <a:latin typeface="Rockwell" pitchFamily="18" charset="0"/>
              </a:rPr>
              <a:t>Overall Treatment Goals</a:t>
            </a:r>
            <a:r>
              <a:rPr lang="en-US" sz="3600" b="1" dirty="0">
                <a:solidFill>
                  <a:schemeClr val="accent6">
                    <a:lumMod val="75000"/>
                  </a:schemeClr>
                </a:solidFill>
                <a:latin typeface="Rockwell" pitchFamily="18" charset="0"/>
              </a:rPr>
              <a:t> </a:t>
            </a:r>
            <a:r>
              <a:rPr lang="en-US" sz="3600" b="1" dirty="0" smtClean="0">
                <a:solidFill>
                  <a:schemeClr val="accent6">
                    <a:lumMod val="75000"/>
                  </a:schemeClr>
                </a:solidFill>
                <a:latin typeface="Rockwell" pitchFamily="18" charset="0"/>
              </a:rPr>
              <a:t>                      						</a:t>
            </a:r>
            <a:r>
              <a:rPr lang="en-US" sz="3200" dirty="0" smtClean="0">
                <a:solidFill>
                  <a:schemeClr val="accent6">
                    <a:lumMod val="75000"/>
                  </a:schemeClr>
                </a:solidFill>
                <a:latin typeface="Rockwell Condensed" pitchFamily="18" charset="0"/>
              </a:rPr>
              <a:t>continued</a:t>
            </a:r>
            <a:endParaRPr lang="en-US" sz="3200" dirty="0">
              <a:solidFill>
                <a:schemeClr val="accent6">
                  <a:lumMod val="75000"/>
                </a:schemeClr>
              </a:solidFill>
              <a:latin typeface="Rockwell Condensed" pitchFamily="18" charset="0"/>
            </a:endParaRPr>
          </a:p>
        </p:txBody>
      </p:sp>
      <p:graphicFrame>
        <p:nvGraphicFramePr>
          <p:cNvPr id="21506" name="Object 4"/>
          <p:cNvGraphicFramePr>
            <a:graphicFrameLocks noChangeAspect="1"/>
          </p:cNvGraphicFramePr>
          <p:nvPr/>
        </p:nvGraphicFramePr>
        <p:xfrm>
          <a:off x="6477000" y="5181600"/>
          <a:ext cx="1736725" cy="1533525"/>
        </p:xfrm>
        <a:graphic>
          <a:graphicData uri="http://schemas.openxmlformats.org/presentationml/2006/ole">
            <mc:AlternateContent xmlns:mc="http://schemas.openxmlformats.org/markup-compatibility/2006">
              <mc:Choice xmlns:v="urn:schemas-microsoft-com:vml" Requires="v">
                <p:oleObj spid="_x0000_s208900" name="Clip" r:id="rId4" imgW="1736280" imgH="1534320" progId="">
                  <p:embed/>
                </p:oleObj>
              </mc:Choice>
              <mc:Fallback>
                <p:oleObj name="Clip" r:id="rId4" imgW="1736280" imgH="153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181600"/>
                        <a:ext cx="173672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5"/>
          <p:cNvGraphicFramePr>
            <a:graphicFrameLocks noChangeAspect="1"/>
          </p:cNvGraphicFramePr>
          <p:nvPr/>
        </p:nvGraphicFramePr>
        <p:xfrm>
          <a:off x="7086600" y="2743200"/>
          <a:ext cx="1573213" cy="1660525"/>
        </p:xfrm>
        <a:graphic>
          <a:graphicData uri="http://schemas.openxmlformats.org/presentationml/2006/ole">
            <mc:AlternateContent xmlns:mc="http://schemas.openxmlformats.org/markup-compatibility/2006">
              <mc:Choice xmlns:v="urn:schemas-microsoft-com:vml" Requires="v">
                <p:oleObj spid="_x0000_s208901" name="Clip" r:id="rId6" imgW="1574280" imgH="1661400" progId="">
                  <p:embed/>
                </p:oleObj>
              </mc:Choice>
              <mc:Fallback>
                <p:oleObj name="Clip" r:id="rId6" imgW="1574280" imgH="16614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743200"/>
                        <a:ext cx="1573213" cy="166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0" name="Slide Number Placeholder 4"/>
          <p:cNvSpPr>
            <a:spLocks noGrp="1"/>
          </p:cNvSpPr>
          <p:nvPr>
            <p:ph type="sldNum" sz="quarter" idx="12"/>
          </p:nvPr>
        </p:nvSpPr>
        <p:spPr/>
        <p:txBody>
          <a:bodyPr/>
          <a:lstStyle/>
          <a:p>
            <a:fld id="{3F2C048B-946D-424A-9336-FB15A44F0FC8}" type="slidenum">
              <a:rPr lang="en-US"/>
              <a:pPr/>
              <a:t>46</a:t>
            </a:fld>
            <a:endParaRPr lang="en-US"/>
          </a:p>
        </p:txBody>
      </p:sp>
      <p:sp>
        <p:nvSpPr>
          <p:cNvPr id="209922" name="Rectangle 2"/>
          <p:cNvSpPr>
            <a:spLocks noGrp="1" noChangeArrowheads="1"/>
          </p:cNvSpPr>
          <p:nvPr>
            <p:ph type="title"/>
          </p:nvPr>
        </p:nvSpPr>
        <p:spPr/>
        <p:txBody>
          <a:bodyPr/>
          <a:lstStyle/>
          <a:p>
            <a:pPr algn="ctr"/>
            <a:r>
              <a:rPr lang="en-US" sz="4000" b="1" dirty="0">
                <a:solidFill>
                  <a:schemeClr val="hlink"/>
                </a:solidFill>
                <a:latin typeface="Rockwell" pitchFamily="18" charset="0"/>
              </a:rPr>
              <a:t>IDDT</a:t>
            </a:r>
            <a:br>
              <a:rPr lang="en-US" sz="4000" b="1" dirty="0">
                <a:solidFill>
                  <a:schemeClr val="hlink"/>
                </a:solidFill>
                <a:latin typeface="Rockwell" pitchFamily="18" charset="0"/>
              </a:rPr>
            </a:br>
            <a:r>
              <a:rPr lang="en-US" sz="4000" b="1" dirty="0">
                <a:solidFill>
                  <a:schemeClr val="hlink"/>
                </a:solidFill>
                <a:latin typeface="Rockwell" pitchFamily="18" charset="0"/>
              </a:rPr>
              <a:t>BASED ON Recovery Thinking</a:t>
            </a:r>
            <a:r>
              <a:rPr lang="en-US" b="1" dirty="0">
                <a:latin typeface="Rockwell" pitchFamily="18" charset="0"/>
              </a:rPr>
              <a:t>  </a:t>
            </a:r>
            <a:endParaRPr lang="en-US" sz="2800" b="1" dirty="0">
              <a:latin typeface="Rockwell" pitchFamily="18" charset="0"/>
            </a:endParaRPr>
          </a:p>
        </p:txBody>
      </p:sp>
      <p:sp>
        <p:nvSpPr>
          <p:cNvPr id="209923" name="Text Box 3"/>
          <p:cNvSpPr txBox="1">
            <a:spLocks noChangeArrowheads="1"/>
          </p:cNvSpPr>
          <p:nvPr/>
        </p:nvSpPr>
        <p:spPr bwMode="auto">
          <a:xfrm>
            <a:off x="457200" y="2286000"/>
            <a:ext cx="8001000" cy="3430588"/>
          </a:xfrm>
          <a:prstGeom prst="rect">
            <a:avLst/>
          </a:prstGeom>
          <a:noFill/>
          <a:ln w="9525">
            <a:noFill/>
            <a:miter lim="800000"/>
            <a:headEnd/>
            <a:tailEnd/>
          </a:ln>
          <a:effectLst/>
        </p:spPr>
        <p:txBody>
          <a:bodyPr>
            <a:spAutoFit/>
          </a:bodyPr>
          <a:lstStyle/>
          <a:p>
            <a:pPr>
              <a:spcBef>
                <a:spcPct val="50000"/>
              </a:spcBef>
            </a:pPr>
            <a:r>
              <a:rPr lang="en-US" sz="3200" b="1" dirty="0">
                <a:latin typeface="Rockwell" pitchFamily="18" charset="0"/>
              </a:rPr>
              <a:t>The person’s illness(s) is not all they are.</a:t>
            </a:r>
            <a:r>
              <a:rPr lang="en-US" sz="3200" dirty="0">
                <a:latin typeface="Rockwell" pitchFamily="18" charset="0"/>
              </a:rPr>
              <a:t> </a:t>
            </a:r>
          </a:p>
          <a:p>
            <a:pPr>
              <a:spcBef>
                <a:spcPct val="50000"/>
              </a:spcBef>
            </a:pPr>
            <a:endParaRPr lang="en-US" sz="2800" dirty="0">
              <a:latin typeface="Rockwell" pitchFamily="18" charset="0"/>
            </a:endParaRPr>
          </a:p>
          <a:p>
            <a:pPr>
              <a:spcBef>
                <a:spcPct val="50000"/>
              </a:spcBef>
            </a:pPr>
            <a:r>
              <a:rPr lang="en-US" sz="2800" dirty="0">
                <a:latin typeface="Rockwell" pitchFamily="18" charset="0"/>
              </a:rPr>
              <a:t>(EXAMPLE—</a:t>
            </a:r>
          </a:p>
          <a:p>
            <a:pPr>
              <a:spcBef>
                <a:spcPct val="50000"/>
              </a:spcBef>
            </a:pPr>
            <a:r>
              <a:rPr lang="en-US" sz="2000" dirty="0">
                <a:latin typeface="Rockwell" pitchFamily="18" charset="0"/>
              </a:rPr>
              <a:t>Judy is a person who </a:t>
            </a:r>
            <a:r>
              <a:rPr lang="en-US" sz="2000" b="1" dirty="0">
                <a:solidFill>
                  <a:schemeClr val="hlink"/>
                </a:solidFill>
                <a:latin typeface="Rockwell" pitchFamily="18" charset="0"/>
              </a:rPr>
              <a:t>experiences </a:t>
            </a:r>
            <a:r>
              <a:rPr lang="en-US" sz="2000" dirty="0">
                <a:latin typeface="Rockwell" pitchFamily="18" charset="0"/>
              </a:rPr>
              <a:t>Schizophrenia            </a:t>
            </a:r>
            <a:r>
              <a:rPr lang="en-US" sz="2000" b="1" dirty="0">
                <a:solidFill>
                  <a:schemeClr val="folHlink"/>
                </a:solidFill>
                <a:latin typeface="Rockwell" pitchFamily="18" charset="0"/>
              </a:rPr>
              <a:t>instead of</a:t>
            </a:r>
            <a:r>
              <a:rPr lang="en-US" sz="2000" dirty="0">
                <a:latin typeface="Rockwell" pitchFamily="18" charset="0"/>
              </a:rPr>
              <a:t>               Judy </a:t>
            </a:r>
            <a:r>
              <a:rPr lang="en-US" sz="2000" b="1" dirty="0">
                <a:solidFill>
                  <a:schemeClr val="hlink"/>
                </a:solidFill>
                <a:latin typeface="Rockwell" pitchFamily="18" charset="0"/>
              </a:rPr>
              <a:t>is</a:t>
            </a:r>
            <a:r>
              <a:rPr lang="en-US" sz="2000" dirty="0">
                <a:latin typeface="Rockwell" pitchFamily="18" charset="0"/>
              </a:rPr>
              <a:t> Schizophrenic.) (Just like experiencing Diabetes)</a:t>
            </a:r>
          </a:p>
          <a:p>
            <a:pPr>
              <a:spcBef>
                <a:spcPct val="50000"/>
              </a:spcBef>
            </a:pPr>
            <a:endParaRPr lang="en-US" sz="1400" dirty="0">
              <a:latin typeface="Rockwell Condensed" pitchFamily="18" charset="0"/>
            </a:endParaRPr>
          </a:p>
        </p:txBody>
      </p:sp>
      <p:pic>
        <p:nvPicPr>
          <p:cNvPr id="209924" name="Picture 4" descr="C:\Program Files\Common Files\Microsoft Shared\Clipart\cagcat50\EN00349_.wmf"/>
          <p:cNvPicPr>
            <a:picLocks noChangeAspect="1" noChangeArrowheads="1"/>
          </p:cNvPicPr>
          <p:nvPr/>
        </p:nvPicPr>
        <p:blipFill>
          <a:blip r:embed="rId3" cstate="print"/>
          <a:srcRect/>
          <a:stretch>
            <a:fillRect/>
          </a:stretch>
        </p:blipFill>
        <p:spPr bwMode="auto">
          <a:xfrm>
            <a:off x="7086600" y="5702300"/>
            <a:ext cx="1841500" cy="1039813"/>
          </a:xfrm>
          <a:prstGeom prst="rect">
            <a:avLst/>
          </a:prstGeom>
          <a:noFill/>
        </p:spPr>
      </p:pic>
      <p:pic>
        <p:nvPicPr>
          <p:cNvPr id="209925" name="Picture 5" descr="C:\Program Files\Common Files\Microsoft Shared\Clipart\cagcat50\PE03254_.wmf"/>
          <p:cNvPicPr>
            <a:picLocks noChangeAspect="1" noChangeArrowheads="1"/>
          </p:cNvPicPr>
          <p:nvPr/>
        </p:nvPicPr>
        <p:blipFill>
          <a:blip r:embed="rId4" cstate="print"/>
          <a:srcRect/>
          <a:stretch>
            <a:fillRect/>
          </a:stretch>
        </p:blipFill>
        <p:spPr bwMode="auto">
          <a:xfrm>
            <a:off x="762000" y="5486400"/>
            <a:ext cx="1406525" cy="1268413"/>
          </a:xfrm>
          <a:prstGeom prst="rect">
            <a:avLst/>
          </a:prstGeom>
          <a:noFill/>
        </p:spPr>
      </p:pic>
      <p:pic>
        <p:nvPicPr>
          <p:cNvPr id="209927" name="Picture 7" descr="C:\Program Files\Microsoft Office\Clipart\Pub60Cor\bd00146_.wmf"/>
          <p:cNvPicPr>
            <a:picLocks noChangeAspect="1" noChangeArrowheads="1"/>
          </p:cNvPicPr>
          <p:nvPr/>
        </p:nvPicPr>
        <p:blipFill>
          <a:blip r:embed="rId5" cstate="print"/>
          <a:srcRect/>
          <a:stretch>
            <a:fillRect/>
          </a:stretch>
        </p:blipFill>
        <p:spPr bwMode="auto">
          <a:xfrm>
            <a:off x="7543800" y="3200400"/>
            <a:ext cx="990600" cy="982663"/>
          </a:xfrm>
          <a:prstGeom prst="rect">
            <a:avLst/>
          </a:prstGeom>
          <a:noFill/>
        </p:spPr>
      </p:pic>
      <p:pic>
        <p:nvPicPr>
          <p:cNvPr id="209928" name="Picture 8" descr="\\CBH\SoftDist\Software\Office_2000_Pro_CD2\PFiles\MSOffice\Clipart\standard\stddir2\bl00301_.wmf"/>
          <p:cNvPicPr>
            <a:picLocks noChangeAspect="1" noChangeArrowheads="1"/>
          </p:cNvPicPr>
          <p:nvPr/>
        </p:nvPicPr>
        <p:blipFill>
          <a:blip r:embed="rId6" cstate="print"/>
          <a:srcRect/>
          <a:stretch>
            <a:fillRect/>
          </a:stretch>
        </p:blipFill>
        <p:spPr bwMode="auto">
          <a:xfrm>
            <a:off x="2319338" y="2971800"/>
            <a:ext cx="1068387" cy="1244600"/>
          </a:xfrm>
          <a:prstGeom prst="rect">
            <a:avLst/>
          </a:prstGeom>
          <a:noFill/>
        </p:spPr>
      </p:pic>
      <p:pic>
        <p:nvPicPr>
          <p:cNvPr id="209929" name="Picture 9" descr="C:\Program Files\Common Files\Microsoft Shared\Clipart\cagcat50\BD06152_.WMF"/>
          <p:cNvPicPr>
            <a:picLocks noChangeAspect="1" noChangeArrowheads="1"/>
          </p:cNvPicPr>
          <p:nvPr/>
        </p:nvPicPr>
        <p:blipFill>
          <a:blip r:embed="rId7" cstate="print"/>
          <a:srcRect/>
          <a:stretch>
            <a:fillRect/>
          </a:stretch>
        </p:blipFill>
        <p:spPr bwMode="auto">
          <a:xfrm>
            <a:off x="5105400" y="2971800"/>
            <a:ext cx="1057275" cy="1392238"/>
          </a:xfrm>
          <a:prstGeom prst="rect">
            <a:avLst/>
          </a:prstGeom>
          <a:noFill/>
        </p:spPr>
      </p:pic>
      <p:pic>
        <p:nvPicPr>
          <p:cNvPr id="209930" name="Picture 10" descr="\\CBH\SoftDist\Software\Office_2000_Pro_CD2\PFiles\MSOffice\Clipart\standard\stddir1\an01339_.wmf"/>
          <p:cNvPicPr>
            <a:picLocks noChangeAspect="1" noChangeArrowheads="1"/>
          </p:cNvPicPr>
          <p:nvPr/>
        </p:nvPicPr>
        <p:blipFill>
          <a:blip r:embed="rId8" cstate="print"/>
          <a:srcRect/>
          <a:stretch>
            <a:fillRect/>
          </a:stretch>
        </p:blipFill>
        <p:spPr bwMode="auto">
          <a:xfrm>
            <a:off x="4419600" y="5486400"/>
            <a:ext cx="906463" cy="12763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4"/>
          <p:cNvSpPr>
            <a:spLocks noGrp="1"/>
          </p:cNvSpPr>
          <p:nvPr>
            <p:ph type="sldNum" sz="quarter" idx="12"/>
          </p:nvPr>
        </p:nvSpPr>
        <p:spPr/>
        <p:txBody>
          <a:bodyPr/>
          <a:lstStyle/>
          <a:p>
            <a:fld id="{48316A49-6452-4583-881F-F4A3E6E4E9AC}" type="slidenum">
              <a:rPr lang="en-US"/>
              <a:pPr/>
              <a:t>47</a:t>
            </a:fld>
            <a:endParaRPr lang="en-US"/>
          </a:p>
        </p:txBody>
      </p:sp>
      <p:sp>
        <p:nvSpPr>
          <p:cNvPr id="217090" name="Rectangle 2"/>
          <p:cNvSpPr>
            <a:spLocks noGrp="1" noChangeArrowheads="1"/>
          </p:cNvSpPr>
          <p:nvPr>
            <p:ph type="title"/>
          </p:nvPr>
        </p:nvSpPr>
        <p:spPr>
          <a:xfrm>
            <a:off x="1150938" y="304800"/>
            <a:ext cx="7840662" cy="1455738"/>
          </a:xfrm>
        </p:spPr>
        <p:txBody>
          <a:bodyPr/>
          <a:lstStyle/>
          <a:p>
            <a:pPr algn="ctr"/>
            <a:r>
              <a:rPr lang="en-US" sz="4000" b="1" dirty="0">
                <a:solidFill>
                  <a:srgbClr val="FF0000"/>
                </a:solidFill>
                <a:latin typeface="Rockwell" pitchFamily="18" charset="0"/>
              </a:rPr>
              <a:t>IDDT</a:t>
            </a:r>
            <a:br>
              <a:rPr lang="en-US" sz="4000" b="1" dirty="0">
                <a:solidFill>
                  <a:srgbClr val="FF0000"/>
                </a:solidFill>
                <a:latin typeface="Rockwell" pitchFamily="18" charset="0"/>
              </a:rPr>
            </a:br>
            <a:r>
              <a:rPr lang="en-US" sz="4000" b="1" dirty="0">
                <a:solidFill>
                  <a:srgbClr val="FF0000"/>
                </a:solidFill>
                <a:latin typeface="Rockwell" pitchFamily="18" charset="0"/>
              </a:rPr>
              <a:t>BASED ON Recovery Thinking</a:t>
            </a:r>
          </a:p>
        </p:txBody>
      </p:sp>
      <p:sp>
        <p:nvSpPr>
          <p:cNvPr id="217091" name="Text Box 3"/>
          <p:cNvSpPr txBox="1">
            <a:spLocks noChangeArrowheads="1"/>
          </p:cNvSpPr>
          <p:nvPr/>
        </p:nvSpPr>
        <p:spPr bwMode="auto">
          <a:xfrm>
            <a:off x="2362200" y="1828800"/>
            <a:ext cx="6629400" cy="4278094"/>
          </a:xfrm>
          <a:prstGeom prst="rect">
            <a:avLst/>
          </a:prstGeom>
          <a:noFill/>
          <a:ln w="9525">
            <a:noFill/>
            <a:miter lim="800000"/>
            <a:headEnd/>
            <a:tailEnd/>
          </a:ln>
          <a:effectLst/>
        </p:spPr>
        <p:txBody>
          <a:bodyPr>
            <a:spAutoFit/>
          </a:bodyPr>
          <a:lstStyle/>
          <a:p>
            <a:pPr>
              <a:spcBef>
                <a:spcPct val="50000"/>
              </a:spcBef>
            </a:pPr>
            <a:r>
              <a:rPr lang="en-US" sz="3200" dirty="0">
                <a:latin typeface="Rockwell" pitchFamily="18" charset="0"/>
              </a:rPr>
              <a:t>The person is a </a:t>
            </a:r>
            <a:r>
              <a:rPr lang="en-US" sz="3200" b="1" dirty="0">
                <a:solidFill>
                  <a:schemeClr val="hlink"/>
                </a:solidFill>
                <a:latin typeface="Rockwell" pitchFamily="18" charset="0"/>
              </a:rPr>
              <a:t>partner </a:t>
            </a:r>
            <a:r>
              <a:rPr lang="en-US" sz="3200" dirty="0">
                <a:latin typeface="Rockwell" pitchFamily="18" charset="0"/>
              </a:rPr>
              <a:t>in the treatment process          and </a:t>
            </a:r>
          </a:p>
          <a:p>
            <a:pPr>
              <a:spcBef>
                <a:spcPct val="50000"/>
              </a:spcBef>
            </a:pPr>
            <a:r>
              <a:rPr lang="en-US" sz="3200" dirty="0">
                <a:latin typeface="Rockwell" pitchFamily="18" charset="0"/>
              </a:rPr>
              <a:t>The provider is a </a:t>
            </a:r>
            <a:r>
              <a:rPr lang="en-US" sz="3200" b="1" dirty="0">
                <a:latin typeface="Rockwell" pitchFamily="18" charset="0"/>
              </a:rPr>
              <a:t>guide </a:t>
            </a:r>
            <a:r>
              <a:rPr lang="en-US" sz="3200" dirty="0">
                <a:latin typeface="Rockwell" pitchFamily="18" charset="0"/>
              </a:rPr>
              <a:t>with </a:t>
            </a:r>
            <a:r>
              <a:rPr lang="en-US" sz="3200" dirty="0" smtClean="0">
                <a:latin typeface="Rockwell" pitchFamily="18" charset="0"/>
              </a:rPr>
              <a:t>knowledge and </a:t>
            </a:r>
            <a:r>
              <a:rPr lang="en-US" sz="3200" dirty="0">
                <a:latin typeface="Rockwell" pitchFamily="18" charset="0"/>
              </a:rPr>
              <a:t>experience to share, discuss, educate, explore, coach, advise, assist, encourage, negotiate, role model, validate, etc.</a:t>
            </a:r>
            <a:endParaRPr lang="en-US" sz="2000" dirty="0">
              <a:latin typeface="Rockwell Condensed" pitchFamily="18" charset="0"/>
            </a:endParaRPr>
          </a:p>
        </p:txBody>
      </p:sp>
      <p:pic>
        <p:nvPicPr>
          <p:cNvPr id="217092" name="Picture 4" descr="\\CBH\SoftDist\Software\Office_2000_Pro_CD2\PFiles\MSOffice\Clipart\standard\stddir4\pe03322_.wmf"/>
          <p:cNvPicPr>
            <a:picLocks noChangeAspect="1" noChangeArrowheads="1"/>
          </p:cNvPicPr>
          <p:nvPr/>
        </p:nvPicPr>
        <p:blipFill>
          <a:blip r:embed="rId3" cstate="print"/>
          <a:srcRect/>
          <a:stretch>
            <a:fillRect/>
          </a:stretch>
        </p:blipFill>
        <p:spPr bwMode="auto">
          <a:xfrm>
            <a:off x="76200" y="4114800"/>
            <a:ext cx="2090738" cy="263048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tretch>
            <a:fillRect/>
          </a:stretch>
        </p:blipFill>
        <p:spPr>
          <a:xfrm>
            <a:off x="0" y="0"/>
            <a:ext cx="9133834" cy="6858000"/>
          </a:xfrm>
          <a:prstGeom prst="rect">
            <a:avLst/>
          </a:prstGeom>
        </p:spPr>
      </p:pic>
      <p:sp>
        <p:nvSpPr>
          <p:cNvPr id="9" name="Slide Number Placeholder 4"/>
          <p:cNvSpPr>
            <a:spLocks noGrp="1"/>
          </p:cNvSpPr>
          <p:nvPr>
            <p:ph type="sldNum" sz="quarter" idx="12"/>
          </p:nvPr>
        </p:nvSpPr>
        <p:spPr/>
        <p:txBody>
          <a:bodyPr/>
          <a:lstStyle/>
          <a:p>
            <a:fld id="{8B67A2FB-BC5A-4DE2-9E55-C23F63244E98}" type="slidenum">
              <a:rPr lang="en-US"/>
              <a:pPr/>
              <a:t>48</a:t>
            </a:fld>
            <a:endParaRPr lang="en-US"/>
          </a:p>
        </p:txBody>
      </p:sp>
      <p:sp>
        <p:nvSpPr>
          <p:cNvPr id="234498" name="Rectangle 2"/>
          <p:cNvSpPr>
            <a:spLocks noGrp="1" noChangeArrowheads="1"/>
          </p:cNvSpPr>
          <p:nvPr>
            <p:ph type="title"/>
          </p:nvPr>
        </p:nvSpPr>
        <p:spPr>
          <a:xfrm>
            <a:off x="533400" y="617538"/>
            <a:ext cx="8410575" cy="1143000"/>
          </a:xfrm>
        </p:spPr>
        <p:txBody>
          <a:bodyPr/>
          <a:lstStyle/>
          <a:p>
            <a:pPr algn="ctr"/>
            <a:r>
              <a:rPr lang="en-US" sz="4000" b="1" dirty="0">
                <a:solidFill>
                  <a:schemeClr val="accent6">
                    <a:lumMod val="75000"/>
                  </a:schemeClr>
                </a:solidFill>
                <a:latin typeface="Rockwell" pitchFamily="18" charset="0"/>
              </a:rPr>
              <a:t>IDDT</a:t>
            </a:r>
            <a:br>
              <a:rPr lang="en-US" sz="4000" b="1" dirty="0">
                <a:solidFill>
                  <a:schemeClr val="accent6">
                    <a:lumMod val="75000"/>
                  </a:schemeClr>
                </a:solidFill>
                <a:latin typeface="Rockwell" pitchFamily="18" charset="0"/>
              </a:rPr>
            </a:br>
            <a:r>
              <a:rPr lang="en-US" sz="2800" b="1" dirty="0">
                <a:solidFill>
                  <a:schemeClr val="tx1"/>
                </a:solidFill>
                <a:latin typeface="Rockwell" pitchFamily="18" charset="0"/>
              </a:rPr>
              <a:t>BASED ON Recovery </a:t>
            </a:r>
            <a:r>
              <a:rPr lang="en-US" sz="2800" b="1" dirty="0" smtClean="0">
                <a:solidFill>
                  <a:schemeClr val="tx1"/>
                </a:solidFill>
                <a:latin typeface="Rockwell" pitchFamily="18" charset="0"/>
              </a:rPr>
              <a:t>Thinking, Nursing practice should incorporate the following:</a:t>
            </a:r>
            <a:endParaRPr lang="en-US" sz="4000" b="1" dirty="0">
              <a:solidFill>
                <a:schemeClr val="tx1"/>
              </a:solidFill>
              <a:latin typeface="Rockwell" pitchFamily="18" charset="0"/>
            </a:endParaRPr>
          </a:p>
        </p:txBody>
      </p:sp>
      <p:sp>
        <p:nvSpPr>
          <p:cNvPr id="234499" name="Text Box 3"/>
          <p:cNvSpPr txBox="1">
            <a:spLocks noChangeArrowheads="1"/>
          </p:cNvSpPr>
          <p:nvPr/>
        </p:nvSpPr>
        <p:spPr bwMode="auto">
          <a:xfrm>
            <a:off x="914400" y="1981200"/>
            <a:ext cx="7848600" cy="4154984"/>
          </a:xfrm>
          <a:prstGeom prst="rect">
            <a:avLst/>
          </a:prstGeom>
          <a:noFill/>
          <a:ln w="9525">
            <a:noFill/>
            <a:miter lim="800000"/>
            <a:headEnd/>
            <a:tailEnd/>
          </a:ln>
          <a:effectLst/>
        </p:spPr>
        <p:txBody>
          <a:bodyPr>
            <a:spAutoFit/>
          </a:bodyPr>
          <a:lstStyle/>
          <a:p>
            <a:pPr>
              <a:spcBef>
                <a:spcPct val="50000"/>
              </a:spcBef>
            </a:pPr>
            <a:r>
              <a:rPr lang="en-US" b="1" dirty="0">
                <a:latin typeface="Rockwell" pitchFamily="18" charset="0"/>
              </a:rPr>
              <a:t>EXPECT THEY WILL IMPROVE/RECOVER!!!!!!!!!!!</a:t>
            </a:r>
          </a:p>
          <a:p>
            <a:pPr>
              <a:spcBef>
                <a:spcPct val="50000"/>
              </a:spcBef>
            </a:pPr>
            <a:r>
              <a:rPr lang="en-US" dirty="0">
                <a:latin typeface="Rockwell" pitchFamily="18" charset="0"/>
              </a:rPr>
              <a:t>Celebrate the successes, no matter how small,</a:t>
            </a:r>
          </a:p>
          <a:p>
            <a:pPr>
              <a:spcBef>
                <a:spcPct val="50000"/>
              </a:spcBef>
            </a:pPr>
            <a:r>
              <a:rPr lang="en-US" dirty="0">
                <a:latin typeface="Rockwell" pitchFamily="18" charset="0"/>
              </a:rPr>
              <a:t>Use positive language in meetings and in day to day job tasks to practice the recovery way of thinking,</a:t>
            </a:r>
          </a:p>
          <a:p>
            <a:pPr>
              <a:spcBef>
                <a:spcPct val="50000"/>
              </a:spcBef>
            </a:pPr>
            <a:r>
              <a:rPr lang="en-US" b="1" dirty="0">
                <a:latin typeface="Rockwell" pitchFamily="18" charset="0"/>
              </a:rPr>
              <a:t>EMPOWERMENT:</a:t>
            </a:r>
            <a:r>
              <a:rPr lang="en-US" dirty="0">
                <a:latin typeface="Rockwell" pitchFamily="18" charset="0"/>
              </a:rPr>
              <a:t>  Offer choices, clarify they have the power to make choices/decisions,</a:t>
            </a:r>
          </a:p>
          <a:p>
            <a:pPr>
              <a:spcBef>
                <a:spcPct val="50000"/>
              </a:spcBef>
            </a:pPr>
            <a:r>
              <a:rPr lang="en-US" b="1" dirty="0">
                <a:latin typeface="Rockwell" pitchFamily="18" charset="0"/>
              </a:rPr>
              <a:t>You are offering tools, and they can choose to use them or not.  You hope they will, but you respect their choice to not be ready yet.</a:t>
            </a:r>
          </a:p>
        </p:txBody>
      </p:sp>
      <p:sp>
        <p:nvSpPr>
          <p:cNvPr id="234500" name="AutoShape 4"/>
          <p:cNvSpPr>
            <a:spLocks noChangeArrowheads="1"/>
          </p:cNvSpPr>
          <p:nvPr/>
        </p:nvSpPr>
        <p:spPr bwMode="auto">
          <a:xfrm>
            <a:off x="152400" y="1981200"/>
            <a:ext cx="685800" cy="381000"/>
          </a:xfrm>
          <a:prstGeom prst="notchedRightArrow">
            <a:avLst>
              <a:gd name="adj1" fmla="val 50000"/>
              <a:gd name="adj2" fmla="val 45000"/>
            </a:avLst>
          </a:pr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234501" name="AutoShape 5"/>
          <p:cNvSpPr>
            <a:spLocks noChangeArrowheads="1"/>
          </p:cNvSpPr>
          <p:nvPr/>
        </p:nvSpPr>
        <p:spPr bwMode="auto">
          <a:xfrm>
            <a:off x="152400" y="2590800"/>
            <a:ext cx="609600" cy="381000"/>
          </a:xfrm>
          <a:prstGeom prst="notchedRightArrow">
            <a:avLst>
              <a:gd name="adj1" fmla="val 50000"/>
              <a:gd name="adj2" fmla="val 45000"/>
            </a:avLst>
          </a:pr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234502" name="AutoShape 6"/>
          <p:cNvSpPr>
            <a:spLocks noChangeArrowheads="1"/>
          </p:cNvSpPr>
          <p:nvPr/>
        </p:nvSpPr>
        <p:spPr bwMode="auto">
          <a:xfrm>
            <a:off x="152400" y="3276600"/>
            <a:ext cx="685800" cy="381000"/>
          </a:xfrm>
          <a:prstGeom prst="notchedRightArrow">
            <a:avLst>
              <a:gd name="adj1" fmla="val 50000"/>
              <a:gd name="adj2" fmla="val 45000"/>
            </a:avLst>
          </a:pr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234503" name="AutoShape 7"/>
          <p:cNvSpPr>
            <a:spLocks noChangeArrowheads="1"/>
          </p:cNvSpPr>
          <p:nvPr/>
        </p:nvSpPr>
        <p:spPr bwMode="auto">
          <a:xfrm>
            <a:off x="152400" y="4191000"/>
            <a:ext cx="685800" cy="381000"/>
          </a:xfrm>
          <a:prstGeom prst="notchedRightArrow">
            <a:avLst>
              <a:gd name="adj1" fmla="val 50000"/>
              <a:gd name="adj2" fmla="val 45000"/>
            </a:avLst>
          </a:prstGeom>
          <a:solidFill>
            <a:schemeClr val="accent2">
              <a:lumMod val="75000"/>
            </a:schemeClr>
          </a:solidFill>
          <a:ln w="9525">
            <a:solidFill>
              <a:schemeClr val="tx1"/>
            </a:solidFill>
            <a:miter lim="800000"/>
            <a:headEnd/>
            <a:tailEnd/>
          </a:ln>
          <a:effectLst/>
        </p:spPr>
        <p:txBody>
          <a:bodyPr wrap="none" anchor="ctr"/>
          <a:lstStyle/>
          <a:p>
            <a:endParaRPr lang="en-US"/>
          </a:p>
        </p:txBody>
      </p:sp>
      <p:sp>
        <p:nvSpPr>
          <p:cNvPr id="234504" name="AutoShape 8"/>
          <p:cNvSpPr>
            <a:spLocks noChangeArrowheads="1"/>
          </p:cNvSpPr>
          <p:nvPr/>
        </p:nvSpPr>
        <p:spPr bwMode="auto">
          <a:xfrm>
            <a:off x="152400" y="5105400"/>
            <a:ext cx="685800" cy="381000"/>
          </a:xfrm>
          <a:prstGeom prst="notchedRightArrow">
            <a:avLst>
              <a:gd name="adj1" fmla="val 50000"/>
              <a:gd name="adj2" fmla="val 45000"/>
            </a:avLst>
          </a:prstGeom>
          <a:solidFill>
            <a:schemeClr val="accent2">
              <a:lumMod val="75000"/>
            </a:schemeClr>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9" name="Slide Number Placeholder 4"/>
          <p:cNvSpPr>
            <a:spLocks noGrp="1"/>
          </p:cNvSpPr>
          <p:nvPr>
            <p:ph type="sldNum" sz="quarter" idx="12"/>
          </p:nvPr>
        </p:nvSpPr>
        <p:spPr/>
        <p:txBody>
          <a:bodyPr/>
          <a:lstStyle/>
          <a:p>
            <a:fld id="{924522CC-B2EB-4997-B1BB-A2D9134D8D1F}" type="slidenum">
              <a:rPr lang="en-US"/>
              <a:pPr/>
              <a:t>49</a:t>
            </a:fld>
            <a:endParaRPr lang="en-US"/>
          </a:p>
        </p:txBody>
      </p:sp>
      <p:sp>
        <p:nvSpPr>
          <p:cNvPr id="244738" name="Rectangle 2"/>
          <p:cNvSpPr>
            <a:spLocks noGrp="1" noChangeArrowheads="1"/>
          </p:cNvSpPr>
          <p:nvPr>
            <p:ph type="title"/>
          </p:nvPr>
        </p:nvSpPr>
        <p:spPr/>
        <p:txBody>
          <a:bodyPr/>
          <a:lstStyle/>
          <a:p>
            <a:pPr algn="ctr"/>
            <a:r>
              <a:rPr lang="en-US" sz="4000" b="1" dirty="0">
                <a:solidFill>
                  <a:schemeClr val="accent6">
                    <a:lumMod val="75000"/>
                  </a:schemeClr>
                </a:solidFill>
                <a:latin typeface="Rockwell" pitchFamily="18" charset="0"/>
              </a:rPr>
              <a:t>IDDT</a:t>
            </a:r>
            <a:r>
              <a:rPr lang="en-US" sz="4000" b="1" dirty="0">
                <a:solidFill>
                  <a:srgbClr val="FF0000"/>
                </a:solidFill>
                <a:latin typeface="Rockwell" pitchFamily="18" charset="0"/>
              </a:rPr>
              <a:t/>
            </a:r>
            <a:br>
              <a:rPr lang="en-US" sz="4000" b="1" dirty="0">
                <a:solidFill>
                  <a:srgbClr val="FF0000"/>
                </a:solidFill>
                <a:latin typeface="Rockwell" pitchFamily="18" charset="0"/>
              </a:rPr>
            </a:br>
            <a:r>
              <a:rPr lang="en-US" sz="2800" b="1" dirty="0" smtClean="0">
                <a:solidFill>
                  <a:schemeClr val="tx1"/>
                </a:solidFill>
                <a:latin typeface="Rockwell" pitchFamily="18" charset="0"/>
              </a:rPr>
              <a:t>BASED ON Recovery Thinking, Nursing practice should incorporate the following:</a:t>
            </a:r>
            <a:endParaRPr lang="en-US" sz="4000" b="1" dirty="0">
              <a:solidFill>
                <a:srgbClr val="FF0000"/>
              </a:solidFill>
              <a:latin typeface="Rockwell" pitchFamily="18" charset="0"/>
            </a:endParaRPr>
          </a:p>
        </p:txBody>
      </p:sp>
      <p:sp>
        <p:nvSpPr>
          <p:cNvPr id="244739" name="Text Box 3"/>
          <p:cNvSpPr txBox="1">
            <a:spLocks noChangeArrowheads="1"/>
          </p:cNvSpPr>
          <p:nvPr/>
        </p:nvSpPr>
        <p:spPr bwMode="auto">
          <a:xfrm>
            <a:off x="609600" y="2209800"/>
            <a:ext cx="8001000" cy="3417888"/>
          </a:xfrm>
          <a:prstGeom prst="rect">
            <a:avLst/>
          </a:prstGeom>
          <a:noFill/>
          <a:ln w="9525">
            <a:noFill/>
            <a:miter lim="800000"/>
            <a:headEnd/>
            <a:tailEnd/>
          </a:ln>
          <a:effectLst/>
        </p:spPr>
        <p:txBody>
          <a:bodyPr>
            <a:spAutoFit/>
          </a:bodyPr>
          <a:lstStyle/>
          <a:p>
            <a:pPr>
              <a:spcBef>
                <a:spcPct val="50000"/>
              </a:spcBef>
            </a:pPr>
            <a:r>
              <a:rPr lang="en-US" sz="2800" b="1" dirty="0">
                <a:latin typeface="Rockwell" pitchFamily="18" charset="0"/>
              </a:rPr>
              <a:t>No matter what level of illness—Expect that they can participate at some point in “Meaningful Day time Activity” </a:t>
            </a:r>
            <a:endParaRPr lang="en-US" sz="1800" b="1" dirty="0">
              <a:latin typeface="Rockwell" pitchFamily="18" charset="0"/>
            </a:endParaRPr>
          </a:p>
          <a:p>
            <a:pPr>
              <a:spcBef>
                <a:spcPct val="50000"/>
              </a:spcBef>
            </a:pPr>
            <a:r>
              <a:rPr lang="en-US" sz="2800" b="1" dirty="0">
                <a:latin typeface="Rockwell" pitchFamily="18" charset="0"/>
              </a:rPr>
              <a:t>WORK is Therapy!!!!!!</a:t>
            </a:r>
          </a:p>
          <a:p>
            <a:pPr>
              <a:spcBef>
                <a:spcPct val="50000"/>
              </a:spcBef>
            </a:pPr>
            <a:r>
              <a:rPr lang="en-US" sz="2800" b="1" dirty="0">
                <a:latin typeface="Rockwell" pitchFamily="18" charset="0"/>
              </a:rPr>
              <a:t>They do not have to be sober to work.  </a:t>
            </a:r>
          </a:p>
          <a:p>
            <a:pPr>
              <a:spcBef>
                <a:spcPct val="50000"/>
              </a:spcBef>
            </a:pPr>
            <a:r>
              <a:rPr lang="en-US" sz="2000" dirty="0">
                <a:latin typeface="Rockwell" pitchFamily="18" charset="0"/>
              </a:rPr>
              <a:t>(Clinical evidence shows that some people will stop using to keep a job!)</a:t>
            </a:r>
          </a:p>
        </p:txBody>
      </p:sp>
      <p:pic>
        <p:nvPicPr>
          <p:cNvPr id="244740" name="Picture 4" descr="\\CBH\SoftDist\Software\Office_2000_Pro_CD2\PFiles\MSOffice\Clipart\standard\stddir1\bd06127_.wmf"/>
          <p:cNvPicPr>
            <a:picLocks noChangeAspect="1" noChangeArrowheads="1"/>
          </p:cNvPicPr>
          <p:nvPr/>
        </p:nvPicPr>
        <p:blipFill>
          <a:blip r:embed="rId3" cstate="print"/>
          <a:srcRect/>
          <a:stretch>
            <a:fillRect/>
          </a:stretch>
        </p:blipFill>
        <p:spPr bwMode="auto">
          <a:xfrm>
            <a:off x="7620000" y="5410200"/>
            <a:ext cx="1112838" cy="1254125"/>
          </a:xfrm>
          <a:prstGeom prst="rect">
            <a:avLst/>
          </a:prstGeom>
          <a:noFill/>
        </p:spPr>
      </p:pic>
      <p:pic>
        <p:nvPicPr>
          <p:cNvPr id="244741" name="Picture 5" descr="\\CBH\SoftDist\Software\Office_2000_Pro_CD2\PFiles\MSOffice\Clipart\standard\stddir1\bd05502_.wmf"/>
          <p:cNvPicPr>
            <a:picLocks noChangeAspect="1" noChangeArrowheads="1"/>
          </p:cNvPicPr>
          <p:nvPr/>
        </p:nvPicPr>
        <p:blipFill>
          <a:blip r:embed="rId4" cstate="print"/>
          <a:srcRect/>
          <a:stretch>
            <a:fillRect/>
          </a:stretch>
        </p:blipFill>
        <p:spPr bwMode="auto">
          <a:xfrm>
            <a:off x="7162800" y="3543300"/>
            <a:ext cx="1606550" cy="1447800"/>
          </a:xfrm>
          <a:prstGeom prst="rect">
            <a:avLst/>
          </a:prstGeom>
          <a:noFill/>
        </p:spPr>
      </p:pic>
      <p:pic>
        <p:nvPicPr>
          <p:cNvPr id="244742" name="Picture 6" descr="\\CBH\SoftDist\Software\Office_2000_Pro_CD2\PFiles\MSOffice\Clipart\smbusbas\bd05393_.wmf"/>
          <p:cNvPicPr>
            <a:picLocks noChangeAspect="1" noChangeArrowheads="1"/>
          </p:cNvPicPr>
          <p:nvPr/>
        </p:nvPicPr>
        <p:blipFill>
          <a:blip r:embed="rId5" cstate="print"/>
          <a:srcRect/>
          <a:stretch>
            <a:fillRect/>
          </a:stretch>
        </p:blipFill>
        <p:spPr bwMode="auto">
          <a:xfrm>
            <a:off x="990600" y="5414963"/>
            <a:ext cx="1371600" cy="1330325"/>
          </a:xfrm>
          <a:prstGeom prst="rect">
            <a:avLst/>
          </a:prstGeom>
          <a:noFill/>
        </p:spPr>
      </p:pic>
      <p:pic>
        <p:nvPicPr>
          <p:cNvPr id="244743" name="Picture 7" descr="C:\Program Files\Common Files\Microsoft Shared\Clipart\cagcat50\PE02661_.wmf"/>
          <p:cNvPicPr>
            <a:picLocks noChangeAspect="1" noChangeArrowheads="1"/>
          </p:cNvPicPr>
          <p:nvPr/>
        </p:nvPicPr>
        <p:blipFill>
          <a:blip r:embed="rId6" cstate="print"/>
          <a:srcRect/>
          <a:stretch>
            <a:fillRect/>
          </a:stretch>
        </p:blipFill>
        <p:spPr bwMode="auto">
          <a:xfrm>
            <a:off x="5486400" y="5410200"/>
            <a:ext cx="1133475" cy="1279525"/>
          </a:xfrm>
          <a:prstGeom prst="rect">
            <a:avLst/>
          </a:prstGeom>
          <a:noFill/>
        </p:spPr>
      </p:pic>
      <p:pic>
        <p:nvPicPr>
          <p:cNvPr id="244744" name="Picture 8" descr="C:\Program Files\Microsoft Office\Clipart\Pub60Cor\an00790_.wmf"/>
          <p:cNvPicPr>
            <a:picLocks noChangeAspect="1" noChangeArrowheads="1"/>
          </p:cNvPicPr>
          <p:nvPr/>
        </p:nvPicPr>
        <p:blipFill>
          <a:blip r:embed="rId7" cstate="print"/>
          <a:srcRect/>
          <a:stretch>
            <a:fillRect/>
          </a:stretch>
        </p:blipFill>
        <p:spPr bwMode="auto">
          <a:xfrm>
            <a:off x="3124200" y="5334000"/>
            <a:ext cx="1354138" cy="1412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838200" y="617538"/>
            <a:ext cx="8105775" cy="1143000"/>
          </a:xfrm>
        </p:spPr>
        <p:txBody>
          <a:bodyPr/>
          <a:lstStyle/>
          <a:p>
            <a:r>
              <a:rPr lang="en-US" b="1" dirty="0" smtClean="0">
                <a:latin typeface="Rockwell" pitchFamily="18" charset="0"/>
              </a:rPr>
              <a:t>Best Practice Interventions</a:t>
            </a:r>
            <a:r>
              <a:rPr lang="en-US" dirty="0" smtClean="0"/>
              <a:t>:</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IDDT (</a:t>
            </a:r>
            <a:r>
              <a:rPr lang="en-US" sz="2800" i="1" dirty="0" smtClean="0">
                <a:latin typeface="Times New Roman" pitchFamily="18" charset="0"/>
                <a:cs typeface="Times New Roman" pitchFamily="18" charset="0"/>
              </a:rPr>
              <a:t>Integrated Dual Disorders Treatment)</a:t>
            </a:r>
            <a:endParaRPr lang="en-US" i="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PACT </a:t>
            </a:r>
            <a:r>
              <a:rPr lang="en-US" sz="2800" i="1" dirty="0" smtClean="0">
                <a:latin typeface="Times New Roman" pitchFamily="18" charset="0"/>
                <a:cs typeface="Times New Roman" pitchFamily="18" charset="0"/>
              </a:rPr>
              <a:t>(Program of Assertive Community Treatment)</a:t>
            </a:r>
            <a:endParaRPr lang="en-US" i="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Psychopharmacological interventions</a:t>
            </a:r>
          </a:p>
          <a:p>
            <a:r>
              <a:rPr lang="en-US" b="1" dirty="0" smtClean="0">
                <a:latin typeface="Rockwell" pitchFamily="18" charset="0"/>
              </a:rPr>
              <a:t>Supportive Employment</a:t>
            </a:r>
          </a:p>
          <a:p>
            <a:r>
              <a:rPr lang="en-US" b="1" dirty="0" smtClean="0">
                <a:latin typeface="Rockwell" pitchFamily="18" charset="0"/>
              </a:rPr>
              <a:t>Supported Housing</a:t>
            </a:r>
            <a:endParaRPr lang="en-US" dirty="0"/>
          </a:p>
        </p:txBody>
      </p:sp>
      <p:sp>
        <p:nvSpPr>
          <p:cNvPr id="4" name="Slide Number Placeholder 3"/>
          <p:cNvSpPr>
            <a:spLocks noGrp="1"/>
          </p:cNvSpPr>
          <p:nvPr>
            <p:ph type="sldNum" sz="quarter" idx="12"/>
          </p:nvPr>
        </p:nvSpPr>
        <p:spPr/>
        <p:txBody>
          <a:bodyPr/>
          <a:lstStyle/>
          <a:p>
            <a:fld id="{D94BF987-171F-4F17-85A6-9DAABDAA9ADD}"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1" name="Slide Number Placeholder 4"/>
          <p:cNvSpPr>
            <a:spLocks noGrp="1"/>
          </p:cNvSpPr>
          <p:nvPr>
            <p:ph type="sldNum" sz="quarter" idx="12"/>
          </p:nvPr>
        </p:nvSpPr>
        <p:spPr/>
        <p:txBody>
          <a:bodyPr/>
          <a:lstStyle/>
          <a:p>
            <a:fld id="{D94F5C17-ABC6-4ADB-A914-305B01081282}" type="slidenum">
              <a:rPr lang="en-US"/>
              <a:pPr/>
              <a:t>50</a:t>
            </a:fld>
            <a:endParaRPr lang="en-US"/>
          </a:p>
        </p:txBody>
      </p:sp>
      <p:sp>
        <p:nvSpPr>
          <p:cNvPr id="312322" name="Rectangle 2"/>
          <p:cNvSpPr>
            <a:spLocks noGrp="1" noChangeArrowheads="1"/>
          </p:cNvSpPr>
          <p:nvPr>
            <p:ph type="title"/>
          </p:nvPr>
        </p:nvSpPr>
        <p:spPr>
          <a:xfrm>
            <a:off x="990600" y="617538"/>
            <a:ext cx="7953375" cy="1143000"/>
          </a:xfrm>
        </p:spPr>
        <p:txBody>
          <a:bodyPr/>
          <a:lstStyle/>
          <a:p>
            <a:pPr algn="ctr"/>
            <a:r>
              <a:rPr lang="en-US" sz="4000" b="1" dirty="0">
                <a:solidFill>
                  <a:schemeClr val="accent6">
                    <a:lumMod val="75000"/>
                  </a:schemeClr>
                </a:solidFill>
                <a:latin typeface="Rockwell" pitchFamily="18" charset="0"/>
              </a:rPr>
              <a:t>IDDT</a:t>
            </a:r>
            <a:br>
              <a:rPr lang="en-US" sz="4000" b="1" dirty="0">
                <a:solidFill>
                  <a:schemeClr val="accent6">
                    <a:lumMod val="75000"/>
                  </a:schemeClr>
                </a:solidFill>
                <a:latin typeface="Rockwell" pitchFamily="18" charset="0"/>
              </a:rPr>
            </a:br>
            <a:r>
              <a:rPr lang="en-US" sz="2800" b="1" dirty="0" smtClean="0">
                <a:solidFill>
                  <a:schemeClr val="tx1"/>
                </a:solidFill>
                <a:latin typeface="Rockwell" pitchFamily="18" charset="0"/>
              </a:rPr>
              <a:t>BASED ON Recovery Thinking, Nursing practice should incorporate the following:</a:t>
            </a:r>
            <a:endParaRPr lang="en-US" sz="4000" b="1" dirty="0">
              <a:solidFill>
                <a:schemeClr val="accent6">
                  <a:lumMod val="75000"/>
                </a:schemeClr>
              </a:solidFill>
              <a:latin typeface="Rockwell" pitchFamily="18" charset="0"/>
            </a:endParaRPr>
          </a:p>
        </p:txBody>
      </p:sp>
      <p:sp>
        <p:nvSpPr>
          <p:cNvPr id="312323" name="Text Box 3"/>
          <p:cNvSpPr txBox="1">
            <a:spLocks noChangeArrowheads="1"/>
          </p:cNvSpPr>
          <p:nvPr/>
        </p:nvSpPr>
        <p:spPr bwMode="auto">
          <a:xfrm>
            <a:off x="990600" y="2057400"/>
            <a:ext cx="7696200" cy="4185761"/>
          </a:xfrm>
          <a:prstGeom prst="rect">
            <a:avLst/>
          </a:prstGeom>
          <a:noFill/>
          <a:ln w="9525">
            <a:noFill/>
            <a:miter lim="800000"/>
            <a:headEnd/>
            <a:tailEnd/>
          </a:ln>
          <a:effectLst/>
        </p:spPr>
        <p:txBody>
          <a:bodyPr>
            <a:spAutoFit/>
          </a:bodyPr>
          <a:lstStyle/>
          <a:p>
            <a:pPr>
              <a:spcBef>
                <a:spcPct val="50000"/>
              </a:spcBef>
            </a:pPr>
            <a:r>
              <a:rPr lang="en-US" sz="2800" b="1" dirty="0">
                <a:latin typeface="Rockwell" pitchFamily="18" charset="0"/>
              </a:rPr>
              <a:t>Ask about their hopes, dreams, wishes.</a:t>
            </a:r>
          </a:p>
          <a:p>
            <a:pPr>
              <a:spcBef>
                <a:spcPct val="50000"/>
              </a:spcBef>
            </a:pPr>
            <a:r>
              <a:rPr lang="en-US" sz="2800" b="1" dirty="0">
                <a:latin typeface="Rockwell" pitchFamily="18" charset="0"/>
              </a:rPr>
              <a:t>Encourage and value their input and feedback.</a:t>
            </a:r>
          </a:p>
          <a:p>
            <a:pPr>
              <a:spcBef>
                <a:spcPct val="50000"/>
              </a:spcBef>
            </a:pPr>
            <a:r>
              <a:rPr lang="en-US" sz="2800" b="1" dirty="0">
                <a:latin typeface="Rockwell" pitchFamily="18" charset="0"/>
              </a:rPr>
              <a:t>Explore and help resolve barriers to treatment (Childcare, transportation, etc.)</a:t>
            </a:r>
          </a:p>
          <a:p>
            <a:pPr>
              <a:spcBef>
                <a:spcPct val="50000"/>
              </a:spcBef>
            </a:pPr>
            <a:r>
              <a:rPr lang="en-US" sz="2800" b="1" dirty="0">
                <a:latin typeface="Rockwell" pitchFamily="18" charset="0"/>
              </a:rPr>
              <a:t>Explore what natural support network is available and self help groups are being used or may be used</a:t>
            </a:r>
            <a:r>
              <a:rPr lang="en-US" sz="2800" b="1" dirty="0" smtClean="0">
                <a:latin typeface="Rockwell" pitchFamily="18" charset="0"/>
              </a:rPr>
              <a:t>.</a:t>
            </a:r>
            <a:endParaRPr lang="en-US" sz="2800" b="1" dirty="0">
              <a:latin typeface="Rockwell" pitchFamily="18" charset="0"/>
            </a:endParaRPr>
          </a:p>
        </p:txBody>
      </p:sp>
      <p:sp>
        <p:nvSpPr>
          <p:cNvPr id="312330" name="AutoShape 10"/>
          <p:cNvSpPr>
            <a:spLocks noChangeArrowheads="1"/>
          </p:cNvSpPr>
          <p:nvPr/>
        </p:nvSpPr>
        <p:spPr bwMode="auto">
          <a:xfrm>
            <a:off x="533400" y="2133600"/>
            <a:ext cx="381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3" name="AutoShape 10"/>
          <p:cNvSpPr>
            <a:spLocks noChangeArrowheads="1"/>
          </p:cNvSpPr>
          <p:nvPr/>
        </p:nvSpPr>
        <p:spPr bwMode="auto">
          <a:xfrm>
            <a:off x="457200" y="2819400"/>
            <a:ext cx="381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4" name="AutoShape 10"/>
          <p:cNvSpPr>
            <a:spLocks noChangeArrowheads="1"/>
          </p:cNvSpPr>
          <p:nvPr/>
        </p:nvSpPr>
        <p:spPr bwMode="auto">
          <a:xfrm>
            <a:off x="457200" y="3886200"/>
            <a:ext cx="381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5" name="AutoShape 10"/>
          <p:cNvSpPr>
            <a:spLocks noChangeArrowheads="1"/>
          </p:cNvSpPr>
          <p:nvPr/>
        </p:nvSpPr>
        <p:spPr bwMode="auto">
          <a:xfrm>
            <a:off x="457200" y="4953000"/>
            <a:ext cx="3810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609600" y="609600"/>
            <a:ext cx="8334375" cy="1303338"/>
          </a:xfrm>
        </p:spPr>
        <p:txBody>
          <a:bodyPr/>
          <a:lstStyle/>
          <a:p>
            <a:pPr algn="ctr"/>
            <a:r>
              <a:rPr lang="en-US" b="1" dirty="0" smtClean="0">
                <a:solidFill>
                  <a:schemeClr val="accent6">
                    <a:lumMod val="75000"/>
                  </a:schemeClr>
                </a:solidFill>
                <a:latin typeface="Rockwell" pitchFamily="18" charset="0"/>
              </a:rPr>
              <a:t>IDDT</a:t>
            </a:r>
            <a:br>
              <a:rPr lang="en-US" b="1" dirty="0" smtClean="0">
                <a:solidFill>
                  <a:schemeClr val="accent6">
                    <a:lumMod val="75000"/>
                  </a:schemeClr>
                </a:solidFill>
                <a:latin typeface="Rockwell" pitchFamily="18" charset="0"/>
              </a:rPr>
            </a:br>
            <a:r>
              <a:rPr lang="en-US" sz="2800" b="1" dirty="0" smtClean="0">
                <a:solidFill>
                  <a:schemeClr val="tx1"/>
                </a:solidFill>
                <a:latin typeface="Rockwell" pitchFamily="18" charset="0"/>
              </a:rPr>
              <a:t>BASED ON Recovery Thinking, Nursing practice should incorporate the following:</a:t>
            </a:r>
            <a:endParaRPr lang="en-US"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221F5A11-8A20-4A32-AE78-9A8149B9B2F9}" type="slidenum">
              <a:rPr lang="en-US" smtClean="0"/>
              <a:pPr/>
              <a:t>51</a:t>
            </a:fld>
            <a:endParaRPr lang="en-US"/>
          </a:p>
        </p:txBody>
      </p:sp>
      <p:sp>
        <p:nvSpPr>
          <p:cNvPr id="4" name="Rectangle 3"/>
          <p:cNvSpPr/>
          <p:nvPr/>
        </p:nvSpPr>
        <p:spPr>
          <a:xfrm>
            <a:off x="609600" y="2209800"/>
            <a:ext cx="8153400" cy="3785652"/>
          </a:xfrm>
          <a:prstGeom prst="rect">
            <a:avLst/>
          </a:prstGeom>
        </p:spPr>
        <p:txBody>
          <a:bodyPr wrap="square">
            <a:spAutoFit/>
          </a:bodyPr>
          <a:lstStyle/>
          <a:p>
            <a:pPr>
              <a:spcBef>
                <a:spcPct val="50000"/>
              </a:spcBef>
            </a:pPr>
            <a:r>
              <a:rPr lang="en-US" b="1" dirty="0" smtClean="0">
                <a:latin typeface="Rockwell" pitchFamily="18" charset="0"/>
              </a:rPr>
              <a:t>Explore about connections to the faith community and consider the importance of faith to the persons recovery.</a:t>
            </a:r>
          </a:p>
          <a:p>
            <a:pPr>
              <a:spcBef>
                <a:spcPct val="50000"/>
              </a:spcBef>
            </a:pPr>
            <a:r>
              <a:rPr lang="en-US" b="1" dirty="0" smtClean="0">
                <a:latin typeface="Rockwell" pitchFamily="18" charset="0"/>
              </a:rPr>
              <a:t>Explore what signs the individual would look for that are indicative that they no longer need your assistance.</a:t>
            </a:r>
          </a:p>
          <a:p>
            <a:pPr>
              <a:spcBef>
                <a:spcPct val="50000"/>
              </a:spcBef>
            </a:pPr>
            <a:r>
              <a:rPr lang="en-US" b="1" dirty="0" smtClean="0">
                <a:latin typeface="Rockwell" pitchFamily="18" charset="0"/>
              </a:rPr>
              <a:t>Consider the role culture may play in this person’s life and its influence on language, faith, family and the person.</a:t>
            </a:r>
            <a:endParaRPr lang="en-US" b="1" dirty="0">
              <a:latin typeface="Rockwell" pitchFamily="18" charset="0"/>
            </a:endParaRPr>
          </a:p>
        </p:txBody>
      </p:sp>
      <p:sp>
        <p:nvSpPr>
          <p:cNvPr id="5" name="AutoShape 7"/>
          <p:cNvSpPr>
            <a:spLocks noChangeArrowheads="1"/>
          </p:cNvSpPr>
          <p:nvPr/>
        </p:nvSpPr>
        <p:spPr bwMode="auto">
          <a:xfrm>
            <a:off x="304800" y="2286000"/>
            <a:ext cx="3048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6" name="AutoShape 7"/>
          <p:cNvSpPr>
            <a:spLocks noChangeArrowheads="1"/>
          </p:cNvSpPr>
          <p:nvPr/>
        </p:nvSpPr>
        <p:spPr bwMode="auto">
          <a:xfrm>
            <a:off x="304800" y="3505200"/>
            <a:ext cx="3048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7" name="AutoShape 7"/>
          <p:cNvSpPr>
            <a:spLocks noChangeArrowheads="1"/>
          </p:cNvSpPr>
          <p:nvPr/>
        </p:nvSpPr>
        <p:spPr bwMode="auto">
          <a:xfrm>
            <a:off x="304800" y="4876800"/>
            <a:ext cx="304800" cy="381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6"/>
          <p:cNvSpPr>
            <a:spLocks noGrp="1"/>
          </p:cNvSpPr>
          <p:nvPr>
            <p:ph type="sldNum" sz="quarter" idx="12"/>
          </p:nvPr>
        </p:nvSpPr>
        <p:spPr/>
        <p:txBody>
          <a:bodyPr/>
          <a:lstStyle/>
          <a:p>
            <a:fld id="{7A7E9C2B-F70A-4D88-A1AE-8DF96B699C94}" type="slidenum">
              <a:rPr lang="en-US"/>
              <a:pPr/>
              <a:t>52</a:t>
            </a:fld>
            <a:endParaRPr lang="en-US"/>
          </a:p>
        </p:txBody>
      </p:sp>
      <p:sp>
        <p:nvSpPr>
          <p:cNvPr id="328706" name="Rectangle 2"/>
          <p:cNvSpPr>
            <a:spLocks noGrp="1" noChangeArrowheads="1"/>
          </p:cNvSpPr>
          <p:nvPr>
            <p:ph type="title"/>
          </p:nvPr>
        </p:nvSpPr>
        <p:spPr/>
        <p:txBody>
          <a:bodyPr/>
          <a:lstStyle/>
          <a:p>
            <a:r>
              <a:rPr lang="en-US" b="1" dirty="0">
                <a:solidFill>
                  <a:srgbClr val="FF0000"/>
                </a:solidFill>
                <a:latin typeface="Rockwell" pitchFamily="18" charset="0"/>
              </a:rPr>
              <a:t>Differences in the models</a:t>
            </a:r>
          </a:p>
        </p:txBody>
      </p:sp>
      <p:sp>
        <p:nvSpPr>
          <p:cNvPr id="328707" name="Rectangle 3"/>
          <p:cNvSpPr>
            <a:spLocks noGrp="1" noChangeArrowheads="1"/>
          </p:cNvSpPr>
          <p:nvPr>
            <p:ph type="body" sz="half" idx="1"/>
          </p:nvPr>
        </p:nvSpPr>
        <p:spPr/>
        <p:txBody>
          <a:bodyPr/>
          <a:lstStyle/>
          <a:p>
            <a:r>
              <a:rPr lang="en-US" sz="3600" b="1" dirty="0">
                <a:solidFill>
                  <a:schemeClr val="folHlink"/>
                </a:solidFill>
                <a:latin typeface="Rockwell" pitchFamily="18" charset="0"/>
              </a:rPr>
              <a:t>ACT:</a:t>
            </a:r>
          </a:p>
          <a:p>
            <a:r>
              <a:rPr lang="en-US" dirty="0">
                <a:latin typeface="Rockwell" pitchFamily="18" charset="0"/>
              </a:rPr>
              <a:t>More concrete &amp; itemized with lists of tasks</a:t>
            </a:r>
          </a:p>
          <a:p>
            <a:r>
              <a:rPr lang="en-US" dirty="0">
                <a:latin typeface="Rockwell" pitchFamily="18" charset="0"/>
              </a:rPr>
              <a:t>“Doing for” (I.e. To Dr’s, med drops. Etc)</a:t>
            </a:r>
          </a:p>
        </p:txBody>
      </p:sp>
      <p:sp>
        <p:nvSpPr>
          <p:cNvPr id="328708" name="Rectangle 4"/>
          <p:cNvSpPr>
            <a:spLocks noGrp="1" noChangeArrowheads="1"/>
          </p:cNvSpPr>
          <p:nvPr>
            <p:ph type="body" sz="half" idx="2"/>
          </p:nvPr>
        </p:nvSpPr>
        <p:spPr/>
        <p:txBody>
          <a:bodyPr/>
          <a:lstStyle/>
          <a:p>
            <a:pPr>
              <a:lnSpc>
                <a:spcPct val="90000"/>
              </a:lnSpc>
            </a:pPr>
            <a:r>
              <a:rPr lang="en-US" sz="3600" b="1" dirty="0">
                <a:solidFill>
                  <a:schemeClr val="hlink"/>
                </a:solidFill>
                <a:latin typeface="Rockwell" pitchFamily="18" charset="0"/>
              </a:rPr>
              <a:t>IDDT:</a:t>
            </a:r>
          </a:p>
          <a:p>
            <a:pPr>
              <a:lnSpc>
                <a:spcPct val="90000"/>
              </a:lnSpc>
            </a:pPr>
            <a:r>
              <a:rPr lang="en-US" dirty="0">
                <a:latin typeface="Rockwell" pitchFamily="18" charset="0"/>
              </a:rPr>
              <a:t>More theoretical, harder to put into place, harder to conceptualize, more recovery-oriented, may take more skill (MI, IDDT counseling, CBT, 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8912E106-C892-4CC6-B549-BE3DDEEB9F6C}" type="slidenum">
              <a:rPr lang="en-US"/>
              <a:pPr/>
              <a:t>53</a:t>
            </a:fld>
            <a:endParaRPr lang="en-US"/>
          </a:p>
        </p:txBody>
      </p:sp>
      <p:sp>
        <p:nvSpPr>
          <p:cNvPr id="332802" name="Rectangle 2"/>
          <p:cNvSpPr>
            <a:spLocks noGrp="1" noChangeArrowheads="1"/>
          </p:cNvSpPr>
          <p:nvPr>
            <p:ph type="title"/>
          </p:nvPr>
        </p:nvSpPr>
        <p:spPr>
          <a:xfrm>
            <a:off x="969963" y="838200"/>
            <a:ext cx="8174037" cy="914400"/>
          </a:xfrm>
        </p:spPr>
        <p:txBody>
          <a:bodyPr/>
          <a:lstStyle/>
          <a:p>
            <a:r>
              <a:rPr lang="en-US" sz="3600" b="1" dirty="0">
                <a:solidFill>
                  <a:schemeClr val="accent6">
                    <a:lumMod val="75000"/>
                  </a:schemeClr>
                </a:solidFill>
                <a:latin typeface="Rockwell" pitchFamily="18" charset="0"/>
              </a:rPr>
              <a:t>WHY integrate these two models</a:t>
            </a:r>
            <a:r>
              <a:rPr lang="en-US" sz="3600" b="1" dirty="0" smtClean="0">
                <a:solidFill>
                  <a:schemeClr val="accent6">
                    <a:lumMod val="75000"/>
                  </a:schemeClr>
                </a:solidFill>
                <a:latin typeface="Rockwell" pitchFamily="18" charset="0"/>
              </a:rPr>
              <a:t>??</a:t>
            </a:r>
            <a:endParaRPr lang="en-US" sz="3600" b="1" dirty="0">
              <a:solidFill>
                <a:schemeClr val="accent6">
                  <a:lumMod val="75000"/>
                </a:schemeClr>
              </a:solidFill>
              <a:latin typeface="Rockwell" pitchFamily="18" charset="0"/>
            </a:endParaRPr>
          </a:p>
        </p:txBody>
      </p:sp>
      <p:sp>
        <p:nvSpPr>
          <p:cNvPr id="332803" name="Rectangle 3"/>
          <p:cNvSpPr>
            <a:spLocks noGrp="1" noChangeArrowheads="1"/>
          </p:cNvSpPr>
          <p:nvPr>
            <p:ph type="body" idx="1"/>
          </p:nvPr>
        </p:nvSpPr>
        <p:spPr/>
        <p:txBody>
          <a:bodyPr/>
          <a:lstStyle/>
          <a:p>
            <a:pPr>
              <a:lnSpc>
                <a:spcPct val="90000"/>
              </a:lnSpc>
            </a:pPr>
            <a:r>
              <a:rPr lang="en-US" sz="2800" dirty="0">
                <a:latin typeface="Rockwell" pitchFamily="18" charset="0"/>
              </a:rPr>
              <a:t>The Stage wise interventions reduce staff frustration as using the right intervention at the right time enhances the therapeutic relationship and decreases resistance</a:t>
            </a:r>
          </a:p>
          <a:p>
            <a:pPr>
              <a:lnSpc>
                <a:spcPct val="90000"/>
              </a:lnSpc>
            </a:pPr>
            <a:r>
              <a:rPr lang="en-US" sz="2800" dirty="0">
                <a:solidFill>
                  <a:schemeClr val="hlink"/>
                </a:solidFill>
                <a:latin typeface="Rockwell" pitchFamily="18" charset="0"/>
              </a:rPr>
              <a:t>Outcomes improve</a:t>
            </a:r>
          </a:p>
          <a:p>
            <a:pPr>
              <a:lnSpc>
                <a:spcPct val="90000"/>
              </a:lnSpc>
            </a:pPr>
            <a:r>
              <a:rPr lang="en-US" sz="2800" dirty="0">
                <a:latin typeface="Rockwell" pitchFamily="18" charset="0"/>
              </a:rPr>
              <a:t>Hope increases and active participation/partnering in treatment occurs</a:t>
            </a:r>
          </a:p>
          <a:p>
            <a:pPr>
              <a:lnSpc>
                <a:spcPct val="90000"/>
              </a:lnSpc>
            </a:pPr>
            <a:r>
              <a:rPr lang="en-US" sz="2800" dirty="0">
                <a:latin typeface="Rockwell" pitchFamily="18" charset="0"/>
              </a:rPr>
              <a:t>Recovery gives the gift of a new life to people served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A9B2DDB4-02BD-45A9-B224-54C775D9E80F}" type="slidenum">
              <a:rPr lang="en-US"/>
              <a:pPr/>
              <a:t>54</a:t>
            </a:fld>
            <a:endParaRPr lang="en-US"/>
          </a:p>
        </p:txBody>
      </p:sp>
      <p:sp>
        <p:nvSpPr>
          <p:cNvPr id="101378" name="Rectangle 2"/>
          <p:cNvSpPr>
            <a:spLocks noGrp="1" noChangeArrowheads="1"/>
          </p:cNvSpPr>
          <p:nvPr>
            <p:ph type="title"/>
          </p:nvPr>
        </p:nvSpPr>
        <p:spPr/>
        <p:txBody>
          <a:bodyPr/>
          <a:lstStyle/>
          <a:p>
            <a:r>
              <a:rPr lang="en-US" dirty="0">
                <a:solidFill>
                  <a:schemeClr val="accent6">
                    <a:lumMod val="75000"/>
                  </a:schemeClr>
                </a:solidFill>
                <a:latin typeface="Elephant" pitchFamily="18" charset="0"/>
              </a:rPr>
              <a:t>INTEGRATED MODEL</a:t>
            </a:r>
          </a:p>
        </p:txBody>
      </p:sp>
      <p:sp>
        <p:nvSpPr>
          <p:cNvPr id="101379" name="Rectangle 3"/>
          <p:cNvSpPr>
            <a:spLocks noGrp="1" noChangeArrowheads="1"/>
          </p:cNvSpPr>
          <p:nvPr>
            <p:ph type="body" idx="1"/>
          </p:nvPr>
        </p:nvSpPr>
        <p:spPr/>
        <p:txBody>
          <a:bodyPr/>
          <a:lstStyle/>
          <a:p>
            <a:pPr>
              <a:lnSpc>
                <a:spcPct val="90000"/>
              </a:lnSpc>
            </a:pPr>
            <a:r>
              <a:rPr lang="en-US" dirty="0">
                <a:latin typeface="Rockwell" pitchFamily="18" charset="0"/>
              </a:rPr>
              <a:t>Focus of service delivery changes from treating the disorder</a:t>
            </a:r>
          </a:p>
          <a:p>
            <a:pPr>
              <a:lnSpc>
                <a:spcPct val="90000"/>
              </a:lnSpc>
              <a:buFont typeface="Wingdings" pitchFamily="2" charset="2"/>
              <a:buNone/>
            </a:pPr>
            <a:r>
              <a:rPr lang="en-US" dirty="0">
                <a:latin typeface="Rockwell" pitchFamily="18" charset="0"/>
              </a:rPr>
              <a:t>				to</a:t>
            </a:r>
          </a:p>
          <a:p>
            <a:pPr>
              <a:lnSpc>
                <a:spcPct val="90000"/>
              </a:lnSpc>
            </a:pPr>
            <a:r>
              <a:rPr lang="en-US" dirty="0">
                <a:solidFill>
                  <a:srgbClr val="FF0066"/>
                </a:solidFill>
                <a:latin typeface="Rockwell" pitchFamily="18" charset="0"/>
              </a:rPr>
              <a:t>Treating the whole person</a:t>
            </a:r>
          </a:p>
          <a:p>
            <a:pPr lvl="2">
              <a:lnSpc>
                <a:spcPct val="90000"/>
              </a:lnSpc>
            </a:pPr>
            <a:r>
              <a:rPr lang="en-US" sz="3200" dirty="0">
                <a:latin typeface="Rockwell" pitchFamily="18" charset="0"/>
              </a:rPr>
              <a:t>Development of the person’s strengths becomes the road to overcoming the </a:t>
            </a:r>
            <a:r>
              <a:rPr lang="en-US" sz="3200" dirty="0" smtClean="0">
                <a:latin typeface="Rockwell" pitchFamily="18" charset="0"/>
              </a:rPr>
              <a:t>limitations </a:t>
            </a:r>
            <a:r>
              <a:rPr lang="en-US" sz="3200" dirty="0">
                <a:latin typeface="Rockwell" pitchFamily="18" charset="0"/>
              </a:rPr>
              <a:t>of the illness </a:t>
            </a:r>
            <a:r>
              <a:rPr lang="en-US" sz="3200" dirty="0" smtClean="0">
                <a:latin typeface="Rockwell" pitchFamily="18" charset="0"/>
              </a:rPr>
              <a:t>and to </a:t>
            </a:r>
            <a:r>
              <a:rPr lang="en-US" sz="3200" dirty="0">
                <a:latin typeface="Rockwell" pitchFamily="18" charset="0"/>
              </a:rPr>
              <a:t>recovery</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1524000" y="617538"/>
            <a:ext cx="7419975" cy="1143000"/>
          </a:xfrm>
        </p:spPr>
        <p:txBody>
          <a:bodyPr/>
          <a:lstStyle/>
          <a:p>
            <a:pPr algn="ctr"/>
            <a:r>
              <a:rPr lang="en-US" b="1" dirty="0" smtClean="0">
                <a:solidFill>
                  <a:schemeClr val="accent6">
                    <a:lumMod val="75000"/>
                  </a:schemeClr>
                </a:solidFill>
                <a:latin typeface="Rockwell" pitchFamily="18" charset="0"/>
              </a:rPr>
              <a:t>NUSING PROCESS</a:t>
            </a:r>
            <a:br>
              <a:rPr lang="en-US" b="1" dirty="0" smtClean="0">
                <a:solidFill>
                  <a:schemeClr val="accent6">
                    <a:lumMod val="75000"/>
                  </a:schemeClr>
                </a:solidFill>
                <a:latin typeface="Rockwell" pitchFamily="18" charset="0"/>
              </a:rPr>
            </a:br>
            <a:r>
              <a:rPr lang="en-US" b="1" dirty="0" smtClean="0">
                <a:solidFill>
                  <a:schemeClr val="accent6">
                    <a:lumMod val="75000"/>
                  </a:schemeClr>
                </a:solidFill>
                <a:latin typeface="Rockwell" pitchFamily="18" charset="0"/>
              </a:rPr>
              <a:t> that blend into IDDT</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Providing an environment conductive to </a:t>
            </a:r>
            <a:r>
              <a:rPr lang="en-US" b="1" dirty="0" smtClean="0">
                <a:latin typeface="Times New Roman" pitchFamily="18" charset="0"/>
                <a:cs typeface="Times New Roman" pitchFamily="18" charset="0"/>
              </a:rPr>
              <a:t>communication</a:t>
            </a:r>
          </a:p>
          <a:p>
            <a:r>
              <a:rPr lang="en-US" dirty="0" smtClean="0">
                <a:latin typeface="Times New Roman" pitchFamily="18" charset="0"/>
                <a:cs typeface="Times New Roman" pitchFamily="18" charset="0"/>
              </a:rPr>
              <a:t>Involve family/significant other(s)</a:t>
            </a:r>
          </a:p>
          <a:p>
            <a:r>
              <a:rPr lang="en-US" dirty="0" smtClean="0">
                <a:latin typeface="Times New Roman" pitchFamily="18" charset="0"/>
                <a:cs typeface="Times New Roman" pitchFamily="18" charset="0"/>
              </a:rPr>
              <a:t>Obtain a multidimensional history with current &amp; past problems</a:t>
            </a:r>
          </a:p>
          <a:p>
            <a:r>
              <a:rPr lang="en-US" dirty="0" smtClean="0">
                <a:latin typeface="Times New Roman" pitchFamily="18" charset="0"/>
                <a:cs typeface="Times New Roman" pitchFamily="18" charset="0"/>
              </a:rPr>
              <a:t>Complete multiple assessments</a:t>
            </a:r>
          </a:p>
          <a:p>
            <a:r>
              <a:rPr lang="en-US" dirty="0" smtClean="0">
                <a:latin typeface="Times New Roman" pitchFamily="18" charset="0"/>
                <a:cs typeface="Times New Roman" pitchFamily="18" charset="0"/>
              </a:rPr>
              <a:t> Assessments lead to nursing diagnosis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3" name="Title 2"/>
          <p:cNvSpPr>
            <a:spLocks noGrp="1"/>
          </p:cNvSpPr>
          <p:nvPr>
            <p:ph type="title"/>
          </p:nvPr>
        </p:nvSpPr>
        <p:spPr>
          <a:xfrm>
            <a:off x="1600199" y="381000"/>
            <a:ext cx="7162801" cy="1379538"/>
          </a:xfrm>
        </p:spPr>
        <p:txBody>
          <a:bodyPr/>
          <a:lstStyle/>
          <a:p>
            <a:pPr algn="ctr"/>
            <a:r>
              <a:rPr lang="en-US" b="1" dirty="0" smtClean="0">
                <a:solidFill>
                  <a:schemeClr val="accent6">
                    <a:lumMod val="75000"/>
                  </a:schemeClr>
                </a:solidFill>
                <a:latin typeface="Rockwell" pitchFamily="18" charset="0"/>
              </a:rPr>
              <a:t>NURSING PROCESS</a:t>
            </a:r>
            <a:br>
              <a:rPr lang="en-US" b="1" dirty="0" smtClean="0">
                <a:solidFill>
                  <a:schemeClr val="accent6">
                    <a:lumMod val="75000"/>
                  </a:schemeClr>
                </a:solidFill>
                <a:latin typeface="Rockwell" pitchFamily="18" charset="0"/>
              </a:rPr>
            </a:br>
            <a:r>
              <a:rPr lang="en-US" b="1" dirty="0" smtClean="0">
                <a:solidFill>
                  <a:schemeClr val="accent6">
                    <a:lumMod val="75000"/>
                  </a:schemeClr>
                </a:solidFill>
                <a:latin typeface="Rockwell" pitchFamily="18" charset="0"/>
              </a:rPr>
              <a:t> that blend into IDDT</a:t>
            </a:r>
            <a:endParaRPr lang="en-US" b="1" dirty="0">
              <a:solidFill>
                <a:schemeClr val="accent6">
                  <a:lumMod val="75000"/>
                </a:schemeClr>
              </a:solidFill>
              <a:latin typeface="Rockwell" pitchFamily="18" charset="0"/>
            </a:endParaRPr>
          </a:p>
        </p:txBody>
      </p:sp>
      <p:sp>
        <p:nvSpPr>
          <p:cNvPr id="4" name="Content Placeholder 3"/>
          <p:cNvSpPr>
            <a:spLocks noGrp="1"/>
          </p:cNvSpPr>
          <p:nvPr>
            <p:ph idx="1"/>
          </p:nvPr>
        </p:nvSpPr>
        <p:spPr>
          <a:xfrm>
            <a:off x="457200" y="1905000"/>
            <a:ext cx="8305800" cy="4114800"/>
          </a:xfrm>
        </p:spPr>
        <p:txBody>
          <a:bodyPr/>
          <a:lstStyle/>
          <a:p>
            <a:pPr>
              <a:buNone/>
            </a:pPr>
            <a:r>
              <a:rPr lang="en-US" sz="4000" dirty="0" smtClean="0">
                <a:latin typeface="Times New Roman" pitchFamily="18" charset="0"/>
                <a:cs typeface="Times New Roman" pitchFamily="18" charset="0"/>
              </a:rPr>
              <a:t>Assessments &amp; Diagnosis results in:</a:t>
            </a:r>
          </a:p>
          <a:p>
            <a:r>
              <a:rPr lang="en-US" sz="2800" dirty="0" smtClean="0">
                <a:latin typeface="Times New Roman" pitchFamily="18" charset="0"/>
                <a:cs typeface="Times New Roman" pitchFamily="18" charset="0"/>
              </a:rPr>
              <a:t>Structured Care Planning</a:t>
            </a:r>
          </a:p>
          <a:p>
            <a:pPr lvl="1"/>
            <a:r>
              <a:rPr lang="en-US" sz="2400" dirty="0" smtClean="0">
                <a:latin typeface="Times New Roman" pitchFamily="18" charset="0"/>
                <a:cs typeface="Times New Roman" pitchFamily="18" charset="0"/>
              </a:rPr>
              <a:t>Identifying contributing factors and behavioral symptoms leads to development of short and long term goals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Carrying out selected interventions</a:t>
            </a:r>
          </a:p>
          <a:p>
            <a:r>
              <a:rPr lang="en-US" sz="2800" dirty="0" smtClean="0">
                <a:latin typeface="Times New Roman" pitchFamily="18" charset="0"/>
                <a:cs typeface="Times New Roman" pitchFamily="18" charset="0"/>
              </a:rPr>
              <a:t>Evaluating the outcome or effectiveness of those interventions</a:t>
            </a:r>
          </a:p>
          <a:p>
            <a:r>
              <a:rPr lang="en-US" sz="2800" dirty="0" smtClean="0">
                <a:latin typeface="Times New Roman" pitchFamily="18" charset="0"/>
                <a:cs typeface="Times New Roman" pitchFamily="18" charset="0"/>
              </a:rPr>
              <a:t>Adjusting the care plans</a:t>
            </a:r>
            <a:endParaRPr lang="en-US" sz="4000" dirty="0" smtClean="0">
              <a:latin typeface="Times New Roman" pitchFamily="18" charset="0"/>
              <a:cs typeface="Times New Roman" pitchFamily="18" charset="0"/>
            </a:endParaRPr>
          </a:p>
          <a:p>
            <a:endParaRPr lang="en-US" dirty="0"/>
          </a:p>
        </p:txBody>
      </p:sp>
      <p:sp>
        <p:nvSpPr>
          <p:cNvPr id="2" name="Slide Number Placeholder 1"/>
          <p:cNvSpPr>
            <a:spLocks noGrp="1"/>
          </p:cNvSpPr>
          <p:nvPr>
            <p:ph type="sldNum" sz="quarter" idx="12"/>
          </p:nvPr>
        </p:nvSpPr>
        <p:spPr/>
        <p:txBody>
          <a:bodyPr/>
          <a:lstStyle/>
          <a:p>
            <a:fld id="{499BC5F0-0ADE-4E81-977E-BE61ECD54B34}"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p:txBody>
          <a:bodyPr/>
          <a:lstStyle/>
          <a:p>
            <a:r>
              <a:rPr lang="en-US" sz="4000" u="sng" dirty="0" smtClean="0">
                <a:solidFill>
                  <a:schemeClr val="accent6">
                    <a:lumMod val="75000"/>
                  </a:schemeClr>
                </a:solidFill>
                <a:latin typeface="Elephant" pitchFamily="18" charset="0"/>
              </a:rPr>
              <a:t>FIRST INTERVENTIONS</a:t>
            </a:r>
            <a:r>
              <a:rPr lang="en-US" sz="4000" b="1" u="sng" dirty="0" smtClean="0">
                <a:solidFill>
                  <a:schemeClr val="accent6">
                    <a:lumMod val="75000"/>
                  </a:schemeClr>
                </a:solidFill>
                <a:latin typeface="Elephant" pitchFamily="18" charset="0"/>
              </a:rPr>
              <a:t>:</a:t>
            </a:r>
            <a:endParaRPr lang="en-US" sz="4000" b="1" u="sng" dirty="0">
              <a:solidFill>
                <a:schemeClr val="accent6">
                  <a:lumMod val="75000"/>
                </a:schemeClr>
              </a:solidFill>
              <a:latin typeface="Elephant" pitchFamily="18" charset="0"/>
            </a:endParaRPr>
          </a:p>
        </p:txBody>
      </p:sp>
      <p:sp>
        <p:nvSpPr>
          <p:cNvPr id="3" name="Content Placeholder 2"/>
          <p:cNvSpPr>
            <a:spLocks noGrp="1"/>
          </p:cNvSpPr>
          <p:nvPr>
            <p:ph idx="1"/>
          </p:nvPr>
        </p:nvSpPr>
        <p:spPr>
          <a:xfrm>
            <a:off x="1182688" y="2017713"/>
            <a:ext cx="7504112" cy="4114800"/>
          </a:xfrm>
          <a:effectLst>
            <a:outerShdw blurRad="50800" dist="38100" dir="2700000" algn="tl" rotWithShape="0">
              <a:prstClr val="black">
                <a:alpha val="40000"/>
              </a:prstClr>
            </a:outerShdw>
          </a:effectLst>
        </p:spPr>
        <p:txBody>
          <a:bodyPr/>
          <a:lstStyle/>
          <a:p>
            <a:r>
              <a:rPr lang="en-US" sz="4000" b="1" dirty="0" smtClean="0">
                <a:latin typeface="Times New Roman" pitchFamily="18" charset="0"/>
                <a:cs typeface="Times New Roman" pitchFamily="18" charset="0"/>
              </a:rPr>
              <a:t>ENGAGEMENT</a:t>
            </a:r>
          </a:p>
          <a:p>
            <a:r>
              <a:rPr lang="en-US" sz="4000" b="1" dirty="0" smtClean="0">
                <a:latin typeface="Times New Roman" pitchFamily="18" charset="0"/>
                <a:cs typeface="Times New Roman" pitchFamily="18" charset="0"/>
              </a:rPr>
              <a:t>RELATIONSHIP BUILDING</a:t>
            </a:r>
          </a:p>
          <a:p>
            <a:pPr>
              <a:buNone/>
            </a:pPr>
            <a:r>
              <a:rPr lang="en-US" sz="4000" b="1" dirty="0" smtClean="0">
                <a:solidFill>
                  <a:srgbClr val="FF0000"/>
                </a:solidFill>
                <a:latin typeface="Times New Roman" pitchFamily="18" charset="0"/>
                <a:cs typeface="Times New Roman" pitchFamily="18" charset="0"/>
              </a:rPr>
              <a:t>  Without a relationship,     </a:t>
            </a:r>
          </a:p>
          <a:p>
            <a:pPr>
              <a:buNone/>
            </a:pPr>
            <a:r>
              <a:rPr lang="en-US" sz="4000" b="1" dirty="0" smtClean="0">
                <a:solidFill>
                  <a:srgbClr val="FF0000"/>
                </a:solidFill>
                <a:latin typeface="Times New Roman" pitchFamily="18" charset="0"/>
                <a:cs typeface="Times New Roman" pitchFamily="18" charset="0"/>
              </a:rPr>
              <a:t>   no treatment will happen and     no positive outcomes!</a:t>
            </a:r>
            <a:endParaRPr lang="en-US" sz="40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fld id="{7915418A-B388-4349-BA43-2E23B53B0A44}" type="slidenum">
              <a:rPr lang="en-US"/>
              <a:pPr/>
              <a:t>58</a:t>
            </a:fld>
            <a:endParaRPr lang="en-US"/>
          </a:p>
        </p:txBody>
      </p:sp>
      <p:sp>
        <p:nvSpPr>
          <p:cNvPr id="119810" name="Rectangle 2"/>
          <p:cNvSpPr>
            <a:spLocks noGrp="1" noChangeArrowheads="1"/>
          </p:cNvSpPr>
          <p:nvPr>
            <p:ph type="title"/>
          </p:nvPr>
        </p:nvSpPr>
        <p:spPr>
          <a:xfrm>
            <a:off x="1981200" y="617538"/>
            <a:ext cx="6962775" cy="1143000"/>
          </a:xfrm>
        </p:spPr>
        <p:txBody>
          <a:bodyPr/>
          <a:lstStyle/>
          <a:p>
            <a:r>
              <a:rPr lang="en-US" u="sng" dirty="0" smtClean="0">
                <a:solidFill>
                  <a:schemeClr val="accent6">
                    <a:lumMod val="75000"/>
                  </a:schemeClr>
                </a:solidFill>
                <a:latin typeface="Elephant" pitchFamily="18" charset="0"/>
              </a:rPr>
              <a:t>INTERVENTIONS:</a:t>
            </a:r>
            <a:endParaRPr lang="en-US" u="sng" dirty="0">
              <a:solidFill>
                <a:schemeClr val="accent6">
                  <a:lumMod val="75000"/>
                </a:schemeClr>
              </a:solidFill>
              <a:latin typeface="Elephant" pitchFamily="18" charset="0"/>
            </a:endParaRPr>
          </a:p>
        </p:txBody>
      </p:sp>
      <p:sp>
        <p:nvSpPr>
          <p:cNvPr id="119811" name="Rectangle 3"/>
          <p:cNvSpPr>
            <a:spLocks noGrp="1" noChangeArrowheads="1"/>
          </p:cNvSpPr>
          <p:nvPr>
            <p:ph type="body" idx="1"/>
          </p:nvPr>
        </p:nvSpPr>
        <p:spPr>
          <a:xfrm>
            <a:off x="609600" y="2017713"/>
            <a:ext cx="8345488" cy="4114800"/>
          </a:xfrm>
        </p:spPr>
        <p:txBody>
          <a:bodyPr/>
          <a:lstStyle/>
          <a:p>
            <a:pPr>
              <a:lnSpc>
                <a:spcPct val="90000"/>
              </a:lnSpc>
            </a:pPr>
            <a:r>
              <a:rPr lang="en-US" sz="3600" b="1" dirty="0">
                <a:solidFill>
                  <a:schemeClr val="hlink"/>
                </a:solidFill>
                <a:latin typeface="Rockwell" pitchFamily="18" charset="0"/>
              </a:rPr>
              <a:t>Individual Supportive Treatment</a:t>
            </a:r>
            <a:endParaRPr lang="en-US" b="1" dirty="0">
              <a:solidFill>
                <a:schemeClr val="hlink"/>
              </a:solidFill>
              <a:latin typeface="Rockwell" pitchFamily="18" charset="0"/>
            </a:endParaRPr>
          </a:p>
          <a:p>
            <a:pPr lvl="1">
              <a:lnSpc>
                <a:spcPct val="90000"/>
              </a:lnSpc>
            </a:pPr>
            <a:r>
              <a:rPr lang="en-US" sz="3600" dirty="0">
                <a:latin typeface="Rockwell" pitchFamily="18" charset="0"/>
              </a:rPr>
              <a:t>Reality Based</a:t>
            </a:r>
          </a:p>
          <a:p>
            <a:pPr lvl="1">
              <a:lnSpc>
                <a:spcPct val="90000"/>
              </a:lnSpc>
            </a:pPr>
            <a:r>
              <a:rPr lang="en-US" sz="3600" dirty="0">
                <a:latin typeface="Rockwell" pitchFamily="18" charset="0"/>
              </a:rPr>
              <a:t>Here and Now</a:t>
            </a:r>
          </a:p>
          <a:p>
            <a:pPr lvl="1">
              <a:lnSpc>
                <a:spcPct val="90000"/>
              </a:lnSpc>
            </a:pPr>
            <a:r>
              <a:rPr lang="en-US" sz="3600" dirty="0">
                <a:latin typeface="Rockwell" pitchFamily="18" charset="0"/>
              </a:rPr>
              <a:t>Discussion of negative consequences of Mental Illness, Substance Abuse, Medical issues, etc</a:t>
            </a:r>
            <a:r>
              <a:rPr lang="en-US" sz="3600" dirty="0" smtClean="0">
                <a:latin typeface="Rockwell" pitchFamily="18" charset="0"/>
              </a:rPr>
              <a:t>. in non-confrontational way</a:t>
            </a:r>
            <a:endParaRPr lang="en-US" sz="3600" dirty="0">
              <a:latin typeface="Rockwell" pitchFamily="18" charset="0"/>
            </a:endParaRPr>
          </a:p>
        </p:txBody>
      </p:sp>
    </p:spTree>
  </p:cSld>
  <p:clrMapOvr>
    <a:masterClrMapping/>
  </p:clrMapOvr>
  <p:transition>
    <p:cover dir="d"/>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fld id="{57DA9037-FCCE-4DDC-B972-83EBE9FA4C9D}" type="slidenum">
              <a:rPr lang="en-US"/>
              <a:pPr/>
              <a:t>59</a:t>
            </a:fld>
            <a:endParaRPr lang="en-US"/>
          </a:p>
        </p:txBody>
      </p:sp>
      <p:sp>
        <p:nvSpPr>
          <p:cNvPr id="120834" name="Rectangle 2"/>
          <p:cNvSpPr>
            <a:spLocks noGrp="1" noChangeArrowheads="1"/>
          </p:cNvSpPr>
          <p:nvPr>
            <p:ph type="title"/>
          </p:nvPr>
        </p:nvSpPr>
        <p:spPr>
          <a:xfrm>
            <a:off x="2286000" y="617538"/>
            <a:ext cx="6657975" cy="1143000"/>
          </a:xfrm>
        </p:spPr>
        <p:txBody>
          <a:bodyPr/>
          <a:lstStyle/>
          <a:p>
            <a:r>
              <a:rPr lang="en-US" u="sng" dirty="0" smtClean="0">
                <a:solidFill>
                  <a:schemeClr val="accent6">
                    <a:lumMod val="75000"/>
                  </a:schemeClr>
                </a:solidFill>
                <a:latin typeface="Elephant" pitchFamily="18" charset="0"/>
              </a:rPr>
              <a:t>INTERVENTIONS:</a:t>
            </a:r>
            <a:endParaRPr lang="en-US" u="sng" dirty="0">
              <a:solidFill>
                <a:schemeClr val="accent6">
                  <a:lumMod val="75000"/>
                </a:schemeClr>
              </a:solidFill>
              <a:latin typeface="Elephant" pitchFamily="18" charset="0"/>
            </a:endParaRPr>
          </a:p>
        </p:txBody>
      </p:sp>
      <p:sp>
        <p:nvSpPr>
          <p:cNvPr id="120835" name="Rectangle 3"/>
          <p:cNvSpPr>
            <a:spLocks noGrp="1" noChangeArrowheads="1"/>
          </p:cNvSpPr>
          <p:nvPr>
            <p:ph type="body" idx="1"/>
          </p:nvPr>
        </p:nvSpPr>
        <p:spPr>
          <a:xfrm>
            <a:off x="685800" y="2017713"/>
            <a:ext cx="8269288" cy="4114800"/>
          </a:xfrm>
        </p:spPr>
        <p:txBody>
          <a:bodyPr/>
          <a:lstStyle/>
          <a:p>
            <a:r>
              <a:rPr lang="en-US" b="1" dirty="0">
                <a:solidFill>
                  <a:schemeClr val="hlink"/>
                </a:solidFill>
                <a:latin typeface="Rockwell" pitchFamily="18" charset="0"/>
              </a:rPr>
              <a:t>Crisis Interventions</a:t>
            </a:r>
            <a:endParaRPr lang="en-US" dirty="0">
              <a:latin typeface="Rockwell" pitchFamily="18" charset="0"/>
            </a:endParaRPr>
          </a:p>
          <a:p>
            <a:r>
              <a:rPr lang="en-US" b="1" dirty="0">
                <a:solidFill>
                  <a:schemeClr val="hlink"/>
                </a:solidFill>
                <a:latin typeface="Rockwell" pitchFamily="18" charset="0"/>
              </a:rPr>
              <a:t>Substance Abuse Treatment</a:t>
            </a:r>
            <a:r>
              <a:rPr lang="en-US" dirty="0">
                <a:latin typeface="Rockwell" pitchFamily="18" charset="0"/>
              </a:rPr>
              <a:t>-- </a:t>
            </a:r>
            <a:r>
              <a:rPr lang="en-US" b="1" dirty="0">
                <a:solidFill>
                  <a:srgbClr val="FF0000"/>
                </a:solidFill>
                <a:latin typeface="Rockwell" pitchFamily="18" charset="0"/>
              </a:rPr>
              <a:t>IDDT</a:t>
            </a:r>
          </a:p>
          <a:p>
            <a:pPr lvl="1"/>
            <a:r>
              <a:rPr lang="en-US" dirty="0" smtClean="0">
                <a:latin typeface="Rockwell" pitchFamily="18" charset="0"/>
              </a:rPr>
              <a:t>Individual/Group Treatment</a:t>
            </a:r>
            <a:endParaRPr lang="en-US" dirty="0">
              <a:latin typeface="Rockwell" pitchFamily="18" charset="0"/>
            </a:endParaRPr>
          </a:p>
          <a:p>
            <a:pPr lvl="1"/>
            <a:r>
              <a:rPr lang="en-US" dirty="0">
                <a:latin typeface="Rockwell" pitchFamily="18" charset="0"/>
              </a:rPr>
              <a:t>AA/Smart Recovery/Co-Occurring </a:t>
            </a:r>
            <a:r>
              <a:rPr lang="en-US" dirty="0" smtClean="0">
                <a:latin typeface="Rockwell" pitchFamily="18" charset="0"/>
              </a:rPr>
              <a:t>Disorders meetings</a:t>
            </a:r>
            <a:endParaRPr lang="en-US" dirty="0">
              <a:latin typeface="Rockwell" pitchFamily="18" charset="0"/>
            </a:endParaRPr>
          </a:p>
          <a:p>
            <a:pPr lvl="1"/>
            <a:r>
              <a:rPr lang="en-US" dirty="0">
                <a:latin typeface="Rockwell" pitchFamily="18" charset="0"/>
              </a:rPr>
              <a:t>S. A. Education</a:t>
            </a:r>
          </a:p>
          <a:p>
            <a:pPr lvl="1"/>
            <a:r>
              <a:rPr lang="en-US" dirty="0">
                <a:latin typeface="Rockwell" pitchFamily="18" charset="0"/>
              </a:rPr>
              <a:t>Stages of Change </a:t>
            </a:r>
            <a:r>
              <a:rPr lang="en-US" dirty="0" smtClean="0">
                <a:latin typeface="Rockwell" pitchFamily="18" charset="0"/>
              </a:rPr>
              <a:t>Model</a:t>
            </a:r>
          </a:p>
        </p:txBody>
      </p:sp>
      <p:pic>
        <p:nvPicPr>
          <p:cNvPr id="120836" name="Picture 4" descr="\\CBH\SoftDist\Software\Office_2000_Pro_CD2\PFiles\MSOffice\Clipart\standard\stddir1\bd00025_.wmf"/>
          <p:cNvPicPr>
            <a:picLocks noChangeAspect="1" noChangeArrowheads="1"/>
          </p:cNvPicPr>
          <p:nvPr/>
        </p:nvPicPr>
        <p:blipFill>
          <a:blip r:embed="rId3" cstate="print"/>
          <a:srcRect/>
          <a:stretch>
            <a:fillRect/>
          </a:stretch>
        </p:blipFill>
        <p:spPr bwMode="auto">
          <a:xfrm>
            <a:off x="7162800" y="4191000"/>
            <a:ext cx="1668463" cy="1668463"/>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 calcmode="lin" valueType="num">
                                      <p:cBhvr additive="base">
                                        <p:cTn id="17" dur="5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08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0835">
                                            <p:txEl>
                                              <p:pRg st="3" end="3"/>
                                            </p:txEl>
                                          </p:spTgt>
                                        </p:tgtEl>
                                        <p:attrNameLst>
                                          <p:attrName>style.visibility</p:attrName>
                                        </p:attrNameLst>
                                      </p:cBhvr>
                                      <p:to>
                                        <p:strVal val="visible"/>
                                      </p:to>
                                    </p:set>
                                    <p:anim calcmode="lin" valueType="num">
                                      <p:cBhvr additive="base">
                                        <p:cTn id="21" dur="5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08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0835">
                                            <p:txEl>
                                              <p:pRg st="4" end="4"/>
                                            </p:txEl>
                                          </p:spTgt>
                                        </p:tgtEl>
                                        <p:attrNameLst>
                                          <p:attrName>style.visibility</p:attrName>
                                        </p:attrNameLst>
                                      </p:cBhvr>
                                      <p:to>
                                        <p:strVal val="visible"/>
                                      </p:to>
                                    </p:set>
                                    <p:anim calcmode="lin" valueType="num">
                                      <p:cBhvr additive="base">
                                        <p:cTn id="25" dur="5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8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0835">
                                            <p:txEl>
                                              <p:pRg st="5" end="5"/>
                                            </p:txEl>
                                          </p:spTgt>
                                        </p:tgtEl>
                                        <p:attrNameLst>
                                          <p:attrName>style.visibility</p:attrName>
                                        </p:attrNameLst>
                                      </p:cBhvr>
                                      <p:to>
                                        <p:strVal val="visible"/>
                                      </p:to>
                                    </p:set>
                                    <p:anim calcmode="lin" valueType="num">
                                      <p:cBhvr additive="base">
                                        <p:cTn id="29" dur="500" fill="hold"/>
                                        <p:tgtEl>
                                          <p:spTgt spid="1208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08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838200" y="617538"/>
            <a:ext cx="8105775" cy="1143000"/>
          </a:xfrm>
        </p:spPr>
        <p:txBody>
          <a:bodyPr/>
          <a:lstStyle/>
          <a:p>
            <a:pPr algn="ctr"/>
            <a:r>
              <a:rPr lang="en-US" b="1" dirty="0" smtClean="0">
                <a:latin typeface="Rockwell" pitchFamily="18" charset="0"/>
              </a:rPr>
              <a:t>Best Practice Interventions</a:t>
            </a:r>
            <a:r>
              <a:rPr lang="en-US" dirty="0" smtClean="0"/>
              <a:t>:</a:t>
            </a:r>
            <a:endParaRPr lang="en-US" dirty="0"/>
          </a:p>
        </p:txBody>
      </p:sp>
      <p:sp>
        <p:nvSpPr>
          <p:cNvPr id="3" name="Content Placeholder 2"/>
          <p:cNvSpPr>
            <a:spLocks noGrp="1"/>
          </p:cNvSpPr>
          <p:nvPr>
            <p:ph idx="1"/>
          </p:nvPr>
        </p:nvSpPr>
        <p:spPr>
          <a:xfrm>
            <a:off x="762000" y="2017713"/>
            <a:ext cx="8193088" cy="4114800"/>
          </a:xfrm>
        </p:spPr>
        <p:txBody>
          <a:bodyPr/>
          <a:lstStyle/>
          <a:p>
            <a:r>
              <a:rPr lang="en-US" b="1" dirty="0" smtClean="0">
                <a:latin typeface="Times New Roman" pitchFamily="18" charset="0"/>
                <a:cs typeface="Times New Roman" pitchFamily="18" charset="0"/>
              </a:rPr>
              <a:t>Stage of Change/Motivational Interviewing</a:t>
            </a:r>
          </a:p>
          <a:p>
            <a:r>
              <a:rPr lang="en-US" b="1" dirty="0" smtClean="0">
                <a:latin typeface="Times New Roman" pitchFamily="18" charset="0"/>
                <a:cs typeface="Times New Roman" pitchFamily="18" charset="0"/>
              </a:rPr>
              <a:t>CBT</a:t>
            </a:r>
            <a:r>
              <a:rPr lang="en-US" dirty="0" smtClean="0">
                <a:latin typeface="Times New Roman" pitchFamily="18" charset="0"/>
                <a:cs typeface="Times New Roman" pitchFamily="18" charset="0"/>
              </a:rPr>
              <a:t> (Cognitive Behavioral Therapy)</a:t>
            </a:r>
          </a:p>
          <a:p>
            <a:r>
              <a:rPr lang="en-US" b="1" dirty="0" smtClean="0">
                <a:latin typeface="Times New Roman" pitchFamily="18" charset="0"/>
                <a:cs typeface="Times New Roman" pitchFamily="18" charset="0"/>
              </a:rPr>
              <a:t>DBT</a:t>
            </a:r>
            <a:r>
              <a:rPr lang="en-US" dirty="0" smtClean="0">
                <a:latin typeface="Times New Roman" pitchFamily="18" charset="0"/>
                <a:cs typeface="Times New Roman" pitchFamily="18" charset="0"/>
              </a:rPr>
              <a:t> (Dialectical Behavioral Therapy)</a:t>
            </a:r>
          </a:p>
          <a:p>
            <a:r>
              <a:rPr lang="en-US" b="1" dirty="0" smtClean="0">
                <a:latin typeface="Times New Roman" pitchFamily="18" charset="0"/>
                <a:cs typeface="Times New Roman" pitchFamily="18" charset="0"/>
              </a:rPr>
              <a:t>IMR </a:t>
            </a:r>
            <a:r>
              <a:rPr lang="en-US" dirty="0" smtClean="0">
                <a:latin typeface="Times New Roman" pitchFamily="18" charset="0"/>
                <a:cs typeface="Times New Roman" pitchFamily="18" charset="0"/>
              </a:rPr>
              <a:t>(Illness Management &amp; Recovery)</a:t>
            </a:r>
          </a:p>
          <a:p>
            <a:r>
              <a:rPr lang="en-US" b="1" dirty="0" smtClean="0">
                <a:solidFill>
                  <a:srgbClr val="FF0000"/>
                </a:solidFill>
                <a:latin typeface="Times New Roman" pitchFamily="18" charset="0"/>
                <a:cs typeface="Times New Roman" pitchFamily="18" charset="0"/>
              </a:rPr>
              <a:t>FES</a:t>
            </a:r>
            <a:r>
              <a:rPr lang="en-US" dirty="0" smtClean="0">
                <a:latin typeface="Times New Roman" pitchFamily="18" charset="0"/>
                <a:cs typeface="Times New Roman" pitchFamily="18" charset="0"/>
              </a:rPr>
              <a:t> (Family Education and Support)             </a:t>
            </a:r>
            <a:r>
              <a:rPr lang="en-US" sz="2800" dirty="0" smtClean="0">
                <a:latin typeface="Times New Roman" pitchFamily="18" charset="0"/>
                <a:cs typeface="Times New Roman" pitchFamily="18" charset="0"/>
              </a:rPr>
              <a:t>by Lindy Fox Smith &amp; Kim Musser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3" name="Slide Number Placeholder 5"/>
          <p:cNvSpPr>
            <a:spLocks noGrp="1"/>
          </p:cNvSpPr>
          <p:nvPr>
            <p:ph type="sldNum" sz="quarter" idx="12"/>
          </p:nvPr>
        </p:nvSpPr>
        <p:spPr/>
        <p:txBody>
          <a:bodyPr/>
          <a:lstStyle/>
          <a:p>
            <a:fld id="{3113B6F2-FEC4-40F0-A4F7-41BC9B4A28C9}" type="slidenum">
              <a:rPr lang="en-US"/>
              <a:pPr/>
              <a:t>60</a:t>
            </a:fld>
            <a:endParaRPr lang="en-US"/>
          </a:p>
        </p:txBody>
      </p:sp>
      <p:sp>
        <p:nvSpPr>
          <p:cNvPr id="116738" name="Rectangle 2"/>
          <p:cNvSpPr>
            <a:spLocks noGrp="1" noChangeArrowheads="1"/>
          </p:cNvSpPr>
          <p:nvPr>
            <p:ph type="title"/>
          </p:nvPr>
        </p:nvSpPr>
        <p:spPr>
          <a:xfrm>
            <a:off x="2438400" y="617538"/>
            <a:ext cx="6505575" cy="1143000"/>
          </a:xfrm>
        </p:spPr>
        <p:txBody>
          <a:bodyPr/>
          <a:lstStyle/>
          <a:p>
            <a:r>
              <a:rPr lang="en-US" u="sng" dirty="0">
                <a:solidFill>
                  <a:schemeClr val="accent6">
                    <a:lumMod val="75000"/>
                  </a:schemeClr>
                </a:solidFill>
                <a:latin typeface="Elephant" pitchFamily="18" charset="0"/>
              </a:rPr>
              <a:t>INTERVENTIONS</a:t>
            </a:r>
          </a:p>
        </p:txBody>
      </p:sp>
      <p:sp>
        <p:nvSpPr>
          <p:cNvPr id="116739" name="Rectangle 3"/>
          <p:cNvSpPr>
            <a:spLocks noGrp="1" noChangeArrowheads="1"/>
          </p:cNvSpPr>
          <p:nvPr>
            <p:ph type="body" idx="1"/>
          </p:nvPr>
        </p:nvSpPr>
        <p:spPr>
          <a:xfrm>
            <a:off x="1182688" y="2017713"/>
            <a:ext cx="7772400" cy="1106487"/>
          </a:xfrm>
          <a:effectLst/>
        </p:spPr>
        <p:txBody>
          <a:bodyPr/>
          <a:lstStyle/>
          <a:p>
            <a:r>
              <a:rPr lang="en-US" sz="3600" b="1" dirty="0">
                <a:solidFill>
                  <a:srgbClr val="FF0000"/>
                </a:solidFill>
                <a:latin typeface="Times New Roman" pitchFamily="18" charset="0"/>
                <a:cs typeface="Times New Roman" pitchFamily="18" charset="0"/>
              </a:rPr>
              <a:t>Psychopharmacologic Treatment</a:t>
            </a:r>
            <a:r>
              <a:rPr lang="en-US" dirty="0">
                <a:latin typeface="Copperplate Gothic Bold" pitchFamily="34" charset="0"/>
              </a:rPr>
              <a:t>		</a:t>
            </a:r>
          </a:p>
        </p:txBody>
      </p:sp>
      <p:sp>
        <p:nvSpPr>
          <p:cNvPr id="116742" name="Text Box 6"/>
          <p:cNvSpPr txBox="1">
            <a:spLocks noChangeArrowheads="1"/>
          </p:cNvSpPr>
          <p:nvPr/>
        </p:nvSpPr>
        <p:spPr bwMode="auto">
          <a:xfrm>
            <a:off x="1752600" y="2819400"/>
            <a:ext cx="6324600" cy="2985433"/>
          </a:xfrm>
          <a:prstGeom prst="rect">
            <a:avLst/>
          </a:prstGeom>
          <a:noFill/>
          <a:ln w="9525">
            <a:noFill/>
            <a:miter lim="800000"/>
            <a:headEnd/>
            <a:tailEnd/>
          </a:ln>
          <a:effectLst/>
        </p:spPr>
        <p:txBody>
          <a:bodyPr>
            <a:spAutoFit/>
          </a:bodyPr>
          <a:lstStyle/>
          <a:p>
            <a:pPr lvl="1">
              <a:spcBef>
                <a:spcPct val="20000"/>
              </a:spcBef>
              <a:buClr>
                <a:schemeClr val="hlink"/>
              </a:buClr>
              <a:buSzPct val="55000"/>
              <a:buFont typeface="Wingdings" pitchFamily="2" charset="2"/>
              <a:buNone/>
            </a:pPr>
            <a:r>
              <a:rPr lang="en-US" sz="2800" b="1" dirty="0">
                <a:latin typeface="Times New Roman" pitchFamily="18" charset="0"/>
                <a:cs typeface="Times New Roman" pitchFamily="18" charset="0"/>
              </a:rPr>
              <a:t>Medications</a:t>
            </a:r>
          </a:p>
          <a:p>
            <a:pPr>
              <a:spcBef>
                <a:spcPct val="50000"/>
              </a:spcBef>
            </a:pPr>
            <a:r>
              <a:rPr lang="en-US" dirty="0"/>
              <a:t>        </a:t>
            </a:r>
            <a:r>
              <a:rPr lang="en-US" sz="2000" dirty="0">
                <a:latin typeface="Copperplate Gothic Bold" pitchFamily="34" charset="0"/>
              </a:rPr>
              <a:t>Med Education</a:t>
            </a:r>
          </a:p>
          <a:p>
            <a:pPr lvl="2">
              <a:spcBef>
                <a:spcPct val="20000"/>
              </a:spcBef>
              <a:buClr>
                <a:schemeClr val="folHlink"/>
              </a:buClr>
              <a:buSzPct val="50000"/>
              <a:buFont typeface="Wingdings" pitchFamily="2" charset="2"/>
              <a:buNone/>
            </a:pPr>
            <a:r>
              <a:rPr lang="en-US" sz="2000" dirty="0">
                <a:latin typeface="Copperplate Gothic Bold" pitchFamily="34" charset="0"/>
              </a:rPr>
              <a:t>Setting up Med Planners</a:t>
            </a:r>
          </a:p>
          <a:p>
            <a:pPr lvl="2">
              <a:spcBef>
                <a:spcPct val="20000"/>
              </a:spcBef>
              <a:buClr>
                <a:schemeClr val="folHlink"/>
              </a:buClr>
              <a:buSzPct val="50000"/>
              <a:buFont typeface="Wingdings" pitchFamily="2" charset="2"/>
              <a:buNone/>
            </a:pPr>
            <a:r>
              <a:rPr lang="en-US" sz="2000" dirty="0">
                <a:latin typeface="Copperplate Gothic Bold" pitchFamily="34" charset="0"/>
              </a:rPr>
              <a:t>Medication Monitoring</a:t>
            </a:r>
          </a:p>
          <a:p>
            <a:pPr lvl="2">
              <a:spcBef>
                <a:spcPct val="20000"/>
              </a:spcBef>
              <a:buClr>
                <a:schemeClr val="folHlink"/>
              </a:buClr>
              <a:buSzPct val="50000"/>
              <a:buFont typeface="Wingdings" pitchFamily="2" charset="2"/>
              <a:buNone/>
            </a:pPr>
            <a:r>
              <a:rPr lang="en-US" sz="2000" dirty="0">
                <a:latin typeface="Copperplate Gothic Bold" pitchFamily="34" charset="0"/>
              </a:rPr>
              <a:t>Coordinating Meds from PCP</a:t>
            </a:r>
          </a:p>
          <a:p>
            <a:pPr lvl="2">
              <a:spcBef>
                <a:spcPct val="20000"/>
              </a:spcBef>
              <a:buClr>
                <a:schemeClr val="folHlink"/>
              </a:buClr>
              <a:buSzPct val="50000"/>
              <a:buFont typeface="Wingdings" pitchFamily="2" charset="2"/>
              <a:buNone/>
            </a:pPr>
            <a:r>
              <a:rPr lang="en-US" sz="2000" dirty="0">
                <a:latin typeface="Copperplate Gothic Bold" pitchFamily="34" charset="0"/>
              </a:rPr>
              <a:t>Working with local Pharmacy(s)</a:t>
            </a:r>
          </a:p>
          <a:p>
            <a:pPr lvl="2">
              <a:spcBef>
                <a:spcPct val="20000"/>
              </a:spcBef>
              <a:buClr>
                <a:schemeClr val="folHlink"/>
              </a:buClr>
              <a:buSzPct val="50000"/>
              <a:buFont typeface="Wingdings" pitchFamily="2" charset="2"/>
              <a:buNone/>
            </a:pPr>
            <a:r>
              <a:rPr lang="en-US" sz="2000" dirty="0">
                <a:latin typeface="Copperplate Gothic Bold" pitchFamily="34" charset="0"/>
              </a:rPr>
              <a:t>CLOZARIL coordination</a:t>
            </a:r>
          </a:p>
        </p:txBody>
      </p:sp>
      <p:sp>
        <p:nvSpPr>
          <p:cNvPr id="116743" name="AutoShape 7"/>
          <p:cNvSpPr>
            <a:spLocks noChangeArrowheads="1"/>
          </p:cNvSpPr>
          <p:nvPr/>
        </p:nvSpPr>
        <p:spPr bwMode="auto">
          <a:xfrm>
            <a:off x="1752600" y="2895600"/>
            <a:ext cx="304800" cy="3048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16744" name="AutoShape 8"/>
          <p:cNvSpPr>
            <a:spLocks noChangeArrowheads="1"/>
          </p:cNvSpPr>
          <p:nvPr/>
        </p:nvSpPr>
        <p:spPr bwMode="auto">
          <a:xfrm>
            <a:off x="2133600" y="3886200"/>
            <a:ext cx="304800" cy="2286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16745" name="AutoShape 9"/>
          <p:cNvSpPr>
            <a:spLocks noChangeArrowheads="1"/>
          </p:cNvSpPr>
          <p:nvPr/>
        </p:nvSpPr>
        <p:spPr bwMode="auto">
          <a:xfrm>
            <a:off x="2133600" y="4343400"/>
            <a:ext cx="304800" cy="2286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16746" name="AutoShape 10"/>
          <p:cNvSpPr>
            <a:spLocks noChangeArrowheads="1"/>
          </p:cNvSpPr>
          <p:nvPr/>
        </p:nvSpPr>
        <p:spPr bwMode="auto">
          <a:xfrm>
            <a:off x="2133600" y="4648200"/>
            <a:ext cx="304800" cy="2286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16747" name="AutoShape 11"/>
          <p:cNvSpPr>
            <a:spLocks noChangeArrowheads="1"/>
          </p:cNvSpPr>
          <p:nvPr/>
        </p:nvSpPr>
        <p:spPr bwMode="auto">
          <a:xfrm>
            <a:off x="2133600" y="5029200"/>
            <a:ext cx="304800" cy="2286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16748" name="AutoShape 12"/>
          <p:cNvSpPr>
            <a:spLocks noChangeArrowheads="1"/>
          </p:cNvSpPr>
          <p:nvPr/>
        </p:nvSpPr>
        <p:spPr bwMode="auto">
          <a:xfrm>
            <a:off x="2133600" y="5334000"/>
            <a:ext cx="304800" cy="2286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16749" name="AutoShape 13"/>
          <p:cNvSpPr>
            <a:spLocks noChangeArrowheads="1"/>
          </p:cNvSpPr>
          <p:nvPr/>
        </p:nvSpPr>
        <p:spPr bwMode="auto">
          <a:xfrm>
            <a:off x="2133600" y="3581400"/>
            <a:ext cx="304800" cy="2286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2"/>
          </a:solidFill>
          <a:ln w="9525">
            <a:solidFill>
              <a:schemeClr val="tx1"/>
            </a:solidFill>
            <a:miter lim="800000"/>
            <a:headEnd/>
            <a:tailEnd/>
          </a:ln>
          <a:effectLst/>
        </p:spPr>
        <p:txBody>
          <a:bodyPr wrap="none" anchor="ctr"/>
          <a:lstStyle/>
          <a:p>
            <a:endParaRPr lang="en-US"/>
          </a:p>
        </p:txBody>
      </p:sp>
      <p:pic>
        <p:nvPicPr>
          <p:cNvPr id="116750" name="Picture 14" descr="\\CBH\SoftDist\Software\Office_2000_Pro_CD2\PFiles\MSOffice\Clipart\smbusbas\bd20079_.wmf"/>
          <p:cNvPicPr>
            <a:picLocks noChangeAspect="1" noChangeArrowheads="1"/>
          </p:cNvPicPr>
          <p:nvPr/>
        </p:nvPicPr>
        <p:blipFill>
          <a:blip r:embed="rId3" cstate="print"/>
          <a:srcRect/>
          <a:stretch>
            <a:fillRect/>
          </a:stretch>
        </p:blipFill>
        <p:spPr bwMode="auto">
          <a:xfrm>
            <a:off x="6629400" y="2667000"/>
            <a:ext cx="2073275" cy="1949450"/>
          </a:xfrm>
          <a:prstGeom prst="rect">
            <a:avLst/>
          </a:prstGeo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1" name="Slide Number Placeholder 5"/>
          <p:cNvSpPr>
            <a:spLocks noGrp="1"/>
          </p:cNvSpPr>
          <p:nvPr>
            <p:ph type="sldNum" sz="quarter" idx="12"/>
          </p:nvPr>
        </p:nvSpPr>
        <p:spPr/>
        <p:txBody>
          <a:bodyPr/>
          <a:lstStyle/>
          <a:p>
            <a:fld id="{4E404B03-0F04-411B-9473-BA3B71C53ED2}" type="slidenum">
              <a:rPr lang="en-US"/>
              <a:pPr/>
              <a:t>61</a:t>
            </a:fld>
            <a:endParaRPr lang="en-US"/>
          </a:p>
        </p:txBody>
      </p:sp>
      <p:sp>
        <p:nvSpPr>
          <p:cNvPr id="121858" name="Rectangle 2"/>
          <p:cNvSpPr>
            <a:spLocks noGrp="1" noChangeArrowheads="1"/>
          </p:cNvSpPr>
          <p:nvPr>
            <p:ph type="title"/>
          </p:nvPr>
        </p:nvSpPr>
        <p:spPr>
          <a:xfrm>
            <a:off x="2286000" y="228600"/>
            <a:ext cx="6734175" cy="1143000"/>
          </a:xfrm>
        </p:spPr>
        <p:txBody>
          <a:bodyPr/>
          <a:lstStyle/>
          <a:p>
            <a:r>
              <a:rPr lang="en-US" u="sng" dirty="0">
                <a:solidFill>
                  <a:schemeClr val="accent6">
                    <a:lumMod val="75000"/>
                  </a:schemeClr>
                </a:solidFill>
                <a:latin typeface="Elephant" pitchFamily="18" charset="0"/>
              </a:rPr>
              <a:t>INTERVENTIONS</a:t>
            </a:r>
          </a:p>
        </p:txBody>
      </p:sp>
      <p:sp>
        <p:nvSpPr>
          <p:cNvPr id="121859" name="Rectangle 3"/>
          <p:cNvSpPr>
            <a:spLocks noGrp="1" noChangeArrowheads="1"/>
          </p:cNvSpPr>
          <p:nvPr>
            <p:ph type="body" idx="1"/>
          </p:nvPr>
        </p:nvSpPr>
        <p:spPr>
          <a:xfrm>
            <a:off x="1219200" y="1524000"/>
            <a:ext cx="7772400" cy="1639887"/>
          </a:xfrm>
        </p:spPr>
        <p:txBody>
          <a:bodyPr/>
          <a:lstStyle/>
          <a:p>
            <a:r>
              <a:rPr lang="en-US" sz="3600" b="1" dirty="0">
                <a:solidFill>
                  <a:schemeClr val="hlink"/>
                </a:solidFill>
                <a:latin typeface="Rockwell" pitchFamily="18" charset="0"/>
              </a:rPr>
              <a:t>Rehabilitation:</a:t>
            </a:r>
          </a:p>
          <a:p>
            <a:pPr lvl="1"/>
            <a:r>
              <a:rPr lang="en-US" dirty="0">
                <a:latin typeface="Rockwell" pitchFamily="18" charset="0"/>
              </a:rPr>
              <a:t>Behavioral/Functional Skill Building </a:t>
            </a:r>
          </a:p>
          <a:p>
            <a:pPr lvl="1"/>
            <a:r>
              <a:rPr lang="en-US" dirty="0">
                <a:latin typeface="Rockwell" pitchFamily="18" charset="0"/>
              </a:rPr>
              <a:t> Education </a:t>
            </a:r>
          </a:p>
        </p:txBody>
      </p:sp>
      <p:pic>
        <p:nvPicPr>
          <p:cNvPr id="121860" name="Picture 4" descr="\\CBH\SoftDist\Software\Office_2000_Pro_CD2\PFiles\MSOffice\Clipart\standard\stddir1\bd05551_.wmf"/>
          <p:cNvPicPr>
            <a:picLocks noChangeAspect="1" noChangeArrowheads="1"/>
          </p:cNvPicPr>
          <p:nvPr/>
        </p:nvPicPr>
        <p:blipFill>
          <a:blip r:embed="rId3" cstate="print"/>
          <a:srcRect/>
          <a:stretch>
            <a:fillRect/>
          </a:stretch>
        </p:blipFill>
        <p:spPr bwMode="auto">
          <a:xfrm>
            <a:off x="5562600" y="3124200"/>
            <a:ext cx="3386138" cy="3733800"/>
          </a:xfrm>
          <a:prstGeom prst="rect">
            <a:avLst/>
          </a:prstGeom>
          <a:noFill/>
        </p:spPr>
      </p:pic>
      <p:sp>
        <p:nvSpPr>
          <p:cNvPr id="121861" name="Text Box 5"/>
          <p:cNvSpPr txBox="1">
            <a:spLocks noChangeArrowheads="1"/>
          </p:cNvSpPr>
          <p:nvPr/>
        </p:nvSpPr>
        <p:spPr bwMode="auto">
          <a:xfrm>
            <a:off x="304800" y="3505200"/>
            <a:ext cx="5257800" cy="2382191"/>
          </a:xfrm>
          <a:prstGeom prst="rect">
            <a:avLst/>
          </a:prstGeom>
          <a:noFill/>
          <a:ln w="9525">
            <a:noFill/>
            <a:miter lim="800000"/>
            <a:headEnd/>
            <a:tailEnd/>
          </a:ln>
          <a:effectLst/>
        </p:spPr>
        <p:txBody>
          <a:bodyPr wrap="square">
            <a:spAutoFit/>
          </a:bodyPr>
          <a:lstStyle/>
          <a:p>
            <a:pPr lvl="2">
              <a:spcBef>
                <a:spcPct val="20000"/>
              </a:spcBef>
              <a:buClr>
                <a:schemeClr val="folHlink"/>
              </a:buClr>
              <a:buSzPct val="50000"/>
              <a:buFont typeface="Wingdings" pitchFamily="2" charset="2"/>
              <a:buNone/>
            </a:pPr>
            <a:r>
              <a:rPr lang="en-US" dirty="0"/>
              <a:t>(</a:t>
            </a:r>
            <a:r>
              <a:rPr lang="en-US" dirty="0">
                <a:latin typeface="Rockwell" pitchFamily="18" charset="0"/>
              </a:rPr>
              <a:t>Budget skills, Communication skills, Leisure skills, Social skills, Vocational skills, ADL skills,</a:t>
            </a:r>
          </a:p>
          <a:p>
            <a:pPr lvl="2">
              <a:spcBef>
                <a:spcPct val="20000"/>
              </a:spcBef>
              <a:buClr>
                <a:schemeClr val="folHlink"/>
              </a:buClr>
              <a:buSzPct val="50000"/>
              <a:buFont typeface="Wingdings" pitchFamily="2" charset="2"/>
              <a:buNone/>
            </a:pPr>
            <a:r>
              <a:rPr lang="en-US" dirty="0">
                <a:latin typeface="Rockwell" pitchFamily="18" charset="0"/>
              </a:rPr>
              <a:t>Community Integration skills, etc</a:t>
            </a:r>
            <a:r>
              <a:rPr lang="en-US" dirty="0" smtClean="0">
                <a:latin typeface="Rockwell" pitchFamily="18" charset="0"/>
              </a:rPr>
              <a:t>.)</a:t>
            </a:r>
          </a:p>
        </p:txBody>
      </p:sp>
      <p:sp>
        <p:nvSpPr>
          <p:cNvPr id="121862" name="Text Box 6"/>
          <p:cNvSpPr txBox="1">
            <a:spLocks noChangeArrowheads="1"/>
          </p:cNvSpPr>
          <p:nvPr/>
        </p:nvSpPr>
        <p:spPr bwMode="auto">
          <a:xfrm>
            <a:off x="6248400" y="3581400"/>
            <a:ext cx="1143000" cy="623888"/>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latin typeface="Rockwell Condensed" pitchFamily="18" charset="0"/>
              </a:rPr>
              <a:t>Communication</a:t>
            </a:r>
          </a:p>
          <a:p>
            <a:pPr>
              <a:spcBef>
                <a:spcPct val="50000"/>
              </a:spcBef>
            </a:pPr>
            <a:r>
              <a:rPr lang="en-US" sz="1400">
                <a:solidFill>
                  <a:schemeClr val="bg1"/>
                </a:solidFill>
                <a:latin typeface="Rockwell Condensed" pitchFamily="18" charset="0"/>
              </a:rPr>
              <a:t>Skills</a:t>
            </a:r>
          </a:p>
        </p:txBody>
      </p:sp>
      <p:sp>
        <p:nvSpPr>
          <p:cNvPr id="121863" name="Text Box 7"/>
          <p:cNvSpPr txBox="1">
            <a:spLocks noChangeArrowheads="1"/>
          </p:cNvSpPr>
          <p:nvPr/>
        </p:nvSpPr>
        <p:spPr bwMode="auto">
          <a:xfrm>
            <a:off x="5638800" y="4343400"/>
            <a:ext cx="1295400" cy="366713"/>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Rockwell Condensed" pitchFamily="18" charset="0"/>
              </a:rPr>
              <a:t>Social Skills</a:t>
            </a:r>
          </a:p>
        </p:txBody>
      </p:sp>
      <p:sp>
        <p:nvSpPr>
          <p:cNvPr id="121864" name="Text Box 8"/>
          <p:cNvSpPr txBox="1">
            <a:spLocks noChangeArrowheads="1"/>
          </p:cNvSpPr>
          <p:nvPr/>
        </p:nvSpPr>
        <p:spPr bwMode="auto">
          <a:xfrm>
            <a:off x="5715000" y="5334000"/>
            <a:ext cx="1066800" cy="581025"/>
          </a:xfrm>
          <a:prstGeom prst="rect">
            <a:avLst/>
          </a:prstGeom>
          <a:noFill/>
          <a:ln w="9525">
            <a:noFill/>
            <a:miter lim="800000"/>
            <a:headEnd/>
            <a:tailEnd/>
          </a:ln>
          <a:effectLst/>
        </p:spPr>
        <p:txBody>
          <a:bodyPr>
            <a:spAutoFit/>
          </a:bodyPr>
          <a:lstStyle/>
          <a:p>
            <a:pPr>
              <a:spcBef>
                <a:spcPct val="50000"/>
              </a:spcBef>
            </a:pPr>
            <a:r>
              <a:rPr lang="en-US" sz="1600">
                <a:solidFill>
                  <a:schemeClr val="bg1"/>
                </a:solidFill>
                <a:latin typeface="Rockwell Condensed" pitchFamily="18" charset="0"/>
              </a:rPr>
              <a:t>Budgeting Skills</a:t>
            </a:r>
          </a:p>
        </p:txBody>
      </p:sp>
      <p:sp>
        <p:nvSpPr>
          <p:cNvPr id="121865" name="Rectangle 9"/>
          <p:cNvSpPr>
            <a:spLocks noChangeArrowheads="1"/>
          </p:cNvSpPr>
          <p:nvPr/>
        </p:nvSpPr>
        <p:spPr bwMode="auto">
          <a:xfrm>
            <a:off x="5791200" y="3200400"/>
            <a:ext cx="685800" cy="381000"/>
          </a:xfrm>
          <a:prstGeom prst="rect">
            <a:avLst/>
          </a:prstGeom>
          <a:solidFill>
            <a:schemeClr val="hlink"/>
          </a:solidFill>
          <a:ln w="9525">
            <a:solidFill>
              <a:schemeClr val="tx1"/>
            </a:solidFill>
            <a:miter lim="800000"/>
            <a:headEnd/>
            <a:tailEnd/>
          </a:ln>
          <a:effectLst/>
        </p:spPr>
        <p:txBody>
          <a:bodyPr wrap="none" anchor="ctr"/>
          <a:lstStyle/>
          <a:p>
            <a:pPr algn="ctr"/>
            <a:r>
              <a:rPr lang="en-US" sz="1400" b="1">
                <a:solidFill>
                  <a:schemeClr val="bg1"/>
                </a:solidFill>
                <a:latin typeface="Rockwell Condensed" pitchFamily="18" charset="0"/>
              </a:rPr>
              <a:t>VOC Skills</a:t>
            </a:r>
          </a:p>
        </p:txBody>
      </p:sp>
      <p:sp>
        <p:nvSpPr>
          <p:cNvPr id="121866" name="Text Box 10"/>
          <p:cNvSpPr txBox="1">
            <a:spLocks noChangeArrowheads="1"/>
          </p:cNvSpPr>
          <p:nvPr/>
        </p:nvSpPr>
        <p:spPr bwMode="auto">
          <a:xfrm>
            <a:off x="5638800" y="6019800"/>
            <a:ext cx="1143000" cy="304800"/>
          </a:xfrm>
          <a:prstGeom prst="rect">
            <a:avLst/>
          </a:prstGeom>
          <a:solidFill>
            <a:schemeClr val="hlink"/>
          </a:solidFill>
          <a:ln w="9525">
            <a:noFill/>
            <a:miter lim="800000"/>
            <a:headEnd/>
            <a:tailEnd/>
          </a:ln>
          <a:effectLst/>
        </p:spPr>
        <p:txBody>
          <a:bodyPr>
            <a:spAutoFit/>
          </a:bodyPr>
          <a:lstStyle/>
          <a:p>
            <a:pPr>
              <a:spcBef>
                <a:spcPct val="50000"/>
              </a:spcBef>
            </a:pPr>
            <a:r>
              <a:rPr lang="en-US" sz="1400">
                <a:solidFill>
                  <a:schemeClr val="bg1"/>
                </a:solidFill>
                <a:latin typeface="Rockwell" pitchFamily="18" charset="0"/>
              </a:rPr>
              <a:t>ADL Skills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1859">
                                            <p:txEl>
                                              <p:pRg st="1" end="1"/>
                                            </p:txEl>
                                          </p:spTgt>
                                        </p:tgtEl>
                                        <p:attrNameLst>
                                          <p:attrName>style.visibility</p:attrName>
                                        </p:attrNameLst>
                                      </p:cBhvr>
                                      <p:to>
                                        <p:strVal val="visible"/>
                                      </p:to>
                                    </p:set>
                                    <p:anim calcmode="lin" valueType="num">
                                      <p:cBhvr additive="base">
                                        <p:cTn id="11"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18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anim calcmode="lin" valueType="num">
                                      <p:cBhvr additive="base">
                                        <p:cTn id="15"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fld id="{5F4CAC69-289B-4939-8A7D-351608C525BE}" type="slidenum">
              <a:rPr lang="en-US"/>
              <a:pPr/>
              <a:t>62</a:t>
            </a:fld>
            <a:endParaRPr lang="en-US"/>
          </a:p>
        </p:txBody>
      </p:sp>
      <p:sp>
        <p:nvSpPr>
          <p:cNvPr id="122882" name="Rectangle 2"/>
          <p:cNvSpPr>
            <a:spLocks noGrp="1" noChangeArrowheads="1"/>
          </p:cNvSpPr>
          <p:nvPr>
            <p:ph type="title"/>
          </p:nvPr>
        </p:nvSpPr>
        <p:spPr>
          <a:xfrm>
            <a:off x="1350963" y="457200"/>
            <a:ext cx="7793037" cy="1143000"/>
          </a:xfrm>
        </p:spPr>
        <p:txBody>
          <a:bodyPr/>
          <a:lstStyle/>
          <a:p>
            <a:r>
              <a:rPr lang="en-US" u="sng" dirty="0">
                <a:solidFill>
                  <a:schemeClr val="accent6">
                    <a:lumMod val="75000"/>
                  </a:schemeClr>
                </a:solidFill>
                <a:latin typeface="Elephant" pitchFamily="18" charset="0"/>
              </a:rPr>
              <a:t>INTERVENTIONS</a:t>
            </a:r>
          </a:p>
        </p:txBody>
      </p:sp>
      <p:sp>
        <p:nvSpPr>
          <p:cNvPr id="122883" name="Rectangle 3"/>
          <p:cNvSpPr>
            <a:spLocks noGrp="1" noChangeArrowheads="1"/>
          </p:cNvSpPr>
          <p:nvPr>
            <p:ph type="body" idx="1"/>
          </p:nvPr>
        </p:nvSpPr>
        <p:spPr>
          <a:xfrm>
            <a:off x="381000" y="1676400"/>
            <a:ext cx="8229600" cy="4267200"/>
          </a:xfrm>
        </p:spPr>
        <p:txBody>
          <a:bodyPr/>
          <a:lstStyle/>
          <a:p>
            <a:r>
              <a:rPr lang="en-US" b="1" dirty="0">
                <a:solidFill>
                  <a:schemeClr val="hlink"/>
                </a:solidFill>
                <a:latin typeface="Rockwell" pitchFamily="18" charset="0"/>
              </a:rPr>
              <a:t>Supportive Employment</a:t>
            </a:r>
            <a:endParaRPr lang="en-US" dirty="0">
              <a:solidFill>
                <a:schemeClr val="tx2"/>
              </a:solidFill>
              <a:latin typeface="Rockwell" pitchFamily="18" charset="0"/>
            </a:endParaRPr>
          </a:p>
          <a:p>
            <a:pPr lvl="1"/>
            <a:r>
              <a:rPr lang="en-US" dirty="0">
                <a:latin typeface="Rockwell" pitchFamily="18" charset="0"/>
              </a:rPr>
              <a:t>Assistance with Résumé</a:t>
            </a:r>
          </a:p>
          <a:p>
            <a:pPr lvl="1"/>
            <a:r>
              <a:rPr lang="en-US" dirty="0">
                <a:latin typeface="Rockwell" pitchFamily="18" charset="0"/>
              </a:rPr>
              <a:t>Assistance with job interviews</a:t>
            </a:r>
          </a:p>
          <a:p>
            <a:pPr lvl="1"/>
            <a:r>
              <a:rPr lang="en-US" dirty="0">
                <a:latin typeface="Rockwell" pitchFamily="18" charset="0"/>
              </a:rPr>
              <a:t>Assistance with job skills  (staying on task, keeping a schedule, accepting constructive criticism, communicating with peers &amp; supervisor, etc</a:t>
            </a:r>
            <a:r>
              <a:rPr lang="en-US" dirty="0" smtClean="0">
                <a:latin typeface="Rockwell" pitchFamily="18" charset="0"/>
              </a:rPr>
              <a:t>.)</a:t>
            </a:r>
          </a:p>
          <a:p>
            <a:pPr lvl="1">
              <a:buNone/>
            </a:pPr>
            <a:r>
              <a:rPr lang="en-US" sz="2400" dirty="0" smtClean="0">
                <a:solidFill>
                  <a:srgbClr val="000099"/>
                </a:solidFill>
                <a:latin typeface="Rockwell" pitchFamily="18" charset="0"/>
              </a:rPr>
              <a:t>[</a:t>
            </a:r>
            <a:r>
              <a:rPr lang="en-US" dirty="0" smtClean="0">
                <a:solidFill>
                  <a:srgbClr val="000099"/>
                </a:solidFill>
                <a:latin typeface="Rockwell" pitchFamily="18" charset="0"/>
              </a:rPr>
              <a:t> </a:t>
            </a:r>
            <a:r>
              <a:rPr lang="en-US" sz="2400" dirty="0" smtClean="0">
                <a:solidFill>
                  <a:srgbClr val="000099"/>
                </a:solidFill>
                <a:latin typeface="Rockwell" pitchFamily="18" charset="0"/>
              </a:rPr>
              <a:t>Nursing skills: Education, Assessment, TX planning, Collaboration, skill building, commitment]</a:t>
            </a:r>
            <a:endParaRPr lang="en-US" dirty="0">
              <a:latin typeface="Rockwell" pitchFamily="18" charset="0"/>
            </a:endParaRPr>
          </a:p>
        </p:txBody>
      </p:sp>
      <p:pic>
        <p:nvPicPr>
          <p:cNvPr id="122884" name="Picture 4" descr="C:\Program Files\Common Files\Microsoft Shared\Clipart\cagcat50\PE01561_.wmf"/>
          <p:cNvPicPr>
            <a:picLocks noChangeAspect="1" noChangeArrowheads="1"/>
          </p:cNvPicPr>
          <p:nvPr/>
        </p:nvPicPr>
        <p:blipFill>
          <a:blip r:embed="rId3" cstate="print"/>
          <a:srcRect/>
          <a:stretch>
            <a:fillRect/>
          </a:stretch>
        </p:blipFill>
        <p:spPr bwMode="auto">
          <a:xfrm>
            <a:off x="6770688" y="1371600"/>
            <a:ext cx="2373312" cy="2051050"/>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 calcmode="lin" valueType="num">
                                      <p:cBhvr additive="base">
                                        <p:cTn id="11"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8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 calcmode="lin" valueType="num">
                                      <p:cBhvr additive="base">
                                        <p:cTn id="15"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8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 calcmode="lin" valueType="num">
                                      <p:cBhvr additive="base">
                                        <p:cTn id="19" dur="500" fill="hold"/>
                                        <p:tgtEl>
                                          <p:spTgt spid="1228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 calcmode="lin" valueType="num">
                                      <p:cBhvr additive="base">
                                        <p:cTn id="23" dur="5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8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2257425" y="304800"/>
            <a:ext cx="6276975" cy="1143000"/>
          </a:xfrm>
        </p:spPr>
        <p:txBody>
          <a:bodyPr/>
          <a:lstStyle/>
          <a:p>
            <a:r>
              <a:rPr lang="en-US" u="sng" dirty="0" smtClean="0">
                <a:solidFill>
                  <a:schemeClr val="accent6">
                    <a:lumMod val="75000"/>
                  </a:schemeClr>
                </a:solidFill>
                <a:latin typeface="Elephant" pitchFamily="18" charset="0"/>
              </a:rPr>
              <a:t>INTERVENTIONS</a:t>
            </a:r>
            <a:endParaRPr lang="en-US" u="sng" dirty="0">
              <a:solidFill>
                <a:schemeClr val="accent6">
                  <a:lumMod val="75000"/>
                </a:schemeClr>
              </a:solidFill>
            </a:endParaRPr>
          </a:p>
        </p:txBody>
      </p:sp>
      <p:sp>
        <p:nvSpPr>
          <p:cNvPr id="3" name="Content Placeholder 2"/>
          <p:cNvSpPr>
            <a:spLocks noGrp="1"/>
          </p:cNvSpPr>
          <p:nvPr>
            <p:ph idx="1"/>
          </p:nvPr>
        </p:nvSpPr>
        <p:spPr>
          <a:xfrm>
            <a:off x="533400" y="1600200"/>
            <a:ext cx="8077200" cy="4419600"/>
          </a:xfrm>
        </p:spPr>
        <p:txBody>
          <a:bodyPr/>
          <a:lstStyle/>
          <a:p>
            <a:r>
              <a:rPr lang="en-US" b="1" dirty="0" smtClean="0">
                <a:solidFill>
                  <a:srgbClr val="FF0000"/>
                </a:solidFill>
                <a:latin typeface="Rockwell" pitchFamily="18" charset="0"/>
              </a:rPr>
              <a:t>Supported Housing</a:t>
            </a:r>
          </a:p>
          <a:p>
            <a:pPr lvl="1"/>
            <a:r>
              <a:rPr lang="en-US" b="1" dirty="0" smtClean="0">
                <a:latin typeface="Rockwell" pitchFamily="18" charset="0"/>
              </a:rPr>
              <a:t>Team works with landlord &amp; family</a:t>
            </a:r>
          </a:p>
          <a:p>
            <a:pPr lvl="1"/>
            <a:r>
              <a:rPr lang="en-US" b="1" dirty="0" smtClean="0">
                <a:latin typeface="Rockwell" pitchFamily="18" charset="0"/>
              </a:rPr>
              <a:t>Payment made by others when necessary, such as family, </a:t>
            </a:r>
            <a:r>
              <a:rPr lang="en-US" b="1" dirty="0" err="1" smtClean="0">
                <a:latin typeface="Rockwell" pitchFamily="18" charset="0"/>
              </a:rPr>
              <a:t>payeeship</a:t>
            </a:r>
            <a:endParaRPr lang="en-US" b="1" dirty="0" smtClean="0">
              <a:latin typeface="Rockwell" pitchFamily="18" charset="0"/>
            </a:endParaRPr>
          </a:p>
          <a:p>
            <a:pPr lvl="1"/>
            <a:r>
              <a:rPr lang="en-US" b="1" dirty="0" smtClean="0">
                <a:latin typeface="Rockwell" pitchFamily="18" charset="0"/>
              </a:rPr>
              <a:t>In home assistance with ADL’s—cooking, shopping, cleaning, budgeting</a:t>
            </a:r>
          </a:p>
          <a:p>
            <a:pPr lvl="1"/>
            <a:r>
              <a:rPr lang="en-US" b="1" dirty="0" smtClean="0">
                <a:latin typeface="Rockwell" pitchFamily="18" charset="0"/>
              </a:rPr>
              <a:t>Assessment of social contacts</a:t>
            </a:r>
          </a:p>
          <a:p>
            <a:pPr lvl="1">
              <a:buNone/>
            </a:pPr>
            <a:r>
              <a:rPr lang="en-US" sz="2400" dirty="0" smtClean="0">
                <a:solidFill>
                  <a:srgbClr val="000099"/>
                </a:solidFill>
                <a:latin typeface="Rockwell" pitchFamily="18" charset="0"/>
              </a:rPr>
              <a:t>[ Nursing skills: Education, Assessment, TX planning, Collaboration, skill building, commitment]</a:t>
            </a:r>
            <a:endParaRPr lang="en-US" sz="2400" dirty="0" smtClean="0">
              <a:latin typeface="Rockwell" pitchFamily="18" charset="0"/>
            </a:endParaRPr>
          </a:p>
          <a:p>
            <a:pPr lvl="1"/>
            <a:endParaRPr lang="en-US" b="1" dirty="0">
              <a:latin typeface="Rockwell"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47B79DA2-BE85-45BC-A5F9-79306ABF7DD0}" type="slidenum">
              <a:rPr lang="en-US"/>
              <a:pPr/>
              <a:t>64</a:t>
            </a:fld>
            <a:endParaRPr lang="en-US"/>
          </a:p>
        </p:txBody>
      </p:sp>
      <p:sp>
        <p:nvSpPr>
          <p:cNvPr id="123906" name="Rectangle 2"/>
          <p:cNvSpPr>
            <a:spLocks noGrp="1" noChangeArrowheads="1"/>
          </p:cNvSpPr>
          <p:nvPr>
            <p:ph type="title"/>
          </p:nvPr>
        </p:nvSpPr>
        <p:spPr>
          <a:xfrm>
            <a:off x="2362200" y="381000"/>
            <a:ext cx="6581775" cy="1143000"/>
          </a:xfrm>
        </p:spPr>
        <p:txBody>
          <a:bodyPr/>
          <a:lstStyle/>
          <a:p>
            <a:r>
              <a:rPr lang="en-US" u="sng" dirty="0">
                <a:solidFill>
                  <a:schemeClr val="accent6">
                    <a:lumMod val="75000"/>
                  </a:schemeClr>
                </a:solidFill>
                <a:latin typeface="Elephant" pitchFamily="18" charset="0"/>
              </a:rPr>
              <a:t>INTERVENTIONS</a:t>
            </a:r>
          </a:p>
        </p:txBody>
      </p:sp>
      <p:sp>
        <p:nvSpPr>
          <p:cNvPr id="123907" name="Rectangle 3"/>
          <p:cNvSpPr>
            <a:spLocks noGrp="1" noChangeArrowheads="1"/>
          </p:cNvSpPr>
          <p:nvPr>
            <p:ph type="body" idx="1"/>
          </p:nvPr>
        </p:nvSpPr>
        <p:spPr>
          <a:xfrm>
            <a:off x="1143000" y="1600200"/>
            <a:ext cx="7772400" cy="4383087"/>
          </a:xfrm>
        </p:spPr>
        <p:txBody>
          <a:bodyPr/>
          <a:lstStyle/>
          <a:p>
            <a:r>
              <a:rPr lang="en-US" b="1" dirty="0">
                <a:solidFill>
                  <a:schemeClr val="hlink"/>
                </a:solidFill>
                <a:latin typeface="Rockwell" pitchFamily="18" charset="0"/>
              </a:rPr>
              <a:t>Collaboration</a:t>
            </a:r>
            <a:r>
              <a:rPr lang="en-US" dirty="0">
                <a:latin typeface="Rockwell" pitchFamily="18" charset="0"/>
              </a:rPr>
              <a:t> with Families/Significant others</a:t>
            </a:r>
          </a:p>
          <a:p>
            <a:r>
              <a:rPr lang="en-US" b="1" dirty="0">
                <a:solidFill>
                  <a:schemeClr val="hlink"/>
                </a:solidFill>
                <a:latin typeface="Rockwell" pitchFamily="18" charset="0"/>
              </a:rPr>
              <a:t>Collaboration</a:t>
            </a:r>
            <a:r>
              <a:rPr lang="en-US" b="1" dirty="0">
                <a:latin typeface="Rockwell" pitchFamily="18" charset="0"/>
              </a:rPr>
              <a:t> </a:t>
            </a:r>
            <a:r>
              <a:rPr lang="en-US" dirty="0">
                <a:latin typeface="Rockwell" pitchFamily="18" charset="0"/>
              </a:rPr>
              <a:t>with Guardian, PCP, dentist, lawyers, probation or parole officer, landlords, employers, etc.</a:t>
            </a:r>
          </a:p>
          <a:p>
            <a:r>
              <a:rPr lang="en-US" b="1" dirty="0">
                <a:solidFill>
                  <a:schemeClr val="hlink"/>
                </a:solidFill>
                <a:latin typeface="Rockwell" pitchFamily="18" charset="0"/>
              </a:rPr>
              <a:t>Collaboration</a:t>
            </a:r>
            <a:r>
              <a:rPr lang="en-US" dirty="0">
                <a:latin typeface="Rockwell" pitchFamily="18" charset="0"/>
              </a:rPr>
              <a:t> with other providers  </a:t>
            </a:r>
            <a:r>
              <a:rPr lang="en-US" dirty="0" smtClean="0">
                <a:latin typeface="Rockwell" pitchFamily="18" charset="0"/>
              </a:rPr>
              <a:t>(Hospitals, Crisis units, SA providers</a:t>
            </a:r>
            <a:r>
              <a:rPr lang="en-US" dirty="0" smtClean="0"/>
              <a:t>)</a:t>
            </a:r>
          </a:p>
          <a:p>
            <a:pPr marL="342900" lvl="1" indent="-342900">
              <a:buClr>
                <a:schemeClr val="folHlink"/>
              </a:buClr>
              <a:buSzPct val="60000"/>
              <a:buNone/>
            </a:pPr>
            <a:r>
              <a:rPr lang="en-US" dirty="0" smtClean="0">
                <a:solidFill>
                  <a:srgbClr val="000099"/>
                </a:solidFill>
                <a:latin typeface="Rockwell" pitchFamily="18" charset="0"/>
              </a:rPr>
              <a:t>[ Requires good Communication Skills!]</a:t>
            </a:r>
            <a:endParaRPr lang="en-US"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3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48CAD37A-06BF-47BB-A73D-62F38F3B7436}" type="slidenum">
              <a:rPr lang="en-US"/>
              <a:pPr/>
              <a:t>65</a:t>
            </a:fld>
            <a:endParaRPr lang="en-US"/>
          </a:p>
        </p:txBody>
      </p:sp>
      <p:sp>
        <p:nvSpPr>
          <p:cNvPr id="324610" name="Rectangle 2"/>
          <p:cNvSpPr>
            <a:spLocks noGrp="1" noChangeArrowheads="1"/>
          </p:cNvSpPr>
          <p:nvPr>
            <p:ph type="title"/>
          </p:nvPr>
        </p:nvSpPr>
        <p:spPr>
          <a:xfrm>
            <a:off x="2486025" y="304800"/>
            <a:ext cx="6276975" cy="1143000"/>
          </a:xfrm>
        </p:spPr>
        <p:txBody>
          <a:bodyPr/>
          <a:lstStyle/>
          <a:p>
            <a:r>
              <a:rPr lang="en-US" b="1" u="sng" dirty="0">
                <a:solidFill>
                  <a:schemeClr val="accent6">
                    <a:lumMod val="75000"/>
                  </a:schemeClr>
                </a:solidFill>
                <a:latin typeface="Elephant" pitchFamily="18" charset="0"/>
              </a:rPr>
              <a:t>INTERVENTIONS</a:t>
            </a:r>
          </a:p>
        </p:txBody>
      </p:sp>
      <p:sp>
        <p:nvSpPr>
          <p:cNvPr id="324611" name="Rectangle 3"/>
          <p:cNvSpPr>
            <a:spLocks noGrp="1" noChangeArrowheads="1"/>
          </p:cNvSpPr>
          <p:nvPr>
            <p:ph type="body" idx="1"/>
          </p:nvPr>
        </p:nvSpPr>
        <p:spPr>
          <a:xfrm>
            <a:off x="457200" y="1524000"/>
            <a:ext cx="8077200" cy="4495800"/>
          </a:xfrm>
        </p:spPr>
        <p:txBody>
          <a:bodyPr/>
          <a:lstStyle/>
          <a:p>
            <a:r>
              <a:rPr lang="en-US" b="1" dirty="0" smtClean="0">
                <a:solidFill>
                  <a:srgbClr val="FF0000"/>
                </a:solidFill>
                <a:latin typeface="Rockwell" pitchFamily="18" charset="0"/>
              </a:rPr>
              <a:t>Provide transportation:</a:t>
            </a:r>
            <a:endParaRPr lang="en-US" b="1" dirty="0">
              <a:solidFill>
                <a:srgbClr val="FF0000"/>
              </a:solidFill>
              <a:latin typeface="Rockwell" pitchFamily="18" charset="0"/>
            </a:endParaRPr>
          </a:p>
          <a:p>
            <a:pPr lvl="1"/>
            <a:r>
              <a:rPr lang="en-US" dirty="0" smtClean="0">
                <a:latin typeface="Times New Roman" pitchFamily="18" charset="0"/>
                <a:cs typeface="Times New Roman" pitchFamily="18" charset="0"/>
              </a:rPr>
              <a:t>Rides to work until comfortable with public </a:t>
            </a:r>
            <a:r>
              <a:rPr lang="en-US" dirty="0">
                <a:latin typeface="Times New Roman" pitchFamily="18" charset="0"/>
                <a:cs typeface="Times New Roman" pitchFamily="18" charset="0"/>
              </a:rPr>
              <a:t>transportation system</a:t>
            </a:r>
          </a:p>
          <a:p>
            <a:pPr lvl="1"/>
            <a:r>
              <a:rPr lang="en-US" dirty="0">
                <a:latin typeface="Times New Roman" pitchFamily="18" charset="0"/>
                <a:cs typeface="Times New Roman" pitchFamily="18" charset="0"/>
              </a:rPr>
              <a:t>Dr. appointments </a:t>
            </a:r>
            <a:r>
              <a:rPr lang="en-US" sz="2000" dirty="0" smtClean="0">
                <a:latin typeface="Times New Roman" pitchFamily="18" charset="0"/>
                <a:cs typeface="Times New Roman" pitchFamily="18" charset="0"/>
              </a:rPr>
              <a:t>(until clinically appropriate, individuals </a:t>
            </a:r>
            <a:r>
              <a:rPr lang="en-US" sz="2000" dirty="0">
                <a:latin typeface="Times New Roman" pitchFamily="18" charset="0"/>
                <a:cs typeface="Times New Roman" pitchFamily="18" charset="0"/>
              </a:rPr>
              <a:t>have to have staff with them)</a:t>
            </a:r>
          </a:p>
          <a:p>
            <a:pPr lvl="1"/>
            <a:r>
              <a:rPr lang="en-US" dirty="0">
                <a:latin typeface="Times New Roman" pitchFamily="18" charset="0"/>
                <a:cs typeface="Times New Roman" pitchFamily="18" charset="0"/>
              </a:rPr>
              <a:t>Grocery shopping </a:t>
            </a:r>
            <a:r>
              <a:rPr lang="en-US" dirty="0" smtClean="0">
                <a:latin typeface="Times New Roman" pitchFamily="18" charset="0"/>
                <a:cs typeface="Times New Roman" pitchFamily="18" charset="0"/>
              </a:rPr>
              <a:t>trips  </a:t>
            </a:r>
            <a:r>
              <a:rPr lang="en-US" sz="2400" dirty="0" smtClean="0">
                <a:latin typeface="Times New Roman" pitchFamily="18" charset="0"/>
                <a:cs typeface="Times New Roman" pitchFamily="18" charset="0"/>
              </a:rPr>
              <a:t>(Assist with healthy choices)</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Trips to community resources </a:t>
            </a:r>
            <a:r>
              <a:rPr lang="en-US" dirty="0" smtClean="0">
                <a:latin typeface="Times New Roman" pitchFamily="18" charset="0"/>
                <a:cs typeface="Times New Roman" pitchFamily="18" charset="0"/>
              </a:rPr>
              <a:t>and leisure activities  </a:t>
            </a:r>
            <a:r>
              <a:rPr lang="en-US" sz="2400" dirty="0" smtClean="0">
                <a:latin typeface="Times New Roman" pitchFamily="18" charset="0"/>
                <a:cs typeface="Times New Roman" pitchFamily="18" charset="0"/>
              </a:rPr>
              <a:t>(Exercise, building new  pathways)</a:t>
            </a:r>
            <a:endParaRPr lang="en-US" dirty="0" smtClean="0">
              <a:latin typeface="Times New Roman" pitchFamily="18" charset="0"/>
              <a:cs typeface="Times New Roman" pitchFamily="18" charset="0"/>
            </a:endParaRPr>
          </a:p>
          <a:p>
            <a:pPr lvl="1">
              <a:buNone/>
            </a:pPr>
            <a:r>
              <a:rPr lang="en-US" sz="2000" dirty="0" smtClean="0">
                <a:solidFill>
                  <a:srgbClr val="000099"/>
                </a:solidFill>
                <a:latin typeface="Rockwell" pitchFamily="18" charset="0"/>
              </a:rPr>
              <a:t>[ Nursing skills: Education, Assessment, TX planning, Collaboration, skill building, commitment]</a:t>
            </a:r>
            <a:endParaRPr lang="en-US" sz="2000" dirty="0" smtClean="0">
              <a:latin typeface="Rockwell" pitchFamily="18" charset="0"/>
            </a:endParaRPr>
          </a:p>
          <a:p>
            <a:pPr lvl="1"/>
            <a:endParaRPr lang="en-US" sz="20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8" name="Slide Number Placeholder 3"/>
          <p:cNvSpPr>
            <a:spLocks noGrp="1"/>
          </p:cNvSpPr>
          <p:nvPr>
            <p:ph type="sldNum" sz="quarter" idx="12"/>
          </p:nvPr>
        </p:nvSpPr>
        <p:spPr/>
        <p:txBody>
          <a:bodyPr/>
          <a:lstStyle/>
          <a:p>
            <a:fld id="{F070EE97-22D6-434B-9E68-A5686E73615E}" type="slidenum">
              <a:rPr lang="en-US"/>
              <a:pPr/>
              <a:t>66</a:t>
            </a:fld>
            <a:endParaRPr lang="en-US"/>
          </a:p>
        </p:txBody>
      </p:sp>
      <p:sp>
        <p:nvSpPr>
          <p:cNvPr id="129026" name="Text Box 2"/>
          <p:cNvSpPr txBox="1">
            <a:spLocks noChangeArrowheads="1"/>
          </p:cNvSpPr>
          <p:nvPr/>
        </p:nvSpPr>
        <p:spPr bwMode="auto">
          <a:xfrm>
            <a:off x="3048000" y="381000"/>
            <a:ext cx="5410200" cy="1323439"/>
          </a:xfrm>
          <a:prstGeom prst="rect">
            <a:avLst/>
          </a:prstGeom>
          <a:noFill/>
          <a:ln w="9525">
            <a:noFill/>
            <a:miter lim="800000"/>
            <a:headEnd/>
            <a:tailEnd/>
          </a:ln>
          <a:effectLst/>
        </p:spPr>
        <p:txBody>
          <a:bodyPr wrap="square">
            <a:spAutoFit/>
          </a:bodyPr>
          <a:lstStyle/>
          <a:p>
            <a:pPr>
              <a:spcBef>
                <a:spcPct val="50000"/>
              </a:spcBef>
            </a:pPr>
            <a:r>
              <a:rPr lang="en-US" sz="4000" b="1" dirty="0">
                <a:solidFill>
                  <a:schemeClr val="accent6">
                    <a:lumMod val="75000"/>
                  </a:schemeClr>
                </a:solidFill>
                <a:latin typeface="Rockwell" pitchFamily="18" charset="0"/>
              </a:rPr>
              <a:t>What ACT </a:t>
            </a:r>
            <a:r>
              <a:rPr lang="en-US" sz="4000" b="1" dirty="0" smtClean="0">
                <a:solidFill>
                  <a:schemeClr val="accent6">
                    <a:lumMod val="75000"/>
                  </a:schemeClr>
                </a:solidFill>
                <a:latin typeface="Rockwell" pitchFamily="18" charset="0"/>
              </a:rPr>
              <a:t>Team can </a:t>
            </a:r>
            <a:r>
              <a:rPr lang="en-US" sz="4000" b="1" dirty="0">
                <a:solidFill>
                  <a:schemeClr val="accent6">
                    <a:lumMod val="75000"/>
                  </a:schemeClr>
                </a:solidFill>
                <a:latin typeface="Rockwell" pitchFamily="18" charset="0"/>
              </a:rPr>
              <a:t>not do:</a:t>
            </a:r>
          </a:p>
        </p:txBody>
      </p:sp>
      <p:sp>
        <p:nvSpPr>
          <p:cNvPr id="129027" name="Text Box 3"/>
          <p:cNvSpPr txBox="1">
            <a:spLocks noChangeArrowheads="1"/>
          </p:cNvSpPr>
          <p:nvPr/>
        </p:nvSpPr>
        <p:spPr bwMode="auto">
          <a:xfrm>
            <a:off x="1066800" y="1752600"/>
            <a:ext cx="7696200" cy="4414838"/>
          </a:xfrm>
          <a:prstGeom prst="rect">
            <a:avLst/>
          </a:prstGeom>
          <a:noFill/>
          <a:ln w="9525">
            <a:noFill/>
            <a:miter lim="800000"/>
            <a:headEnd/>
            <a:tailEnd/>
          </a:ln>
          <a:effectLst/>
        </p:spPr>
        <p:txBody>
          <a:bodyPr>
            <a:spAutoFit/>
          </a:bodyPr>
          <a:lstStyle/>
          <a:p>
            <a:pPr>
              <a:spcBef>
                <a:spcPct val="50000"/>
              </a:spcBef>
            </a:pPr>
            <a:r>
              <a:rPr lang="en-US" dirty="0">
                <a:latin typeface="Rockwell" pitchFamily="18" charset="0"/>
              </a:rPr>
              <a:t>Violate the client’s right to make poor decisions, even when we disagree  </a:t>
            </a:r>
            <a:r>
              <a:rPr lang="en-US" sz="1600" dirty="0">
                <a:latin typeface="Rockwell" pitchFamily="18" charset="0"/>
              </a:rPr>
              <a:t>(I.e.— Not taking medications as ordered, drinking alcohol or using drugs, being with people who use drugs, living where they want, </a:t>
            </a:r>
            <a:r>
              <a:rPr lang="en-US" sz="1600" b="1" i="1" dirty="0">
                <a:latin typeface="Rockwell" pitchFamily="18" charset="0"/>
              </a:rPr>
              <a:t>refusing services that would help</a:t>
            </a:r>
            <a:r>
              <a:rPr lang="en-US" sz="1600" dirty="0">
                <a:latin typeface="Rockwell" pitchFamily="18" charset="0"/>
              </a:rPr>
              <a:t>)</a:t>
            </a:r>
          </a:p>
          <a:p>
            <a:pPr>
              <a:spcBef>
                <a:spcPct val="50000"/>
              </a:spcBef>
            </a:pPr>
            <a:r>
              <a:rPr lang="en-US" dirty="0">
                <a:latin typeface="Rockwell" pitchFamily="18" charset="0"/>
              </a:rPr>
              <a:t>Provide information to non-guardians without consent to release information by the person.</a:t>
            </a:r>
          </a:p>
          <a:p>
            <a:pPr>
              <a:spcBef>
                <a:spcPct val="50000"/>
              </a:spcBef>
            </a:pPr>
            <a:r>
              <a:rPr lang="en-US" dirty="0">
                <a:latin typeface="Rockwell" pitchFamily="18" charset="0"/>
              </a:rPr>
              <a:t>Place the person in a hospital or CSU against their will, unless they meet the law’s definition of danger to self or others.</a:t>
            </a:r>
          </a:p>
          <a:p>
            <a:pPr>
              <a:spcBef>
                <a:spcPct val="50000"/>
              </a:spcBef>
            </a:pPr>
            <a:r>
              <a:rPr lang="en-US" dirty="0">
                <a:latin typeface="Rockwell" pitchFamily="18" charset="0"/>
              </a:rPr>
              <a:t>Prevent them from leaving the team, unless they have a guardian.</a:t>
            </a:r>
          </a:p>
        </p:txBody>
      </p:sp>
      <p:sp>
        <p:nvSpPr>
          <p:cNvPr id="129028" name="AutoShape 4"/>
          <p:cNvSpPr>
            <a:spLocks noChangeArrowheads="1"/>
          </p:cNvSpPr>
          <p:nvPr/>
        </p:nvSpPr>
        <p:spPr bwMode="auto">
          <a:xfrm>
            <a:off x="304800" y="20574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29030" name="AutoShape 6"/>
          <p:cNvSpPr>
            <a:spLocks noChangeArrowheads="1"/>
          </p:cNvSpPr>
          <p:nvPr/>
        </p:nvSpPr>
        <p:spPr bwMode="auto">
          <a:xfrm>
            <a:off x="304800" y="32766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29031" name="AutoShape 7"/>
          <p:cNvSpPr>
            <a:spLocks noChangeArrowheads="1"/>
          </p:cNvSpPr>
          <p:nvPr/>
        </p:nvSpPr>
        <p:spPr bwMode="auto">
          <a:xfrm>
            <a:off x="304800" y="41910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129032" name="AutoShape 8"/>
          <p:cNvSpPr>
            <a:spLocks noChangeArrowheads="1"/>
          </p:cNvSpPr>
          <p:nvPr/>
        </p:nvSpPr>
        <p:spPr bwMode="auto">
          <a:xfrm>
            <a:off x="304800" y="54864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C260E267-9792-45B4-BF4A-57213DEE9BFA}" type="slidenum">
              <a:rPr lang="en-US"/>
              <a:pPr/>
              <a:t>67</a:t>
            </a:fld>
            <a:endParaRPr lang="en-US"/>
          </a:p>
        </p:txBody>
      </p:sp>
      <p:sp>
        <p:nvSpPr>
          <p:cNvPr id="339970" name="Rectangle 2"/>
          <p:cNvSpPr>
            <a:spLocks noGrp="1" noChangeArrowheads="1"/>
          </p:cNvSpPr>
          <p:nvPr>
            <p:ph type="title"/>
          </p:nvPr>
        </p:nvSpPr>
        <p:spPr/>
        <p:txBody>
          <a:bodyPr/>
          <a:lstStyle/>
          <a:p>
            <a:r>
              <a:rPr lang="en-US" b="1" u="sng" dirty="0" smtClean="0">
                <a:solidFill>
                  <a:schemeClr val="accent6">
                    <a:lumMod val="75000"/>
                  </a:schemeClr>
                </a:solidFill>
                <a:latin typeface="Rockwell" pitchFamily="18" charset="0"/>
              </a:rPr>
              <a:t>Skills MH nurses need:</a:t>
            </a:r>
            <a:endParaRPr lang="en-US" b="1" u="sng" dirty="0">
              <a:solidFill>
                <a:schemeClr val="accent6">
                  <a:lumMod val="75000"/>
                </a:schemeClr>
              </a:solidFill>
              <a:latin typeface="Rockwell" pitchFamily="18" charset="0"/>
            </a:endParaRPr>
          </a:p>
        </p:txBody>
      </p:sp>
      <p:sp>
        <p:nvSpPr>
          <p:cNvPr id="339971" name="Rectangle 3"/>
          <p:cNvSpPr>
            <a:spLocks noGrp="1" noChangeArrowheads="1"/>
          </p:cNvSpPr>
          <p:nvPr>
            <p:ph type="body" idx="1"/>
          </p:nvPr>
        </p:nvSpPr>
        <p:spPr/>
        <p:txBody>
          <a:bodyPr/>
          <a:lstStyle/>
          <a:p>
            <a:r>
              <a:rPr lang="en-US" sz="3600" b="1" dirty="0" smtClean="0">
                <a:latin typeface="Rockwell" pitchFamily="18" charset="0"/>
              </a:rPr>
              <a:t>Have </a:t>
            </a:r>
            <a:r>
              <a:rPr lang="en-US" sz="3600" b="1" dirty="0">
                <a:latin typeface="Rockwell" pitchFamily="18" charset="0"/>
              </a:rPr>
              <a:t>a clear vision of the mission of the team</a:t>
            </a:r>
          </a:p>
          <a:p>
            <a:r>
              <a:rPr lang="en-US" sz="3600" dirty="0">
                <a:latin typeface="Rockwell" pitchFamily="18" charset="0"/>
              </a:rPr>
              <a:t>Be committed to the model</a:t>
            </a:r>
          </a:p>
          <a:p>
            <a:r>
              <a:rPr lang="en-US" sz="3600" dirty="0">
                <a:latin typeface="Rockwell" pitchFamily="18" charset="0"/>
              </a:rPr>
              <a:t>Have a support </a:t>
            </a:r>
            <a:r>
              <a:rPr lang="en-US" sz="3600" dirty="0" smtClean="0">
                <a:latin typeface="Rockwell" pitchFamily="18" charset="0"/>
              </a:rPr>
              <a:t>system</a:t>
            </a:r>
          </a:p>
          <a:p>
            <a:r>
              <a:rPr lang="en-US" sz="3600" dirty="0" smtClean="0">
                <a:latin typeface="Rockwell" pitchFamily="18" charset="0"/>
              </a:rPr>
              <a:t>Have a strong voice on the team</a:t>
            </a:r>
          </a:p>
          <a:p>
            <a:r>
              <a:rPr lang="en-US" sz="3600" dirty="0" smtClean="0">
                <a:latin typeface="Rockwell" pitchFamily="18" charset="0"/>
              </a:rPr>
              <a:t>Organizational skills</a:t>
            </a:r>
            <a:endParaRPr lang="en-US" sz="3600" dirty="0">
              <a:latin typeface="Rockwell"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3DDF0E7A-0C7F-46AA-917B-388CD8755A44}" type="slidenum">
              <a:rPr lang="en-US"/>
              <a:pPr/>
              <a:t>68</a:t>
            </a:fld>
            <a:endParaRPr lang="en-US"/>
          </a:p>
        </p:txBody>
      </p:sp>
      <p:sp>
        <p:nvSpPr>
          <p:cNvPr id="338946" name="Rectangle 2"/>
          <p:cNvSpPr>
            <a:spLocks noGrp="1" noChangeArrowheads="1"/>
          </p:cNvSpPr>
          <p:nvPr>
            <p:ph type="title"/>
          </p:nvPr>
        </p:nvSpPr>
        <p:spPr>
          <a:xfrm>
            <a:off x="1143000" y="381000"/>
            <a:ext cx="7793037" cy="1143000"/>
          </a:xfrm>
        </p:spPr>
        <p:txBody>
          <a:bodyPr/>
          <a:lstStyle/>
          <a:p>
            <a:r>
              <a:rPr lang="en-US" u="sng" dirty="0" smtClean="0">
                <a:solidFill>
                  <a:schemeClr val="accent6">
                    <a:lumMod val="75000"/>
                  </a:schemeClr>
                </a:solidFill>
                <a:latin typeface="Rockwell" pitchFamily="18" charset="0"/>
              </a:rPr>
              <a:t>Nurses-- </a:t>
            </a:r>
            <a:r>
              <a:rPr lang="en-US" u="sng" dirty="0">
                <a:solidFill>
                  <a:schemeClr val="accent6">
                    <a:lumMod val="75000"/>
                  </a:schemeClr>
                </a:solidFill>
                <a:latin typeface="Rockwell" pitchFamily="18" charset="0"/>
              </a:rPr>
              <a:t>NEEDED ABILITIES</a:t>
            </a:r>
          </a:p>
        </p:txBody>
      </p:sp>
      <p:sp>
        <p:nvSpPr>
          <p:cNvPr id="338947" name="Rectangle 3"/>
          <p:cNvSpPr>
            <a:spLocks noGrp="1" noChangeArrowheads="1"/>
          </p:cNvSpPr>
          <p:nvPr>
            <p:ph type="body" idx="1"/>
          </p:nvPr>
        </p:nvSpPr>
        <p:spPr>
          <a:xfrm>
            <a:off x="1371600" y="1752600"/>
            <a:ext cx="7772400" cy="4114800"/>
          </a:xfrm>
        </p:spPr>
        <p:txBody>
          <a:bodyPr/>
          <a:lstStyle/>
          <a:p>
            <a:pPr>
              <a:lnSpc>
                <a:spcPct val="90000"/>
              </a:lnSpc>
            </a:pPr>
            <a:r>
              <a:rPr lang="en-US" sz="2800" dirty="0">
                <a:latin typeface="Rockwell" pitchFamily="18" charset="0"/>
              </a:rPr>
              <a:t>Ability to be a team player</a:t>
            </a:r>
          </a:p>
          <a:p>
            <a:pPr>
              <a:lnSpc>
                <a:spcPct val="90000"/>
              </a:lnSpc>
            </a:pPr>
            <a:r>
              <a:rPr lang="en-US" sz="2800" dirty="0">
                <a:latin typeface="Rockwell" pitchFamily="18" charset="0"/>
              </a:rPr>
              <a:t>To be flexible and organized</a:t>
            </a:r>
          </a:p>
          <a:p>
            <a:pPr>
              <a:lnSpc>
                <a:spcPct val="90000"/>
              </a:lnSpc>
            </a:pPr>
            <a:r>
              <a:rPr lang="en-US" sz="2800" dirty="0">
                <a:latin typeface="Rockwell" pitchFamily="18" charset="0"/>
              </a:rPr>
              <a:t>Able to communicate effectively to all team members, especially with the person served</a:t>
            </a:r>
          </a:p>
          <a:p>
            <a:pPr>
              <a:lnSpc>
                <a:spcPct val="90000"/>
              </a:lnSpc>
            </a:pPr>
            <a:r>
              <a:rPr lang="en-US" sz="2800" dirty="0">
                <a:latin typeface="Rockwell" pitchFamily="18" charset="0"/>
              </a:rPr>
              <a:t>To understand Stages of Change/Motivational Interviewing</a:t>
            </a:r>
          </a:p>
          <a:p>
            <a:pPr>
              <a:lnSpc>
                <a:spcPct val="90000"/>
              </a:lnSpc>
            </a:pPr>
            <a:r>
              <a:rPr lang="en-US" sz="2800" dirty="0">
                <a:latin typeface="Rockwell" pitchFamily="18" charset="0"/>
              </a:rPr>
              <a:t>To develop a long term relationship</a:t>
            </a:r>
          </a:p>
          <a:p>
            <a:pPr>
              <a:lnSpc>
                <a:spcPct val="90000"/>
              </a:lnSpc>
            </a:pPr>
            <a:r>
              <a:rPr lang="en-US" sz="2800" dirty="0">
                <a:latin typeface="Rockwell" pitchFamily="18" charset="0"/>
              </a:rPr>
              <a:t>Able to carry the hope for the person, until they are ready to take it back.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68EEA2CE-C2F5-4AC7-A7C5-688C81ADF0EF}" type="slidenum">
              <a:rPr lang="en-US"/>
              <a:pPr/>
              <a:t>69</a:t>
            </a:fld>
            <a:endParaRPr lang="en-US"/>
          </a:p>
        </p:txBody>
      </p:sp>
      <p:sp>
        <p:nvSpPr>
          <p:cNvPr id="334850" name="Rectangle 2"/>
          <p:cNvSpPr>
            <a:spLocks noGrp="1" noChangeArrowheads="1"/>
          </p:cNvSpPr>
          <p:nvPr>
            <p:ph type="title"/>
          </p:nvPr>
        </p:nvSpPr>
        <p:spPr>
          <a:xfrm>
            <a:off x="1066800" y="381000"/>
            <a:ext cx="7793038" cy="1143000"/>
          </a:xfrm>
        </p:spPr>
        <p:txBody>
          <a:bodyPr/>
          <a:lstStyle/>
          <a:p>
            <a:r>
              <a:rPr lang="en-US" u="sng" dirty="0" smtClean="0">
                <a:solidFill>
                  <a:schemeClr val="accent6">
                    <a:lumMod val="75000"/>
                  </a:schemeClr>
                </a:solidFill>
                <a:latin typeface="Rockwell" pitchFamily="18" charset="0"/>
              </a:rPr>
              <a:t>Nurses-- </a:t>
            </a:r>
            <a:r>
              <a:rPr lang="en-US" u="sng" dirty="0">
                <a:solidFill>
                  <a:schemeClr val="accent6">
                    <a:lumMod val="75000"/>
                  </a:schemeClr>
                </a:solidFill>
                <a:latin typeface="Rockwell" pitchFamily="18" charset="0"/>
              </a:rPr>
              <a:t>NEEDED ABILITIES</a:t>
            </a:r>
          </a:p>
        </p:txBody>
      </p:sp>
      <p:sp>
        <p:nvSpPr>
          <p:cNvPr id="334851" name="Rectangle 3"/>
          <p:cNvSpPr>
            <a:spLocks noGrp="1" noChangeArrowheads="1"/>
          </p:cNvSpPr>
          <p:nvPr>
            <p:ph type="body" idx="1"/>
          </p:nvPr>
        </p:nvSpPr>
        <p:spPr>
          <a:xfrm>
            <a:off x="874713" y="1828800"/>
            <a:ext cx="8269287" cy="4267200"/>
          </a:xfrm>
        </p:spPr>
        <p:txBody>
          <a:bodyPr/>
          <a:lstStyle/>
          <a:p>
            <a:r>
              <a:rPr lang="en-US" sz="2800" dirty="0">
                <a:latin typeface="Rockwell" pitchFamily="18" charset="0"/>
              </a:rPr>
              <a:t>To be able to NOT take individual’s anger personally</a:t>
            </a:r>
          </a:p>
          <a:p>
            <a:r>
              <a:rPr lang="en-US" sz="2800" dirty="0">
                <a:latin typeface="Rockwell" pitchFamily="18" charset="0"/>
              </a:rPr>
              <a:t>Able to </a:t>
            </a:r>
            <a:r>
              <a:rPr lang="en-US" sz="2800" b="1" dirty="0">
                <a:latin typeface="Rockwell" pitchFamily="18" charset="0"/>
              </a:rPr>
              <a:t>partner</a:t>
            </a:r>
            <a:r>
              <a:rPr lang="en-US" sz="2800" dirty="0">
                <a:latin typeface="Rockwell" pitchFamily="18" charset="0"/>
              </a:rPr>
              <a:t> with the person in treatment, instead of as the “expert”</a:t>
            </a:r>
          </a:p>
          <a:p>
            <a:r>
              <a:rPr lang="en-US" sz="2800" dirty="0">
                <a:latin typeface="Rockwell" pitchFamily="18" charset="0"/>
              </a:rPr>
              <a:t>To not join/align with the illness(s) and enable the person to use</a:t>
            </a:r>
          </a:p>
          <a:p>
            <a:r>
              <a:rPr lang="en-US" sz="2800" dirty="0">
                <a:latin typeface="Rockwell" pitchFamily="18" charset="0"/>
              </a:rPr>
              <a:t>To advocate with them to take the medications (Or </a:t>
            </a:r>
            <a:r>
              <a:rPr lang="en-US" sz="2800" dirty="0" smtClean="0">
                <a:latin typeface="Rockwell" pitchFamily="18" charset="0"/>
              </a:rPr>
              <a:t>they are unable </a:t>
            </a:r>
            <a:r>
              <a:rPr lang="en-US" sz="2800" dirty="0">
                <a:latin typeface="Rockwell" pitchFamily="18" charset="0"/>
              </a:rPr>
              <a:t>to participate in TX offered)</a:t>
            </a:r>
          </a:p>
          <a:p>
            <a:endParaRPr lang="en-US" sz="2800" dirty="0">
              <a:latin typeface="Rockwell"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96258" name="Rectangle 2"/>
          <p:cNvSpPr>
            <a:spLocks noGrp="1" noChangeArrowheads="1"/>
          </p:cNvSpPr>
          <p:nvPr>
            <p:ph type="title"/>
          </p:nvPr>
        </p:nvSpPr>
        <p:spPr/>
        <p:txBody>
          <a:bodyPr/>
          <a:lstStyle/>
          <a:p>
            <a:r>
              <a:rPr lang="en-US" sz="4800" b="1" dirty="0">
                <a:solidFill>
                  <a:schemeClr val="accent6">
                    <a:lumMod val="75000"/>
                  </a:schemeClr>
                </a:solidFill>
                <a:latin typeface="Rockwell" pitchFamily="18" charset="0"/>
              </a:rPr>
              <a:t>Co-Occurring Disorders</a:t>
            </a:r>
          </a:p>
        </p:txBody>
      </p:sp>
      <p:sp>
        <p:nvSpPr>
          <p:cNvPr id="96259" name="Rectangle 3"/>
          <p:cNvSpPr>
            <a:spLocks noGrp="1" noChangeArrowheads="1"/>
          </p:cNvSpPr>
          <p:nvPr>
            <p:ph type="body" idx="1"/>
          </p:nvPr>
        </p:nvSpPr>
        <p:spPr>
          <a:xfrm>
            <a:off x="381000" y="2017713"/>
            <a:ext cx="8574088" cy="4114800"/>
          </a:xfrm>
        </p:spPr>
        <p:txBody>
          <a:bodyPr/>
          <a:lstStyle/>
          <a:p>
            <a:pPr>
              <a:lnSpc>
                <a:spcPct val="90000"/>
              </a:lnSpc>
            </a:pPr>
            <a:r>
              <a:rPr lang="en-US" b="1" dirty="0">
                <a:latin typeface="Rockwell" pitchFamily="18" charset="0"/>
              </a:rPr>
              <a:t>Why Focus on C0-Occurring Disorders?</a:t>
            </a:r>
          </a:p>
          <a:p>
            <a:pPr lvl="1">
              <a:lnSpc>
                <a:spcPct val="90000"/>
              </a:lnSpc>
            </a:pPr>
            <a:r>
              <a:rPr lang="en-US" sz="3200" dirty="0">
                <a:latin typeface="Rockwell" pitchFamily="18" charset="0"/>
              </a:rPr>
              <a:t>SA is most common co-occurring disorder in people with MI</a:t>
            </a:r>
          </a:p>
          <a:p>
            <a:pPr lvl="1">
              <a:lnSpc>
                <a:spcPct val="90000"/>
              </a:lnSpc>
            </a:pPr>
            <a:r>
              <a:rPr lang="en-US" sz="3200" dirty="0">
                <a:latin typeface="Rockwell" pitchFamily="18" charset="0"/>
              </a:rPr>
              <a:t>Negative Outcomes:</a:t>
            </a:r>
          </a:p>
          <a:p>
            <a:pPr lvl="2">
              <a:lnSpc>
                <a:spcPct val="90000"/>
              </a:lnSpc>
            </a:pPr>
            <a:r>
              <a:rPr lang="en-US" sz="2800" dirty="0">
                <a:latin typeface="Rockwell" pitchFamily="18" charset="0"/>
              </a:rPr>
              <a:t>More relapses</a:t>
            </a:r>
          </a:p>
          <a:p>
            <a:pPr lvl="2">
              <a:lnSpc>
                <a:spcPct val="90000"/>
              </a:lnSpc>
            </a:pPr>
            <a:r>
              <a:rPr lang="en-US" sz="2800" dirty="0">
                <a:latin typeface="Rockwell" pitchFamily="18" charset="0"/>
              </a:rPr>
              <a:t>Demoralization</a:t>
            </a:r>
          </a:p>
          <a:p>
            <a:pPr lvl="2">
              <a:lnSpc>
                <a:spcPct val="90000"/>
              </a:lnSpc>
            </a:pPr>
            <a:r>
              <a:rPr lang="en-US" sz="2800" dirty="0">
                <a:latin typeface="Rockwell" pitchFamily="18" charset="0"/>
              </a:rPr>
              <a:t>Repeated Hospitalization</a:t>
            </a:r>
          </a:p>
          <a:p>
            <a:pPr lvl="2">
              <a:lnSpc>
                <a:spcPct val="90000"/>
              </a:lnSpc>
            </a:pPr>
            <a:r>
              <a:rPr lang="en-US" sz="2800" dirty="0">
                <a:latin typeface="Rockwell" pitchFamily="18" charset="0"/>
              </a:rPr>
              <a:t>Violent behaviors</a:t>
            </a:r>
          </a:p>
        </p:txBody>
      </p:sp>
      <p:sp>
        <p:nvSpPr>
          <p:cNvPr id="5" name="Slide Number Placeholder 4"/>
          <p:cNvSpPr>
            <a:spLocks noGrp="1"/>
          </p:cNvSpPr>
          <p:nvPr>
            <p:ph type="sldNum" sz="quarter" idx="12"/>
          </p:nvPr>
        </p:nvSpPr>
        <p:spPr/>
        <p:txBody>
          <a:bodyPr/>
          <a:lstStyle/>
          <a:p>
            <a:fld id="{D94BF987-171F-4F17-85A6-9DAABDAA9ADD}" type="slidenum">
              <a:rPr lang="en-US" smtClean="0"/>
              <a:pPr/>
              <a:t>7</a:t>
            </a:fld>
            <a:endParaRPr lang="en-US"/>
          </a:p>
        </p:txBody>
      </p:sp>
      <p:pic>
        <p:nvPicPr>
          <p:cNvPr id="6" name="Picture 2" descr="C:\Users\Dan\AppData\Local\Microsoft\Windows\Temporary Internet Files\Content.IE5\RRTOGFWQ\MC900347935[1].wmf"/>
          <p:cNvPicPr>
            <a:picLocks noChangeAspect="1" noChangeArrowheads="1"/>
          </p:cNvPicPr>
          <p:nvPr/>
        </p:nvPicPr>
        <p:blipFill>
          <a:blip r:embed="rId3" cstate="print"/>
          <a:srcRect/>
          <a:stretch>
            <a:fillRect/>
          </a:stretch>
        </p:blipFill>
        <p:spPr bwMode="auto">
          <a:xfrm>
            <a:off x="7315200" y="3733800"/>
            <a:ext cx="914400" cy="866780"/>
          </a:xfrm>
          <a:prstGeom prst="rect">
            <a:avLst/>
          </a:prstGeom>
          <a:noFill/>
          <a:ln w="9525">
            <a:noFill/>
            <a:miter lim="800000"/>
            <a:headEnd/>
            <a:tailEnd/>
          </a:ln>
          <a:effectLst/>
        </p:spPr>
      </p:pic>
      <p:pic>
        <p:nvPicPr>
          <p:cNvPr id="7" name="Picture 2" descr="C:\Users\Dan\AppData\Local\Microsoft\Windows\Temporary Internet Files\Content.IE5\RRTOGFWQ\MC900347935[1].wmf"/>
          <p:cNvPicPr>
            <a:picLocks noChangeAspect="1" noChangeArrowheads="1"/>
          </p:cNvPicPr>
          <p:nvPr/>
        </p:nvPicPr>
        <p:blipFill>
          <a:blip r:embed="rId3" cstate="print"/>
          <a:srcRect/>
          <a:stretch>
            <a:fillRect/>
          </a:stretch>
        </p:blipFill>
        <p:spPr bwMode="auto">
          <a:xfrm>
            <a:off x="6934200" y="3581400"/>
            <a:ext cx="914400" cy="86678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E3B33288-1280-406F-AFEB-266B2FA6964D}" type="slidenum">
              <a:rPr lang="en-US"/>
              <a:pPr/>
              <a:t>70</a:t>
            </a:fld>
            <a:endParaRPr lang="en-US"/>
          </a:p>
        </p:txBody>
      </p:sp>
      <p:sp>
        <p:nvSpPr>
          <p:cNvPr id="335874" name="Rectangle 2"/>
          <p:cNvSpPr>
            <a:spLocks noGrp="1" noChangeArrowheads="1"/>
          </p:cNvSpPr>
          <p:nvPr>
            <p:ph type="title"/>
          </p:nvPr>
        </p:nvSpPr>
        <p:spPr>
          <a:xfrm>
            <a:off x="1150938" y="617538"/>
            <a:ext cx="7793037" cy="982662"/>
          </a:xfrm>
        </p:spPr>
        <p:txBody>
          <a:bodyPr/>
          <a:lstStyle/>
          <a:p>
            <a:r>
              <a:rPr lang="en-US" u="sng" dirty="0" smtClean="0">
                <a:solidFill>
                  <a:schemeClr val="accent6">
                    <a:lumMod val="75000"/>
                  </a:schemeClr>
                </a:solidFill>
                <a:latin typeface="Rockwell" pitchFamily="18" charset="0"/>
              </a:rPr>
              <a:t>Nurses-- </a:t>
            </a:r>
            <a:r>
              <a:rPr lang="en-US" u="sng" dirty="0">
                <a:solidFill>
                  <a:schemeClr val="accent6">
                    <a:lumMod val="75000"/>
                  </a:schemeClr>
                </a:solidFill>
                <a:latin typeface="Rockwell" pitchFamily="18" charset="0"/>
              </a:rPr>
              <a:t>NEEDED ABILITIES</a:t>
            </a:r>
          </a:p>
        </p:txBody>
      </p:sp>
      <p:sp>
        <p:nvSpPr>
          <p:cNvPr id="335875" name="Rectangle 3"/>
          <p:cNvSpPr>
            <a:spLocks noGrp="1" noChangeArrowheads="1"/>
          </p:cNvSpPr>
          <p:nvPr>
            <p:ph type="body" idx="1"/>
          </p:nvPr>
        </p:nvSpPr>
        <p:spPr>
          <a:xfrm>
            <a:off x="1066800" y="1752600"/>
            <a:ext cx="7772400" cy="4114800"/>
          </a:xfrm>
        </p:spPr>
        <p:txBody>
          <a:bodyPr/>
          <a:lstStyle/>
          <a:p>
            <a:r>
              <a:rPr lang="en-US" sz="2800" dirty="0">
                <a:latin typeface="Rockwell" pitchFamily="18" charset="0"/>
              </a:rPr>
              <a:t>To use legal means during crisis for involuntary admissions, </a:t>
            </a:r>
            <a:r>
              <a:rPr lang="en-US" sz="2800" dirty="0" err="1">
                <a:latin typeface="Rockwell" pitchFamily="18" charset="0"/>
              </a:rPr>
              <a:t>Payeeship</a:t>
            </a:r>
            <a:r>
              <a:rPr lang="en-US" sz="2800" dirty="0">
                <a:latin typeface="Rockwell" pitchFamily="18" charset="0"/>
              </a:rPr>
              <a:t>, guardianship and any other tools as needed to ensure proper care</a:t>
            </a:r>
          </a:p>
          <a:p>
            <a:r>
              <a:rPr lang="en-US" sz="2800" dirty="0">
                <a:latin typeface="Rockwell" pitchFamily="18" charset="0"/>
              </a:rPr>
              <a:t>Work with families, S/O, Partners</a:t>
            </a:r>
            <a:r>
              <a:rPr lang="en-US" sz="2800" dirty="0" smtClean="0">
                <a:latin typeface="Rockwell" pitchFamily="18" charset="0"/>
              </a:rPr>
              <a:t>, police</a:t>
            </a:r>
            <a:r>
              <a:rPr lang="en-US" sz="2800" dirty="0">
                <a:latin typeface="Rockwell" pitchFamily="18" charset="0"/>
              </a:rPr>
              <a:t>, guardians, lawyers, physicians, etc.</a:t>
            </a:r>
          </a:p>
          <a:p>
            <a:r>
              <a:rPr lang="en-US" sz="2800" b="1" dirty="0">
                <a:latin typeface="Rockwell" pitchFamily="18" charset="0"/>
              </a:rPr>
              <a:t>To understand the consequences of person’s use of </a:t>
            </a:r>
            <a:r>
              <a:rPr lang="en-US" sz="2800" b="1" dirty="0" smtClean="0">
                <a:latin typeface="Rockwell" pitchFamily="18" charset="0"/>
              </a:rPr>
              <a:t>any substances—alcohol, drugs, tobacco, caffeine, etc</a:t>
            </a:r>
            <a:endParaRPr lang="en-US" sz="2800" dirty="0">
              <a:latin typeface="Rockwell"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E813BA54-2CF3-4149-BA44-B200060DCA88}" type="slidenum">
              <a:rPr lang="en-US"/>
              <a:pPr/>
              <a:t>71</a:t>
            </a:fld>
            <a:endParaRPr lang="en-US"/>
          </a:p>
        </p:txBody>
      </p:sp>
      <p:sp>
        <p:nvSpPr>
          <p:cNvPr id="336898" name="Rectangle 2"/>
          <p:cNvSpPr>
            <a:spLocks noGrp="1" noChangeArrowheads="1"/>
          </p:cNvSpPr>
          <p:nvPr>
            <p:ph type="title"/>
          </p:nvPr>
        </p:nvSpPr>
        <p:spPr/>
        <p:txBody>
          <a:bodyPr/>
          <a:lstStyle/>
          <a:p>
            <a:r>
              <a:rPr lang="en-US" u="sng" dirty="0" smtClean="0">
                <a:solidFill>
                  <a:schemeClr val="accent6">
                    <a:lumMod val="75000"/>
                  </a:schemeClr>
                </a:solidFill>
                <a:latin typeface="Rockwell" pitchFamily="18" charset="0"/>
              </a:rPr>
              <a:t>Nurses-- </a:t>
            </a:r>
            <a:r>
              <a:rPr lang="en-US" u="sng" dirty="0">
                <a:solidFill>
                  <a:schemeClr val="accent6">
                    <a:lumMod val="75000"/>
                  </a:schemeClr>
                </a:solidFill>
                <a:latin typeface="Rockwell" pitchFamily="18" charset="0"/>
              </a:rPr>
              <a:t>NEEDED ABILITIES</a:t>
            </a:r>
          </a:p>
        </p:txBody>
      </p:sp>
      <p:sp>
        <p:nvSpPr>
          <p:cNvPr id="336899" name="Rectangle 3"/>
          <p:cNvSpPr>
            <a:spLocks noGrp="1" noChangeArrowheads="1"/>
          </p:cNvSpPr>
          <p:nvPr>
            <p:ph type="body" idx="1"/>
          </p:nvPr>
        </p:nvSpPr>
        <p:spPr/>
        <p:txBody>
          <a:bodyPr/>
          <a:lstStyle/>
          <a:p>
            <a:pPr>
              <a:lnSpc>
                <a:spcPct val="90000"/>
              </a:lnSpc>
            </a:pPr>
            <a:r>
              <a:rPr lang="en-US" dirty="0">
                <a:latin typeface="Rockwell" pitchFamily="18" charset="0"/>
              </a:rPr>
              <a:t>To understand:</a:t>
            </a:r>
          </a:p>
          <a:p>
            <a:pPr lvl="1">
              <a:lnSpc>
                <a:spcPct val="90000"/>
              </a:lnSpc>
            </a:pPr>
            <a:r>
              <a:rPr lang="en-US" dirty="0">
                <a:latin typeface="Rockwell" pitchFamily="18" charset="0"/>
              </a:rPr>
              <a:t>Recovery is a slow process with ups and downs</a:t>
            </a:r>
          </a:p>
          <a:p>
            <a:pPr lvl="1">
              <a:lnSpc>
                <a:spcPct val="90000"/>
              </a:lnSpc>
            </a:pPr>
            <a:r>
              <a:rPr lang="en-US" dirty="0">
                <a:latin typeface="Rockwell" pitchFamily="18" charset="0"/>
              </a:rPr>
              <a:t>Recovery is not an </a:t>
            </a:r>
            <a:r>
              <a:rPr lang="en-US" dirty="0" smtClean="0">
                <a:latin typeface="Rockwell" pitchFamily="18" charset="0"/>
              </a:rPr>
              <a:t>event, it’s a marathon</a:t>
            </a:r>
            <a:endParaRPr lang="en-US" dirty="0">
              <a:latin typeface="Rockwell" pitchFamily="18" charset="0"/>
            </a:endParaRPr>
          </a:p>
          <a:p>
            <a:pPr lvl="1">
              <a:lnSpc>
                <a:spcPct val="90000"/>
              </a:lnSpc>
            </a:pPr>
            <a:r>
              <a:rPr lang="en-US" dirty="0">
                <a:latin typeface="Rockwell" pitchFamily="18" charset="0"/>
              </a:rPr>
              <a:t>Treatment is like Insulin—without it, the illness returns and progression is faster with worse physical and mental damage</a:t>
            </a:r>
          </a:p>
          <a:p>
            <a:pPr lvl="1">
              <a:lnSpc>
                <a:spcPct val="90000"/>
              </a:lnSpc>
            </a:pPr>
            <a:r>
              <a:rPr lang="en-US" dirty="0">
                <a:latin typeface="Rockwell" pitchFamily="18" charset="0"/>
              </a:rPr>
              <a:t>The Family is not to blame and neither is the person.  We do not blame</a:t>
            </a:r>
            <a:r>
              <a:rPr lang="en-US" dirty="0"/>
              <a:t> for Cancer.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4" name="Slide Number Placeholder 5"/>
          <p:cNvSpPr>
            <a:spLocks noGrp="1"/>
          </p:cNvSpPr>
          <p:nvPr>
            <p:ph type="sldNum" sz="quarter" idx="12"/>
          </p:nvPr>
        </p:nvSpPr>
        <p:spPr/>
        <p:txBody>
          <a:bodyPr/>
          <a:lstStyle/>
          <a:p>
            <a:fld id="{E1F07B87-02E3-4961-8CA8-04BADAFECB8E}" type="slidenum">
              <a:rPr lang="en-US"/>
              <a:pPr/>
              <a:t>72</a:t>
            </a:fld>
            <a:endParaRPr lang="en-US"/>
          </a:p>
        </p:txBody>
      </p:sp>
      <p:sp>
        <p:nvSpPr>
          <p:cNvPr id="337922" name="Rectangle 2"/>
          <p:cNvSpPr>
            <a:spLocks noGrp="1" noChangeArrowheads="1"/>
          </p:cNvSpPr>
          <p:nvPr>
            <p:ph type="title"/>
          </p:nvPr>
        </p:nvSpPr>
        <p:spPr/>
        <p:txBody>
          <a:bodyPr/>
          <a:lstStyle/>
          <a:p>
            <a:r>
              <a:rPr lang="en-US" u="sng" dirty="0" smtClean="0">
                <a:solidFill>
                  <a:schemeClr val="accent6">
                    <a:lumMod val="75000"/>
                  </a:schemeClr>
                </a:solidFill>
                <a:latin typeface="Rockwell" pitchFamily="18" charset="0"/>
              </a:rPr>
              <a:t>Nurses-- </a:t>
            </a:r>
            <a:r>
              <a:rPr lang="en-US" u="sng" dirty="0">
                <a:solidFill>
                  <a:schemeClr val="accent6">
                    <a:lumMod val="75000"/>
                  </a:schemeClr>
                </a:solidFill>
                <a:latin typeface="Rockwell" pitchFamily="18" charset="0"/>
              </a:rPr>
              <a:t>NEEDED ABILITIES</a:t>
            </a:r>
          </a:p>
        </p:txBody>
      </p:sp>
      <p:sp>
        <p:nvSpPr>
          <p:cNvPr id="337923" name="Rectangle 3"/>
          <p:cNvSpPr>
            <a:spLocks noGrp="1" noChangeArrowheads="1"/>
          </p:cNvSpPr>
          <p:nvPr>
            <p:ph type="body" idx="1"/>
          </p:nvPr>
        </p:nvSpPr>
        <p:spPr/>
        <p:txBody>
          <a:bodyPr/>
          <a:lstStyle/>
          <a:p>
            <a:r>
              <a:rPr lang="en-US" dirty="0">
                <a:latin typeface="Rockwell" pitchFamily="18" charset="0"/>
              </a:rPr>
              <a:t>To have compassion for the illness</a:t>
            </a:r>
          </a:p>
          <a:p>
            <a:r>
              <a:rPr lang="en-US" dirty="0">
                <a:latin typeface="Rockwell" pitchFamily="18" charset="0"/>
              </a:rPr>
              <a:t>Have a commitment to the SPMI Population</a:t>
            </a:r>
          </a:p>
          <a:p>
            <a:r>
              <a:rPr lang="en-US" b="1" dirty="0">
                <a:solidFill>
                  <a:srgbClr val="FF0000"/>
                </a:solidFill>
                <a:latin typeface="Rockwell" pitchFamily="18" charset="0"/>
              </a:rPr>
              <a:t>Have knowledge of:</a:t>
            </a:r>
          </a:p>
          <a:p>
            <a:pPr lvl="1"/>
            <a:r>
              <a:rPr lang="en-US" dirty="0">
                <a:latin typeface="Rockwell" pitchFamily="18" charset="0"/>
              </a:rPr>
              <a:t> MI &amp; </a:t>
            </a:r>
            <a:r>
              <a:rPr lang="en-US" b="1" dirty="0">
                <a:solidFill>
                  <a:srgbClr val="FF0000"/>
                </a:solidFill>
                <a:latin typeface="Rockwell" pitchFamily="18" charset="0"/>
              </a:rPr>
              <a:t>SA,</a:t>
            </a:r>
            <a:r>
              <a:rPr lang="en-US" dirty="0">
                <a:latin typeface="Rockwell" pitchFamily="18" charset="0"/>
              </a:rPr>
              <a:t> Sexual Abuse issues, medical issues, PTSD, Personality Disorders, medications, documentation, etc.</a:t>
            </a:r>
          </a:p>
          <a:p>
            <a:pPr lvl="1">
              <a:buFont typeface="Wingdings" pitchFamily="2" charset="2"/>
              <a:buNone/>
            </a:pPr>
            <a:endParaRPr lang="en-US" dirty="0">
              <a:latin typeface="Rockwell"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73</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457200" y="1066800"/>
            <a:ext cx="8305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Substance Abuse knowledge needed to effectively deliver care that incorporates IDDT evidence based practices </a:t>
            </a:r>
            <a:endParaRPr lang="en-US" b="1" dirty="0">
              <a:latin typeface="Times New Roman" pitchFamily="18" charset="0"/>
              <a:cs typeface="Times New Roman" pitchFamily="18" charset="0"/>
            </a:endParaRPr>
          </a:p>
        </p:txBody>
      </p:sp>
      <p:sp>
        <p:nvSpPr>
          <p:cNvPr id="7" name="TextBox 6"/>
          <p:cNvSpPr txBox="1"/>
          <p:nvPr/>
        </p:nvSpPr>
        <p:spPr>
          <a:xfrm>
            <a:off x="381000" y="2057400"/>
            <a:ext cx="8305800" cy="4401205"/>
          </a:xfrm>
          <a:prstGeom prst="rect">
            <a:avLst/>
          </a:prstGeom>
          <a:noFill/>
        </p:spPr>
        <p:txBody>
          <a:bodyPr wrap="square" rtlCol="0">
            <a:spAutoFit/>
          </a:bodyPr>
          <a:lstStyle/>
          <a:p>
            <a:pPr>
              <a:buFont typeface="Wingdings" pitchFamily="2" charset="2"/>
              <a:buChar char="Ø"/>
            </a:pPr>
            <a:r>
              <a:rPr lang="en-US" dirty="0" smtClean="0"/>
              <a:t>  </a:t>
            </a:r>
            <a:r>
              <a:rPr lang="en-US" sz="2800" dirty="0" smtClean="0">
                <a:latin typeface="Times New Roman" pitchFamily="18" charset="0"/>
                <a:cs typeface="Times New Roman" pitchFamily="18" charset="0"/>
              </a:rPr>
              <a:t>DSM definitions of Abuse and Dependence for drug classifications</a:t>
            </a:r>
          </a:p>
          <a:p>
            <a:pPr>
              <a:buFont typeface="Wingdings" pitchFamily="2" charset="2"/>
              <a:buChar char="Ø"/>
            </a:pPr>
            <a:r>
              <a:rPr lang="en-US" sz="2800" dirty="0" smtClean="0">
                <a:latin typeface="Times New Roman" pitchFamily="18" charset="0"/>
                <a:cs typeface="Times New Roman" pitchFamily="18" charset="0"/>
              </a:rPr>
              <a:t>  ASAM </a:t>
            </a:r>
            <a:r>
              <a:rPr lang="en-US" i="1" dirty="0" smtClean="0">
                <a:latin typeface="Times New Roman" pitchFamily="18" charset="0"/>
                <a:cs typeface="Times New Roman" pitchFamily="18" charset="0"/>
              </a:rPr>
              <a:t>(American Society of Addiction Medicine) </a:t>
            </a:r>
            <a:r>
              <a:rPr lang="en-US" sz="2800" dirty="0" smtClean="0">
                <a:latin typeface="Times New Roman" pitchFamily="18" charset="0"/>
                <a:cs typeface="Times New Roman" pitchFamily="18" charset="0"/>
              </a:rPr>
              <a:t>Criteria </a:t>
            </a:r>
          </a:p>
          <a:p>
            <a:pPr>
              <a:buFont typeface="Wingdings" pitchFamily="2" charset="2"/>
              <a:buChar char="Ø"/>
            </a:pPr>
            <a:r>
              <a:rPr lang="en-US" sz="2800" dirty="0" smtClean="0">
                <a:latin typeface="Times New Roman" pitchFamily="18" charset="0"/>
                <a:cs typeface="Times New Roman" pitchFamily="18" charset="0"/>
              </a:rPr>
              <a:t>  Understand addictions, including consequences</a:t>
            </a:r>
          </a:p>
          <a:p>
            <a:pPr>
              <a:buFont typeface="Wingdings" pitchFamily="2" charset="2"/>
              <a:buChar char="Ø"/>
            </a:pPr>
            <a:r>
              <a:rPr lang="en-US" sz="2800" dirty="0" smtClean="0">
                <a:latin typeface="Times New Roman" pitchFamily="18" charset="0"/>
                <a:cs typeface="Times New Roman" pitchFamily="18" charset="0"/>
              </a:rPr>
              <a:t>  How to and what assessments to use</a:t>
            </a:r>
          </a:p>
          <a:p>
            <a:pPr>
              <a:buFont typeface="Wingdings" pitchFamily="2" charset="2"/>
              <a:buChar char="Ø"/>
            </a:pPr>
            <a:r>
              <a:rPr lang="en-US" sz="2800" dirty="0" smtClean="0">
                <a:latin typeface="Times New Roman" pitchFamily="18" charset="0"/>
                <a:cs typeface="Times New Roman" pitchFamily="18" charset="0"/>
              </a:rPr>
              <a:t> Treatment of different drugs classification</a:t>
            </a:r>
          </a:p>
          <a:p>
            <a:pPr>
              <a:buFont typeface="Wingdings" pitchFamily="2" charset="2"/>
              <a:buChar char="Ø"/>
            </a:pPr>
            <a:r>
              <a:rPr lang="en-US" sz="2800" dirty="0" smtClean="0">
                <a:latin typeface="Times New Roman" pitchFamily="18" charset="0"/>
                <a:cs typeface="Times New Roman" pitchFamily="18" charset="0"/>
              </a:rPr>
              <a:t>  Prevention strategies</a:t>
            </a:r>
          </a:p>
          <a:p>
            <a:pPr>
              <a:buFont typeface="Wingdings" pitchFamily="2" charset="2"/>
              <a:buChar char="Ø"/>
            </a:pPr>
            <a:r>
              <a:rPr lang="en-US" sz="2800" dirty="0" smtClean="0">
                <a:latin typeface="Times New Roman" pitchFamily="18" charset="0"/>
                <a:cs typeface="Times New Roman" pitchFamily="18" charset="0"/>
              </a:rPr>
              <a:t>  Impaired professionals issues  (Use  of EAP)</a:t>
            </a:r>
          </a:p>
          <a:p>
            <a:pPr>
              <a:buFont typeface="Wingdings" pitchFamily="2" charset="2"/>
              <a:buChar char="Ø"/>
            </a:pPr>
            <a:r>
              <a:rPr lang="en-US" sz="2800" dirty="0" smtClean="0">
                <a:latin typeface="Times New Roman" pitchFamily="18" charset="0"/>
                <a:cs typeface="Times New Roman" pitchFamily="18" charset="0"/>
              </a:rPr>
              <a:t>  Resources available</a:t>
            </a:r>
          </a:p>
          <a:p>
            <a:pPr>
              <a:buFont typeface="Wingdings" pitchFamily="2" charset="2"/>
              <a:buChar char="Ø"/>
            </a:pPr>
            <a:endParaRPr lang="en-US" sz="28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1143000" y="457200"/>
            <a:ext cx="7793037" cy="1143000"/>
          </a:xfrm>
        </p:spPr>
        <p:txBody>
          <a:bodyPr/>
          <a:lstStyle/>
          <a:p>
            <a:r>
              <a:rPr lang="en-US" u="sng" dirty="0" smtClean="0">
                <a:solidFill>
                  <a:schemeClr val="accent6">
                    <a:lumMod val="75000"/>
                  </a:schemeClr>
                </a:solidFill>
                <a:latin typeface="Rockwell" pitchFamily="18" charset="0"/>
              </a:rPr>
              <a:t>Nurses-- NEEDED ABILITIES</a:t>
            </a:r>
            <a:endParaRPr lang="en-US" u="sng" dirty="0">
              <a:solidFill>
                <a:schemeClr val="accent6">
                  <a:lumMod val="75000"/>
                </a:schemeClr>
              </a:solidFill>
            </a:endParaRPr>
          </a:p>
        </p:txBody>
      </p:sp>
      <p:sp>
        <p:nvSpPr>
          <p:cNvPr id="3" name="Content Placeholder 2"/>
          <p:cNvSpPr>
            <a:spLocks noGrp="1"/>
          </p:cNvSpPr>
          <p:nvPr>
            <p:ph idx="1"/>
          </p:nvPr>
        </p:nvSpPr>
        <p:spPr>
          <a:xfrm>
            <a:off x="304800" y="1752600"/>
            <a:ext cx="8650288" cy="4306887"/>
          </a:xfrm>
        </p:spPr>
        <p:txBody>
          <a:bodyPr/>
          <a:lstStyle/>
          <a:p>
            <a:r>
              <a:rPr lang="en-US" sz="4400" b="1" dirty="0" smtClean="0">
                <a:solidFill>
                  <a:srgbClr val="FF0000"/>
                </a:solidFill>
                <a:latin typeface="Times New Roman" pitchFamily="18" charset="0"/>
                <a:cs typeface="Times New Roman" pitchFamily="18" charset="0"/>
              </a:rPr>
              <a:t>Understand the need to address wellness every day:</a:t>
            </a:r>
          </a:p>
          <a:p>
            <a:pPr lvl="1"/>
            <a:r>
              <a:rPr lang="en-US" sz="4000" dirty="0" smtClean="0">
                <a:latin typeface="Algerian" pitchFamily="82" charset="0"/>
              </a:rPr>
              <a:t>Nutrition</a:t>
            </a:r>
          </a:p>
          <a:p>
            <a:pPr lvl="1"/>
            <a:r>
              <a:rPr lang="en-US" sz="4000" dirty="0" smtClean="0">
                <a:latin typeface="Algerian" pitchFamily="82" charset="0"/>
              </a:rPr>
              <a:t>Exercise</a:t>
            </a:r>
          </a:p>
          <a:p>
            <a:pPr lvl="1"/>
            <a:r>
              <a:rPr lang="en-US" sz="4000" dirty="0" smtClean="0">
                <a:latin typeface="Algerian" pitchFamily="82" charset="0"/>
              </a:rPr>
              <a:t>Sleep hygiene</a:t>
            </a:r>
          </a:p>
          <a:p>
            <a:pPr lvl="1"/>
            <a:r>
              <a:rPr lang="en-US" sz="4000" dirty="0" smtClean="0">
                <a:latin typeface="Algerian" pitchFamily="82" charset="0"/>
              </a:rPr>
              <a:t>Tobacco use</a:t>
            </a:r>
          </a:p>
        </p:txBody>
      </p:sp>
      <p:sp>
        <p:nvSpPr>
          <p:cNvPr id="4" name="Slide Number Placeholder 3"/>
          <p:cNvSpPr>
            <a:spLocks noGrp="1"/>
          </p:cNvSpPr>
          <p:nvPr>
            <p:ph type="sldNum" sz="quarter" idx="12"/>
          </p:nvPr>
        </p:nvSpPr>
        <p:spPr/>
        <p:txBody>
          <a:bodyPr/>
          <a:lstStyle/>
          <a:p>
            <a:fld id="{D94BF987-171F-4F17-85A6-9DAABDAA9ADD}"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2" name="Title 1"/>
          <p:cNvSpPr>
            <a:spLocks noGrp="1"/>
          </p:cNvSpPr>
          <p:nvPr>
            <p:ph type="title"/>
          </p:nvPr>
        </p:nvSpPr>
        <p:spPr>
          <a:xfrm>
            <a:off x="990600" y="617538"/>
            <a:ext cx="7953375" cy="1143000"/>
          </a:xfrm>
        </p:spPr>
        <p:txBody>
          <a:bodyPr/>
          <a:lstStyle/>
          <a:p>
            <a:r>
              <a:rPr lang="en-US" b="1" u="sng" dirty="0" smtClean="0">
                <a:solidFill>
                  <a:schemeClr val="accent6">
                    <a:lumMod val="75000"/>
                  </a:schemeClr>
                </a:solidFill>
                <a:latin typeface="Rockwell" pitchFamily="18" charset="0"/>
              </a:rPr>
              <a:t>Reasons to look at wellness:</a:t>
            </a:r>
            <a:endParaRPr lang="en-US" b="1" u="sng" dirty="0">
              <a:solidFill>
                <a:schemeClr val="accent6">
                  <a:lumMod val="75000"/>
                </a:schemeClr>
              </a:solidFill>
              <a:latin typeface="Rockwell" pitchFamily="18" charset="0"/>
            </a:endParaRPr>
          </a:p>
        </p:txBody>
      </p:sp>
      <p:sp>
        <p:nvSpPr>
          <p:cNvPr id="3" name="Content Placeholder 2"/>
          <p:cNvSpPr>
            <a:spLocks noGrp="1"/>
          </p:cNvSpPr>
          <p:nvPr>
            <p:ph idx="1"/>
          </p:nvPr>
        </p:nvSpPr>
        <p:spPr>
          <a:xfrm>
            <a:off x="762000" y="2017713"/>
            <a:ext cx="8193088" cy="4114800"/>
          </a:xfrm>
        </p:spPr>
        <p:txBody>
          <a:bodyPr/>
          <a:lstStyle/>
          <a:p>
            <a:pPr marL="342900" lvl="1" indent="-342900">
              <a:buClr>
                <a:schemeClr val="folHlink"/>
              </a:buClr>
              <a:buSzPct val="60000"/>
            </a:pPr>
            <a:r>
              <a:rPr lang="en-US" sz="3600" b="1" dirty="0" smtClean="0">
                <a:solidFill>
                  <a:srgbClr val="000099"/>
                </a:solidFill>
                <a:latin typeface="Rockwell" pitchFamily="18" charset="0"/>
              </a:rPr>
              <a:t>They die 12 to 25 years earlier than general population</a:t>
            </a:r>
            <a:endParaRPr lang="en-US" b="1" dirty="0" smtClean="0">
              <a:solidFill>
                <a:srgbClr val="000099"/>
              </a:solidFill>
              <a:latin typeface="Rockwell" pitchFamily="18" charset="0"/>
            </a:endParaRPr>
          </a:p>
          <a:p>
            <a:r>
              <a:rPr lang="en-US" sz="3600" b="1" dirty="0" smtClean="0">
                <a:solidFill>
                  <a:srgbClr val="000099"/>
                </a:solidFill>
                <a:latin typeface="Rockwell" pitchFamily="18" charset="0"/>
              </a:rPr>
              <a:t>They die most often from heart disease, cancer, and problems associated with smoking and alcohol use</a:t>
            </a:r>
          </a:p>
          <a:p>
            <a:pPr>
              <a:buNone/>
            </a:pPr>
            <a:r>
              <a:rPr lang="en-US" i="1" dirty="0" smtClean="0">
                <a:latin typeface="Rockwell" pitchFamily="18" charset="0"/>
              </a:rPr>
              <a:t>Washington Un. School of Medicine 1/3/14</a:t>
            </a:r>
            <a:endParaRPr lang="en-US" i="1" dirty="0">
              <a:latin typeface="Rockwell" pitchFamily="18" charset="0"/>
            </a:endParaRPr>
          </a:p>
        </p:txBody>
      </p:sp>
      <p:sp>
        <p:nvSpPr>
          <p:cNvPr id="4" name="Slide Number Placeholder 3"/>
          <p:cNvSpPr>
            <a:spLocks noGrp="1"/>
          </p:cNvSpPr>
          <p:nvPr>
            <p:ph type="sldNum" sz="quarter" idx="12"/>
          </p:nvPr>
        </p:nvSpPr>
        <p:spPr/>
        <p:txBody>
          <a:bodyPr/>
          <a:lstStyle/>
          <a:p>
            <a:fld id="{D94BF987-171F-4F17-85A6-9DAABDAA9ADD}"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icture1.jpg"/>
          <p:cNvPicPr>
            <a:picLocks noChangeAspect="1"/>
          </p:cNvPicPr>
          <p:nvPr/>
        </p:nvPicPr>
        <p:blipFill>
          <a:blip r:embed="rId2" cstate="print"/>
          <a:stretch>
            <a:fillRect/>
          </a:stretch>
        </p:blipFill>
        <p:spPr>
          <a:xfrm>
            <a:off x="0" y="0"/>
            <a:ext cx="9133834" cy="6858000"/>
          </a:xfrm>
          <a:prstGeom prst="rect">
            <a:avLst/>
          </a:prstGeom>
        </p:spPr>
      </p:pic>
      <p:sp>
        <p:nvSpPr>
          <p:cNvPr id="18" name="Slide Number Placeholder 3"/>
          <p:cNvSpPr>
            <a:spLocks noGrp="1"/>
          </p:cNvSpPr>
          <p:nvPr>
            <p:ph type="sldNum" sz="quarter" idx="12"/>
          </p:nvPr>
        </p:nvSpPr>
        <p:spPr/>
        <p:txBody>
          <a:bodyPr/>
          <a:lstStyle/>
          <a:p>
            <a:pPr>
              <a:defRPr/>
            </a:pPr>
            <a:fld id="{8830E530-29F8-42D0-A151-B89796B2AC20}" type="slidenum">
              <a:rPr lang="en-US"/>
              <a:pPr>
                <a:defRPr/>
              </a:pPr>
              <a:t>76</a:t>
            </a:fld>
            <a:endParaRPr lang="en-US"/>
          </a:p>
        </p:txBody>
      </p:sp>
      <p:sp>
        <p:nvSpPr>
          <p:cNvPr id="114691" name="Text Box 2"/>
          <p:cNvSpPr txBox="1">
            <a:spLocks noChangeArrowheads="1"/>
          </p:cNvSpPr>
          <p:nvPr/>
        </p:nvSpPr>
        <p:spPr bwMode="auto">
          <a:xfrm>
            <a:off x="304800" y="1219200"/>
            <a:ext cx="8229600" cy="2308324"/>
          </a:xfrm>
          <a:prstGeom prst="rect">
            <a:avLst/>
          </a:prstGeom>
          <a:noFill/>
          <a:ln w="9525">
            <a:noFill/>
            <a:miter lim="800000"/>
            <a:headEnd/>
            <a:tailEnd/>
          </a:ln>
        </p:spPr>
        <p:txBody>
          <a:bodyPr wrap="square">
            <a:spAutoFit/>
          </a:bodyPr>
          <a:lstStyle/>
          <a:p>
            <a:pPr>
              <a:spcBef>
                <a:spcPct val="50000"/>
              </a:spcBef>
            </a:pPr>
            <a:r>
              <a:rPr lang="en-US" sz="3600" b="1" u="sng" dirty="0">
                <a:latin typeface="Arial" charset="0"/>
              </a:rPr>
              <a:t>10%</a:t>
            </a:r>
            <a:r>
              <a:rPr lang="en-US" sz="3600" b="1" dirty="0">
                <a:latin typeface="Arial" charset="0"/>
              </a:rPr>
              <a:t> </a:t>
            </a:r>
            <a:r>
              <a:rPr lang="en-US" sz="3600" b="1" dirty="0">
                <a:latin typeface="Times New Roman" pitchFamily="18" charset="0"/>
                <a:cs typeface="Times New Roman" pitchFamily="18" charset="0"/>
              </a:rPr>
              <a:t>of </a:t>
            </a:r>
            <a:r>
              <a:rPr lang="en-US" sz="3600" b="1" dirty="0" smtClean="0">
                <a:latin typeface="Times New Roman" pitchFamily="18" charset="0"/>
                <a:cs typeface="Times New Roman" pitchFamily="18" charset="0"/>
              </a:rPr>
              <a:t>Programs Address </a:t>
            </a:r>
            <a:r>
              <a:rPr lang="en-US" b="1" dirty="0" smtClean="0">
                <a:latin typeface="Arial" charset="0"/>
              </a:rPr>
              <a:t>The  </a:t>
            </a:r>
            <a:r>
              <a:rPr lang="en-US" sz="3200" b="1" u="sng" dirty="0" smtClean="0">
                <a:latin typeface="Arial" charset="0"/>
              </a:rPr>
              <a:t>80% </a:t>
            </a:r>
            <a:r>
              <a:rPr lang="en-US" sz="2800" b="1" dirty="0" smtClean="0">
                <a:latin typeface="Times New Roman" pitchFamily="18" charset="0"/>
                <a:cs typeface="Times New Roman" pitchFamily="18" charset="0"/>
              </a:rPr>
              <a:t>Who are in:</a:t>
            </a:r>
          </a:p>
          <a:p>
            <a:pPr algn="ctr">
              <a:spcBef>
                <a:spcPct val="50000"/>
              </a:spcBef>
            </a:pPr>
            <a:r>
              <a:rPr lang="en-US" sz="3200" b="1" dirty="0" smtClean="0">
                <a:solidFill>
                  <a:srgbClr val="7030A0"/>
                </a:solidFill>
                <a:latin typeface="Times New Roman" pitchFamily="18" charset="0"/>
                <a:cs typeface="Times New Roman" pitchFamily="18" charset="0"/>
              </a:rPr>
              <a:t>Precontemplation, Contemplation, Preparation</a:t>
            </a:r>
            <a:endParaRPr lang="en-US" sz="2800" b="1" dirty="0">
              <a:latin typeface="Times New Roman" pitchFamily="18" charset="0"/>
              <a:cs typeface="Times New Roman" pitchFamily="18" charset="0"/>
            </a:endParaRPr>
          </a:p>
        </p:txBody>
      </p:sp>
      <p:sp>
        <p:nvSpPr>
          <p:cNvPr id="114694" name="AutoShape 5" descr="45-457352848"/>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14695" name="AutoShape 6" descr="45-457352848"/>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14696" name="Text Box 7"/>
          <p:cNvSpPr txBox="1">
            <a:spLocks noChangeArrowheads="1"/>
          </p:cNvSpPr>
          <p:nvPr/>
        </p:nvSpPr>
        <p:spPr bwMode="auto">
          <a:xfrm>
            <a:off x="304800" y="381000"/>
            <a:ext cx="4267200" cy="457200"/>
          </a:xfrm>
          <a:prstGeom prst="rect">
            <a:avLst/>
          </a:prstGeom>
          <a:noFill/>
          <a:ln w="9525">
            <a:noFill/>
            <a:miter lim="800000"/>
            <a:headEnd/>
            <a:tailEnd/>
          </a:ln>
        </p:spPr>
        <p:txBody>
          <a:bodyPr>
            <a:spAutoFit/>
          </a:bodyPr>
          <a:lstStyle/>
          <a:p>
            <a:pPr>
              <a:spcBef>
                <a:spcPct val="50000"/>
              </a:spcBef>
            </a:pPr>
            <a:r>
              <a:rPr lang="en-US">
                <a:latin typeface="Arial" charset="0"/>
              </a:rPr>
              <a:t>   </a:t>
            </a:r>
          </a:p>
        </p:txBody>
      </p:sp>
      <p:sp>
        <p:nvSpPr>
          <p:cNvPr id="114697" name="AutoShape 8" descr="45-457352848"/>
          <p:cNvSpPr>
            <a:spLocks noChangeAspect="1" noChangeArrowheads="1"/>
          </p:cNvSpPr>
          <p:nvPr/>
        </p:nvSpPr>
        <p:spPr bwMode="auto">
          <a:xfrm>
            <a:off x="838200" y="457200"/>
            <a:ext cx="296863" cy="296863"/>
          </a:xfrm>
          <a:prstGeom prst="rect">
            <a:avLst/>
          </a:prstGeom>
          <a:noFill/>
          <a:ln w="9525">
            <a:noFill/>
            <a:miter lim="800000"/>
            <a:headEnd/>
            <a:tailEnd/>
          </a:ln>
        </p:spPr>
        <p:txBody>
          <a:bodyPr/>
          <a:lstStyle/>
          <a:p>
            <a:endParaRPr lang="en-US"/>
          </a:p>
        </p:txBody>
      </p:sp>
      <p:sp>
        <p:nvSpPr>
          <p:cNvPr id="114698" name="AutoShape 9" descr="45-457352848"/>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14699" name="AutoShape 10" descr="45-457352848"/>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14701" name="Text Box 12"/>
          <p:cNvSpPr txBox="1">
            <a:spLocks noChangeArrowheads="1"/>
          </p:cNvSpPr>
          <p:nvPr/>
        </p:nvSpPr>
        <p:spPr bwMode="auto">
          <a:xfrm>
            <a:off x="5105400" y="1752600"/>
            <a:ext cx="24384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4702" name="Text Box 13"/>
          <p:cNvSpPr txBox="1">
            <a:spLocks noChangeArrowheads="1"/>
          </p:cNvSpPr>
          <p:nvPr/>
        </p:nvSpPr>
        <p:spPr bwMode="auto">
          <a:xfrm>
            <a:off x="4724400" y="1676400"/>
            <a:ext cx="29718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4704" name="Text Box 15"/>
          <p:cNvSpPr txBox="1">
            <a:spLocks noChangeArrowheads="1"/>
          </p:cNvSpPr>
          <p:nvPr/>
        </p:nvSpPr>
        <p:spPr bwMode="auto">
          <a:xfrm>
            <a:off x="609600" y="5105400"/>
            <a:ext cx="24384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21" name="TextBox 20"/>
          <p:cNvSpPr txBox="1"/>
          <p:nvPr/>
        </p:nvSpPr>
        <p:spPr>
          <a:xfrm>
            <a:off x="381000" y="3124200"/>
            <a:ext cx="8229600" cy="2923877"/>
          </a:xfrm>
          <a:prstGeom prst="rect">
            <a:avLst/>
          </a:prstGeom>
          <a:noFill/>
        </p:spPr>
        <p:txBody>
          <a:bodyPr wrap="square" rtlCol="0">
            <a:spAutoFit/>
          </a:bodyPr>
          <a:lstStyle/>
          <a:p>
            <a:pPr algn="ctr"/>
            <a:endParaRPr lang="en-US" b="1" u="sng" dirty="0" smtClean="0">
              <a:solidFill>
                <a:schemeClr val="accent6">
                  <a:lumMod val="75000"/>
                </a:schemeClr>
              </a:solidFill>
              <a:latin typeface="Rockwell" pitchFamily="18" charset="0"/>
            </a:endParaRPr>
          </a:p>
          <a:p>
            <a:pPr algn="ctr"/>
            <a:r>
              <a:rPr lang="en-US" sz="4800" b="1" u="sng" dirty="0" smtClean="0">
                <a:solidFill>
                  <a:schemeClr val="accent6">
                    <a:lumMod val="75000"/>
                  </a:schemeClr>
                </a:solidFill>
                <a:latin typeface="Rockwell" pitchFamily="18" charset="0"/>
              </a:rPr>
              <a:t>STAGES OF CHANGE</a:t>
            </a:r>
          </a:p>
          <a:p>
            <a:pPr algn="ctr"/>
            <a:r>
              <a:rPr lang="en-US" sz="2800" dirty="0" smtClean="0"/>
              <a:t>What techniques are helpful in what stage?</a:t>
            </a:r>
          </a:p>
          <a:p>
            <a:pPr algn="ctr">
              <a:spcBef>
                <a:spcPct val="50000"/>
              </a:spcBef>
            </a:pPr>
            <a:r>
              <a:rPr lang="en-US" sz="2800" dirty="0" smtClean="0"/>
              <a:t>What is the focus of each stage?</a:t>
            </a:r>
          </a:p>
          <a:p>
            <a:pPr algn="ctr">
              <a:spcBef>
                <a:spcPct val="50000"/>
              </a:spcBef>
            </a:pPr>
            <a:r>
              <a:rPr lang="en-US" sz="2800" dirty="0" smtClean="0"/>
              <a:t>What are the Tasks of each stage?</a:t>
            </a:r>
            <a:endParaRPr lang="en-US" dirty="0"/>
          </a:p>
        </p:txBody>
      </p:sp>
      <p:sp>
        <p:nvSpPr>
          <p:cNvPr id="22" name="Rectangle 21"/>
          <p:cNvSpPr/>
          <p:nvPr/>
        </p:nvSpPr>
        <p:spPr>
          <a:xfrm>
            <a:off x="2286000" y="228600"/>
            <a:ext cx="6553200" cy="923330"/>
          </a:xfrm>
          <a:prstGeom prst="rect">
            <a:avLst/>
          </a:prstGeom>
        </p:spPr>
        <p:txBody>
          <a:bodyPr wrap="square">
            <a:spAutoFit/>
          </a:bodyPr>
          <a:lstStyle/>
          <a:p>
            <a:r>
              <a:rPr lang="en-US" sz="1800" b="1" dirty="0" err="1" smtClean="0"/>
              <a:t>Prochaska</a:t>
            </a:r>
            <a:r>
              <a:rPr lang="en-US" sz="1800" b="1" dirty="0" smtClean="0"/>
              <a:t>, James O.; Norcross, John C.; </a:t>
            </a:r>
            <a:r>
              <a:rPr lang="en-US" sz="1800" b="1" dirty="0" err="1" smtClean="0"/>
              <a:t>DiClemente</a:t>
            </a:r>
            <a:r>
              <a:rPr lang="en-US" sz="1800" b="1" dirty="0" smtClean="0"/>
              <a:t> Carlo C.:       Changing for Good         New York: Avon Books 1994               </a:t>
            </a:r>
            <a:r>
              <a:rPr lang="en-US" sz="1800" b="1" dirty="0" smtClean="0">
                <a:solidFill>
                  <a:srgbClr val="FF0000"/>
                </a:solidFill>
              </a:rPr>
              <a:t>S of C presentation</a:t>
            </a:r>
          </a:p>
        </p:txBody>
      </p:sp>
    </p:spTree>
  </p:cSld>
  <p:clrMapOvr>
    <a:masterClrMapping/>
  </p:clrMapOvr>
  <p:transition>
    <p:cover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0" name="Slide Number Placeholder 5"/>
          <p:cNvSpPr>
            <a:spLocks noGrp="1"/>
          </p:cNvSpPr>
          <p:nvPr>
            <p:ph type="sldNum" sz="quarter" idx="12"/>
          </p:nvPr>
        </p:nvSpPr>
        <p:spPr/>
        <p:txBody>
          <a:bodyPr/>
          <a:lstStyle/>
          <a:p>
            <a:fld id="{7D11E26D-37B8-4EB6-BC93-0A0134CD789E}" type="slidenum">
              <a:rPr lang="en-US"/>
              <a:pPr/>
              <a:t>77</a:t>
            </a:fld>
            <a:endParaRPr lang="en-US"/>
          </a:p>
        </p:txBody>
      </p:sp>
      <p:sp>
        <p:nvSpPr>
          <p:cNvPr id="354306" name="Rectangle 2"/>
          <p:cNvSpPr>
            <a:spLocks noGrp="1" noChangeArrowheads="1"/>
          </p:cNvSpPr>
          <p:nvPr>
            <p:ph type="title"/>
          </p:nvPr>
        </p:nvSpPr>
        <p:spPr/>
        <p:txBody>
          <a:bodyPr/>
          <a:lstStyle/>
          <a:p>
            <a:r>
              <a:rPr lang="en-US" b="1">
                <a:latin typeface="Times New Roman" pitchFamily="18" charset="0"/>
              </a:rPr>
              <a:t>READINESS TO CHANGE</a:t>
            </a:r>
          </a:p>
        </p:txBody>
      </p:sp>
      <p:sp>
        <p:nvSpPr>
          <p:cNvPr id="354307" name="Rectangle 3"/>
          <p:cNvSpPr>
            <a:spLocks noGrp="1" noChangeArrowheads="1"/>
          </p:cNvSpPr>
          <p:nvPr>
            <p:ph type="body" idx="1"/>
          </p:nvPr>
        </p:nvSpPr>
        <p:spPr>
          <a:xfrm>
            <a:off x="1066800" y="1981200"/>
            <a:ext cx="7199313" cy="381000"/>
          </a:xfrm>
        </p:spPr>
        <p:txBody>
          <a:bodyPr/>
          <a:lstStyle/>
          <a:p>
            <a:pPr>
              <a:lnSpc>
                <a:spcPct val="90000"/>
              </a:lnSpc>
              <a:buFont typeface="Wingdings" pitchFamily="2" charset="2"/>
              <a:buNone/>
            </a:pPr>
            <a:r>
              <a:rPr lang="en-US" sz="2800" b="1" dirty="0">
                <a:latin typeface="Rockwell Extra Bold" pitchFamily="18" charset="0"/>
              </a:rPr>
              <a:t>Individual</a:t>
            </a:r>
            <a:r>
              <a:rPr lang="en-US" sz="2800" dirty="0"/>
              <a:t>		          </a:t>
            </a:r>
            <a:r>
              <a:rPr lang="en-US" sz="2800" b="1" dirty="0">
                <a:latin typeface="Rockwell Extra Bold" pitchFamily="18" charset="0"/>
              </a:rPr>
              <a:t>STAFF</a:t>
            </a:r>
          </a:p>
          <a:p>
            <a:pPr>
              <a:lnSpc>
                <a:spcPct val="90000"/>
              </a:lnSpc>
              <a:buFont typeface="Wingdings" pitchFamily="2" charset="2"/>
              <a:buNone/>
            </a:pPr>
            <a:endParaRPr lang="en-US" sz="2800" b="1" dirty="0"/>
          </a:p>
          <a:p>
            <a:pPr>
              <a:lnSpc>
                <a:spcPct val="90000"/>
              </a:lnSpc>
              <a:buFont typeface="Wingdings" pitchFamily="2" charset="2"/>
              <a:buNone/>
            </a:pPr>
            <a:endParaRPr lang="en-US" sz="2800" dirty="0"/>
          </a:p>
          <a:p>
            <a:pPr>
              <a:lnSpc>
                <a:spcPct val="90000"/>
              </a:lnSpc>
              <a:buFont typeface="Wingdings" pitchFamily="2" charset="2"/>
              <a:buNone/>
            </a:pPr>
            <a:endParaRPr lang="en-US" sz="2800" dirty="0"/>
          </a:p>
          <a:p>
            <a:pPr>
              <a:lnSpc>
                <a:spcPct val="90000"/>
              </a:lnSpc>
              <a:buFont typeface="Wingdings" pitchFamily="2" charset="2"/>
              <a:buNone/>
            </a:pPr>
            <a:endParaRPr lang="en-US" sz="2800" dirty="0"/>
          </a:p>
          <a:p>
            <a:pPr>
              <a:lnSpc>
                <a:spcPct val="90000"/>
              </a:lnSpc>
              <a:buFont typeface="Wingdings" pitchFamily="2" charset="2"/>
              <a:buNone/>
            </a:pPr>
            <a:endParaRPr lang="en-US" sz="2800" dirty="0"/>
          </a:p>
          <a:p>
            <a:pPr>
              <a:lnSpc>
                <a:spcPct val="90000"/>
              </a:lnSpc>
              <a:buFont typeface="Wingdings" pitchFamily="2" charset="2"/>
              <a:buNone/>
            </a:pPr>
            <a:endParaRPr lang="en-US" sz="2800" dirty="0"/>
          </a:p>
          <a:p>
            <a:pPr>
              <a:lnSpc>
                <a:spcPct val="90000"/>
              </a:lnSpc>
              <a:buFont typeface="Wingdings" pitchFamily="2" charset="2"/>
              <a:buNone/>
            </a:pPr>
            <a:r>
              <a:rPr lang="en-US" sz="2800" dirty="0">
                <a:latin typeface="Rockwell Condensed" pitchFamily="18" charset="0"/>
              </a:rPr>
              <a:t>Not interested				   Very interested</a:t>
            </a:r>
          </a:p>
          <a:p>
            <a:pPr>
              <a:lnSpc>
                <a:spcPct val="90000"/>
              </a:lnSpc>
              <a:buFont typeface="Wingdings" pitchFamily="2" charset="2"/>
              <a:buNone/>
            </a:pPr>
            <a:r>
              <a:rPr lang="en-US" sz="2800" dirty="0">
                <a:latin typeface="Rockwell Condensed" pitchFamily="18" charset="0"/>
              </a:rPr>
              <a:t>in change				   in change</a:t>
            </a:r>
          </a:p>
        </p:txBody>
      </p:sp>
      <p:sp>
        <p:nvSpPr>
          <p:cNvPr id="354308" name="AutoShape 4"/>
          <p:cNvSpPr>
            <a:spLocks noChangeArrowheads="1"/>
          </p:cNvSpPr>
          <p:nvPr/>
        </p:nvSpPr>
        <p:spPr bwMode="auto">
          <a:xfrm>
            <a:off x="685800" y="3581400"/>
            <a:ext cx="7696200" cy="990600"/>
          </a:xfrm>
          <a:prstGeom prst="roundRect">
            <a:avLst>
              <a:gd name="adj" fmla="val 16667"/>
            </a:avLst>
          </a:prstGeom>
          <a:solidFill>
            <a:schemeClr val="accent1"/>
          </a:solidFill>
          <a:ln w="9525">
            <a:solidFill>
              <a:schemeClr val="tx1"/>
            </a:solidFill>
            <a:miter lim="800000"/>
            <a:headEnd/>
            <a:tailEnd/>
          </a:ln>
          <a:effectLst/>
        </p:spPr>
        <p:txBody>
          <a:bodyPr wrap="none" anchor="ctr"/>
          <a:lstStyle/>
          <a:p>
            <a:endParaRPr lang="en-US"/>
          </a:p>
        </p:txBody>
      </p:sp>
      <p:sp>
        <p:nvSpPr>
          <p:cNvPr id="354309" name="AutoShape 5"/>
          <p:cNvSpPr>
            <a:spLocks noChangeArrowheads="1"/>
          </p:cNvSpPr>
          <p:nvPr/>
        </p:nvSpPr>
        <p:spPr bwMode="auto">
          <a:xfrm>
            <a:off x="1676400" y="2514600"/>
            <a:ext cx="533400" cy="990600"/>
          </a:xfrm>
          <a:prstGeom prst="downArrow">
            <a:avLst>
              <a:gd name="adj1" fmla="val 50000"/>
              <a:gd name="adj2" fmla="val 46429"/>
            </a:avLst>
          </a:prstGeom>
          <a:solidFill>
            <a:schemeClr val="hlink"/>
          </a:solidFill>
          <a:ln w="9525">
            <a:solidFill>
              <a:schemeClr val="tx1"/>
            </a:solidFill>
            <a:miter lim="800000"/>
            <a:headEnd/>
            <a:tailEnd/>
          </a:ln>
          <a:effectLst/>
        </p:spPr>
        <p:txBody>
          <a:bodyPr wrap="none" anchor="ctr"/>
          <a:lstStyle/>
          <a:p>
            <a:endParaRPr lang="en-US"/>
          </a:p>
        </p:txBody>
      </p:sp>
      <p:sp>
        <p:nvSpPr>
          <p:cNvPr id="354310" name="AutoShape 6"/>
          <p:cNvSpPr>
            <a:spLocks noChangeArrowheads="1"/>
          </p:cNvSpPr>
          <p:nvPr/>
        </p:nvSpPr>
        <p:spPr bwMode="auto">
          <a:xfrm>
            <a:off x="6324600" y="2438400"/>
            <a:ext cx="838200" cy="1066800"/>
          </a:xfrm>
          <a:prstGeom prst="downArrow">
            <a:avLst>
              <a:gd name="adj1" fmla="val 50000"/>
              <a:gd name="adj2" fmla="val 31818"/>
            </a:avLst>
          </a:prstGeom>
          <a:solidFill>
            <a:schemeClr val="hlink"/>
          </a:solidFill>
          <a:ln w="9525">
            <a:solidFill>
              <a:schemeClr val="tx1"/>
            </a:solidFill>
            <a:miter lim="800000"/>
            <a:headEnd/>
            <a:tailEnd/>
          </a:ln>
          <a:effectLst/>
        </p:spPr>
        <p:txBody>
          <a:bodyPr wrap="none" anchor="ctr"/>
          <a:lstStyle/>
          <a:p>
            <a:endParaRPr lang="en-US"/>
          </a:p>
        </p:txBody>
      </p:sp>
      <p:sp>
        <p:nvSpPr>
          <p:cNvPr id="354311" name="Text Box 7"/>
          <p:cNvSpPr txBox="1">
            <a:spLocks noChangeArrowheads="1"/>
          </p:cNvSpPr>
          <p:nvPr/>
        </p:nvSpPr>
        <p:spPr bwMode="auto">
          <a:xfrm>
            <a:off x="1143000" y="3886200"/>
            <a:ext cx="6934200" cy="457200"/>
          </a:xfrm>
          <a:prstGeom prst="rect">
            <a:avLst/>
          </a:prstGeom>
          <a:noFill/>
          <a:ln w="9525">
            <a:noFill/>
            <a:miter lim="800000"/>
            <a:headEnd/>
            <a:tailEnd/>
          </a:ln>
          <a:effectLst/>
        </p:spPr>
        <p:txBody>
          <a:bodyPr>
            <a:spAutoFit/>
          </a:bodyPr>
          <a:lstStyle/>
          <a:p>
            <a:pPr>
              <a:spcBef>
                <a:spcPct val="50000"/>
              </a:spcBef>
            </a:pPr>
            <a:r>
              <a:rPr lang="en-US" b="1"/>
              <a:t>1              2                  3             4                5</a:t>
            </a:r>
            <a:r>
              <a:rPr lang="en-US"/>
              <a:t>      </a:t>
            </a:r>
          </a:p>
        </p:txBody>
      </p:sp>
      <p:sp>
        <p:nvSpPr>
          <p:cNvPr id="354312" name="Text Box 8"/>
          <p:cNvSpPr txBox="1">
            <a:spLocks noChangeArrowheads="1"/>
          </p:cNvSpPr>
          <p:nvPr/>
        </p:nvSpPr>
        <p:spPr bwMode="auto">
          <a:xfrm>
            <a:off x="609600" y="4724400"/>
            <a:ext cx="2682875" cy="396875"/>
          </a:xfrm>
          <a:prstGeom prst="rect">
            <a:avLst/>
          </a:prstGeom>
          <a:noFill/>
          <a:ln w="9525">
            <a:noFill/>
            <a:miter lim="800000"/>
            <a:headEnd/>
            <a:tailEnd/>
          </a:ln>
          <a:effectLst/>
        </p:spPr>
        <p:txBody>
          <a:bodyPr wrap="none">
            <a:spAutoFit/>
          </a:bodyPr>
          <a:lstStyle/>
          <a:p>
            <a:pPr>
              <a:spcBef>
                <a:spcPct val="50000"/>
              </a:spcBef>
            </a:pPr>
            <a:r>
              <a:rPr lang="en-US" sz="2000" b="1" dirty="0"/>
              <a:t>(Precontemplation)</a:t>
            </a:r>
            <a:endParaRPr lang="en-US" dirty="0"/>
          </a:p>
        </p:txBody>
      </p:sp>
      <p:sp>
        <p:nvSpPr>
          <p:cNvPr id="354313" name="Text Box 9"/>
          <p:cNvSpPr txBox="1">
            <a:spLocks noChangeArrowheads="1"/>
          </p:cNvSpPr>
          <p:nvPr/>
        </p:nvSpPr>
        <p:spPr bwMode="auto">
          <a:xfrm>
            <a:off x="6705600" y="4648200"/>
            <a:ext cx="1223963" cy="396875"/>
          </a:xfrm>
          <a:prstGeom prst="rect">
            <a:avLst/>
          </a:prstGeom>
          <a:noFill/>
          <a:ln w="9525">
            <a:noFill/>
            <a:miter lim="800000"/>
            <a:headEnd/>
            <a:tailEnd/>
          </a:ln>
          <a:effectLst/>
        </p:spPr>
        <p:txBody>
          <a:bodyPr wrap="none">
            <a:spAutoFit/>
          </a:bodyPr>
          <a:lstStyle/>
          <a:p>
            <a:pPr>
              <a:spcBef>
                <a:spcPct val="50000"/>
              </a:spcBef>
            </a:pPr>
            <a:r>
              <a:rPr lang="en-US" sz="2000" b="1"/>
              <a:t>(Action)</a:t>
            </a:r>
            <a:endParaRPr lang="en-US"/>
          </a:p>
        </p:txBody>
      </p:sp>
    </p:spTree>
  </p:cSld>
  <p:clrMapOvr>
    <a:masterClrMapping/>
  </p:clrMapOvr>
  <p:transition>
    <p:cover dir="l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7" name="Slide Number Placeholder 3"/>
          <p:cNvSpPr>
            <a:spLocks noGrp="1"/>
          </p:cNvSpPr>
          <p:nvPr>
            <p:ph type="sldNum" sz="quarter" idx="12"/>
          </p:nvPr>
        </p:nvSpPr>
        <p:spPr/>
        <p:txBody>
          <a:bodyPr/>
          <a:lstStyle/>
          <a:p>
            <a:pPr>
              <a:defRPr/>
            </a:pPr>
            <a:fld id="{B123B97B-00FC-49DD-ACBE-83965D325C9E}" type="slidenum">
              <a:rPr lang="en-US"/>
              <a:pPr>
                <a:defRPr/>
              </a:pPr>
              <a:t>78</a:t>
            </a:fld>
            <a:endParaRPr lang="en-US"/>
          </a:p>
        </p:txBody>
      </p:sp>
      <p:sp>
        <p:nvSpPr>
          <p:cNvPr id="118787" name="Rectangle 2"/>
          <p:cNvSpPr>
            <a:spLocks noChangeArrowheads="1"/>
          </p:cNvSpPr>
          <p:nvPr/>
        </p:nvSpPr>
        <p:spPr bwMode="auto">
          <a:xfrm>
            <a:off x="1066800" y="1252538"/>
            <a:ext cx="1219200" cy="5418137"/>
          </a:xfrm>
          <a:prstGeom prst="rect">
            <a:avLst/>
          </a:prstGeom>
          <a:noFill/>
          <a:ln w="9525">
            <a:noFill/>
            <a:miter lim="800000"/>
            <a:headEnd/>
            <a:tailEnd/>
          </a:ln>
        </p:spPr>
        <p:txBody>
          <a:bodyPr>
            <a:spAutoFit/>
          </a:bodyPr>
          <a:lstStyle/>
          <a:p>
            <a:pPr algn="r"/>
            <a:r>
              <a:rPr lang="en-US" sz="1000" b="1">
                <a:latin typeface="Arial" charset="0"/>
                <a:cs typeface="Times New Roman" pitchFamily="18" charset="0"/>
              </a:rPr>
              <a:t>Consciousness Raising</a:t>
            </a:r>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algn="r" eaLnBrk="0" hangingPunct="0"/>
            <a:r>
              <a:rPr lang="en-US" sz="1000" b="1">
                <a:latin typeface="Arial" charset="0"/>
                <a:cs typeface="Times New Roman" pitchFamily="18" charset="0"/>
              </a:rPr>
              <a:t>Social Liberation</a:t>
            </a:r>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algn="r" eaLnBrk="0" hangingPunct="0"/>
            <a:r>
              <a:rPr lang="en-US" sz="900" b="1">
                <a:latin typeface="Arial" charset="0"/>
                <a:cs typeface="Times New Roman" pitchFamily="18" charset="0"/>
              </a:rPr>
              <a:t>Emotional Arousal</a:t>
            </a:r>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algn="r" eaLnBrk="0" hangingPunct="0"/>
            <a:r>
              <a:rPr lang="en-US" sz="1000" b="1">
                <a:latin typeface="Arial" charset="0"/>
                <a:cs typeface="Times New Roman" pitchFamily="18" charset="0"/>
              </a:rPr>
              <a:t>Self-Reevaluation</a:t>
            </a:r>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algn="r" eaLnBrk="0" hangingPunct="0"/>
            <a:r>
              <a:rPr lang="en-US" sz="1000" b="1">
                <a:latin typeface="Arial" charset="0"/>
                <a:cs typeface="Times New Roman" pitchFamily="18" charset="0"/>
              </a:rPr>
              <a:t>Commitment</a:t>
            </a:r>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algn="r" eaLnBrk="0" hangingPunct="0"/>
            <a:endParaRPr lang="en-US" sz="800">
              <a:latin typeface="Arial" charset="0"/>
              <a:cs typeface="Times New Roman" pitchFamily="18" charset="0"/>
            </a:endParaRPr>
          </a:p>
          <a:p>
            <a:pPr algn="r" eaLnBrk="0" hangingPunct="0"/>
            <a:r>
              <a:rPr lang="en-US" sz="800">
                <a:latin typeface="Arial" charset="0"/>
                <a:cs typeface="Times New Roman" pitchFamily="18" charset="0"/>
              </a:rPr>
              <a:t> </a:t>
            </a:r>
            <a:r>
              <a:rPr lang="en-US" sz="1000" b="1">
                <a:latin typeface="Arial" charset="0"/>
                <a:cs typeface="Times New Roman" pitchFamily="18" charset="0"/>
              </a:rPr>
              <a:t>Countering</a:t>
            </a:r>
          </a:p>
          <a:p>
            <a:pPr eaLnBrk="0" hangingPunct="0"/>
            <a:r>
              <a:rPr lang="en-US" sz="1000" b="1">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algn="r" eaLnBrk="0" hangingPunct="0"/>
            <a:r>
              <a:rPr lang="en-US" sz="1000" b="1">
                <a:latin typeface="Arial" charset="0"/>
                <a:cs typeface="Times New Roman" pitchFamily="18" charset="0"/>
              </a:rPr>
              <a:t>Environment </a:t>
            </a:r>
          </a:p>
          <a:p>
            <a:pPr algn="r" eaLnBrk="0" hangingPunct="0"/>
            <a:r>
              <a:rPr lang="en-US" sz="1000" b="1">
                <a:latin typeface="Arial" charset="0"/>
                <a:cs typeface="Times New Roman" pitchFamily="18" charset="0"/>
              </a:rPr>
              <a:t>Control</a:t>
            </a:r>
            <a:endParaRPr lang="en-US" sz="800">
              <a:latin typeface="Arial" charset="0"/>
              <a:cs typeface="Times New Roman" pitchFamily="18" charset="0"/>
            </a:endParaRPr>
          </a:p>
          <a:p>
            <a:pPr algn="ctr" eaLnBrk="0" hangingPunct="0"/>
            <a:r>
              <a:rPr lang="en-US" sz="800">
                <a:latin typeface="Arial" charset="0"/>
                <a:cs typeface="Times New Roman" pitchFamily="18" charset="0"/>
              </a:rPr>
              <a:t> </a:t>
            </a:r>
          </a:p>
          <a:p>
            <a:pPr algn="ctr" eaLnBrk="0" hangingPunct="0"/>
            <a:r>
              <a:rPr lang="en-US" sz="800">
                <a:latin typeface="Arial" charset="0"/>
                <a:cs typeface="Times New Roman" pitchFamily="18" charset="0"/>
              </a:rPr>
              <a:t> </a:t>
            </a:r>
          </a:p>
          <a:p>
            <a:pPr algn="ctr" eaLnBrk="0" hangingPunct="0"/>
            <a:r>
              <a:rPr lang="en-US" sz="800">
                <a:latin typeface="Arial" charset="0"/>
                <a:cs typeface="Times New Roman" pitchFamily="18" charset="0"/>
              </a:rPr>
              <a:t>  </a:t>
            </a:r>
          </a:p>
          <a:p>
            <a:pPr algn="r" eaLnBrk="0" hangingPunct="0"/>
            <a:r>
              <a:rPr lang="en-US" sz="800">
                <a:latin typeface="Arial" charset="0"/>
                <a:cs typeface="Times New Roman" pitchFamily="18" charset="0"/>
              </a:rPr>
              <a:t> </a:t>
            </a:r>
          </a:p>
          <a:p>
            <a:pPr algn="r" eaLnBrk="0" hangingPunct="0"/>
            <a:r>
              <a:rPr lang="en-US" sz="1000" b="1">
                <a:latin typeface="Arial" charset="0"/>
                <a:cs typeface="Times New Roman" pitchFamily="18" charset="0"/>
              </a:rPr>
              <a:t>Reward</a:t>
            </a:r>
            <a:endParaRPr lang="en-US" sz="800">
              <a:latin typeface="Arial" charset="0"/>
              <a:cs typeface="Times New Roman" pitchFamily="18" charset="0"/>
            </a:endParaRPr>
          </a:p>
          <a:p>
            <a:pPr algn="r" eaLnBrk="0" hangingPunct="0"/>
            <a:r>
              <a:rPr lang="en-US" sz="800">
                <a:latin typeface="Arial" charset="0"/>
                <a:cs typeface="Times New Roman" pitchFamily="18" charset="0"/>
              </a:rPr>
              <a:t> </a:t>
            </a:r>
          </a:p>
          <a:p>
            <a:pPr algn="r" eaLnBrk="0" hangingPunct="0"/>
            <a:endParaRPr lang="en-US" sz="800">
              <a:latin typeface="Arial" charset="0"/>
              <a:cs typeface="Times New Roman" pitchFamily="18" charset="0"/>
            </a:endParaRPr>
          </a:p>
          <a:p>
            <a:pPr algn="r" eaLnBrk="0" hangingPunct="0"/>
            <a:r>
              <a:rPr lang="en-US" sz="800">
                <a:latin typeface="Arial" charset="0"/>
                <a:cs typeface="Times New Roman" pitchFamily="18" charset="0"/>
              </a:rPr>
              <a:t> </a:t>
            </a:r>
          </a:p>
          <a:p>
            <a:pPr algn="r" eaLnBrk="0" hangingPunct="0"/>
            <a:r>
              <a:rPr lang="en-US" sz="1000" b="1">
                <a:latin typeface="Arial" charset="0"/>
                <a:cs typeface="Times New Roman" pitchFamily="18" charset="0"/>
              </a:rPr>
              <a:t>Helping Relationships</a:t>
            </a:r>
          </a:p>
          <a:p>
            <a:pPr eaLnBrk="0" hangingPunct="0"/>
            <a:endParaRPr lang="en-US" sz="1000" b="1">
              <a:latin typeface="Arial" charset="0"/>
            </a:endParaRPr>
          </a:p>
        </p:txBody>
      </p:sp>
      <p:sp>
        <p:nvSpPr>
          <p:cNvPr id="118788" name="Rectangle 3"/>
          <p:cNvSpPr>
            <a:spLocks noChangeArrowheads="1"/>
          </p:cNvSpPr>
          <p:nvPr/>
        </p:nvSpPr>
        <p:spPr bwMode="auto">
          <a:xfrm>
            <a:off x="3657600" y="1447800"/>
            <a:ext cx="2286000" cy="5103813"/>
          </a:xfrm>
          <a:prstGeom prst="rect">
            <a:avLst/>
          </a:prstGeom>
          <a:noFill/>
          <a:ln w="9525">
            <a:noFill/>
            <a:miter lim="800000"/>
            <a:headEnd/>
            <a:tailEnd/>
          </a:ln>
        </p:spPr>
        <p:txBody>
          <a:bodyPr>
            <a:spAutoFit/>
          </a:bodyPr>
          <a:lstStyle/>
          <a:p>
            <a:r>
              <a:rPr lang="en-US" sz="800">
                <a:latin typeface="Arial" charset="0"/>
                <a:cs typeface="Times New Roman" pitchFamily="18" charset="0"/>
              </a:rPr>
              <a:t>Increasing information about self and problem</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Increasing Social alternatives for behaviors that are not problematic</a:t>
            </a: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Experiencing and expressing feelings about one’s problems and solutions</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Assessing feelings and thoughts about self with respect to a problem</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Choosing and committing to act, or </a:t>
            </a:r>
          </a:p>
          <a:p>
            <a:pPr eaLnBrk="0" hangingPunct="0"/>
            <a:r>
              <a:rPr lang="en-US" sz="800">
                <a:latin typeface="Arial" charset="0"/>
                <a:cs typeface="Times New Roman" pitchFamily="18" charset="0"/>
              </a:rPr>
              <a:t>belief in ability to change</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Substituting alternatives for problem behaviors</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Avoiding stimuli that elicit problem behaviors</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Rewarding self, or being rewarded by others, for making changes</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Enlisting the help of someone who cares</a:t>
            </a:r>
          </a:p>
          <a:p>
            <a:pPr eaLnBrk="0" hangingPunct="0"/>
            <a:endParaRPr lang="en-US" sz="800">
              <a:latin typeface="Arial" charset="0"/>
            </a:endParaRPr>
          </a:p>
        </p:txBody>
      </p:sp>
      <p:sp>
        <p:nvSpPr>
          <p:cNvPr id="118789" name="Rectangle 4"/>
          <p:cNvSpPr>
            <a:spLocks noChangeArrowheads="1"/>
          </p:cNvSpPr>
          <p:nvPr/>
        </p:nvSpPr>
        <p:spPr bwMode="auto">
          <a:xfrm>
            <a:off x="6553200" y="914400"/>
            <a:ext cx="1905000" cy="366713"/>
          </a:xfrm>
          <a:prstGeom prst="rect">
            <a:avLst/>
          </a:prstGeom>
          <a:noFill/>
          <a:ln w="9525">
            <a:noFill/>
            <a:miter lim="800000"/>
            <a:headEnd/>
            <a:tailEnd/>
          </a:ln>
        </p:spPr>
        <p:txBody>
          <a:bodyPr>
            <a:spAutoFit/>
          </a:bodyPr>
          <a:lstStyle/>
          <a:p>
            <a:pPr eaLnBrk="0" hangingPunct="0"/>
            <a:r>
              <a:rPr lang="en-US" sz="1800" b="1">
                <a:solidFill>
                  <a:schemeClr val="hlink"/>
                </a:solidFill>
                <a:latin typeface="Times New Roman" pitchFamily="18" charset="0"/>
              </a:rPr>
              <a:t>TECHNIQUES</a:t>
            </a:r>
          </a:p>
        </p:txBody>
      </p:sp>
      <p:sp>
        <p:nvSpPr>
          <p:cNvPr id="118790" name="Rectangle 5"/>
          <p:cNvSpPr>
            <a:spLocks noChangeArrowheads="1"/>
          </p:cNvSpPr>
          <p:nvPr/>
        </p:nvSpPr>
        <p:spPr bwMode="auto">
          <a:xfrm>
            <a:off x="6705600" y="1266825"/>
            <a:ext cx="1371600" cy="5470525"/>
          </a:xfrm>
          <a:prstGeom prst="rect">
            <a:avLst/>
          </a:prstGeom>
          <a:noFill/>
          <a:ln w="9525">
            <a:noFill/>
            <a:miter lim="800000"/>
            <a:headEnd/>
            <a:tailEnd/>
          </a:ln>
        </p:spPr>
        <p:txBody>
          <a:bodyPr>
            <a:spAutoFit/>
          </a:bodyPr>
          <a:lstStyle/>
          <a:p>
            <a:r>
              <a:rPr lang="en-US" sz="800">
                <a:latin typeface="Arial" charset="0"/>
                <a:cs typeface="Times New Roman" pitchFamily="18" charset="0"/>
              </a:rPr>
              <a:t>Observations, confrontations, interpretations bibliotherapy</a:t>
            </a:r>
          </a:p>
          <a:p>
            <a:r>
              <a:rPr lang="en-US" sz="800">
                <a:latin typeface="Arial" charset="0"/>
                <a:cs typeface="Times New Roman" pitchFamily="18" charset="0"/>
              </a:rPr>
              <a:t> </a:t>
            </a:r>
          </a:p>
          <a:p>
            <a:pPr eaLnBrk="0" hangingPunct="0"/>
            <a:r>
              <a:rPr lang="en-US" sz="800">
                <a:latin typeface="Arial" charset="0"/>
                <a:cs typeface="Times New Roman" pitchFamily="18" charset="0"/>
              </a:rPr>
              <a:t>Advocating for rights of repressed, empowering, policy interventions</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Psychodrama, grieving losses, role-playing</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Value clarification imagery, corrective emotional experience</a:t>
            </a:r>
          </a:p>
          <a:p>
            <a:pPr eaLnBrk="0" hangingPunct="0"/>
            <a:endParaRPr lang="en-US" sz="800">
              <a:latin typeface="Arial" charset="0"/>
              <a:cs typeface="Times New Roman" pitchFamily="18" charset="0"/>
            </a:endParaRP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Decision making therapy, New Year’s resolutions, logotherapy</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Relaxation desensitization, assertion, positive self-statements</a:t>
            </a: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Environmental restructuring (e.g., removing alcohol or fattening foods), avoiding high-risk cures</a:t>
            </a:r>
          </a:p>
          <a:p>
            <a:pPr eaLnBrk="0" hangingPunct="0"/>
            <a:r>
              <a:rPr lang="en-US" sz="800">
                <a:latin typeface="Arial" charset="0"/>
                <a:cs typeface="Times New Roman" pitchFamily="18" charset="0"/>
              </a:rPr>
              <a:t> </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Contingency contracts, overt and cover reinforcement</a:t>
            </a:r>
          </a:p>
          <a:p>
            <a:pPr eaLnBrk="0" hangingPunct="0"/>
            <a:endParaRPr lang="en-US" sz="800">
              <a:latin typeface="Arial" charset="0"/>
              <a:cs typeface="Times New Roman" pitchFamily="18" charset="0"/>
            </a:endParaRPr>
          </a:p>
          <a:p>
            <a:pPr eaLnBrk="0" hangingPunct="0"/>
            <a:r>
              <a:rPr lang="en-US" sz="800">
                <a:latin typeface="Arial" charset="0"/>
                <a:cs typeface="Times New Roman" pitchFamily="18" charset="0"/>
              </a:rPr>
              <a:t> </a:t>
            </a:r>
          </a:p>
          <a:p>
            <a:pPr eaLnBrk="0" hangingPunct="0"/>
            <a:r>
              <a:rPr lang="en-US" sz="800">
                <a:latin typeface="Arial" charset="0"/>
                <a:cs typeface="Times New Roman" pitchFamily="18" charset="0"/>
              </a:rPr>
              <a:t>Therapeutic alliance social support, self-help groups</a:t>
            </a:r>
          </a:p>
          <a:p>
            <a:pPr eaLnBrk="0" hangingPunct="0"/>
            <a:endParaRPr lang="en-US" sz="800">
              <a:latin typeface="Arial" charset="0"/>
            </a:endParaRPr>
          </a:p>
        </p:txBody>
      </p:sp>
      <p:sp>
        <p:nvSpPr>
          <p:cNvPr id="118791" name="Line 6"/>
          <p:cNvSpPr>
            <a:spLocks noChangeShapeType="1"/>
          </p:cNvSpPr>
          <p:nvPr/>
        </p:nvSpPr>
        <p:spPr bwMode="auto">
          <a:xfrm>
            <a:off x="381000" y="1219200"/>
            <a:ext cx="8763000" cy="0"/>
          </a:xfrm>
          <a:prstGeom prst="line">
            <a:avLst/>
          </a:prstGeom>
          <a:noFill/>
          <a:ln w="28575">
            <a:solidFill>
              <a:schemeClr val="tx1"/>
            </a:solidFill>
            <a:round/>
            <a:headEnd/>
            <a:tailEnd/>
          </a:ln>
        </p:spPr>
        <p:txBody>
          <a:bodyPr/>
          <a:lstStyle/>
          <a:p>
            <a:endParaRPr lang="en-US"/>
          </a:p>
        </p:txBody>
      </p:sp>
      <p:sp>
        <p:nvSpPr>
          <p:cNvPr id="118792" name="Text Box 7"/>
          <p:cNvSpPr txBox="1">
            <a:spLocks noChangeArrowheads="1"/>
          </p:cNvSpPr>
          <p:nvPr/>
        </p:nvSpPr>
        <p:spPr bwMode="auto">
          <a:xfrm>
            <a:off x="1524000" y="533400"/>
            <a:ext cx="11430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8793" name="Text Box 8"/>
          <p:cNvSpPr txBox="1">
            <a:spLocks noChangeArrowheads="1"/>
          </p:cNvSpPr>
          <p:nvPr/>
        </p:nvSpPr>
        <p:spPr bwMode="auto">
          <a:xfrm>
            <a:off x="1295400" y="914400"/>
            <a:ext cx="1371600" cy="366713"/>
          </a:xfrm>
          <a:prstGeom prst="rect">
            <a:avLst/>
          </a:prstGeom>
          <a:noFill/>
          <a:ln w="9525">
            <a:noFill/>
            <a:miter lim="800000"/>
            <a:headEnd/>
            <a:tailEnd/>
          </a:ln>
        </p:spPr>
        <p:txBody>
          <a:bodyPr>
            <a:spAutoFit/>
          </a:bodyPr>
          <a:lstStyle/>
          <a:p>
            <a:pPr algn="ctr">
              <a:spcBef>
                <a:spcPct val="50000"/>
              </a:spcBef>
            </a:pPr>
            <a:r>
              <a:rPr lang="en-US" sz="1800" b="1">
                <a:solidFill>
                  <a:schemeClr val="hlink"/>
                </a:solidFill>
                <a:latin typeface="Times New Roman" pitchFamily="18" charset="0"/>
              </a:rPr>
              <a:t>PROCESS</a:t>
            </a:r>
            <a:endParaRPr lang="en-US" sz="1800" b="1">
              <a:latin typeface="Times New Roman" pitchFamily="18" charset="0"/>
            </a:endParaRPr>
          </a:p>
        </p:txBody>
      </p:sp>
      <p:sp>
        <p:nvSpPr>
          <p:cNvPr id="118794" name="Text Box 9"/>
          <p:cNvSpPr txBox="1">
            <a:spLocks noChangeArrowheads="1"/>
          </p:cNvSpPr>
          <p:nvPr/>
        </p:nvSpPr>
        <p:spPr bwMode="auto">
          <a:xfrm>
            <a:off x="3657600" y="381000"/>
            <a:ext cx="21336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8795" name="Text Box 10"/>
          <p:cNvSpPr txBox="1">
            <a:spLocks noChangeArrowheads="1"/>
          </p:cNvSpPr>
          <p:nvPr/>
        </p:nvSpPr>
        <p:spPr bwMode="auto">
          <a:xfrm>
            <a:off x="3810000" y="457200"/>
            <a:ext cx="14478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8796" name="Text Box 11"/>
          <p:cNvSpPr txBox="1">
            <a:spLocks noChangeArrowheads="1"/>
          </p:cNvSpPr>
          <p:nvPr/>
        </p:nvSpPr>
        <p:spPr bwMode="auto">
          <a:xfrm>
            <a:off x="4191000" y="914400"/>
            <a:ext cx="1219200" cy="366713"/>
          </a:xfrm>
          <a:prstGeom prst="rect">
            <a:avLst/>
          </a:prstGeom>
          <a:noFill/>
          <a:ln w="9525">
            <a:noFill/>
            <a:miter lim="800000"/>
            <a:headEnd/>
            <a:tailEnd/>
          </a:ln>
        </p:spPr>
        <p:txBody>
          <a:bodyPr>
            <a:spAutoFit/>
          </a:bodyPr>
          <a:lstStyle/>
          <a:p>
            <a:pPr>
              <a:spcBef>
                <a:spcPct val="50000"/>
              </a:spcBef>
            </a:pPr>
            <a:r>
              <a:rPr lang="en-US" sz="1800" b="1">
                <a:solidFill>
                  <a:schemeClr val="hlink"/>
                </a:solidFill>
                <a:latin typeface="Times New Roman" pitchFamily="18" charset="0"/>
              </a:rPr>
              <a:t>GOALS</a:t>
            </a:r>
          </a:p>
        </p:txBody>
      </p:sp>
      <p:sp>
        <p:nvSpPr>
          <p:cNvPr id="118797" name="Text Box 12"/>
          <p:cNvSpPr txBox="1">
            <a:spLocks noChangeArrowheads="1"/>
          </p:cNvSpPr>
          <p:nvPr/>
        </p:nvSpPr>
        <p:spPr bwMode="auto">
          <a:xfrm>
            <a:off x="6553200" y="381000"/>
            <a:ext cx="12192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8798" name="Text Box 13"/>
          <p:cNvSpPr txBox="1">
            <a:spLocks noChangeArrowheads="1"/>
          </p:cNvSpPr>
          <p:nvPr/>
        </p:nvSpPr>
        <p:spPr bwMode="auto">
          <a:xfrm>
            <a:off x="2286000" y="0"/>
            <a:ext cx="46482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18799" name="Text Box 14"/>
          <p:cNvSpPr txBox="1">
            <a:spLocks noChangeArrowheads="1"/>
          </p:cNvSpPr>
          <p:nvPr/>
        </p:nvSpPr>
        <p:spPr bwMode="auto">
          <a:xfrm>
            <a:off x="1752600" y="304800"/>
            <a:ext cx="7010400" cy="366713"/>
          </a:xfrm>
          <a:prstGeom prst="rect">
            <a:avLst/>
          </a:prstGeom>
          <a:noFill/>
          <a:ln w="9525">
            <a:noFill/>
            <a:miter lim="800000"/>
            <a:headEnd/>
            <a:tailEnd/>
          </a:ln>
        </p:spPr>
        <p:txBody>
          <a:bodyPr wrap="square">
            <a:spAutoFit/>
          </a:bodyPr>
          <a:lstStyle/>
          <a:p>
            <a:pPr algn="ctr">
              <a:spcBef>
                <a:spcPct val="50000"/>
              </a:spcBef>
            </a:pPr>
            <a:r>
              <a:rPr lang="en-US" sz="1800" b="1" dirty="0" smtClean="0">
                <a:latin typeface="Times New Roman" pitchFamily="18" charset="0"/>
              </a:rPr>
              <a:t> SUMMARY </a:t>
            </a:r>
            <a:r>
              <a:rPr lang="en-US" sz="1800" b="1" dirty="0">
                <a:latin typeface="Times New Roman" pitchFamily="18" charset="0"/>
              </a:rPr>
              <a:t>OF SOME </a:t>
            </a:r>
            <a:r>
              <a:rPr lang="en-US" sz="1800" b="1" dirty="0">
                <a:solidFill>
                  <a:schemeClr val="hlink"/>
                </a:solidFill>
                <a:latin typeface="Times New Roman" pitchFamily="18" charset="0"/>
              </a:rPr>
              <a:t>CHANGE PROCESS</a:t>
            </a:r>
            <a:r>
              <a:rPr lang="en-US" sz="1800" b="1" dirty="0">
                <a:latin typeface="Times New Roman" pitchFamily="18" charset="0"/>
              </a:rPr>
              <a:t> TECHNIQUES</a:t>
            </a:r>
            <a:endParaRPr lang="en-US" sz="1400" b="1" dirty="0">
              <a:latin typeface="Arial" charset="0"/>
            </a:endParaRPr>
          </a:p>
        </p:txBody>
      </p:sp>
      <p:sp>
        <p:nvSpPr>
          <p:cNvPr id="118800" name="Rectangle 15"/>
          <p:cNvSpPr>
            <a:spLocks noChangeArrowheads="1"/>
          </p:cNvSpPr>
          <p:nvPr/>
        </p:nvSpPr>
        <p:spPr bwMode="auto">
          <a:xfrm>
            <a:off x="2209800" y="152400"/>
            <a:ext cx="6705600" cy="4572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transition>
    <p:cover dir="l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17" name="Slide Number Placeholder 3"/>
          <p:cNvSpPr>
            <a:spLocks noGrp="1"/>
          </p:cNvSpPr>
          <p:nvPr>
            <p:ph type="sldNum" sz="quarter" idx="12"/>
          </p:nvPr>
        </p:nvSpPr>
        <p:spPr/>
        <p:txBody>
          <a:bodyPr/>
          <a:lstStyle/>
          <a:p>
            <a:pPr>
              <a:defRPr/>
            </a:pPr>
            <a:fld id="{BA3E0B1B-3CF3-497C-8B74-E1823BB76DCC}" type="slidenum">
              <a:rPr lang="en-US"/>
              <a:pPr>
                <a:defRPr/>
              </a:pPr>
              <a:t>79</a:t>
            </a:fld>
            <a:endParaRPr lang="en-US"/>
          </a:p>
        </p:txBody>
      </p:sp>
      <p:pic>
        <p:nvPicPr>
          <p:cNvPr id="1028" name="Picture 2"/>
          <p:cNvPicPr>
            <a:picLocks noChangeAspect="1" noChangeArrowheads="1"/>
          </p:cNvPicPr>
          <p:nvPr/>
        </p:nvPicPr>
        <p:blipFill>
          <a:blip r:embed="rId4" cstate="print">
            <a:lum contrast="100000"/>
          </a:blip>
          <a:srcRect/>
          <a:stretch>
            <a:fillRect/>
          </a:stretch>
        </p:blipFill>
        <p:spPr bwMode="auto">
          <a:xfrm>
            <a:off x="990600" y="1905000"/>
            <a:ext cx="7696200" cy="4572000"/>
          </a:xfrm>
          <a:prstGeom prst="rect">
            <a:avLst/>
          </a:prstGeom>
          <a:noFill/>
          <a:ln w="9525">
            <a:noFill/>
            <a:miter lim="800000"/>
            <a:headEnd/>
            <a:tailEnd/>
          </a:ln>
        </p:spPr>
      </p:pic>
      <p:sp>
        <p:nvSpPr>
          <p:cNvPr id="1029" name="Text Box 3"/>
          <p:cNvSpPr txBox="1">
            <a:spLocks noChangeArrowheads="1"/>
          </p:cNvSpPr>
          <p:nvPr/>
        </p:nvSpPr>
        <p:spPr bwMode="auto">
          <a:xfrm>
            <a:off x="3581400" y="381000"/>
            <a:ext cx="4800600" cy="701675"/>
          </a:xfrm>
          <a:prstGeom prst="rect">
            <a:avLst/>
          </a:prstGeom>
          <a:noFill/>
          <a:ln w="9525">
            <a:noFill/>
            <a:miter lim="800000"/>
            <a:headEnd/>
            <a:tailEnd/>
          </a:ln>
        </p:spPr>
        <p:txBody>
          <a:bodyPr wrap="square">
            <a:spAutoFit/>
          </a:bodyPr>
          <a:lstStyle/>
          <a:p>
            <a:pPr>
              <a:spcBef>
                <a:spcPct val="50000"/>
              </a:spcBef>
            </a:pPr>
            <a:r>
              <a:rPr lang="en-US" sz="4000" dirty="0"/>
              <a:t>When You Change</a:t>
            </a:r>
          </a:p>
        </p:txBody>
      </p:sp>
      <p:sp>
        <p:nvSpPr>
          <p:cNvPr id="1030" name="Text Box 4"/>
          <p:cNvSpPr txBox="1">
            <a:spLocks noChangeArrowheads="1"/>
          </p:cNvSpPr>
          <p:nvPr/>
        </p:nvSpPr>
        <p:spPr bwMode="auto">
          <a:xfrm>
            <a:off x="3733800" y="5715000"/>
            <a:ext cx="5257800" cy="579438"/>
          </a:xfrm>
          <a:prstGeom prst="rect">
            <a:avLst/>
          </a:prstGeom>
          <a:noFill/>
          <a:ln w="9525">
            <a:noFill/>
            <a:miter lim="800000"/>
            <a:headEnd/>
            <a:tailEnd/>
          </a:ln>
        </p:spPr>
        <p:txBody>
          <a:bodyPr>
            <a:spAutoFit/>
          </a:bodyPr>
          <a:lstStyle/>
          <a:p>
            <a:pPr>
              <a:spcBef>
                <a:spcPct val="50000"/>
              </a:spcBef>
            </a:pPr>
            <a:r>
              <a:rPr lang="en-US" sz="3200" dirty="0">
                <a:latin typeface="Rockwell Extra Bold" pitchFamily="18" charset="0"/>
              </a:rPr>
              <a:t>Precontemplation</a:t>
            </a:r>
          </a:p>
        </p:txBody>
      </p:sp>
      <p:sp>
        <p:nvSpPr>
          <p:cNvPr id="1031" name="Text Box 5"/>
          <p:cNvSpPr txBox="1">
            <a:spLocks noChangeArrowheads="1"/>
          </p:cNvSpPr>
          <p:nvPr/>
        </p:nvSpPr>
        <p:spPr bwMode="auto">
          <a:xfrm>
            <a:off x="685800" y="4114800"/>
            <a:ext cx="3416300" cy="519113"/>
          </a:xfrm>
          <a:prstGeom prst="rect">
            <a:avLst/>
          </a:prstGeom>
          <a:noFill/>
          <a:ln w="9525">
            <a:noFill/>
            <a:miter lim="800000"/>
            <a:headEnd/>
            <a:tailEnd/>
          </a:ln>
        </p:spPr>
        <p:txBody>
          <a:bodyPr wrap="none">
            <a:spAutoFit/>
          </a:bodyPr>
          <a:lstStyle/>
          <a:p>
            <a:pPr>
              <a:spcBef>
                <a:spcPct val="50000"/>
              </a:spcBef>
            </a:pPr>
            <a:r>
              <a:rPr lang="en-US" sz="2800" b="1">
                <a:latin typeface="Rockwell Extra Bold" pitchFamily="18" charset="0"/>
              </a:rPr>
              <a:t>Contemplation</a:t>
            </a:r>
          </a:p>
        </p:txBody>
      </p:sp>
      <p:sp>
        <p:nvSpPr>
          <p:cNvPr id="1032" name="Text Box 6"/>
          <p:cNvSpPr txBox="1">
            <a:spLocks noChangeArrowheads="1"/>
          </p:cNvSpPr>
          <p:nvPr/>
        </p:nvSpPr>
        <p:spPr bwMode="auto">
          <a:xfrm>
            <a:off x="914400" y="1981200"/>
            <a:ext cx="2870200" cy="579438"/>
          </a:xfrm>
          <a:prstGeom prst="rect">
            <a:avLst/>
          </a:prstGeom>
          <a:noFill/>
          <a:ln w="9525">
            <a:noFill/>
            <a:miter lim="800000"/>
            <a:headEnd/>
            <a:tailEnd/>
          </a:ln>
        </p:spPr>
        <p:txBody>
          <a:bodyPr>
            <a:spAutoFit/>
          </a:bodyPr>
          <a:lstStyle/>
          <a:p>
            <a:pPr>
              <a:spcBef>
                <a:spcPct val="50000"/>
              </a:spcBef>
            </a:pPr>
            <a:r>
              <a:rPr lang="en-US" sz="3200" b="1"/>
              <a:t>Preparation</a:t>
            </a:r>
          </a:p>
        </p:txBody>
      </p:sp>
      <p:sp>
        <p:nvSpPr>
          <p:cNvPr id="1033" name="Text Box 7"/>
          <p:cNvSpPr txBox="1">
            <a:spLocks noChangeArrowheads="1"/>
          </p:cNvSpPr>
          <p:nvPr/>
        </p:nvSpPr>
        <p:spPr bwMode="auto">
          <a:xfrm>
            <a:off x="6172200" y="1828800"/>
            <a:ext cx="2667000" cy="641350"/>
          </a:xfrm>
          <a:prstGeom prst="rect">
            <a:avLst/>
          </a:prstGeom>
          <a:noFill/>
          <a:ln w="9525">
            <a:noFill/>
            <a:miter lim="800000"/>
            <a:headEnd/>
            <a:tailEnd/>
          </a:ln>
        </p:spPr>
        <p:txBody>
          <a:bodyPr>
            <a:spAutoFit/>
          </a:bodyPr>
          <a:lstStyle/>
          <a:p>
            <a:pPr>
              <a:spcBef>
                <a:spcPct val="50000"/>
              </a:spcBef>
            </a:pPr>
            <a:r>
              <a:rPr lang="en-US" sz="3600">
                <a:latin typeface="Rockwell Extra Bold" pitchFamily="18" charset="0"/>
              </a:rPr>
              <a:t>Action</a:t>
            </a:r>
          </a:p>
        </p:txBody>
      </p:sp>
      <p:sp>
        <p:nvSpPr>
          <p:cNvPr id="1034" name="Text Box 8"/>
          <p:cNvSpPr txBox="1">
            <a:spLocks noChangeArrowheads="1"/>
          </p:cNvSpPr>
          <p:nvPr/>
        </p:nvSpPr>
        <p:spPr bwMode="auto">
          <a:xfrm>
            <a:off x="3810000" y="3124200"/>
            <a:ext cx="2609850" cy="457200"/>
          </a:xfrm>
          <a:prstGeom prst="rect">
            <a:avLst/>
          </a:prstGeom>
          <a:noFill/>
          <a:ln w="9525">
            <a:noFill/>
            <a:miter lim="800000"/>
            <a:headEnd/>
            <a:tailEnd/>
          </a:ln>
        </p:spPr>
        <p:txBody>
          <a:bodyPr wrap="none">
            <a:spAutoFit/>
          </a:bodyPr>
          <a:lstStyle/>
          <a:p>
            <a:pPr>
              <a:spcBef>
                <a:spcPct val="50000"/>
              </a:spcBef>
            </a:pPr>
            <a:r>
              <a:rPr lang="en-US">
                <a:latin typeface="Rockwell Extra Bold" pitchFamily="18" charset="0"/>
              </a:rPr>
              <a:t>Maintenance</a:t>
            </a:r>
          </a:p>
        </p:txBody>
      </p:sp>
      <p:sp>
        <p:nvSpPr>
          <p:cNvPr id="1035" name="AutoShape 9"/>
          <p:cNvSpPr>
            <a:spLocks noChangeArrowheads="1"/>
          </p:cNvSpPr>
          <p:nvPr/>
        </p:nvSpPr>
        <p:spPr bwMode="auto">
          <a:xfrm rot="2087761">
            <a:off x="1238250" y="2728913"/>
            <a:ext cx="1589088" cy="533400"/>
          </a:xfrm>
          <a:prstGeom prst="curvedDownArrow">
            <a:avLst>
              <a:gd name="adj1" fmla="val 59583"/>
              <a:gd name="adj2" fmla="val 1191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6" name="AutoShape 10"/>
          <p:cNvSpPr>
            <a:spLocks noChangeArrowheads="1"/>
          </p:cNvSpPr>
          <p:nvPr/>
        </p:nvSpPr>
        <p:spPr bwMode="auto">
          <a:xfrm>
            <a:off x="1676400" y="5029200"/>
            <a:ext cx="2438400" cy="533400"/>
          </a:xfrm>
          <a:prstGeom prst="curvedDownArrow">
            <a:avLst>
              <a:gd name="adj1" fmla="val 91429"/>
              <a:gd name="adj2" fmla="val 18285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7" name="AutoShape 11"/>
          <p:cNvSpPr>
            <a:spLocks noChangeArrowheads="1"/>
          </p:cNvSpPr>
          <p:nvPr/>
        </p:nvSpPr>
        <p:spPr bwMode="auto">
          <a:xfrm rot="1478500">
            <a:off x="4648200" y="3886200"/>
            <a:ext cx="1600200" cy="762000"/>
          </a:xfrm>
          <a:prstGeom prst="curvedDownArrow">
            <a:avLst>
              <a:gd name="adj1" fmla="val 42000"/>
              <a:gd name="adj2" fmla="val 84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8" name="AutoShape 12"/>
          <p:cNvSpPr>
            <a:spLocks noChangeArrowheads="1"/>
          </p:cNvSpPr>
          <p:nvPr/>
        </p:nvSpPr>
        <p:spPr bwMode="auto">
          <a:xfrm rot="1583227">
            <a:off x="6243638" y="2705100"/>
            <a:ext cx="2209800" cy="838200"/>
          </a:xfrm>
          <a:prstGeom prst="curvedDownArrow">
            <a:avLst>
              <a:gd name="adj1" fmla="val 52727"/>
              <a:gd name="adj2" fmla="val 105455"/>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9" name="Text Box 13"/>
          <p:cNvSpPr txBox="1">
            <a:spLocks noChangeArrowheads="1"/>
          </p:cNvSpPr>
          <p:nvPr/>
        </p:nvSpPr>
        <p:spPr bwMode="auto">
          <a:xfrm>
            <a:off x="5029200" y="1219200"/>
            <a:ext cx="3668713" cy="519113"/>
          </a:xfrm>
          <a:prstGeom prst="rect">
            <a:avLst/>
          </a:prstGeom>
          <a:noFill/>
          <a:ln w="9525">
            <a:noFill/>
            <a:miter lim="800000"/>
            <a:headEnd/>
            <a:tailEnd/>
          </a:ln>
        </p:spPr>
        <p:txBody>
          <a:bodyPr>
            <a:spAutoFit/>
          </a:bodyPr>
          <a:lstStyle/>
          <a:p>
            <a:pPr>
              <a:spcBef>
                <a:spcPct val="50000"/>
              </a:spcBef>
            </a:pPr>
            <a:r>
              <a:rPr lang="en-US" sz="2800">
                <a:latin typeface="Tristan" pitchFamily="2" charset="0"/>
              </a:rPr>
              <a:t>[</a:t>
            </a:r>
            <a:r>
              <a:rPr lang="en-US" sz="2800">
                <a:latin typeface="Times New Roman" pitchFamily="18" charset="0"/>
              </a:rPr>
              <a:t>SPIRAL vs. Linear</a:t>
            </a:r>
            <a:r>
              <a:rPr lang="en-US" sz="2800">
                <a:latin typeface="Tristan" pitchFamily="2" charset="0"/>
              </a:rPr>
              <a:t>]</a:t>
            </a:r>
          </a:p>
        </p:txBody>
      </p:sp>
      <p:graphicFrame>
        <p:nvGraphicFramePr>
          <p:cNvPr id="214030" name="Object 14"/>
          <p:cNvGraphicFramePr>
            <a:graphicFrameLocks noChangeAspect="1"/>
          </p:cNvGraphicFramePr>
          <p:nvPr/>
        </p:nvGraphicFramePr>
        <p:xfrm>
          <a:off x="990600" y="4724400"/>
          <a:ext cx="838200" cy="1944688"/>
        </p:xfrm>
        <a:graphic>
          <a:graphicData uri="http://schemas.openxmlformats.org/presentationml/2006/ole">
            <mc:AlternateContent xmlns:mc="http://schemas.openxmlformats.org/markup-compatibility/2006">
              <mc:Choice xmlns:v="urn:schemas-microsoft-com:vml" Requires="v">
                <p:oleObj spid="_x0000_s188419" name="Clip" r:id="rId5" imgW="1591560" imgH="3468960" progId="">
                  <p:embed/>
                </p:oleObj>
              </mc:Choice>
              <mc:Fallback>
                <p:oleObj name="Clip" r:id="rId5" imgW="1591560" imgH="346896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724400"/>
                        <a:ext cx="838200" cy="194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Rectangle 15"/>
          <p:cNvSpPr>
            <a:spLocks noChangeArrowheads="1"/>
          </p:cNvSpPr>
          <p:nvPr/>
        </p:nvSpPr>
        <p:spPr bwMode="auto">
          <a:xfrm>
            <a:off x="3352800" y="304800"/>
            <a:ext cx="4876800" cy="7620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14030"/>
                                        </p:tgtEl>
                                        <p:attrNameLst>
                                          <p:attrName>style.visibility</p:attrName>
                                        </p:attrNameLst>
                                      </p:cBhvr>
                                      <p:to>
                                        <p:strVal val="visible"/>
                                      </p:to>
                                    </p:set>
                                    <p:anim calcmode="lin" valueType="num">
                                      <p:cBhvr additive="base">
                                        <p:cTn id="7" dur="5000" fill="hold"/>
                                        <p:tgtEl>
                                          <p:spTgt spid="214030"/>
                                        </p:tgtEl>
                                        <p:attrNameLst>
                                          <p:attrName>ppt_x</p:attrName>
                                        </p:attrNameLst>
                                      </p:cBhvr>
                                      <p:tavLst>
                                        <p:tav tm="0">
                                          <p:val>
                                            <p:strVal val="1+#ppt_w/2"/>
                                          </p:val>
                                        </p:tav>
                                        <p:tav tm="100000">
                                          <p:val>
                                            <p:strVal val="#ppt_x"/>
                                          </p:val>
                                        </p:tav>
                                      </p:tavLst>
                                    </p:anim>
                                    <p:anim calcmode="lin" valueType="num">
                                      <p:cBhvr additive="base">
                                        <p:cTn id="8" dur="5000" fill="hold"/>
                                        <p:tgtEl>
                                          <p:spTgt spid="214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24930" name="Rectangle 1026"/>
          <p:cNvSpPr>
            <a:spLocks noGrp="1" noChangeArrowheads="1"/>
          </p:cNvSpPr>
          <p:nvPr>
            <p:ph type="title"/>
          </p:nvPr>
        </p:nvSpPr>
        <p:spPr/>
        <p:txBody>
          <a:bodyPr/>
          <a:lstStyle/>
          <a:p>
            <a:r>
              <a:rPr lang="en-US" sz="4800" b="1" dirty="0">
                <a:latin typeface="Rockwell" pitchFamily="18" charset="0"/>
              </a:rPr>
              <a:t>Co-Occurring Disorders</a:t>
            </a:r>
          </a:p>
        </p:txBody>
      </p:sp>
      <p:pic>
        <p:nvPicPr>
          <p:cNvPr id="124931" name="Picture 1027" descr="\\CBH\SoftDist\Software\Office_2000_Pro_CD2\PFiles\MSOffice\Clipart\standard\stddir1\bd05199_.wmf"/>
          <p:cNvPicPr>
            <a:picLocks noChangeAspect="1" noChangeArrowheads="1"/>
          </p:cNvPicPr>
          <p:nvPr/>
        </p:nvPicPr>
        <p:blipFill>
          <a:blip r:embed="rId3" cstate="print"/>
          <a:srcRect/>
          <a:stretch>
            <a:fillRect/>
          </a:stretch>
        </p:blipFill>
        <p:spPr bwMode="auto">
          <a:xfrm>
            <a:off x="5943600" y="3589338"/>
            <a:ext cx="2970213" cy="2526327"/>
          </a:xfrm>
          <a:prstGeom prst="rect">
            <a:avLst/>
          </a:prstGeom>
          <a:noFill/>
        </p:spPr>
      </p:pic>
      <p:sp>
        <p:nvSpPr>
          <p:cNvPr id="124932" name="Text Box 1028"/>
          <p:cNvSpPr txBox="1">
            <a:spLocks noChangeArrowheads="1"/>
          </p:cNvSpPr>
          <p:nvPr/>
        </p:nvSpPr>
        <p:spPr bwMode="auto">
          <a:xfrm>
            <a:off x="381000" y="1752600"/>
            <a:ext cx="8458200" cy="2031325"/>
          </a:xfrm>
          <a:prstGeom prst="rect">
            <a:avLst/>
          </a:prstGeom>
          <a:noFill/>
          <a:ln w="9525">
            <a:noFill/>
            <a:miter lim="800000"/>
            <a:headEnd/>
            <a:tailEnd/>
          </a:ln>
          <a:effectLst/>
        </p:spPr>
        <p:txBody>
          <a:bodyPr>
            <a:spAutoFit/>
          </a:bodyPr>
          <a:lstStyle/>
          <a:p>
            <a:pPr>
              <a:spcBef>
                <a:spcPct val="50000"/>
              </a:spcBef>
            </a:pPr>
            <a:r>
              <a:rPr lang="en-US" sz="3600" b="1" dirty="0" smtClean="0">
                <a:solidFill>
                  <a:schemeClr val="hlink"/>
                </a:solidFill>
                <a:latin typeface="Rockwell" pitchFamily="18" charset="0"/>
              </a:rPr>
              <a:t>MH/Psychiatric </a:t>
            </a:r>
            <a:r>
              <a:rPr lang="en-US" sz="3600" b="1" dirty="0">
                <a:solidFill>
                  <a:schemeClr val="hlink"/>
                </a:solidFill>
                <a:latin typeface="Rockwell" pitchFamily="18" charset="0"/>
              </a:rPr>
              <a:t>Disorders </a:t>
            </a:r>
            <a:r>
              <a:rPr lang="en-US" sz="3600" b="1" dirty="0" smtClean="0">
                <a:solidFill>
                  <a:schemeClr val="hlink"/>
                </a:solidFill>
                <a:latin typeface="Rockwell" pitchFamily="18" charset="0"/>
              </a:rPr>
              <a:t>and</a:t>
            </a:r>
          </a:p>
          <a:p>
            <a:pPr>
              <a:spcBef>
                <a:spcPct val="50000"/>
              </a:spcBef>
            </a:pPr>
            <a:r>
              <a:rPr lang="en-US" sz="3600" b="1" dirty="0" smtClean="0">
                <a:solidFill>
                  <a:schemeClr val="hlink"/>
                </a:solidFill>
                <a:latin typeface="Rockwell" pitchFamily="18" charset="0"/>
              </a:rPr>
              <a:t> </a:t>
            </a:r>
            <a:r>
              <a:rPr lang="en-US" sz="3600" b="1" dirty="0">
                <a:solidFill>
                  <a:schemeClr val="hlink"/>
                </a:solidFill>
                <a:latin typeface="Rockwell" pitchFamily="18" charset="0"/>
              </a:rPr>
              <a:t>Substance Abuse are both Brain Disorders.</a:t>
            </a:r>
          </a:p>
        </p:txBody>
      </p:sp>
      <p:sp>
        <p:nvSpPr>
          <p:cNvPr id="124933" name="Text Box 1029"/>
          <p:cNvSpPr txBox="1">
            <a:spLocks noChangeArrowheads="1"/>
          </p:cNvSpPr>
          <p:nvPr/>
        </p:nvSpPr>
        <p:spPr bwMode="auto">
          <a:xfrm>
            <a:off x="457200" y="3733800"/>
            <a:ext cx="5410200" cy="2062103"/>
          </a:xfrm>
          <a:prstGeom prst="rect">
            <a:avLst/>
          </a:prstGeom>
          <a:noFill/>
          <a:ln w="9525">
            <a:noFill/>
            <a:miter lim="800000"/>
            <a:headEnd/>
            <a:tailEnd/>
          </a:ln>
          <a:effectLst/>
        </p:spPr>
        <p:txBody>
          <a:bodyPr wrap="square">
            <a:spAutoFit/>
          </a:bodyPr>
          <a:lstStyle/>
          <a:p>
            <a:pPr>
              <a:spcBef>
                <a:spcPct val="50000"/>
              </a:spcBef>
            </a:pPr>
            <a:r>
              <a:rPr lang="en-US" sz="3200" b="1" dirty="0">
                <a:latin typeface="Times New Roman" pitchFamily="18" charset="0"/>
                <a:cs typeface="Times New Roman" pitchFamily="18" charset="0"/>
              </a:rPr>
              <a:t>Both effect Dopamine </a:t>
            </a:r>
            <a:endParaRPr lang="en-US" sz="3200" b="1" dirty="0" smtClean="0">
              <a:latin typeface="Times New Roman" pitchFamily="18" charset="0"/>
              <a:cs typeface="Times New Roman" pitchFamily="18" charset="0"/>
            </a:endParaRPr>
          </a:p>
          <a:p>
            <a:pPr>
              <a:spcBef>
                <a:spcPct val="50000"/>
              </a:spcBef>
            </a:pPr>
            <a:r>
              <a:rPr lang="en-US" sz="3200" b="1" dirty="0" smtClean="0">
                <a:latin typeface="Times New Roman" pitchFamily="18" charset="0"/>
                <a:cs typeface="Times New Roman" pitchFamily="18" charset="0"/>
              </a:rPr>
              <a:t>And Serotonin </a:t>
            </a:r>
          </a:p>
          <a:p>
            <a:pPr>
              <a:spcBef>
                <a:spcPct val="50000"/>
              </a:spcBef>
            </a:pPr>
            <a:r>
              <a:rPr lang="en-US" sz="3200" b="1" dirty="0" smtClean="0">
                <a:latin typeface="Times New Roman" pitchFamily="18" charset="0"/>
                <a:cs typeface="Times New Roman" pitchFamily="18" charset="0"/>
              </a:rPr>
              <a:t>functioning </a:t>
            </a:r>
            <a:r>
              <a:rPr lang="en-US" sz="3200" b="1" dirty="0">
                <a:latin typeface="Times New Roman" pitchFamily="18" charset="0"/>
                <a:cs typeface="Times New Roman" pitchFamily="18" charset="0"/>
              </a:rPr>
              <a:t>in the nerve cells.</a:t>
            </a:r>
          </a:p>
        </p:txBody>
      </p:sp>
      <p:sp>
        <p:nvSpPr>
          <p:cNvPr id="6" name="Slide Number Placeholder 5"/>
          <p:cNvSpPr>
            <a:spLocks noGrp="1"/>
          </p:cNvSpPr>
          <p:nvPr>
            <p:ph type="sldNum" sz="quarter" idx="12"/>
          </p:nvPr>
        </p:nvSpPr>
        <p:spPr/>
        <p:txBody>
          <a:bodyPr/>
          <a:lstStyle/>
          <a:p>
            <a:fld id="{221F5A11-8A20-4A32-AE78-9A8149B9B2F9}"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Picture1.jpg"/>
          <p:cNvPicPr>
            <a:picLocks noChangeAspect="1"/>
          </p:cNvPicPr>
          <p:nvPr/>
        </p:nvPicPr>
        <p:blipFill>
          <a:blip r:embed="rId2" cstate="print"/>
          <a:stretch>
            <a:fillRect/>
          </a:stretch>
        </p:blipFill>
        <p:spPr>
          <a:xfrm>
            <a:off x="10166" y="0"/>
            <a:ext cx="9133834" cy="6858000"/>
          </a:xfrm>
          <a:prstGeom prst="rect">
            <a:avLst/>
          </a:prstGeom>
        </p:spPr>
      </p:pic>
      <p:sp>
        <p:nvSpPr>
          <p:cNvPr id="75" name="Slide Number Placeholder 3"/>
          <p:cNvSpPr>
            <a:spLocks noGrp="1"/>
          </p:cNvSpPr>
          <p:nvPr>
            <p:ph type="sldNum" sz="quarter" idx="12"/>
          </p:nvPr>
        </p:nvSpPr>
        <p:spPr/>
        <p:txBody>
          <a:bodyPr/>
          <a:lstStyle/>
          <a:p>
            <a:pPr>
              <a:defRPr/>
            </a:pPr>
            <a:fld id="{935A54F3-67A3-49D7-BCC7-0D09BB70D497}" type="slidenum">
              <a:rPr lang="en-US"/>
              <a:pPr>
                <a:defRPr/>
              </a:pPr>
              <a:t>80</a:t>
            </a:fld>
            <a:endParaRPr lang="en-US"/>
          </a:p>
        </p:txBody>
      </p:sp>
      <p:sp>
        <p:nvSpPr>
          <p:cNvPr id="119811" name="Text Box 2"/>
          <p:cNvSpPr txBox="1">
            <a:spLocks noChangeArrowheads="1"/>
          </p:cNvSpPr>
          <p:nvPr/>
        </p:nvSpPr>
        <p:spPr bwMode="auto">
          <a:xfrm>
            <a:off x="381000" y="2133600"/>
            <a:ext cx="1971675" cy="336550"/>
          </a:xfrm>
          <a:prstGeom prst="rect">
            <a:avLst/>
          </a:prstGeom>
          <a:noFill/>
          <a:ln w="9525">
            <a:noFill/>
            <a:miter lim="800000"/>
            <a:headEnd/>
            <a:tailEnd/>
          </a:ln>
        </p:spPr>
        <p:txBody>
          <a:bodyPr wrap="none">
            <a:spAutoFit/>
          </a:bodyPr>
          <a:lstStyle/>
          <a:p>
            <a:pPr>
              <a:spcBef>
                <a:spcPct val="50000"/>
              </a:spcBef>
            </a:pPr>
            <a:r>
              <a:rPr lang="en-US" sz="1600" b="1" dirty="0"/>
              <a:t>Precontemplation</a:t>
            </a:r>
            <a:endParaRPr lang="en-US" sz="1800" b="1" dirty="0"/>
          </a:p>
        </p:txBody>
      </p:sp>
      <p:sp>
        <p:nvSpPr>
          <p:cNvPr id="119812" name="Text Box 3"/>
          <p:cNvSpPr txBox="1">
            <a:spLocks noChangeArrowheads="1"/>
          </p:cNvSpPr>
          <p:nvPr/>
        </p:nvSpPr>
        <p:spPr bwMode="auto">
          <a:xfrm>
            <a:off x="2438400" y="2133600"/>
            <a:ext cx="1674813" cy="336550"/>
          </a:xfrm>
          <a:prstGeom prst="rect">
            <a:avLst/>
          </a:prstGeom>
          <a:noFill/>
          <a:ln w="9525">
            <a:noFill/>
            <a:miter lim="800000"/>
            <a:headEnd/>
            <a:tailEnd/>
          </a:ln>
        </p:spPr>
        <p:txBody>
          <a:bodyPr wrap="none">
            <a:spAutoFit/>
          </a:bodyPr>
          <a:lstStyle/>
          <a:p>
            <a:pPr>
              <a:spcBef>
                <a:spcPct val="50000"/>
              </a:spcBef>
            </a:pPr>
            <a:r>
              <a:rPr lang="en-US" sz="1600" b="1"/>
              <a:t>Contemplation</a:t>
            </a:r>
            <a:endParaRPr lang="en-US" sz="2800" b="1"/>
          </a:p>
        </p:txBody>
      </p:sp>
      <p:sp>
        <p:nvSpPr>
          <p:cNvPr id="119813" name="Text Box 4"/>
          <p:cNvSpPr txBox="1">
            <a:spLocks noChangeArrowheads="1"/>
          </p:cNvSpPr>
          <p:nvPr/>
        </p:nvSpPr>
        <p:spPr bwMode="auto">
          <a:xfrm>
            <a:off x="4114800" y="2133600"/>
            <a:ext cx="1470025" cy="336550"/>
          </a:xfrm>
          <a:prstGeom prst="rect">
            <a:avLst/>
          </a:prstGeom>
          <a:noFill/>
          <a:ln w="9525">
            <a:noFill/>
            <a:miter lim="800000"/>
            <a:headEnd/>
            <a:tailEnd/>
          </a:ln>
        </p:spPr>
        <p:txBody>
          <a:bodyPr wrap="none">
            <a:spAutoFit/>
          </a:bodyPr>
          <a:lstStyle/>
          <a:p>
            <a:pPr>
              <a:spcBef>
                <a:spcPct val="50000"/>
              </a:spcBef>
            </a:pPr>
            <a:r>
              <a:rPr lang="en-US" sz="1400" b="1">
                <a:latin typeface="Tahoma" pitchFamily="34" charset="0"/>
              </a:rPr>
              <a:t>  </a:t>
            </a:r>
            <a:r>
              <a:rPr lang="en-US" sz="1600" b="1"/>
              <a:t>Preparation</a:t>
            </a:r>
            <a:endParaRPr lang="en-US" sz="2800"/>
          </a:p>
        </p:txBody>
      </p:sp>
      <p:sp>
        <p:nvSpPr>
          <p:cNvPr id="119814" name="Text Box 5"/>
          <p:cNvSpPr txBox="1">
            <a:spLocks noChangeArrowheads="1"/>
          </p:cNvSpPr>
          <p:nvPr/>
        </p:nvSpPr>
        <p:spPr bwMode="auto">
          <a:xfrm>
            <a:off x="5943600" y="2133600"/>
            <a:ext cx="1012825" cy="366713"/>
          </a:xfrm>
          <a:prstGeom prst="rect">
            <a:avLst/>
          </a:prstGeom>
          <a:noFill/>
          <a:ln w="9525">
            <a:noFill/>
            <a:miter lim="800000"/>
            <a:headEnd/>
            <a:tailEnd/>
          </a:ln>
        </p:spPr>
        <p:txBody>
          <a:bodyPr wrap="none">
            <a:spAutoFit/>
          </a:bodyPr>
          <a:lstStyle/>
          <a:p>
            <a:pPr>
              <a:spcBef>
                <a:spcPct val="50000"/>
              </a:spcBef>
            </a:pPr>
            <a:r>
              <a:rPr lang="en-US" sz="1400" b="1">
                <a:latin typeface="Tahoma" pitchFamily="34" charset="0"/>
              </a:rPr>
              <a:t>  </a:t>
            </a:r>
            <a:r>
              <a:rPr lang="en-US" sz="1800" b="1"/>
              <a:t>Action</a:t>
            </a:r>
            <a:endParaRPr lang="en-US" sz="3200"/>
          </a:p>
        </p:txBody>
      </p:sp>
      <p:sp>
        <p:nvSpPr>
          <p:cNvPr id="119815" name="Text Box 6"/>
          <p:cNvSpPr txBox="1">
            <a:spLocks noChangeArrowheads="1"/>
          </p:cNvSpPr>
          <p:nvPr/>
        </p:nvSpPr>
        <p:spPr bwMode="auto">
          <a:xfrm>
            <a:off x="7010400" y="2133600"/>
            <a:ext cx="1816100" cy="336550"/>
          </a:xfrm>
          <a:prstGeom prst="rect">
            <a:avLst/>
          </a:prstGeom>
          <a:noFill/>
          <a:ln w="9525">
            <a:noFill/>
            <a:miter lim="800000"/>
            <a:headEnd/>
            <a:tailEnd/>
          </a:ln>
        </p:spPr>
        <p:txBody>
          <a:bodyPr wrap="none">
            <a:spAutoFit/>
          </a:bodyPr>
          <a:lstStyle/>
          <a:p>
            <a:pPr>
              <a:spcBef>
                <a:spcPct val="50000"/>
              </a:spcBef>
            </a:pPr>
            <a:r>
              <a:rPr lang="en-US" sz="1400" b="1">
                <a:latin typeface="Tahoma" pitchFamily="34" charset="0"/>
              </a:rPr>
              <a:t>      </a:t>
            </a:r>
            <a:r>
              <a:rPr lang="en-US" sz="1600" b="1"/>
              <a:t>Maintenance</a:t>
            </a:r>
            <a:endParaRPr lang="en-US" sz="2800"/>
          </a:p>
        </p:txBody>
      </p:sp>
      <p:sp>
        <p:nvSpPr>
          <p:cNvPr id="119816" name="Text Box 7"/>
          <p:cNvSpPr txBox="1">
            <a:spLocks noChangeArrowheads="1"/>
          </p:cNvSpPr>
          <p:nvPr/>
        </p:nvSpPr>
        <p:spPr bwMode="auto">
          <a:xfrm>
            <a:off x="2209800" y="457200"/>
            <a:ext cx="6553200" cy="1160463"/>
          </a:xfrm>
          <a:prstGeom prst="rect">
            <a:avLst/>
          </a:prstGeom>
          <a:noFill/>
          <a:ln w="9525">
            <a:noFill/>
            <a:miter lim="800000"/>
            <a:headEnd/>
            <a:tailEnd/>
          </a:ln>
        </p:spPr>
        <p:txBody>
          <a:bodyPr wrap="square">
            <a:spAutoFit/>
          </a:bodyPr>
          <a:lstStyle/>
          <a:p>
            <a:pPr>
              <a:spcBef>
                <a:spcPct val="50000"/>
              </a:spcBef>
            </a:pPr>
            <a:r>
              <a:rPr lang="en-US" sz="2800" b="1" dirty="0">
                <a:solidFill>
                  <a:schemeClr val="tx2"/>
                </a:solidFill>
                <a:latin typeface="Times New Roman" pitchFamily="18" charset="0"/>
              </a:rPr>
              <a:t>Stages of Change in which particular </a:t>
            </a:r>
          </a:p>
          <a:p>
            <a:pPr>
              <a:spcBef>
                <a:spcPct val="50000"/>
              </a:spcBef>
            </a:pPr>
            <a:r>
              <a:rPr lang="en-US" sz="2800" b="1" dirty="0">
                <a:solidFill>
                  <a:schemeClr val="tx2"/>
                </a:solidFill>
                <a:latin typeface="Times New Roman" pitchFamily="18" charset="0"/>
              </a:rPr>
              <a:t>CHANGE PROCESSESS are most useful</a:t>
            </a:r>
            <a:endParaRPr lang="en-US" dirty="0">
              <a:latin typeface="Tahoma" pitchFamily="34" charset="0"/>
            </a:endParaRPr>
          </a:p>
        </p:txBody>
      </p:sp>
      <p:sp>
        <p:nvSpPr>
          <p:cNvPr id="119817" name="Line 8"/>
          <p:cNvSpPr>
            <a:spLocks noChangeShapeType="1"/>
          </p:cNvSpPr>
          <p:nvPr/>
        </p:nvSpPr>
        <p:spPr bwMode="auto">
          <a:xfrm>
            <a:off x="304800" y="2438400"/>
            <a:ext cx="8610600" cy="0"/>
          </a:xfrm>
          <a:prstGeom prst="line">
            <a:avLst/>
          </a:prstGeom>
          <a:noFill/>
          <a:ln w="19050">
            <a:solidFill>
              <a:schemeClr val="tx1"/>
            </a:solidFill>
            <a:miter lim="800000"/>
            <a:headEnd/>
            <a:tailEnd/>
          </a:ln>
        </p:spPr>
        <p:txBody>
          <a:bodyPr wrap="none" anchor="ctr"/>
          <a:lstStyle/>
          <a:p>
            <a:endParaRPr lang="en-US"/>
          </a:p>
        </p:txBody>
      </p:sp>
      <p:sp>
        <p:nvSpPr>
          <p:cNvPr id="119818" name="Text Box 9"/>
          <p:cNvSpPr txBox="1">
            <a:spLocks noChangeArrowheads="1"/>
          </p:cNvSpPr>
          <p:nvPr/>
        </p:nvSpPr>
        <p:spPr bwMode="auto">
          <a:xfrm>
            <a:off x="762000" y="2514600"/>
            <a:ext cx="239395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Consciousness-Raising</a:t>
            </a:r>
          </a:p>
        </p:txBody>
      </p:sp>
      <p:sp>
        <p:nvSpPr>
          <p:cNvPr id="119819" name="Text Box 10"/>
          <p:cNvSpPr txBox="1">
            <a:spLocks noChangeArrowheads="1"/>
          </p:cNvSpPr>
          <p:nvPr/>
        </p:nvSpPr>
        <p:spPr bwMode="auto">
          <a:xfrm>
            <a:off x="838200" y="2819400"/>
            <a:ext cx="186690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Social Liberation</a:t>
            </a:r>
            <a:endParaRPr lang="en-US" sz="1400">
              <a:latin typeface="Times New Roman" pitchFamily="18" charset="0"/>
            </a:endParaRPr>
          </a:p>
        </p:txBody>
      </p:sp>
      <p:sp>
        <p:nvSpPr>
          <p:cNvPr id="119820" name="Text Box 11"/>
          <p:cNvSpPr txBox="1">
            <a:spLocks noChangeArrowheads="1"/>
          </p:cNvSpPr>
          <p:nvPr/>
        </p:nvSpPr>
        <p:spPr bwMode="auto">
          <a:xfrm>
            <a:off x="2667000" y="3200400"/>
            <a:ext cx="203200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Emotional Arousal</a:t>
            </a:r>
            <a:endParaRPr lang="en-US" sz="1600" b="1">
              <a:latin typeface="Times New Roman" pitchFamily="18" charset="0"/>
            </a:endParaRPr>
          </a:p>
        </p:txBody>
      </p:sp>
      <p:sp>
        <p:nvSpPr>
          <p:cNvPr id="119821" name="Text Box 12"/>
          <p:cNvSpPr txBox="1">
            <a:spLocks noChangeArrowheads="1"/>
          </p:cNvSpPr>
          <p:nvPr/>
        </p:nvSpPr>
        <p:spPr bwMode="auto">
          <a:xfrm>
            <a:off x="2590800" y="3505200"/>
            <a:ext cx="1955800" cy="366713"/>
          </a:xfrm>
          <a:prstGeom prst="rect">
            <a:avLst/>
          </a:prstGeom>
          <a:noFill/>
          <a:ln w="9525">
            <a:noFill/>
            <a:miter lim="800000"/>
            <a:headEnd/>
            <a:tailEnd/>
          </a:ln>
        </p:spPr>
        <p:txBody>
          <a:bodyPr wrap="none">
            <a:spAutoFit/>
          </a:bodyPr>
          <a:lstStyle/>
          <a:p>
            <a:pPr>
              <a:spcBef>
                <a:spcPct val="50000"/>
              </a:spcBef>
            </a:pPr>
            <a:r>
              <a:rPr lang="en-US" sz="1400">
                <a:latin typeface="Times New Roman" pitchFamily="18" charset="0"/>
              </a:rPr>
              <a:t> </a:t>
            </a:r>
            <a:r>
              <a:rPr lang="en-US" sz="1800" b="1">
                <a:latin typeface="Times New Roman" pitchFamily="18" charset="0"/>
              </a:rPr>
              <a:t>Self-Reevaluation</a:t>
            </a:r>
            <a:endParaRPr lang="en-US">
              <a:latin typeface="Tahoma" pitchFamily="34" charset="0"/>
            </a:endParaRPr>
          </a:p>
        </p:txBody>
      </p:sp>
      <p:sp>
        <p:nvSpPr>
          <p:cNvPr id="119822" name="Text Box 13"/>
          <p:cNvSpPr txBox="1">
            <a:spLocks noChangeArrowheads="1"/>
          </p:cNvSpPr>
          <p:nvPr/>
        </p:nvSpPr>
        <p:spPr bwMode="auto">
          <a:xfrm>
            <a:off x="4343400" y="3886200"/>
            <a:ext cx="147955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Commitment</a:t>
            </a:r>
            <a:endParaRPr lang="en-US" sz="1400">
              <a:latin typeface="Times New Roman" pitchFamily="18" charset="0"/>
            </a:endParaRPr>
          </a:p>
        </p:txBody>
      </p:sp>
      <p:sp>
        <p:nvSpPr>
          <p:cNvPr id="119823" name="Text Box 14"/>
          <p:cNvSpPr txBox="1">
            <a:spLocks noChangeArrowheads="1"/>
          </p:cNvSpPr>
          <p:nvPr/>
        </p:nvSpPr>
        <p:spPr bwMode="auto">
          <a:xfrm>
            <a:off x="5257800" y="4495800"/>
            <a:ext cx="95885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Reward</a:t>
            </a:r>
          </a:p>
        </p:txBody>
      </p:sp>
      <p:sp>
        <p:nvSpPr>
          <p:cNvPr id="119824" name="Text Box 15"/>
          <p:cNvSpPr txBox="1">
            <a:spLocks noChangeArrowheads="1"/>
          </p:cNvSpPr>
          <p:nvPr/>
        </p:nvSpPr>
        <p:spPr bwMode="auto">
          <a:xfrm>
            <a:off x="5334000" y="4876800"/>
            <a:ext cx="130175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Countering</a:t>
            </a:r>
            <a:endParaRPr lang="en-US">
              <a:latin typeface="Tahoma" pitchFamily="34" charset="0"/>
            </a:endParaRPr>
          </a:p>
        </p:txBody>
      </p:sp>
      <p:sp>
        <p:nvSpPr>
          <p:cNvPr id="119825" name="Text Box 16"/>
          <p:cNvSpPr txBox="1">
            <a:spLocks noChangeArrowheads="1"/>
          </p:cNvSpPr>
          <p:nvPr/>
        </p:nvSpPr>
        <p:spPr bwMode="auto">
          <a:xfrm>
            <a:off x="5410200" y="5257800"/>
            <a:ext cx="2298700" cy="366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Environment Control</a:t>
            </a:r>
            <a:endParaRPr lang="en-US">
              <a:latin typeface="Tahoma" pitchFamily="34" charset="0"/>
            </a:endParaRPr>
          </a:p>
        </p:txBody>
      </p:sp>
      <p:sp>
        <p:nvSpPr>
          <p:cNvPr id="119826" name="Text Box 17"/>
          <p:cNvSpPr txBox="1">
            <a:spLocks noChangeArrowheads="1"/>
          </p:cNvSpPr>
          <p:nvPr/>
        </p:nvSpPr>
        <p:spPr bwMode="auto">
          <a:xfrm>
            <a:off x="152400" y="6248400"/>
            <a:ext cx="3054350" cy="457200"/>
          </a:xfrm>
          <a:prstGeom prst="rect">
            <a:avLst/>
          </a:prstGeom>
          <a:noFill/>
          <a:ln w="9525">
            <a:noFill/>
            <a:miter lim="800000"/>
            <a:headEnd/>
            <a:tailEnd/>
          </a:ln>
        </p:spPr>
        <p:txBody>
          <a:bodyPr wrap="none">
            <a:spAutoFit/>
          </a:bodyPr>
          <a:lstStyle/>
          <a:p>
            <a:pPr>
              <a:spcBef>
                <a:spcPct val="50000"/>
              </a:spcBef>
            </a:pPr>
            <a:r>
              <a:rPr lang="en-US" b="1">
                <a:latin typeface="Times New Roman" pitchFamily="18" charset="0"/>
              </a:rPr>
              <a:t>Helping Relationships</a:t>
            </a:r>
          </a:p>
        </p:txBody>
      </p:sp>
      <p:sp>
        <p:nvSpPr>
          <p:cNvPr id="119827" name="AutoShape 18"/>
          <p:cNvSpPr>
            <a:spLocks noChangeArrowheads="1"/>
          </p:cNvSpPr>
          <p:nvPr/>
        </p:nvSpPr>
        <p:spPr bwMode="auto">
          <a:xfrm>
            <a:off x="3352800" y="64008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28" name="AutoShape 19"/>
          <p:cNvSpPr>
            <a:spLocks noChangeArrowheads="1"/>
          </p:cNvSpPr>
          <p:nvPr/>
        </p:nvSpPr>
        <p:spPr bwMode="auto">
          <a:xfrm>
            <a:off x="4267200" y="64008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29" name="AutoShape 20"/>
          <p:cNvSpPr>
            <a:spLocks noChangeArrowheads="1"/>
          </p:cNvSpPr>
          <p:nvPr/>
        </p:nvSpPr>
        <p:spPr bwMode="auto">
          <a:xfrm>
            <a:off x="6096000" y="64008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0" name="AutoShape 21"/>
          <p:cNvSpPr>
            <a:spLocks noChangeArrowheads="1"/>
          </p:cNvSpPr>
          <p:nvPr/>
        </p:nvSpPr>
        <p:spPr bwMode="auto">
          <a:xfrm>
            <a:off x="5181600" y="64008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1" name="AutoShape 22"/>
          <p:cNvSpPr>
            <a:spLocks noChangeArrowheads="1"/>
          </p:cNvSpPr>
          <p:nvPr/>
        </p:nvSpPr>
        <p:spPr bwMode="auto">
          <a:xfrm>
            <a:off x="7162800" y="64008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2" name="AutoShape 23"/>
          <p:cNvSpPr>
            <a:spLocks noChangeArrowheads="1"/>
          </p:cNvSpPr>
          <p:nvPr/>
        </p:nvSpPr>
        <p:spPr bwMode="auto">
          <a:xfrm>
            <a:off x="8077200" y="64008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3" name="AutoShape 24"/>
          <p:cNvSpPr>
            <a:spLocks noChangeArrowheads="1"/>
          </p:cNvSpPr>
          <p:nvPr/>
        </p:nvSpPr>
        <p:spPr bwMode="auto">
          <a:xfrm>
            <a:off x="3124200" y="25908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4" name="AutoShape 25"/>
          <p:cNvSpPr>
            <a:spLocks noChangeArrowheads="1"/>
          </p:cNvSpPr>
          <p:nvPr/>
        </p:nvSpPr>
        <p:spPr bwMode="auto">
          <a:xfrm>
            <a:off x="3581400" y="25908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5" name="AutoShape 26"/>
          <p:cNvSpPr>
            <a:spLocks noChangeArrowheads="1"/>
          </p:cNvSpPr>
          <p:nvPr/>
        </p:nvSpPr>
        <p:spPr bwMode="auto">
          <a:xfrm>
            <a:off x="3962400" y="25908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6" name="AutoShape 27"/>
          <p:cNvSpPr>
            <a:spLocks noChangeArrowheads="1"/>
          </p:cNvSpPr>
          <p:nvPr/>
        </p:nvSpPr>
        <p:spPr bwMode="auto">
          <a:xfrm>
            <a:off x="63246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7" name="AutoShape 28"/>
          <p:cNvSpPr>
            <a:spLocks noChangeArrowheads="1"/>
          </p:cNvSpPr>
          <p:nvPr/>
        </p:nvSpPr>
        <p:spPr bwMode="auto">
          <a:xfrm>
            <a:off x="58674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8" name="AutoShape 29"/>
          <p:cNvSpPr>
            <a:spLocks noChangeArrowheads="1"/>
          </p:cNvSpPr>
          <p:nvPr/>
        </p:nvSpPr>
        <p:spPr bwMode="auto">
          <a:xfrm>
            <a:off x="54102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39" name="AutoShape 30"/>
          <p:cNvSpPr>
            <a:spLocks noChangeArrowheads="1"/>
          </p:cNvSpPr>
          <p:nvPr/>
        </p:nvSpPr>
        <p:spPr bwMode="auto">
          <a:xfrm>
            <a:off x="31242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0" name="AutoShape 31"/>
          <p:cNvSpPr>
            <a:spLocks noChangeArrowheads="1"/>
          </p:cNvSpPr>
          <p:nvPr/>
        </p:nvSpPr>
        <p:spPr bwMode="auto">
          <a:xfrm>
            <a:off x="35814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1" name="AutoShape 32"/>
          <p:cNvSpPr>
            <a:spLocks noChangeArrowheads="1"/>
          </p:cNvSpPr>
          <p:nvPr/>
        </p:nvSpPr>
        <p:spPr bwMode="auto">
          <a:xfrm>
            <a:off x="40386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2" name="AutoShape 33"/>
          <p:cNvSpPr>
            <a:spLocks noChangeArrowheads="1"/>
          </p:cNvSpPr>
          <p:nvPr/>
        </p:nvSpPr>
        <p:spPr bwMode="auto">
          <a:xfrm>
            <a:off x="45720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3" name="AutoShape 34"/>
          <p:cNvSpPr>
            <a:spLocks noChangeArrowheads="1"/>
          </p:cNvSpPr>
          <p:nvPr/>
        </p:nvSpPr>
        <p:spPr bwMode="auto">
          <a:xfrm>
            <a:off x="5029200" y="2895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4" name="AutoShape 35"/>
          <p:cNvSpPr>
            <a:spLocks noChangeArrowheads="1"/>
          </p:cNvSpPr>
          <p:nvPr/>
        </p:nvSpPr>
        <p:spPr bwMode="auto">
          <a:xfrm>
            <a:off x="4724400" y="3276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5" name="AutoShape 36"/>
          <p:cNvSpPr>
            <a:spLocks noChangeArrowheads="1"/>
          </p:cNvSpPr>
          <p:nvPr/>
        </p:nvSpPr>
        <p:spPr bwMode="auto">
          <a:xfrm>
            <a:off x="5257800" y="3276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6" name="AutoShape 37"/>
          <p:cNvSpPr>
            <a:spLocks noChangeArrowheads="1"/>
          </p:cNvSpPr>
          <p:nvPr/>
        </p:nvSpPr>
        <p:spPr bwMode="auto">
          <a:xfrm>
            <a:off x="5715000" y="32766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7" name="AutoShape 38"/>
          <p:cNvSpPr>
            <a:spLocks noChangeArrowheads="1"/>
          </p:cNvSpPr>
          <p:nvPr/>
        </p:nvSpPr>
        <p:spPr bwMode="auto">
          <a:xfrm>
            <a:off x="5715000" y="3581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8" name="AutoShape 39"/>
          <p:cNvSpPr>
            <a:spLocks noChangeArrowheads="1"/>
          </p:cNvSpPr>
          <p:nvPr/>
        </p:nvSpPr>
        <p:spPr bwMode="auto">
          <a:xfrm>
            <a:off x="5257800" y="3581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49" name="AutoShape 40"/>
          <p:cNvSpPr>
            <a:spLocks noChangeArrowheads="1"/>
          </p:cNvSpPr>
          <p:nvPr/>
        </p:nvSpPr>
        <p:spPr bwMode="auto">
          <a:xfrm>
            <a:off x="4724400" y="3581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0" name="AutoShape 41"/>
          <p:cNvSpPr>
            <a:spLocks noChangeArrowheads="1"/>
          </p:cNvSpPr>
          <p:nvPr/>
        </p:nvSpPr>
        <p:spPr bwMode="auto">
          <a:xfrm>
            <a:off x="58674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1" name="AutoShape 42"/>
          <p:cNvSpPr>
            <a:spLocks noChangeArrowheads="1"/>
          </p:cNvSpPr>
          <p:nvPr/>
        </p:nvSpPr>
        <p:spPr bwMode="auto">
          <a:xfrm>
            <a:off x="63246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2" name="AutoShape 43"/>
          <p:cNvSpPr>
            <a:spLocks noChangeArrowheads="1"/>
          </p:cNvSpPr>
          <p:nvPr/>
        </p:nvSpPr>
        <p:spPr bwMode="auto">
          <a:xfrm>
            <a:off x="67818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3" name="AutoShape 44"/>
          <p:cNvSpPr>
            <a:spLocks noChangeArrowheads="1"/>
          </p:cNvSpPr>
          <p:nvPr/>
        </p:nvSpPr>
        <p:spPr bwMode="auto">
          <a:xfrm>
            <a:off x="72390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4" name="AutoShape 45"/>
          <p:cNvSpPr>
            <a:spLocks noChangeArrowheads="1"/>
          </p:cNvSpPr>
          <p:nvPr/>
        </p:nvSpPr>
        <p:spPr bwMode="auto">
          <a:xfrm>
            <a:off x="76200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5" name="AutoShape 46"/>
          <p:cNvSpPr>
            <a:spLocks noChangeArrowheads="1"/>
          </p:cNvSpPr>
          <p:nvPr/>
        </p:nvSpPr>
        <p:spPr bwMode="auto">
          <a:xfrm>
            <a:off x="80772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6" name="AutoShape 47"/>
          <p:cNvSpPr>
            <a:spLocks noChangeArrowheads="1"/>
          </p:cNvSpPr>
          <p:nvPr/>
        </p:nvSpPr>
        <p:spPr bwMode="auto">
          <a:xfrm>
            <a:off x="8534400" y="39624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7" name="AutoShape 48"/>
          <p:cNvSpPr>
            <a:spLocks noChangeArrowheads="1"/>
          </p:cNvSpPr>
          <p:nvPr/>
        </p:nvSpPr>
        <p:spPr bwMode="auto">
          <a:xfrm>
            <a:off x="6248400" y="4572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8" name="AutoShape 49"/>
          <p:cNvSpPr>
            <a:spLocks noChangeArrowheads="1"/>
          </p:cNvSpPr>
          <p:nvPr/>
        </p:nvSpPr>
        <p:spPr bwMode="auto">
          <a:xfrm>
            <a:off x="6705600" y="4572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59" name="AutoShape 50"/>
          <p:cNvSpPr>
            <a:spLocks noChangeArrowheads="1"/>
          </p:cNvSpPr>
          <p:nvPr/>
        </p:nvSpPr>
        <p:spPr bwMode="auto">
          <a:xfrm>
            <a:off x="7162800" y="4572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0" name="AutoShape 51"/>
          <p:cNvSpPr>
            <a:spLocks noChangeArrowheads="1"/>
          </p:cNvSpPr>
          <p:nvPr/>
        </p:nvSpPr>
        <p:spPr bwMode="auto">
          <a:xfrm>
            <a:off x="7620000" y="4572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1" name="AutoShape 52"/>
          <p:cNvSpPr>
            <a:spLocks noChangeArrowheads="1"/>
          </p:cNvSpPr>
          <p:nvPr/>
        </p:nvSpPr>
        <p:spPr bwMode="auto">
          <a:xfrm>
            <a:off x="8001000" y="4572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2" name="AutoShape 53"/>
          <p:cNvSpPr>
            <a:spLocks noChangeArrowheads="1"/>
          </p:cNvSpPr>
          <p:nvPr/>
        </p:nvSpPr>
        <p:spPr bwMode="auto">
          <a:xfrm>
            <a:off x="8534400" y="4572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3" name="AutoShape 54"/>
          <p:cNvSpPr>
            <a:spLocks noChangeArrowheads="1"/>
          </p:cNvSpPr>
          <p:nvPr/>
        </p:nvSpPr>
        <p:spPr bwMode="auto">
          <a:xfrm>
            <a:off x="6629400" y="4953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4" name="AutoShape 55"/>
          <p:cNvSpPr>
            <a:spLocks noChangeArrowheads="1"/>
          </p:cNvSpPr>
          <p:nvPr/>
        </p:nvSpPr>
        <p:spPr bwMode="auto">
          <a:xfrm>
            <a:off x="7162800" y="4953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5" name="AutoShape 56"/>
          <p:cNvSpPr>
            <a:spLocks noChangeArrowheads="1"/>
          </p:cNvSpPr>
          <p:nvPr/>
        </p:nvSpPr>
        <p:spPr bwMode="auto">
          <a:xfrm>
            <a:off x="7620000" y="4953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6" name="AutoShape 57"/>
          <p:cNvSpPr>
            <a:spLocks noChangeArrowheads="1"/>
          </p:cNvSpPr>
          <p:nvPr/>
        </p:nvSpPr>
        <p:spPr bwMode="auto">
          <a:xfrm>
            <a:off x="8077200" y="4953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7" name="AutoShape 58"/>
          <p:cNvSpPr>
            <a:spLocks noChangeArrowheads="1"/>
          </p:cNvSpPr>
          <p:nvPr/>
        </p:nvSpPr>
        <p:spPr bwMode="auto">
          <a:xfrm>
            <a:off x="8534400" y="4953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8" name="AutoShape 59"/>
          <p:cNvSpPr>
            <a:spLocks noChangeArrowheads="1"/>
          </p:cNvSpPr>
          <p:nvPr/>
        </p:nvSpPr>
        <p:spPr bwMode="auto">
          <a:xfrm>
            <a:off x="7772400" y="5334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69" name="AutoShape 60"/>
          <p:cNvSpPr>
            <a:spLocks noChangeArrowheads="1"/>
          </p:cNvSpPr>
          <p:nvPr/>
        </p:nvSpPr>
        <p:spPr bwMode="auto">
          <a:xfrm>
            <a:off x="8153400" y="5334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70" name="AutoShape 61"/>
          <p:cNvSpPr>
            <a:spLocks noChangeArrowheads="1"/>
          </p:cNvSpPr>
          <p:nvPr/>
        </p:nvSpPr>
        <p:spPr bwMode="auto">
          <a:xfrm>
            <a:off x="8534400" y="5334000"/>
            <a:ext cx="304800" cy="228600"/>
          </a:xfrm>
          <a:custGeom>
            <a:avLst/>
            <a:gdLst>
              <a:gd name="T0" fmla="*/ 228600 w 21600"/>
              <a:gd name="T1" fmla="*/ 0 h 21600"/>
              <a:gd name="T2" fmla="*/ 0 w 21600"/>
              <a:gd name="T3" fmla="*/ 114300 h 21600"/>
              <a:gd name="T4" fmla="*/ 228600 w 21600"/>
              <a:gd name="T5" fmla="*/ 228600 h 21600"/>
              <a:gd name="T6" fmla="*/ 304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9871" name="Line 62"/>
          <p:cNvSpPr>
            <a:spLocks noChangeShapeType="1"/>
          </p:cNvSpPr>
          <p:nvPr/>
        </p:nvSpPr>
        <p:spPr bwMode="auto">
          <a:xfrm>
            <a:off x="4343400" y="2590800"/>
            <a:ext cx="0" cy="228600"/>
          </a:xfrm>
          <a:prstGeom prst="line">
            <a:avLst/>
          </a:prstGeom>
          <a:noFill/>
          <a:ln w="57150">
            <a:solidFill>
              <a:schemeClr val="tx1"/>
            </a:solidFill>
            <a:miter lim="800000"/>
            <a:headEnd/>
            <a:tailEnd/>
          </a:ln>
        </p:spPr>
        <p:txBody>
          <a:bodyPr wrap="none" anchor="ctr"/>
          <a:lstStyle/>
          <a:p>
            <a:endParaRPr lang="en-US"/>
          </a:p>
        </p:txBody>
      </p:sp>
      <p:sp>
        <p:nvSpPr>
          <p:cNvPr id="119872" name="Line 63"/>
          <p:cNvSpPr>
            <a:spLocks noChangeShapeType="1"/>
          </p:cNvSpPr>
          <p:nvPr/>
        </p:nvSpPr>
        <p:spPr bwMode="auto">
          <a:xfrm>
            <a:off x="6705600" y="2895600"/>
            <a:ext cx="0" cy="228600"/>
          </a:xfrm>
          <a:prstGeom prst="line">
            <a:avLst/>
          </a:prstGeom>
          <a:noFill/>
          <a:ln w="57150">
            <a:solidFill>
              <a:schemeClr val="tx1"/>
            </a:solidFill>
            <a:miter lim="800000"/>
            <a:headEnd/>
            <a:tailEnd/>
          </a:ln>
        </p:spPr>
        <p:txBody>
          <a:bodyPr wrap="none" anchor="ctr"/>
          <a:lstStyle/>
          <a:p>
            <a:endParaRPr lang="en-US"/>
          </a:p>
        </p:txBody>
      </p:sp>
      <p:sp>
        <p:nvSpPr>
          <p:cNvPr id="119873" name="Line 64"/>
          <p:cNvSpPr>
            <a:spLocks noChangeShapeType="1"/>
          </p:cNvSpPr>
          <p:nvPr/>
        </p:nvSpPr>
        <p:spPr bwMode="auto">
          <a:xfrm>
            <a:off x="6096000" y="3276600"/>
            <a:ext cx="0" cy="228600"/>
          </a:xfrm>
          <a:prstGeom prst="line">
            <a:avLst/>
          </a:prstGeom>
          <a:noFill/>
          <a:ln w="57150">
            <a:solidFill>
              <a:schemeClr val="tx1"/>
            </a:solidFill>
            <a:miter lim="800000"/>
            <a:headEnd/>
            <a:tailEnd/>
          </a:ln>
        </p:spPr>
        <p:txBody>
          <a:bodyPr wrap="none" anchor="ctr"/>
          <a:lstStyle/>
          <a:p>
            <a:endParaRPr lang="en-US"/>
          </a:p>
        </p:txBody>
      </p:sp>
      <p:sp>
        <p:nvSpPr>
          <p:cNvPr id="119874" name="Line 65"/>
          <p:cNvSpPr>
            <a:spLocks noChangeShapeType="1"/>
          </p:cNvSpPr>
          <p:nvPr/>
        </p:nvSpPr>
        <p:spPr bwMode="auto">
          <a:xfrm>
            <a:off x="6096000" y="3581400"/>
            <a:ext cx="0" cy="228600"/>
          </a:xfrm>
          <a:prstGeom prst="line">
            <a:avLst/>
          </a:prstGeom>
          <a:noFill/>
          <a:ln w="57150">
            <a:solidFill>
              <a:schemeClr val="tx1"/>
            </a:solidFill>
            <a:miter lim="800000"/>
            <a:headEnd/>
            <a:tailEnd/>
          </a:ln>
        </p:spPr>
        <p:txBody>
          <a:bodyPr wrap="none" anchor="ctr"/>
          <a:lstStyle/>
          <a:p>
            <a:endParaRPr lang="en-US"/>
          </a:p>
        </p:txBody>
      </p:sp>
      <p:sp>
        <p:nvSpPr>
          <p:cNvPr id="119875" name="Line 66"/>
          <p:cNvSpPr>
            <a:spLocks noChangeShapeType="1"/>
          </p:cNvSpPr>
          <p:nvPr/>
        </p:nvSpPr>
        <p:spPr bwMode="auto">
          <a:xfrm>
            <a:off x="8915400" y="3962400"/>
            <a:ext cx="0" cy="228600"/>
          </a:xfrm>
          <a:prstGeom prst="line">
            <a:avLst/>
          </a:prstGeom>
          <a:noFill/>
          <a:ln w="57150">
            <a:solidFill>
              <a:schemeClr val="tx1"/>
            </a:solidFill>
            <a:miter lim="800000"/>
            <a:headEnd/>
            <a:tailEnd/>
          </a:ln>
        </p:spPr>
        <p:txBody>
          <a:bodyPr wrap="none" anchor="ctr"/>
          <a:lstStyle/>
          <a:p>
            <a:endParaRPr lang="en-US"/>
          </a:p>
        </p:txBody>
      </p:sp>
      <p:sp>
        <p:nvSpPr>
          <p:cNvPr id="119876" name="Line 67"/>
          <p:cNvSpPr>
            <a:spLocks noChangeShapeType="1"/>
          </p:cNvSpPr>
          <p:nvPr/>
        </p:nvSpPr>
        <p:spPr bwMode="auto">
          <a:xfrm>
            <a:off x="8915400" y="4572000"/>
            <a:ext cx="0" cy="228600"/>
          </a:xfrm>
          <a:prstGeom prst="line">
            <a:avLst/>
          </a:prstGeom>
          <a:noFill/>
          <a:ln w="57150">
            <a:solidFill>
              <a:schemeClr val="tx1"/>
            </a:solidFill>
            <a:miter lim="800000"/>
            <a:headEnd/>
            <a:tailEnd/>
          </a:ln>
        </p:spPr>
        <p:txBody>
          <a:bodyPr wrap="none" anchor="ctr"/>
          <a:lstStyle/>
          <a:p>
            <a:endParaRPr lang="en-US"/>
          </a:p>
        </p:txBody>
      </p:sp>
      <p:sp>
        <p:nvSpPr>
          <p:cNvPr id="119877" name="Line 68"/>
          <p:cNvSpPr>
            <a:spLocks noChangeShapeType="1"/>
          </p:cNvSpPr>
          <p:nvPr/>
        </p:nvSpPr>
        <p:spPr bwMode="auto">
          <a:xfrm>
            <a:off x="8915400" y="4953000"/>
            <a:ext cx="0" cy="228600"/>
          </a:xfrm>
          <a:prstGeom prst="line">
            <a:avLst/>
          </a:prstGeom>
          <a:noFill/>
          <a:ln w="57150">
            <a:solidFill>
              <a:schemeClr val="tx1"/>
            </a:solidFill>
            <a:miter lim="800000"/>
            <a:headEnd/>
            <a:tailEnd/>
          </a:ln>
        </p:spPr>
        <p:txBody>
          <a:bodyPr wrap="none" anchor="ctr"/>
          <a:lstStyle/>
          <a:p>
            <a:endParaRPr lang="en-US"/>
          </a:p>
        </p:txBody>
      </p:sp>
      <p:sp>
        <p:nvSpPr>
          <p:cNvPr id="119878" name="Line 69"/>
          <p:cNvSpPr>
            <a:spLocks noChangeShapeType="1"/>
          </p:cNvSpPr>
          <p:nvPr/>
        </p:nvSpPr>
        <p:spPr bwMode="auto">
          <a:xfrm>
            <a:off x="8915400" y="5334000"/>
            <a:ext cx="0" cy="228600"/>
          </a:xfrm>
          <a:prstGeom prst="line">
            <a:avLst/>
          </a:prstGeom>
          <a:noFill/>
          <a:ln w="57150">
            <a:solidFill>
              <a:schemeClr val="tx1"/>
            </a:solidFill>
            <a:miter lim="800000"/>
            <a:headEnd/>
            <a:tailEnd/>
          </a:ln>
        </p:spPr>
        <p:txBody>
          <a:bodyPr wrap="none" anchor="ctr"/>
          <a:lstStyle/>
          <a:p>
            <a:endParaRPr lang="en-US"/>
          </a:p>
        </p:txBody>
      </p:sp>
      <p:sp>
        <p:nvSpPr>
          <p:cNvPr id="119879" name="Line 70"/>
          <p:cNvSpPr>
            <a:spLocks noChangeShapeType="1"/>
          </p:cNvSpPr>
          <p:nvPr/>
        </p:nvSpPr>
        <p:spPr bwMode="auto">
          <a:xfrm>
            <a:off x="8991600" y="6400800"/>
            <a:ext cx="0" cy="228600"/>
          </a:xfrm>
          <a:prstGeom prst="line">
            <a:avLst/>
          </a:prstGeom>
          <a:noFill/>
          <a:ln w="57150">
            <a:solidFill>
              <a:schemeClr val="tx1"/>
            </a:solidFill>
            <a:miter lim="800000"/>
            <a:headEnd/>
            <a:tailEnd/>
          </a:ln>
        </p:spPr>
        <p:txBody>
          <a:bodyPr wrap="none" anchor="ctr"/>
          <a:lstStyle/>
          <a:p>
            <a:endParaRPr lang="en-US"/>
          </a:p>
        </p:txBody>
      </p:sp>
      <p:sp>
        <p:nvSpPr>
          <p:cNvPr id="119880" name="Rectangle 71"/>
          <p:cNvSpPr>
            <a:spLocks noChangeArrowheads="1"/>
          </p:cNvSpPr>
          <p:nvPr/>
        </p:nvSpPr>
        <p:spPr bwMode="auto">
          <a:xfrm>
            <a:off x="2209800" y="457200"/>
            <a:ext cx="6629400" cy="1219200"/>
          </a:xfrm>
          <a:prstGeom prst="rect">
            <a:avLst/>
          </a:prstGeom>
          <a:noFill/>
          <a:ln w="28575">
            <a:solidFill>
              <a:schemeClr val="tx2"/>
            </a:solidFill>
            <a:miter lim="800000"/>
            <a:headEnd/>
            <a:tailEnd/>
          </a:ln>
        </p:spPr>
        <p:txBody>
          <a:bodyPr wrap="none" anchor="ctr"/>
          <a:lstStyle/>
          <a:p>
            <a:endParaRPr lang="en-US"/>
          </a:p>
        </p:txBody>
      </p:sp>
      <p:sp>
        <p:nvSpPr>
          <p:cNvPr id="119881" name="AutoShape 73"/>
          <p:cNvSpPr>
            <a:spLocks noChangeArrowheads="1"/>
          </p:cNvSpPr>
          <p:nvPr/>
        </p:nvSpPr>
        <p:spPr bwMode="auto">
          <a:xfrm>
            <a:off x="3048000" y="4495800"/>
            <a:ext cx="2209800" cy="1295400"/>
          </a:xfrm>
          <a:prstGeom prst="rightArrow">
            <a:avLst>
              <a:gd name="adj1" fmla="val 50000"/>
              <a:gd name="adj2" fmla="val 42647"/>
            </a:avLst>
          </a:prstGeom>
          <a:solidFill>
            <a:srgbClr val="FF3399"/>
          </a:solidFill>
          <a:ln w="9525">
            <a:solidFill>
              <a:schemeClr val="tx1"/>
            </a:solidFill>
            <a:miter lim="800000"/>
            <a:headEnd/>
            <a:tailEnd/>
          </a:ln>
        </p:spPr>
        <p:txBody>
          <a:bodyPr wrap="none" anchor="ctr"/>
          <a:lstStyle/>
          <a:p>
            <a:endParaRPr lang="en-US"/>
          </a:p>
        </p:txBody>
      </p:sp>
      <p:sp>
        <p:nvSpPr>
          <p:cNvPr id="119882" name="Text Box 74"/>
          <p:cNvSpPr txBox="1">
            <a:spLocks noChangeArrowheads="1"/>
          </p:cNvSpPr>
          <p:nvPr/>
        </p:nvSpPr>
        <p:spPr bwMode="auto">
          <a:xfrm>
            <a:off x="3200400" y="4953000"/>
            <a:ext cx="1600200" cy="457200"/>
          </a:xfrm>
          <a:prstGeom prst="rect">
            <a:avLst/>
          </a:prstGeom>
          <a:noFill/>
          <a:ln w="9525">
            <a:noFill/>
            <a:miter lim="800000"/>
            <a:headEnd/>
            <a:tailEnd/>
          </a:ln>
        </p:spPr>
        <p:txBody>
          <a:bodyPr>
            <a:spAutoFit/>
          </a:bodyPr>
          <a:lstStyle/>
          <a:p>
            <a:pPr>
              <a:spcBef>
                <a:spcPct val="50000"/>
              </a:spcBef>
            </a:pPr>
            <a:r>
              <a:rPr lang="en-US"/>
              <a:t>ACTION</a:t>
            </a:r>
          </a:p>
        </p:txBody>
      </p:sp>
      <p:sp>
        <p:nvSpPr>
          <p:cNvPr id="77" name="TextBox 76"/>
          <p:cNvSpPr txBox="1"/>
          <p:nvPr/>
        </p:nvSpPr>
        <p:spPr>
          <a:xfrm>
            <a:off x="304800" y="5715000"/>
            <a:ext cx="8382000" cy="461665"/>
          </a:xfrm>
          <a:prstGeom prst="rect">
            <a:avLst/>
          </a:prstGeom>
          <a:noFill/>
        </p:spPr>
        <p:txBody>
          <a:bodyPr wrap="square" rtlCol="0">
            <a:spAutoFit/>
          </a:bodyPr>
          <a:lstStyle/>
          <a:p>
            <a:r>
              <a:rPr lang="en-US" sz="1200" b="1" dirty="0" err="1" smtClean="0"/>
              <a:t>Prochaska</a:t>
            </a:r>
            <a:r>
              <a:rPr lang="en-US" sz="1200" b="1" dirty="0" smtClean="0"/>
              <a:t>, James O.; Norcross, John C.; </a:t>
            </a:r>
            <a:r>
              <a:rPr lang="en-US" sz="1200" b="1" dirty="0" err="1" smtClean="0"/>
              <a:t>DiClemente</a:t>
            </a:r>
            <a:r>
              <a:rPr lang="en-US" sz="1200" b="1" dirty="0" smtClean="0"/>
              <a:t> Carlo C.:       Changing for Good         New York: Avon Books 1994</a:t>
            </a:r>
            <a:endParaRPr lang="en-US" sz="1200" dirty="0"/>
          </a:p>
        </p:txBody>
      </p:sp>
    </p:spTree>
  </p:cSld>
  <p:clrMapOvr>
    <a:masterClrMapping/>
  </p:clrMapOvr>
  <p:transition>
    <p:cover dir="l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5" name="Slide Number Placeholder 3"/>
          <p:cNvSpPr>
            <a:spLocks noGrp="1"/>
          </p:cNvSpPr>
          <p:nvPr>
            <p:ph type="sldNum" sz="quarter" idx="12"/>
          </p:nvPr>
        </p:nvSpPr>
        <p:spPr/>
        <p:txBody>
          <a:bodyPr/>
          <a:lstStyle/>
          <a:p>
            <a:pPr>
              <a:defRPr/>
            </a:pPr>
            <a:fld id="{BB1FEEB2-DD30-4A7C-BC5B-C04B04BED15C}" type="slidenum">
              <a:rPr lang="en-US"/>
              <a:pPr>
                <a:defRPr/>
              </a:pPr>
              <a:t>81</a:t>
            </a:fld>
            <a:endParaRPr lang="en-US"/>
          </a:p>
        </p:txBody>
      </p:sp>
      <p:sp>
        <p:nvSpPr>
          <p:cNvPr id="120835" name="Text Box 2"/>
          <p:cNvSpPr txBox="1">
            <a:spLocks noChangeArrowheads="1"/>
          </p:cNvSpPr>
          <p:nvPr/>
        </p:nvSpPr>
        <p:spPr bwMode="auto">
          <a:xfrm>
            <a:off x="1295400" y="1752600"/>
            <a:ext cx="2698750" cy="201771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Self-Esteem</a:t>
            </a:r>
          </a:p>
          <a:p>
            <a:pPr>
              <a:spcBef>
                <a:spcPct val="50000"/>
              </a:spcBef>
            </a:pPr>
            <a:r>
              <a:rPr lang="en-US" sz="1800" b="1">
                <a:latin typeface="Times New Roman" pitchFamily="18" charset="0"/>
              </a:rPr>
              <a:t>Self-Confidence</a:t>
            </a:r>
          </a:p>
          <a:p>
            <a:pPr>
              <a:spcBef>
                <a:spcPct val="50000"/>
              </a:spcBef>
            </a:pPr>
            <a:r>
              <a:rPr lang="en-US" sz="1800" b="1">
                <a:latin typeface="Times New Roman" pitchFamily="18" charset="0"/>
              </a:rPr>
              <a:t>Optimism</a:t>
            </a:r>
          </a:p>
          <a:p>
            <a:pPr>
              <a:spcBef>
                <a:spcPct val="50000"/>
              </a:spcBef>
            </a:pPr>
            <a:r>
              <a:rPr lang="en-US" sz="1800" b="1">
                <a:latin typeface="Times New Roman" pitchFamily="18" charset="0"/>
              </a:rPr>
              <a:t>Awareness, Discrepancies</a:t>
            </a:r>
            <a:endParaRPr lang="en-US" sz="1600" b="1">
              <a:latin typeface="Times New Roman" pitchFamily="18" charset="0"/>
            </a:endParaRPr>
          </a:p>
          <a:p>
            <a:pPr>
              <a:spcBef>
                <a:spcPct val="50000"/>
              </a:spcBef>
            </a:pPr>
            <a:endParaRPr lang="en-US" sz="1800" b="1">
              <a:latin typeface="Times New Roman" pitchFamily="18" charset="0"/>
            </a:endParaRPr>
          </a:p>
        </p:txBody>
      </p:sp>
      <p:sp>
        <p:nvSpPr>
          <p:cNvPr id="120836" name="Text Box 3"/>
          <p:cNvSpPr txBox="1">
            <a:spLocks noChangeArrowheads="1"/>
          </p:cNvSpPr>
          <p:nvPr/>
        </p:nvSpPr>
        <p:spPr bwMode="auto">
          <a:xfrm>
            <a:off x="5562600" y="1981200"/>
            <a:ext cx="2038350" cy="1604963"/>
          </a:xfrm>
          <a:prstGeom prst="rect">
            <a:avLst/>
          </a:prstGeom>
          <a:noFill/>
          <a:ln w="9525">
            <a:noFill/>
            <a:miter lim="800000"/>
            <a:headEnd/>
            <a:tailEnd/>
          </a:ln>
        </p:spPr>
        <p:txBody>
          <a:bodyPr wrap="none">
            <a:spAutoFit/>
          </a:bodyPr>
          <a:lstStyle/>
          <a:p>
            <a:pPr>
              <a:spcBef>
                <a:spcPct val="50000"/>
              </a:spcBef>
            </a:pPr>
            <a:r>
              <a:rPr lang="en-US" sz="1800" b="1">
                <a:latin typeface="Times New Roman" pitchFamily="18" charset="0"/>
              </a:rPr>
              <a:t>Hopelessness</a:t>
            </a:r>
          </a:p>
          <a:p>
            <a:pPr>
              <a:spcBef>
                <a:spcPct val="50000"/>
              </a:spcBef>
            </a:pPr>
            <a:r>
              <a:rPr lang="en-US" sz="1800" b="1">
                <a:latin typeface="Times New Roman" pitchFamily="18" charset="0"/>
              </a:rPr>
              <a:t>Helplessness</a:t>
            </a:r>
          </a:p>
          <a:p>
            <a:pPr>
              <a:spcBef>
                <a:spcPct val="50000"/>
              </a:spcBef>
            </a:pPr>
            <a:r>
              <a:rPr lang="en-US" sz="1800" b="1">
                <a:latin typeface="Times New Roman" pitchFamily="18" charset="0"/>
              </a:rPr>
              <a:t>Low Self-Esteem</a:t>
            </a:r>
          </a:p>
          <a:p>
            <a:pPr>
              <a:spcBef>
                <a:spcPct val="50000"/>
              </a:spcBef>
            </a:pPr>
            <a:r>
              <a:rPr lang="en-US" sz="1800" b="1">
                <a:latin typeface="Times New Roman" pitchFamily="18" charset="0"/>
              </a:rPr>
              <a:t>Lack of Awareness</a:t>
            </a:r>
            <a:endParaRPr lang="en-US" sz="1400">
              <a:latin typeface="Times New Roman" pitchFamily="18" charset="0"/>
            </a:endParaRPr>
          </a:p>
        </p:txBody>
      </p:sp>
      <p:sp>
        <p:nvSpPr>
          <p:cNvPr id="120837" name="Line 4"/>
          <p:cNvSpPr>
            <a:spLocks noChangeShapeType="1"/>
          </p:cNvSpPr>
          <p:nvPr/>
        </p:nvSpPr>
        <p:spPr bwMode="auto">
          <a:xfrm>
            <a:off x="609600" y="3276600"/>
            <a:ext cx="7772400" cy="762000"/>
          </a:xfrm>
          <a:prstGeom prst="line">
            <a:avLst/>
          </a:prstGeom>
          <a:noFill/>
          <a:ln w="28575">
            <a:solidFill>
              <a:schemeClr val="tx1"/>
            </a:solidFill>
            <a:miter lim="800000"/>
            <a:headEnd/>
            <a:tailEnd/>
          </a:ln>
        </p:spPr>
        <p:txBody>
          <a:bodyPr wrap="none" anchor="ctr"/>
          <a:lstStyle/>
          <a:p>
            <a:endParaRPr lang="en-US"/>
          </a:p>
        </p:txBody>
      </p:sp>
      <p:sp>
        <p:nvSpPr>
          <p:cNvPr id="120838" name="AutoShape 5"/>
          <p:cNvSpPr>
            <a:spLocks noChangeArrowheads="1"/>
          </p:cNvSpPr>
          <p:nvPr/>
        </p:nvSpPr>
        <p:spPr bwMode="auto">
          <a:xfrm>
            <a:off x="2286000" y="3657600"/>
            <a:ext cx="4191000" cy="91440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120839" name="Text Box 6"/>
          <p:cNvSpPr txBox="1">
            <a:spLocks noChangeArrowheads="1"/>
          </p:cNvSpPr>
          <p:nvPr/>
        </p:nvSpPr>
        <p:spPr bwMode="auto">
          <a:xfrm>
            <a:off x="2079625" y="4564063"/>
            <a:ext cx="4473575" cy="396875"/>
          </a:xfrm>
          <a:prstGeom prst="rect">
            <a:avLst/>
          </a:prstGeom>
          <a:noFill/>
          <a:ln w="9525">
            <a:noFill/>
            <a:miter lim="800000"/>
            <a:headEnd/>
            <a:tailEnd/>
          </a:ln>
        </p:spPr>
        <p:txBody>
          <a:bodyPr>
            <a:spAutoFit/>
          </a:bodyPr>
          <a:lstStyle/>
          <a:p>
            <a:pPr algn="ctr">
              <a:spcBef>
                <a:spcPct val="50000"/>
              </a:spcBef>
            </a:pPr>
            <a:r>
              <a:rPr lang="en-US" sz="2000" b="1">
                <a:latin typeface="Tahoma" pitchFamily="34" charset="0"/>
              </a:rPr>
              <a:t>Direction of Change</a:t>
            </a:r>
          </a:p>
        </p:txBody>
      </p:sp>
      <p:sp>
        <p:nvSpPr>
          <p:cNvPr id="120840" name="Text Box 7"/>
          <p:cNvSpPr txBox="1">
            <a:spLocks noChangeArrowheads="1"/>
          </p:cNvSpPr>
          <p:nvPr/>
        </p:nvSpPr>
        <p:spPr bwMode="auto">
          <a:xfrm>
            <a:off x="381000" y="5257800"/>
            <a:ext cx="8382000" cy="396875"/>
          </a:xfrm>
          <a:prstGeom prst="rect">
            <a:avLst/>
          </a:prstGeom>
          <a:noFill/>
          <a:ln w="9525">
            <a:noFill/>
            <a:miter lim="800000"/>
            <a:headEnd/>
            <a:tailEnd/>
          </a:ln>
        </p:spPr>
        <p:txBody>
          <a:bodyPr>
            <a:spAutoFit/>
          </a:bodyPr>
          <a:lstStyle/>
          <a:p>
            <a:pPr algn="ctr"/>
            <a:r>
              <a:rPr lang="en-US" sz="2000" b="1">
                <a:latin typeface="Times New Roman" pitchFamily="18" charset="0"/>
              </a:rPr>
              <a:t>Self-Confidence  +  Awareness  =  Positive Behavior Change</a:t>
            </a:r>
            <a:r>
              <a:rPr lang="en-US" sz="2000">
                <a:latin typeface="Times New Roman" pitchFamily="18" charset="0"/>
              </a:rPr>
              <a:t> </a:t>
            </a:r>
          </a:p>
        </p:txBody>
      </p:sp>
      <p:sp>
        <p:nvSpPr>
          <p:cNvPr id="120841" name="Text Box 8"/>
          <p:cNvSpPr txBox="1">
            <a:spLocks noChangeArrowheads="1"/>
          </p:cNvSpPr>
          <p:nvPr/>
        </p:nvSpPr>
        <p:spPr bwMode="auto">
          <a:xfrm>
            <a:off x="365125" y="5676900"/>
            <a:ext cx="8474075" cy="396875"/>
          </a:xfrm>
          <a:prstGeom prst="rect">
            <a:avLst/>
          </a:prstGeom>
          <a:noFill/>
          <a:ln w="9525">
            <a:noFill/>
            <a:miter lim="800000"/>
            <a:headEnd/>
            <a:tailEnd/>
          </a:ln>
        </p:spPr>
        <p:txBody>
          <a:bodyPr>
            <a:spAutoFit/>
          </a:bodyPr>
          <a:lstStyle/>
          <a:p>
            <a:pPr algn="ctr"/>
            <a:r>
              <a:rPr lang="en-US" sz="2000" b="1">
                <a:latin typeface="Times New Roman" pitchFamily="18" charset="0"/>
              </a:rPr>
              <a:t>Self-Confidence:        The belief I am able to complete a task.</a:t>
            </a:r>
          </a:p>
        </p:txBody>
      </p:sp>
      <p:sp>
        <p:nvSpPr>
          <p:cNvPr id="120842" name="Text Box 9"/>
          <p:cNvSpPr txBox="1">
            <a:spLocks noChangeArrowheads="1"/>
          </p:cNvSpPr>
          <p:nvPr/>
        </p:nvSpPr>
        <p:spPr bwMode="auto">
          <a:xfrm>
            <a:off x="2971800" y="609600"/>
            <a:ext cx="5791200" cy="1200329"/>
          </a:xfrm>
          <a:prstGeom prst="rect">
            <a:avLst/>
          </a:prstGeom>
          <a:noFill/>
          <a:ln w="9525">
            <a:noFill/>
            <a:miter lim="800000"/>
            <a:headEnd/>
            <a:tailEnd/>
          </a:ln>
        </p:spPr>
        <p:txBody>
          <a:bodyPr wrap="square">
            <a:spAutoFit/>
          </a:bodyPr>
          <a:lstStyle/>
          <a:p>
            <a:pPr algn="ctr">
              <a:spcBef>
                <a:spcPct val="50000"/>
              </a:spcBef>
            </a:pPr>
            <a:r>
              <a:rPr lang="en-US" b="1" dirty="0">
                <a:solidFill>
                  <a:schemeClr val="hlink"/>
                </a:solidFill>
                <a:latin typeface="Century Schoolbook" pitchFamily="18" charset="0"/>
              </a:rPr>
              <a:t>Focusing on awareness </a:t>
            </a:r>
            <a:r>
              <a:rPr lang="en-US" b="1" u="sng" dirty="0">
                <a:solidFill>
                  <a:schemeClr val="hlink"/>
                </a:solidFill>
                <a:latin typeface="Century Schoolbook" pitchFamily="18" charset="0"/>
              </a:rPr>
              <a:t>without </a:t>
            </a:r>
            <a:r>
              <a:rPr lang="en-US" b="1" dirty="0">
                <a:solidFill>
                  <a:schemeClr val="hlink"/>
                </a:solidFill>
                <a:latin typeface="Century Schoolbook" pitchFamily="18" charset="0"/>
              </a:rPr>
              <a:t>self-confidence can lead to hopelessness!</a:t>
            </a:r>
          </a:p>
        </p:txBody>
      </p:sp>
      <p:sp>
        <p:nvSpPr>
          <p:cNvPr id="120844" name="Rectangle 11"/>
          <p:cNvSpPr>
            <a:spLocks noChangeArrowheads="1"/>
          </p:cNvSpPr>
          <p:nvPr/>
        </p:nvSpPr>
        <p:spPr bwMode="auto">
          <a:xfrm>
            <a:off x="2895600" y="609600"/>
            <a:ext cx="6019800" cy="1219200"/>
          </a:xfrm>
          <a:prstGeom prst="rect">
            <a:avLst/>
          </a:prstGeom>
          <a:noFill/>
          <a:ln w="28575">
            <a:solidFill>
              <a:schemeClr val="tx1"/>
            </a:solidFill>
            <a:miter lim="800000"/>
            <a:headEnd/>
            <a:tailEnd/>
          </a:ln>
        </p:spPr>
        <p:txBody>
          <a:bodyPr wrap="none" anchor="ctr"/>
          <a:lstStyle/>
          <a:p>
            <a:endParaRPr lang="en-US"/>
          </a:p>
        </p:txBody>
      </p:sp>
      <p:sp>
        <p:nvSpPr>
          <p:cNvPr id="120845" name="AutoShape 12"/>
          <p:cNvSpPr>
            <a:spLocks noChangeArrowheads="1"/>
          </p:cNvSpPr>
          <p:nvPr/>
        </p:nvSpPr>
        <p:spPr bwMode="auto">
          <a:xfrm>
            <a:off x="7924800" y="1981200"/>
            <a:ext cx="381000" cy="1905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120846" name="AutoShape 13"/>
          <p:cNvSpPr>
            <a:spLocks noChangeArrowheads="1"/>
          </p:cNvSpPr>
          <p:nvPr/>
        </p:nvSpPr>
        <p:spPr bwMode="auto">
          <a:xfrm>
            <a:off x="609600" y="2133600"/>
            <a:ext cx="304800" cy="9144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cover dir="l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8" name="Slide Number Placeholder 4"/>
          <p:cNvSpPr>
            <a:spLocks noGrp="1"/>
          </p:cNvSpPr>
          <p:nvPr>
            <p:ph type="sldNum" sz="quarter" idx="12"/>
          </p:nvPr>
        </p:nvSpPr>
        <p:spPr/>
        <p:txBody>
          <a:bodyPr/>
          <a:lstStyle/>
          <a:p>
            <a:pPr>
              <a:defRPr/>
            </a:pPr>
            <a:fld id="{42CA4486-0869-4665-BA0F-6BFCECD15FA2}" type="slidenum">
              <a:rPr lang="en-US"/>
              <a:pPr>
                <a:defRPr/>
              </a:pPr>
              <a:t>82</a:t>
            </a:fld>
            <a:endParaRPr lang="en-US"/>
          </a:p>
        </p:txBody>
      </p:sp>
      <p:sp>
        <p:nvSpPr>
          <p:cNvPr id="2052"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Britannic Bold" pitchFamily="34" charset="0"/>
              </a:rPr>
              <a:t>Precontemplation</a:t>
            </a:r>
          </a:p>
        </p:txBody>
      </p:sp>
      <p:sp>
        <p:nvSpPr>
          <p:cNvPr id="2053" name="Text Box 3"/>
          <p:cNvSpPr txBox="1">
            <a:spLocks noChangeArrowheads="1"/>
          </p:cNvSpPr>
          <p:nvPr/>
        </p:nvSpPr>
        <p:spPr bwMode="auto">
          <a:xfrm>
            <a:off x="2133600" y="1828800"/>
            <a:ext cx="5181600" cy="4339650"/>
          </a:xfrm>
          <a:prstGeom prst="rect">
            <a:avLst/>
          </a:prstGeom>
          <a:noFill/>
          <a:ln w="9525">
            <a:noFill/>
            <a:miter lim="800000"/>
            <a:headEnd/>
            <a:tailEnd/>
          </a:ln>
        </p:spPr>
        <p:txBody>
          <a:bodyPr>
            <a:spAutoFit/>
          </a:bodyPr>
          <a:lstStyle/>
          <a:p>
            <a:pPr>
              <a:spcBef>
                <a:spcPct val="50000"/>
              </a:spcBef>
            </a:pPr>
            <a:r>
              <a:rPr lang="en-US" dirty="0">
                <a:solidFill>
                  <a:schemeClr val="tx2"/>
                </a:solidFill>
                <a:latin typeface="Rockwell Extra Bold" pitchFamily="18" charset="0"/>
                <a:cs typeface="Times New Roman" pitchFamily="18" charset="0"/>
              </a:rPr>
              <a:t>Characteristics:</a:t>
            </a:r>
          </a:p>
          <a:p>
            <a:pPr>
              <a:spcBef>
                <a:spcPct val="50000"/>
              </a:spcBef>
              <a:buFont typeface="Wingdings" pitchFamily="2" charset="2"/>
              <a:buChar char="Ø"/>
            </a:pPr>
            <a:r>
              <a:rPr lang="en-US" b="1" dirty="0">
                <a:latin typeface="Tahoma" pitchFamily="34" charset="0"/>
                <a:cs typeface="Times New Roman" pitchFamily="18" charset="0"/>
              </a:rPr>
              <a:t>Unaware of Problem</a:t>
            </a:r>
          </a:p>
          <a:p>
            <a:pPr>
              <a:spcBef>
                <a:spcPct val="50000"/>
              </a:spcBef>
              <a:buFont typeface="Wingdings" pitchFamily="2" charset="2"/>
              <a:buChar char="Ø"/>
            </a:pPr>
            <a:r>
              <a:rPr lang="en-US" b="1" dirty="0">
                <a:latin typeface="Tahoma" pitchFamily="34" charset="0"/>
                <a:cs typeface="Times New Roman" pitchFamily="18" charset="0"/>
              </a:rPr>
              <a:t>Problem is external</a:t>
            </a:r>
          </a:p>
          <a:p>
            <a:pPr>
              <a:spcBef>
                <a:spcPct val="50000"/>
              </a:spcBef>
              <a:buFont typeface="Wingdings" pitchFamily="2" charset="2"/>
              <a:buChar char="Ø"/>
            </a:pPr>
            <a:r>
              <a:rPr lang="en-US" b="1" dirty="0">
                <a:latin typeface="Tahoma" pitchFamily="34" charset="0"/>
                <a:cs typeface="Times New Roman" pitchFamily="18" charset="0"/>
              </a:rPr>
              <a:t>Resistant, </a:t>
            </a:r>
          </a:p>
          <a:p>
            <a:pPr>
              <a:spcBef>
                <a:spcPct val="50000"/>
              </a:spcBef>
              <a:buFont typeface="Wingdings" pitchFamily="2" charset="2"/>
              <a:buChar char="Ø"/>
            </a:pPr>
            <a:r>
              <a:rPr lang="en-US" b="1" dirty="0">
                <a:latin typeface="Tahoma" pitchFamily="34" charset="0"/>
                <a:cs typeface="Times New Roman" pitchFamily="18" charset="0"/>
              </a:rPr>
              <a:t>Hopeless</a:t>
            </a:r>
          </a:p>
          <a:p>
            <a:pPr>
              <a:spcBef>
                <a:spcPct val="50000"/>
              </a:spcBef>
              <a:buFont typeface="Wingdings" pitchFamily="2" charset="2"/>
              <a:buChar char="Ø"/>
            </a:pPr>
            <a:r>
              <a:rPr lang="en-US" b="1" dirty="0">
                <a:latin typeface="Tahoma" pitchFamily="34" charset="0"/>
                <a:cs typeface="Times New Roman" pitchFamily="18" charset="0"/>
              </a:rPr>
              <a:t>Demoralized, </a:t>
            </a:r>
          </a:p>
          <a:p>
            <a:pPr>
              <a:spcBef>
                <a:spcPct val="50000"/>
              </a:spcBef>
              <a:buFont typeface="Wingdings" pitchFamily="2" charset="2"/>
              <a:buChar char="Ø"/>
            </a:pPr>
            <a:r>
              <a:rPr lang="en-US" b="1" dirty="0">
                <a:latin typeface="Tahoma" pitchFamily="34" charset="0"/>
                <a:cs typeface="Times New Roman" pitchFamily="18" charset="0"/>
              </a:rPr>
              <a:t>Defenses:</a:t>
            </a:r>
          </a:p>
          <a:p>
            <a:pPr>
              <a:spcBef>
                <a:spcPct val="50000"/>
              </a:spcBef>
              <a:buFont typeface="Wingdings" pitchFamily="2" charset="2"/>
              <a:buChar char="Ø"/>
            </a:pPr>
            <a:r>
              <a:rPr lang="en-US" b="1" dirty="0">
                <a:latin typeface="Tahoma" pitchFamily="34" charset="0"/>
                <a:cs typeface="Times New Roman" pitchFamily="18" charset="0"/>
              </a:rPr>
              <a:t>Denial, minimize, </a:t>
            </a:r>
          </a:p>
        </p:txBody>
      </p:sp>
      <p:graphicFrame>
        <p:nvGraphicFramePr>
          <p:cNvPr id="2050" name="Object 0"/>
          <p:cNvGraphicFramePr>
            <a:graphicFrameLocks noChangeAspect="1"/>
          </p:cNvGraphicFramePr>
          <p:nvPr/>
        </p:nvGraphicFramePr>
        <p:xfrm>
          <a:off x="5486400" y="2362200"/>
          <a:ext cx="3462338" cy="3468688"/>
        </p:xfrm>
        <a:graphic>
          <a:graphicData uri="http://schemas.openxmlformats.org/presentationml/2006/ole">
            <mc:AlternateContent xmlns:mc="http://schemas.openxmlformats.org/markup-compatibility/2006">
              <mc:Choice xmlns:v="urn:schemas-microsoft-com:vml" Requires="v">
                <p:oleObj spid="_x0000_s189443" name="Clip" r:id="rId4" imgW="3464280" imgH="3468960" progId="">
                  <p:embed/>
                </p:oleObj>
              </mc:Choice>
              <mc:Fallback>
                <p:oleObj name="Clip" r:id="rId4" imgW="3464280" imgH="346896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362200"/>
                        <a:ext cx="3462338" cy="346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AutoShape 5"/>
          <p:cNvSpPr>
            <a:spLocks noChangeArrowheads="1"/>
          </p:cNvSpPr>
          <p:nvPr/>
        </p:nvSpPr>
        <p:spPr bwMode="auto">
          <a:xfrm>
            <a:off x="7162800" y="228600"/>
            <a:ext cx="1600200" cy="1752600"/>
          </a:xfrm>
          <a:prstGeom prst="cloudCallout">
            <a:avLst>
              <a:gd name="adj1" fmla="val -43750"/>
              <a:gd name="adj2" fmla="val 70000"/>
            </a:avLst>
          </a:prstGeom>
          <a:solidFill>
            <a:schemeClr val="accent1"/>
          </a:solidFill>
          <a:ln w="9525">
            <a:solidFill>
              <a:schemeClr val="tx1"/>
            </a:solidFill>
            <a:miter lim="800000"/>
            <a:headEnd/>
            <a:tailEnd/>
          </a:ln>
        </p:spPr>
        <p:txBody>
          <a:bodyPr/>
          <a:lstStyle/>
          <a:p>
            <a:pPr algn="ctr"/>
            <a:r>
              <a:rPr lang="en-US" sz="1600" dirty="0"/>
              <a:t>I don’t drink </a:t>
            </a:r>
            <a:r>
              <a:rPr lang="en-US" sz="1800" dirty="0"/>
              <a:t>that</a:t>
            </a:r>
            <a:r>
              <a:rPr lang="en-US" sz="1600" dirty="0"/>
              <a:t> much!</a:t>
            </a:r>
          </a:p>
        </p:txBody>
      </p:sp>
      <p:sp>
        <p:nvSpPr>
          <p:cNvPr id="2055" name="Text Box 6"/>
          <p:cNvSpPr txBox="1">
            <a:spLocks noChangeArrowheads="1"/>
          </p:cNvSpPr>
          <p:nvPr/>
        </p:nvSpPr>
        <p:spPr bwMode="auto">
          <a:xfrm>
            <a:off x="304800" y="2895600"/>
            <a:ext cx="1524000" cy="954107"/>
          </a:xfrm>
          <a:prstGeom prst="rect">
            <a:avLst/>
          </a:prstGeom>
          <a:noFill/>
          <a:ln w="9525">
            <a:noFill/>
            <a:miter lim="800000"/>
            <a:headEnd/>
            <a:tailEnd/>
          </a:ln>
        </p:spPr>
        <p:txBody>
          <a:bodyPr>
            <a:spAutoFit/>
          </a:bodyPr>
          <a:lstStyle/>
          <a:p>
            <a:pPr algn="ctr">
              <a:spcBef>
                <a:spcPct val="50000"/>
              </a:spcBef>
            </a:pPr>
            <a:r>
              <a:rPr lang="en-US" sz="2800" b="1" dirty="0">
                <a:solidFill>
                  <a:schemeClr val="hlink"/>
                </a:solidFill>
                <a:latin typeface="Baskerville Old Face" pitchFamily="18" charset="0"/>
              </a:rPr>
              <a:t>Thinking Stage</a:t>
            </a:r>
          </a:p>
        </p:txBody>
      </p:sp>
    </p:spTree>
  </p:cSld>
  <p:clrMapOvr>
    <a:masterClrMapping/>
  </p:clrMapOvr>
  <p:transition>
    <p:cover dir="l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6" name="Slide Number Placeholder 5"/>
          <p:cNvSpPr>
            <a:spLocks noGrp="1"/>
          </p:cNvSpPr>
          <p:nvPr>
            <p:ph type="sldNum" sz="quarter" idx="12"/>
          </p:nvPr>
        </p:nvSpPr>
        <p:spPr/>
        <p:txBody>
          <a:bodyPr/>
          <a:lstStyle/>
          <a:p>
            <a:pPr>
              <a:defRPr/>
            </a:pPr>
            <a:fld id="{E405F617-3004-4771-B7B4-48187FCC8142}" type="slidenum">
              <a:rPr lang="en-US"/>
              <a:pPr>
                <a:defRPr/>
              </a:pPr>
              <a:t>83</a:t>
            </a:fld>
            <a:endParaRPr lang="en-US"/>
          </a:p>
        </p:txBody>
      </p:sp>
      <p:sp>
        <p:nvSpPr>
          <p:cNvPr id="3076"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Britannic Bold" pitchFamily="34" charset="0"/>
              </a:rPr>
              <a:t>Precontemplation</a:t>
            </a:r>
          </a:p>
        </p:txBody>
      </p:sp>
      <p:sp>
        <p:nvSpPr>
          <p:cNvPr id="3077" name="Rectangle 3"/>
          <p:cNvSpPr>
            <a:spLocks noGrp="1" noChangeArrowheads="1"/>
          </p:cNvSpPr>
          <p:nvPr>
            <p:ph type="body" idx="1"/>
          </p:nvPr>
        </p:nvSpPr>
        <p:spPr/>
        <p:txBody>
          <a:bodyPr/>
          <a:lstStyle/>
          <a:p>
            <a:pPr eaLnBrk="1" hangingPunct="1">
              <a:spcBef>
                <a:spcPct val="50000"/>
              </a:spcBef>
              <a:buClrTx/>
              <a:buSzTx/>
              <a:buFontTx/>
              <a:buNone/>
            </a:pPr>
            <a:r>
              <a:rPr lang="en-US" sz="2400" dirty="0" smtClean="0">
                <a:solidFill>
                  <a:schemeClr val="tx2"/>
                </a:solidFill>
                <a:latin typeface="Rockwell Extra Bold" pitchFamily="18" charset="0"/>
                <a:cs typeface="Times New Roman" pitchFamily="18" charset="0"/>
              </a:rPr>
              <a:t>Characteristics cont’d.:</a:t>
            </a:r>
          </a:p>
          <a:p>
            <a:pPr eaLnBrk="1" hangingPunct="1">
              <a:spcBef>
                <a:spcPct val="50000"/>
              </a:spcBef>
              <a:buClrTx/>
              <a:buSzTx/>
              <a:buFont typeface="Wingdings" pitchFamily="2" charset="2"/>
              <a:buChar char="Ø"/>
            </a:pPr>
            <a:r>
              <a:rPr lang="en-US" sz="2400" b="1" dirty="0" smtClean="0">
                <a:cs typeface="Times New Roman" pitchFamily="18" charset="0"/>
              </a:rPr>
              <a:t>Internalize, Projection, Rationalization</a:t>
            </a:r>
          </a:p>
          <a:p>
            <a:pPr eaLnBrk="1" hangingPunct="1">
              <a:spcBef>
                <a:spcPct val="50000"/>
              </a:spcBef>
              <a:buClrTx/>
              <a:buSzTx/>
              <a:buFont typeface="Wingdings" pitchFamily="2" charset="2"/>
              <a:buChar char="Ø"/>
            </a:pPr>
            <a:r>
              <a:rPr lang="en-US" sz="2400" b="1" dirty="0" smtClean="0">
                <a:cs typeface="Times New Roman" pitchFamily="18" charset="0"/>
              </a:rPr>
              <a:t>Displacement</a:t>
            </a:r>
          </a:p>
          <a:p>
            <a:pPr eaLnBrk="1" hangingPunct="1">
              <a:spcBef>
                <a:spcPct val="50000"/>
              </a:spcBef>
              <a:buClrTx/>
              <a:buSzTx/>
              <a:buFont typeface="Wingdings" pitchFamily="2" charset="2"/>
              <a:buChar char="Ø"/>
            </a:pPr>
            <a:r>
              <a:rPr lang="en-US" sz="2400" b="1" dirty="0" smtClean="0">
                <a:cs typeface="Times New Roman" pitchFamily="18" charset="0"/>
              </a:rPr>
              <a:t>Present as Depressed,</a:t>
            </a:r>
          </a:p>
          <a:p>
            <a:pPr eaLnBrk="1" hangingPunct="1">
              <a:spcBef>
                <a:spcPct val="50000"/>
              </a:spcBef>
              <a:buClrTx/>
              <a:buSzTx/>
              <a:buFont typeface="Wingdings" pitchFamily="2" charset="2"/>
              <a:buChar char="Ø"/>
            </a:pPr>
            <a:r>
              <a:rPr lang="en-US" sz="2400" b="1" dirty="0" smtClean="0">
                <a:cs typeface="Times New Roman" pitchFamily="18" charset="0"/>
              </a:rPr>
              <a:t>Anxious, </a:t>
            </a:r>
          </a:p>
          <a:p>
            <a:pPr eaLnBrk="1" hangingPunct="1">
              <a:spcBef>
                <a:spcPct val="50000"/>
              </a:spcBef>
              <a:buClrTx/>
              <a:buSzTx/>
              <a:buFont typeface="Wingdings" pitchFamily="2" charset="2"/>
              <a:buChar char="Ø"/>
            </a:pPr>
            <a:r>
              <a:rPr lang="en-US" sz="2400" b="1" dirty="0" smtClean="0">
                <a:cs typeface="Times New Roman" pitchFamily="18" charset="0"/>
              </a:rPr>
              <a:t>Afraid to risk,</a:t>
            </a:r>
          </a:p>
          <a:p>
            <a:pPr eaLnBrk="1" hangingPunct="1">
              <a:spcBef>
                <a:spcPct val="50000"/>
              </a:spcBef>
              <a:buClrTx/>
              <a:buSzTx/>
              <a:buFont typeface="Wingdings" pitchFamily="2" charset="2"/>
              <a:buChar char="Ø"/>
            </a:pPr>
            <a:r>
              <a:rPr lang="en-US" sz="2400" b="1" dirty="0" smtClean="0">
                <a:cs typeface="Times New Roman" pitchFamily="18" charset="0"/>
              </a:rPr>
              <a:t>Believe they are in control</a:t>
            </a:r>
            <a:r>
              <a:rPr lang="en-US" sz="2400" b="1" dirty="0" smtClean="0"/>
              <a:t> </a:t>
            </a:r>
          </a:p>
          <a:p>
            <a:pPr eaLnBrk="1" hangingPunct="1"/>
            <a:endParaRPr lang="en-US" dirty="0" smtClean="0"/>
          </a:p>
        </p:txBody>
      </p:sp>
      <p:graphicFrame>
        <p:nvGraphicFramePr>
          <p:cNvPr id="3074" name="Object 1024"/>
          <p:cNvGraphicFramePr>
            <a:graphicFrameLocks noChangeAspect="1"/>
          </p:cNvGraphicFramePr>
          <p:nvPr/>
        </p:nvGraphicFramePr>
        <p:xfrm>
          <a:off x="5410200" y="3124200"/>
          <a:ext cx="3462338" cy="3316288"/>
        </p:xfrm>
        <a:graphic>
          <a:graphicData uri="http://schemas.openxmlformats.org/presentationml/2006/ole">
            <mc:AlternateContent xmlns:mc="http://schemas.openxmlformats.org/markup-compatibility/2006">
              <mc:Choice xmlns:v="urn:schemas-microsoft-com:vml" Requires="v">
                <p:oleObj spid="_x0000_s190467" name="Clip" r:id="rId4" imgW="3464280" imgH="3468960" progId="">
                  <p:embed/>
                </p:oleObj>
              </mc:Choice>
              <mc:Fallback>
                <p:oleObj name="Clip" r:id="rId4" imgW="3464280" imgH="346896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124200"/>
                        <a:ext cx="3462338" cy="331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7" name="Slide Number Placeholder 4"/>
          <p:cNvSpPr>
            <a:spLocks noGrp="1"/>
          </p:cNvSpPr>
          <p:nvPr>
            <p:ph type="sldNum" sz="quarter" idx="12"/>
          </p:nvPr>
        </p:nvSpPr>
        <p:spPr/>
        <p:txBody>
          <a:bodyPr/>
          <a:lstStyle/>
          <a:p>
            <a:pPr>
              <a:defRPr/>
            </a:pPr>
            <a:fld id="{37C56F76-E683-4441-B787-FF0B0CC96628}" type="slidenum">
              <a:rPr lang="en-US"/>
              <a:pPr>
                <a:defRPr/>
              </a:pPr>
              <a:t>84</a:t>
            </a:fld>
            <a:endParaRPr lang="en-US"/>
          </a:p>
        </p:txBody>
      </p:sp>
      <p:sp>
        <p:nvSpPr>
          <p:cNvPr id="4101"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Britannic Bold" pitchFamily="34" charset="0"/>
              </a:rPr>
              <a:t>Precontemplation</a:t>
            </a:r>
          </a:p>
        </p:txBody>
      </p:sp>
      <p:sp>
        <p:nvSpPr>
          <p:cNvPr id="4102" name="Text Box 3"/>
          <p:cNvSpPr txBox="1">
            <a:spLocks noChangeArrowheads="1"/>
          </p:cNvSpPr>
          <p:nvPr/>
        </p:nvSpPr>
        <p:spPr bwMode="auto">
          <a:xfrm>
            <a:off x="1143000" y="1828800"/>
            <a:ext cx="7696200" cy="3231654"/>
          </a:xfrm>
          <a:prstGeom prst="rect">
            <a:avLst/>
          </a:prstGeom>
          <a:noFill/>
          <a:ln w="9525">
            <a:noFill/>
            <a:miter lim="800000"/>
            <a:headEnd/>
            <a:tailEnd/>
          </a:ln>
        </p:spPr>
        <p:txBody>
          <a:bodyPr>
            <a:spAutoFit/>
          </a:bodyPr>
          <a:lstStyle/>
          <a:p>
            <a:pPr>
              <a:spcBef>
                <a:spcPct val="50000"/>
              </a:spcBef>
            </a:pPr>
            <a:r>
              <a:rPr lang="en-US" b="1" dirty="0">
                <a:latin typeface="Rockwell Extra Bold" pitchFamily="18" charset="0"/>
              </a:rPr>
              <a:t>GOAL:</a:t>
            </a:r>
          </a:p>
          <a:p>
            <a:pPr algn="ctr">
              <a:spcBef>
                <a:spcPct val="50000"/>
              </a:spcBef>
            </a:pPr>
            <a:r>
              <a:rPr lang="en-US" dirty="0">
                <a:latin typeface="Tahoma" pitchFamily="34" charset="0"/>
              </a:rPr>
              <a:t>Shift the focus to </a:t>
            </a:r>
            <a:r>
              <a:rPr lang="en-US" b="1" dirty="0">
                <a:solidFill>
                  <a:schemeClr val="tx2"/>
                </a:solidFill>
                <a:latin typeface="Tahoma" pitchFamily="34" charset="0"/>
              </a:rPr>
              <a:t>THINKING and INSIGHT</a:t>
            </a:r>
          </a:p>
          <a:p>
            <a:pPr>
              <a:spcBef>
                <a:spcPct val="50000"/>
              </a:spcBef>
            </a:pPr>
            <a:r>
              <a:rPr lang="en-US" dirty="0">
                <a:latin typeface="Wide Latin" pitchFamily="18" charset="0"/>
              </a:rPr>
              <a:t>Techniques</a:t>
            </a:r>
          </a:p>
          <a:p>
            <a:pPr>
              <a:spcBef>
                <a:spcPct val="50000"/>
              </a:spcBef>
            </a:pPr>
            <a:r>
              <a:rPr lang="en-US" sz="3600" b="1" dirty="0">
                <a:solidFill>
                  <a:schemeClr val="hlink"/>
                </a:solidFill>
                <a:latin typeface="Times New Roman" pitchFamily="18" charset="0"/>
              </a:rPr>
              <a:t>Consciousness </a:t>
            </a:r>
            <a:r>
              <a:rPr lang="en-US" sz="3600" b="1" dirty="0" smtClean="0">
                <a:solidFill>
                  <a:schemeClr val="hlink"/>
                </a:solidFill>
                <a:latin typeface="Times New Roman" pitchFamily="18" charset="0"/>
              </a:rPr>
              <a:t>Raising</a:t>
            </a:r>
            <a:endParaRPr lang="en-US" sz="3600" b="1" dirty="0">
              <a:latin typeface="Times New Roman" pitchFamily="18" charset="0"/>
            </a:endParaRPr>
          </a:p>
          <a:p>
            <a:pPr>
              <a:spcBef>
                <a:spcPct val="50000"/>
              </a:spcBef>
            </a:pPr>
            <a:r>
              <a:rPr lang="en-US" sz="3600" b="1" dirty="0" smtClean="0">
                <a:solidFill>
                  <a:schemeClr val="hlink"/>
                </a:solidFill>
                <a:latin typeface="Times New Roman" pitchFamily="18" charset="0"/>
              </a:rPr>
              <a:t>Social </a:t>
            </a:r>
            <a:r>
              <a:rPr lang="en-US" sz="3600" b="1" dirty="0">
                <a:solidFill>
                  <a:schemeClr val="hlink"/>
                </a:solidFill>
                <a:latin typeface="Times New Roman" pitchFamily="18" charset="0"/>
              </a:rPr>
              <a:t>Liberation</a:t>
            </a:r>
            <a:endParaRPr lang="en-US" sz="3600" b="1" dirty="0">
              <a:latin typeface="Arial" charset="0"/>
            </a:endParaRPr>
          </a:p>
        </p:txBody>
      </p:sp>
      <p:graphicFrame>
        <p:nvGraphicFramePr>
          <p:cNvPr id="4098" name="Object 1024"/>
          <p:cNvGraphicFramePr>
            <a:graphicFrameLocks noChangeAspect="1"/>
          </p:cNvGraphicFramePr>
          <p:nvPr/>
        </p:nvGraphicFramePr>
        <p:xfrm>
          <a:off x="5943600" y="3200400"/>
          <a:ext cx="2853283" cy="2859088"/>
        </p:xfrm>
        <a:graphic>
          <a:graphicData uri="http://schemas.openxmlformats.org/presentationml/2006/ole">
            <mc:AlternateContent xmlns:mc="http://schemas.openxmlformats.org/markup-compatibility/2006">
              <mc:Choice xmlns:v="urn:schemas-microsoft-com:vml" Requires="v">
                <p:oleObj spid="_x0000_s191491" name="Clip" r:id="rId4" imgW="3464280" imgH="3468960" progId="">
                  <p:embed/>
                </p:oleObj>
              </mc:Choice>
              <mc:Fallback>
                <p:oleObj name="Clip" r:id="rId4" imgW="3464280" imgH="346896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00400"/>
                        <a:ext cx="2853283" cy="285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8" name="Slide Number Placeholder 5"/>
          <p:cNvSpPr>
            <a:spLocks noGrp="1"/>
          </p:cNvSpPr>
          <p:nvPr>
            <p:ph type="sldNum" sz="quarter" idx="12"/>
          </p:nvPr>
        </p:nvSpPr>
        <p:spPr/>
        <p:txBody>
          <a:bodyPr/>
          <a:lstStyle/>
          <a:p>
            <a:pPr>
              <a:defRPr/>
            </a:pPr>
            <a:fld id="{0C3E026E-98BC-43B2-8D76-2E92A41A7FCC}" type="slidenum">
              <a:rPr lang="en-US"/>
              <a:pPr>
                <a:defRPr/>
              </a:pPr>
              <a:t>85</a:t>
            </a:fld>
            <a:endParaRPr lang="en-US"/>
          </a:p>
        </p:txBody>
      </p:sp>
      <p:sp>
        <p:nvSpPr>
          <p:cNvPr id="5125"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Britannic Bold" pitchFamily="34" charset="0"/>
              </a:rPr>
              <a:t>Precontemplation</a:t>
            </a:r>
          </a:p>
        </p:txBody>
      </p:sp>
      <p:sp>
        <p:nvSpPr>
          <p:cNvPr id="221187" name="Rectangle 3"/>
          <p:cNvSpPr>
            <a:spLocks noGrp="1" noChangeArrowheads="1"/>
          </p:cNvSpPr>
          <p:nvPr>
            <p:ph type="body" idx="1"/>
          </p:nvPr>
        </p:nvSpPr>
        <p:spPr>
          <a:xfrm>
            <a:off x="2057400" y="2971800"/>
            <a:ext cx="6705600" cy="3505200"/>
          </a:xfrm>
        </p:spPr>
        <p:txBody>
          <a:bodyPr/>
          <a:lstStyle/>
          <a:p>
            <a:pPr eaLnBrk="1" hangingPunct="1">
              <a:buFont typeface="Wingdings" pitchFamily="2" charset="2"/>
              <a:buChar char="Ø"/>
            </a:pPr>
            <a:r>
              <a:rPr lang="en-US" b="1" smtClean="0">
                <a:cs typeface="Times New Roman" pitchFamily="18" charset="0"/>
              </a:rPr>
              <a:t>Develop insight, increase education</a:t>
            </a:r>
          </a:p>
          <a:p>
            <a:pPr eaLnBrk="1" hangingPunct="1">
              <a:buFont typeface="Wingdings" pitchFamily="2" charset="2"/>
              <a:buChar char="Ø"/>
            </a:pPr>
            <a:r>
              <a:rPr lang="en-US" b="1" smtClean="0">
                <a:cs typeface="Times New Roman" pitchFamily="18" charset="0"/>
              </a:rPr>
              <a:t>Find hope, explore barriers,</a:t>
            </a:r>
          </a:p>
          <a:p>
            <a:pPr eaLnBrk="1" hangingPunct="1">
              <a:buFont typeface="Wingdings" pitchFamily="2" charset="2"/>
              <a:buChar char="Ø"/>
            </a:pPr>
            <a:r>
              <a:rPr lang="en-US" b="1" smtClean="0">
                <a:cs typeface="Times New Roman" pitchFamily="18" charset="0"/>
              </a:rPr>
              <a:t>Gain confidence</a:t>
            </a:r>
          </a:p>
          <a:p>
            <a:pPr eaLnBrk="1" hangingPunct="1">
              <a:buFont typeface="Wingdings" pitchFamily="2" charset="2"/>
              <a:buChar char="Ø"/>
            </a:pPr>
            <a:r>
              <a:rPr lang="en-US" b="1" smtClean="0">
                <a:cs typeface="Times New Roman" pitchFamily="18" charset="0"/>
              </a:rPr>
              <a:t>Become aware of defenses</a:t>
            </a:r>
          </a:p>
          <a:p>
            <a:pPr eaLnBrk="1" hangingPunct="1">
              <a:buFont typeface="Wingdings" pitchFamily="2" charset="2"/>
              <a:buChar char="Ø"/>
            </a:pPr>
            <a:endParaRPr lang="en-US" smtClean="0"/>
          </a:p>
        </p:txBody>
      </p:sp>
      <p:sp>
        <p:nvSpPr>
          <p:cNvPr id="5127" name="Text Box 4"/>
          <p:cNvSpPr txBox="1">
            <a:spLocks noChangeArrowheads="1"/>
          </p:cNvSpPr>
          <p:nvPr/>
        </p:nvSpPr>
        <p:spPr bwMode="auto">
          <a:xfrm>
            <a:off x="1600200" y="1905000"/>
            <a:ext cx="1870075" cy="1127125"/>
          </a:xfrm>
          <a:prstGeom prst="rect">
            <a:avLst/>
          </a:prstGeom>
          <a:noFill/>
          <a:ln w="9525">
            <a:noFill/>
            <a:miter lim="800000"/>
            <a:headEnd/>
            <a:tailEnd/>
          </a:ln>
        </p:spPr>
        <p:txBody>
          <a:bodyPr wrap="none">
            <a:spAutoFit/>
          </a:bodyPr>
          <a:lstStyle/>
          <a:p>
            <a:pPr>
              <a:buFont typeface="Wingdings" pitchFamily="2" charset="2"/>
              <a:buNone/>
            </a:pPr>
            <a:r>
              <a:rPr lang="en-US" sz="3200" b="1">
                <a:latin typeface="Rockwell Extra Bold" pitchFamily="18" charset="0"/>
                <a:cs typeface="Times New Roman" pitchFamily="18" charset="0"/>
              </a:rPr>
              <a:t>Tasks:</a:t>
            </a:r>
            <a:r>
              <a:rPr lang="en-US" sz="3200">
                <a:latin typeface="Arial" charset="0"/>
                <a:cs typeface="Times New Roman" pitchFamily="18" charset="0"/>
              </a:rPr>
              <a:t> </a:t>
            </a:r>
            <a:endParaRPr lang="en-US">
              <a:latin typeface="Arial" charset="0"/>
              <a:cs typeface="Times New Roman" pitchFamily="18" charset="0"/>
            </a:endParaRPr>
          </a:p>
          <a:p>
            <a:pPr>
              <a:spcBef>
                <a:spcPct val="50000"/>
              </a:spcBef>
            </a:pPr>
            <a:endParaRPr lang="en-US">
              <a:latin typeface="Tahoma" pitchFamily="34" charset="0"/>
            </a:endParaRPr>
          </a:p>
        </p:txBody>
      </p:sp>
      <p:graphicFrame>
        <p:nvGraphicFramePr>
          <p:cNvPr id="5122" name="Object 0"/>
          <p:cNvGraphicFramePr>
            <a:graphicFrameLocks noChangeAspect="1"/>
          </p:cNvGraphicFramePr>
          <p:nvPr/>
        </p:nvGraphicFramePr>
        <p:xfrm>
          <a:off x="7315200" y="762000"/>
          <a:ext cx="1500188" cy="1827213"/>
        </p:xfrm>
        <a:graphic>
          <a:graphicData uri="http://schemas.openxmlformats.org/presentationml/2006/ole">
            <mc:AlternateContent xmlns:mc="http://schemas.openxmlformats.org/markup-compatibility/2006">
              <mc:Choice xmlns:v="urn:schemas-microsoft-com:vml" Requires="v">
                <p:oleObj spid="_x0000_s192516" name="Clip" r:id="rId4" imgW="1500480" imgH="1826640" progId="">
                  <p:embed/>
                </p:oleObj>
              </mc:Choice>
              <mc:Fallback>
                <p:oleObj name="Clip" r:id="rId4" imgW="1500480" imgH="182664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762000"/>
                        <a:ext cx="1500188" cy="182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1"/>
          <p:cNvGraphicFramePr>
            <a:graphicFrameLocks noChangeAspect="1"/>
          </p:cNvGraphicFramePr>
          <p:nvPr/>
        </p:nvGraphicFramePr>
        <p:xfrm>
          <a:off x="304800" y="3962400"/>
          <a:ext cx="1524000" cy="2324100"/>
        </p:xfrm>
        <a:graphic>
          <a:graphicData uri="http://schemas.openxmlformats.org/presentationml/2006/ole">
            <mc:AlternateContent xmlns:mc="http://schemas.openxmlformats.org/markup-compatibility/2006">
              <mc:Choice xmlns:v="urn:schemas-microsoft-com:vml" Requires="v">
                <p:oleObj spid="_x0000_s192517" name="Clip" r:id="rId6" imgW="1307520" imgH="1561680" progId="">
                  <p:embed/>
                </p:oleObj>
              </mc:Choice>
              <mc:Fallback>
                <p:oleObj name="Clip" r:id="rId6" imgW="1307520" imgH="15616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962400"/>
                        <a:ext cx="1524000"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1187">
                                            <p:txEl>
                                              <p:pRg st="3" end="3"/>
                                            </p:txEl>
                                          </p:spTgt>
                                        </p:tgtEl>
                                        <p:attrNameLst>
                                          <p:attrName>style.visibility</p:attrName>
                                        </p:attrNameLst>
                                      </p:cBhvr>
                                      <p:to>
                                        <p:strVal val="visible"/>
                                      </p:to>
                                    </p:set>
                                    <p:anim calcmode="lin" valueType="num">
                                      <p:cBhvr additive="base">
                                        <p:cTn id="25"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8" name="Slide Number Placeholder 5"/>
          <p:cNvSpPr>
            <a:spLocks noGrp="1"/>
          </p:cNvSpPr>
          <p:nvPr>
            <p:ph type="sldNum" sz="quarter" idx="12"/>
          </p:nvPr>
        </p:nvSpPr>
        <p:spPr/>
        <p:txBody>
          <a:bodyPr/>
          <a:lstStyle/>
          <a:p>
            <a:pPr>
              <a:defRPr/>
            </a:pPr>
            <a:fld id="{71C43EAF-D0C0-4A78-AF3F-8D90661DAB93}" type="slidenum">
              <a:rPr lang="en-US"/>
              <a:pPr>
                <a:defRPr/>
              </a:pPr>
              <a:t>86</a:t>
            </a:fld>
            <a:endParaRPr lang="en-US"/>
          </a:p>
        </p:txBody>
      </p:sp>
      <p:sp>
        <p:nvSpPr>
          <p:cNvPr id="6148"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Britannic Bold" pitchFamily="34" charset="0"/>
              </a:rPr>
              <a:t>Precontemplation</a:t>
            </a:r>
          </a:p>
        </p:txBody>
      </p:sp>
      <p:sp>
        <p:nvSpPr>
          <p:cNvPr id="222211" name="Rectangle 3"/>
          <p:cNvSpPr>
            <a:spLocks noGrp="1" noChangeArrowheads="1"/>
          </p:cNvSpPr>
          <p:nvPr>
            <p:ph type="body" idx="1"/>
          </p:nvPr>
        </p:nvSpPr>
        <p:spPr>
          <a:xfrm>
            <a:off x="1981200" y="2667000"/>
            <a:ext cx="5486400" cy="3313113"/>
          </a:xfrm>
        </p:spPr>
        <p:txBody>
          <a:bodyPr/>
          <a:lstStyle/>
          <a:p>
            <a:pPr eaLnBrk="1" hangingPunct="1">
              <a:buFont typeface="Wingdings" pitchFamily="2" charset="2"/>
              <a:buChar char="Ø"/>
            </a:pPr>
            <a:r>
              <a:rPr lang="en-US" b="1" dirty="0" smtClean="0">
                <a:latin typeface="Rockwell" pitchFamily="18" charset="0"/>
                <a:cs typeface="Times New Roman" pitchFamily="18" charset="0"/>
              </a:rPr>
              <a:t>Shift in focus, </a:t>
            </a:r>
          </a:p>
          <a:p>
            <a:pPr eaLnBrk="1" hangingPunct="1">
              <a:buFont typeface="Wingdings" pitchFamily="2" charset="2"/>
              <a:buChar char="Ø"/>
            </a:pPr>
            <a:r>
              <a:rPr lang="en-US" b="1" dirty="0" smtClean="0">
                <a:latin typeface="Rockwell" pitchFamily="18" charset="0"/>
                <a:cs typeface="Times New Roman" pitchFamily="18" charset="0"/>
              </a:rPr>
              <a:t>Change way of </a:t>
            </a:r>
            <a:r>
              <a:rPr lang="en-US" b="1" dirty="0" smtClean="0">
                <a:solidFill>
                  <a:schemeClr val="tx2"/>
                </a:solidFill>
                <a:latin typeface="Rockwell" pitchFamily="18" charset="0"/>
                <a:cs typeface="Times New Roman" pitchFamily="18" charset="0"/>
              </a:rPr>
              <a:t>thinking</a:t>
            </a:r>
            <a:r>
              <a:rPr lang="en-US" b="1" dirty="0" smtClean="0">
                <a:latin typeface="Rockwell" pitchFamily="18" charset="0"/>
                <a:cs typeface="Times New Roman" pitchFamily="18" charset="0"/>
              </a:rPr>
              <a:t>, </a:t>
            </a:r>
          </a:p>
          <a:p>
            <a:pPr eaLnBrk="1" hangingPunct="1">
              <a:buFont typeface="Wingdings" pitchFamily="2" charset="2"/>
              <a:buChar char="Ø"/>
            </a:pPr>
            <a:r>
              <a:rPr lang="en-US" b="1" dirty="0" smtClean="0">
                <a:latin typeface="Rockwell" pitchFamily="18" charset="0"/>
                <a:cs typeface="Times New Roman" pitchFamily="18" charset="0"/>
              </a:rPr>
              <a:t>Need to develop a support system</a:t>
            </a:r>
            <a:endParaRPr lang="en-US" dirty="0" smtClean="0">
              <a:latin typeface="Rockwell" pitchFamily="18" charset="0"/>
              <a:cs typeface="Times New Roman" pitchFamily="18" charset="0"/>
            </a:endParaRPr>
          </a:p>
          <a:p>
            <a:pPr eaLnBrk="1" hangingPunct="1">
              <a:buFont typeface="Wingdings" pitchFamily="2" charset="2"/>
              <a:buChar char="Ø"/>
            </a:pPr>
            <a:endParaRPr lang="en-US" dirty="0" smtClean="0">
              <a:latin typeface="Rockwell" pitchFamily="18" charset="0"/>
            </a:endParaRPr>
          </a:p>
        </p:txBody>
      </p:sp>
      <p:sp>
        <p:nvSpPr>
          <p:cNvPr id="6150" name="Text Box 4"/>
          <p:cNvSpPr txBox="1">
            <a:spLocks noChangeArrowheads="1"/>
          </p:cNvSpPr>
          <p:nvPr/>
        </p:nvSpPr>
        <p:spPr bwMode="auto">
          <a:xfrm>
            <a:off x="1600200" y="1905000"/>
            <a:ext cx="2995613" cy="579438"/>
          </a:xfrm>
          <a:prstGeom prst="rect">
            <a:avLst/>
          </a:prstGeom>
          <a:noFill/>
          <a:ln w="9525">
            <a:noFill/>
            <a:miter lim="800000"/>
            <a:headEnd/>
            <a:tailEnd/>
          </a:ln>
        </p:spPr>
        <p:txBody>
          <a:bodyPr wrap="none">
            <a:spAutoFit/>
          </a:bodyPr>
          <a:lstStyle/>
          <a:p>
            <a:pPr>
              <a:spcBef>
                <a:spcPct val="50000"/>
              </a:spcBef>
            </a:pPr>
            <a:r>
              <a:rPr lang="en-US" sz="3200" b="1">
                <a:latin typeface="Rockwell Extra Bold" pitchFamily="18" charset="0"/>
                <a:cs typeface="Times New Roman" pitchFamily="18" charset="0"/>
              </a:rPr>
              <a:t>Comments:</a:t>
            </a:r>
          </a:p>
        </p:txBody>
      </p:sp>
      <p:pic>
        <p:nvPicPr>
          <p:cNvPr id="6151" name="Picture 7" descr="MCj02154290000[1]"/>
          <p:cNvPicPr>
            <a:picLocks noChangeAspect="1" noChangeArrowheads="1"/>
          </p:cNvPicPr>
          <p:nvPr/>
        </p:nvPicPr>
        <p:blipFill>
          <a:blip r:embed="rId3" cstate="print"/>
          <a:srcRect/>
          <a:stretch>
            <a:fillRect/>
          </a:stretch>
        </p:blipFill>
        <p:spPr bwMode="auto">
          <a:xfrm>
            <a:off x="6705600" y="4343400"/>
            <a:ext cx="2005013" cy="1603375"/>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 calcmode="lin" valueType="num">
                                      <p:cBhvr additive="base">
                                        <p:cTn id="13" dur="5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anim calcmode="lin" valueType="num">
                                      <p:cBhvr additive="base">
                                        <p:cTn id="19" dur="5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94BF987-171F-4F17-85A6-9DAABDAA9ADD}" type="slidenum">
              <a:rPr lang="en-US" smtClean="0"/>
              <a:pPr/>
              <a:t>87</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381000" y="1524000"/>
            <a:ext cx="8305800" cy="4770537"/>
          </a:xfrm>
          <a:prstGeom prst="rect">
            <a:avLst/>
          </a:prstGeom>
          <a:noFill/>
        </p:spPr>
        <p:txBody>
          <a:bodyPr wrap="square" rtlCol="0">
            <a:spAutoFit/>
          </a:bodyPr>
          <a:lstStyle/>
          <a:p>
            <a:pPr eaLnBrk="1" hangingPunct="1">
              <a:lnSpc>
                <a:spcPct val="80000"/>
              </a:lnSpc>
              <a:buFont typeface="Wingdings" pitchFamily="2" charset="2"/>
              <a:buChar char="Ø"/>
            </a:pPr>
            <a:r>
              <a:rPr lang="en-US" sz="32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Make therapy a safe and supportive place, encourage them to ask someone they trust to share with them their defenses.  Use education to show them how defeating defenses can be.</a:t>
            </a:r>
            <a:endParaRPr lang="en-US" sz="3200" dirty="0" smtClean="0">
              <a:latin typeface="Times New Roman" pitchFamily="18" charset="0"/>
              <a:cs typeface="Times New Roman" pitchFamily="18" charset="0"/>
            </a:endParaRPr>
          </a:p>
          <a:p>
            <a:pPr eaLnBrk="1" hangingPunct="1">
              <a:lnSpc>
                <a:spcPct val="80000"/>
              </a:lnSpc>
              <a:buFont typeface="Wingdings" pitchFamily="2" charset="2"/>
              <a:buNone/>
            </a:pPr>
            <a:endParaRPr lang="en-US" sz="3200" dirty="0" smtClean="0">
              <a:latin typeface="Times New Roman" pitchFamily="18" charset="0"/>
              <a:cs typeface="Times New Roman" pitchFamily="18" charset="0"/>
            </a:endParaRPr>
          </a:p>
          <a:p>
            <a:pPr eaLnBrk="1" hangingPunct="1">
              <a:lnSpc>
                <a:spcPct val="80000"/>
              </a:lnSpc>
              <a:buFont typeface="Wingdings" pitchFamily="2" charset="2"/>
              <a:buChar char="Ø"/>
            </a:pPr>
            <a:r>
              <a:rPr lang="en-US" sz="32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Give them permission to be human, encourage participant to be open about their defenses.  Help them get control over their defenses.</a:t>
            </a:r>
            <a:endParaRPr lang="en-US" dirty="0" smtClean="0"/>
          </a:p>
          <a:p>
            <a:pPr eaLnBrk="1" hangingPunct="1">
              <a:lnSpc>
                <a:spcPct val="80000"/>
              </a:lnSpc>
              <a:buFont typeface="Wingdings" pitchFamily="2" charset="2"/>
              <a:buNone/>
            </a:pPr>
            <a:r>
              <a:rPr lang="en-US" dirty="0" smtClean="0"/>
              <a:t>		</a:t>
            </a:r>
            <a:endParaRPr lang="en-US" dirty="0"/>
          </a:p>
        </p:txBody>
      </p:sp>
      <p:sp>
        <p:nvSpPr>
          <p:cNvPr id="7" name="TextBox 6"/>
          <p:cNvSpPr txBox="1"/>
          <p:nvPr/>
        </p:nvSpPr>
        <p:spPr>
          <a:xfrm>
            <a:off x="2209800" y="609600"/>
            <a:ext cx="6553200" cy="646331"/>
          </a:xfrm>
          <a:prstGeom prst="rect">
            <a:avLst/>
          </a:prstGeom>
          <a:noFill/>
        </p:spPr>
        <p:txBody>
          <a:bodyPr wrap="square" rtlCol="0">
            <a:spAutoFit/>
          </a:bodyPr>
          <a:lstStyle/>
          <a:p>
            <a:r>
              <a:rPr lang="en-US" sz="3600" b="1" dirty="0" smtClean="0">
                <a:solidFill>
                  <a:srgbClr val="669900"/>
                </a:solidFill>
                <a:latin typeface="Rockwell" pitchFamily="18" charset="0"/>
              </a:rPr>
              <a:t>How to help </a:t>
            </a:r>
            <a:r>
              <a:rPr lang="en-US" sz="3200" b="1" dirty="0" smtClean="0">
                <a:solidFill>
                  <a:srgbClr val="669900"/>
                </a:solidFill>
                <a:latin typeface="Rockwell" pitchFamily="18" charset="0"/>
              </a:rPr>
              <a:t>Precontemplators</a:t>
            </a:r>
            <a:endParaRPr lang="en-US" sz="3200" b="1" dirty="0">
              <a:solidFill>
                <a:srgbClr val="669900"/>
              </a:solidFill>
              <a:latin typeface="Rockwell"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88</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7" name="Rectangle 6"/>
          <p:cNvSpPr/>
          <p:nvPr/>
        </p:nvSpPr>
        <p:spPr>
          <a:xfrm>
            <a:off x="609600" y="1447800"/>
            <a:ext cx="7848600" cy="4524315"/>
          </a:xfrm>
          <a:prstGeom prst="rect">
            <a:avLst/>
          </a:prstGeom>
        </p:spPr>
        <p:txBody>
          <a:bodyPr wrap="square">
            <a:spAutoFit/>
          </a:bodyPr>
          <a:lstStyle/>
          <a:p>
            <a:pPr lvl="1">
              <a:lnSpc>
                <a:spcPct val="80000"/>
              </a:lnSpc>
              <a:buFont typeface="Wingdings" pitchFamily="2" charset="2"/>
              <a:buChar char="Ø"/>
            </a:pPr>
            <a:r>
              <a:rPr lang="en-US" sz="32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Remind them that they are not ready for action, that they need to talk, get feedback, and feel cared for.  They need to communicate with others what their goals are to change.</a:t>
            </a:r>
          </a:p>
          <a:p>
            <a:pPr eaLnBrk="1" hangingPunct="1">
              <a:lnSpc>
                <a:spcPct val="80000"/>
              </a:lnSpc>
              <a:buFont typeface="Wingdings" pitchFamily="2" charset="2"/>
              <a:buChar char="Ø"/>
            </a:pPr>
            <a:endParaRPr lang="en-US" sz="3600" dirty="0" smtClean="0">
              <a:latin typeface="Times New Roman" pitchFamily="18" charset="0"/>
              <a:cs typeface="Times New Roman" pitchFamily="18" charset="0"/>
            </a:endParaRPr>
          </a:p>
          <a:p>
            <a:pPr lvl="1">
              <a:lnSpc>
                <a:spcPct val="80000"/>
              </a:lnSpc>
              <a:buFont typeface="Wingdings" pitchFamily="2" charset="2"/>
              <a:buChar char="Ø"/>
            </a:pPr>
            <a:r>
              <a:rPr lang="en-US" sz="3600" dirty="0" smtClean="0">
                <a:latin typeface="Times New Roman" pitchFamily="18" charset="0"/>
                <a:cs typeface="Times New Roman" pitchFamily="18" charset="0"/>
              </a:rPr>
              <a:t>  Remind them that this is a process and that each step builds toward the next and that it will not happen overnight</a:t>
            </a:r>
            <a:r>
              <a:rPr lang="en-US" sz="3200" dirty="0" smtClean="0">
                <a:latin typeface="Times New Roman" pitchFamily="18" charset="0"/>
                <a:cs typeface="Times New Roman" pitchFamily="18" charset="0"/>
              </a:rPr>
              <a:t>.</a:t>
            </a:r>
          </a:p>
        </p:txBody>
      </p:sp>
      <p:sp>
        <p:nvSpPr>
          <p:cNvPr id="8" name="Rectangle 7"/>
          <p:cNvSpPr/>
          <p:nvPr/>
        </p:nvSpPr>
        <p:spPr>
          <a:xfrm>
            <a:off x="2667000" y="533400"/>
            <a:ext cx="5638800" cy="523220"/>
          </a:xfrm>
          <a:prstGeom prst="rect">
            <a:avLst/>
          </a:prstGeom>
        </p:spPr>
        <p:txBody>
          <a:bodyPr wrap="square">
            <a:spAutoFit/>
          </a:bodyPr>
          <a:lstStyle/>
          <a:p>
            <a:r>
              <a:rPr lang="en-US" sz="2800" b="1" dirty="0" smtClean="0">
                <a:solidFill>
                  <a:srgbClr val="669900"/>
                </a:solidFill>
                <a:latin typeface="Rockwell" pitchFamily="18" charset="0"/>
              </a:rPr>
              <a:t>How to help Precontemplators</a:t>
            </a:r>
            <a:endParaRPr lang="en-US" sz="2800" b="1" dirty="0">
              <a:solidFill>
                <a:srgbClr val="669900"/>
              </a:solidFill>
              <a:latin typeface="Rockwell"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89</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609600" y="1600200"/>
            <a:ext cx="8077200" cy="4284250"/>
          </a:xfrm>
          <a:prstGeom prst="rect">
            <a:avLst/>
          </a:prstGeom>
          <a:noFill/>
        </p:spPr>
        <p:txBody>
          <a:bodyPr wrap="square" rtlCol="0">
            <a:spAutoFit/>
          </a:bodyPr>
          <a:lstStyle/>
          <a:p>
            <a:pPr eaLnBrk="1" hangingPunct="1">
              <a:lnSpc>
                <a:spcPct val="90000"/>
              </a:lnSpc>
              <a:buFont typeface="Wingdings" pitchFamily="2" charset="2"/>
              <a:buNone/>
            </a:pPr>
            <a:r>
              <a:rPr lang="en-US" sz="3200" u="sng" dirty="0" smtClean="0">
                <a:latin typeface="Times New Roman" pitchFamily="18" charset="0"/>
                <a:cs typeface="Times New Roman" pitchFamily="18" charset="0"/>
              </a:rPr>
              <a:t>DO</a:t>
            </a:r>
            <a:endParaRPr lang="en-US" sz="3200" dirty="0" smtClean="0">
              <a:latin typeface="Times New Roman" pitchFamily="18" charset="0"/>
              <a:cs typeface="Times New Roman" pitchFamily="18" charset="0"/>
            </a:endParaRPr>
          </a:p>
          <a:p>
            <a:pPr lvl="1" eaLnBrk="1" hangingPunct="1">
              <a:lnSpc>
                <a:spcPct val="90000"/>
              </a:lnSpc>
              <a:buFont typeface="Wingdings" pitchFamily="2" charset="2"/>
              <a:buChar char="Ø"/>
            </a:pPr>
            <a:r>
              <a:rPr lang="en-US" sz="3200" dirty="0" smtClean="0">
                <a:latin typeface="Times New Roman" pitchFamily="18" charset="0"/>
                <a:cs typeface="Times New Roman" pitchFamily="18" charset="0"/>
              </a:rPr>
              <a:t>   Recognize that participants need assistance to change</a:t>
            </a:r>
          </a:p>
          <a:p>
            <a:pPr lvl="1" eaLnBrk="1" hangingPunct="1">
              <a:lnSpc>
                <a:spcPct val="90000"/>
              </a:lnSpc>
              <a:buFont typeface="Wingdings" pitchFamily="2" charset="2"/>
              <a:buChar char="Ø"/>
            </a:pPr>
            <a:r>
              <a:rPr lang="en-US" sz="3200" dirty="0" smtClean="0">
                <a:latin typeface="Times New Roman" pitchFamily="18" charset="0"/>
                <a:cs typeface="Times New Roman" pitchFamily="18" charset="0"/>
              </a:rPr>
              <a:t>    Provide feedback on participant defenses</a:t>
            </a:r>
          </a:p>
          <a:p>
            <a:pPr lvl="1" eaLnBrk="1" hangingPunct="1">
              <a:lnSpc>
                <a:spcPct val="90000"/>
              </a:lnSpc>
              <a:buFont typeface="Wingdings" pitchFamily="2" charset="2"/>
              <a:buChar char="Ø"/>
            </a:pPr>
            <a:r>
              <a:rPr lang="en-US" sz="3200" dirty="0" smtClean="0">
                <a:latin typeface="Times New Roman" pitchFamily="18" charset="0"/>
                <a:cs typeface="Times New Roman" pitchFamily="18" charset="0"/>
              </a:rPr>
              <a:t>    Assess for shame, guilt, embarrassment</a:t>
            </a:r>
          </a:p>
          <a:p>
            <a:pPr lvl="1" eaLnBrk="1" hangingPunct="1">
              <a:lnSpc>
                <a:spcPct val="90000"/>
              </a:lnSpc>
              <a:buFont typeface="Wingdings" pitchFamily="2" charset="2"/>
              <a:buNone/>
            </a:pPr>
            <a:endParaRPr lang="en-US" sz="2800" dirty="0" smtClean="0">
              <a:latin typeface="Times New Roman" pitchFamily="18" charset="0"/>
              <a:cs typeface="Times New Roman" pitchFamily="18" charset="0"/>
            </a:endParaRPr>
          </a:p>
          <a:p>
            <a:pPr eaLnBrk="1" hangingPunct="1">
              <a:lnSpc>
                <a:spcPct val="90000"/>
              </a:lnSpc>
              <a:buFont typeface="Wingdings" pitchFamily="2" charset="2"/>
              <a:buNone/>
            </a:pPr>
            <a:r>
              <a:rPr lang="en-US" sz="3200" u="sng" dirty="0" smtClean="0">
                <a:latin typeface="Times New Roman" pitchFamily="18" charset="0"/>
                <a:cs typeface="Times New Roman" pitchFamily="18" charset="0"/>
              </a:rPr>
              <a:t>DON’T</a:t>
            </a:r>
            <a:endParaRPr lang="en-US" sz="3200" dirty="0" smtClean="0">
              <a:latin typeface="Times New Roman" pitchFamily="18" charset="0"/>
              <a:cs typeface="Times New Roman" pitchFamily="18" charset="0"/>
            </a:endParaRPr>
          </a:p>
          <a:p>
            <a:pPr lvl="1" eaLnBrk="1" hangingPunct="1">
              <a:lnSpc>
                <a:spcPct val="90000"/>
              </a:lnSpc>
            </a:pPr>
            <a:r>
              <a:rPr lang="en-US" sz="2800" dirty="0" smtClean="0">
                <a:latin typeface="Times New Roman" pitchFamily="18" charset="0"/>
                <a:cs typeface="Times New Roman" pitchFamily="18" charset="0"/>
              </a:rPr>
              <a:t>Push someone into action,    Nag,       Give up,</a:t>
            </a:r>
          </a:p>
          <a:p>
            <a:pPr lvl="1" eaLnBrk="1" hangingPunct="1">
              <a:lnSpc>
                <a:spcPct val="90000"/>
              </a:lnSpc>
            </a:pPr>
            <a:r>
              <a:rPr lang="en-US" sz="2800" dirty="0" smtClean="0">
                <a:latin typeface="Times New Roman" pitchFamily="18" charset="0"/>
                <a:cs typeface="Times New Roman" pitchFamily="18" charset="0"/>
              </a:rPr>
              <a:t>Enable	</a:t>
            </a:r>
            <a:endParaRPr lang="en-US" dirty="0" smtClean="0">
              <a:latin typeface="Times New Roman" pitchFamily="18" charset="0"/>
              <a:cs typeface="Times New Roman" pitchFamily="18" charset="0"/>
            </a:endParaRPr>
          </a:p>
          <a:p>
            <a:endParaRPr lang="en-US" dirty="0"/>
          </a:p>
        </p:txBody>
      </p:sp>
      <p:sp>
        <p:nvSpPr>
          <p:cNvPr id="7" name="TextBox 6"/>
          <p:cNvSpPr txBox="1"/>
          <p:nvPr/>
        </p:nvSpPr>
        <p:spPr>
          <a:xfrm>
            <a:off x="2286000" y="762001"/>
            <a:ext cx="6324600" cy="1077218"/>
          </a:xfrm>
          <a:prstGeom prst="rect">
            <a:avLst/>
          </a:prstGeom>
          <a:noFill/>
        </p:spPr>
        <p:txBody>
          <a:bodyPr wrap="square" rtlCol="0">
            <a:spAutoFit/>
          </a:bodyPr>
          <a:lstStyle/>
          <a:p>
            <a:r>
              <a:rPr lang="en-US" sz="3200" b="1" dirty="0" smtClean="0">
                <a:solidFill>
                  <a:srgbClr val="669900"/>
                </a:solidFill>
                <a:latin typeface="Rockwell" pitchFamily="18" charset="0"/>
              </a:rPr>
              <a:t>How to help Precontemplators</a:t>
            </a:r>
          </a:p>
          <a:p>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125954" name="Rectangle 2"/>
          <p:cNvSpPr>
            <a:spLocks noGrp="1" noChangeArrowheads="1"/>
          </p:cNvSpPr>
          <p:nvPr>
            <p:ph type="title"/>
          </p:nvPr>
        </p:nvSpPr>
        <p:spPr>
          <a:xfrm>
            <a:off x="762000" y="685800"/>
            <a:ext cx="8105775" cy="1143000"/>
          </a:xfrm>
        </p:spPr>
        <p:txBody>
          <a:bodyPr/>
          <a:lstStyle/>
          <a:p>
            <a:pPr algn="ctr"/>
            <a:r>
              <a:rPr lang="en-US" sz="3200" b="1" dirty="0">
                <a:solidFill>
                  <a:schemeClr val="accent2">
                    <a:lumMod val="50000"/>
                  </a:schemeClr>
                </a:solidFill>
                <a:latin typeface="Rockwell" pitchFamily="18" charset="0"/>
              </a:rPr>
              <a:t>Prevalence of </a:t>
            </a:r>
            <a:r>
              <a:rPr lang="en-US" sz="3200" b="1" dirty="0" smtClean="0">
                <a:solidFill>
                  <a:schemeClr val="accent2">
                    <a:lumMod val="50000"/>
                  </a:schemeClr>
                </a:solidFill>
                <a:latin typeface="Rockwell" pitchFamily="18" charset="0"/>
              </a:rPr>
              <a:t/>
            </a:r>
            <a:br>
              <a:rPr lang="en-US" sz="3200" b="1" dirty="0" smtClean="0">
                <a:solidFill>
                  <a:schemeClr val="accent2">
                    <a:lumMod val="50000"/>
                  </a:schemeClr>
                </a:solidFill>
                <a:latin typeface="Rockwell" pitchFamily="18" charset="0"/>
              </a:rPr>
            </a:br>
            <a:r>
              <a:rPr lang="en-US" sz="3200" b="1" dirty="0" smtClean="0">
                <a:solidFill>
                  <a:schemeClr val="accent2">
                    <a:lumMod val="50000"/>
                  </a:schemeClr>
                </a:solidFill>
                <a:latin typeface="Rockwell" pitchFamily="18" charset="0"/>
              </a:rPr>
              <a:t>Substance </a:t>
            </a:r>
            <a:r>
              <a:rPr lang="en-US" sz="3200" b="1" dirty="0">
                <a:solidFill>
                  <a:schemeClr val="accent2">
                    <a:lumMod val="50000"/>
                  </a:schemeClr>
                </a:solidFill>
                <a:latin typeface="Rockwell" pitchFamily="18" charset="0"/>
              </a:rPr>
              <a:t>Abuse Disorders </a:t>
            </a:r>
            <a:r>
              <a:rPr lang="en-US" sz="3200" b="1" dirty="0" smtClean="0">
                <a:solidFill>
                  <a:schemeClr val="accent2">
                    <a:lumMod val="50000"/>
                  </a:schemeClr>
                </a:solidFill>
                <a:latin typeface="Rockwell" pitchFamily="18" charset="0"/>
              </a:rPr>
              <a:t>with SMI</a:t>
            </a:r>
            <a:endParaRPr lang="en-US" sz="3200" b="1" dirty="0">
              <a:solidFill>
                <a:schemeClr val="accent2">
                  <a:lumMod val="50000"/>
                </a:schemeClr>
              </a:solidFill>
              <a:latin typeface="Rockwell" pitchFamily="18" charset="0"/>
            </a:endParaRPr>
          </a:p>
        </p:txBody>
      </p:sp>
      <p:sp>
        <p:nvSpPr>
          <p:cNvPr id="125955" name="Text Box 3"/>
          <p:cNvSpPr txBox="1">
            <a:spLocks noChangeArrowheads="1"/>
          </p:cNvSpPr>
          <p:nvPr/>
        </p:nvSpPr>
        <p:spPr bwMode="auto">
          <a:xfrm>
            <a:off x="609600" y="2362200"/>
            <a:ext cx="44958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26032" name="Group 80"/>
          <p:cNvGraphicFramePr>
            <a:graphicFrameLocks noGrp="1"/>
          </p:cNvGraphicFramePr>
          <p:nvPr/>
        </p:nvGraphicFramePr>
        <p:xfrm>
          <a:off x="685800" y="1981200"/>
          <a:ext cx="8153400" cy="3566160"/>
        </p:xfrm>
        <a:graphic>
          <a:graphicData uri="http://schemas.openxmlformats.org/drawingml/2006/table">
            <a:tbl>
              <a:tblPr/>
              <a:tblGrid>
                <a:gridCol w="1855086"/>
                <a:gridCol w="1573914"/>
                <a:gridCol w="1373278"/>
                <a:gridCol w="1750363"/>
                <a:gridCol w="1600759"/>
              </a:tblGrid>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Rockwell Condensed" pitchFamily="18" charset="0"/>
                        </a:rPr>
                        <a:t>Regular Marijuana use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Rockwell Condensed" pitchFamily="18" charset="0"/>
                        </a:rPr>
                        <a:t>Other drug use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Rockwell Condensed" pitchFamily="18" charset="0"/>
                        </a:rPr>
                        <a:t>Binge drinking</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Rockwell Condensed" pitchFamily="18" charset="0"/>
                        </a:rPr>
                        <a:t>(4+ drinks at one sitting)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Rockwell Condensed" pitchFamily="18" charset="0"/>
                        </a:rPr>
                        <a:t>Tobacco: Regular use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General Population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33%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40000"/>
                        <a:lumOff val="60000"/>
                      </a:schemeClr>
                    </a:solid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Severe Mental Illness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2800" b="0" i="0" u="none" strike="noStrike" cap="none" normalizeH="0" baseline="0" dirty="0" smtClean="0">
                          <a:ln>
                            <a:noFill/>
                          </a:ln>
                          <a:solidFill>
                            <a:schemeClr val="tx1"/>
                          </a:solidFill>
                          <a:effectLst/>
                          <a:latin typeface="Arial Black" pitchFamily="34" charset="0"/>
                        </a:rPr>
                        <a:t>50%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Arial Black"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Black" pitchFamily="34" charset="0"/>
                        </a:rPr>
                        <a:t>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75000"/>
                      </a:schemeClr>
                    </a:solidFill>
                  </a:tcPr>
                </a:tc>
              </a:tr>
            </a:tbl>
          </a:graphicData>
        </a:graphic>
      </p:graphicFrame>
      <p:sp>
        <p:nvSpPr>
          <p:cNvPr id="5" name="Slide Number Placeholder 4"/>
          <p:cNvSpPr>
            <a:spLocks noGrp="1"/>
          </p:cNvSpPr>
          <p:nvPr>
            <p:ph type="sldNum" sz="quarter" idx="12"/>
          </p:nvPr>
        </p:nvSpPr>
        <p:spPr/>
        <p:txBody>
          <a:bodyPr/>
          <a:lstStyle/>
          <a:p>
            <a:fld id="{221F5A11-8A20-4A32-AE78-9A8149B9B2F9}" type="slidenum">
              <a:rPr lang="en-US" smtClean="0"/>
              <a:pPr/>
              <a:t>9</a:t>
            </a:fld>
            <a:endParaRPr lang="en-US"/>
          </a:p>
        </p:txBody>
      </p:sp>
      <p:sp>
        <p:nvSpPr>
          <p:cNvPr id="6" name="TextBox 5"/>
          <p:cNvSpPr txBox="1"/>
          <p:nvPr/>
        </p:nvSpPr>
        <p:spPr>
          <a:xfrm>
            <a:off x="838200" y="5638800"/>
            <a:ext cx="7467600" cy="461665"/>
          </a:xfrm>
          <a:prstGeom prst="rect">
            <a:avLst/>
          </a:prstGeom>
          <a:noFill/>
        </p:spPr>
        <p:txBody>
          <a:bodyPr wrap="square" rtlCol="0">
            <a:spAutoFit/>
          </a:bodyPr>
          <a:lstStyle/>
          <a:p>
            <a:r>
              <a:rPr lang="en-US" dirty="0" smtClean="0">
                <a:latin typeface="Baskerville Old Face" pitchFamily="18" charset="0"/>
              </a:rPr>
              <a:t>1/3/14  SA News; Washington Un. School of Medicine</a:t>
            </a:r>
            <a:endParaRPr lang="en-US" dirty="0">
              <a:latin typeface="Baskerville Old Face"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90</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381000" y="914400"/>
            <a:ext cx="8001000" cy="5189113"/>
          </a:xfrm>
          <a:prstGeom prst="rect">
            <a:avLst/>
          </a:prstGeom>
          <a:noFill/>
        </p:spPr>
        <p:txBody>
          <a:bodyPr wrap="square" rtlCol="0">
            <a:spAutoFit/>
          </a:bodyPr>
          <a:lstStyle/>
          <a:p>
            <a:pPr eaLnBrk="1" hangingPunct="1">
              <a:lnSpc>
                <a:spcPct val="80000"/>
              </a:lnSpc>
              <a:buFont typeface="Wingdings" pitchFamily="2" charset="2"/>
              <a:buNone/>
            </a:pPr>
            <a:r>
              <a:rPr lang="en-US" dirty="0" smtClean="0">
                <a:latin typeface="Rockwell" pitchFamily="18" charset="0"/>
              </a:rPr>
              <a:t>	</a:t>
            </a:r>
            <a:r>
              <a:rPr lang="en-US" u="sng" dirty="0" smtClean="0">
                <a:latin typeface="Rockwell" pitchFamily="18" charset="0"/>
              </a:rPr>
              <a:t>Psych/Social Evaluation:</a:t>
            </a:r>
          </a:p>
          <a:p>
            <a:pPr eaLnBrk="1" hangingPunct="1">
              <a:lnSpc>
                <a:spcPct val="80000"/>
              </a:lnSpc>
              <a:buFont typeface="Wingdings" pitchFamily="2" charset="2"/>
              <a:buNone/>
            </a:pPr>
            <a:r>
              <a:rPr lang="en-US" dirty="0" smtClean="0">
                <a:latin typeface="Rockwell" pitchFamily="18" charset="0"/>
              </a:rPr>
              <a:t>		Comprehensive </a:t>
            </a:r>
            <a:r>
              <a:rPr lang="en-US" dirty="0" err="1" smtClean="0">
                <a:latin typeface="Rockwell" pitchFamily="18" charset="0"/>
              </a:rPr>
              <a:t>Eval</a:t>
            </a:r>
            <a:r>
              <a:rPr lang="en-US" dirty="0" smtClean="0">
                <a:latin typeface="Rockwell" pitchFamily="18" charset="0"/>
              </a:rPr>
              <a:t> includes biological</a:t>
            </a:r>
          </a:p>
          <a:p>
            <a:pPr eaLnBrk="1" hangingPunct="1">
              <a:lnSpc>
                <a:spcPct val="80000"/>
              </a:lnSpc>
              <a:buFont typeface="Wingdings" pitchFamily="2" charset="2"/>
              <a:buNone/>
            </a:pPr>
            <a:r>
              <a:rPr lang="en-US" dirty="0" smtClean="0">
                <a:latin typeface="Rockwell" pitchFamily="18" charset="0"/>
              </a:rPr>
              <a:t>		Mental Status</a:t>
            </a:r>
          </a:p>
          <a:p>
            <a:pPr eaLnBrk="1" hangingPunct="1">
              <a:lnSpc>
                <a:spcPct val="80000"/>
              </a:lnSpc>
              <a:buFont typeface="Wingdings" pitchFamily="2" charset="2"/>
              <a:buNone/>
            </a:pPr>
            <a:r>
              <a:rPr lang="en-US" dirty="0" smtClean="0">
                <a:latin typeface="Rockwell" pitchFamily="18" charset="0"/>
              </a:rPr>
              <a:t>		Legal History—SA &amp; MH</a:t>
            </a:r>
          </a:p>
          <a:p>
            <a:pPr eaLnBrk="1" hangingPunct="1">
              <a:lnSpc>
                <a:spcPct val="80000"/>
              </a:lnSpc>
              <a:buFont typeface="Wingdings" pitchFamily="2" charset="2"/>
              <a:buNone/>
            </a:pPr>
            <a:endParaRPr lang="en-US" dirty="0" smtClean="0">
              <a:latin typeface="Rockwell" pitchFamily="18" charset="0"/>
            </a:endParaRPr>
          </a:p>
          <a:p>
            <a:pPr eaLnBrk="1" hangingPunct="1">
              <a:lnSpc>
                <a:spcPct val="80000"/>
              </a:lnSpc>
              <a:buFont typeface="Wingdings" pitchFamily="2" charset="2"/>
              <a:buNone/>
            </a:pPr>
            <a:r>
              <a:rPr lang="en-US" dirty="0" smtClean="0">
                <a:latin typeface="Rockwell" pitchFamily="18" charset="0"/>
              </a:rPr>
              <a:t>	</a:t>
            </a:r>
            <a:r>
              <a:rPr lang="en-US" u="sng" dirty="0" smtClean="0">
                <a:latin typeface="Rockwell" pitchFamily="18" charset="0"/>
              </a:rPr>
              <a:t>Substance Abuse Profile:</a:t>
            </a:r>
          </a:p>
          <a:p>
            <a:pPr eaLnBrk="1" hangingPunct="1">
              <a:lnSpc>
                <a:spcPct val="80000"/>
              </a:lnSpc>
              <a:buFont typeface="Wingdings" pitchFamily="2" charset="2"/>
              <a:buNone/>
            </a:pPr>
            <a:r>
              <a:rPr lang="en-US" dirty="0" smtClean="0">
                <a:latin typeface="Rockwell" pitchFamily="18" charset="0"/>
              </a:rPr>
              <a:t>		Identifies Risk Factors</a:t>
            </a:r>
          </a:p>
          <a:p>
            <a:pPr eaLnBrk="1" hangingPunct="1">
              <a:lnSpc>
                <a:spcPct val="80000"/>
              </a:lnSpc>
              <a:buFont typeface="Wingdings" pitchFamily="2" charset="2"/>
              <a:buNone/>
            </a:pPr>
            <a:r>
              <a:rPr lang="en-US" dirty="0" smtClean="0">
                <a:latin typeface="Rockwell" pitchFamily="18" charset="0"/>
              </a:rPr>
              <a:t>		Identifies Stage of Change</a:t>
            </a:r>
          </a:p>
          <a:p>
            <a:pPr eaLnBrk="1" hangingPunct="1">
              <a:lnSpc>
                <a:spcPct val="80000"/>
              </a:lnSpc>
              <a:buFont typeface="Wingdings" pitchFamily="2" charset="2"/>
              <a:buNone/>
            </a:pPr>
            <a:r>
              <a:rPr lang="en-US" dirty="0" smtClean="0">
                <a:latin typeface="Rockwell" pitchFamily="18" charset="0"/>
              </a:rPr>
              <a:t>		Identifies Triggers</a:t>
            </a:r>
          </a:p>
          <a:p>
            <a:pPr eaLnBrk="1" hangingPunct="1">
              <a:lnSpc>
                <a:spcPct val="80000"/>
              </a:lnSpc>
              <a:buFont typeface="Wingdings" pitchFamily="2" charset="2"/>
              <a:buNone/>
            </a:pPr>
            <a:r>
              <a:rPr lang="en-US" dirty="0" smtClean="0">
                <a:latin typeface="Rockwell" pitchFamily="18" charset="0"/>
              </a:rPr>
              <a:t>		Identifies Strengths</a:t>
            </a:r>
          </a:p>
          <a:p>
            <a:pPr eaLnBrk="1" hangingPunct="1">
              <a:lnSpc>
                <a:spcPct val="80000"/>
              </a:lnSpc>
              <a:buFont typeface="Wingdings" pitchFamily="2" charset="2"/>
              <a:buNone/>
            </a:pPr>
            <a:endParaRPr lang="en-US" dirty="0" smtClean="0">
              <a:latin typeface="Rockwell" pitchFamily="18" charset="0"/>
            </a:endParaRPr>
          </a:p>
          <a:p>
            <a:pPr eaLnBrk="1" hangingPunct="1">
              <a:lnSpc>
                <a:spcPct val="80000"/>
              </a:lnSpc>
              <a:buFont typeface="Wingdings" pitchFamily="2" charset="2"/>
              <a:buNone/>
            </a:pPr>
            <a:r>
              <a:rPr lang="en-US" dirty="0" smtClean="0">
                <a:latin typeface="Rockwell" pitchFamily="18" charset="0"/>
              </a:rPr>
              <a:t>	</a:t>
            </a:r>
            <a:r>
              <a:rPr lang="en-US" u="sng" dirty="0" smtClean="0">
                <a:latin typeface="Rockwell" pitchFamily="18" charset="0"/>
              </a:rPr>
              <a:t>Collateral Resources:</a:t>
            </a:r>
          </a:p>
          <a:p>
            <a:pPr eaLnBrk="1" hangingPunct="1">
              <a:lnSpc>
                <a:spcPct val="80000"/>
              </a:lnSpc>
              <a:buFont typeface="Wingdings" pitchFamily="2" charset="2"/>
              <a:buNone/>
            </a:pPr>
            <a:r>
              <a:rPr lang="en-US" dirty="0" smtClean="0">
                <a:latin typeface="Rockwell" pitchFamily="18" charset="0"/>
              </a:rPr>
              <a:t>	</a:t>
            </a:r>
          </a:p>
          <a:p>
            <a:pPr eaLnBrk="1" hangingPunct="1">
              <a:lnSpc>
                <a:spcPct val="80000"/>
              </a:lnSpc>
              <a:buFont typeface="Wingdings" pitchFamily="2" charset="2"/>
              <a:buNone/>
            </a:pPr>
            <a:r>
              <a:rPr lang="en-US" dirty="0" smtClean="0">
                <a:latin typeface="Rockwell" pitchFamily="18" charset="0"/>
              </a:rPr>
              <a:t>		Family		            Law Enforcement</a:t>
            </a:r>
          </a:p>
          <a:p>
            <a:pPr eaLnBrk="1" hangingPunct="1">
              <a:lnSpc>
                <a:spcPct val="80000"/>
              </a:lnSpc>
              <a:buFont typeface="Wingdings" pitchFamily="2" charset="2"/>
              <a:buNone/>
            </a:pPr>
            <a:r>
              <a:rPr lang="en-US" dirty="0" smtClean="0">
                <a:latin typeface="Rockwell" pitchFamily="18" charset="0"/>
              </a:rPr>
              <a:t>		Employers		Healthcare Workers</a:t>
            </a:r>
          </a:p>
          <a:p>
            <a:pPr eaLnBrk="1" hangingPunct="1">
              <a:lnSpc>
                <a:spcPct val="80000"/>
              </a:lnSpc>
              <a:buFont typeface="Wingdings" pitchFamily="2" charset="2"/>
              <a:buNone/>
            </a:pPr>
            <a:r>
              <a:rPr lang="en-US" dirty="0" smtClean="0">
                <a:latin typeface="Rockwell" pitchFamily="18" charset="0"/>
              </a:rPr>
              <a:t>		Friends		Lawyers</a:t>
            </a:r>
          </a:p>
          <a:p>
            <a:endParaRPr lang="en-US" dirty="0"/>
          </a:p>
        </p:txBody>
      </p:sp>
      <p:sp>
        <p:nvSpPr>
          <p:cNvPr id="8" name="TextBox 7"/>
          <p:cNvSpPr txBox="1"/>
          <p:nvPr/>
        </p:nvSpPr>
        <p:spPr>
          <a:xfrm>
            <a:off x="2590800" y="381000"/>
            <a:ext cx="5867400" cy="892552"/>
          </a:xfrm>
          <a:prstGeom prst="rect">
            <a:avLst/>
          </a:prstGeom>
          <a:noFill/>
        </p:spPr>
        <p:txBody>
          <a:bodyPr wrap="square" rtlCol="0">
            <a:spAutoFit/>
          </a:bodyPr>
          <a:lstStyle/>
          <a:p>
            <a:r>
              <a:rPr lang="en-US" sz="2800" b="1" u="sng" dirty="0" smtClean="0">
                <a:latin typeface="Rockwell" pitchFamily="18" charset="0"/>
              </a:rPr>
              <a:t>DATA COLLECTION:</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91</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381000" y="914400"/>
            <a:ext cx="8229600" cy="6278642"/>
          </a:xfrm>
          <a:prstGeom prst="rect">
            <a:avLst/>
          </a:prstGeom>
          <a:noFill/>
        </p:spPr>
        <p:txBody>
          <a:bodyPr wrap="square" rtlCol="0">
            <a:spAutoFit/>
          </a:bodyPr>
          <a:lstStyle/>
          <a:p>
            <a:pPr eaLnBrk="1" hangingPunct="1">
              <a:lnSpc>
                <a:spcPct val="90000"/>
              </a:lnSpc>
              <a:buFont typeface="Wingdings" pitchFamily="2" charset="2"/>
              <a:buNone/>
            </a:pPr>
            <a:r>
              <a:rPr lang="en-US" u="sng" dirty="0" smtClean="0">
                <a:latin typeface="Rockwell" pitchFamily="18" charset="0"/>
              </a:rPr>
              <a:t>Medical History:</a:t>
            </a:r>
            <a:endParaRPr lang="en-US" dirty="0" smtClean="0">
              <a:latin typeface="Rockwell" pitchFamily="18" charset="0"/>
            </a:endParaRPr>
          </a:p>
          <a:p>
            <a:pPr eaLnBrk="1" hangingPunct="1">
              <a:lnSpc>
                <a:spcPct val="90000"/>
              </a:lnSpc>
              <a:buFont typeface="Wingdings" pitchFamily="2" charset="2"/>
              <a:buNone/>
            </a:pPr>
            <a:r>
              <a:rPr lang="en-US" sz="1800" dirty="0" smtClean="0">
                <a:latin typeface="Rockwell" pitchFamily="18" charset="0"/>
              </a:rPr>
              <a:t>Hypertension		Enlarged Liver</a:t>
            </a:r>
          </a:p>
          <a:p>
            <a:pPr eaLnBrk="1" hangingPunct="1">
              <a:lnSpc>
                <a:spcPct val="90000"/>
              </a:lnSpc>
              <a:buFont typeface="Wingdings" pitchFamily="2" charset="2"/>
              <a:buNone/>
            </a:pPr>
            <a:r>
              <a:rPr lang="en-US" sz="1800" dirty="0" smtClean="0">
                <a:latin typeface="Rockwell" pitchFamily="18" charset="0"/>
              </a:rPr>
              <a:t>GI Problems		Sleep Disturbances</a:t>
            </a:r>
          </a:p>
          <a:p>
            <a:pPr eaLnBrk="1" hangingPunct="1">
              <a:lnSpc>
                <a:spcPct val="90000"/>
              </a:lnSpc>
              <a:buFont typeface="Wingdings" pitchFamily="2" charset="2"/>
              <a:buNone/>
            </a:pPr>
            <a:r>
              <a:rPr lang="en-US" sz="1800" dirty="0" smtClean="0">
                <a:latin typeface="Rockwell" pitchFamily="18" charset="0"/>
              </a:rPr>
              <a:t>Anemia			Impotence</a:t>
            </a:r>
          </a:p>
          <a:p>
            <a:pPr eaLnBrk="1" hangingPunct="1">
              <a:lnSpc>
                <a:spcPct val="90000"/>
              </a:lnSpc>
              <a:buFont typeface="Wingdings" pitchFamily="2" charset="2"/>
              <a:buNone/>
            </a:pPr>
            <a:r>
              <a:rPr lang="en-US" sz="1800" dirty="0" smtClean="0">
                <a:latin typeface="Rockwell" pitchFamily="18" charset="0"/>
              </a:rPr>
              <a:t>Bone Fractures		Anxiety</a:t>
            </a:r>
          </a:p>
          <a:p>
            <a:pPr eaLnBrk="1" hangingPunct="1">
              <a:lnSpc>
                <a:spcPct val="90000"/>
              </a:lnSpc>
              <a:buFont typeface="Wingdings" pitchFamily="2" charset="2"/>
              <a:buNone/>
            </a:pPr>
            <a:r>
              <a:rPr lang="en-US" sz="1800" dirty="0" smtClean="0">
                <a:latin typeface="Rockwell" pitchFamily="18" charset="0"/>
              </a:rPr>
              <a:t>Tremulousness		Memory Impairment</a:t>
            </a:r>
          </a:p>
          <a:p>
            <a:pPr eaLnBrk="1" hangingPunct="1">
              <a:lnSpc>
                <a:spcPct val="90000"/>
              </a:lnSpc>
              <a:buFont typeface="Wingdings" pitchFamily="2" charset="2"/>
              <a:buNone/>
            </a:pPr>
            <a:endParaRPr lang="en-US" sz="1800" dirty="0" smtClean="0">
              <a:latin typeface="Rockwell" pitchFamily="18" charset="0"/>
            </a:endParaRPr>
          </a:p>
          <a:p>
            <a:pPr eaLnBrk="1" hangingPunct="1">
              <a:lnSpc>
                <a:spcPct val="90000"/>
              </a:lnSpc>
              <a:buFont typeface="Wingdings" pitchFamily="2" charset="2"/>
              <a:buNone/>
            </a:pPr>
            <a:r>
              <a:rPr lang="en-US" u="sng" dirty="0" smtClean="0">
                <a:latin typeface="Rockwell" pitchFamily="18" charset="0"/>
              </a:rPr>
              <a:t>Blood work*</a:t>
            </a:r>
            <a:endParaRPr lang="en-US" dirty="0" smtClean="0">
              <a:latin typeface="Rockwell" pitchFamily="18" charset="0"/>
            </a:endParaRPr>
          </a:p>
          <a:p>
            <a:pPr eaLnBrk="1" hangingPunct="1">
              <a:lnSpc>
                <a:spcPct val="90000"/>
              </a:lnSpc>
              <a:buFont typeface="Wingdings" pitchFamily="2" charset="2"/>
              <a:buNone/>
            </a:pPr>
            <a:r>
              <a:rPr lang="en-US" dirty="0" smtClean="0">
                <a:latin typeface="Rockwell" pitchFamily="18" charset="0"/>
              </a:rPr>
              <a:t>SGOT (AST) &amp; SGPT (ALT) these enzymes reflect the health of the liver.</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latin typeface="Times New Roman" pitchFamily="18" charset="0"/>
                <a:cs typeface="Times New Roman" pitchFamily="18" charset="0"/>
              </a:rPr>
              <a:t>GGTP-This enzyme is found in the liver, brain and blood and appears to be sensitive to the effects of alcohol.  This is usually the first enzyme to show an elevation and it has been shown to be a predictor of serious medical problems.</a:t>
            </a:r>
          </a:p>
          <a:p>
            <a:pPr>
              <a:lnSpc>
                <a:spcPct val="90000"/>
              </a:lnSpc>
            </a:pPr>
            <a:r>
              <a:rPr lang="en-US" dirty="0" smtClean="0"/>
              <a:t>*</a:t>
            </a:r>
            <a:r>
              <a:rPr lang="en-US" b="1" i="1" dirty="0" smtClean="0">
                <a:latin typeface="Times New Roman" pitchFamily="18" charset="0"/>
                <a:cs typeface="Times New Roman" pitchFamily="18" charset="0"/>
              </a:rPr>
              <a:t>Elevations of these enzymes are also the result of other medical problems it is important to have a physician validate that the elevations are due to alcohol use. </a:t>
            </a:r>
            <a:endParaRPr lang="en-US" sz="2800" b="1" i="1" dirty="0" smtClean="0">
              <a:latin typeface="Times New Roman" pitchFamily="18" charset="0"/>
              <a:cs typeface="Times New Roman" pitchFamily="18" charset="0"/>
            </a:endParaRPr>
          </a:p>
          <a:p>
            <a:pPr eaLnBrk="1" hangingPunct="1">
              <a:lnSpc>
                <a:spcPct val="90000"/>
              </a:lnSpc>
              <a:buFont typeface="Wingdings" pitchFamily="2" charset="2"/>
              <a:buNone/>
            </a:pPr>
            <a:endParaRPr lang="en-US" dirty="0" smtClean="0">
              <a:latin typeface="Rockwell Condensed" pitchFamily="18" charset="0"/>
            </a:endParaRP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92</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609600" y="1022556"/>
            <a:ext cx="8153400" cy="5059847"/>
          </a:xfrm>
          <a:prstGeom prst="rect">
            <a:avLst/>
          </a:prstGeom>
          <a:noFill/>
        </p:spPr>
        <p:txBody>
          <a:bodyPr wrap="square" rtlCol="0">
            <a:spAutoFit/>
          </a:bodyPr>
          <a:lstStyle/>
          <a:p>
            <a:pPr eaLnBrk="1" hangingPunct="1">
              <a:lnSpc>
                <a:spcPct val="90000"/>
              </a:lnSpc>
              <a:buFont typeface="Wingdings" pitchFamily="2" charset="2"/>
              <a:buNone/>
            </a:pPr>
            <a:r>
              <a:rPr lang="en-US" sz="2000" dirty="0" smtClean="0">
                <a:latin typeface="Rockwell" pitchFamily="18" charset="0"/>
              </a:rPr>
              <a:t>Total </a:t>
            </a:r>
            <a:r>
              <a:rPr lang="en-US" sz="2000" dirty="0" err="1" smtClean="0">
                <a:latin typeface="Rockwell" pitchFamily="18" charset="0"/>
              </a:rPr>
              <a:t>Bilirubin</a:t>
            </a:r>
            <a:r>
              <a:rPr lang="en-US" sz="2000" dirty="0" smtClean="0">
                <a:latin typeface="Rockwell" pitchFamily="18" charset="0"/>
              </a:rPr>
              <a:t>- A severely damaged liver cannot metabolize </a:t>
            </a:r>
            <a:r>
              <a:rPr lang="en-US" sz="2000" dirty="0" err="1" smtClean="0">
                <a:latin typeface="Rockwell" pitchFamily="18" charset="0"/>
              </a:rPr>
              <a:t>bilirubin</a:t>
            </a:r>
            <a:r>
              <a:rPr lang="en-US" sz="2000" dirty="0" smtClean="0">
                <a:latin typeface="Rockwell" pitchFamily="18" charset="0"/>
              </a:rPr>
              <a:t>.  This is one of the causes of jaundice, a late stage of liver disease.</a:t>
            </a:r>
          </a:p>
          <a:p>
            <a:pPr eaLnBrk="1" hangingPunct="1">
              <a:lnSpc>
                <a:spcPct val="90000"/>
              </a:lnSpc>
              <a:buFont typeface="Wingdings" pitchFamily="2" charset="2"/>
              <a:buNone/>
            </a:pPr>
            <a:endParaRPr lang="en-US" sz="2000" dirty="0" smtClean="0">
              <a:latin typeface="Rockwell" pitchFamily="18" charset="0"/>
            </a:endParaRPr>
          </a:p>
          <a:p>
            <a:pPr eaLnBrk="1" hangingPunct="1">
              <a:lnSpc>
                <a:spcPct val="90000"/>
              </a:lnSpc>
              <a:buFont typeface="Wingdings" pitchFamily="2" charset="2"/>
              <a:buNone/>
            </a:pPr>
            <a:r>
              <a:rPr lang="en-US" sz="2000" dirty="0" smtClean="0">
                <a:latin typeface="Rockwell" pitchFamily="18" charset="0"/>
              </a:rPr>
              <a:t>Uric Acid- Byproduct of the kidneys, an alcohol damaged liver can not excrete uric acid and thus it builds up in the bloodstream.  This may result in Gout, a painful inflammation of the joints.</a:t>
            </a:r>
          </a:p>
          <a:p>
            <a:pPr eaLnBrk="1" hangingPunct="1">
              <a:lnSpc>
                <a:spcPct val="90000"/>
              </a:lnSpc>
              <a:buFont typeface="Wingdings" pitchFamily="2" charset="2"/>
              <a:buNone/>
            </a:pPr>
            <a:endParaRPr lang="en-US" dirty="0" smtClean="0">
              <a:latin typeface="Rockwell" pitchFamily="18" charset="0"/>
            </a:endParaRPr>
          </a:p>
          <a:p>
            <a:pPr eaLnBrk="1" hangingPunct="1">
              <a:lnSpc>
                <a:spcPct val="90000"/>
              </a:lnSpc>
              <a:buFont typeface="Wingdings" pitchFamily="2" charset="2"/>
              <a:buNone/>
            </a:pPr>
            <a:r>
              <a:rPr lang="en-US" dirty="0" smtClean="0">
                <a:latin typeface="Rockwell" pitchFamily="18" charset="0"/>
              </a:rPr>
              <a:t>QUESTIONNAIRES: </a:t>
            </a:r>
          </a:p>
          <a:p>
            <a:pPr eaLnBrk="1" hangingPunct="1">
              <a:lnSpc>
                <a:spcPct val="90000"/>
              </a:lnSpc>
              <a:buFont typeface="Wingdings" pitchFamily="2" charset="2"/>
              <a:buNone/>
            </a:pPr>
            <a:r>
              <a:rPr lang="en-US" dirty="0" smtClean="0">
                <a:latin typeface="Rockwell" pitchFamily="18" charset="0"/>
              </a:rPr>
              <a:t>	</a:t>
            </a:r>
            <a:r>
              <a:rPr lang="en-US" sz="2000" b="1" dirty="0" smtClean="0">
                <a:latin typeface="Rockwell" pitchFamily="18" charset="0"/>
              </a:rPr>
              <a:t>Alcohol Expectancy Questionnaire </a:t>
            </a:r>
          </a:p>
          <a:p>
            <a:pPr eaLnBrk="1" hangingPunct="1">
              <a:lnSpc>
                <a:spcPct val="90000"/>
              </a:lnSpc>
              <a:buFont typeface="Wingdings" pitchFamily="2" charset="2"/>
              <a:buNone/>
            </a:pPr>
            <a:r>
              <a:rPr lang="en-US" sz="2000" b="1" dirty="0" smtClean="0">
                <a:latin typeface="Rockwell" pitchFamily="18" charset="0"/>
              </a:rPr>
              <a:t>	Alcohol Effects Questionnaire</a:t>
            </a:r>
          </a:p>
          <a:p>
            <a:pPr eaLnBrk="1" hangingPunct="1">
              <a:lnSpc>
                <a:spcPct val="90000"/>
              </a:lnSpc>
              <a:buFont typeface="Wingdings" pitchFamily="2" charset="2"/>
              <a:buNone/>
            </a:pPr>
            <a:r>
              <a:rPr lang="en-US" sz="2000" b="1" dirty="0" smtClean="0">
                <a:latin typeface="Rockwell" pitchFamily="18" charset="0"/>
              </a:rPr>
              <a:t>	CAGE Questionnaire</a:t>
            </a:r>
          </a:p>
          <a:p>
            <a:pPr eaLnBrk="1" hangingPunct="1">
              <a:lnSpc>
                <a:spcPct val="90000"/>
              </a:lnSpc>
              <a:buFont typeface="Wingdings" pitchFamily="2" charset="2"/>
              <a:buNone/>
            </a:pPr>
            <a:r>
              <a:rPr lang="en-US" sz="2000" b="1" dirty="0" smtClean="0">
                <a:latin typeface="Rockwell" pitchFamily="18" charset="0"/>
              </a:rPr>
              <a:t>	Comprehensive Drinker Profile</a:t>
            </a:r>
          </a:p>
          <a:p>
            <a:pPr eaLnBrk="1" hangingPunct="1">
              <a:lnSpc>
                <a:spcPct val="90000"/>
              </a:lnSpc>
              <a:buFont typeface="Wingdings" pitchFamily="2" charset="2"/>
              <a:buNone/>
            </a:pPr>
            <a:r>
              <a:rPr lang="en-US" sz="2000" b="1" dirty="0" smtClean="0">
                <a:latin typeface="Rockwell" pitchFamily="18" charset="0"/>
              </a:rPr>
              <a:t>	The Drinker Inventory of Consequences</a:t>
            </a:r>
          </a:p>
          <a:p>
            <a:pPr eaLnBrk="1" hangingPunct="1">
              <a:lnSpc>
                <a:spcPct val="90000"/>
              </a:lnSpc>
              <a:buFont typeface="Wingdings" pitchFamily="2" charset="2"/>
              <a:buNone/>
            </a:pPr>
            <a:r>
              <a:rPr lang="en-US" sz="2000" b="1" dirty="0" smtClean="0">
                <a:latin typeface="Rockwell" pitchFamily="18" charset="0"/>
              </a:rPr>
              <a:t>	Addiction Severity Index</a:t>
            </a:r>
          </a:p>
          <a:p>
            <a:pPr eaLnBrk="1" hangingPunct="1">
              <a:lnSpc>
                <a:spcPct val="90000"/>
              </a:lnSpc>
              <a:buFont typeface="Wingdings" pitchFamily="2" charset="2"/>
              <a:buNone/>
            </a:pPr>
            <a:r>
              <a:rPr lang="en-US" sz="2000" b="1" dirty="0" smtClean="0">
                <a:latin typeface="Rockwell" pitchFamily="18" charset="0"/>
              </a:rPr>
              <a:t>	Substance Abuse Subtle Screening Inventory</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93</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457200" y="1524000"/>
            <a:ext cx="7620000" cy="4942892"/>
          </a:xfrm>
          <a:prstGeom prst="rect">
            <a:avLst/>
          </a:prstGeom>
          <a:noFill/>
        </p:spPr>
        <p:txBody>
          <a:bodyPr wrap="square" rtlCol="0">
            <a:spAutoFit/>
          </a:bodyPr>
          <a:lstStyle/>
          <a:p>
            <a:pPr eaLnBrk="1" hangingPunct="1">
              <a:lnSpc>
                <a:spcPct val="80000"/>
              </a:lnSpc>
              <a:buFont typeface="Wingdings" pitchFamily="2" charset="2"/>
              <a:buNone/>
            </a:pPr>
            <a:r>
              <a:rPr lang="en-US" sz="2800" dirty="0" smtClean="0">
                <a:latin typeface="Rockwell" pitchFamily="18" charset="0"/>
              </a:rPr>
              <a:t>The first step to fostering intentional change is to become conscious of the self-defeating defenses that get in the participant’s way.</a:t>
            </a:r>
          </a:p>
          <a:p>
            <a:pPr eaLnBrk="1" hangingPunct="1">
              <a:lnSpc>
                <a:spcPct val="80000"/>
              </a:lnSpc>
              <a:buFont typeface="Wingdings" pitchFamily="2" charset="2"/>
              <a:buNone/>
            </a:pPr>
            <a:endParaRPr lang="en-US" sz="2800" dirty="0" smtClean="0">
              <a:latin typeface="Rockwell" pitchFamily="18" charset="0"/>
            </a:endParaRPr>
          </a:p>
          <a:p>
            <a:pPr algn="ctr" eaLnBrk="1" hangingPunct="1">
              <a:lnSpc>
                <a:spcPct val="80000"/>
              </a:lnSpc>
              <a:buFont typeface="Wingdings" pitchFamily="2" charset="2"/>
              <a:buNone/>
            </a:pPr>
            <a:r>
              <a:rPr lang="en-US" sz="2800" dirty="0" smtClean="0">
                <a:latin typeface="Rockwell" pitchFamily="18" charset="0"/>
              </a:rPr>
              <a:t>KNOWLEDGE IS POWER.</a:t>
            </a:r>
          </a:p>
          <a:p>
            <a:pPr algn="ctr" eaLnBrk="1" hangingPunct="1">
              <a:lnSpc>
                <a:spcPct val="80000"/>
              </a:lnSpc>
              <a:buFont typeface="Wingdings" pitchFamily="2" charset="2"/>
              <a:buNone/>
            </a:pPr>
            <a:endParaRPr lang="en-US" sz="2800" dirty="0" smtClean="0">
              <a:latin typeface="Rockwell" pitchFamily="18" charset="0"/>
            </a:endParaRPr>
          </a:p>
          <a:p>
            <a:pPr algn="ctr" eaLnBrk="1" hangingPunct="1">
              <a:lnSpc>
                <a:spcPct val="80000"/>
              </a:lnSpc>
              <a:buFont typeface="Wingdings" pitchFamily="2" charset="2"/>
              <a:buNone/>
            </a:pPr>
            <a:r>
              <a:rPr lang="en-US" sz="2800" i="1" dirty="0" smtClean="0">
                <a:latin typeface="Rockwell" pitchFamily="18" charset="0"/>
              </a:rPr>
              <a:t>Becoming aware of defenses</a:t>
            </a:r>
          </a:p>
          <a:p>
            <a:pPr algn="ctr" eaLnBrk="1" hangingPunct="1">
              <a:lnSpc>
                <a:spcPct val="80000"/>
              </a:lnSpc>
              <a:buFont typeface="Wingdings" pitchFamily="2" charset="2"/>
              <a:buNone/>
            </a:pPr>
            <a:endParaRPr lang="en-US" sz="2800" i="1" dirty="0" smtClean="0">
              <a:latin typeface="Rockwell" pitchFamily="18" charset="0"/>
            </a:endParaRPr>
          </a:p>
          <a:p>
            <a:pPr algn="ctr" eaLnBrk="1" hangingPunct="1">
              <a:lnSpc>
                <a:spcPct val="80000"/>
              </a:lnSpc>
              <a:buFont typeface="Wingdings" pitchFamily="2" charset="2"/>
              <a:buNone/>
            </a:pPr>
            <a:r>
              <a:rPr lang="en-US" sz="2800" i="1" dirty="0" smtClean="0">
                <a:latin typeface="Rockwell" pitchFamily="18" charset="0"/>
              </a:rPr>
              <a:t>Checking the participant’s defenses</a:t>
            </a:r>
          </a:p>
          <a:p>
            <a:pPr eaLnBrk="1" hangingPunct="1">
              <a:lnSpc>
                <a:spcPct val="80000"/>
              </a:lnSpc>
              <a:buFont typeface="Wingdings" pitchFamily="2" charset="2"/>
              <a:buNone/>
            </a:pPr>
            <a:endParaRPr lang="en-US" sz="2800" dirty="0" smtClean="0">
              <a:latin typeface="Rockwell" pitchFamily="18" charset="0"/>
            </a:endParaRPr>
          </a:p>
          <a:p>
            <a:pPr eaLnBrk="1" hangingPunct="1">
              <a:lnSpc>
                <a:spcPct val="80000"/>
              </a:lnSpc>
              <a:buFont typeface="Wingdings" pitchFamily="2" charset="2"/>
              <a:buNone/>
            </a:pPr>
            <a:r>
              <a:rPr lang="en-US" sz="2800" dirty="0" smtClean="0">
                <a:latin typeface="Rockwell" pitchFamily="18" charset="0"/>
              </a:rPr>
              <a:t>Increased awareness and practice can help a participant turn a maladaptive defense into a positive behavior.</a:t>
            </a:r>
          </a:p>
          <a:p>
            <a:endParaRPr lang="en-US" dirty="0"/>
          </a:p>
        </p:txBody>
      </p:sp>
      <p:sp>
        <p:nvSpPr>
          <p:cNvPr id="7" name="TextBox 6"/>
          <p:cNvSpPr txBox="1"/>
          <p:nvPr/>
        </p:nvSpPr>
        <p:spPr>
          <a:xfrm>
            <a:off x="2590800" y="762000"/>
            <a:ext cx="5715000" cy="584775"/>
          </a:xfrm>
          <a:prstGeom prst="rect">
            <a:avLst/>
          </a:prstGeom>
          <a:noFill/>
        </p:spPr>
        <p:txBody>
          <a:bodyPr wrap="square" rtlCol="0">
            <a:spAutoFit/>
          </a:bodyPr>
          <a:lstStyle/>
          <a:p>
            <a:r>
              <a:rPr lang="en-US" sz="3200" b="1" dirty="0" smtClean="0">
                <a:solidFill>
                  <a:srgbClr val="669900"/>
                </a:solidFill>
                <a:latin typeface="Rockwell" pitchFamily="18" charset="0"/>
              </a:rPr>
              <a:t>Consciousness-Raising</a:t>
            </a:r>
            <a:endParaRPr lang="en-US" sz="3200" b="1" dirty="0">
              <a:solidFill>
                <a:srgbClr val="669900"/>
              </a:solidFill>
              <a:latin typeface="Rockwell"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94</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228600" y="914400"/>
            <a:ext cx="8686800" cy="5509200"/>
          </a:xfrm>
          <a:prstGeom prst="rect">
            <a:avLst/>
          </a:prstGeom>
          <a:noFill/>
        </p:spPr>
        <p:txBody>
          <a:bodyPr wrap="square" rtlCol="0">
            <a:spAutoFit/>
          </a:bodyPr>
          <a:lstStyle/>
          <a:p>
            <a:pPr marL="274320" indent="-274320" eaLnBrk="1" fontAlgn="auto" hangingPunct="1">
              <a:lnSpc>
                <a:spcPct val="80000"/>
              </a:lnSpc>
              <a:spcAft>
                <a:spcPts val="0"/>
              </a:spcAft>
              <a:buFont typeface="Wingdings" pitchFamily="2" charset="2"/>
              <a:buNone/>
              <a:defRPr/>
            </a:pPr>
            <a:r>
              <a:rPr lang="en-US" sz="2800" b="1" dirty="0" smtClean="0">
                <a:solidFill>
                  <a:srgbClr val="669900"/>
                </a:solidFill>
                <a:latin typeface="Rockwell" pitchFamily="18" charset="0"/>
              </a:rPr>
              <a:t>Social liberation </a:t>
            </a:r>
            <a:r>
              <a:rPr lang="en-US" dirty="0" smtClean="0">
                <a:latin typeface="Rockwell" pitchFamily="18" charset="0"/>
              </a:rPr>
              <a:t>involves utilizing community resources, social norms to create more alternative and choices for problem behavior.</a:t>
            </a:r>
          </a:p>
          <a:p>
            <a:pPr marL="274320" indent="-274320" eaLnBrk="1" fontAlgn="auto" hangingPunct="1">
              <a:lnSpc>
                <a:spcPct val="80000"/>
              </a:lnSpc>
              <a:spcAft>
                <a:spcPts val="0"/>
              </a:spcAft>
              <a:buFont typeface="Wingdings" pitchFamily="2" charset="2"/>
              <a:buNone/>
              <a:defRPr/>
            </a:pPr>
            <a:endParaRPr lang="en-US" dirty="0" smtClean="0">
              <a:latin typeface="Rockwell" pitchFamily="18" charset="0"/>
            </a:endParaRP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Examples include:</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No Smoking sections</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Fat free foods</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Designated drivers</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Public service messages</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Employee wellness programs</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Reimbursement for exercise equipment</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Lower insurance rates for non-smokers.</a:t>
            </a:r>
          </a:p>
          <a:p>
            <a:pPr marL="274320" indent="-274320" eaLnBrk="1" fontAlgn="auto" hangingPunct="1">
              <a:lnSpc>
                <a:spcPct val="80000"/>
              </a:lnSpc>
              <a:spcAft>
                <a:spcPts val="0"/>
              </a:spcAft>
              <a:buFont typeface="Wingdings" pitchFamily="2" charset="2"/>
              <a:buNone/>
              <a:defRPr/>
            </a:pPr>
            <a:r>
              <a:rPr lang="en-US" sz="2000" dirty="0" smtClean="0">
                <a:latin typeface="Rockwell" pitchFamily="18" charset="0"/>
              </a:rPr>
              <a:t>		Self-help groups</a:t>
            </a:r>
          </a:p>
          <a:p>
            <a:pPr marL="274320" indent="-274320" eaLnBrk="1" fontAlgn="auto" hangingPunct="1">
              <a:lnSpc>
                <a:spcPct val="80000"/>
              </a:lnSpc>
              <a:spcAft>
                <a:spcPts val="0"/>
              </a:spcAft>
              <a:buFont typeface="Wingdings" pitchFamily="2" charset="2"/>
              <a:buNone/>
              <a:defRPr/>
            </a:pPr>
            <a:endParaRPr lang="en-US" dirty="0" smtClean="0">
              <a:latin typeface="Rockwell" pitchFamily="18" charset="0"/>
            </a:endParaRPr>
          </a:p>
          <a:p>
            <a:pPr marL="274320" indent="-274320" eaLnBrk="1" fontAlgn="auto" hangingPunct="1">
              <a:lnSpc>
                <a:spcPct val="80000"/>
              </a:lnSpc>
              <a:spcAft>
                <a:spcPts val="0"/>
              </a:spcAft>
              <a:buFont typeface="Wingdings" pitchFamily="2" charset="2"/>
              <a:buNone/>
              <a:defRPr/>
            </a:pPr>
            <a:r>
              <a:rPr lang="en-US" dirty="0" smtClean="0">
                <a:latin typeface="Rockwell" pitchFamily="18" charset="0"/>
              </a:rPr>
              <a:t>Precontemplators can perceive these forces as positive and helpful, in which case they will progress to contemplation.</a:t>
            </a:r>
          </a:p>
          <a:p>
            <a:pPr marL="274320" indent="-274320" eaLnBrk="1" fontAlgn="auto" hangingPunct="1">
              <a:lnSpc>
                <a:spcPct val="80000"/>
              </a:lnSpc>
              <a:spcAft>
                <a:spcPts val="0"/>
              </a:spcAft>
              <a:buFont typeface="Wingdings" pitchFamily="2" charset="2"/>
              <a:buNone/>
              <a:defRPr/>
            </a:pPr>
            <a:endParaRPr lang="en-US" dirty="0" smtClean="0">
              <a:latin typeface="Rockwell" pitchFamily="18" charset="0"/>
            </a:endParaRPr>
          </a:p>
          <a:p>
            <a:pPr marL="274320" indent="-274320" eaLnBrk="1" fontAlgn="auto" hangingPunct="1">
              <a:lnSpc>
                <a:spcPct val="80000"/>
              </a:lnSpc>
              <a:spcAft>
                <a:spcPts val="0"/>
              </a:spcAft>
              <a:buFont typeface="Wingdings" pitchFamily="2" charset="2"/>
              <a:buNone/>
              <a:defRPr/>
            </a:pPr>
            <a:r>
              <a:rPr lang="en-US" dirty="0" smtClean="0">
                <a:latin typeface="Rockwell" pitchFamily="18" charset="0"/>
              </a:rPr>
              <a:t>They may also perceive these forces as coercive, believing that their rights are being infringed upon by society.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95</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762000" y="1905000"/>
            <a:ext cx="7467600" cy="3970318"/>
          </a:xfrm>
          <a:prstGeom prst="rect">
            <a:avLst/>
          </a:prstGeom>
          <a:noFill/>
        </p:spPr>
        <p:txBody>
          <a:bodyPr wrap="square" rtlCol="0">
            <a:spAutoFit/>
          </a:bodyPr>
          <a:lstStyle/>
          <a:p>
            <a:pPr eaLnBrk="1" hangingPunct="1">
              <a:buFont typeface="Wingdings" pitchFamily="2" charset="2"/>
              <a:buChar char="Ø"/>
            </a:pPr>
            <a:r>
              <a:rPr lang="en-US" dirty="0" smtClean="0"/>
              <a:t> </a:t>
            </a:r>
            <a:r>
              <a:rPr lang="en-US" sz="2800" dirty="0" smtClean="0">
                <a:latin typeface="Rockwell" pitchFamily="18" charset="0"/>
              </a:rPr>
              <a:t>Target the person’s present situation and its risks or consequences.</a:t>
            </a:r>
          </a:p>
          <a:p>
            <a:pPr lvl="1" eaLnBrk="1" hangingPunct="1">
              <a:buFont typeface="Arial" pitchFamily="34" charset="0"/>
              <a:buChar char="•"/>
            </a:pPr>
            <a:r>
              <a:rPr lang="en-US" sz="2800" dirty="0" smtClean="0">
                <a:latin typeface="Rockwell" pitchFamily="18" charset="0"/>
              </a:rPr>
              <a:t>Journals</a:t>
            </a:r>
          </a:p>
          <a:p>
            <a:pPr lvl="1" eaLnBrk="1" hangingPunct="1">
              <a:buFont typeface="Arial" pitchFamily="34" charset="0"/>
              <a:buChar char="•"/>
            </a:pPr>
            <a:r>
              <a:rPr lang="en-US" sz="2800" dirty="0" smtClean="0">
                <a:latin typeface="Rockwell" pitchFamily="18" charset="0"/>
              </a:rPr>
              <a:t>Family Input</a:t>
            </a:r>
          </a:p>
          <a:p>
            <a:pPr lvl="1" eaLnBrk="1" hangingPunct="1">
              <a:buFont typeface="Arial" pitchFamily="34" charset="0"/>
              <a:buChar char="•"/>
            </a:pPr>
            <a:r>
              <a:rPr lang="en-US" sz="2800" dirty="0" smtClean="0">
                <a:latin typeface="Rockwell" pitchFamily="18" charset="0"/>
              </a:rPr>
              <a:t>Friend’s input</a:t>
            </a:r>
          </a:p>
          <a:p>
            <a:pPr lvl="1" eaLnBrk="1" hangingPunct="1">
              <a:buFont typeface="Arial" pitchFamily="34" charset="0"/>
              <a:buChar char="•"/>
            </a:pPr>
            <a:r>
              <a:rPr lang="en-US" sz="2800" dirty="0" smtClean="0">
                <a:latin typeface="Rockwell" pitchFamily="18" charset="0"/>
              </a:rPr>
              <a:t>Objective tests</a:t>
            </a:r>
          </a:p>
          <a:p>
            <a:pPr lvl="1" eaLnBrk="1" hangingPunct="1">
              <a:buFont typeface="Arial" pitchFamily="34" charset="0"/>
              <a:buChar char="•"/>
            </a:pPr>
            <a:r>
              <a:rPr lang="en-US" sz="2800" dirty="0" smtClean="0">
                <a:latin typeface="Rockwell" pitchFamily="18" charset="0"/>
              </a:rPr>
              <a:t>Blood Work/Medical tests</a:t>
            </a:r>
          </a:p>
          <a:p>
            <a:pPr lvl="1" eaLnBrk="1" hangingPunct="1">
              <a:buFont typeface="Arial" pitchFamily="34" charset="0"/>
              <a:buChar char="•"/>
            </a:pPr>
            <a:r>
              <a:rPr lang="en-US" sz="2800" dirty="0" smtClean="0">
                <a:latin typeface="Rockwell" pitchFamily="18" charset="0"/>
              </a:rPr>
              <a:t>Probation Input</a:t>
            </a:r>
          </a:p>
          <a:p>
            <a:pPr lvl="1" eaLnBrk="1" hangingPunct="1">
              <a:buFont typeface="Arial" pitchFamily="34" charset="0"/>
              <a:buChar char="•"/>
            </a:pPr>
            <a:r>
              <a:rPr lang="en-US" sz="2800" dirty="0" smtClean="0">
                <a:latin typeface="Rockwell" pitchFamily="18" charset="0"/>
              </a:rPr>
              <a:t>Work Performance</a:t>
            </a:r>
            <a:endParaRPr lang="en-US" dirty="0">
              <a:latin typeface="Rockwell" pitchFamily="18" charset="0"/>
            </a:endParaRPr>
          </a:p>
        </p:txBody>
      </p:sp>
      <p:sp>
        <p:nvSpPr>
          <p:cNvPr id="7" name="TextBox 6"/>
          <p:cNvSpPr txBox="1"/>
          <p:nvPr/>
        </p:nvSpPr>
        <p:spPr>
          <a:xfrm>
            <a:off x="990600" y="1143000"/>
            <a:ext cx="7162800" cy="584775"/>
          </a:xfrm>
          <a:prstGeom prst="rect">
            <a:avLst/>
          </a:prstGeom>
          <a:noFill/>
        </p:spPr>
        <p:txBody>
          <a:bodyPr wrap="square" rtlCol="0">
            <a:spAutoFit/>
          </a:bodyPr>
          <a:lstStyle/>
          <a:p>
            <a:r>
              <a:rPr lang="en-US" sz="3200" dirty="0" smtClean="0">
                <a:solidFill>
                  <a:srgbClr val="669900"/>
                </a:solidFill>
                <a:latin typeface="Rockwell" pitchFamily="18" charset="0"/>
              </a:rPr>
              <a:t>Providing Feedback</a:t>
            </a:r>
            <a:endParaRPr lang="en-US" sz="3200" dirty="0">
              <a:solidFill>
                <a:srgbClr val="669900"/>
              </a:solidFill>
              <a:latin typeface="Rockwell"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94BF987-171F-4F17-85A6-9DAABDAA9ADD}" type="slidenum">
              <a:rPr lang="en-US" smtClean="0"/>
              <a:pPr/>
              <a:t>96</a:t>
            </a:fld>
            <a:endParaRPr lang="en-US"/>
          </a:p>
        </p:txBody>
      </p:sp>
      <p:pic>
        <p:nvPicPr>
          <p:cNvPr id="5" name="Picture 4"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6" name="TextBox 5"/>
          <p:cNvSpPr txBox="1"/>
          <p:nvPr/>
        </p:nvSpPr>
        <p:spPr>
          <a:xfrm>
            <a:off x="609600" y="1342644"/>
            <a:ext cx="8153400" cy="5121402"/>
          </a:xfrm>
          <a:prstGeom prst="rect">
            <a:avLst/>
          </a:prstGeom>
          <a:noFill/>
        </p:spPr>
        <p:txBody>
          <a:bodyPr wrap="square" rtlCol="0">
            <a:spAutoFit/>
          </a:bodyPr>
          <a:lstStyle/>
          <a:p>
            <a:pPr eaLnBrk="1" hangingPunct="1">
              <a:lnSpc>
                <a:spcPct val="80000"/>
              </a:lnSpc>
              <a:buFont typeface="Wingdings" pitchFamily="2" charset="2"/>
              <a:buNone/>
            </a:pPr>
            <a:r>
              <a:rPr lang="en-US" u="sng" dirty="0" smtClean="0">
                <a:latin typeface="Rockwell" pitchFamily="18" charset="0"/>
              </a:rPr>
              <a:t>Goal:</a:t>
            </a:r>
            <a:r>
              <a:rPr lang="en-US" dirty="0" smtClean="0">
                <a:latin typeface="Rockwell" pitchFamily="18" charset="0"/>
              </a:rPr>
              <a:t>	Shift in Focus</a:t>
            </a:r>
          </a:p>
          <a:p>
            <a:pPr eaLnBrk="1" hangingPunct="1">
              <a:lnSpc>
                <a:spcPct val="80000"/>
              </a:lnSpc>
              <a:buFont typeface="Wingdings" pitchFamily="2" charset="2"/>
              <a:buNone/>
            </a:pPr>
            <a:endParaRPr lang="en-US" sz="1050" dirty="0" smtClean="0">
              <a:latin typeface="Rockwell" pitchFamily="18" charset="0"/>
            </a:endParaRPr>
          </a:p>
          <a:p>
            <a:pPr lvl="3" eaLnBrk="1" hangingPunct="1">
              <a:lnSpc>
                <a:spcPct val="80000"/>
              </a:lnSpc>
            </a:pPr>
            <a:r>
              <a:rPr lang="en-US" sz="2000" dirty="0" smtClean="0">
                <a:latin typeface="Rockwell" pitchFamily="18" charset="0"/>
              </a:rPr>
              <a:t>Target participant’s perception</a:t>
            </a:r>
          </a:p>
          <a:p>
            <a:pPr lvl="3" eaLnBrk="1" hangingPunct="1">
              <a:lnSpc>
                <a:spcPct val="80000"/>
              </a:lnSpc>
            </a:pPr>
            <a:r>
              <a:rPr lang="en-US" sz="2000" dirty="0" smtClean="0">
                <a:latin typeface="Rockwell" pitchFamily="18" charset="0"/>
              </a:rPr>
              <a:t>Educate to develop insight</a:t>
            </a:r>
          </a:p>
          <a:p>
            <a:pPr lvl="3" eaLnBrk="1" hangingPunct="1">
              <a:lnSpc>
                <a:spcPct val="80000"/>
              </a:lnSpc>
            </a:pPr>
            <a:r>
              <a:rPr lang="en-US" sz="2000" dirty="0" smtClean="0">
                <a:latin typeface="Rockwell" pitchFamily="18" charset="0"/>
              </a:rPr>
              <a:t>Increase Hope</a:t>
            </a:r>
          </a:p>
          <a:p>
            <a:pPr lvl="3" eaLnBrk="1" hangingPunct="1">
              <a:lnSpc>
                <a:spcPct val="80000"/>
              </a:lnSpc>
            </a:pPr>
            <a:r>
              <a:rPr lang="en-US" sz="2000" dirty="0" smtClean="0">
                <a:latin typeface="Rockwell" pitchFamily="18" charset="0"/>
              </a:rPr>
              <a:t>Consciousness Raising</a:t>
            </a:r>
          </a:p>
          <a:p>
            <a:pPr eaLnBrk="1" hangingPunct="1">
              <a:lnSpc>
                <a:spcPct val="80000"/>
              </a:lnSpc>
              <a:buFont typeface="Wingdings" pitchFamily="2" charset="2"/>
              <a:buNone/>
            </a:pPr>
            <a:r>
              <a:rPr lang="en-US" u="sng" dirty="0" smtClean="0">
                <a:latin typeface="Rockwell" pitchFamily="18" charset="0"/>
              </a:rPr>
              <a:t>Objectives:</a:t>
            </a:r>
          </a:p>
          <a:p>
            <a:pPr eaLnBrk="1" hangingPunct="1">
              <a:lnSpc>
                <a:spcPct val="80000"/>
              </a:lnSpc>
              <a:buFont typeface="Wingdings" pitchFamily="2" charset="2"/>
              <a:buNone/>
            </a:pPr>
            <a:r>
              <a:rPr lang="en-US" dirty="0" smtClean="0">
                <a:latin typeface="Times New Roman" pitchFamily="18" charset="0"/>
                <a:cs typeface="Times New Roman" pitchFamily="18" charset="0"/>
              </a:rPr>
              <a:t>Conciseness raising		Assessment</a:t>
            </a:r>
          </a:p>
          <a:p>
            <a:pPr eaLnBrk="1" hangingPunct="1">
              <a:lnSpc>
                <a:spcPct val="80000"/>
              </a:lnSpc>
              <a:buFont typeface="Wingdings" pitchFamily="2" charset="2"/>
              <a:buNone/>
            </a:pPr>
            <a:r>
              <a:rPr lang="en-US" dirty="0" smtClean="0">
                <a:latin typeface="Times New Roman" pitchFamily="18" charset="0"/>
                <a:cs typeface="Times New Roman" pitchFamily="18" charset="0"/>
              </a:rPr>
              <a:t>Review Assessments		Education</a:t>
            </a:r>
          </a:p>
          <a:p>
            <a:pPr eaLnBrk="1" hangingPunct="1">
              <a:lnSpc>
                <a:spcPct val="80000"/>
              </a:lnSpc>
              <a:buFont typeface="Wingdings" pitchFamily="2" charset="2"/>
              <a:buNone/>
            </a:pPr>
            <a:r>
              <a:rPr lang="en-US" dirty="0" smtClean="0">
                <a:latin typeface="Times New Roman" pitchFamily="18" charset="0"/>
                <a:cs typeface="Times New Roman" pitchFamily="18" charset="0"/>
              </a:rPr>
              <a:t>Stress Management		Coping/Wellness</a:t>
            </a:r>
          </a:p>
          <a:p>
            <a:pPr eaLnBrk="1" hangingPunct="1">
              <a:lnSpc>
                <a:spcPct val="80000"/>
              </a:lnSpc>
              <a:buFont typeface="Wingdings" pitchFamily="2" charset="2"/>
              <a:buNone/>
            </a:pPr>
            <a:r>
              <a:rPr lang="en-US" dirty="0" smtClean="0">
                <a:latin typeface="Times New Roman" pitchFamily="18" charset="0"/>
                <a:cs typeface="Times New Roman" pitchFamily="18" charset="0"/>
              </a:rPr>
              <a:t>Assess for Depression		Assess Lifestyle</a:t>
            </a:r>
            <a:endParaRPr lang="en-US" sz="2000" dirty="0" smtClean="0">
              <a:latin typeface="Times New Roman" pitchFamily="18" charset="0"/>
              <a:cs typeface="Times New Roman" pitchFamily="18" charset="0"/>
            </a:endParaRPr>
          </a:p>
          <a:p>
            <a:pPr eaLnBrk="1" hangingPunct="1">
              <a:lnSpc>
                <a:spcPct val="80000"/>
              </a:lnSpc>
              <a:buFont typeface="Wingdings" pitchFamily="2" charset="2"/>
              <a:buNone/>
            </a:pPr>
            <a:endParaRPr lang="en-US" sz="2000" dirty="0" smtClean="0">
              <a:latin typeface="Rockwell" pitchFamily="18" charset="0"/>
            </a:endParaRPr>
          </a:p>
          <a:p>
            <a:pPr eaLnBrk="1" hangingPunct="1">
              <a:lnSpc>
                <a:spcPct val="80000"/>
              </a:lnSpc>
              <a:buFont typeface="Wingdings" pitchFamily="2" charset="2"/>
              <a:buNone/>
            </a:pPr>
            <a:r>
              <a:rPr lang="en-US" u="sng" dirty="0" smtClean="0">
                <a:latin typeface="Rockwell" pitchFamily="18" charset="0"/>
              </a:rPr>
              <a:t>Interventions:</a:t>
            </a:r>
          </a:p>
          <a:p>
            <a:pPr eaLnBrk="1" hangingPunct="1">
              <a:lnSpc>
                <a:spcPct val="80000"/>
              </a:lnSpc>
              <a:buFont typeface="Wingdings" pitchFamily="2" charset="2"/>
              <a:buNone/>
            </a:pPr>
            <a:r>
              <a:rPr lang="en-US" sz="2000" dirty="0" smtClean="0">
                <a:latin typeface="Times New Roman" pitchFamily="18" charset="0"/>
                <a:cs typeface="Times New Roman" pitchFamily="18" charset="0"/>
              </a:rPr>
              <a:t>Assessment Tools		Medical Evaluation</a:t>
            </a:r>
          </a:p>
          <a:p>
            <a:pPr eaLnBrk="1" hangingPunct="1">
              <a:lnSpc>
                <a:spcPct val="80000"/>
              </a:lnSpc>
              <a:buFont typeface="Wingdings" pitchFamily="2" charset="2"/>
              <a:buNone/>
            </a:pPr>
            <a:r>
              <a:rPr lang="en-US" sz="2000" dirty="0" smtClean="0">
                <a:latin typeface="Times New Roman" pitchFamily="18" charset="0"/>
                <a:cs typeface="Times New Roman" pitchFamily="18" charset="0"/>
              </a:rPr>
              <a:t>Education Groups	Social Alternatives</a:t>
            </a:r>
          </a:p>
          <a:p>
            <a:pPr eaLnBrk="1" hangingPunct="1">
              <a:lnSpc>
                <a:spcPct val="80000"/>
              </a:lnSpc>
              <a:buFont typeface="Wingdings" pitchFamily="2" charset="2"/>
              <a:buNone/>
            </a:pPr>
            <a:r>
              <a:rPr lang="en-US" sz="2000" dirty="0" smtClean="0">
                <a:latin typeface="Times New Roman" pitchFamily="18" charset="0"/>
                <a:cs typeface="Times New Roman" pitchFamily="18" charset="0"/>
              </a:rPr>
              <a:t>Typical Day		Journal</a:t>
            </a:r>
          </a:p>
          <a:p>
            <a:pPr eaLnBrk="1" hangingPunct="1">
              <a:lnSpc>
                <a:spcPct val="80000"/>
              </a:lnSpc>
              <a:buFont typeface="Wingdings" pitchFamily="2" charset="2"/>
              <a:buNone/>
            </a:pPr>
            <a:r>
              <a:rPr lang="en-US" sz="2000" dirty="0" smtClean="0">
                <a:latin typeface="Times New Roman" pitchFamily="18" charset="0"/>
                <a:cs typeface="Times New Roman" pitchFamily="18" charset="0"/>
              </a:rPr>
              <a:t>Timeline			Lifestyle Awareness</a:t>
            </a:r>
          </a:p>
          <a:p>
            <a:pPr eaLnBrk="1" hangingPunct="1">
              <a:lnSpc>
                <a:spcPct val="80000"/>
              </a:lnSpc>
              <a:buFont typeface="Wingdings" pitchFamily="2" charset="2"/>
              <a:buNone/>
            </a:pPr>
            <a:r>
              <a:rPr lang="en-US" sz="2000" dirty="0" smtClean="0">
                <a:latin typeface="Times New Roman" pitchFamily="18" charset="0"/>
                <a:cs typeface="Times New Roman" pitchFamily="18" charset="0"/>
              </a:rPr>
              <a:t>Wellness			Exercise</a:t>
            </a:r>
            <a:endParaRPr lang="en-US" sz="1400" dirty="0" smtClean="0">
              <a:latin typeface="Times New Roman" pitchFamily="18" charset="0"/>
              <a:cs typeface="Times New Roman" pitchFamily="18" charset="0"/>
            </a:endParaRPr>
          </a:p>
          <a:p>
            <a:endParaRPr lang="en-US" dirty="0"/>
          </a:p>
        </p:txBody>
      </p:sp>
      <p:sp>
        <p:nvSpPr>
          <p:cNvPr id="8" name="TextBox 7"/>
          <p:cNvSpPr txBox="1"/>
          <p:nvPr/>
        </p:nvSpPr>
        <p:spPr>
          <a:xfrm>
            <a:off x="2590800" y="381000"/>
            <a:ext cx="5867400" cy="954107"/>
          </a:xfrm>
          <a:prstGeom prst="rect">
            <a:avLst/>
          </a:prstGeom>
          <a:noFill/>
        </p:spPr>
        <p:txBody>
          <a:bodyPr wrap="square" rtlCol="0">
            <a:spAutoFit/>
          </a:bodyPr>
          <a:lstStyle/>
          <a:p>
            <a:pPr algn="ctr"/>
            <a:r>
              <a:rPr lang="en-US" sz="3200" b="1" dirty="0" smtClean="0">
                <a:solidFill>
                  <a:srgbClr val="669900"/>
                </a:solidFill>
                <a:latin typeface="Rockwell" pitchFamily="18" charset="0"/>
              </a:rPr>
              <a:t>Treatment Planning</a:t>
            </a:r>
            <a:r>
              <a:rPr lang="en-US" b="1" dirty="0" smtClean="0">
                <a:solidFill>
                  <a:srgbClr val="669900"/>
                </a:solidFill>
                <a:latin typeface="Rockwell" pitchFamily="18" charset="0"/>
              </a:rPr>
              <a:t/>
            </a:r>
            <a:br>
              <a:rPr lang="en-US" b="1" dirty="0" smtClean="0">
                <a:solidFill>
                  <a:srgbClr val="669900"/>
                </a:solidFill>
                <a:latin typeface="Rockwell" pitchFamily="18" charset="0"/>
              </a:rPr>
            </a:br>
            <a:r>
              <a:rPr lang="en-US" b="1" dirty="0" smtClean="0">
                <a:solidFill>
                  <a:srgbClr val="669900"/>
                </a:solidFill>
                <a:latin typeface="Rockwell" pitchFamily="18" charset="0"/>
              </a:rPr>
              <a:t>Precontemplation</a:t>
            </a:r>
            <a:endParaRPr lang="en-US" b="1" dirty="0">
              <a:solidFill>
                <a:srgbClr val="669900"/>
              </a:solidFill>
              <a:latin typeface="Rockwell"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8" name="Slide Number Placeholder 5"/>
          <p:cNvSpPr>
            <a:spLocks noGrp="1"/>
          </p:cNvSpPr>
          <p:nvPr>
            <p:ph type="sldNum" sz="quarter" idx="12"/>
          </p:nvPr>
        </p:nvSpPr>
        <p:spPr/>
        <p:txBody>
          <a:bodyPr/>
          <a:lstStyle/>
          <a:p>
            <a:pPr>
              <a:defRPr/>
            </a:pPr>
            <a:fld id="{6654BF52-4298-442F-871E-23378B418247}" type="slidenum">
              <a:rPr lang="en-US"/>
              <a:pPr>
                <a:defRPr/>
              </a:pPr>
              <a:t>97</a:t>
            </a:fld>
            <a:endParaRPr lang="en-US"/>
          </a:p>
        </p:txBody>
      </p:sp>
      <p:sp>
        <p:nvSpPr>
          <p:cNvPr id="7172" name="Rectangle 2"/>
          <p:cNvSpPr>
            <a:spLocks noGrp="1" noChangeArrowheads="1"/>
          </p:cNvSpPr>
          <p:nvPr>
            <p:ph type="title"/>
          </p:nvPr>
        </p:nvSpPr>
        <p:spPr/>
        <p:txBody>
          <a:bodyPr/>
          <a:lstStyle/>
          <a:p>
            <a:pPr eaLnBrk="1" hangingPunct="1"/>
            <a:r>
              <a:rPr lang="en-US" u="sng" dirty="0" smtClean="0">
                <a:solidFill>
                  <a:schemeClr val="accent6">
                    <a:lumMod val="75000"/>
                  </a:schemeClr>
                </a:solidFill>
                <a:latin typeface="Elephant" pitchFamily="18" charset="0"/>
              </a:rPr>
              <a:t>Contemplation</a:t>
            </a:r>
          </a:p>
        </p:txBody>
      </p:sp>
      <p:sp>
        <p:nvSpPr>
          <p:cNvPr id="7173" name="Rectangle 3"/>
          <p:cNvSpPr>
            <a:spLocks noGrp="1" noChangeArrowheads="1"/>
          </p:cNvSpPr>
          <p:nvPr>
            <p:ph type="body" idx="1"/>
          </p:nvPr>
        </p:nvSpPr>
        <p:spPr>
          <a:xfrm>
            <a:off x="381000" y="2286000"/>
            <a:ext cx="8534400" cy="4114800"/>
          </a:xfrm>
        </p:spPr>
        <p:txBody>
          <a:bodyPr/>
          <a:lstStyle/>
          <a:p>
            <a:r>
              <a:rPr lang="en-US" dirty="0" smtClean="0">
                <a:latin typeface="Rockwell" pitchFamily="18" charset="0"/>
                <a:cs typeface="Times New Roman" pitchFamily="18" charset="0"/>
              </a:rPr>
              <a:t>Increase awareness causes  ambivalence       							(</a:t>
            </a:r>
            <a:r>
              <a:rPr lang="en-US" sz="2800" i="1" dirty="0" smtClean="0">
                <a:latin typeface="Rockwell" pitchFamily="18" charset="0"/>
                <a:cs typeface="Times New Roman" pitchFamily="18" charset="0"/>
              </a:rPr>
              <a:t>Normal</a:t>
            </a:r>
            <a:r>
              <a:rPr lang="en-US" dirty="0" smtClean="0">
                <a:latin typeface="Rockwell" pitchFamily="18" charset="0"/>
                <a:cs typeface="Times New Roman" pitchFamily="18" charset="0"/>
              </a:rPr>
              <a:t>)</a:t>
            </a:r>
          </a:p>
          <a:p>
            <a:pPr eaLnBrk="1" hangingPunct="1"/>
            <a:r>
              <a:rPr lang="en-US" dirty="0" smtClean="0">
                <a:latin typeface="Rockwell" pitchFamily="18" charset="0"/>
                <a:cs typeface="Times New Roman" pitchFamily="18" charset="0"/>
              </a:rPr>
              <a:t>There is a resistance to change, </a:t>
            </a:r>
            <a:r>
              <a:rPr lang="en-US" sz="2400" dirty="0" smtClean="0">
                <a:latin typeface="Times New Roman" pitchFamily="18" charset="0"/>
                <a:cs typeface="Times New Roman" pitchFamily="18" charset="0"/>
              </a:rPr>
              <a:t>The desire to change exists simultaneously with an unwitting resistance to it.</a:t>
            </a:r>
            <a:endParaRPr lang="en-US" dirty="0" smtClean="0">
              <a:latin typeface="Rockwell" pitchFamily="18" charset="0"/>
              <a:cs typeface="Times New Roman" pitchFamily="18" charset="0"/>
            </a:endParaRPr>
          </a:p>
          <a:p>
            <a:pPr eaLnBrk="1" hangingPunct="1"/>
            <a:r>
              <a:rPr lang="en-US" dirty="0" smtClean="0">
                <a:latin typeface="Rockwell" pitchFamily="18" charset="0"/>
                <a:cs typeface="Times New Roman" pitchFamily="18" charset="0"/>
              </a:rPr>
              <a:t>Open to information about problem, </a:t>
            </a:r>
          </a:p>
          <a:p>
            <a:pPr eaLnBrk="1" hangingPunct="1"/>
            <a:r>
              <a:rPr lang="en-US" dirty="0" smtClean="0">
                <a:latin typeface="Rockwell" pitchFamily="18" charset="0"/>
                <a:cs typeface="Times New Roman" pitchFamily="18" charset="0"/>
              </a:rPr>
              <a:t>May feel stuck, </a:t>
            </a:r>
          </a:p>
          <a:p>
            <a:pPr eaLnBrk="1" hangingPunct="1"/>
            <a:r>
              <a:rPr lang="en-US" dirty="0" smtClean="0">
                <a:latin typeface="Rockwell" pitchFamily="18" charset="0"/>
                <a:cs typeface="Times New Roman" pitchFamily="18" charset="0"/>
              </a:rPr>
              <a:t>Action may be avoided, </a:t>
            </a:r>
          </a:p>
        </p:txBody>
      </p:sp>
      <p:sp>
        <p:nvSpPr>
          <p:cNvPr id="7174" name="Text Box 4"/>
          <p:cNvSpPr txBox="1">
            <a:spLocks noChangeArrowheads="1"/>
          </p:cNvSpPr>
          <p:nvPr/>
        </p:nvSpPr>
        <p:spPr bwMode="auto">
          <a:xfrm>
            <a:off x="1828800" y="1828800"/>
            <a:ext cx="3111500" cy="457200"/>
          </a:xfrm>
          <a:prstGeom prst="rect">
            <a:avLst/>
          </a:prstGeom>
          <a:noFill/>
          <a:ln w="9525">
            <a:noFill/>
            <a:miter lim="800000"/>
            <a:headEnd/>
            <a:tailEnd/>
          </a:ln>
        </p:spPr>
        <p:txBody>
          <a:bodyPr wrap="none">
            <a:spAutoFit/>
          </a:bodyPr>
          <a:lstStyle/>
          <a:p>
            <a:pPr>
              <a:spcBef>
                <a:spcPct val="50000"/>
              </a:spcBef>
            </a:pPr>
            <a:r>
              <a:rPr lang="en-US" dirty="0">
                <a:solidFill>
                  <a:schemeClr val="tx2"/>
                </a:solidFill>
                <a:latin typeface="Rockwell Extra Bold" pitchFamily="18" charset="0"/>
                <a:cs typeface="Times New Roman" pitchFamily="18" charset="0"/>
              </a:rPr>
              <a:t>Characteristics:</a:t>
            </a:r>
            <a:endParaRPr lang="en-US" dirty="0">
              <a:latin typeface="Tahoma" pitchFamily="34" charset="0"/>
            </a:endParaRPr>
          </a:p>
        </p:txBody>
      </p:sp>
      <p:graphicFrame>
        <p:nvGraphicFramePr>
          <p:cNvPr id="7170" name="Object 0"/>
          <p:cNvGraphicFramePr>
            <a:graphicFrameLocks noChangeAspect="1"/>
          </p:cNvGraphicFramePr>
          <p:nvPr/>
        </p:nvGraphicFramePr>
        <p:xfrm>
          <a:off x="7172467" y="4800600"/>
          <a:ext cx="1760396" cy="1835150"/>
        </p:xfrm>
        <a:graphic>
          <a:graphicData uri="http://schemas.openxmlformats.org/presentationml/2006/ole">
            <mc:AlternateContent xmlns:mc="http://schemas.openxmlformats.org/markup-compatibility/2006">
              <mc:Choice xmlns:v="urn:schemas-microsoft-com:vml" Requires="v">
                <p:oleObj spid="_x0000_s194563" name="Clip" r:id="rId4" imgW="3293640" imgH="3435480" progId="">
                  <p:embed/>
                </p:oleObj>
              </mc:Choice>
              <mc:Fallback>
                <p:oleObj name="Clip" r:id="rId4" imgW="3293640" imgH="343548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2467" y="4800600"/>
                        <a:ext cx="1760396" cy="183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 Box 6"/>
          <p:cNvSpPr txBox="1">
            <a:spLocks noChangeArrowheads="1"/>
          </p:cNvSpPr>
          <p:nvPr/>
        </p:nvSpPr>
        <p:spPr bwMode="auto">
          <a:xfrm>
            <a:off x="6096000" y="1219200"/>
            <a:ext cx="2743200"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hlink"/>
                </a:solidFill>
                <a:latin typeface="Baskerville Old Face" pitchFamily="18" charset="0"/>
              </a:rPr>
              <a:t>Thinking Stage</a:t>
            </a:r>
          </a:p>
        </p:txBody>
      </p:sp>
    </p:spTree>
  </p:cSld>
  <p:clrMapOvr>
    <a:masterClrMapping/>
  </p:clrMapOvr>
  <p:transition>
    <p:cover dir="l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1.jpg"/>
          <p:cNvPicPr>
            <a:picLocks noChangeAspect="1"/>
          </p:cNvPicPr>
          <p:nvPr/>
        </p:nvPicPr>
        <p:blipFill>
          <a:blip r:embed="rId3" cstate="print"/>
          <a:stretch>
            <a:fillRect/>
          </a:stretch>
        </p:blipFill>
        <p:spPr>
          <a:xfrm>
            <a:off x="5083" y="0"/>
            <a:ext cx="9133834" cy="6858000"/>
          </a:xfrm>
          <a:prstGeom prst="rect">
            <a:avLst/>
          </a:prstGeom>
        </p:spPr>
      </p:pic>
      <p:sp>
        <p:nvSpPr>
          <p:cNvPr id="10" name="Slide Number Placeholder 5"/>
          <p:cNvSpPr>
            <a:spLocks noGrp="1"/>
          </p:cNvSpPr>
          <p:nvPr>
            <p:ph type="sldNum" sz="quarter" idx="12"/>
          </p:nvPr>
        </p:nvSpPr>
        <p:spPr/>
        <p:txBody>
          <a:bodyPr/>
          <a:lstStyle/>
          <a:p>
            <a:pPr>
              <a:defRPr/>
            </a:pPr>
            <a:fld id="{BB78AC0C-B656-4986-82DE-D10D11E17E78}" type="slidenum">
              <a:rPr lang="en-US"/>
              <a:pPr>
                <a:defRPr/>
              </a:pPr>
              <a:t>98</a:t>
            </a:fld>
            <a:endParaRPr lang="en-US"/>
          </a:p>
        </p:txBody>
      </p:sp>
      <p:sp>
        <p:nvSpPr>
          <p:cNvPr id="8197" name="Rectangle 2"/>
          <p:cNvSpPr>
            <a:spLocks noGrp="1" noChangeArrowheads="1"/>
          </p:cNvSpPr>
          <p:nvPr>
            <p:ph type="title"/>
          </p:nvPr>
        </p:nvSpPr>
        <p:spPr>
          <a:xfrm>
            <a:off x="2057400" y="381000"/>
            <a:ext cx="7086600" cy="1143000"/>
          </a:xfrm>
        </p:spPr>
        <p:txBody>
          <a:bodyPr/>
          <a:lstStyle/>
          <a:p>
            <a:pPr eaLnBrk="1" hangingPunct="1"/>
            <a:r>
              <a:rPr lang="en-US" u="sng" dirty="0" smtClean="0">
                <a:solidFill>
                  <a:schemeClr val="accent6">
                    <a:lumMod val="75000"/>
                  </a:schemeClr>
                </a:solidFill>
                <a:latin typeface="Elephant" pitchFamily="18" charset="0"/>
              </a:rPr>
              <a:t>Contemplation</a:t>
            </a:r>
          </a:p>
        </p:txBody>
      </p:sp>
      <p:sp>
        <p:nvSpPr>
          <p:cNvPr id="8198" name="Rectangle 3"/>
          <p:cNvSpPr>
            <a:spLocks noGrp="1" noChangeArrowheads="1"/>
          </p:cNvSpPr>
          <p:nvPr>
            <p:ph type="body" idx="1"/>
          </p:nvPr>
        </p:nvSpPr>
        <p:spPr>
          <a:xfrm>
            <a:off x="228600" y="2133600"/>
            <a:ext cx="6288088" cy="4114800"/>
          </a:xfrm>
        </p:spPr>
        <p:txBody>
          <a:bodyPr/>
          <a:lstStyle/>
          <a:p>
            <a:pPr eaLnBrk="1" hangingPunct="1">
              <a:lnSpc>
                <a:spcPct val="90000"/>
              </a:lnSpc>
            </a:pPr>
            <a:r>
              <a:rPr lang="en-US" dirty="0" smtClean="0">
                <a:latin typeface="Rockwell" pitchFamily="18" charset="0"/>
                <a:cs typeface="Times New Roman" pitchFamily="18" charset="0"/>
              </a:rPr>
              <a:t>Await some type of external intervention, </a:t>
            </a:r>
          </a:p>
          <a:p>
            <a:pPr eaLnBrk="1" hangingPunct="1">
              <a:lnSpc>
                <a:spcPct val="90000"/>
              </a:lnSpc>
            </a:pPr>
            <a:r>
              <a:rPr lang="en-US" dirty="0" smtClean="0">
                <a:latin typeface="Rockwell" pitchFamily="18" charset="0"/>
                <a:cs typeface="Times New Roman" pitchFamily="18" charset="0"/>
              </a:rPr>
              <a:t>Analysis causes paralysis, </a:t>
            </a:r>
          </a:p>
          <a:p>
            <a:pPr eaLnBrk="1" hangingPunct="1">
              <a:lnSpc>
                <a:spcPct val="90000"/>
              </a:lnSpc>
            </a:pPr>
            <a:r>
              <a:rPr lang="en-US" dirty="0" smtClean="0">
                <a:latin typeface="Rockwell" pitchFamily="18" charset="0"/>
                <a:cs typeface="Times New Roman" pitchFamily="18" charset="0"/>
              </a:rPr>
              <a:t>Fear of failure, </a:t>
            </a:r>
          </a:p>
          <a:p>
            <a:pPr eaLnBrk="1" hangingPunct="1">
              <a:lnSpc>
                <a:spcPct val="90000"/>
              </a:lnSpc>
            </a:pPr>
            <a:r>
              <a:rPr lang="en-US" dirty="0" smtClean="0">
                <a:latin typeface="Rockwell" pitchFamily="18" charset="0"/>
                <a:cs typeface="Times New Roman" pitchFamily="18" charset="0"/>
              </a:rPr>
              <a:t>Fear of new self, </a:t>
            </a:r>
          </a:p>
          <a:p>
            <a:pPr eaLnBrk="1" hangingPunct="1">
              <a:lnSpc>
                <a:spcPct val="90000"/>
              </a:lnSpc>
            </a:pPr>
            <a:r>
              <a:rPr lang="en-US" dirty="0" smtClean="0">
                <a:latin typeface="Rockwell" pitchFamily="18" charset="0"/>
                <a:cs typeface="Times New Roman" pitchFamily="18" charset="0"/>
              </a:rPr>
              <a:t>Threatened identity or security, </a:t>
            </a:r>
          </a:p>
          <a:p>
            <a:pPr eaLnBrk="1" hangingPunct="1">
              <a:lnSpc>
                <a:spcPct val="90000"/>
              </a:lnSpc>
            </a:pPr>
            <a:r>
              <a:rPr lang="en-US" dirty="0" smtClean="0">
                <a:latin typeface="Rockwell" pitchFamily="18" charset="0"/>
                <a:cs typeface="Times New Roman" pitchFamily="18" charset="0"/>
              </a:rPr>
              <a:t>Wait for the magic moment</a:t>
            </a:r>
            <a:r>
              <a:rPr lang="en-US" dirty="0" smtClean="0">
                <a:cs typeface="Times New Roman" pitchFamily="18" charset="0"/>
              </a:rPr>
              <a:t>.</a:t>
            </a:r>
            <a:r>
              <a:rPr lang="en-US" dirty="0" smtClean="0"/>
              <a:t> </a:t>
            </a:r>
          </a:p>
        </p:txBody>
      </p:sp>
      <p:sp>
        <p:nvSpPr>
          <p:cNvPr id="8199" name="Text Box 4"/>
          <p:cNvSpPr txBox="1">
            <a:spLocks noChangeArrowheads="1"/>
          </p:cNvSpPr>
          <p:nvPr/>
        </p:nvSpPr>
        <p:spPr bwMode="auto">
          <a:xfrm>
            <a:off x="1676400" y="1524000"/>
            <a:ext cx="4287838" cy="944563"/>
          </a:xfrm>
          <a:prstGeom prst="rect">
            <a:avLst/>
          </a:prstGeom>
          <a:noFill/>
          <a:ln w="9525">
            <a:noFill/>
            <a:miter lim="800000"/>
            <a:headEnd/>
            <a:tailEnd/>
          </a:ln>
        </p:spPr>
        <p:txBody>
          <a:bodyPr wrap="none">
            <a:spAutoFit/>
          </a:bodyPr>
          <a:lstStyle/>
          <a:p>
            <a:pPr>
              <a:spcBef>
                <a:spcPct val="50000"/>
              </a:spcBef>
            </a:pPr>
            <a:r>
              <a:rPr lang="en-US" sz="2000" dirty="0">
                <a:solidFill>
                  <a:schemeClr val="tx2"/>
                </a:solidFill>
                <a:latin typeface="Rockwell Extra Bold" pitchFamily="18" charset="0"/>
                <a:cs typeface="Times New Roman" pitchFamily="18" charset="0"/>
              </a:rPr>
              <a:t>Characteristics Continued:</a:t>
            </a:r>
            <a:endParaRPr lang="en-US" dirty="0">
              <a:solidFill>
                <a:schemeClr val="tx2"/>
              </a:solidFill>
              <a:latin typeface="Rockwell Extra Bold" pitchFamily="18" charset="0"/>
              <a:cs typeface="Times New Roman" pitchFamily="18" charset="0"/>
            </a:endParaRPr>
          </a:p>
          <a:p>
            <a:pPr>
              <a:spcBef>
                <a:spcPct val="50000"/>
              </a:spcBef>
            </a:pPr>
            <a:endParaRPr lang="en-US" dirty="0">
              <a:latin typeface="Tahoma" pitchFamily="34" charset="0"/>
            </a:endParaRPr>
          </a:p>
        </p:txBody>
      </p:sp>
      <p:graphicFrame>
        <p:nvGraphicFramePr>
          <p:cNvPr id="8194" name="Object 0"/>
          <p:cNvGraphicFramePr>
            <a:graphicFrameLocks noChangeAspect="1"/>
          </p:cNvGraphicFramePr>
          <p:nvPr/>
        </p:nvGraphicFramePr>
        <p:xfrm>
          <a:off x="5791200" y="1143000"/>
          <a:ext cx="3165475" cy="3094038"/>
        </p:xfrm>
        <a:graphic>
          <a:graphicData uri="http://schemas.openxmlformats.org/presentationml/2006/ole">
            <mc:AlternateContent xmlns:mc="http://schemas.openxmlformats.org/markup-compatibility/2006">
              <mc:Choice xmlns:v="urn:schemas-microsoft-com:vml" Requires="v">
                <p:oleObj spid="_x0000_s195588" name="Clip" r:id="rId4" imgW="3545640" imgH="3467160" progId="">
                  <p:embed/>
                </p:oleObj>
              </mc:Choice>
              <mc:Fallback>
                <p:oleObj name="Clip" r:id="rId4" imgW="3545640" imgH="346716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143000"/>
                        <a:ext cx="3165475" cy="309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1"/>
          <p:cNvGraphicFramePr>
            <a:graphicFrameLocks noChangeAspect="1"/>
          </p:cNvGraphicFramePr>
          <p:nvPr/>
        </p:nvGraphicFramePr>
        <p:xfrm>
          <a:off x="6858000" y="4800600"/>
          <a:ext cx="2073275" cy="1873250"/>
        </p:xfrm>
        <a:graphic>
          <a:graphicData uri="http://schemas.openxmlformats.org/presentationml/2006/ole">
            <mc:AlternateContent xmlns:mc="http://schemas.openxmlformats.org/markup-compatibility/2006">
              <mc:Choice xmlns:v="urn:schemas-microsoft-com:vml" Requires="v">
                <p:oleObj spid="_x0000_s195589" name="Clip" r:id="rId6" imgW="2073240" imgH="1949400" progId="">
                  <p:embed/>
                </p:oleObj>
              </mc:Choice>
              <mc:Fallback>
                <p:oleObj name="Clip" r:id="rId6" imgW="2073240" imgH="194940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800600"/>
                        <a:ext cx="2073275"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ext Box 7"/>
          <p:cNvSpPr txBox="1">
            <a:spLocks noChangeArrowheads="1"/>
          </p:cNvSpPr>
          <p:nvPr/>
        </p:nvSpPr>
        <p:spPr bwMode="auto">
          <a:xfrm>
            <a:off x="6172200" y="4343400"/>
            <a:ext cx="2514600" cy="366713"/>
          </a:xfrm>
          <a:prstGeom prst="rect">
            <a:avLst/>
          </a:prstGeom>
          <a:noFill/>
          <a:ln w="9525">
            <a:noFill/>
            <a:miter lim="800000"/>
            <a:headEnd/>
            <a:tailEnd/>
          </a:ln>
        </p:spPr>
        <p:txBody>
          <a:bodyPr>
            <a:spAutoFit/>
          </a:bodyPr>
          <a:lstStyle/>
          <a:p>
            <a:pPr>
              <a:spcBef>
                <a:spcPct val="50000"/>
              </a:spcBef>
            </a:pPr>
            <a:r>
              <a:rPr lang="en-US" sz="1800">
                <a:latin typeface="Rockwell Condensed" pitchFamily="18" charset="0"/>
              </a:rPr>
              <a:t>CHRONIC CONTEMPLATOR</a:t>
            </a:r>
          </a:p>
        </p:txBody>
      </p:sp>
      <p:sp>
        <p:nvSpPr>
          <p:cNvPr id="8201" name="Rectangle 8"/>
          <p:cNvSpPr>
            <a:spLocks noChangeArrowheads="1"/>
          </p:cNvSpPr>
          <p:nvPr/>
        </p:nvSpPr>
        <p:spPr bwMode="auto">
          <a:xfrm>
            <a:off x="6096000" y="4343400"/>
            <a:ext cx="2286000" cy="304800"/>
          </a:xfrm>
          <a:prstGeom prst="rect">
            <a:avLst/>
          </a:prstGeom>
          <a:noFill/>
          <a:ln w="28575">
            <a:solidFill>
              <a:srgbClr val="993366"/>
            </a:solidFill>
            <a:miter lim="800000"/>
            <a:headEnd/>
            <a:tailEnd/>
          </a:ln>
        </p:spPr>
        <p:txBody>
          <a:bodyPr wrap="none" anchor="ctr"/>
          <a:lstStyle/>
          <a:p>
            <a:endParaRPr lang="en-US"/>
          </a:p>
        </p:txBody>
      </p:sp>
    </p:spTree>
  </p:cSld>
  <p:clrMapOvr>
    <a:masterClrMapping/>
  </p:clrMapOvr>
  <p:transition>
    <p:cover dir="l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5083" y="0"/>
            <a:ext cx="9133834" cy="6858000"/>
          </a:xfrm>
          <a:prstGeom prst="rect">
            <a:avLst/>
          </a:prstGeom>
        </p:spPr>
      </p:pic>
      <p:sp>
        <p:nvSpPr>
          <p:cNvPr id="5" name="Slide Number Placeholder 5"/>
          <p:cNvSpPr>
            <a:spLocks noGrp="1"/>
          </p:cNvSpPr>
          <p:nvPr>
            <p:ph type="sldNum" sz="quarter" idx="12"/>
          </p:nvPr>
        </p:nvSpPr>
        <p:spPr/>
        <p:txBody>
          <a:bodyPr/>
          <a:lstStyle/>
          <a:p>
            <a:pPr>
              <a:defRPr/>
            </a:pPr>
            <a:fld id="{0F64D254-C1F4-4E1A-99BF-DE9853E15C17}" type="slidenum">
              <a:rPr lang="en-US"/>
              <a:pPr>
                <a:defRPr/>
              </a:pPr>
              <a:t>99</a:t>
            </a:fld>
            <a:endParaRPr lang="en-US"/>
          </a:p>
        </p:txBody>
      </p:sp>
      <p:sp>
        <p:nvSpPr>
          <p:cNvPr id="123907" name="Rectangle 2"/>
          <p:cNvSpPr>
            <a:spLocks noGrp="1" noChangeArrowheads="1"/>
          </p:cNvSpPr>
          <p:nvPr>
            <p:ph type="title"/>
          </p:nvPr>
        </p:nvSpPr>
        <p:spPr/>
        <p:txBody>
          <a:bodyPr/>
          <a:lstStyle/>
          <a:p>
            <a:pPr eaLnBrk="1" hangingPunct="1"/>
            <a:r>
              <a:rPr lang="en-US" dirty="0" smtClean="0">
                <a:latin typeface="Elephant" pitchFamily="18" charset="0"/>
              </a:rPr>
              <a:t> </a:t>
            </a:r>
            <a:r>
              <a:rPr lang="en-US" u="sng" dirty="0" smtClean="0">
                <a:solidFill>
                  <a:schemeClr val="accent6">
                    <a:lumMod val="75000"/>
                  </a:schemeClr>
                </a:solidFill>
                <a:latin typeface="Elephant" pitchFamily="18" charset="0"/>
              </a:rPr>
              <a:t>Contemplation</a:t>
            </a:r>
          </a:p>
        </p:txBody>
      </p:sp>
      <p:sp>
        <p:nvSpPr>
          <p:cNvPr id="123908" name="Rectangle 3"/>
          <p:cNvSpPr>
            <a:spLocks noGrp="1" noChangeArrowheads="1"/>
          </p:cNvSpPr>
          <p:nvPr>
            <p:ph type="body" idx="1"/>
          </p:nvPr>
        </p:nvSpPr>
        <p:spPr>
          <a:xfrm>
            <a:off x="1143000" y="1828800"/>
            <a:ext cx="7772400" cy="4114800"/>
          </a:xfrm>
        </p:spPr>
        <p:txBody>
          <a:bodyPr/>
          <a:lstStyle/>
          <a:p>
            <a:pPr eaLnBrk="1" hangingPunct="1"/>
            <a:r>
              <a:rPr lang="en-US" sz="2400" b="1" dirty="0" smtClean="0">
                <a:latin typeface="Wide Latin" pitchFamily="18" charset="0"/>
              </a:rPr>
              <a:t>GOAL:</a:t>
            </a:r>
          </a:p>
          <a:p>
            <a:pPr lvl="1" eaLnBrk="1" hangingPunct="1"/>
            <a:r>
              <a:rPr lang="en-US" b="1" dirty="0" smtClean="0">
                <a:solidFill>
                  <a:srgbClr val="0000FF"/>
                </a:solidFill>
                <a:latin typeface="Rockwell" pitchFamily="18" charset="0"/>
              </a:rPr>
              <a:t>Shift the focus to awareness of the problem</a:t>
            </a:r>
            <a:r>
              <a:rPr lang="en-US" dirty="0" smtClean="0">
                <a:solidFill>
                  <a:srgbClr val="0000FF"/>
                </a:solidFill>
                <a:latin typeface="Rockwell" pitchFamily="18" charset="0"/>
              </a:rPr>
              <a:t> </a:t>
            </a:r>
            <a:r>
              <a:rPr lang="en-US" b="1" dirty="0" smtClean="0">
                <a:solidFill>
                  <a:srgbClr val="0000FF"/>
                </a:solidFill>
                <a:latin typeface="Rockwell" pitchFamily="18" charset="0"/>
              </a:rPr>
              <a:t> and the solutions</a:t>
            </a:r>
          </a:p>
          <a:p>
            <a:pPr eaLnBrk="1" hangingPunct="1">
              <a:lnSpc>
                <a:spcPct val="90000"/>
              </a:lnSpc>
            </a:pPr>
            <a:endParaRPr lang="en-US" sz="2800" dirty="0" smtClean="0">
              <a:latin typeface="Wide Latin" pitchFamily="18" charset="0"/>
            </a:endParaRPr>
          </a:p>
          <a:p>
            <a:pPr eaLnBrk="1" hangingPunct="1">
              <a:lnSpc>
                <a:spcPct val="90000"/>
              </a:lnSpc>
            </a:pPr>
            <a:r>
              <a:rPr lang="en-US" sz="2800" dirty="0" smtClean="0">
                <a:latin typeface="Wide Latin" pitchFamily="18" charset="0"/>
              </a:rPr>
              <a:t>Techniques:</a:t>
            </a:r>
          </a:p>
          <a:p>
            <a:pPr eaLnBrk="1" hangingPunct="1">
              <a:lnSpc>
                <a:spcPct val="90000"/>
              </a:lnSpc>
              <a:buFont typeface="Wingdings" pitchFamily="2" charset="2"/>
              <a:buNone/>
            </a:pPr>
            <a:r>
              <a:rPr lang="en-US" sz="2800" b="1" dirty="0" smtClean="0">
                <a:solidFill>
                  <a:schemeClr val="hlink"/>
                </a:solidFill>
              </a:rPr>
              <a:t>   </a:t>
            </a:r>
            <a:r>
              <a:rPr lang="en-US" sz="2400" b="1" dirty="0" smtClean="0">
                <a:solidFill>
                  <a:schemeClr val="hlink"/>
                </a:solidFill>
                <a:latin typeface="Rockwell" pitchFamily="18" charset="0"/>
              </a:rPr>
              <a:t>Consciousness Raising &amp;   Social Liberation</a:t>
            </a:r>
            <a:endParaRPr lang="en-US" sz="1800" b="1" dirty="0" smtClean="0">
              <a:solidFill>
                <a:schemeClr val="hlink"/>
              </a:solidFill>
              <a:latin typeface="Rockwell" pitchFamily="18" charset="0"/>
            </a:endParaRPr>
          </a:p>
          <a:p>
            <a:pPr eaLnBrk="1" hangingPunct="1">
              <a:lnSpc>
                <a:spcPct val="90000"/>
              </a:lnSpc>
              <a:buFont typeface="Wingdings" pitchFamily="2" charset="2"/>
              <a:buNone/>
            </a:pPr>
            <a:r>
              <a:rPr lang="en-US" sz="2800" dirty="0" smtClean="0"/>
              <a:t>	</a:t>
            </a:r>
            <a:r>
              <a:rPr lang="en-US" sz="2800" b="1" dirty="0" smtClean="0">
                <a:solidFill>
                  <a:schemeClr val="hlink"/>
                </a:solidFill>
                <a:latin typeface="Rockwell" pitchFamily="18" charset="0"/>
              </a:rPr>
              <a:t>Emotional Arousal</a:t>
            </a:r>
            <a:endParaRPr lang="en-US" sz="2800" dirty="0" smtClean="0">
              <a:latin typeface="Rockwell" pitchFamily="18" charset="0"/>
            </a:endParaRPr>
          </a:p>
          <a:p>
            <a:pPr eaLnBrk="1" hangingPunct="1">
              <a:lnSpc>
                <a:spcPct val="90000"/>
              </a:lnSpc>
              <a:buFont typeface="Wingdings" pitchFamily="2" charset="2"/>
              <a:buNone/>
            </a:pPr>
            <a:r>
              <a:rPr lang="en-US" sz="2800" dirty="0" smtClean="0">
                <a:latin typeface="Rockwell" pitchFamily="18" charset="0"/>
              </a:rPr>
              <a:t>    </a:t>
            </a:r>
            <a:r>
              <a:rPr lang="en-US" sz="2800" b="1" dirty="0" smtClean="0">
                <a:solidFill>
                  <a:schemeClr val="hlink"/>
                </a:solidFill>
                <a:latin typeface="Rockwell" pitchFamily="18" charset="0"/>
              </a:rPr>
              <a:t>Self-Reevaluation</a:t>
            </a:r>
          </a:p>
          <a:p>
            <a:pPr lvl="1" eaLnBrk="1" hangingPunct="1">
              <a:lnSpc>
                <a:spcPct val="90000"/>
              </a:lnSpc>
              <a:buFont typeface="Wingdings" pitchFamily="2" charset="2"/>
              <a:buNone/>
            </a:pPr>
            <a:r>
              <a:rPr lang="en-US" sz="2400" dirty="0" smtClean="0"/>
              <a:t>	 </a:t>
            </a:r>
          </a:p>
          <a:p>
            <a:pPr eaLnBrk="1" hangingPunct="1">
              <a:lnSpc>
                <a:spcPct val="90000"/>
              </a:lnSpc>
            </a:pPr>
            <a:endParaRPr lang="en-US" sz="2800" dirty="0" smtClean="0"/>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3674</TotalTime>
  <Words>5194</Words>
  <Application>Microsoft Office PowerPoint</Application>
  <PresentationFormat>On-screen Show (4:3)</PresentationFormat>
  <Paragraphs>1112</Paragraphs>
  <Slides>127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127</vt:i4>
      </vt:variant>
    </vt:vector>
  </HeadingPairs>
  <TitlesOfParts>
    <vt:vector size="129" baseType="lpstr">
      <vt:lpstr>Blends</vt:lpstr>
      <vt:lpstr>Clip</vt:lpstr>
      <vt:lpstr>        Integrated  Dual Disorders Treatment  (IDDT) </vt:lpstr>
      <vt:lpstr>Conflict of interest note:</vt:lpstr>
      <vt:lpstr>   Learning Objectives:</vt:lpstr>
      <vt:lpstr>   Person comes into ER with a broken leg</vt:lpstr>
      <vt:lpstr>Best Practice Interventions:</vt:lpstr>
      <vt:lpstr>Best Practice Interventions:</vt:lpstr>
      <vt:lpstr>Co-Occurring Disorders</vt:lpstr>
      <vt:lpstr>Co-Occurring Disorders</vt:lpstr>
      <vt:lpstr>Prevalence of  Substance Abuse Disorders with SMI</vt:lpstr>
      <vt:lpstr>PowerPoint Presentation</vt:lpstr>
      <vt:lpstr>PowerPoint Presentation</vt:lpstr>
      <vt:lpstr>PowerPoint Presentation</vt:lpstr>
      <vt:lpstr>Parallels--Recovery By Dr. Ken Minkoff</vt:lpstr>
      <vt:lpstr>Parallels--Recovery By Dr. Ken Minkoff</vt:lpstr>
      <vt:lpstr>Parallels--Recovery By Dr. Ken Minkoff</vt:lpstr>
      <vt:lpstr>Parallels—Recovery By Dr. Ken Minkoff</vt:lpstr>
      <vt:lpstr>Parallels—Recovery By Dr. Ken Minkoff</vt:lpstr>
      <vt:lpstr>    Parallels—Recovery By Dr. Ken Minkoff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IDDT</vt:lpstr>
      <vt:lpstr>PACT MODEL</vt:lpstr>
      <vt:lpstr>PACT MODEL</vt:lpstr>
      <vt:lpstr>    Mission of ACT Teams</vt:lpstr>
      <vt:lpstr>Mission of ACT Teams</vt:lpstr>
      <vt:lpstr>PowerPoint Presentation</vt:lpstr>
      <vt:lpstr>Nursing Practice: Collaboration</vt:lpstr>
      <vt:lpstr>PACT MODEL</vt:lpstr>
      <vt:lpstr>PACT PRINCIPLES</vt:lpstr>
      <vt:lpstr>PACT PRINCIPLES</vt:lpstr>
      <vt:lpstr>PACT PRINCIPLES</vt:lpstr>
      <vt:lpstr>PACT PRINCIPLES</vt:lpstr>
      <vt:lpstr>PACT PRINCIPLES</vt:lpstr>
      <vt:lpstr>THE ACT TEAM MEMBERS</vt:lpstr>
      <vt:lpstr>PowerPoint Presentation</vt:lpstr>
      <vt:lpstr>IDDT—Evidenced Based Model (Dr. Robert Drake &amp; team at DPRC)</vt:lpstr>
      <vt:lpstr>PowerPoint Presentation</vt:lpstr>
      <vt:lpstr>  IDDT GOALS </vt:lpstr>
      <vt:lpstr>PowerPoint Presentation</vt:lpstr>
      <vt:lpstr>IDDT BASED ON Recovery Thinking  </vt:lpstr>
      <vt:lpstr>IDDT BASED ON Recovery Thinking</vt:lpstr>
      <vt:lpstr>IDDT BASED ON Recovery Thinking, Nursing practice should incorporate the following:</vt:lpstr>
      <vt:lpstr>IDDT BASED ON Recovery Thinking, Nursing practice should incorporate the following:</vt:lpstr>
      <vt:lpstr>IDDT BASED ON Recovery Thinking, Nursing practice should incorporate the following:</vt:lpstr>
      <vt:lpstr>IDDT BASED ON Recovery Thinking, Nursing practice should incorporate the following:</vt:lpstr>
      <vt:lpstr>Differences in the models</vt:lpstr>
      <vt:lpstr>WHY integrate these two models??</vt:lpstr>
      <vt:lpstr>INTEGRATED MODEL</vt:lpstr>
      <vt:lpstr>NUSING PROCESS  that blend into IDDT</vt:lpstr>
      <vt:lpstr>NURSING PROCESS  that blend into IDDT</vt:lpstr>
      <vt:lpstr>FIRST INTERVENTIONS:</vt:lpstr>
      <vt:lpstr>INTERVENTIONS:</vt:lpstr>
      <vt:lpstr>INTERVENTIONS:</vt:lpstr>
      <vt:lpstr>INTERVENTIONS</vt:lpstr>
      <vt:lpstr>INTERVENTIONS</vt:lpstr>
      <vt:lpstr>INTERVENTIONS</vt:lpstr>
      <vt:lpstr>INTERVENTIONS</vt:lpstr>
      <vt:lpstr>INTERVENTIONS</vt:lpstr>
      <vt:lpstr>INTERVENTIONS</vt:lpstr>
      <vt:lpstr>PowerPoint Presentation</vt:lpstr>
      <vt:lpstr>Skills MH nurses need:</vt:lpstr>
      <vt:lpstr>Nurses-- NEEDED ABILITIES</vt:lpstr>
      <vt:lpstr>Nurses-- NEEDED ABILITIES</vt:lpstr>
      <vt:lpstr>Nurses-- NEEDED ABILITIES</vt:lpstr>
      <vt:lpstr>Nurses-- NEEDED ABILITIES</vt:lpstr>
      <vt:lpstr>Nurses-- NEEDED ABILITIES</vt:lpstr>
      <vt:lpstr>PowerPoint Presentation</vt:lpstr>
      <vt:lpstr>Nurses-- NEEDED ABILITIES</vt:lpstr>
      <vt:lpstr>Reasons to look at wellness:</vt:lpstr>
      <vt:lpstr>PowerPoint Presentation</vt:lpstr>
      <vt:lpstr>READINESS TO CHANGE</vt:lpstr>
      <vt:lpstr>PowerPoint Presentation</vt:lpstr>
      <vt:lpstr>PowerPoint Presentation</vt:lpstr>
      <vt:lpstr>PowerPoint Presentation</vt:lpstr>
      <vt:lpstr>PowerPoint Presentation</vt:lpstr>
      <vt:lpstr>Precontemplation</vt:lpstr>
      <vt:lpstr>Precontemplation</vt:lpstr>
      <vt:lpstr>Precontemplation</vt:lpstr>
      <vt:lpstr>Precontemplation</vt:lpstr>
      <vt:lpstr>Precontemplation</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Contemplation</vt:lpstr>
      <vt:lpstr>Contemplation</vt:lpstr>
      <vt:lpstr> Contemplation</vt:lpstr>
      <vt:lpstr>Contemplation</vt:lpstr>
      <vt:lpstr>Contemplation</vt:lpstr>
      <vt:lpstr>PowerPoint Presentation</vt:lpstr>
      <vt:lpstr>PowerPoint Presentation</vt:lpstr>
      <vt:lpstr>PowerPoint Presentation</vt:lpstr>
      <vt:lpstr>PowerPoint Presentation</vt:lpstr>
      <vt:lpstr>  Preparation</vt:lpstr>
      <vt:lpstr>Preparation</vt:lpstr>
      <vt:lpstr>Preparation</vt:lpstr>
      <vt:lpstr>Preparation</vt:lpstr>
      <vt:lpstr>Preparation</vt:lpstr>
      <vt:lpstr>Preparation</vt:lpstr>
      <vt:lpstr>Preparation</vt:lpstr>
      <vt:lpstr>Action</vt:lpstr>
      <vt:lpstr>Action</vt:lpstr>
      <vt:lpstr>Action</vt:lpstr>
      <vt:lpstr>Technique:</vt:lpstr>
      <vt:lpstr>Technique:</vt:lpstr>
      <vt:lpstr>Action </vt:lpstr>
      <vt:lpstr>Action</vt:lpstr>
      <vt:lpstr>Action</vt:lpstr>
      <vt:lpstr>Action</vt:lpstr>
      <vt:lpstr>Maintenance</vt:lpstr>
      <vt:lpstr>Maintenance</vt:lpstr>
      <vt:lpstr>Maintenance</vt:lpstr>
      <vt:lpstr>Maintenance</vt:lpstr>
      <vt:lpstr>PowerPoint Presentation</vt:lpstr>
      <vt:lpstr>Presenter Information</vt:lpstr>
    </vt:vector>
  </TitlesOfParts>
  <Company>CRC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PACT MODEL</dc:title>
  <dc:creator>CRC</dc:creator>
  <cp:lastModifiedBy>Karen McNeely</cp:lastModifiedBy>
  <cp:revision>1039</cp:revision>
  <cp:lastPrinted>1601-01-01T00:00:00Z</cp:lastPrinted>
  <dcterms:created xsi:type="dcterms:W3CDTF">2001-11-21T11:35:14Z</dcterms:created>
  <dcterms:modified xsi:type="dcterms:W3CDTF">2015-03-17T00:50:55Z</dcterms:modified>
</cp:coreProperties>
</file>