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6"/>
  </p:notesMasterIdLst>
  <p:sldIdLst>
    <p:sldId id="256" r:id="rId2"/>
    <p:sldId id="257" r:id="rId3"/>
    <p:sldId id="282" r:id="rId4"/>
    <p:sldId id="258" r:id="rId5"/>
    <p:sldId id="260" r:id="rId6"/>
    <p:sldId id="283" r:id="rId7"/>
    <p:sldId id="287" r:id="rId8"/>
    <p:sldId id="290" r:id="rId9"/>
    <p:sldId id="288" r:id="rId10"/>
    <p:sldId id="286" r:id="rId11"/>
    <p:sldId id="289" r:id="rId12"/>
    <p:sldId id="304" r:id="rId13"/>
    <p:sldId id="291" r:id="rId14"/>
    <p:sldId id="292" r:id="rId15"/>
    <p:sldId id="293" r:id="rId16"/>
    <p:sldId id="294" r:id="rId17"/>
    <p:sldId id="295" r:id="rId18"/>
    <p:sldId id="296" r:id="rId19"/>
    <p:sldId id="297" r:id="rId20"/>
    <p:sldId id="298" r:id="rId21"/>
    <p:sldId id="299" r:id="rId22"/>
    <p:sldId id="301" r:id="rId23"/>
    <p:sldId id="302" r:id="rId24"/>
    <p:sldId id="303" r:id="rId25"/>
    <p:sldId id="305" r:id="rId26"/>
    <p:sldId id="306" r:id="rId27"/>
    <p:sldId id="307" r:id="rId28"/>
    <p:sldId id="308" r:id="rId29"/>
    <p:sldId id="309" r:id="rId30"/>
    <p:sldId id="310" r:id="rId31"/>
    <p:sldId id="311" r:id="rId32"/>
    <p:sldId id="312" r:id="rId33"/>
    <p:sldId id="313" r:id="rId34"/>
    <p:sldId id="314"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84" autoAdjust="0"/>
    <p:restoredTop sz="94660"/>
  </p:normalViewPr>
  <p:slideViewPr>
    <p:cSldViewPr>
      <p:cViewPr>
        <p:scale>
          <a:sx n="93" d="100"/>
          <a:sy n="93" d="100"/>
        </p:scale>
        <p:origin x="-702"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32E878-9AEB-4368-AD92-AD2DC742FCB7}" type="doc">
      <dgm:prSet loTypeId="urn:microsoft.com/office/officeart/2005/8/layout/chevron1" loCatId="process" qsTypeId="urn:microsoft.com/office/officeart/2005/8/quickstyle/simple1" qsCatId="simple" csTypeId="urn:microsoft.com/office/officeart/2005/8/colors/accent1_2" csCatId="accent1" phldr="1"/>
      <dgm:spPr/>
    </dgm:pt>
    <dgm:pt modelId="{945AC59D-F54C-4AA7-B4F3-02E18A54B1A1}">
      <dgm:prSet phldrT="[Text]"/>
      <dgm:spPr/>
      <dgm:t>
        <a:bodyPr/>
        <a:lstStyle/>
        <a:p>
          <a:r>
            <a:rPr lang="en-US" dirty="0" smtClean="0"/>
            <a:t>Bill has a house/senate sponsor</a:t>
          </a:r>
          <a:endParaRPr lang="en-US" dirty="0"/>
        </a:p>
      </dgm:t>
    </dgm:pt>
    <dgm:pt modelId="{DEE956A4-69EB-44D2-9EB2-D68C447C1E97}" type="parTrans" cxnId="{B1BBE1B7-4E05-4142-A13C-2DFA0777D53A}">
      <dgm:prSet/>
      <dgm:spPr/>
      <dgm:t>
        <a:bodyPr/>
        <a:lstStyle/>
        <a:p>
          <a:endParaRPr lang="en-US"/>
        </a:p>
      </dgm:t>
    </dgm:pt>
    <dgm:pt modelId="{C08B8169-3D7B-4917-9EB6-2D916A45D0CC}" type="sibTrans" cxnId="{B1BBE1B7-4E05-4142-A13C-2DFA0777D53A}">
      <dgm:prSet/>
      <dgm:spPr/>
      <dgm:t>
        <a:bodyPr/>
        <a:lstStyle/>
        <a:p>
          <a:endParaRPr lang="en-US"/>
        </a:p>
      </dgm:t>
    </dgm:pt>
    <dgm:pt modelId="{3654C5A5-80B8-46EF-BD01-15F69D1C0AB9}">
      <dgm:prSet phldrT="[Text]"/>
      <dgm:spPr/>
      <dgm:t>
        <a:bodyPr/>
        <a:lstStyle/>
        <a:p>
          <a:r>
            <a:rPr lang="en-US" dirty="0" smtClean="0"/>
            <a:t>Speaker of House or Senate President assigns committees</a:t>
          </a:r>
          <a:endParaRPr lang="en-US" dirty="0"/>
        </a:p>
      </dgm:t>
    </dgm:pt>
    <dgm:pt modelId="{61AF7386-CDE3-4D0E-89B1-210802DF454C}" type="parTrans" cxnId="{25C21BA0-BB96-4E3F-9703-3DE8609235D6}">
      <dgm:prSet/>
      <dgm:spPr/>
      <dgm:t>
        <a:bodyPr/>
        <a:lstStyle/>
        <a:p>
          <a:endParaRPr lang="en-US"/>
        </a:p>
      </dgm:t>
    </dgm:pt>
    <dgm:pt modelId="{3476A358-4A81-44DF-A428-7B72B79BD40E}" type="sibTrans" cxnId="{25C21BA0-BB96-4E3F-9703-3DE8609235D6}">
      <dgm:prSet/>
      <dgm:spPr/>
      <dgm:t>
        <a:bodyPr/>
        <a:lstStyle/>
        <a:p>
          <a:endParaRPr lang="en-US"/>
        </a:p>
      </dgm:t>
    </dgm:pt>
    <dgm:pt modelId="{AEC4ADF6-3431-4FBC-9046-6F71DB3C1CB2}">
      <dgm:prSet phldrT="[Text]"/>
      <dgm:spPr/>
      <dgm:t>
        <a:bodyPr/>
        <a:lstStyle/>
        <a:p>
          <a:r>
            <a:rPr lang="en-US" dirty="0" smtClean="0"/>
            <a:t>Committee hearings including public comment.  Passes or Dead</a:t>
          </a:r>
          <a:endParaRPr lang="en-US" dirty="0"/>
        </a:p>
      </dgm:t>
    </dgm:pt>
    <dgm:pt modelId="{633C56EA-175C-4C54-B1B1-20F4B7198203}" type="parTrans" cxnId="{6B37D704-11C4-4931-AAC4-B2B5D7BFC31D}">
      <dgm:prSet/>
      <dgm:spPr/>
      <dgm:t>
        <a:bodyPr/>
        <a:lstStyle/>
        <a:p>
          <a:endParaRPr lang="en-US"/>
        </a:p>
      </dgm:t>
    </dgm:pt>
    <dgm:pt modelId="{2834888F-B9B5-4158-9F8C-0D55C56F75E2}" type="sibTrans" cxnId="{6B37D704-11C4-4931-AAC4-B2B5D7BFC31D}">
      <dgm:prSet/>
      <dgm:spPr/>
      <dgm:t>
        <a:bodyPr/>
        <a:lstStyle/>
        <a:p>
          <a:endParaRPr lang="en-US"/>
        </a:p>
      </dgm:t>
    </dgm:pt>
    <dgm:pt modelId="{C62581FF-4FFC-4B4B-84AB-F1D2DC9249C4}" type="pres">
      <dgm:prSet presAssocID="{1932E878-9AEB-4368-AD92-AD2DC742FCB7}" presName="Name0" presStyleCnt="0">
        <dgm:presLayoutVars>
          <dgm:dir/>
          <dgm:animLvl val="lvl"/>
          <dgm:resizeHandles val="exact"/>
        </dgm:presLayoutVars>
      </dgm:prSet>
      <dgm:spPr/>
    </dgm:pt>
    <dgm:pt modelId="{B6BA263D-2854-4DB0-A5FE-0C57C886B6F5}" type="pres">
      <dgm:prSet presAssocID="{945AC59D-F54C-4AA7-B4F3-02E18A54B1A1}" presName="parTxOnly" presStyleLbl="node1" presStyleIdx="0" presStyleCnt="3">
        <dgm:presLayoutVars>
          <dgm:chMax val="0"/>
          <dgm:chPref val="0"/>
          <dgm:bulletEnabled val="1"/>
        </dgm:presLayoutVars>
      </dgm:prSet>
      <dgm:spPr/>
      <dgm:t>
        <a:bodyPr/>
        <a:lstStyle/>
        <a:p>
          <a:endParaRPr lang="en-US"/>
        </a:p>
      </dgm:t>
    </dgm:pt>
    <dgm:pt modelId="{D34A7E3D-1FD5-4C5D-84C5-50EE47779223}" type="pres">
      <dgm:prSet presAssocID="{C08B8169-3D7B-4917-9EB6-2D916A45D0CC}" presName="parTxOnlySpace" presStyleCnt="0"/>
      <dgm:spPr/>
    </dgm:pt>
    <dgm:pt modelId="{ABC45281-8BD6-474B-888F-3DB76C43F132}" type="pres">
      <dgm:prSet presAssocID="{3654C5A5-80B8-46EF-BD01-15F69D1C0AB9}" presName="parTxOnly" presStyleLbl="node1" presStyleIdx="1" presStyleCnt="3">
        <dgm:presLayoutVars>
          <dgm:chMax val="0"/>
          <dgm:chPref val="0"/>
          <dgm:bulletEnabled val="1"/>
        </dgm:presLayoutVars>
      </dgm:prSet>
      <dgm:spPr/>
      <dgm:t>
        <a:bodyPr/>
        <a:lstStyle/>
        <a:p>
          <a:endParaRPr lang="en-US"/>
        </a:p>
      </dgm:t>
    </dgm:pt>
    <dgm:pt modelId="{5166BD4C-B9F7-4382-9D26-B69D75DA8EF2}" type="pres">
      <dgm:prSet presAssocID="{3476A358-4A81-44DF-A428-7B72B79BD40E}" presName="parTxOnlySpace" presStyleCnt="0"/>
      <dgm:spPr/>
    </dgm:pt>
    <dgm:pt modelId="{44665BDF-3F60-4F31-B6DD-801551B27402}" type="pres">
      <dgm:prSet presAssocID="{AEC4ADF6-3431-4FBC-9046-6F71DB3C1CB2}" presName="parTxOnly" presStyleLbl="node1" presStyleIdx="2" presStyleCnt="3">
        <dgm:presLayoutVars>
          <dgm:chMax val="0"/>
          <dgm:chPref val="0"/>
          <dgm:bulletEnabled val="1"/>
        </dgm:presLayoutVars>
      </dgm:prSet>
      <dgm:spPr/>
      <dgm:t>
        <a:bodyPr/>
        <a:lstStyle/>
        <a:p>
          <a:endParaRPr lang="en-US"/>
        </a:p>
      </dgm:t>
    </dgm:pt>
  </dgm:ptLst>
  <dgm:cxnLst>
    <dgm:cxn modelId="{ED6E3A8C-48C5-F04A-8250-8A0E8043842A}" type="presOf" srcId="{3654C5A5-80B8-46EF-BD01-15F69D1C0AB9}" destId="{ABC45281-8BD6-474B-888F-3DB76C43F132}" srcOrd="0" destOrd="0" presId="urn:microsoft.com/office/officeart/2005/8/layout/chevron1"/>
    <dgm:cxn modelId="{6B37D704-11C4-4931-AAC4-B2B5D7BFC31D}" srcId="{1932E878-9AEB-4368-AD92-AD2DC742FCB7}" destId="{AEC4ADF6-3431-4FBC-9046-6F71DB3C1CB2}" srcOrd="2" destOrd="0" parTransId="{633C56EA-175C-4C54-B1B1-20F4B7198203}" sibTransId="{2834888F-B9B5-4158-9F8C-0D55C56F75E2}"/>
    <dgm:cxn modelId="{62082B7B-A3B6-1541-8719-A08BC749FDA2}" type="presOf" srcId="{AEC4ADF6-3431-4FBC-9046-6F71DB3C1CB2}" destId="{44665BDF-3F60-4F31-B6DD-801551B27402}" srcOrd="0" destOrd="0" presId="urn:microsoft.com/office/officeart/2005/8/layout/chevron1"/>
    <dgm:cxn modelId="{E70D8C78-834F-0147-9CC9-B55F9FE0667E}" type="presOf" srcId="{1932E878-9AEB-4368-AD92-AD2DC742FCB7}" destId="{C62581FF-4FFC-4B4B-84AB-F1D2DC9249C4}" srcOrd="0" destOrd="0" presId="urn:microsoft.com/office/officeart/2005/8/layout/chevron1"/>
    <dgm:cxn modelId="{25C21BA0-BB96-4E3F-9703-3DE8609235D6}" srcId="{1932E878-9AEB-4368-AD92-AD2DC742FCB7}" destId="{3654C5A5-80B8-46EF-BD01-15F69D1C0AB9}" srcOrd="1" destOrd="0" parTransId="{61AF7386-CDE3-4D0E-89B1-210802DF454C}" sibTransId="{3476A358-4A81-44DF-A428-7B72B79BD40E}"/>
    <dgm:cxn modelId="{FC13926D-0E35-0F46-A803-FBFAEA0EEA43}" type="presOf" srcId="{945AC59D-F54C-4AA7-B4F3-02E18A54B1A1}" destId="{B6BA263D-2854-4DB0-A5FE-0C57C886B6F5}" srcOrd="0" destOrd="0" presId="urn:microsoft.com/office/officeart/2005/8/layout/chevron1"/>
    <dgm:cxn modelId="{B1BBE1B7-4E05-4142-A13C-2DFA0777D53A}" srcId="{1932E878-9AEB-4368-AD92-AD2DC742FCB7}" destId="{945AC59D-F54C-4AA7-B4F3-02E18A54B1A1}" srcOrd="0" destOrd="0" parTransId="{DEE956A4-69EB-44D2-9EB2-D68C447C1E97}" sibTransId="{C08B8169-3D7B-4917-9EB6-2D916A45D0CC}"/>
    <dgm:cxn modelId="{42729B2D-4A72-614D-8B7B-9CD30C351B7D}" type="presParOf" srcId="{C62581FF-4FFC-4B4B-84AB-F1D2DC9249C4}" destId="{B6BA263D-2854-4DB0-A5FE-0C57C886B6F5}" srcOrd="0" destOrd="0" presId="urn:microsoft.com/office/officeart/2005/8/layout/chevron1"/>
    <dgm:cxn modelId="{8C1DB1E0-1F7E-E645-9CA5-5D80953BC30E}" type="presParOf" srcId="{C62581FF-4FFC-4B4B-84AB-F1D2DC9249C4}" destId="{D34A7E3D-1FD5-4C5D-84C5-50EE47779223}" srcOrd="1" destOrd="0" presId="urn:microsoft.com/office/officeart/2005/8/layout/chevron1"/>
    <dgm:cxn modelId="{5561DD82-9D81-0149-9D14-BBBA892E9C95}" type="presParOf" srcId="{C62581FF-4FFC-4B4B-84AB-F1D2DC9249C4}" destId="{ABC45281-8BD6-474B-888F-3DB76C43F132}" srcOrd="2" destOrd="0" presId="urn:microsoft.com/office/officeart/2005/8/layout/chevron1"/>
    <dgm:cxn modelId="{7991B51A-4D52-BA45-93A1-ED9C9CD30EF3}" type="presParOf" srcId="{C62581FF-4FFC-4B4B-84AB-F1D2DC9249C4}" destId="{5166BD4C-B9F7-4382-9D26-B69D75DA8EF2}" srcOrd="3" destOrd="0" presId="urn:microsoft.com/office/officeart/2005/8/layout/chevron1"/>
    <dgm:cxn modelId="{822AEBDA-2CA0-EB40-BFC9-13938660D174}" type="presParOf" srcId="{C62581FF-4FFC-4B4B-84AB-F1D2DC9249C4}" destId="{44665BDF-3F60-4F31-B6DD-801551B27402}" srcOrd="4"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932E878-9AEB-4368-AD92-AD2DC742FCB7}" type="doc">
      <dgm:prSet loTypeId="urn:microsoft.com/office/officeart/2005/8/layout/chevron1" loCatId="process" qsTypeId="urn:microsoft.com/office/officeart/2005/8/quickstyle/simple1" qsCatId="simple" csTypeId="urn:microsoft.com/office/officeart/2005/8/colors/accent1_2" csCatId="accent1" phldr="1"/>
      <dgm:spPr/>
    </dgm:pt>
    <dgm:pt modelId="{945AC59D-F54C-4AA7-B4F3-02E18A54B1A1}">
      <dgm:prSet phldrT="[Text]"/>
      <dgm:spPr/>
      <dgm:t>
        <a:bodyPr/>
        <a:lstStyle/>
        <a:p>
          <a:r>
            <a:rPr lang="en-US" dirty="0" smtClean="0"/>
            <a:t>Amendments or reconciliation</a:t>
          </a:r>
          <a:endParaRPr lang="en-US" dirty="0"/>
        </a:p>
      </dgm:t>
    </dgm:pt>
    <dgm:pt modelId="{DEE956A4-69EB-44D2-9EB2-D68C447C1E97}" type="parTrans" cxnId="{B1BBE1B7-4E05-4142-A13C-2DFA0777D53A}">
      <dgm:prSet/>
      <dgm:spPr/>
      <dgm:t>
        <a:bodyPr/>
        <a:lstStyle/>
        <a:p>
          <a:endParaRPr lang="en-US"/>
        </a:p>
      </dgm:t>
    </dgm:pt>
    <dgm:pt modelId="{C08B8169-3D7B-4917-9EB6-2D916A45D0CC}" type="sibTrans" cxnId="{B1BBE1B7-4E05-4142-A13C-2DFA0777D53A}">
      <dgm:prSet/>
      <dgm:spPr/>
      <dgm:t>
        <a:bodyPr/>
        <a:lstStyle/>
        <a:p>
          <a:endParaRPr lang="en-US"/>
        </a:p>
      </dgm:t>
    </dgm:pt>
    <dgm:pt modelId="{3654C5A5-80B8-46EF-BD01-15F69D1C0AB9}">
      <dgm:prSet phldrT="[Text]"/>
      <dgm:spPr/>
      <dgm:t>
        <a:bodyPr/>
        <a:lstStyle/>
        <a:p>
          <a:r>
            <a:rPr lang="en-US" dirty="0" smtClean="0"/>
            <a:t>Floor vote</a:t>
          </a:r>
        </a:p>
        <a:p>
          <a:r>
            <a:rPr lang="en-US" dirty="0" smtClean="0"/>
            <a:t>Passes or Dead</a:t>
          </a:r>
          <a:endParaRPr lang="en-US" dirty="0"/>
        </a:p>
      </dgm:t>
    </dgm:pt>
    <dgm:pt modelId="{61AF7386-CDE3-4D0E-89B1-210802DF454C}" type="parTrans" cxnId="{25C21BA0-BB96-4E3F-9703-3DE8609235D6}">
      <dgm:prSet/>
      <dgm:spPr/>
      <dgm:t>
        <a:bodyPr/>
        <a:lstStyle/>
        <a:p>
          <a:endParaRPr lang="en-US"/>
        </a:p>
      </dgm:t>
    </dgm:pt>
    <dgm:pt modelId="{3476A358-4A81-44DF-A428-7B72B79BD40E}" type="sibTrans" cxnId="{25C21BA0-BB96-4E3F-9703-3DE8609235D6}">
      <dgm:prSet/>
      <dgm:spPr/>
      <dgm:t>
        <a:bodyPr/>
        <a:lstStyle/>
        <a:p>
          <a:endParaRPr lang="en-US"/>
        </a:p>
      </dgm:t>
    </dgm:pt>
    <dgm:pt modelId="{AEC4ADF6-3431-4FBC-9046-6F71DB3C1CB2}">
      <dgm:prSet phldrT="[Text]"/>
      <dgm:spPr/>
      <dgm:t>
        <a:bodyPr/>
        <a:lstStyle/>
        <a:p>
          <a:r>
            <a:rPr lang="en-US" dirty="0" smtClean="0"/>
            <a:t>Governor signs into law or vetoes</a:t>
          </a:r>
          <a:endParaRPr lang="en-US" dirty="0"/>
        </a:p>
      </dgm:t>
    </dgm:pt>
    <dgm:pt modelId="{633C56EA-175C-4C54-B1B1-20F4B7198203}" type="parTrans" cxnId="{6B37D704-11C4-4931-AAC4-B2B5D7BFC31D}">
      <dgm:prSet/>
      <dgm:spPr/>
      <dgm:t>
        <a:bodyPr/>
        <a:lstStyle/>
        <a:p>
          <a:endParaRPr lang="en-US"/>
        </a:p>
      </dgm:t>
    </dgm:pt>
    <dgm:pt modelId="{2834888F-B9B5-4158-9F8C-0D55C56F75E2}" type="sibTrans" cxnId="{6B37D704-11C4-4931-AAC4-B2B5D7BFC31D}">
      <dgm:prSet/>
      <dgm:spPr/>
      <dgm:t>
        <a:bodyPr/>
        <a:lstStyle/>
        <a:p>
          <a:endParaRPr lang="en-US"/>
        </a:p>
      </dgm:t>
    </dgm:pt>
    <dgm:pt modelId="{C62581FF-4FFC-4B4B-84AB-F1D2DC9249C4}" type="pres">
      <dgm:prSet presAssocID="{1932E878-9AEB-4368-AD92-AD2DC742FCB7}" presName="Name0" presStyleCnt="0">
        <dgm:presLayoutVars>
          <dgm:dir/>
          <dgm:animLvl val="lvl"/>
          <dgm:resizeHandles val="exact"/>
        </dgm:presLayoutVars>
      </dgm:prSet>
      <dgm:spPr/>
    </dgm:pt>
    <dgm:pt modelId="{B6BA263D-2854-4DB0-A5FE-0C57C886B6F5}" type="pres">
      <dgm:prSet presAssocID="{945AC59D-F54C-4AA7-B4F3-02E18A54B1A1}" presName="parTxOnly" presStyleLbl="node1" presStyleIdx="0" presStyleCnt="3">
        <dgm:presLayoutVars>
          <dgm:chMax val="0"/>
          <dgm:chPref val="0"/>
          <dgm:bulletEnabled val="1"/>
        </dgm:presLayoutVars>
      </dgm:prSet>
      <dgm:spPr/>
      <dgm:t>
        <a:bodyPr/>
        <a:lstStyle/>
        <a:p>
          <a:endParaRPr lang="en-US"/>
        </a:p>
      </dgm:t>
    </dgm:pt>
    <dgm:pt modelId="{D34A7E3D-1FD5-4C5D-84C5-50EE47779223}" type="pres">
      <dgm:prSet presAssocID="{C08B8169-3D7B-4917-9EB6-2D916A45D0CC}" presName="parTxOnlySpace" presStyleCnt="0"/>
      <dgm:spPr/>
    </dgm:pt>
    <dgm:pt modelId="{ABC45281-8BD6-474B-888F-3DB76C43F132}" type="pres">
      <dgm:prSet presAssocID="{3654C5A5-80B8-46EF-BD01-15F69D1C0AB9}" presName="parTxOnly" presStyleLbl="node1" presStyleIdx="1" presStyleCnt="3">
        <dgm:presLayoutVars>
          <dgm:chMax val="0"/>
          <dgm:chPref val="0"/>
          <dgm:bulletEnabled val="1"/>
        </dgm:presLayoutVars>
      </dgm:prSet>
      <dgm:spPr/>
      <dgm:t>
        <a:bodyPr/>
        <a:lstStyle/>
        <a:p>
          <a:endParaRPr lang="en-US"/>
        </a:p>
      </dgm:t>
    </dgm:pt>
    <dgm:pt modelId="{5166BD4C-B9F7-4382-9D26-B69D75DA8EF2}" type="pres">
      <dgm:prSet presAssocID="{3476A358-4A81-44DF-A428-7B72B79BD40E}" presName="parTxOnlySpace" presStyleCnt="0"/>
      <dgm:spPr/>
    </dgm:pt>
    <dgm:pt modelId="{44665BDF-3F60-4F31-B6DD-801551B27402}" type="pres">
      <dgm:prSet presAssocID="{AEC4ADF6-3431-4FBC-9046-6F71DB3C1CB2}" presName="parTxOnly" presStyleLbl="node1" presStyleIdx="2" presStyleCnt="3">
        <dgm:presLayoutVars>
          <dgm:chMax val="0"/>
          <dgm:chPref val="0"/>
          <dgm:bulletEnabled val="1"/>
        </dgm:presLayoutVars>
      </dgm:prSet>
      <dgm:spPr/>
      <dgm:t>
        <a:bodyPr/>
        <a:lstStyle/>
        <a:p>
          <a:endParaRPr lang="en-US"/>
        </a:p>
      </dgm:t>
    </dgm:pt>
  </dgm:ptLst>
  <dgm:cxnLst>
    <dgm:cxn modelId="{C2111353-D62D-8643-947C-50561AD1E581}" type="presOf" srcId="{1932E878-9AEB-4368-AD92-AD2DC742FCB7}" destId="{C62581FF-4FFC-4B4B-84AB-F1D2DC9249C4}" srcOrd="0" destOrd="0" presId="urn:microsoft.com/office/officeart/2005/8/layout/chevron1"/>
    <dgm:cxn modelId="{10203329-4BCE-BB40-937E-53BF385AA12B}" type="presOf" srcId="{3654C5A5-80B8-46EF-BD01-15F69D1C0AB9}" destId="{ABC45281-8BD6-474B-888F-3DB76C43F132}" srcOrd="0" destOrd="0" presId="urn:microsoft.com/office/officeart/2005/8/layout/chevron1"/>
    <dgm:cxn modelId="{6B37D704-11C4-4931-AAC4-B2B5D7BFC31D}" srcId="{1932E878-9AEB-4368-AD92-AD2DC742FCB7}" destId="{AEC4ADF6-3431-4FBC-9046-6F71DB3C1CB2}" srcOrd="2" destOrd="0" parTransId="{633C56EA-175C-4C54-B1B1-20F4B7198203}" sibTransId="{2834888F-B9B5-4158-9F8C-0D55C56F75E2}"/>
    <dgm:cxn modelId="{9D5BA4CF-2441-0B4D-BD3C-4D06CE273010}" type="presOf" srcId="{AEC4ADF6-3431-4FBC-9046-6F71DB3C1CB2}" destId="{44665BDF-3F60-4F31-B6DD-801551B27402}" srcOrd="0" destOrd="0" presId="urn:microsoft.com/office/officeart/2005/8/layout/chevron1"/>
    <dgm:cxn modelId="{25C21BA0-BB96-4E3F-9703-3DE8609235D6}" srcId="{1932E878-9AEB-4368-AD92-AD2DC742FCB7}" destId="{3654C5A5-80B8-46EF-BD01-15F69D1C0AB9}" srcOrd="1" destOrd="0" parTransId="{61AF7386-CDE3-4D0E-89B1-210802DF454C}" sibTransId="{3476A358-4A81-44DF-A428-7B72B79BD40E}"/>
    <dgm:cxn modelId="{B83390F9-38D3-794F-989B-23054056EB0B}" type="presOf" srcId="{945AC59D-F54C-4AA7-B4F3-02E18A54B1A1}" destId="{B6BA263D-2854-4DB0-A5FE-0C57C886B6F5}" srcOrd="0" destOrd="0" presId="urn:microsoft.com/office/officeart/2005/8/layout/chevron1"/>
    <dgm:cxn modelId="{B1BBE1B7-4E05-4142-A13C-2DFA0777D53A}" srcId="{1932E878-9AEB-4368-AD92-AD2DC742FCB7}" destId="{945AC59D-F54C-4AA7-B4F3-02E18A54B1A1}" srcOrd="0" destOrd="0" parTransId="{DEE956A4-69EB-44D2-9EB2-D68C447C1E97}" sibTransId="{C08B8169-3D7B-4917-9EB6-2D916A45D0CC}"/>
    <dgm:cxn modelId="{C1676D3E-F4D5-B247-9503-0515A7805CA0}" type="presParOf" srcId="{C62581FF-4FFC-4B4B-84AB-F1D2DC9249C4}" destId="{B6BA263D-2854-4DB0-A5FE-0C57C886B6F5}" srcOrd="0" destOrd="0" presId="urn:microsoft.com/office/officeart/2005/8/layout/chevron1"/>
    <dgm:cxn modelId="{1E630FF8-AE14-834D-A7F9-0648F9B30214}" type="presParOf" srcId="{C62581FF-4FFC-4B4B-84AB-F1D2DC9249C4}" destId="{D34A7E3D-1FD5-4C5D-84C5-50EE47779223}" srcOrd="1" destOrd="0" presId="urn:microsoft.com/office/officeart/2005/8/layout/chevron1"/>
    <dgm:cxn modelId="{18C3361A-F5B6-FD47-B9B7-E33D2F87C1D6}" type="presParOf" srcId="{C62581FF-4FFC-4B4B-84AB-F1D2DC9249C4}" destId="{ABC45281-8BD6-474B-888F-3DB76C43F132}" srcOrd="2" destOrd="0" presId="urn:microsoft.com/office/officeart/2005/8/layout/chevron1"/>
    <dgm:cxn modelId="{D0FD1CC9-720E-B345-A899-DB25D8EEE75A}" type="presParOf" srcId="{C62581FF-4FFC-4B4B-84AB-F1D2DC9249C4}" destId="{5166BD4C-B9F7-4382-9D26-B69D75DA8EF2}" srcOrd="3" destOrd="0" presId="urn:microsoft.com/office/officeart/2005/8/layout/chevron1"/>
    <dgm:cxn modelId="{E2B23CE1-FD36-BF44-8A0C-D4387702E02F}" type="presParOf" srcId="{C62581FF-4FFC-4B4B-84AB-F1D2DC9249C4}" destId="{44665BDF-3F60-4F31-B6DD-801551B27402}" srcOrd="4" destOrd="0" presId="urn:microsoft.com/office/officeart/2005/8/layout/chevro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BA263D-2854-4DB0-A5FE-0C57C886B6F5}">
      <dsp:nvSpPr>
        <dsp:cNvPr id="0" name=""/>
        <dsp:cNvSpPr/>
      </dsp:nvSpPr>
      <dsp:spPr>
        <a:xfrm>
          <a:off x="2411" y="593615"/>
          <a:ext cx="2937420" cy="1174968"/>
        </a:xfrm>
        <a:prstGeom prst="chevron">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en-US" sz="1700" kern="1200" dirty="0" smtClean="0"/>
            <a:t>Bill has a house/senate sponsor</a:t>
          </a:r>
          <a:endParaRPr lang="en-US" sz="1700" kern="1200" dirty="0"/>
        </a:p>
      </dsp:txBody>
      <dsp:txXfrm>
        <a:off x="589895" y="593615"/>
        <a:ext cx="1762452" cy="1174968"/>
      </dsp:txXfrm>
    </dsp:sp>
    <dsp:sp modelId="{ABC45281-8BD6-474B-888F-3DB76C43F132}">
      <dsp:nvSpPr>
        <dsp:cNvPr id="0" name=""/>
        <dsp:cNvSpPr/>
      </dsp:nvSpPr>
      <dsp:spPr>
        <a:xfrm>
          <a:off x="2646089" y="593615"/>
          <a:ext cx="2937420" cy="1174968"/>
        </a:xfrm>
        <a:prstGeom prst="chevron">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en-US" sz="1700" kern="1200" dirty="0" smtClean="0"/>
            <a:t>Speaker of House or Senate President assigns committees</a:t>
          </a:r>
          <a:endParaRPr lang="en-US" sz="1700" kern="1200" dirty="0"/>
        </a:p>
      </dsp:txBody>
      <dsp:txXfrm>
        <a:off x="3233573" y="593615"/>
        <a:ext cx="1762452" cy="1174968"/>
      </dsp:txXfrm>
    </dsp:sp>
    <dsp:sp modelId="{44665BDF-3F60-4F31-B6DD-801551B27402}">
      <dsp:nvSpPr>
        <dsp:cNvPr id="0" name=""/>
        <dsp:cNvSpPr/>
      </dsp:nvSpPr>
      <dsp:spPr>
        <a:xfrm>
          <a:off x="5289768" y="593615"/>
          <a:ext cx="2937420" cy="1174968"/>
        </a:xfrm>
        <a:prstGeom prst="chevron">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en-US" sz="1700" kern="1200" dirty="0" smtClean="0"/>
            <a:t>Committee hearings including public comment.  Passes or Dead</a:t>
          </a:r>
          <a:endParaRPr lang="en-US" sz="1700" kern="1200" dirty="0"/>
        </a:p>
      </dsp:txBody>
      <dsp:txXfrm>
        <a:off x="5877252" y="593615"/>
        <a:ext cx="1762452" cy="11749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BA263D-2854-4DB0-A5FE-0C57C886B6F5}">
      <dsp:nvSpPr>
        <dsp:cNvPr id="0" name=""/>
        <dsp:cNvSpPr/>
      </dsp:nvSpPr>
      <dsp:spPr>
        <a:xfrm>
          <a:off x="2411" y="593615"/>
          <a:ext cx="2937420" cy="1174968"/>
        </a:xfrm>
        <a:prstGeom prst="chevron">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28004" rIns="28004" bIns="28004" numCol="1" spcCol="1270" anchor="ctr" anchorCtr="0">
          <a:noAutofit/>
        </a:bodyPr>
        <a:lstStyle/>
        <a:p>
          <a:pPr lvl="0" algn="ctr" defTabSz="933450">
            <a:lnSpc>
              <a:spcPct val="90000"/>
            </a:lnSpc>
            <a:spcBef>
              <a:spcPct val="0"/>
            </a:spcBef>
            <a:spcAft>
              <a:spcPct val="35000"/>
            </a:spcAft>
          </a:pPr>
          <a:r>
            <a:rPr lang="en-US" sz="2100" kern="1200" dirty="0" smtClean="0"/>
            <a:t>Amendments or reconciliation</a:t>
          </a:r>
          <a:endParaRPr lang="en-US" sz="2100" kern="1200" dirty="0"/>
        </a:p>
      </dsp:txBody>
      <dsp:txXfrm>
        <a:off x="589895" y="593615"/>
        <a:ext cx="1762452" cy="1174968"/>
      </dsp:txXfrm>
    </dsp:sp>
    <dsp:sp modelId="{ABC45281-8BD6-474B-888F-3DB76C43F132}">
      <dsp:nvSpPr>
        <dsp:cNvPr id="0" name=""/>
        <dsp:cNvSpPr/>
      </dsp:nvSpPr>
      <dsp:spPr>
        <a:xfrm>
          <a:off x="2646089" y="593615"/>
          <a:ext cx="2937420" cy="1174968"/>
        </a:xfrm>
        <a:prstGeom prst="chevron">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28004" rIns="28004" bIns="28004" numCol="1" spcCol="1270" anchor="ctr" anchorCtr="0">
          <a:noAutofit/>
        </a:bodyPr>
        <a:lstStyle/>
        <a:p>
          <a:pPr lvl="0" algn="ctr" defTabSz="933450">
            <a:lnSpc>
              <a:spcPct val="90000"/>
            </a:lnSpc>
            <a:spcBef>
              <a:spcPct val="0"/>
            </a:spcBef>
            <a:spcAft>
              <a:spcPct val="35000"/>
            </a:spcAft>
          </a:pPr>
          <a:r>
            <a:rPr lang="en-US" sz="2100" kern="1200" dirty="0" smtClean="0"/>
            <a:t>Floor vote</a:t>
          </a:r>
        </a:p>
        <a:p>
          <a:pPr lvl="0" algn="ctr" defTabSz="933450">
            <a:lnSpc>
              <a:spcPct val="90000"/>
            </a:lnSpc>
            <a:spcBef>
              <a:spcPct val="0"/>
            </a:spcBef>
            <a:spcAft>
              <a:spcPct val="35000"/>
            </a:spcAft>
          </a:pPr>
          <a:r>
            <a:rPr lang="en-US" sz="2100" kern="1200" dirty="0" smtClean="0"/>
            <a:t>Passes or Dead</a:t>
          </a:r>
          <a:endParaRPr lang="en-US" sz="2100" kern="1200" dirty="0"/>
        </a:p>
      </dsp:txBody>
      <dsp:txXfrm>
        <a:off x="3233573" y="593615"/>
        <a:ext cx="1762452" cy="1174968"/>
      </dsp:txXfrm>
    </dsp:sp>
    <dsp:sp modelId="{44665BDF-3F60-4F31-B6DD-801551B27402}">
      <dsp:nvSpPr>
        <dsp:cNvPr id="0" name=""/>
        <dsp:cNvSpPr/>
      </dsp:nvSpPr>
      <dsp:spPr>
        <a:xfrm>
          <a:off x="5289768" y="593615"/>
          <a:ext cx="2937420" cy="1174968"/>
        </a:xfrm>
        <a:prstGeom prst="chevron">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28004" rIns="28004" bIns="28004" numCol="1" spcCol="1270" anchor="ctr" anchorCtr="0">
          <a:noAutofit/>
        </a:bodyPr>
        <a:lstStyle/>
        <a:p>
          <a:pPr lvl="0" algn="ctr" defTabSz="933450">
            <a:lnSpc>
              <a:spcPct val="90000"/>
            </a:lnSpc>
            <a:spcBef>
              <a:spcPct val="0"/>
            </a:spcBef>
            <a:spcAft>
              <a:spcPct val="35000"/>
            </a:spcAft>
          </a:pPr>
          <a:r>
            <a:rPr lang="en-US" sz="2100" kern="1200" dirty="0" smtClean="0"/>
            <a:t>Governor signs into law or vetoes</a:t>
          </a:r>
          <a:endParaRPr lang="en-US" sz="2100" kern="1200" dirty="0"/>
        </a:p>
      </dsp:txBody>
      <dsp:txXfrm>
        <a:off x="5877252" y="593615"/>
        <a:ext cx="1762452" cy="1174968"/>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1550D4-F942-4486-AB25-EC3B40B8169F}" type="datetimeFigureOut">
              <a:rPr lang="en-US" smtClean="0"/>
              <a:t>3/16/2015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7CDBF2-35BE-4063-89D6-5C12C45F5729}" type="slidenum">
              <a:rPr lang="en-US" smtClean="0"/>
              <a:t>‹#›</a:t>
            </a:fld>
            <a:endParaRPr lang="en-US"/>
          </a:p>
        </p:txBody>
      </p:sp>
    </p:spTree>
    <p:extLst>
      <p:ext uri="{BB962C8B-B14F-4D97-AF65-F5344CB8AC3E}">
        <p14:creationId xmlns:p14="http://schemas.microsoft.com/office/powerpoint/2010/main" val="1681436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97CDBF2-35BE-4063-89D6-5C12C45F5729}" type="slidenum">
              <a:rPr lang="en-US" smtClean="0"/>
              <a:t>12</a:t>
            </a:fld>
            <a:endParaRPr lang="en-US"/>
          </a:p>
        </p:txBody>
      </p:sp>
    </p:spTree>
    <p:extLst>
      <p:ext uri="{BB962C8B-B14F-4D97-AF65-F5344CB8AC3E}">
        <p14:creationId xmlns:p14="http://schemas.microsoft.com/office/powerpoint/2010/main" val="3522402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7EF697B-87A3-4946-A529-3A2EADA90081}" type="datetimeFigureOut">
              <a:rPr lang="en-US" smtClean="0"/>
              <a:t>3/16/2015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9D638-B686-4DB2-8509-32B61EF1891C}"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EF697B-87A3-4946-A529-3A2EADA90081}" type="datetimeFigureOut">
              <a:rPr lang="en-US" smtClean="0"/>
              <a:t>3/16/2015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9D638-B686-4DB2-8509-32B61EF1891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EF697B-87A3-4946-A529-3A2EADA90081}" type="datetimeFigureOut">
              <a:rPr lang="en-US" smtClean="0"/>
              <a:t>3/16/2015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9D638-B686-4DB2-8509-32B61EF1891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EF697B-87A3-4946-A529-3A2EADA90081}" type="datetimeFigureOut">
              <a:rPr lang="en-US" smtClean="0"/>
              <a:t>3/16/2015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9D638-B686-4DB2-8509-32B61EF1891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EF697B-87A3-4946-A529-3A2EADA90081}" type="datetimeFigureOut">
              <a:rPr lang="en-US" smtClean="0"/>
              <a:t>3/16/2015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9D638-B686-4DB2-8509-32B61EF1891C}"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7EF697B-87A3-4946-A529-3A2EADA90081}" type="datetimeFigureOut">
              <a:rPr lang="en-US" smtClean="0"/>
              <a:t>3/16/2015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29D638-B686-4DB2-8509-32B61EF1891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7EF697B-87A3-4946-A529-3A2EADA90081}" type="datetimeFigureOut">
              <a:rPr lang="en-US" smtClean="0"/>
              <a:t>3/16/2015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29D638-B686-4DB2-8509-32B61EF1891C}"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EF697B-87A3-4946-A529-3A2EADA90081}" type="datetimeFigureOut">
              <a:rPr lang="en-US" smtClean="0"/>
              <a:t>3/16/2015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29D638-B686-4DB2-8509-32B61EF1891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EF697B-87A3-4946-A529-3A2EADA90081}" type="datetimeFigureOut">
              <a:rPr lang="en-US" smtClean="0"/>
              <a:t>3/16/2015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29D638-B686-4DB2-8509-32B61EF1891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EF697B-87A3-4946-A529-3A2EADA90081}" type="datetimeFigureOut">
              <a:rPr lang="en-US" smtClean="0"/>
              <a:t>3/16/2015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29D638-B686-4DB2-8509-32B61EF1891C}"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EF697B-87A3-4946-A529-3A2EADA90081}" type="datetimeFigureOut">
              <a:rPr lang="en-US" smtClean="0"/>
              <a:t>3/16/2015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29D638-B686-4DB2-8509-32B61EF1891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27EF697B-87A3-4946-A529-3A2EADA90081}" type="datetimeFigureOut">
              <a:rPr lang="en-US" smtClean="0"/>
              <a:t>3/16/2015</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9929D638-B686-4DB2-8509-32B61EF1891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fna4action.com/"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Legislative </a:t>
            </a:r>
            <a:r>
              <a:rPr lang="en-US" dirty="0" smtClean="0"/>
              <a:t>Update</a:t>
            </a:r>
            <a:br>
              <a:rPr lang="en-US" dirty="0" smtClean="0"/>
            </a:br>
            <a:r>
              <a:rPr lang="en-US" dirty="0" smtClean="0"/>
              <a:t>on healthcare issues</a:t>
            </a:r>
            <a:endParaRPr lang="en-US" dirty="0"/>
          </a:p>
        </p:txBody>
      </p:sp>
      <p:sp>
        <p:nvSpPr>
          <p:cNvPr id="3" name="Subtitle 2"/>
          <p:cNvSpPr>
            <a:spLocks noGrp="1"/>
          </p:cNvSpPr>
          <p:nvPr>
            <p:ph type="subTitle" idx="1"/>
          </p:nvPr>
        </p:nvSpPr>
        <p:spPr/>
        <p:txBody>
          <a:bodyPr/>
          <a:lstStyle/>
          <a:p>
            <a:r>
              <a:rPr lang="en-US" dirty="0" smtClean="0"/>
              <a:t>Implications for nursing practice</a:t>
            </a:r>
            <a:endParaRPr lang="en-US" dirty="0"/>
          </a:p>
        </p:txBody>
      </p:sp>
      <p:sp>
        <p:nvSpPr>
          <p:cNvPr id="4" name="TextBox 3"/>
          <p:cNvSpPr txBox="1"/>
          <p:nvPr/>
        </p:nvSpPr>
        <p:spPr>
          <a:xfrm>
            <a:off x="3616141" y="4663956"/>
            <a:ext cx="5090238" cy="1600438"/>
          </a:xfrm>
          <a:prstGeom prst="rect">
            <a:avLst/>
          </a:prstGeom>
          <a:noFill/>
        </p:spPr>
        <p:txBody>
          <a:bodyPr wrap="square" rtlCol="0">
            <a:spAutoFit/>
          </a:bodyPr>
          <a:lstStyle/>
          <a:p>
            <a:r>
              <a:rPr lang="en-US" sz="1400" dirty="0" smtClean="0"/>
              <a:t>Presented by</a:t>
            </a:r>
          </a:p>
          <a:p>
            <a:r>
              <a:rPr lang="en-US" sz="1400" dirty="0" smtClean="0"/>
              <a:t>Edward Briggs MS DNP ARNP-BC</a:t>
            </a:r>
          </a:p>
          <a:p>
            <a:r>
              <a:rPr lang="en-US" sz="1400" dirty="0" smtClean="0"/>
              <a:t>President Florida Nurses Association</a:t>
            </a:r>
          </a:p>
          <a:p>
            <a:endParaRPr lang="en-US" sz="1400" dirty="0"/>
          </a:p>
          <a:p>
            <a:r>
              <a:rPr lang="en-US" sz="1400" dirty="0" smtClean="0"/>
              <a:t>Doreen Cassarino DNP, FNP-BC, BC-ADM</a:t>
            </a:r>
          </a:p>
          <a:p>
            <a:r>
              <a:rPr lang="en-US" sz="1400" dirty="0" smtClean="0"/>
              <a:t>Immediate Past President Florida Nurse Practitioner Network</a:t>
            </a:r>
          </a:p>
          <a:p>
            <a:r>
              <a:rPr lang="en-US" sz="1400" dirty="0" smtClean="0"/>
              <a:t>Co-chair Florida Coalition of Advanced Practice Nurses</a:t>
            </a:r>
            <a:endParaRPr lang="en-US" sz="1400" dirty="0"/>
          </a:p>
        </p:txBody>
      </p:sp>
    </p:spTree>
    <p:extLst>
      <p:ext uri="{BB962C8B-B14F-4D97-AF65-F5344CB8AC3E}">
        <p14:creationId xmlns:p14="http://schemas.microsoft.com/office/powerpoint/2010/main" val="37312329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GOVERNOR SCOTT’S BUDGET</a:t>
            </a:r>
            <a:endParaRPr lang="en-US" dirty="0"/>
          </a:p>
        </p:txBody>
      </p:sp>
      <p:sp>
        <p:nvSpPr>
          <p:cNvPr id="3" name="TextBox 2"/>
          <p:cNvSpPr txBox="1"/>
          <p:nvPr/>
        </p:nvSpPr>
        <p:spPr>
          <a:xfrm>
            <a:off x="228601" y="1676400"/>
            <a:ext cx="8458200" cy="3139321"/>
          </a:xfrm>
          <a:prstGeom prst="rect">
            <a:avLst/>
          </a:prstGeom>
          <a:noFill/>
        </p:spPr>
        <p:txBody>
          <a:bodyPr wrap="square" rtlCol="0">
            <a:spAutoFit/>
          </a:bodyPr>
          <a:lstStyle/>
          <a:p>
            <a:r>
              <a:rPr lang="en-US" dirty="0"/>
              <a:t>$2.5 million in funding for </a:t>
            </a:r>
            <a:r>
              <a:rPr lang="en-US" dirty="0" smtClean="0"/>
              <a:t>criminal justice transitional </a:t>
            </a:r>
            <a:r>
              <a:rPr lang="en-US" dirty="0"/>
              <a:t>reentry mental health services to be implemented under a four county pilot program</a:t>
            </a:r>
            <a:r>
              <a:rPr lang="en-US" dirty="0" smtClean="0"/>
              <a:t>.</a:t>
            </a:r>
          </a:p>
          <a:p>
            <a:endParaRPr lang="en-US" dirty="0"/>
          </a:p>
          <a:p>
            <a:r>
              <a:rPr lang="en-US" dirty="0"/>
              <a:t>Services will include up to nine months of case management, treatment, therapy, medication management, and transitional and supportive housing</a:t>
            </a:r>
            <a:r>
              <a:rPr lang="en-US" dirty="0" smtClean="0"/>
              <a:t>.</a:t>
            </a:r>
          </a:p>
          <a:p>
            <a:endParaRPr lang="en-US" dirty="0"/>
          </a:p>
          <a:p>
            <a:r>
              <a:rPr lang="en-US" dirty="0"/>
              <a:t>The proposed budget also includes $2.4 million to continue and expand residential substance abuse and mental health treatment for offenders on community supervision. </a:t>
            </a:r>
            <a:endParaRPr lang="en-US" dirty="0" smtClean="0"/>
          </a:p>
          <a:p>
            <a:endParaRPr lang="en-US" dirty="0"/>
          </a:p>
          <a:p>
            <a:endParaRPr lang="en-US" dirty="0"/>
          </a:p>
        </p:txBody>
      </p:sp>
    </p:spTree>
    <p:extLst>
      <p:ext uri="{BB962C8B-B14F-4D97-AF65-F5344CB8AC3E}">
        <p14:creationId xmlns:p14="http://schemas.microsoft.com/office/powerpoint/2010/main" val="12043604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GOVERNOR SCOTT’S BUDGET</a:t>
            </a:r>
            <a:endParaRPr lang="en-US" dirty="0"/>
          </a:p>
        </p:txBody>
      </p:sp>
      <p:sp>
        <p:nvSpPr>
          <p:cNvPr id="3" name="TextBox 2"/>
          <p:cNvSpPr txBox="1"/>
          <p:nvPr/>
        </p:nvSpPr>
        <p:spPr>
          <a:xfrm>
            <a:off x="264406" y="1447800"/>
            <a:ext cx="8458200" cy="5078313"/>
          </a:xfrm>
          <a:prstGeom prst="rect">
            <a:avLst/>
          </a:prstGeom>
          <a:noFill/>
        </p:spPr>
        <p:txBody>
          <a:bodyPr wrap="square" rtlCol="0">
            <a:spAutoFit/>
          </a:bodyPr>
          <a:lstStyle/>
          <a:p>
            <a:r>
              <a:rPr lang="en-US" b="1" dirty="0"/>
              <a:t>SFY 2016 Governor’s Proposed Budget – County Funding Highlights </a:t>
            </a:r>
            <a:endParaRPr lang="en-US" dirty="0"/>
          </a:p>
          <a:p>
            <a:r>
              <a:rPr lang="en-US" dirty="0"/>
              <a:t>Health and Human Services </a:t>
            </a:r>
            <a:endParaRPr lang="en-US" dirty="0" smtClean="0"/>
          </a:p>
          <a:p>
            <a:endParaRPr lang="en-US" dirty="0"/>
          </a:p>
          <a:p>
            <a:pPr marL="342900" indent="-342900">
              <a:buAutoNum type="arabicPeriod"/>
            </a:pPr>
            <a:r>
              <a:rPr lang="en-US" dirty="0" smtClean="0"/>
              <a:t>Funding </a:t>
            </a:r>
            <a:r>
              <a:rPr lang="en-US" dirty="0"/>
              <a:t>equal to $382,036,004 for </a:t>
            </a:r>
            <a:r>
              <a:rPr lang="en-US" b="1" dirty="0"/>
              <a:t>Community Mental Health Services</a:t>
            </a:r>
            <a:r>
              <a:rPr lang="en-US" dirty="0"/>
              <a:t>, a nearly $70 million increase compared to the previous year. </a:t>
            </a:r>
            <a:endParaRPr lang="en-US" dirty="0" smtClean="0"/>
          </a:p>
          <a:p>
            <a:pPr marL="342900" indent="-342900">
              <a:buAutoNum type="arabicPeriod"/>
            </a:pPr>
            <a:endParaRPr lang="en-US" dirty="0"/>
          </a:p>
          <a:p>
            <a:r>
              <a:rPr lang="en-US" dirty="0"/>
              <a:t>2. Funding equal to $147,343,425 for </a:t>
            </a:r>
            <a:r>
              <a:rPr lang="en-US" b="1" dirty="0"/>
              <a:t>Community Substance Abuse Services</a:t>
            </a:r>
            <a:r>
              <a:rPr lang="en-US" dirty="0"/>
              <a:t>, an approximate $5 million increase compared to the previous year’s budget. </a:t>
            </a:r>
            <a:endParaRPr lang="en-US" dirty="0" smtClean="0"/>
          </a:p>
          <a:p>
            <a:endParaRPr lang="en-US" dirty="0"/>
          </a:p>
          <a:p>
            <a:r>
              <a:rPr lang="en-US" dirty="0"/>
              <a:t>3. Funding equal to $833,881,705 for </a:t>
            </a:r>
            <a:r>
              <a:rPr lang="en-US" b="1" dirty="0"/>
              <a:t>County Health Units</a:t>
            </a:r>
            <a:r>
              <a:rPr lang="en-US" dirty="0"/>
              <a:t>. </a:t>
            </a:r>
            <a:r>
              <a:rPr lang="en-US" dirty="0" smtClean="0"/>
              <a:t>(stable)</a:t>
            </a:r>
          </a:p>
          <a:p>
            <a:endParaRPr lang="en-US" dirty="0"/>
          </a:p>
          <a:p>
            <a:r>
              <a:rPr lang="en-US" dirty="0"/>
              <a:t>4. $3M for the </a:t>
            </a:r>
            <a:r>
              <a:rPr lang="en-US" b="1" dirty="0"/>
              <a:t>Public Safety, Mental Health, and Substance Abuse Local Matching Grant Program</a:t>
            </a:r>
            <a:r>
              <a:rPr lang="en-US" dirty="0"/>
              <a:t>, which supports county programs that serve adults or youth who are in behavioral crisis and at risk of entering the criminal justice system </a:t>
            </a:r>
            <a:r>
              <a:rPr lang="en-US" dirty="0" smtClean="0"/>
              <a:t>(Stable)</a:t>
            </a:r>
          </a:p>
          <a:p>
            <a:endParaRPr lang="en-US" dirty="0"/>
          </a:p>
          <a:p>
            <a:r>
              <a:rPr lang="en-US" dirty="0"/>
              <a:t>5. $2,000,000 in recurring general revenue for </a:t>
            </a:r>
            <a:r>
              <a:rPr lang="en-US" b="1" dirty="0"/>
              <a:t>Homeless Housing Assistance Grants</a:t>
            </a:r>
            <a:r>
              <a:rPr lang="en-US" dirty="0"/>
              <a:t>, to be distributed to local homeless coalitions throughout the state. </a:t>
            </a:r>
          </a:p>
        </p:txBody>
      </p:sp>
    </p:spTree>
    <p:extLst>
      <p:ext uri="{BB962C8B-B14F-4D97-AF65-F5344CB8AC3E}">
        <p14:creationId xmlns:p14="http://schemas.microsoft.com/office/powerpoint/2010/main" val="15400875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BILLS FILED</a:t>
            </a:r>
            <a:endParaRPr lang="en-US" dirty="0"/>
          </a:p>
        </p:txBody>
      </p:sp>
      <p:sp>
        <p:nvSpPr>
          <p:cNvPr id="3" name="TextBox 2"/>
          <p:cNvSpPr txBox="1"/>
          <p:nvPr/>
        </p:nvSpPr>
        <p:spPr>
          <a:xfrm>
            <a:off x="609600" y="1676400"/>
            <a:ext cx="7924800" cy="1477328"/>
          </a:xfrm>
          <a:prstGeom prst="rect">
            <a:avLst/>
          </a:prstGeom>
          <a:noFill/>
        </p:spPr>
        <p:txBody>
          <a:bodyPr wrap="square" rtlCol="0">
            <a:spAutoFit/>
          </a:bodyPr>
          <a:lstStyle/>
          <a:p>
            <a:pPr marL="285750" indent="-285750">
              <a:buFont typeface="Wingdings" panose="05000000000000000000" pitchFamily="2" charset="2"/>
              <a:buChar char="§"/>
            </a:pPr>
            <a:r>
              <a:rPr lang="en-US" dirty="0" smtClean="0"/>
              <a:t>List is as of February 24, 2014</a:t>
            </a:r>
          </a:p>
          <a:p>
            <a:pPr marL="285750" indent="-285750">
              <a:buFont typeface="Wingdings" panose="05000000000000000000" pitchFamily="2" charset="2"/>
              <a:buChar char="§"/>
            </a:pPr>
            <a:r>
              <a:rPr lang="en-US" dirty="0" smtClean="0"/>
              <a:t>Bills have been assigned to committees </a:t>
            </a:r>
          </a:p>
          <a:p>
            <a:pPr marL="285750" indent="-285750">
              <a:buFont typeface="Wingdings" panose="05000000000000000000" pitchFamily="2" charset="2"/>
              <a:buChar char="§"/>
            </a:pPr>
            <a:r>
              <a:rPr lang="en-US" dirty="0" smtClean="0"/>
              <a:t>Bills without companion is the opposing house will not be heard</a:t>
            </a:r>
          </a:p>
          <a:p>
            <a:pPr marL="285750" indent="-285750">
              <a:buFont typeface="Wingdings" panose="05000000000000000000" pitchFamily="2" charset="2"/>
              <a:buChar char="§"/>
            </a:pPr>
            <a:r>
              <a:rPr lang="en-US" dirty="0" smtClean="0"/>
              <a:t>Perennial Bills have not been included in the List</a:t>
            </a:r>
          </a:p>
          <a:p>
            <a:pPr marL="742950" lvl="1" indent="-285750">
              <a:buFont typeface="Wingdings" panose="05000000000000000000" pitchFamily="2" charset="2"/>
              <a:buChar char="§"/>
            </a:pPr>
            <a:r>
              <a:rPr lang="en-US" dirty="0" smtClean="0"/>
              <a:t>i.e. Bills to outlaw elective terminations of pregnancy, etc.</a:t>
            </a:r>
            <a:endParaRPr lang="en-US" dirty="0"/>
          </a:p>
        </p:txBody>
      </p:sp>
    </p:spTree>
    <p:extLst>
      <p:ext uri="{BB962C8B-B14F-4D97-AF65-F5344CB8AC3E}">
        <p14:creationId xmlns:p14="http://schemas.microsoft.com/office/powerpoint/2010/main" val="4240758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HEALTH POLICY/MENTAL HEALTH</a:t>
            </a:r>
            <a:endParaRPr lang="en-US" dirty="0"/>
          </a:p>
        </p:txBody>
      </p:sp>
      <p:sp>
        <p:nvSpPr>
          <p:cNvPr id="3" name="Content Placeholder 2"/>
          <p:cNvSpPr>
            <a:spLocks noGrp="1"/>
          </p:cNvSpPr>
          <p:nvPr>
            <p:ph idx="1"/>
          </p:nvPr>
        </p:nvSpPr>
        <p:spPr/>
        <p:txBody>
          <a:bodyPr/>
          <a:lstStyle/>
          <a:p>
            <a:r>
              <a:rPr lang="en-US" dirty="0" smtClean="0"/>
              <a:t>HB 141/SB 114 –</a:t>
            </a:r>
          </a:p>
          <a:p>
            <a:pPr lvl="1"/>
            <a:r>
              <a:rPr lang="en-US" dirty="0" smtClean="0"/>
              <a:t>Conceals any identifier for consultants treating impaired providers.  Include family members.</a:t>
            </a:r>
            <a:endParaRPr lang="en-US" dirty="0"/>
          </a:p>
        </p:txBody>
      </p:sp>
    </p:spTree>
    <p:extLst>
      <p:ext uri="{BB962C8B-B14F-4D97-AF65-F5344CB8AC3E}">
        <p14:creationId xmlns:p14="http://schemas.microsoft.com/office/powerpoint/2010/main" val="25614129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PALLIATIVE CARE BILL</a:t>
            </a:r>
            <a:endParaRPr lang="en-US" dirty="0"/>
          </a:p>
        </p:txBody>
      </p:sp>
      <p:sp>
        <p:nvSpPr>
          <p:cNvPr id="3" name="Content Placeholder 2"/>
          <p:cNvSpPr>
            <a:spLocks noGrp="1"/>
          </p:cNvSpPr>
          <p:nvPr>
            <p:ph idx="1"/>
          </p:nvPr>
        </p:nvSpPr>
        <p:spPr/>
        <p:txBody>
          <a:bodyPr/>
          <a:lstStyle/>
          <a:p>
            <a:r>
              <a:rPr lang="en-US" dirty="0" smtClean="0"/>
              <a:t>HB 511/SB 438 		Sponsors </a:t>
            </a:r>
            <a:r>
              <a:rPr lang="en-US" dirty="0" err="1" smtClean="0"/>
              <a:t>Placensia</a:t>
            </a:r>
            <a:r>
              <a:rPr lang="en-US" dirty="0" smtClean="0"/>
              <a:t>/</a:t>
            </a:r>
            <a:r>
              <a:rPr lang="en-US" dirty="0" err="1" smtClean="0"/>
              <a:t>Sobel</a:t>
            </a:r>
            <a:endParaRPr lang="en-US" dirty="0" smtClean="0"/>
          </a:p>
          <a:p>
            <a:pPr lvl="1"/>
            <a:r>
              <a:rPr lang="en-US" dirty="0" smtClean="0"/>
              <a:t>Requires that the Department of Health develop a community education program regarding the benefits and services of a Palliative Care Facility/Program</a:t>
            </a:r>
            <a:endParaRPr lang="en-US" dirty="0"/>
          </a:p>
        </p:txBody>
      </p:sp>
    </p:spTree>
    <p:extLst>
      <p:ext uri="{BB962C8B-B14F-4D97-AF65-F5344CB8AC3E}">
        <p14:creationId xmlns:p14="http://schemas.microsoft.com/office/powerpoint/2010/main" val="1193101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INVOLUNTARY TREATMENT BILL</a:t>
            </a:r>
            <a:endParaRPr lang="en-US" dirty="0"/>
          </a:p>
        </p:txBody>
      </p:sp>
      <p:sp>
        <p:nvSpPr>
          <p:cNvPr id="3" name="Content Placeholder 2"/>
          <p:cNvSpPr>
            <a:spLocks noGrp="1"/>
          </p:cNvSpPr>
          <p:nvPr>
            <p:ph idx="1"/>
          </p:nvPr>
        </p:nvSpPr>
        <p:spPr/>
        <p:txBody>
          <a:bodyPr/>
          <a:lstStyle/>
          <a:p>
            <a:r>
              <a:rPr lang="en-US" dirty="0" smtClean="0"/>
              <a:t>SB 474</a:t>
            </a:r>
          </a:p>
          <a:p>
            <a:pPr lvl="1"/>
            <a:r>
              <a:rPr lang="en-US" dirty="0" smtClean="0"/>
              <a:t>Facilitates continuing incarcerated patients on their prescribed psychiatric medications </a:t>
            </a:r>
            <a:endParaRPr lang="en-US" dirty="0"/>
          </a:p>
        </p:txBody>
      </p:sp>
    </p:spTree>
    <p:extLst>
      <p:ext uri="{BB962C8B-B14F-4D97-AF65-F5344CB8AC3E}">
        <p14:creationId xmlns:p14="http://schemas.microsoft.com/office/powerpoint/2010/main" val="9147920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MENTAL HEALTH SERVICES</a:t>
            </a:r>
            <a:endParaRPr lang="en-US" dirty="0"/>
          </a:p>
        </p:txBody>
      </p:sp>
      <p:sp>
        <p:nvSpPr>
          <p:cNvPr id="5" name="Content Placeholder 4"/>
          <p:cNvSpPr>
            <a:spLocks noGrp="1"/>
          </p:cNvSpPr>
          <p:nvPr>
            <p:ph idx="1"/>
          </p:nvPr>
        </p:nvSpPr>
        <p:spPr/>
        <p:txBody>
          <a:bodyPr/>
          <a:lstStyle/>
          <a:p>
            <a:r>
              <a:rPr lang="en-US" dirty="0" smtClean="0"/>
              <a:t>HB 335/HB 476</a:t>
            </a:r>
          </a:p>
          <a:p>
            <a:pPr lvl="1"/>
            <a:r>
              <a:rPr lang="en-US" dirty="0" smtClean="0"/>
              <a:t>Sets requirements for psychiatric nurse practitioners to have national certification</a:t>
            </a:r>
          </a:p>
          <a:p>
            <a:pPr lvl="1"/>
            <a:r>
              <a:rPr lang="en-US" dirty="0" smtClean="0"/>
              <a:t>Provides psych ARNP’s with the ability to initiate and rescind a Baker Act.</a:t>
            </a:r>
            <a:endParaRPr lang="en-US" dirty="0"/>
          </a:p>
        </p:txBody>
      </p:sp>
    </p:spTree>
    <p:extLst>
      <p:ext uri="{BB962C8B-B14F-4D97-AF65-F5344CB8AC3E}">
        <p14:creationId xmlns:p14="http://schemas.microsoft.com/office/powerpoint/2010/main" val="39663443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HIV TESTING </a:t>
            </a:r>
            <a:endParaRPr lang="en-US" dirty="0"/>
          </a:p>
        </p:txBody>
      </p:sp>
      <p:sp>
        <p:nvSpPr>
          <p:cNvPr id="3" name="Content Placeholder 2"/>
          <p:cNvSpPr>
            <a:spLocks noGrp="1"/>
          </p:cNvSpPr>
          <p:nvPr>
            <p:ph idx="1"/>
          </p:nvPr>
        </p:nvSpPr>
        <p:spPr/>
        <p:txBody>
          <a:bodyPr/>
          <a:lstStyle/>
          <a:p>
            <a:r>
              <a:rPr lang="en-US" dirty="0" smtClean="0"/>
              <a:t>HB 321/SB 512</a:t>
            </a:r>
          </a:p>
          <a:p>
            <a:pPr lvl="1"/>
            <a:r>
              <a:rPr lang="en-US" dirty="0" smtClean="0"/>
              <a:t>Defines Community Health Setting versus Healthcare Delivery Center</a:t>
            </a:r>
          </a:p>
          <a:p>
            <a:pPr lvl="1"/>
            <a:r>
              <a:rPr lang="en-US" dirty="0" smtClean="0"/>
              <a:t>Requires notification of individuals receiving test if test is confidential or anonymous</a:t>
            </a:r>
          </a:p>
          <a:p>
            <a:pPr lvl="1"/>
            <a:r>
              <a:rPr lang="en-US" dirty="0" smtClean="0"/>
              <a:t>Requires instruction of how data will be handled if confidential</a:t>
            </a:r>
          </a:p>
          <a:p>
            <a:pPr lvl="1"/>
            <a:r>
              <a:rPr lang="en-US" dirty="0" smtClean="0"/>
              <a:t>Requires providing list of available anonymous test sites.</a:t>
            </a:r>
            <a:endParaRPr lang="en-US" dirty="0"/>
          </a:p>
        </p:txBody>
      </p:sp>
    </p:spTree>
    <p:extLst>
      <p:ext uri="{BB962C8B-B14F-4D97-AF65-F5344CB8AC3E}">
        <p14:creationId xmlns:p14="http://schemas.microsoft.com/office/powerpoint/2010/main" val="1900101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BAKER ACT BILL</a:t>
            </a:r>
            <a:endParaRPr lang="en-US" dirty="0"/>
          </a:p>
        </p:txBody>
      </p:sp>
      <p:sp>
        <p:nvSpPr>
          <p:cNvPr id="3" name="Content Placeholder 2"/>
          <p:cNvSpPr>
            <a:spLocks noGrp="1"/>
          </p:cNvSpPr>
          <p:nvPr>
            <p:ph idx="1"/>
          </p:nvPr>
        </p:nvSpPr>
        <p:spPr/>
        <p:txBody>
          <a:bodyPr/>
          <a:lstStyle/>
          <a:p>
            <a:r>
              <a:rPr lang="en-US" dirty="0" smtClean="0"/>
              <a:t>HB 505/SB 514		Sponsors Jacobs/</a:t>
            </a:r>
            <a:r>
              <a:rPr lang="en-US" dirty="0" err="1" smtClean="0"/>
              <a:t>Sobel</a:t>
            </a:r>
            <a:endParaRPr lang="en-US" dirty="0" smtClean="0"/>
          </a:p>
          <a:p>
            <a:pPr lvl="1"/>
            <a:r>
              <a:rPr lang="en-US" dirty="0" smtClean="0"/>
              <a:t>Requires the Department of Health to create a task force to review current Baker Act criteria/guidelines and to make any recommendations for change.</a:t>
            </a:r>
            <a:endParaRPr lang="en-US" dirty="0"/>
          </a:p>
        </p:txBody>
      </p:sp>
    </p:spTree>
    <p:extLst>
      <p:ext uri="{BB962C8B-B14F-4D97-AF65-F5344CB8AC3E}">
        <p14:creationId xmlns:p14="http://schemas.microsoft.com/office/powerpoint/2010/main" val="2243526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MARIJUANA</a:t>
            </a:r>
            <a:endParaRPr lang="en-US" dirty="0"/>
          </a:p>
        </p:txBody>
      </p:sp>
      <p:sp>
        <p:nvSpPr>
          <p:cNvPr id="3" name="Content Placeholder 2"/>
          <p:cNvSpPr>
            <a:spLocks noGrp="1"/>
          </p:cNvSpPr>
          <p:nvPr>
            <p:ph idx="1"/>
          </p:nvPr>
        </p:nvSpPr>
        <p:spPr/>
        <p:txBody>
          <a:bodyPr/>
          <a:lstStyle/>
          <a:p>
            <a:r>
              <a:rPr lang="en-US" dirty="0" smtClean="0"/>
              <a:t>SB 528		Sponsor </a:t>
            </a:r>
            <a:r>
              <a:rPr lang="en-US" dirty="0" err="1" smtClean="0"/>
              <a:t>Brandes</a:t>
            </a:r>
            <a:endParaRPr lang="en-US" dirty="0" smtClean="0"/>
          </a:p>
          <a:p>
            <a:pPr lvl="1"/>
            <a:r>
              <a:rPr lang="en-US" dirty="0" smtClean="0"/>
              <a:t>Allows for the Medicinal prescribing of marijuana products to treat approved conditions</a:t>
            </a:r>
          </a:p>
          <a:p>
            <a:pPr lvl="1"/>
            <a:r>
              <a:rPr lang="en-US" dirty="0" smtClean="0"/>
              <a:t>Creates guidelines for the harvesting/distribution and sales of Medical Marijuana</a:t>
            </a:r>
            <a:endParaRPr lang="en-US" dirty="0"/>
          </a:p>
        </p:txBody>
      </p:sp>
    </p:spTree>
    <p:extLst>
      <p:ext uri="{BB962C8B-B14F-4D97-AF65-F5344CB8AC3E}">
        <p14:creationId xmlns:p14="http://schemas.microsoft.com/office/powerpoint/2010/main" val="1442353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Review the Florida Legislative process</a:t>
            </a:r>
          </a:p>
          <a:p>
            <a:r>
              <a:rPr lang="en-US" dirty="0" smtClean="0"/>
              <a:t>Discuss the current Florida Legislative Environment</a:t>
            </a:r>
          </a:p>
          <a:p>
            <a:r>
              <a:rPr lang="en-US" dirty="0" smtClean="0"/>
              <a:t>Review and discuss legislation being considered by Florida Legislators that impact on healthcare delivery</a:t>
            </a:r>
          </a:p>
          <a:p>
            <a:r>
              <a:rPr lang="en-US" dirty="0" smtClean="0"/>
              <a:t>Review </a:t>
            </a:r>
            <a:r>
              <a:rPr lang="en-US" dirty="0"/>
              <a:t>and discuss legislation being considered by Florida Legislators that impact on </a:t>
            </a:r>
            <a:r>
              <a:rPr lang="en-US" dirty="0" smtClean="0"/>
              <a:t>nursing practice</a:t>
            </a:r>
          </a:p>
          <a:p>
            <a:r>
              <a:rPr lang="en-US" dirty="0" smtClean="0"/>
              <a:t>Discuss how to impact Florida Legislation that impacts on  nursing  practice and mental health services in Florida</a:t>
            </a:r>
            <a:endParaRPr lang="en-US" dirty="0"/>
          </a:p>
          <a:p>
            <a:endParaRPr lang="en-US" dirty="0"/>
          </a:p>
        </p:txBody>
      </p:sp>
    </p:spTree>
    <p:extLst>
      <p:ext uri="{BB962C8B-B14F-4D97-AF65-F5344CB8AC3E}">
        <p14:creationId xmlns:p14="http://schemas.microsoft.com/office/powerpoint/2010/main" val="36862208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CONTROLLED SUBSTANCES</a:t>
            </a:r>
            <a:endParaRPr lang="en-US" dirty="0"/>
          </a:p>
        </p:txBody>
      </p:sp>
      <p:sp>
        <p:nvSpPr>
          <p:cNvPr id="3" name="Content Placeholder 2"/>
          <p:cNvSpPr>
            <a:spLocks noGrp="1"/>
          </p:cNvSpPr>
          <p:nvPr>
            <p:ph idx="1"/>
          </p:nvPr>
        </p:nvSpPr>
        <p:spPr/>
        <p:txBody>
          <a:bodyPr/>
          <a:lstStyle/>
          <a:p>
            <a:r>
              <a:rPr lang="en-US" dirty="0" smtClean="0"/>
              <a:t>HB 281/SB 532	Sponsors </a:t>
            </a:r>
            <a:r>
              <a:rPr lang="en-US" dirty="0" err="1" smtClean="0"/>
              <a:t>Pigman</a:t>
            </a:r>
            <a:r>
              <a:rPr lang="en-US" dirty="0" smtClean="0"/>
              <a:t>/</a:t>
            </a:r>
            <a:r>
              <a:rPr lang="en-US" dirty="0" err="1" smtClean="0"/>
              <a:t>Grimsley</a:t>
            </a:r>
            <a:endParaRPr lang="en-US" dirty="0" smtClean="0"/>
          </a:p>
          <a:p>
            <a:pPr lvl="1"/>
            <a:r>
              <a:rPr lang="en-US" dirty="0" smtClean="0"/>
              <a:t>Allows Nurse Practitioners and Physicians Assistants to “order” controlled substances in an acute care facility.</a:t>
            </a:r>
            <a:endParaRPr lang="en-US" dirty="0"/>
          </a:p>
        </p:txBody>
      </p:sp>
    </p:spTree>
    <p:extLst>
      <p:ext uri="{BB962C8B-B14F-4D97-AF65-F5344CB8AC3E}">
        <p14:creationId xmlns:p14="http://schemas.microsoft.com/office/powerpoint/2010/main" val="10356181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EXPERIMENTAL THERAPIES</a:t>
            </a:r>
            <a:endParaRPr lang="en-US" dirty="0"/>
          </a:p>
        </p:txBody>
      </p:sp>
      <p:sp>
        <p:nvSpPr>
          <p:cNvPr id="3" name="Content Placeholder 2"/>
          <p:cNvSpPr>
            <a:spLocks noGrp="1"/>
          </p:cNvSpPr>
          <p:nvPr>
            <p:ph idx="1"/>
          </p:nvPr>
        </p:nvSpPr>
        <p:spPr/>
        <p:txBody>
          <a:bodyPr/>
          <a:lstStyle/>
          <a:p>
            <a:r>
              <a:rPr lang="en-US" dirty="0" smtClean="0"/>
              <a:t>HB 269		Sponsors</a:t>
            </a:r>
          </a:p>
          <a:p>
            <a:pPr lvl="1"/>
            <a:r>
              <a:rPr lang="en-US" dirty="0" smtClean="0"/>
              <a:t>Sets requirements for the utilization of experimental medical therapies in extreme conditions</a:t>
            </a:r>
          </a:p>
          <a:p>
            <a:pPr lvl="1"/>
            <a:r>
              <a:rPr lang="en-US" dirty="0" smtClean="0"/>
              <a:t>Relieves manufacturers from any liability in these cases.</a:t>
            </a:r>
            <a:endParaRPr lang="en-US" dirty="0"/>
          </a:p>
        </p:txBody>
      </p:sp>
    </p:spTree>
    <p:extLst>
      <p:ext uri="{BB962C8B-B14F-4D97-AF65-F5344CB8AC3E}">
        <p14:creationId xmlns:p14="http://schemas.microsoft.com/office/powerpoint/2010/main" val="21889307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INFECTION CONTROL</a:t>
            </a:r>
            <a:endParaRPr lang="en-US" dirty="0"/>
          </a:p>
        </p:txBody>
      </p:sp>
      <p:sp>
        <p:nvSpPr>
          <p:cNvPr id="3" name="Content Placeholder 2"/>
          <p:cNvSpPr>
            <a:spLocks noGrp="1"/>
          </p:cNvSpPr>
          <p:nvPr>
            <p:ph idx="1"/>
          </p:nvPr>
        </p:nvSpPr>
        <p:spPr/>
        <p:txBody>
          <a:bodyPr/>
          <a:lstStyle/>
          <a:p>
            <a:r>
              <a:rPr lang="en-US" dirty="0" smtClean="0"/>
              <a:t>HB 474		Sponsor Edwards</a:t>
            </a:r>
          </a:p>
          <a:p>
            <a:pPr lvl="1"/>
            <a:r>
              <a:rPr lang="en-US" dirty="0" smtClean="0"/>
              <a:t>Allows for an experimental needle exchange program to be managed from the University of Miami</a:t>
            </a:r>
            <a:endParaRPr lang="en-US" dirty="0"/>
          </a:p>
        </p:txBody>
      </p:sp>
    </p:spTree>
    <p:extLst>
      <p:ext uri="{BB962C8B-B14F-4D97-AF65-F5344CB8AC3E}">
        <p14:creationId xmlns:p14="http://schemas.microsoft.com/office/powerpoint/2010/main" val="21010124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OVERDOSE RESCUE</a:t>
            </a:r>
            <a:endParaRPr lang="en-US" dirty="0"/>
          </a:p>
        </p:txBody>
      </p:sp>
      <p:sp>
        <p:nvSpPr>
          <p:cNvPr id="3" name="Content Placeholder 2"/>
          <p:cNvSpPr>
            <a:spLocks noGrp="1"/>
          </p:cNvSpPr>
          <p:nvPr>
            <p:ph idx="1"/>
          </p:nvPr>
        </p:nvSpPr>
        <p:spPr/>
        <p:txBody>
          <a:bodyPr/>
          <a:lstStyle/>
          <a:p>
            <a:r>
              <a:rPr lang="en-US" dirty="0" smtClean="0"/>
              <a:t>HB 155		Sponsor </a:t>
            </a:r>
            <a:r>
              <a:rPr lang="en-US" dirty="0" err="1" smtClean="0"/>
              <a:t>Pilon</a:t>
            </a:r>
            <a:endParaRPr lang="en-US" dirty="0" smtClean="0"/>
          </a:p>
          <a:p>
            <a:pPr lvl="1"/>
            <a:r>
              <a:rPr lang="en-US" dirty="0" smtClean="0"/>
              <a:t>Allows for the prescribing, sales and distribution of rescue </a:t>
            </a:r>
            <a:r>
              <a:rPr lang="en-US" dirty="0" err="1" smtClean="0"/>
              <a:t>autoinjectors</a:t>
            </a:r>
            <a:r>
              <a:rPr lang="en-US" dirty="0" smtClean="0"/>
              <a:t> of </a:t>
            </a:r>
            <a:r>
              <a:rPr lang="en-US" dirty="0" err="1" smtClean="0"/>
              <a:t>Narcan</a:t>
            </a:r>
            <a:r>
              <a:rPr lang="en-US" dirty="0" smtClean="0"/>
              <a:t> for the treatment of opiate overdose.</a:t>
            </a:r>
            <a:endParaRPr lang="en-US" dirty="0"/>
          </a:p>
        </p:txBody>
      </p:sp>
    </p:spTree>
    <p:extLst>
      <p:ext uri="{BB962C8B-B14F-4D97-AF65-F5344CB8AC3E}">
        <p14:creationId xmlns:p14="http://schemas.microsoft.com/office/powerpoint/2010/main" val="2086096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ADVANCED PRACTICE NURSING</a:t>
            </a:r>
            <a:endParaRPr lang="en-US" dirty="0"/>
          </a:p>
        </p:txBody>
      </p:sp>
      <p:sp>
        <p:nvSpPr>
          <p:cNvPr id="3" name="Content Placeholder 2"/>
          <p:cNvSpPr>
            <a:spLocks noGrp="1"/>
          </p:cNvSpPr>
          <p:nvPr>
            <p:ph idx="1"/>
          </p:nvPr>
        </p:nvSpPr>
        <p:spPr/>
        <p:txBody>
          <a:bodyPr/>
          <a:lstStyle/>
          <a:p>
            <a:r>
              <a:rPr lang="en-US" dirty="0" smtClean="0"/>
              <a:t>HB H47/SB 614		</a:t>
            </a:r>
            <a:r>
              <a:rPr lang="en-US" dirty="0" err="1" smtClean="0"/>
              <a:t>Pigman</a:t>
            </a:r>
            <a:r>
              <a:rPr lang="en-US" dirty="0" smtClean="0"/>
              <a:t>/</a:t>
            </a:r>
            <a:r>
              <a:rPr lang="en-US" dirty="0" err="1" smtClean="0"/>
              <a:t>Grimsley</a:t>
            </a:r>
            <a:endParaRPr lang="en-US" dirty="0" smtClean="0"/>
          </a:p>
          <a:p>
            <a:endParaRPr lang="en-US" dirty="0"/>
          </a:p>
          <a:p>
            <a:pPr marL="0" indent="0">
              <a:buNone/>
            </a:pPr>
            <a:r>
              <a:rPr lang="en-US" dirty="0" smtClean="0"/>
              <a:t>	</a:t>
            </a:r>
            <a:r>
              <a:rPr lang="en-US" dirty="0" err="1" smtClean="0"/>
              <a:t>Pigman</a:t>
            </a:r>
            <a:r>
              <a:rPr lang="en-US" dirty="0" smtClean="0"/>
              <a:t>: Allows for advance practice nurses to practice without a collaborative agreement with a physician, allows for the prescribing of controlled substances, initiation of Baker Acts, signing of death certificates, etc.</a:t>
            </a:r>
          </a:p>
          <a:p>
            <a:pPr marL="0" indent="0">
              <a:buNone/>
            </a:pPr>
            <a:endParaRPr lang="en-US" dirty="0"/>
          </a:p>
          <a:p>
            <a:pPr marL="0" indent="0">
              <a:buNone/>
            </a:pPr>
            <a:r>
              <a:rPr lang="en-US" dirty="0" smtClean="0"/>
              <a:t>	</a:t>
            </a:r>
            <a:r>
              <a:rPr lang="en-US" dirty="0" err="1" smtClean="0"/>
              <a:t>Grimsley</a:t>
            </a:r>
            <a:r>
              <a:rPr lang="en-US" dirty="0" smtClean="0"/>
              <a:t>: Allows for the prescribing of controlled substances by advanced practice nurses.</a:t>
            </a:r>
            <a:endParaRPr lang="en-US" dirty="0"/>
          </a:p>
        </p:txBody>
      </p:sp>
    </p:spTree>
    <p:extLst>
      <p:ext uri="{BB962C8B-B14F-4D97-AF65-F5344CB8AC3E}">
        <p14:creationId xmlns:p14="http://schemas.microsoft.com/office/powerpoint/2010/main" val="25012565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Sexual Reassignment</a:t>
            </a:r>
            <a:endParaRPr lang="en-US" dirty="0"/>
          </a:p>
        </p:txBody>
      </p:sp>
      <p:sp>
        <p:nvSpPr>
          <p:cNvPr id="3" name="Content Placeholder 2"/>
          <p:cNvSpPr>
            <a:spLocks noGrp="1"/>
          </p:cNvSpPr>
          <p:nvPr>
            <p:ph idx="1"/>
          </p:nvPr>
        </p:nvSpPr>
        <p:spPr/>
        <p:txBody>
          <a:bodyPr/>
          <a:lstStyle/>
          <a:p>
            <a:r>
              <a:rPr lang="en-US" dirty="0" smtClean="0"/>
              <a:t>SB204/HB83</a:t>
            </a:r>
          </a:p>
          <a:p>
            <a:r>
              <a:rPr lang="en-US" dirty="0" smtClean="0"/>
              <a:t>Provides guidelines for sexual reassignment</a:t>
            </a:r>
          </a:p>
          <a:p>
            <a:r>
              <a:rPr lang="en-US" dirty="0" smtClean="0"/>
              <a:t>Outlaws sexual reassignment surgery/council to anyone under the age of 18</a:t>
            </a:r>
            <a:endParaRPr lang="en-US" dirty="0"/>
          </a:p>
        </p:txBody>
      </p:sp>
    </p:spTree>
    <p:extLst>
      <p:ext uri="{BB962C8B-B14F-4D97-AF65-F5344CB8AC3E}">
        <p14:creationId xmlns:p14="http://schemas.microsoft.com/office/powerpoint/2010/main" val="6073355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Obstetrical Services Bills	</a:t>
            </a:r>
            <a:endParaRPr lang="en-US" dirty="0"/>
          </a:p>
        </p:txBody>
      </p:sp>
      <p:sp>
        <p:nvSpPr>
          <p:cNvPr id="3" name="Content Placeholder 2"/>
          <p:cNvSpPr>
            <a:spLocks noGrp="1"/>
          </p:cNvSpPr>
          <p:nvPr>
            <p:ph idx="1"/>
          </p:nvPr>
        </p:nvSpPr>
        <p:spPr/>
        <p:txBody>
          <a:bodyPr/>
          <a:lstStyle/>
          <a:p>
            <a:r>
              <a:rPr lang="en-US" dirty="0" smtClean="0"/>
              <a:t>SB 161</a:t>
            </a:r>
          </a:p>
          <a:p>
            <a:pPr lvl="1"/>
            <a:r>
              <a:rPr lang="en-US" dirty="0" smtClean="0"/>
              <a:t>Requires that hospital notify obstetrical/gynecologic providers of the plans to close an OB/GYN unit in advance of closing that unit.</a:t>
            </a:r>
            <a:endParaRPr lang="en-US" dirty="0"/>
          </a:p>
        </p:txBody>
      </p:sp>
    </p:spTree>
    <p:extLst>
      <p:ext uri="{BB962C8B-B14F-4D97-AF65-F5344CB8AC3E}">
        <p14:creationId xmlns:p14="http://schemas.microsoft.com/office/powerpoint/2010/main" val="41838972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Bills/Issues being Considered</a:t>
            </a:r>
            <a:endParaRPr lang="en-US" dirty="0"/>
          </a:p>
        </p:txBody>
      </p:sp>
      <p:sp>
        <p:nvSpPr>
          <p:cNvPr id="3" name="Content Placeholder 2"/>
          <p:cNvSpPr>
            <a:spLocks noGrp="1"/>
          </p:cNvSpPr>
          <p:nvPr>
            <p:ph idx="1"/>
          </p:nvPr>
        </p:nvSpPr>
        <p:spPr/>
        <p:txBody>
          <a:bodyPr/>
          <a:lstStyle/>
          <a:p>
            <a:r>
              <a:rPr lang="en-US" dirty="0" smtClean="0"/>
              <a:t>“A healthy Florida Works”</a:t>
            </a:r>
          </a:p>
          <a:p>
            <a:pPr lvl="1"/>
            <a:r>
              <a:rPr lang="en-US" dirty="0" smtClean="0"/>
              <a:t>-draw down of Federal Funds</a:t>
            </a:r>
          </a:p>
          <a:p>
            <a:pPr lvl="1"/>
            <a:endParaRPr lang="en-US" dirty="0"/>
          </a:p>
          <a:p>
            <a:pPr lvl="1"/>
            <a:r>
              <a:rPr lang="en-US" dirty="0" smtClean="0"/>
              <a:t>Other bills</a:t>
            </a:r>
          </a:p>
          <a:p>
            <a:pPr lvl="1"/>
            <a:r>
              <a:rPr lang="en-US" dirty="0" smtClean="0"/>
              <a:t>Other issues</a:t>
            </a:r>
            <a:endParaRPr lang="en-US" dirty="0"/>
          </a:p>
        </p:txBody>
      </p:sp>
    </p:spTree>
    <p:extLst>
      <p:ext uri="{BB962C8B-B14F-4D97-AF65-F5344CB8AC3E}">
        <p14:creationId xmlns:p14="http://schemas.microsoft.com/office/powerpoint/2010/main" val="8774946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Influence Health Policy</a:t>
            </a:r>
            <a:endParaRPr lang="en-US" dirty="0"/>
          </a:p>
        </p:txBody>
      </p:sp>
      <p:sp>
        <p:nvSpPr>
          <p:cNvPr id="3" name="Content Placeholder 2"/>
          <p:cNvSpPr>
            <a:spLocks noGrp="1"/>
          </p:cNvSpPr>
          <p:nvPr>
            <p:ph idx="1"/>
          </p:nvPr>
        </p:nvSpPr>
        <p:spPr/>
        <p:txBody>
          <a:bodyPr/>
          <a:lstStyle/>
          <a:p>
            <a:r>
              <a:rPr lang="en-US" dirty="0" smtClean="0"/>
              <a:t>Step 1</a:t>
            </a:r>
          </a:p>
          <a:p>
            <a:pPr lvl="1"/>
            <a:r>
              <a:rPr lang="en-US" dirty="0" smtClean="0"/>
              <a:t>Become an informed citizen</a:t>
            </a:r>
          </a:p>
          <a:p>
            <a:pPr lvl="2"/>
            <a:r>
              <a:rPr lang="en-US" dirty="0" smtClean="0"/>
              <a:t>Know who your legislators are</a:t>
            </a:r>
          </a:p>
          <a:p>
            <a:pPr lvl="2"/>
            <a:r>
              <a:rPr lang="en-US" dirty="0" smtClean="0"/>
              <a:t>Know what the issues are</a:t>
            </a:r>
          </a:p>
          <a:p>
            <a:pPr lvl="2"/>
            <a:r>
              <a:rPr lang="en-US" dirty="0" smtClean="0"/>
              <a:t>Track bills of interest</a:t>
            </a:r>
            <a:endParaRPr lang="en-US" dirty="0"/>
          </a:p>
        </p:txBody>
      </p:sp>
    </p:spTree>
    <p:extLst>
      <p:ext uri="{BB962C8B-B14F-4D97-AF65-F5344CB8AC3E}">
        <p14:creationId xmlns:p14="http://schemas.microsoft.com/office/powerpoint/2010/main" val="28460203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Influence Health Policy</a:t>
            </a:r>
            <a:endParaRPr lang="en-US" dirty="0"/>
          </a:p>
        </p:txBody>
      </p:sp>
      <p:sp>
        <p:nvSpPr>
          <p:cNvPr id="3" name="Content Placeholder 2"/>
          <p:cNvSpPr>
            <a:spLocks noGrp="1"/>
          </p:cNvSpPr>
          <p:nvPr>
            <p:ph idx="1"/>
          </p:nvPr>
        </p:nvSpPr>
        <p:spPr/>
        <p:txBody>
          <a:bodyPr/>
          <a:lstStyle/>
          <a:p>
            <a:r>
              <a:rPr lang="en-US" dirty="0" smtClean="0"/>
              <a:t>Step Two</a:t>
            </a:r>
          </a:p>
          <a:p>
            <a:pPr lvl="1"/>
            <a:r>
              <a:rPr lang="en-US" dirty="0" smtClean="0"/>
              <a:t>Educate your legislators on issues that are vital to you and let them know where you stand</a:t>
            </a:r>
          </a:p>
          <a:p>
            <a:pPr lvl="2"/>
            <a:r>
              <a:rPr lang="en-US" dirty="0" smtClean="0"/>
              <a:t>(AKA lobbying)</a:t>
            </a:r>
          </a:p>
          <a:p>
            <a:pPr lvl="1"/>
            <a:r>
              <a:rPr lang="en-US" dirty="0" smtClean="0"/>
              <a:t>You can do this by</a:t>
            </a:r>
          </a:p>
          <a:p>
            <a:pPr lvl="2"/>
            <a:r>
              <a:rPr lang="en-US" dirty="0" smtClean="0"/>
              <a:t>Visiting your legislator</a:t>
            </a:r>
          </a:p>
          <a:p>
            <a:pPr lvl="2"/>
            <a:r>
              <a:rPr lang="en-US" dirty="0" smtClean="0"/>
              <a:t>Phone your legislator</a:t>
            </a:r>
          </a:p>
          <a:p>
            <a:pPr lvl="2"/>
            <a:r>
              <a:rPr lang="en-US" dirty="0" smtClean="0"/>
              <a:t>Email</a:t>
            </a:r>
          </a:p>
          <a:p>
            <a:pPr lvl="2"/>
            <a:r>
              <a:rPr lang="en-US" dirty="0" smtClean="0"/>
              <a:t>Letter</a:t>
            </a:r>
            <a:endParaRPr lang="en-US" dirty="0"/>
          </a:p>
        </p:txBody>
      </p:sp>
    </p:spTree>
    <p:extLst>
      <p:ext uri="{BB962C8B-B14F-4D97-AF65-F5344CB8AC3E}">
        <p14:creationId xmlns:p14="http://schemas.microsoft.com/office/powerpoint/2010/main" val="1049579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a:t>
            </a:r>
            <a:endParaRPr lang="en-US" dirty="0"/>
          </a:p>
        </p:txBody>
      </p:sp>
      <p:sp>
        <p:nvSpPr>
          <p:cNvPr id="3" name="Content Placeholder 2"/>
          <p:cNvSpPr>
            <a:spLocks noGrp="1"/>
          </p:cNvSpPr>
          <p:nvPr>
            <p:ph idx="1"/>
          </p:nvPr>
        </p:nvSpPr>
        <p:spPr/>
        <p:txBody>
          <a:bodyPr/>
          <a:lstStyle/>
          <a:p>
            <a:pPr marL="0" indent="0">
              <a:buNone/>
            </a:pPr>
            <a:r>
              <a:rPr lang="en-US" dirty="0" smtClean="0"/>
              <a:t>Opinions expressed by the speakers are not intended to represent those of the Florida Nurses Association, the Florida Nurse Practitioner Network and the Florida Coalition of Advanced Practice Nurses, their board, members or affiliate organizations.</a:t>
            </a:r>
          </a:p>
          <a:p>
            <a:pPr marL="0" indent="0">
              <a:buNone/>
            </a:pPr>
            <a:endParaRPr lang="en-US" dirty="0" smtClean="0"/>
          </a:p>
          <a:p>
            <a:pPr marL="0" indent="0">
              <a:buNone/>
            </a:pPr>
            <a:r>
              <a:rPr lang="en-US" altLang="en-US" dirty="0" smtClean="0"/>
              <a:t>We, Edward Briggs and Doreen Cassarino, </a:t>
            </a:r>
            <a:r>
              <a:rPr lang="en-US" altLang="en-US" dirty="0"/>
              <a:t>have nothing to disclose or possess any conflict of interest in this presentation.</a:t>
            </a:r>
          </a:p>
          <a:p>
            <a:pPr marL="0" indent="0">
              <a:buNone/>
            </a:pPr>
            <a:endParaRPr lang="en-US" dirty="0"/>
          </a:p>
        </p:txBody>
      </p:sp>
    </p:spTree>
    <p:extLst>
      <p:ext uri="{BB962C8B-B14F-4D97-AF65-F5344CB8AC3E}">
        <p14:creationId xmlns:p14="http://schemas.microsoft.com/office/powerpoint/2010/main" val="261720432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Influence Health Policy</a:t>
            </a:r>
            <a:endParaRPr lang="en-US" dirty="0"/>
          </a:p>
        </p:txBody>
      </p:sp>
      <p:sp>
        <p:nvSpPr>
          <p:cNvPr id="3" name="Content Placeholder 2"/>
          <p:cNvSpPr>
            <a:spLocks noGrp="1"/>
          </p:cNvSpPr>
          <p:nvPr>
            <p:ph idx="1"/>
          </p:nvPr>
        </p:nvSpPr>
        <p:spPr/>
        <p:txBody>
          <a:bodyPr/>
          <a:lstStyle/>
          <a:p>
            <a:r>
              <a:rPr lang="en-US" dirty="0" smtClean="0"/>
              <a:t>Educate your community on key issues</a:t>
            </a:r>
          </a:p>
          <a:p>
            <a:pPr lvl="1"/>
            <a:r>
              <a:rPr lang="en-US" dirty="0" smtClean="0"/>
              <a:t>Letters to the editor</a:t>
            </a:r>
          </a:p>
          <a:p>
            <a:pPr lvl="1"/>
            <a:r>
              <a:rPr lang="en-US" dirty="0" smtClean="0"/>
              <a:t>Educate peers and colleagues</a:t>
            </a:r>
          </a:p>
          <a:p>
            <a:pPr lvl="1"/>
            <a:r>
              <a:rPr lang="en-US" dirty="0" smtClean="0"/>
              <a:t>Blogs or website</a:t>
            </a:r>
            <a:endParaRPr lang="en-US" dirty="0"/>
          </a:p>
        </p:txBody>
      </p:sp>
    </p:spTree>
    <p:extLst>
      <p:ext uri="{BB962C8B-B14F-4D97-AF65-F5344CB8AC3E}">
        <p14:creationId xmlns:p14="http://schemas.microsoft.com/office/powerpoint/2010/main" val="5611341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Influence Health Policy</a:t>
            </a:r>
            <a:endParaRPr lang="en-US" dirty="0"/>
          </a:p>
        </p:txBody>
      </p:sp>
      <p:sp>
        <p:nvSpPr>
          <p:cNvPr id="3" name="Content Placeholder 2"/>
          <p:cNvSpPr>
            <a:spLocks noGrp="1"/>
          </p:cNvSpPr>
          <p:nvPr>
            <p:ph idx="1"/>
          </p:nvPr>
        </p:nvSpPr>
        <p:spPr/>
        <p:txBody>
          <a:bodyPr/>
          <a:lstStyle/>
          <a:p>
            <a:r>
              <a:rPr lang="en-US" dirty="0" smtClean="0"/>
              <a:t>Track the responses of your legislators</a:t>
            </a:r>
          </a:p>
          <a:p>
            <a:pPr lvl="1"/>
            <a:r>
              <a:rPr lang="en-US" dirty="0" smtClean="0"/>
              <a:t>How did they vote on issues</a:t>
            </a:r>
          </a:p>
          <a:p>
            <a:pPr lvl="1"/>
            <a:r>
              <a:rPr lang="en-US" dirty="0" smtClean="0"/>
              <a:t>Share with them how you feel about that vote</a:t>
            </a:r>
            <a:endParaRPr lang="en-US" dirty="0"/>
          </a:p>
        </p:txBody>
      </p:sp>
    </p:spTree>
    <p:extLst>
      <p:ext uri="{BB962C8B-B14F-4D97-AF65-F5344CB8AC3E}">
        <p14:creationId xmlns:p14="http://schemas.microsoft.com/office/powerpoint/2010/main" val="2741876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Influence Health Policy</a:t>
            </a:r>
            <a:endParaRPr lang="en-US" dirty="0"/>
          </a:p>
        </p:txBody>
      </p:sp>
      <p:sp>
        <p:nvSpPr>
          <p:cNvPr id="3" name="Content Placeholder 2"/>
          <p:cNvSpPr>
            <a:spLocks noGrp="1"/>
          </p:cNvSpPr>
          <p:nvPr>
            <p:ph idx="1"/>
          </p:nvPr>
        </p:nvSpPr>
        <p:spPr/>
        <p:txBody>
          <a:bodyPr/>
          <a:lstStyle/>
          <a:p>
            <a:r>
              <a:rPr lang="en-US" dirty="0" smtClean="0"/>
              <a:t>Participate in your professional organization</a:t>
            </a:r>
            <a:endParaRPr lang="en-US" dirty="0"/>
          </a:p>
        </p:txBody>
      </p:sp>
    </p:spTree>
    <p:extLst>
      <p:ext uri="{BB962C8B-B14F-4D97-AF65-F5344CB8AC3E}">
        <p14:creationId xmlns:p14="http://schemas.microsoft.com/office/powerpoint/2010/main" val="28989990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Influence Health Policy</a:t>
            </a:r>
            <a:endParaRPr lang="en-US" dirty="0"/>
          </a:p>
        </p:txBody>
      </p:sp>
      <p:sp>
        <p:nvSpPr>
          <p:cNvPr id="3" name="Content Placeholder 2"/>
          <p:cNvSpPr>
            <a:spLocks noGrp="1"/>
          </p:cNvSpPr>
          <p:nvPr>
            <p:ph idx="1"/>
          </p:nvPr>
        </p:nvSpPr>
        <p:spPr/>
        <p:txBody>
          <a:bodyPr/>
          <a:lstStyle/>
          <a:p>
            <a:r>
              <a:rPr lang="en-US" dirty="0" smtClean="0">
                <a:hlinkClick r:id="rId2"/>
              </a:rPr>
              <a:t>http://www.fna4action.com</a:t>
            </a:r>
            <a:endParaRPr lang="en-US" dirty="0" smtClean="0"/>
          </a:p>
          <a:p>
            <a:endParaRPr lang="en-US" dirty="0"/>
          </a:p>
          <a:p>
            <a:pPr lvl="1"/>
            <a:r>
              <a:rPr lang="en-US" dirty="0" smtClean="0"/>
              <a:t>A grassroots initiative by the Florida Nurses Association to educate nurses and the community on important health policy issues.</a:t>
            </a:r>
            <a:endParaRPr lang="en-US" dirty="0"/>
          </a:p>
        </p:txBody>
      </p:sp>
    </p:spTree>
    <p:extLst>
      <p:ext uri="{BB962C8B-B14F-4D97-AF65-F5344CB8AC3E}">
        <p14:creationId xmlns:p14="http://schemas.microsoft.com/office/powerpoint/2010/main" val="8212574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906613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moment of reflection</a:t>
            </a:r>
            <a:endParaRPr lang="en-US" dirty="0"/>
          </a:p>
        </p:txBody>
      </p:sp>
      <p:sp>
        <p:nvSpPr>
          <p:cNvPr id="3" name="Content Placeholder 2"/>
          <p:cNvSpPr>
            <a:spLocks noGrp="1"/>
          </p:cNvSpPr>
          <p:nvPr>
            <p:ph idx="1"/>
          </p:nvPr>
        </p:nvSpPr>
        <p:spPr>
          <a:xfrm>
            <a:off x="457200" y="2590800"/>
            <a:ext cx="8229600" cy="3886200"/>
          </a:xfrm>
        </p:spPr>
        <p:txBody>
          <a:bodyPr/>
          <a:lstStyle/>
          <a:p>
            <a:r>
              <a:rPr lang="en-US" dirty="0" smtClean="0"/>
              <a:t>“It was the best of times, it was the worst of times!”</a:t>
            </a:r>
          </a:p>
          <a:p>
            <a:endParaRPr lang="en-US" dirty="0"/>
          </a:p>
          <a:p>
            <a:r>
              <a:rPr lang="en-US" dirty="0" smtClean="0"/>
              <a:t>Old Chinese curse…”May you live in interesting times!”</a:t>
            </a:r>
            <a:endParaRPr lang="en-US" dirty="0"/>
          </a:p>
        </p:txBody>
      </p:sp>
    </p:spTree>
    <p:extLst>
      <p:ext uri="{BB962C8B-B14F-4D97-AF65-F5344CB8AC3E}">
        <p14:creationId xmlns:p14="http://schemas.microsoft.com/office/powerpoint/2010/main" val="14334330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 bill becomes a law…</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3146667"/>
              </p:ext>
            </p:extLst>
          </p:nvPr>
        </p:nvGraphicFramePr>
        <p:xfrm>
          <a:off x="457200" y="1371600"/>
          <a:ext cx="8229600" cy="236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605130408"/>
              </p:ext>
            </p:extLst>
          </p:nvPr>
        </p:nvGraphicFramePr>
        <p:xfrm>
          <a:off x="609600" y="4191000"/>
          <a:ext cx="8229600" cy="23622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TextBox 5"/>
          <p:cNvSpPr txBox="1"/>
          <p:nvPr/>
        </p:nvSpPr>
        <p:spPr>
          <a:xfrm>
            <a:off x="3581400" y="3200400"/>
            <a:ext cx="1828800" cy="646331"/>
          </a:xfrm>
          <a:prstGeom prst="rect">
            <a:avLst/>
          </a:prstGeom>
          <a:noFill/>
        </p:spPr>
        <p:txBody>
          <a:bodyPr wrap="square" rtlCol="0">
            <a:spAutoFit/>
          </a:bodyPr>
          <a:lstStyle/>
          <a:p>
            <a:r>
              <a:rPr lang="en-US" sz="1200" u="sng" dirty="0" smtClean="0">
                <a:solidFill>
                  <a:schemeClr val="tx1">
                    <a:lumMod val="75000"/>
                    <a:lumOff val="25000"/>
                  </a:schemeClr>
                </a:solidFill>
              </a:rPr>
              <a:t>60 day legislative cycle…more committees = failure</a:t>
            </a:r>
            <a:endParaRPr lang="en-US" sz="1200" u="sng" dirty="0">
              <a:solidFill>
                <a:schemeClr val="tx1">
                  <a:lumMod val="75000"/>
                  <a:lumOff val="25000"/>
                </a:schemeClr>
              </a:solidFill>
            </a:endParaRPr>
          </a:p>
        </p:txBody>
      </p:sp>
    </p:spTree>
    <p:extLst>
      <p:ext uri="{BB962C8B-B14F-4D97-AF65-F5344CB8AC3E}">
        <p14:creationId xmlns:p14="http://schemas.microsoft.com/office/powerpoint/2010/main" val="5035654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and discussion</a:t>
            </a:r>
            <a:endParaRPr lang="en-US" dirty="0"/>
          </a:p>
        </p:txBody>
      </p:sp>
      <p:sp>
        <p:nvSpPr>
          <p:cNvPr id="3" name="Content Placeholder 2"/>
          <p:cNvSpPr>
            <a:spLocks noGrp="1"/>
          </p:cNvSpPr>
          <p:nvPr>
            <p:ph idx="1"/>
          </p:nvPr>
        </p:nvSpPr>
        <p:spPr/>
        <p:txBody>
          <a:bodyPr/>
          <a:lstStyle/>
          <a:p>
            <a:pPr lvl="1"/>
            <a:r>
              <a:rPr lang="en-US" dirty="0" smtClean="0"/>
              <a:t>Session runs from March 3, 2015 </a:t>
            </a:r>
            <a:r>
              <a:rPr lang="en-US" smtClean="0"/>
              <a:t>to May 1, 2015</a:t>
            </a:r>
            <a:endParaRPr lang="en-US" dirty="0" smtClean="0"/>
          </a:p>
          <a:p>
            <a:pPr lvl="1"/>
            <a:r>
              <a:rPr lang="en-US" dirty="0" smtClean="0"/>
              <a:t>Budget surplus</a:t>
            </a:r>
          </a:p>
          <a:p>
            <a:pPr lvl="1"/>
            <a:r>
              <a:rPr lang="en-US" dirty="0" smtClean="0"/>
              <a:t>Implementation of Amendment 1</a:t>
            </a:r>
          </a:p>
          <a:p>
            <a:pPr lvl="1"/>
            <a:r>
              <a:rPr lang="en-US" dirty="0" smtClean="0"/>
              <a:t>Not an election year however presidential election in 2016 and talk of Rick Scott running</a:t>
            </a:r>
          </a:p>
          <a:p>
            <a:pPr lvl="1"/>
            <a:r>
              <a:rPr lang="en-US" dirty="0" smtClean="0"/>
              <a:t>Division between Governor Scott and the Legislative Branch</a:t>
            </a:r>
          </a:p>
        </p:txBody>
      </p:sp>
    </p:spTree>
    <p:extLst>
      <p:ext uri="{BB962C8B-B14F-4D97-AF65-F5344CB8AC3E}">
        <p14:creationId xmlns:p14="http://schemas.microsoft.com/office/powerpoint/2010/main" val="36408990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and discussion</a:t>
            </a:r>
            <a:endParaRPr lang="en-US" dirty="0"/>
          </a:p>
        </p:txBody>
      </p:sp>
      <p:sp>
        <p:nvSpPr>
          <p:cNvPr id="3" name="Content Placeholder 2"/>
          <p:cNvSpPr>
            <a:spLocks noGrp="1"/>
          </p:cNvSpPr>
          <p:nvPr>
            <p:ph idx="1"/>
          </p:nvPr>
        </p:nvSpPr>
        <p:spPr/>
        <p:txBody>
          <a:bodyPr/>
          <a:lstStyle/>
          <a:p>
            <a:r>
              <a:rPr lang="en-US" dirty="0" smtClean="0"/>
              <a:t>Challenges facing Florida’s healthcare delivery system:</a:t>
            </a:r>
          </a:p>
          <a:p>
            <a:pPr lvl="1"/>
            <a:r>
              <a:rPr lang="en-US" dirty="0" smtClean="0"/>
              <a:t>Patient Protection and Affordable Care Act/Medicaid Expansion</a:t>
            </a:r>
          </a:p>
          <a:p>
            <a:pPr lvl="1"/>
            <a:r>
              <a:rPr lang="en-US" dirty="0" smtClean="0"/>
              <a:t>Aging and increase occurrence of chronic illness</a:t>
            </a:r>
          </a:p>
          <a:p>
            <a:pPr lvl="1"/>
            <a:r>
              <a:rPr lang="en-US" dirty="0" smtClean="0"/>
              <a:t>Insufficient availability of primary care providers</a:t>
            </a:r>
          </a:p>
          <a:p>
            <a:pPr lvl="1"/>
            <a:r>
              <a:rPr lang="en-US" dirty="0" smtClean="0"/>
              <a:t>Hospital and Healthcare provider financial constraints</a:t>
            </a:r>
            <a:endParaRPr lang="en-US" dirty="0"/>
          </a:p>
          <a:p>
            <a:r>
              <a:rPr lang="en-US" dirty="0" smtClean="0"/>
              <a:t>Healthcare Workforce Innovation House Select Committee</a:t>
            </a:r>
          </a:p>
          <a:p>
            <a:r>
              <a:rPr lang="en-US" dirty="0" smtClean="0"/>
              <a:t>Political Realities</a:t>
            </a:r>
          </a:p>
          <a:p>
            <a:pPr lvl="1"/>
            <a:r>
              <a:rPr lang="en-US" dirty="0" smtClean="0"/>
              <a:t>Partisan Political Environment</a:t>
            </a:r>
          </a:p>
        </p:txBody>
      </p:sp>
    </p:spTree>
    <p:extLst>
      <p:ext uri="{BB962C8B-B14F-4D97-AF65-F5344CB8AC3E}">
        <p14:creationId xmlns:p14="http://schemas.microsoft.com/office/powerpoint/2010/main" val="27802264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GOVERNOR SCOTT’S BUDGET</a:t>
            </a:r>
            <a:endParaRPr lang="en-US" dirty="0"/>
          </a:p>
        </p:txBody>
      </p:sp>
      <p:sp>
        <p:nvSpPr>
          <p:cNvPr id="3" name="TextBox 2"/>
          <p:cNvSpPr txBox="1"/>
          <p:nvPr/>
        </p:nvSpPr>
        <p:spPr>
          <a:xfrm>
            <a:off x="228601" y="1676400"/>
            <a:ext cx="8458200" cy="646331"/>
          </a:xfrm>
          <a:prstGeom prst="rect">
            <a:avLst/>
          </a:prstGeom>
          <a:noFill/>
        </p:spPr>
        <p:txBody>
          <a:bodyPr wrap="square" rtlCol="0">
            <a:spAutoFit/>
          </a:bodyPr>
          <a:lstStyle/>
          <a:p>
            <a:endParaRPr lang="en-US" dirty="0"/>
          </a:p>
          <a:p>
            <a:endParaRPr lang="en-US" dirty="0"/>
          </a:p>
        </p:txBody>
      </p:sp>
      <p:sp>
        <p:nvSpPr>
          <p:cNvPr id="4" name="TextBox 3"/>
          <p:cNvSpPr txBox="1"/>
          <p:nvPr/>
        </p:nvSpPr>
        <p:spPr>
          <a:xfrm>
            <a:off x="609600" y="2133600"/>
            <a:ext cx="7467600" cy="2585323"/>
          </a:xfrm>
          <a:prstGeom prst="rect">
            <a:avLst/>
          </a:prstGeom>
          <a:noFill/>
        </p:spPr>
        <p:txBody>
          <a:bodyPr wrap="square" rtlCol="0">
            <a:spAutoFit/>
          </a:bodyPr>
          <a:lstStyle/>
          <a:p>
            <a:r>
              <a:rPr lang="en-US" dirty="0" smtClean="0"/>
              <a:t>Governors Budget is a guidepost of legislative priorities of the governor.</a:t>
            </a:r>
          </a:p>
          <a:p>
            <a:endParaRPr lang="en-US" dirty="0"/>
          </a:p>
          <a:p>
            <a:r>
              <a:rPr lang="en-US" dirty="0" smtClean="0"/>
              <a:t>Governor will present the budget to the Legislative branch for consideration and action.</a:t>
            </a:r>
          </a:p>
          <a:p>
            <a:endParaRPr lang="en-US" dirty="0"/>
          </a:p>
          <a:p>
            <a:r>
              <a:rPr lang="en-US" dirty="0" smtClean="0"/>
              <a:t>Legislative Branch will consider the Governor’s budget and then develop their own budget(s).</a:t>
            </a:r>
          </a:p>
          <a:p>
            <a:endParaRPr lang="en-US" dirty="0"/>
          </a:p>
          <a:p>
            <a:r>
              <a:rPr lang="en-US" dirty="0" smtClean="0"/>
              <a:t>The Governor has the power of the line item veto.</a:t>
            </a:r>
            <a:endParaRPr lang="en-US" dirty="0"/>
          </a:p>
        </p:txBody>
      </p:sp>
    </p:spTree>
    <p:extLst>
      <p:ext uri="{BB962C8B-B14F-4D97-AF65-F5344CB8AC3E}">
        <p14:creationId xmlns:p14="http://schemas.microsoft.com/office/powerpoint/2010/main" val="4196813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GOVERNOR SCOTT’S BUDGET</a:t>
            </a:r>
            <a:endParaRPr lang="en-US" dirty="0"/>
          </a:p>
        </p:txBody>
      </p:sp>
      <p:sp>
        <p:nvSpPr>
          <p:cNvPr id="3" name="TextBox 2"/>
          <p:cNvSpPr txBox="1"/>
          <p:nvPr/>
        </p:nvSpPr>
        <p:spPr>
          <a:xfrm>
            <a:off x="228601" y="1676400"/>
            <a:ext cx="8458200" cy="3416320"/>
          </a:xfrm>
          <a:prstGeom prst="rect">
            <a:avLst/>
          </a:prstGeom>
          <a:noFill/>
        </p:spPr>
        <p:txBody>
          <a:bodyPr wrap="square" rtlCol="0">
            <a:spAutoFit/>
          </a:bodyPr>
          <a:lstStyle/>
          <a:p>
            <a:r>
              <a:rPr lang="en-US" dirty="0"/>
              <a:t>$80 million of the budget </a:t>
            </a:r>
            <a:r>
              <a:rPr lang="en-US" dirty="0" smtClean="0"/>
              <a:t>goes </a:t>
            </a:r>
            <a:r>
              <a:rPr lang="en-US" dirty="0"/>
              <a:t>to the Department of Children and Families, with a </a:t>
            </a:r>
            <a:r>
              <a:rPr lang="en-US" dirty="0" smtClean="0"/>
              <a:t>focus improving </a:t>
            </a:r>
            <a:r>
              <a:rPr lang="en-US" dirty="0"/>
              <a:t>child safety and eliminating preventable child deaths</a:t>
            </a:r>
            <a:r>
              <a:rPr lang="en-US" dirty="0" smtClean="0"/>
              <a:t>.</a:t>
            </a:r>
          </a:p>
          <a:p>
            <a:endParaRPr lang="en-US" dirty="0"/>
          </a:p>
          <a:p>
            <a:r>
              <a:rPr lang="en-US" dirty="0"/>
              <a:t>Nearly $22.4 million is earmarked for substance abuse and mental health </a:t>
            </a:r>
            <a:r>
              <a:rPr lang="en-US" dirty="0" smtClean="0"/>
              <a:t>services</a:t>
            </a:r>
          </a:p>
          <a:p>
            <a:endParaRPr lang="en-US" dirty="0"/>
          </a:p>
          <a:p>
            <a:r>
              <a:rPr lang="en-US" dirty="0"/>
              <a:t>A total of $24.6 million </a:t>
            </a:r>
            <a:r>
              <a:rPr lang="en-US" dirty="0" smtClean="0"/>
              <a:t>toward </a:t>
            </a:r>
            <a:r>
              <a:rPr lang="en-US" dirty="0"/>
              <a:t>improving case practice to protect children in the states care. That includes the Florida Abuse Hotline and additional attorneys for DCF to be able to seek injunctions against domestic abusers. </a:t>
            </a:r>
            <a:endParaRPr lang="en-US" dirty="0" smtClean="0"/>
          </a:p>
          <a:p>
            <a:endParaRPr lang="en-US" dirty="0"/>
          </a:p>
          <a:p>
            <a:r>
              <a:rPr lang="en-US" dirty="0" smtClean="0"/>
              <a:t>$14 </a:t>
            </a:r>
            <a:r>
              <a:rPr lang="en-US" dirty="0"/>
              <a:t>million is allotted for recruiting, training and retaining a high-quality workforce.</a:t>
            </a:r>
          </a:p>
          <a:p>
            <a:endParaRPr lang="en-US" dirty="0"/>
          </a:p>
        </p:txBody>
      </p:sp>
    </p:spTree>
    <p:extLst>
      <p:ext uri="{BB962C8B-B14F-4D97-AF65-F5344CB8AC3E}">
        <p14:creationId xmlns:p14="http://schemas.microsoft.com/office/powerpoint/2010/main" val="2236565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592</TotalTime>
  <Words>1121</Words>
  <Application>Microsoft Office PowerPoint</Application>
  <PresentationFormat>On-screen Show (4:3)</PresentationFormat>
  <Paragraphs>178</Paragraphs>
  <Slides>34</Slides>
  <Notes>1</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Clarity</vt:lpstr>
      <vt:lpstr>Legislative Update on healthcare issues</vt:lpstr>
      <vt:lpstr>objectives</vt:lpstr>
      <vt:lpstr>Disclaimer</vt:lpstr>
      <vt:lpstr>A moment of reflection</vt:lpstr>
      <vt:lpstr>How a bill becomes a law…</vt:lpstr>
      <vt:lpstr>History and discussion</vt:lpstr>
      <vt:lpstr>History and discussion</vt:lpstr>
      <vt:lpstr>GOVERNOR SCOTT’S BUDGET</vt:lpstr>
      <vt:lpstr>GOVERNOR SCOTT’S BUDGET</vt:lpstr>
      <vt:lpstr>GOVERNOR SCOTT’S BUDGET</vt:lpstr>
      <vt:lpstr>GOVERNOR SCOTT’S BUDGET</vt:lpstr>
      <vt:lpstr>SUMMARY OF BILLS FILED</vt:lpstr>
      <vt:lpstr>HEALTH POLICY/MENTAL HEALTH</vt:lpstr>
      <vt:lpstr>PALLIATIVE CARE BILL</vt:lpstr>
      <vt:lpstr>INVOLUNTARY TREATMENT BILL</vt:lpstr>
      <vt:lpstr>MENTAL HEALTH SERVICES</vt:lpstr>
      <vt:lpstr>HIV TESTING </vt:lpstr>
      <vt:lpstr>BAKER ACT BILL</vt:lpstr>
      <vt:lpstr>MEDICAL MARIJUANA</vt:lpstr>
      <vt:lpstr>CONTROLLED SUBSTANCES</vt:lpstr>
      <vt:lpstr>EXPERIMENTAL THERAPIES</vt:lpstr>
      <vt:lpstr>INFECTION CONTROL</vt:lpstr>
      <vt:lpstr>OVERDOSE RESCUE</vt:lpstr>
      <vt:lpstr>ADVANCED PRACTICE NURSING</vt:lpstr>
      <vt:lpstr>Sexual Reassignment</vt:lpstr>
      <vt:lpstr>Obstetrical Services Bills </vt:lpstr>
      <vt:lpstr>Other Bills/Issues being Considered</vt:lpstr>
      <vt:lpstr>How to Influence Health Policy</vt:lpstr>
      <vt:lpstr>How to Influence Health Policy</vt:lpstr>
      <vt:lpstr>How to Influence Health Policy</vt:lpstr>
      <vt:lpstr>How to Influence Health Policy</vt:lpstr>
      <vt:lpstr>How to Influence Health Policy</vt:lpstr>
      <vt:lpstr>How to Influence Health Policy</vt:lpstr>
      <vt:lpstr>QUESTIONS</vt:lpstr>
    </vt:vector>
  </TitlesOfParts>
  <Company>Veteran Affairs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2014 Florida legislative issues</dc:title>
  <dc:creator>Briggs, Edward T.</dc:creator>
  <cp:lastModifiedBy>Karen McNeely</cp:lastModifiedBy>
  <cp:revision>27</cp:revision>
  <dcterms:created xsi:type="dcterms:W3CDTF">2014-03-20T15:27:34Z</dcterms:created>
  <dcterms:modified xsi:type="dcterms:W3CDTF">2015-03-17T00:53:18Z</dcterms:modified>
</cp:coreProperties>
</file>