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79" r:id="rId2"/>
    <p:sldId id="287" r:id="rId3"/>
    <p:sldId id="297" r:id="rId4"/>
    <p:sldId id="298" r:id="rId5"/>
    <p:sldId id="320" r:id="rId6"/>
    <p:sldId id="321" r:id="rId7"/>
    <p:sldId id="322" r:id="rId8"/>
    <p:sldId id="307" r:id="rId9"/>
    <p:sldId id="308" r:id="rId10"/>
    <p:sldId id="299" r:id="rId11"/>
    <p:sldId id="310" r:id="rId12"/>
    <p:sldId id="317" r:id="rId13"/>
    <p:sldId id="316" r:id="rId14"/>
    <p:sldId id="302" r:id="rId15"/>
    <p:sldId id="300" r:id="rId16"/>
    <p:sldId id="303" r:id="rId17"/>
    <p:sldId id="305" r:id="rId18"/>
    <p:sldId id="309" r:id="rId19"/>
    <p:sldId id="306" r:id="rId20"/>
    <p:sldId id="312" r:id="rId21"/>
    <p:sldId id="313" r:id="rId22"/>
    <p:sldId id="323" r:id="rId23"/>
    <p:sldId id="319" r:id="rId24"/>
    <p:sldId id="314" r:id="rId25"/>
    <p:sldId id="304" r:id="rId26"/>
    <p:sldId id="315" r:id="rId27"/>
    <p:sldId id="301" r:id="rId28"/>
    <p:sldId id="294" r:id="rId29"/>
    <p:sldId id="295" r:id="rId30"/>
    <p:sldId id="291" r:id="rId31"/>
    <p:sldId id="296" r:id="rId32"/>
    <p:sldId id="290" r:id="rId33"/>
    <p:sldId id="311" r:id="rId34"/>
    <p:sldId id="271" r:id="rId3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99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95664" autoAdjust="0"/>
  </p:normalViewPr>
  <p:slideViewPr>
    <p:cSldViewPr snapToGrid="0">
      <p:cViewPr varScale="1">
        <p:scale>
          <a:sx n="94" d="100"/>
          <a:sy n="94" d="100"/>
        </p:scale>
        <p:origin x="204" y="6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6/6/2022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6:14:09.09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100 273,'0'-2,"1"1,0-1,0 1,-1 0,1-1,0 1,0 0,0-1,1 1,-1 0,0 0,0 0,1 0,-1 0,1 0,-1 0,1 0,-1 1,3-2,41-15,-32 12,5-1,1 1,0 0,0 1,1 1,27-1,104 7,-58 0,2613-3,-2677 0</inkml:trace>
  <inkml:trace contextRef="#ctx0" brushRef="#br0" timeOffset="2918">121 237,'-1'0,"0"0,0 0,1 0,-1 0,0 0,0 0,1 0,-1 0,0 0,0 0,1 0,-1 1,0-1,1 0,-1 1,0-1,1 0,-1 1,0-1,1 1,-1-1,1 1,-1-1,1 1,-1 0,1-1,-1 1,1-1,0 1,-1 0,1-1,0 1,0 0,-1 0,1-1,0 1,0 0,0 0,0-1,0 1,0 0,0 0,0-1,0 1,0 0,1 0,-1-1,0 1,1 1,0 0,-1 0,1 0,0 0,0 0,0 0,1 0,-1 0,0 0,1-1,-1 1,1 0,0-1,0 1,-1-1,1 0,3 2,18 3,0-1,1-1,0-2,-1 0,1-1,0-2,31-3,20 0,1033 3,-578 2,-498-3,0-1,42-10,-39 7,59-5,-61 8,-1-1,1-2,45-14,-45 10,0 2,1 2,37-3,297 7,-182 4,-157-2</inkml:trace>
  <inkml:trace contextRef="#ctx0" brushRef="#br0" timeOffset="9761">100 201</inkml:trace>
  <inkml:trace contextRef="#ctx0" brushRef="#br0" timeOffset="10104">100 201</inkml:trace>
  <inkml:trace contextRef="#ctx0" brushRef="#br0" timeOffset="10454">100 280,'0'-6,"5"-1,3-6,-1-6,4 0,1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50"/>
    </inkml:context>
    <inkml:brush xml:id="br0">
      <inkml:brushProperty name="width" value="0.2" units="cm"/>
      <inkml:brushProperty name="height" value="0.4" units="cm"/>
      <inkml:brushProperty name="color" value="#FFFFB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1,'2364'0,"-2335"0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51"/>
    </inkml:context>
    <inkml:brush xml:id="br0">
      <inkml:brushProperty name="width" value="0.2" units="cm"/>
      <inkml:brushProperty name="height" value="0.4" units="cm"/>
      <inkml:brushProperty name="color" value="#FFFFB3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0,'974'0,"-925"2,68 13,39 1,597-14,-364-4,-362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52"/>
    </inkml:context>
    <inkml:brush xml:id="br0">
      <inkml:brushProperty name="width" value="0.2" units="cm"/>
      <inkml:brushProperty name="height" value="0.4" units="cm"/>
      <inkml:brushProperty name="color" value="#FFFFB3"/>
      <inkml:brushProperty name="tip" value="rectangle"/>
      <inkml:brushProperty name="rasterOp" value="maskPen"/>
      <inkml:brushProperty name="ignorePressure" value="1"/>
    </inkml:brush>
  </inkml:definitions>
  <inkml:trace contextRef="#ctx0" brushRef="#br0">1 66,'6'1,"-1"1,1 0,0 0,-1 0,0 1,1-1,-1 1,8 6,13 7,-12-11,0 0,1-1,0 0,0-2,0 1,30-1,-23-1,0 1,29 7,7 1,0-3,0-2,0-3,81-6,-12 1,-96 3,0-1,1-2,51-12,-15 0,-1 2,75-4,-60 13,-18 3,80-14,-73 3,-6 0,1 2,79-2,-103 10,69-12,-68 7,65-2,345 10,-425-1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53"/>
    </inkml:context>
    <inkml:brush xml:id="br0">
      <inkml:brushProperty name="width" value="0.2" units="cm"/>
      <inkml:brushProperty name="height" value="0.4" units="cm"/>
      <inkml:brushProperty name="color" value="#FFFFB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1,'1334'0,"-1272"6,-35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54"/>
    </inkml:context>
    <inkml:brush xml:id="br0">
      <inkml:brushProperty name="width" value="0.2" units="cm"/>
      <inkml:brushProperty name="height" value="0.4" units="cm"/>
      <inkml:brushProperty name="color" value="#FFFFB3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0,'32'10,"-8"-1,36 0,0-3,1-2,93-8,-36 2,1576 1,-1666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55"/>
    </inkml:context>
    <inkml:brush xml:id="br0">
      <inkml:brushProperty name="width" value="0.2" units="cm"/>
      <inkml:brushProperty name="height" value="0.4" units="cm"/>
      <inkml:brushProperty name="color" value="#FFFFB3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1 228,'3'1,"1"1,0-1,-1 1,1-1,-1 1,0 0,0 1,0-1,0 0,4 5,22 13,-14-14,1-1,0-1,0 0,1-1,-1-1,19 0,108-4,-62-2,-42 2,74-15,-52 7,6-5,67-20,37-9,-81 28,0 5,148-1,-205 13,5 1,1-2,1-1,-2-2,0-2,1-1,65-21,-75 15,2 2,0 0,0 2,0 1,2 2,61-4,-63 9,-1-1,0-1,53-11,-54 7,1 2,58 0,-61 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56"/>
    </inkml:context>
    <inkml:brush xml:id="br0">
      <inkml:brushProperty name="width" value="0.2" units="cm"/>
      <inkml:brushProperty name="height" value="0.4" units="cm"/>
      <inkml:brushProperty name="color" value="#FFFFB3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1 129,'99'1,"126"-4,-189 1,-1-3,0 0,-1-4,45-13,-53 14,-1 2,41-5,-37 6,47-13,-69 16,25-8,45-9,-65 17,-1 1,0 0,0 1,0 0,0 1,0 0,0 0,13 4,29 6,0-3,0-2,1-2,107-8,-37 1,-97 3,7-2,1 2,-1 1,0 2,0 2,0 1,-1 1,46 15,-62-16,0 0,1-2,0 0,-1-1,33 1,95-5,-59-2,11 2,-70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57"/>
    </inkml:context>
    <inkml:brush xml:id="br0">
      <inkml:brushProperty name="width" value="0.2" units="cm"/>
      <inkml:brushProperty name="height" value="0.4" units="cm"/>
      <inkml:brushProperty name="color" value="#9FFF9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62,'782'0,"-737"-2,72-12,-71 6,68-2,760 11,-857-2,0-1,1-1,23-6,2 0,-20 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58"/>
    </inkml:context>
    <inkml:brush xml:id="br0">
      <inkml:brushProperty name="width" value="0.2" units="cm"/>
      <inkml:brushProperty name="height" value="0.4" units="cm"/>
      <inkml:brushProperty name="color" value="#9FFF9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1 131,'1100'0,"-1083"-1,-1-1,1-1,0 0,-1-1,0-1,21-10,-20 8,1 1,1 0,0 2,34-5,101 9,17-1,-84-14,-63 10,0 1,34-4,-23 6,53-12,17-1,-79 14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59"/>
    </inkml:context>
    <inkml:brush xml:id="br0">
      <inkml:brushProperty name="width" value="0.2" units="cm"/>
      <inkml:brushProperty name="height" value="0.4" units="cm"/>
      <inkml:brushProperty name="color" value="#9FFF9F"/>
      <inkml:brushProperty name="tip" value="rectangle"/>
      <inkml:brushProperty name="rasterOp" value="maskPen"/>
      <inkml:brushProperty name="ignorePressure" value="1"/>
    </inkml:brush>
  </inkml:definitions>
  <inkml:trace contextRef="#ctx0" brushRef="#br0">20 35,'0'0,"-1"0,0 0,0 0,1 0,-1 0,0 0,0 0,1 0,-1 0,0 0,1 1,-1-1,0 0,1 2,-1-2,0 0,1 1,-1-1,1 0,-1 1,0-1,1 1,-1-1,1 1,0 0,-1-1,1 1,-1-1,1 1,0 0,-1-1,1 1,0 0,0-1,0 1,0 0,-1 0,1-1,0 1,0 0,0-1,0 1,1 0,-1 0,0-1,0 1,0 0,0-1,1 2,0 0,0 0,-1 0,1 0,0 0,1 0,-1 0,0-1,0 1,1 0,-1-1,1 1,-1-1,1 1,0-1,0 0,2 2,54 21,-39-14,1-2,0 0,0-2,1 0,1-1,-1-1,30 2,-28-6,299-3,-145-27,-143 26,0-2,1-1,35-14,13-2,-66 18,-1 0,0-2,17-8,-21 8,1 1,0 1,-1 0,1 1,0 0,25-3,303 5,-165 5,594-3,-738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9T20:48:08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60"/>
    </inkml:context>
    <inkml:brush xml:id="br0">
      <inkml:brushProperty name="width" value="0.2" units="cm"/>
      <inkml:brushProperty name="height" value="0.4" units="cm"/>
      <inkml:brushProperty name="color" value="#9FFF9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1 261,'25'-1,"1"-1,1-1,-2-3,0 1,0-2,25-10,140-69,-169 77,1 0,0 2,1 0,-1 2,35-4,-27 5,1-2,37-12,-23 4,1 1,0 3,0 2,63-4,189 10,-149 4,-125-1,1 2,41 9,-38-6,-2-2,30 2,-13-1,0 1,-1 2,58 19,-18-5,-12-4,-27-5,1-3,-1-2,1-1,51 0,-63-8,39 0,-66 2,-1-1,1 1,-1-1,1 1,-1 1,1-1,-1 0,0 1,0 0,0 0,7 6,-11-8,1 1,-1-1,1 0,-1 0,1 1,-1-1,0 1,1-1,-1 1,1-1,-1 0,0 1,0-1,1 1,-1-1,0 1,0-1,1 1,-1 0,0-1,0 1,0-1,0 1,0-1,0 1,0-1,0 1,0 0,0-1,0 1,0-1,-1 1,1-1,0 1,-19 12,-29-1,-138 17,100-13,-164 7,222-21,0 1,2 1,-1 2,-34 12,31-10,1 0,0-2,-41 3,51-8,0-1,0-1,0-1,0 0,0-2,-1 0,2-1,0 0,-30-16,18 10,-1 0,0 2,-50-8,13 4,-2-14,62 23,0 1,1-1,-1 1,0 1,0-1,0 1,0 1,0 0,0 0,0 0,-1 1,1 0,0 0,0 1,-9 2,-188 37,26-5,124-25,30-8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61"/>
    </inkml:context>
    <inkml:brush xml:id="br0">
      <inkml:brushProperty name="width" value="0.2" units="cm"/>
      <inkml:brushProperty name="height" value="0.4" units="cm"/>
      <inkml:brushProperty name="color" value="#9FFF9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33,'1054'0,"-1004"-2,68-12,36-2,454 15,-290 3,-302-1,0 1,0 0,-1 1,2 1,-2 0,1 1,25 14,-20-10,1-1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62"/>
    </inkml:context>
    <inkml:brush xml:id="br0">
      <inkml:brushProperty name="width" value="0.2" units="cm"/>
      <inkml:brushProperty name="height" value="0.4" units="cm"/>
      <inkml:brushProperty name="color" value="#9FFF9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1,'1459'0,"-1435"1,-1 2,47 10,-44-8,-1 0,33 1,201-6,-230-1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63"/>
    </inkml:context>
    <inkml:brush xml:id="br0">
      <inkml:brushProperty name="width" value="0.2" units="cm"/>
      <inkml:brushProperty name="height" value="0.4" units="cm"/>
      <inkml:brushProperty name="color" value="#9FFF9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64"/>
    </inkml:context>
    <inkml:brush xml:id="br0">
      <inkml:brushProperty name="width" value="0.2" units="cm"/>
      <inkml:brushProperty name="height" value="0.4" units="cm"/>
      <inkml:brushProperty name="color" value="#9FFF9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65"/>
    </inkml:context>
    <inkml:brush xml:id="br0">
      <inkml:brushProperty name="width" value="0.2" units="cm"/>
      <inkml:brushProperty name="height" value="0.4" units="cm"/>
      <inkml:brushProperty name="color" value="#9FFF9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8:19:56.0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40,'0'1,"0"0,1 0,0 0,-1 0,1-1,-1 1,1 0,0 0,-1-1,1 1,0 0,0-1,0 1,0-1,-1 1,1-1,0 1,0-1,0 0,0 1,0-1,0 0,0 0,0 0,0 0,0 0,1 0,35 3,-33-3,71-1,-47 0,-1 1,0 1,0 1,32 7,-27-4,1-1,-1-2,1-1,45-4,5 0,-42 3,36 1,121-15,-169 11,57 2,-61 2,-1-1,0-2,43-6,5-4,0 3,0 3,136 7,-74 2,-83-2,-23 0,1-1,0-1,-1-2,30-5,-26 2,1 2,0 2,0 1,45 4,4 0,-67-3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8:20:04.15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36,'70'1,"77"-3,-49-14,-69 10,1 1,47-1,24 4,131 5,-163 4,42 2,-3-11,186 4,-201 5,111 3,-109 0,-43-3,2 0,-22-3,48 1,485-5,-399 17,-133-17,-19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2T16:26:57.47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26,'929'0,"-767"-12,-4-1,1285 13,-658 1,-757-1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2T16:27:03.96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74,'1202'0,"-946"-12,5-1,773 14,-990-4,1-1,57-13,-55 7,78-4,330 12,-223 4,-212-2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1:55:09.16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91,'976'0,"-947"-1,0-2,36-8,-34 5,52-4,126 13,84-6,-213-11,-59 9,1 1,31-2,333 5,-179 3,-165-4,65-12,-65 7,62-1,840 9,-919-1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2T16:27:08.88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1,'3726'0,"-3693"0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6:11:25.49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1,'62'0,"0"2,82 16,-63-8,1-4,147-7,-84-2,1024 4,-1109-7,-39-1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6:11:28.5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60,'1'2,"0"0,0-1,-1 1,1-1,0 1,0-1,0 1,1-1,-1 0,0 1,0-1,1 0,-1 0,1 0,-1 0,1 0,-1 0,1-1,0 1,-1 0,1-1,0 1,-1-1,1 0,0 0,0 0,2 0,51 5,-20-8,50-10,-50 6,50-2,-48 8,0-2,69-14,-55 9,0 2,0 2,0 3,56 5,4-2,824-2,-915-1,-1-1,0-1,36-10,-33 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6:11:46.41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1 236,'1405'0,"-1380"2,-1 0,47 12,-45-8,1-1,33 1,-40-5,263-3,-262-1,1 0,27-8,-42 9,1 0,-1-1,1 0,-1 0,0-1,0 1,-1-2,1 1,9-9,-16 12,1 0,0 0,-1 1,1-1,0 0,-1 0,1 0,-1 0,0 0,1 0,-1 0,0 0,0-1,1 1,-1 0,0 0,0 0,0 0,0 0,-1 0,1 0,0 0,0 0,-1-1,1 1,0 0,-1 0,1 0,-1 0,1 1,-1-1,0 0,1 0,-1 0,0 0,0 1,0-1,1 0,-1 1,0-1,0 0,0 1,0-1,0 1,0 0,-2-1,-50-20,19 14,-53-5,-16-2,43 6,-1 2,1 3,-90 6,26 0,81-4,0-2,-72-14,63 10,-1 2,1 2,-65 5,-76-3,158-4,1-1,-52-17,57 14,-1 2,1 0,-2 2,-30-1,-71 7,103-1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6:11:50.34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84,'108'2,"120"-5,-124-12,-67 8,57-3,628 8,-349 4,205-2,-547 2,0 1,38 9,-33-5,42 2,-37-10,1-1,65-12,-58 7,65-3,33 13,108-5,-243-1,0 1,0-1,0-1,-1 0,1-1,14-8,-16 8,14-7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6:12:44.88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0,'73'1,"125"18,-155-14,-1-3,60-3,49 2,-79 12,-53-9,0 0,30 2,-29-6,11 1,1 1,55 10,-52-6,0-2,0-1,58-4,-55 0,0 1,66 10,-31-1,0-2,143-7,36 1,-162 11,-57-6,48 2,48-10,71 4,-113 11,-55-7,60 2,1218-9,-1272-1,0-2,69-16,-60 9,50-3,123 13,12-1,-215 0,-1-2,0 0,23-9,-8 3,-5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6:12:44.88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0 108,'1511'0,"-1492"-1,0-1,37-9,-35 7,0 0,27-1,89-8,-85 6,55 0,-58 5,-1-3,68-15,-65 10,98-6,308 15,-197 3,-215 0,57 10,-59-5,62 0,1192-8,-1273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6:12:44.88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0 109,'1'-2,"0"-1,-1 1,1 0,0 0,0-1,0 1,0 0,1 0,-1 0,0 0,1 0,0 0,-1 1,1-1,0 0,0 1,0-1,0 1,0 0,0 0,0 0,1 0,-1 0,0 0,1 0,-1 1,0-1,5 1,8-3,1 0,29 0,-32 1,0 0,0 0,-1-1,1-1,21-9,-21 7,1 1,-1 1,1 0,24-3,262 4,-150 6,2574-3,-2701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6:12:44.88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6:12:44.88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53,'1827'0,"-1801"-1,1-2,29-6,-27 4,46-3,75 9,69-2,-130-12,-54 7,58-2,1110 9,-1163 1,-1 2,72 17,-72-12,0-2,72 4,286-13,-375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1:55:32.04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6:12:44.88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0 107,'1325'0,"-1305"-1,0-1,35-8,-33 5,-1 1,26 0,670 2,-349 4,-257 0,122-5,-145-9,-56 6,60-3,49-4,-93 7,54-1,-92 7,23 1,0-2,0-1,53-10,-54 6,0 2,1 2,56 2,-48 1,-18-1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7T01:16:37.71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1,'0'2,"1"0,-1 0,1 0,-1 0,1 0,0 0,0 0,0 0,0 0,0 0,0-1,0 1,1 0,-1-1,0 1,1-1,0 1,-1-1,1 0,0 0,0 0,-1 0,1 0,0 0,0 0,0 0,0-1,0 1,0-1,1 0,-1 1,2-1,13 2,0-1,0-1,19-1,-17 0,0 1,20-2,1 2,-1 1,0 2,0 2,72 18,-83-17,0 0,0-2,1-2,-1 0,1-2,37-4,15 1,845 3,-907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7T01:16:40.28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46,'14'-1,"0"2,-1-1,1 2,0 0,0 0,0 1,-1 1,22 9,-23-8,1-1,-1 0,1-1,0-1,0 0,19 1,84-5,-42-1,707 3,-732-2,58-11,-50 5,2-2,-38 6,0 0,31 0,-19 2,0-2,55-12,-54 9,0 1,49-3,-58 9,-4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7T01:16:42.17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67,'4'-3,"-1"1,1-1,0 1,0 0,-1 0,1 1,1-1,-1 1,0 0,0 0,0 0,9 0,59 0,-50 1,51 1,-21 1,1-2,103-15,-116 9,1 2,0 2,55 5,61-4,-78-9,-46 5,53-2,-67 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7T01:16:44.46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1,'51'1,"0"2,52 10,-46-7,-1-2,91-7,-36 1,286 2,-378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1:55:37.62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0T17:07:18.86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62,'1'1,"-1"0,1 1,0-1,-1 0,1 0,0 1,0-1,-1 0,1 0,0 0,0 0,0 0,1 0,-1 0,0 0,0-1,0 1,1 0,-1-1,0 1,1-1,-1 1,0-1,1 0,-1 1,1-1,1 0,47 5,-44-4,445 2,-232-6,-217 3,38 1,0-2,0-2,61-12,-65 7,3-3,1 3,0 1,64-3,351 12,-435-3,0-2,-1 1,21-7,43-5,-59 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0T17:07:22.08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0 123,'546'0,"-523"-1,-1-2,42-9,-40 7,0 0,30-1,-4 2,0-2,54-14,-58 10,0 1,82-3,9 15,119-5,-155-12,-63 7,65-2,48 9,-125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48"/>
    </inkml:context>
    <inkml:brush xml:id="br0">
      <inkml:brushProperty name="width" value="0.2" units="cm"/>
      <inkml:brushProperty name="height" value="0.4" units="cm"/>
      <inkml:brushProperty name="color" value="#FFFFB3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1,'31'0,"-1"2,1 1,50 12,-45-10,-1 0,1-2,67-4,34 2,-49 16,-63-12,-1-1,33 2,693-4,-364-4,-294 3,106-3,-111-13,-61 9,-2 2,32-3,-29 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9T20:47:36.749"/>
    </inkml:context>
    <inkml:brush xml:id="br0">
      <inkml:brushProperty name="width" value="0.2" units="cm"/>
      <inkml:brushProperty name="height" value="0.4" units="cm"/>
      <inkml:brushProperty name="color" value="#FFFFB3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1 229,'0'-1,"0"0,1-1,-1 1,0 0,1 0,-1 0,1 0,0 0,-1 0,1 0,0 0,0 0,-1 1,1-1,0 0,0 0,0 1,0-1,0 0,0 1,0-1,0 1,1 0,-1-1,0 1,0 0,2-1,37-5,-34 6,416-6,-230 9,-149-3,181-5,-180 1,1-1,-1-4,43-11,-47 10,57-6,-66 12,1-2,-1 0,45-18,-57 18,1 0,-1 2,1 0,1 1,29-1,107 6,-62 2,-4-2,-47 1,1-3,-1-1,58-9,-83 6,0-2,27-12,-33 11,1 2,1 0,-1 1,1 0,24-3,23 6,-35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6/6/2022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 descr="&#10;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6/6/2022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6/6/2022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6/6/2022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6/6/2022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6/6/2022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6/6/2022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6/6/2022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6/6/2022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1" Type="http://schemas.openxmlformats.org/officeDocument/2006/relationships/image" Target="../media/image1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4" Type="http://schemas.openxmlformats.org/officeDocument/2006/relationships/customXml" Target="../ink/ink5.xml"/><Relationship Id="rId5" Type="http://schemas.openxmlformats.org/officeDocument/2006/relationships/customXml" Target="../ink/ink3.xml"/><Relationship Id="rId23" Type="http://schemas.openxmlformats.org/officeDocument/2006/relationships/image" Target="../media/image14.png"/><Relationship Id="rId4" Type="http://schemas.openxmlformats.org/officeDocument/2006/relationships/image" Target="../media/image70.png"/><Relationship Id="rId22" Type="http://schemas.openxmlformats.org/officeDocument/2006/relationships/customXml" Target="../ink/ink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customXml" Target="../ink/ink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customXml" Target="../ink/ink13.xml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9" Type="http://schemas.openxmlformats.org/officeDocument/2006/relationships/customXml" Target="../ink/ink27.xml"/><Relationship Id="rId3" Type="http://schemas.openxmlformats.org/officeDocument/2006/relationships/customXml" Target="../ink/ink8.xml"/><Relationship Id="rId21" Type="http://schemas.openxmlformats.org/officeDocument/2006/relationships/customXml" Target="../ink/ink17.xml"/><Relationship Id="rId34" Type="http://schemas.openxmlformats.org/officeDocument/2006/relationships/image" Target="../media/image31.png"/><Relationship Id="rId7" Type="http://schemas.openxmlformats.org/officeDocument/2006/relationships/customXml" Target="../ink/ink10.xml"/><Relationship Id="rId12" Type="http://schemas.openxmlformats.org/officeDocument/2006/relationships/image" Target="../media/image20.png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33" Type="http://schemas.openxmlformats.org/officeDocument/2006/relationships/customXml" Target="../ink/ink23.xml"/><Relationship Id="rId38" Type="http://schemas.openxmlformats.org/officeDocument/2006/relationships/image" Target="../media/image32.pn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29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customXml" Target="../ink/ink12.xml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customXml" Target="../ink/ink26.xml"/><Relationship Id="rId40" Type="http://schemas.openxmlformats.org/officeDocument/2006/relationships/image" Target="../media/image33.png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28.png"/><Relationship Id="rId36" Type="http://schemas.openxmlformats.org/officeDocument/2006/relationships/customXml" Target="../ink/ink25.xml"/><Relationship Id="rId10" Type="http://schemas.openxmlformats.org/officeDocument/2006/relationships/image" Target="../media/image19.png"/><Relationship Id="rId19" Type="http://schemas.openxmlformats.org/officeDocument/2006/relationships/customXml" Target="../ink/ink16.xml"/><Relationship Id="rId31" Type="http://schemas.openxmlformats.org/officeDocument/2006/relationships/customXml" Target="../ink/ink22.xml"/><Relationship Id="rId4" Type="http://schemas.openxmlformats.org/officeDocument/2006/relationships/image" Target="../media/image160.png"/><Relationship Id="rId9" Type="http://schemas.openxmlformats.org/officeDocument/2006/relationships/customXml" Target="../ink/ink11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customXml" Target="../ink/ink20.xml"/><Relationship Id="rId30" Type="http://schemas.openxmlformats.org/officeDocument/2006/relationships/image" Target="../media/image29.png"/><Relationship Id="rId35" Type="http://schemas.openxmlformats.org/officeDocument/2006/relationships/customXml" Target="../ink/ink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customXml" Target="../ink/ink29.xml"/><Relationship Id="rId4" Type="http://schemas.openxmlformats.org/officeDocument/2006/relationships/image" Target="../media/image3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customXml" Target="../ink/ink38.xml"/><Relationship Id="rId3" Type="http://schemas.openxmlformats.org/officeDocument/2006/relationships/customXml" Target="../ink/ink31.xml"/><Relationship Id="rId21" Type="http://schemas.openxmlformats.org/officeDocument/2006/relationships/image" Target="../media/image43.png"/><Relationship Id="rId7" Type="http://schemas.openxmlformats.org/officeDocument/2006/relationships/customXml" Target="../ink/ink33.xml"/><Relationship Id="rId12" Type="http://schemas.openxmlformats.org/officeDocument/2006/relationships/customXml" Target="../ink/ink35.xml"/><Relationship Id="rId17" Type="http://schemas.openxmlformats.org/officeDocument/2006/relationships/image" Target="../media/image42.png"/><Relationship Id="rId2" Type="http://schemas.openxmlformats.org/officeDocument/2006/relationships/image" Target="../media/image12.png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3.png"/><Relationship Id="rId5" Type="http://schemas.openxmlformats.org/officeDocument/2006/relationships/customXml" Target="../ink/ink32.xml"/><Relationship Id="rId15" Type="http://schemas.openxmlformats.org/officeDocument/2006/relationships/image" Target="../media/image41.png"/><Relationship Id="rId23" Type="http://schemas.openxmlformats.org/officeDocument/2006/relationships/image" Target="../media/image44.png"/><Relationship Id="rId10" Type="http://schemas.openxmlformats.org/officeDocument/2006/relationships/image" Target="../media/image38.png"/><Relationship Id="rId19" Type="http://schemas.openxmlformats.org/officeDocument/2006/relationships/image" Target="../media/image100.png"/><Relationship Id="rId4" Type="http://schemas.openxmlformats.org/officeDocument/2006/relationships/image" Target="../media/image35.png"/><Relationship Id="rId9" Type="http://schemas.openxmlformats.org/officeDocument/2006/relationships/customXml" Target="../ink/ink34.xml"/><Relationship Id="rId14" Type="http://schemas.openxmlformats.org/officeDocument/2006/relationships/customXml" Target="../ink/ink36.xml"/><Relationship Id="rId22" Type="http://schemas.openxmlformats.org/officeDocument/2006/relationships/customXml" Target="../ink/ink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ustomXml" Target="../ink/ink41.xml"/><Relationship Id="rId7" Type="http://schemas.openxmlformats.org/officeDocument/2006/relationships/customXml" Target="../ink/ink4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customXml" Target="../ink/ink42.xml"/><Relationship Id="rId10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customXml" Target="../ink/ink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2" y="1752600"/>
            <a:ext cx="9751060" cy="2147926"/>
          </a:xfrm>
        </p:spPr>
        <p:txBody>
          <a:bodyPr>
            <a:normAutofit/>
          </a:bodyPr>
          <a:lstStyle/>
          <a:p>
            <a:r>
              <a:rPr lang="en-US" sz="8800" dirty="0">
                <a:effectLst>
                  <a:outerShdw blurRad="50800" dist="50800" dir="5400000" algn="ctr" rotWithShape="0">
                    <a:schemeClr val="bg1"/>
                  </a:outerShdw>
                  <a:reflection blurRad="6350" stA="55000" endA="300" endPos="45500" dir="5400000" sy="-100000" algn="bl" rotWithShape="0"/>
                </a:effectLst>
                <a:latin typeface="Ink Free" panose="03080402000500000000" pitchFamily="66" charset="0"/>
              </a:rPr>
              <a:t>ISEP</a:t>
            </a:r>
            <a:r>
              <a:rPr lang="en-US" sz="7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51112" y="4114800"/>
            <a:ext cx="7086600" cy="1306474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sz="4800" dirty="0">
                <a:latin typeface="Ink Free" panose="03080402000500000000" pitchFamily="66" charset="0"/>
              </a:rPr>
              <a:t>Y</a:t>
            </a:r>
            <a:r>
              <a:rPr lang="en-US" sz="4800" cap="small" dirty="0">
                <a:latin typeface="Ink Free" panose="03080402000500000000" pitchFamily="66" charset="0"/>
              </a:rPr>
              <a:t>our Eyes and Ears for All Things Medicaid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31F61-CC3B-49BF-BD05-073299D2AA25}"/>
              </a:ext>
            </a:extLst>
          </p:cNvPr>
          <p:cNvSpPr txBox="1"/>
          <p:nvPr/>
        </p:nvSpPr>
        <p:spPr>
          <a:xfrm>
            <a:off x="1979612" y="6294572"/>
            <a:ext cx="9522460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Innovative Solutions for Educational Partnerships       https://isepartnerships.com/ 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7C8A11A-8EDF-4ED5-BB69-3C4603D7D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5649803"/>
            <a:ext cx="1098916" cy="9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E8CE3-95FA-4731-BB78-CDEA26602B64}"/>
              </a:ext>
            </a:extLst>
          </p:cNvPr>
          <p:cNvSpPr txBox="1"/>
          <p:nvPr/>
        </p:nvSpPr>
        <p:spPr>
          <a:xfrm>
            <a:off x="684212" y="609600"/>
            <a:ext cx="111236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Personal Care </a:t>
            </a: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. . . .  </a:t>
            </a:r>
            <a:r>
              <a:rPr lang="en-US" sz="2800" cap="small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Updates . . . . Tips . . . . . Do’s . . . . Don’ts . . .  </a:t>
            </a:r>
            <a:endParaRPr lang="en-US" sz="3200" cap="small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2EC7C-4E52-40AD-8430-A665E30984B9}"/>
              </a:ext>
            </a:extLst>
          </p:cNvPr>
          <p:cNvSpPr txBox="1"/>
          <p:nvPr/>
        </p:nvSpPr>
        <p:spPr>
          <a:xfrm>
            <a:off x="912812" y="2191738"/>
            <a:ext cx="10363200" cy="34717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Arkansas Provider Relations   </a:t>
            </a:r>
          </a:p>
          <a:p>
            <a:pPr algn="ctr">
              <a:lnSpc>
                <a:spcPct val="90000"/>
              </a:lnSpc>
            </a:pP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ar.pr@eqhs.com</a:t>
            </a:r>
          </a:p>
          <a:p>
            <a:pPr algn="ctr">
              <a:lnSpc>
                <a:spcPct val="90000"/>
              </a:lnSpc>
            </a:pP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Rebecca Mason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Provider Outreach and Education Specialist</a:t>
            </a:r>
          </a:p>
        </p:txBody>
      </p:sp>
    </p:spTree>
    <p:extLst>
      <p:ext uri="{BB962C8B-B14F-4D97-AF65-F5344CB8AC3E}">
        <p14:creationId xmlns:p14="http://schemas.microsoft.com/office/powerpoint/2010/main" val="32515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A698E-3941-65EE-AF02-7810903C4F04}"/>
              </a:ext>
            </a:extLst>
          </p:cNvPr>
          <p:cNvSpPr txBox="1"/>
          <p:nvPr/>
        </p:nvSpPr>
        <p:spPr>
          <a:xfrm flipH="1">
            <a:off x="973320" y="423510"/>
            <a:ext cx="1024218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service plan must be signed and dated by an RN </a:t>
            </a:r>
            <a:r>
              <a:rPr lang="en-US" sz="4400" u="sng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prior to </a:t>
            </a:r>
            <a:r>
              <a:rPr lang="en-US" sz="4400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providing services.  </a:t>
            </a:r>
            <a:endParaRPr lang="en-US" sz="6000" dirty="0">
              <a:solidFill>
                <a:srgbClr val="FFFF99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E9038AE-D34F-FDEC-C804-6AA8A4F12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5" y="2148861"/>
            <a:ext cx="11650131" cy="297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66E244-773A-2C8F-C469-13E2D91D19A3}"/>
                  </a:ext>
                </a:extLst>
              </p14:cNvPr>
              <p14:cNvContentPartPr/>
              <p14:nvPr/>
            </p14:nvContentPartPr>
            <p14:xfrm>
              <a:off x="8842117" y="4483189"/>
              <a:ext cx="1152525" cy="4127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66E244-773A-2C8F-C469-13E2D91D19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6157" y="4410777"/>
                <a:ext cx="1224086" cy="185738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95CDDFE-1938-F4D8-0188-B3AB4057DAE5}"/>
              </a:ext>
            </a:extLst>
          </p:cNvPr>
          <p:cNvSpPr txBox="1"/>
          <p:nvPr/>
        </p:nvSpPr>
        <p:spPr>
          <a:xfrm>
            <a:off x="2211310" y="5325631"/>
            <a:ext cx="8548723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PA Signed by Nurse on 01/27/2022</a:t>
            </a:r>
          </a:p>
        </p:txBody>
      </p:sp>
    </p:spTree>
    <p:extLst>
      <p:ext uri="{BB962C8B-B14F-4D97-AF65-F5344CB8AC3E}">
        <p14:creationId xmlns:p14="http://schemas.microsoft.com/office/powerpoint/2010/main" val="106607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9D5A36E-75BF-6E36-C341-81CC5B76521F}"/>
              </a:ext>
            </a:extLst>
          </p:cNvPr>
          <p:cNvSpPr txBox="1"/>
          <p:nvPr/>
        </p:nvSpPr>
        <p:spPr>
          <a:xfrm>
            <a:off x="912811" y="4701295"/>
            <a:ext cx="1036320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*Approved PA from </a:t>
            </a:r>
            <a:r>
              <a:rPr lang="en-US" sz="3200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eQHealth</a:t>
            </a: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does NOT always mean the student is active/eligible in Medicaid Portal. </a:t>
            </a:r>
          </a:p>
          <a:p>
            <a:pPr algn="ctr">
              <a:lnSpc>
                <a:spcPct val="90000"/>
              </a:lnSpc>
            </a:pPr>
            <a:r>
              <a:rPr lang="en-US" sz="18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Per AFMC, Eligibility should be checked EVERY DAY student receives services.</a:t>
            </a:r>
            <a:r>
              <a:rPr lang="en-US" sz="32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2078B8-B45B-B096-7536-592F449EB026}"/>
              </a:ext>
            </a:extLst>
          </p:cNvPr>
          <p:cNvSpPr txBox="1"/>
          <p:nvPr/>
        </p:nvSpPr>
        <p:spPr>
          <a:xfrm>
            <a:off x="605986" y="943980"/>
            <a:ext cx="1115815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Align your PA dates to match with student assessment dates.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CD1821-8448-BAF0-E155-4C8291114ED5}"/>
              </a:ext>
            </a:extLst>
          </p:cNvPr>
          <p:cNvSpPr txBox="1"/>
          <p:nvPr/>
        </p:nvSpPr>
        <p:spPr>
          <a:xfrm>
            <a:off x="1015818" y="3133534"/>
            <a:ext cx="10363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You do NOT have to align PA dates with school year.</a:t>
            </a:r>
          </a:p>
        </p:txBody>
      </p:sp>
    </p:spTree>
    <p:extLst>
      <p:ext uri="{BB962C8B-B14F-4D97-AF65-F5344CB8AC3E}">
        <p14:creationId xmlns:p14="http://schemas.microsoft.com/office/powerpoint/2010/main" val="37954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74F038-702C-1D75-ABB9-09FDEEE3727E}"/>
              </a:ext>
            </a:extLst>
          </p:cNvPr>
          <p:cNvSpPr txBox="1"/>
          <p:nvPr/>
        </p:nvSpPr>
        <p:spPr>
          <a:xfrm>
            <a:off x="859972" y="1110342"/>
            <a:ext cx="1079862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 Prior Authorizations  </a:t>
            </a: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</a:t>
            </a:r>
            <a:r>
              <a:rPr lang="en-US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students receiving PC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Never have been previously assessed by Optum</a:t>
            </a:r>
          </a:p>
          <a:p>
            <a:pPr>
              <a:lnSpc>
                <a:spcPct val="90000"/>
              </a:lnSpc>
            </a:pPr>
            <a:endParaRPr lang="en-US" i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i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i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i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Renewal  Prior Authorizations 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</a:t>
            </a:r>
            <a:r>
              <a:rPr lang="en-US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 to require PC services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</a:t>
            </a:r>
            <a:r>
              <a:rPr lang="en-US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Optum Assessment scheduled</a:t>
            </a:r>
            <a:endParaRPr lang="en-US" sz="3200" i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A0A9AD-EBDE-4238-B2C9-C99C4A98596E}"/>
              </a:ext>
            </a:extLst>
          </p:cNvPr>
          <p:cNvSpPr txBox="1"/>
          <p:nvPr/>
        </p:nvSpPr>
        <p:spPr>
          <a:xfrm>
            <a:off x="1322614" y="431256"/>
            <a:ext cx="9706202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Renewing a PA- Up to 90 days prior to </a:t>
            </a:r>
            <a:r>
              <a:rPr lang="en-US" sz="36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(or 60 days minimum)</a:t>
            </a: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the existing assessment expiration date.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Optum assessment is valid for 365 days (1 year).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Optum has 60 days to contact parents – once referral date is entered.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0DC9D-B90C-4587-8F01-9160616EBDA8}"/>
              </a:ext>
            </a:extLst>
          </p:cNvPr>
          <p:cNvSpPr txBox="1"/>
          <p:nvPr/>
        </p:nvSpPr>
        <p:spPr>
          <a:xfrm>
            <a:off x="1322614" y="4722223"/>
            <a:ext cx="97917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Parents, Guardians, School Nurses </a:t>
            </a:r>
            <a:r>
              <a:rPr lang="en-US" sz="3600" u="sng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call Optum to schedule an assessment.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   844-809-9538</a:t>
            </a:r>
          </a:p>
        </p:txBody>
      </p:sp>
    </p:spTree>
    <p:extLst>
      <p:ext uri="{BB962C8B-B14F-4D97-AF65-F5344CB8AC3E}">
        <p14:creationId xmlns:p14="http://schemas.microsoft.com/office/powerpoint/2010/main" val="38379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507668-D19B-4EAA-B644-0D9A73C9F298}"/>
              </a:ext>
            </a:extLst>
          </p:cNvPr>
          <p:cNvSpPr txBox="1"/>
          <p:nvPr/>
        </p:nvSpPr>
        <p:spPr>
          <a:xfrm>
            <a:off x="1233467" y="685395"/>
            <a:ext cx="8305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Make an </a:t>
            </a:r>
            <a:r>
              <a:rPr lang="en-US" sz="3600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eQHealth</a:t>
            </a: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Folder in your e-mail.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FF63F-12DC-4A85-8952-F20128C8718F}"/>
              </a:ext>
            </a:extLst>
          </p:cNvPr>
          <p:cNvSpPr txBox="1"/>
          <p:nvPr/>
        </p:nvSpPr>
        <p:spPr>
          <a:xfrm>
            <a:off x="1293812" y="3535161"/>
            <a:ext cx="9601200" cy="286232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It can take up to 9 business days to approve a PA – 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WITH a current assessment in place.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–  9 days AFTER assessment has been completed.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</a:t>
            </a:r>
          </a:p>
          <a:p>
            <a:pPr algn="ctr">
              <a:lnSpc>
                <a:spcPct val="90000"/>
              </a:lnSpc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Keep an eye on older submitted PAs. </a:t>
            </a:r>
          </a:p>
          <a:p>
            <a:pPr>
              <a:lnSpc>
                <a:spcPct val="90000"/>
              </a:lnSpc>
            </a:pP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FFE50-F1A8-4700-A0D7-9835FCF0D646}"/>
              </a:ext>
            </a:extLst>
          </p:cNvPr>
          <p:cNvSpPr txBox="1"/>
          <p:nvPr/>
        </p:nvSpPr>
        <p:spPr>
          <a:xfrm>
            <a:off x="2317069" y="1578428"/>
            <a:ext cx="8839200" cy="125572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Customer Support   </a:t>
            </a:r>
          </a:p>
          <a:p>
            <a:pPr marL="106669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Help Ticket73635 has been created</a:t>
            </a:r>
          </a:p>
          <a:p>
            <a:pPr marL="1066693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Help Ticket 73635 has been resolved  - 72Hrs</a:t>
            </a:r>
          </a:p>
        </p:txBody>
      </p:sp>
    </p:spTree>
    <p:extLst>
      <p:ext uri="{BB962C8B-B14F-4D97-AF65-F5344CB8AC3E}">
        <p14:creationId xmlns:p14="http://schemas.microsoft.com/office/powerpoint/2010/main" val="293607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5A79344-1EC5-4664-951F-A34864E799F2}"/>
              </a:ext>
            </a:extLst>
          </p:cNvPr>
          <p:cNvGrpSpPr/>
          <p:nvPr/>
        </p:nvGrpSpPr>
        <p:grpSpPr>
          <a:xfrm>
            <a:off x="531812" y="1517261"/>
            <a:ext cx="10972801" cy="4800600"/>
            <a:chOff x="608012" y="1828800"/>
            <a:chExt cx="10972801" cy="4800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3F559C-8710-4702-9044-D96152BFF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17" t="18889" r="49940" b="43333"/>
            <a:stretch/>
          </p:blipFill>
          <p:spPr>
            <a:xfrm>
              <a:off x="836612" y="1828800"/>
              <a:ext cx="10744201" cy="48006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D87CA1-9256-4740-B903-01B08DF2A829}"/>
                </a:ext>
              </a:extLst>
            </p:cNvPr>
            <p:cNvSpPr/>
            <p:nvPr/>
          </p:nvSpPr>
          <p:spPr>
            <a:xfrm>
              <a:off x="608012" y="2590800"/>
              <a:ext cx="3352800" cy="914400"/>
            </a:xfrm>
            <a:prstGeom prst="rect">
              <a:avLst/>
            </a:prstGeom>
            <a:noFill/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A114ED7D-E546-43F0-8ECF-B5D9A6EAC43D}"/>
                </a:ext>
              </a:extLst>
            </p:cNvPr>
            <p:cNvSpPr/>
            <p:nvPr/>
          </p:nvSpPr>
          <p:spPr>
            <a:xfrm>
              <a:off x="4190577" y="2743200"/>
              <a:ext cx="1828800" cy="609600"/>
            </a:xfrm>
            <a:prstGeom prst="leftArrow">
              <a:avLst/>
            </a:prstGeom>
            <a:solidFill>
              <a:srgbClr val="FF0000"/>
            </a:solidFill>
            <a:ln>
              <a:noFill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9FD8257-A1EB-45C6-A44C-1F5082EE4720}"/>
              </a:ext>
            </a:extLst>
          </p:cNvPr>
          <p:cNvSpPr txBox="1"/>
          <p:nvPr/>
        </p:nvSpPr>
        <p:spPr>
          <a:xfrm>
            <a:off x="1827212" y="561404"/>
            <a:ext cx="9448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ALWAYS Submit a Help Ticket.</a:t>
            </a:r>
          </a:p>
        </p:txBody>
      </p:sp>
    </p:spTree>
    <p:extLst>
      <p:ext uri="{BB962C8B-B14F-4D97-AF65-F5344CB8AC3E}">
        <p14:creationId xmlns:p14="http://schemas.microsoft.com/office/powerpoint/2010/main" val="50948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2E00C65-AD80-4762-A5AF-DEA2C21CD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35" r="58130" b="35289"/>
          <a:stretch/>
        </p:blipFill>
        <p:spPr>
          <a:xfrm>
            <a:off x="752857" y="1070489"/>
            <a:ext cx="10683109" cy="52980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C6DFA8C-F66B-414F-89BD-54E8C286BA66}"/>
                  </a:ext>
                </a:extLst>
              </p14:cNvPr>
              <p14:cNvContentPartPr/>
              <p14:nvPr/>
            </p14:nvContentPartPr>
            <p14:xfrm>
              <a:off x="1651932" y="1823591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C6DFA8C-F66B-414F-89BD-54E8C286BA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3932" y="1805591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B3A31DAC-15AE-4FEF-95D5-F260E25DF8A1}"/>
              </a:ext>
            </a:extLst>
          </p:cNvPr>
          <p:cNvSpPr/>
          <p:nvPr/>
        </p:nvSpPr>
        <p:spPr>
          <a:xfrm>
            <a:off x="1186609" y="4221169"/>
            <a:ext cx="2667001" cy="2285280"/>
          </a:xfrm>
          <a:prstGeom prst="ellipse">
            <a:avLst/>
          </a:prstGeom>
          <a:noFill/>
          <a:ln w="762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F00199-F8D4-4722-9A9E-ABC93D246CED}"/>
              </a:ext>
            </a:extLst>
          </p:cNvPr>
          <p:cNvSpPr txBox="1"/>
          <p:nvPr/>
        </p:nvSpPr>
        <p:spPr>
          <a:xfrm>
            <a:off x="1141412" y="351551"/>
            <a:ext cx="6858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When Checking PAs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53E45CC-4809-4B87-82D8-8FC9239EE6A1}"/>
                  </a:ext>
                </a:extLst>
              </p14:cNvPr>
              <p14:cNvContentPartPr/>
              <p14:nvPr/>
            </p14:nvContentPartPr>
            <p14:xfrm>
              <a:off x="3805962" y="2753071"/>
              <a:ext cx="1349640" cy="33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53E45CC-4809-4B87-82D8-8FC9239EE6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70322" y="2681431"/>
                <a:ext cx="14212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74CCF8C-9871-4814-97F3-E327EABB4F0A}"/>
                  </a:ext>
                </a:extLst>
              </p14:cNvPr>
              <p14:cNvContentPartPr/>
              <p14:nvPr/>
            </p14:nvContentPartPr>
            <p14:xfrm>
              <a:off x="382362" y="882511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74CCF8C-9871-4814-97F3-E327EABB4F0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6362" y="810511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90E4C76-9E62-4FA5-9FF8-CA82F7DB46F9}"/>
                  </a:ext>
                </a:extLst>
              </p14:cNvPr>
              <p14:cNvContentPartPr/>
              <p14:nvPr/>
            </p14:nvContentPartPr>
            <p14:xfrm>
              <a:off x="648402" y="1211911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90E4C76-9E62-4FA5-9FF8-CA82F7DB46F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2402" y="1140271"/>
                <a:ext cx="72000" cy="144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0E86C5-7A4C-B45D-1F09-62D7B65DF7A0}"/>
              </a:ext>
            </a:extLst>
          </p:cNvPr>
          <p:cNvCxnSpPr>
            <a:cxnSpLocks/>
          </p:cNvCxnSpPr>
          <p:nvPr/>
        </p:nvCxnSpPr>
        <p:spPr>
          <a:xfrm>
            <a:off x="1641046" y="1807344"/>
            <a:ext cx="1743480" cy="0"/>
          </a:xfrm>
          <a:prstGeom prst="line">
            <a:avLst/>
          </a:prstGeom>
          <a:ln w="1778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76AEE01-F42C-D491-3EFD-8C77D45455BF}"/>
              </a:ext>
            </a:extLst>
          </p:cNvPr>
          <p:cNvCxnSpPr>
            <a:cxnSpLocks/>
          </p:cNvCxnSpPr>
          <p:nvPr/>
        </p:nvCxnSpPr>
        <p:spPr>
          <a:xfrm>
            <a:off x="2605837" y="2133915"/>
            <a:ext cx="1743480" cy="0"/>
          </a:xfrm>
          <a:prstGeom prst="line">
            <a:avLst/>
          </a:prstGeom>
          <a:ln w="1778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ADCECB-A512-758D-F58A-37ADE8C16B6E}"/>
              </a:ext>
            </a:extLst>
          </p:cNvPr>
          <p:cNvCxnSpPr>
            <a:cxnSpLocks/>
          </p:cNvCxnSpPr>
          <p:nvPr/>
        </p:nvCxnSpPr>
        <p:spPr>
          <a:xfrm>
            <a:off x="2156939" y="2753071"/>
            <a:ext cx="757849" cy="0"/>
          </a:xfrm>
          <a:prstGeom prst="line">
            <a:avLst/>
          </a:prstGeom>
          <a:ln w="1524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2913843-7602-4191-D743-A224C3E35DBA}"/>
              </a:ext>
            </a:extLst>
          </p:cNvPr>
          <p:cNvCxnSpPr>
            <a:cxnSpLocks/>
          </p:cNvCxnSpPr>
          <p:nvPr/>
        </p:nvCxnSpPr>
        <p:spPr>
          <a:xfrm>
            <a:off x="8477275" y="2753071"/>
            <a:ext cx="1102154" cy="0"/>
          </a:xfrm>
          <a:prstGeom prst="line">
            <a:avLst/>
          </a:prstGeom>
          <a:ln w="1524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7D4FD18-4720-5E49-8542-DBF398878854}"/>
              </a:ext>
            </a:extLst>
          </p:cNvPr>
          <p:cNvSpPr/>
          <p:nvPr/>
        </p:nvSpPr>
        <p:spPr>
          <a:xfrm>
            <a:off x="4862135" y="2990222"/>
            <a:ext cx="1855102" cy="1587141"/>
          </a:xfrm>
          <a:prstGeom prst="ellipse">
            <a:avLst/>
          </a:prstGeom>
          <a:noFill/>
          <a:ln w="762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BF625-008E-41E2-AB1C-447992959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5" t="42222" r="2317" b="26667"/>
          <a:stretch/>
        </p:blipFill>
        <p:spPr>
          <a:xfrm>
            <a:off x="836612" y="1828800"/>
            <a:ext cx="10668000" cy="304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424CC2-9172-4C69-B345-54C5147F1131}"/>
              </a:ext>
            </a:extLst>
          </p:cNvPr>
          <p:cNvSpPr txBox="1"/>
          <p:nvPr/>
        </p:nvSpPr>
        <p:spPr>
          <a:xfrm>
            <a:off x="4570412" y="609600"/>
            <a:ext cx="2667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Authorized PA </a:t>
            </a:r>
            <a:endParaRPr lang="en-US" sz="3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3D98CE-ADAF-4AAD-9025-F25747083C10}"/>
              </a:ext>
            </a:extLst>
          </p:cNvPr>
          <p:cNvGrpSpPr/>
          <p:nvPr/>
        </p:nvGrpSpPr>
        <p:grpSpPr>
          <a:xfrm>
            <a:off x="1284274" y="2731971"/>
            <a:ext cx="1816920" cy="947520"/>
            <a:chOff x="1284274" y="2731971"/>
            <a:chExt cx="1816920" cy="94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4BC41F-7383-448E-B543-8DD3A75BA968}"/>
                    </a:ext>
                  </a:extLst>
                </p14:cNvPr>
                <p14:cNvContentPartPr/>
                <p14:nvPr/>
              </p14:nvContentPartPr>
              <p14:xfrm>
                <a:off x="1284274" y="2731971"/>
                <a:ext cx="684720" cy="34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4BC41F-7383-448E-B543-8DD3A75BA96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48274" y="2659971"/>
                  <a:ext cx="756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D375FD-8078-4F2C-9B82-AF87DD5DBFA2}"/>
                    </a:ext>
                  </a:extLst>
                </p14:cNvPr>
                <p14:cNvContentPartPr/>
                <p14:nvPr/>
              </p14:nvContentPartPr>
              <p14:xfrm>
                <a:off x="2383714" y="3635211"/>
                <a:ext cx="717480" cy="44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D375FD-8078-4F2C-9B82-AF87DD5DBFA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47714" y="3563571"/>
                  <a:ext cx="789120" cy="18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37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C68090-8BA9-4C77-9B59-1962CAC347A9}"/>
              </a:ext>
            </a:extLst>
          </p:cNvPr>
          <p:cNvGrpSpPr/>
          <p:nvPr/>
        </p:nvGrpSpPr>
        <p:grpSpPr>
          <a:xfrm>
            <a:off x="455612" y="304800"/>
            <a:ext cx="10343550" cy="6462678"/>
            <a:chOff x="1046360" y="473448"/>
            <a:chExt cx="9772452" cy="61184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948DA2-BE69-4BBA-8312-B0E8DDC72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39" t="21110" r="3271" b="12222"/>
            <a:stretch/>
          </p:blipFill>
          <p:spPr>
            <a:xfrm>
              <a:off x="1751012" y="741684"/>
              <a:ext cx="9067800" cy="585019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748434-BADB-43E5-9A73-06963C8A6AC9}"/>
                    </a:ext>
                  </a:extLst>
                </p14:cNvPr>
                <p14:cNvContentPartPr/>
                <p14:nvPr/>
              </p14:nvContentPartPr>
              <p14:xfrm>
                <a:off x="5441960" y="1817328"/>
                <a:ext cx="803160" cy="23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748434-BADB-43E5-9A73-06963C8A6A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07695" y="1748849"/>
                  <a:ext cx="871346" cy="160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B9E8388-E22A-449B-971C-17F47B7884ED}"/>
                    </a:ext>
                  </a:extLst>
                </p14:cNvPr>
                <p14:cNvContentPartPr/>
                <p14:nvPr/>
              </p14:nvContentPartPr>
              <p14:xfrm>
                <a:off x="5475080" y="2268408"/>
                <a:ext cx="847080" cy="78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B9E8388-E22A-449B-971C-17F47B7884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41156" y="2199621"/>
                  <a:ext cx="915271" cy="21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D6F32C-6123-488C-BA63-D20C09D377E2}"/>
                    </a:ext>
                  </a:extLst>
                </p14:cNvPr>
                <p14:cNvContentPartPr/>
                <p14:nvPr/>
              </p14:nvContentPartPr>
              <p14:xfrm>
                <a:off x="5475080" y="2864208"/>
                <a:ext cx="81432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D6F32C-6123-488C-BA63-D20C09D377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41150" y="2792568"/>
                  <a:ext cx="882523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03B2DEB-28B1-4522-8B8D-F7E482E96206}"/>
                    </a:ext>
                  </a:extLst>
                </p14:cNvPr>
                <p14:cNvContentPartPr/>
                <p14:nvPr/>
              </p14:nvContentPartPr>
              <p14:xfrm>
                <a:off x="5497040" y="3426168"/>
                <a:ext cx="838800" cy="12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03B2DEB-28B1-4522-8B8D-F7E482E9620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63118" y="3356168"/>
                  <a:ext cx="906987" cy="152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D17A07B-B655-4EED-9A0F-31052097C896}"/>
                    </a:ext>
                  </a:extLst>
                </p14:cNvPr>
                <p14:cNvContentPartPr/>
                <p14:nvPr/>
              </p14:nvContentPartPr>
              <p14:xfrm>
                <a:off x="5420000" y="5034288"/>
                <a:ext cx="913320" cy="58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D17A07B-B655-4EED-9A0F-31052097C89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86085" y="4964859"/>
                  <a:ext cx="981494" cy="196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3850B8D-320A-4B78-96DD-6AEAE2B0CBEE}"/>
                    </a:ext>
                  </a:extLst>
                </p14:cNvPr>
                <p14:cNvContentPartPr/>
                <p14:nvPr/>
              </p14:nvContentPartPr>
              <p14:xfrm>
                <a:off x="5662640" y="1134408"/>
                <a:ext cx="484200" cy="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850B8D-320A-4B78-96DD-6AEAE2B0CBE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28397" y="1062408"/>
                  <a:ext cx="552344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292EAB2-1CC3-48FD-BD62-152BD4CE5385}"/>
                    </a:ext>
                  </a:extLst>
                </p14:cNvPr>
                <p14:cNvContentPartPr/>
                <p14:nvPr/>
              </p14:nvContentPartPr>
              <p14:xfrm>
                <a:off x="5552120" y="1377048"/>
                <a:ext cx="759240" cy="1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292EAB2-1CC3-48FD-BD62-152BD4CE53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18201" y="1306943"/>
                  <a:ext cx="827421" cy="153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E4100FC-9C24-48C5-8F7F-045DEF9E1BCF}"/>
                    </a:ext>
                  </a:extLst>
                </p14:cNvPr>
                <p14:cNvContentPartPr/>
                <p14:nvPr/>
              </p14:nvContentPartPr>
              <p14:xfrm>
                <a:off x="5485880" y="5485728"/>
                <a:ext cx="825120" cy="102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E4100FC-9C24-48C5-8F7F-045DEF9E1B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51957" y="5416759"/>
                  <a:ext cx="893309" cy="240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D436A42-9F46-49F3-B90A-17118A4D3587}"/>
                    </a:ext>
                  </a:extLst>
                </p14:cNvPr>
                <p14:cNvContentPartPr/>
                <p14:nvPr/>
              </p14:nvContentPartPr>
              <p14:xfrm>
                <a:off x="5485880" y="6037608"/>
                <a:ext cx="792360" cy="44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D436A42-9F46-49F3-B90A-17118A4D358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51966" y="5968766"/>
                  <a:ext cx="860531" cy="182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D991CD-3B80-4A4B-8BA6-79569ED4FF0B}"/>
                    </a:ext>
                  </a:extLst>
                </p14:cNvPr>
                <p14:cNvContentPartPr/>
                <p14:nvPr/>
              </p14:nvContentPartPr>
              <p14:xfrm>
                <a:off x="2059760" y="3922968"/>
                <a:ext cx="727200" cy="21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D991CD-3B80-4A4B-8BA6-79569ED4FF0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25833" y="3853291"/>
                  <a:ext cx="795396" cy="160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023483-0F17-4826-B0BC-C6A890C3BCA7}"/>
                    </a:ext>
                  </a:extLst>
                </p14:cNvPr>
                <p14:cNvContentPartPr/>
                <p14:nvPr/>
              </p14:nvContentPartPr>
              <p14:xfrm>
                <a:off x="2070560" y="4439208"/>
                <a:ext cx="726120" cy="4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023483-0F17-4826-B0BC-C6A890C3BCA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36293" y="4370874"/>
                  <a:ext cx="794312" cy="181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DB94DB-1B44-45C6-9807-07A86505999B}"/>
                    </a:ext>
                  </a:extLst>
                </p14:cNvPr>
                <p14:cNvContentPartPr/>
                <p14:nvPr/>
              </p14:nvContentPartPr>
              <p14:xfrm>
                <a:off x="6592160" y="3920808"/>
                <a:ext cx="875160" cy="57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DB94DB-1B44-45C6-9807-07A8650599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57894" y="3852189"/>
                  <a:ext cx="943350" cy="194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A507B5-E943-4CB5-8986-5F15193748AA}"/>
                    </a:ext>
                  </a:extLst>
                </p14:cNvPr>
                <p14:cNvContentPartPr/>
                <p14:nvPr/>
              </p14:nvContentPartPr>
              <p14:xfrm>
                <a:off x="6642560" y="4394928"/>
                <a:ext cx="840960" cy="122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A507B5-E943-4CB5-8986-5F15193748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08634" y="4326113"/>
                  <a:ext cx="909155" cy="260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2B0E55D-ADBF-4A2B-8DDA-B700CF5C64B3}"/>
                    </a:ext>
                  </a:extLst>
                </p14:cNvPr>
                <p14:cNvContentPartPr/>
                <p14:nvPr/>
              </p14:nvContentPartPr>
              <p14:xfrm>
                <a:off x="6642560" y="1134048"/>
                <a:ext cx="849960" cy="2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2B0E55D-ADBF-4A2B-8DDA-B700CF5C64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08630" y="1064489"/>
                  <a:ext cx="918162" cy="159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1D02AAF-BE8C-43B1-B2F4-CD8B7CD53A86}"/>
                    </a:ext>
                  </a:extLst>
                </p14:cNvPr>
                <p14:cNvContentPartPr/>
                <p14:nvPr/>
              </p14:nvContentPartPr>
              <p14:xfrm>
                <a:off x="6730760" y="1365528"/>
                <a:ext cx="671040" cy="11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1D02AAF-BE8C-43B1-B2F4-CD8B7CD53A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96848" y="1295995"/>
                  <a:ext cx="739206" cy="151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08F95E1-C24D-46BB-901A-48AF02AE797B}"/>
                    </a:ext>
                  </a:extLst>
                </p14:cNvPr>
                <p14:cNvContentPartPr/>
                <p14:nvPr/>
              </p14:nvContentPartPr>
              <p14:xfrm>
                <a:off x="2236160" y="473448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08F95E1-C24D-46BB-901A-48AF02AE797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00160" y="401448"/>
                  <a:ext cx="72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3B8615F-AE12-40DF-9AA1-14D951FCA183}"/>
                    </a:ext>
                  </a:extLst>
                </p14:cNvPr>
                <p14:cNvContentPartPr/>
                <p14:nvPr/>
              </p14:nvContentPartPr>
              <p14:xfrm>
                <a:off x="2169920" y="572448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3B8615F-AE12-40DF-9AA1-14D951FCA18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33920" y="500448"/>
                  <a:ext cx="72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5432A3-CB60-411A-874E-CE4D9D729594}"/>
                    </a:ext>
                  </a:extLst>
                </p14:cNvPr>
                <p14:cNvContentPartPr/>
                <p14:nvPr/>
              </p14:nvContentPartPr>
              <p14:xfrm>
                <a:off x="1046360" y="1365528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5432A3-CB60-411A-874E-CE4D9D72959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0720" y="1293888"/>
                  <a:ext cx="72000" cy="144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7BB2581-4E98-4609-BA9E-2F1938193AAE}"/>
              </a:ext>
            </a:extLst>
          </p:cNvPr>
          <p:cNvSpPr txBox="1"/>
          <p:nvPr/>
        </p:nvSpPr>
        <p:spPr>
          <a:xfrm>
            <a:off x="4362003" y="76200"/>
            <a:ext cx="3276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PCS U21 Denial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EF0E6-1D89-8721-159C-9344615B7212}"/>
              </a:ext>
            </a:extLst>
          </p:cNvPr>
          <p:cNvSpPr/>
          <p:nvPr/>
        </p:nvSpPr>
        <p:spPr>
          <a:xfrm>
            <a:off x="3579812" y="457200"/>
            <a:ext cx="3048000" cy="6324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DF37647-33DC-200A-3B39-1719E318750E}"/>
                  </a:ext>
                </a:extLst>
              </p14:cNvPr>
              <p14:cNvContentPartPr/>
              <p14:nvPr/>
            </p14:nvContentPartPr>
            <p14:xfrm>
              <a:off x="1529624" y="1682859"/>
              <a:ext cx="812520" cy="28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DF37647-33DC-200A-3B39-1719E318750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93984" y="1611219"/>
                <a:ext cx="884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A9367EE-2A77-4CF0-3B69-774A3172E767}"/>
                  </a:ext>
                </a:extLst>
              </p14:cNvPr>
              <p14:cNvContentPartPr/>
              <p14:nvPr/>
            </p14:nvContentPartPr>
            <p14:xfrm>
              <a:off x="2677304" y="6226649"/>
              <a:ext cx="991800" cy="31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A9367EE-2A77-4CF0-3B69-774A3172E76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41304" y="6154649"/>
                <a:ext cx="1063440" cy="1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5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5202" y="457200"/>
            <a:ext cx="10360501" cy="787400"/>
          </a:xfrm>
        </p:spPr>
        <p:txBody>
          <a:bodyPr/>
          <a:lstStyle/>
          <a:p>
            <a:r>
              <a:rPr lang="en-US" cap="small" dirty="0">
                <a:effectLst>
                  <a:outerShdw blurRad="50800" dist="762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Learning Outcomes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5202" y="1524000"/>
            <a:ext cx="10360501" cy="4470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effectLst>
                  <a:outerShdw blurRad="50800" dist="635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learner will be able to self-report an increase in the latest updates for Medicaid requirements for school districts. </a:t>
            </a:r>
          </a:p>
          <a:p>
            <a:pPr marL="0" indent="0">
              <a:buNone/>
            </a:pPr>
            <a:endParaRPr lang="en-US" sz="3200" dirty="0">
              <a:effectLst>
                <a:outerShdw blurRad="50800" dist="63500" dir="5400000" algn="ctr" rotWithShape="0">
                  <a:schemeClr val="bg1"/>
                </a:outerShdw>
              </a:effectLst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n-US" sz="3200" dirty="0">
                <a:effectLst>
                  <a:outerShdw blurRad="50800" dist="635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learner will be able to self-report tips and strategies to avoid lost billing time when preparing/monitoring PA approvals. </a:t>
            </a:r>
          </a:p>
          <a:p>
            <a:pPr marL="0" indent="0">
              <a:buNone/>
            </a:pPr>
            <a:endParaRPr lang="en-US" sz="3200" dirty="0">
              <a:effectLst>
                <a:outerShdw blurRad="50800" dist="63500" dir="5400000" algn="ctr" rotWithShape="0">
                  <a:schemeClr val="bg1"/>
                </a:outerShdw>
              </a:effectLst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n-US" sz="3200" dirty="0">
                <a:effectLst>
                  <a:outerShdw blurRad="50800" dist="635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learner will be able to self-report advantages and benefits to utilizing electronic documentation for personal care services provided to students.</a:t>
            </a:r>
            <a:endParaRPr lang="en-US" sz="4400" dirty="0">
              <a:effectLst>
                <a:outerShdw blurRad="50800" dist="635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587E8-1D12-B61B-81FF-5E222BAA8D86}"/>
              </a:ext>
            </a:extLst>
          </p:cNvPr>
          <p:cNvSpPr txBox="1"/>
          <p:nvPr/>
        </p:nvSpPr>
        <p:spPr>
          <a:xfrm>
            <a:off x="841555" y="1024336"/>
            <a:ext cx="10932434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cap="small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 and Hour Tool</a:t>
            </a: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“Rubric” 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Reviewers USE to determine/approve Units </a:t>
            </a:r>
            <a:r>
              <a:rPr lang="en-US" sz="2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 It!! </a:t>
            </a:r>
            <a:endParaRPr lang="en-US" i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ISEP Website – PC  	 	 	 	 	 	</a:t>
            </a:r>
            <a:r>
              <a:rPr lang="en-US" dirty="0">
                <a:solidFill>
                  <a:srgbClr val="99FF99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https://isepartnerships.com/index.php/services/personal-care</a:t>
            </a:r>
          </a:p>
        </p:txBody>
      </p:sp>
    </p:spTree>
    <p:extLst>
      <p:ext uri="{BB962C8B-B14F-4D97-AF65-F5344CB8AC3E}">
        <p14:creationId xmlns:p14="http://schemas.microsoft.com/office/powerpoint/2010/main" val="31704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2ACB8-1C29-5B72-4397-81D32137F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2" t="16667" r="1425" b="2222"/>
          <a:stretch/>
        </p:blipFill>
        <p:spPr>
          <a:xfrm>
            <a:off x="493712" y="838200"/>
            <a:ext cx="11201400" cy="556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27479-DD8C-917B-E3CE-286FEC29A2A3}"/>
              </a:ext>
            </a:extLst>
          </p:cNvPr>
          <p:cNvSpPr txBox="1"/>
          <p:nvPr/>
        </p:nvSpPr>
        <p:spPr>
          <a:xfrm>
            <a:off x="3960812" y="217134"/>
            <a:ext cx="5181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 and Hour Tool </a:t>
            </a:r>
            <a:r>
              <a:rPr lang="en-US" sz="16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endParaRPr lang="en-US" sz="2800" i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5C8F9E-2E89-4C5D-B89E-8701388D1946}"/>
                  </a:ext>
                </a:extLst>
              </p14:cNvPr>
              <p14:cNvContentPartPr/>
              <p14:nvPr/>
            </p14:nvContentPartPr>
            <p14:xfrm>
              <a:off x="1776171" y="3238869"/>
              <a:ext cx="1262520" cy="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5C8F9E-2E89-4C5D-B89E-8701388D19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0531" y="3167229"/>
                <a:ext cx="13341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CE2A6D3-1FCE-785E-53D2-56052933D2F2}"/>
                  </a:ext>
                </a:extLst>
              </p14:cNvPr>
              <p14:cNvContentPartPr/>
              <p14:nvPr/>
            </p14:nvContentPartPr>
            <p14:xfrm>
              <a:off x="5163771" y="4414629"/>
              <a:ext cx="1376640" cy="2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CE2A6D3-1FCE-785E-53D2-56052933D2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8131" y="4342629"/>
                <a:ext cx="1448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C1D61B3-6F0D-FB2B-9E9E-9B494E00E8FA}"/>
                  </a:ext>
                </a:extLst>
              </p14:cNvPr>
              <p14:cNvContentPartPr/>
              <p14:nvPr/>
            </p14:nvContentPartPr>
            <p14:xfrm>
              <a:off x="8116131" y="1567389"/>
              <a:ext cx="135360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C1D61B3-6F0D-FB2B-9E9E-9B494E00E8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0491" y="1495749"/>
                <a:ext cx="142524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71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E95EF-B847-9362-63D4-802E279FE9DB}"/>
              </a:ext>
            </a:extLst>
          </p:cNvPr>
          <p:cNvSpPr txBox="1"/>
          <p:nvPr/>
        </p:nvSpPr>
        <p:spPr>
          <a:xfrm>
            <a:off x="1034595" y="2885137"/>
            <a:ext cx="113538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u="sng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Mobility</a:t>
            </a:r>
          </a:p>
          <a:p>
            <a:pPr>
              <a:lnSpc>
                <a:spcPct val="90000"/>
              </a:lnSpc>
            </a:pPr>
            <a:endParaRPr lang="en-US" sz="1600" i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PCS regulations are specific regarding mobility.</a:t>
            </a:r>
          </a:p>
          <a:p>
            <a:pPr>
              <a:lnSpc>
                <a:spcPct val="90000"/>
              </a:lnSpc>
            </a:pPr>
            <a:endParaRPr lang="en-US" sz="1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It does not include supervision or hand holding due to flight risk or getting lost.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FC114-CC6D-095A-F94C-166DEB1A6DB1}"/>
              </a:ext>
            </a:extLst>
          </p:cNvPr>
          <p:cNvSpPr txBox="1"/>
          <p:nvPr/>
        </p:nvSpPr>
        <p:spPr>
          <a:xfrm>
            <a:off x="956617" y="1370589"/>
            <a:ext cx="1123220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eQHealth</a:t>
            </a: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reviewers also must consider information provided from Optum Assessment results.</a:t>
            </a:r>
          </a:p>
        </p:txBody>
      </p:sp>
    </p:spTree>
    <p:extLst>
      <p:ext uri="{BB962C8B-B14F-4D97-AF65-F5344CB8AC3E}">
        <p14:creationId xmlns:p14="http://schemas.microsoft.com/office/powerpoint/2010/main" val="16646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109D2A4-A704-6A6D-E35E-0CDCAEAE5C65}"/>
              </a:ext>
            </a:extLst>
          </p:cNvPr>
          <p:cNvGrpSpPr/>
          <p:nvPr/>
        </p:nvGrpSpPr>
        <p:grpSpPr>
          <a:xfrm>
            <a:off x="1732547" y="750973"/>
            <a:ext cx="8386011" cy="2707106"/>
            <a:chOff x="601579" y="577516"/>
            <a:chExt cx="8386011" cy="27071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B9E5F4-E35A-7DFC-605B-51E156962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51" t="41403" r="4055" b="19123"/>
            <a:stretch/>
          </p:blipFill>
          <p:spPr>
            <a:xfrm>
              <a:off x="601579" y="577516"/>
              <a:ext cx="8386011" cy="270710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F47B324-E23C-EE32-A06B-D5092C8B92D0}"/>
                    </a:ext>
                  </a:extLst>
                </p14:cNvPr>
                <p14:cNvContentPartPr/>
                <p14:nvPr/>
              </p14:nvContentPartPr>
              <p14:xfrm>
                <a:off x="938084" y="1383556"/>
                <a:ext cx="740160" cy="13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F47B324-E23C-EE32-A06B-D5092C8B92D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2084" y="1311916"/>
                  <a:ext cx="811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6B58DAF-E03A-8362-5B31-2FC95A420322}"/>
                    </a:ext>
                  </a:extLst>
                </p14:cNvPr>
                <p14:cNvContentPartPr/>
                <p14:nvPr/>
              </p14:nvContentPartPr>
              <p14:xfrm>
                <a:off x="1948964" y="1397956"/>
                <a:ext cx="723240" cy="33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6B58DAF-E03A-8362-5B31-2FC95A4203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12964" y="1326316"/>
                  <a:ext cx="794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7F122D-A14E-B616-2173-EE829FA4C2A1}"/>
                    </a:ext>
                  </a:extLst>
                </p14:cNvPr>
                <p14:cNvContentPartPr/>
                <p14:nvPr/>
              </p14:nvContentPartPr>
              <p14:xfrm>
                <a:off x="4066238" y="1346476"/>
                <a:ext cx="763560" cy="97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7F122D-A14E-B616-2173-EE829FA4C2A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30598" y="1274836"/>
                  <a:ext cx="835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56E8CCA-3663-758E-CF0F-6BF5E263105E}"/>
                    </a:ext>
                  </a:extLst>
                </p14:cNvPr>
                <p14:cNvContentPartPr/>
                <p14:nvPr/>
              </p14:nvContentPartPr>
              <p14:xfrm>
                <a:off x="6749318" y="1401196"/>
                <a:ext cx="1215360" cy="31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56E8CCA-3663-758E-CF0F-6BF5E263105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13318" y="1329196"/>
                  <a:ext cx="1287000" cy="174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EE8BCAA-851A-BDA6-A672-C8B8F654EE10}"/>
              </a:ext>
            </a:extLst>
          </p:cNvPr>
          <p:cNvSpPr txBox="1"/>
          <p:nvPr/>
        </p:nvSpPr>
        <p:spPr>
          <a:xfrm>
            <a:off x="3940685" y="164430"/>
            <a:ext cx="44814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PCS U21 Denial Letter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001F5D-EE54-F0E0-17B4-8AFFBCB05219}"/>
              </a:ext>
            </a:extLst>
          </p:cNvPr>
          <p:cNvGrpSpPr/>
          <p:nvPr/>
        </p:nvGrpSpPr>
        <p:grpSpPr>
          <a:xfrm>
            <a:off x="381490" y="3849320"/>
            <a:ext cx="11425843" cy="2517988"/>
            <a:chOff x="381490" y="3849320"/>
            <a:chExt cx="11425843" cy="25179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E4173E-E9F9-EDDE-788E-2DC0E0F6604E}"/>
                </a:ext>
              </a:extLst>
            </p:cNvPr>
            <p:cNvGrpSpPr/>
            <p:nvPr/>
          </p:nvGrpSpPr>
          <p:grpSpPr>
            <a:xfrm>
              <a:off x="381490" y="4487779"/>
              <a:ext cx="11425843" cy="1879529"/>
              <a:chOff x="521514" y="3248526"/>
              <a:chExt cx="11425843" cy="187952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6132EB1-D7EE-A5BE-7CD8-FA0605682D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7501" t="74804" r="36146" b="7624"/>
              <a:stretch/>
            </p:blipFill>
            <p:spPr>
              <a:xfrm>
                <a:off x="521514" y="3248526"/>
                <a:ext cx="11425843" cy="1879529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440E2D0F-610D-5470-CDF0-2814AEF29EE4}"/>
                      </a:ext>
                    </a:extLst>
                  </p14:cNvPr>
                  <p14:cNvContentPartPr/>
                  <p14:nvPr/>
                </p14:nvContentPartPr>
                <p14:xfrm>
                  <a:off x="4905240" y="4352940"/>
                  <a:ext cx="1767240" cy="579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440E2D0F-610D-5470-CDF0-2814AEF29EE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869240" y="4280940"/>
                    <a:ext cx="1838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C3BD97C3-E3DB-12E7-0CF1-26ADB5CE5FF4}"/>
                      </a:ext>
                    </a:extLst>
                  </p14:cNvPr>
                  <p14:cNvContentPartPr/>
                  <p14:nvPr/>
                </p14:nvContentPartPr>
                <p14:xfrm>
                  <a:off x="4923960" y="4399740"/>
                  <a:ext cx="1705680" cy="392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C3BD97C3-E3DB-12E7-0CF1-26ADB5CE5FF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887960" y="4327740"/>
                    <a:ext cx="1777320" cy="18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7087E980-F215-266C-3270-77AD9743133C}"/>
                      </a:ext>
                    </a:extLst>
                  </p14:cNvPr>
                  <p14:cNvContentPartPr/>
                  <p14:nvPr/>
                </p14:nvContentPartPr>
                <p14:xfrm>
                  <a:off x="5343360" y="4323060"/>
                  <a:ext cx="1266120" cy="396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7087E980-F215-266C-3270-77AD9743133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307360" y="4251060"/>
                    <a:ext cx="1337760" cy="18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111CB5D9-963E-1F42-75EE-EA5D7A2A369C}"/>
                      </a:ext>
                    </a:extLst>
                  </p14:cNvPr>
                  <p14:cNvContentPartPr/>
                  <p14:nvPr/>
                </p14:nvContentPartPr>
                <p14:xfrm>
                  <a:off x="6619560" y="4324140"/>
                  <a:ext cx="360" cy="3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11CB5D9-963E-1F42-75EE-EA5D7A2A369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583560" y="4252140"/>
                    <a:ext cx="72000" cy="14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0F51570-4A07-B806-62CA-482C822E98EB}"/>
                      </a:ext>
                    </a:extLst>
                  </p14:cNvPr>
                  <p14:cNvContentPartPr/>
                  <p14:nvPr/>
                </p14:nvContentPartPr>
                <p14:xfrm>
                  <a:off x="4990920" y="4305060"/>
                  <a:ext cx="1666080" cy="198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0F51570-4A07-B806-62CA-482C822E98E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954920" y="4233060"/>
                    <a:ext cx="173772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DD6DC50B-BFC3-584E-503E-AA06C45EC2F8}"/>
                      </a:ext>
                    </a:extLst>
                  </p14:cNvPr>
                  <p14:cNvContentPartPr/>
                  <p14:nvPr/>
                </p14:nvContentPartPr>
                <p14:xfrm>
                  <a:off x="5209800" y="4409460"/>
                  <a:ext cx="1399320" cy="3888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DD6DC50B-BFC3-584E-503E-AA06C45EC2F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173800" y="4337820"/>
                    <a:ext cx="1470960" cy="182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6E45B1-7C9B-6C98-D1E7-F96BD6F7407B}"/>
                </a:ext>
              </a:extLst>
            </p:cNvPr>
            <p:cNvSpPr txBox="1"/>
            <p:nvPr/>
          </p:nvSpPr>
          <p:spPr>
            <a:xfrm>
              <a:off x="3803172" y="3849320"/>
              <a:ext cx="448141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 dirty="0" err="1">
                  <a:effectLst>
                    <a:outerShdw blurRad="50800" dist="50800" dir="5400000" algn="ctr" rotWithShape="0">
                      <a:schemeClr val="bg1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eQHealth</a:t>
              </a:r>
              <a:r>
                <a:rPr lang="en-US" sz="3200" dirty="0">
                  <a:effectLst>
                    <a:outerShdw blurRad="50800" dist="50800" dir="5400000" algn="ctr" rotWithShape="0">
                      <a:schemeClr val="bg1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Provider Portal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4C7791-7BD9-4B20-524E-DEB73D281034}"/>
              </a:ext>
            </a:extLst>
          </p:cNvPr>
          <p:cNvSpPr txBox="1"/>
          <p:nvPr/>
        </p:nvSpPr>
        <p:spPr>
          <a:xfrm>
            <a:off x="1598612" y="1421788"/>
            <a:ext cx="8991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Minutes required for student for ONE day.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195582-6672-1D9D-F694-7CCE01B4C686}"/>
              </a:ext>
            </a:extLst>
          </p:cNvPr>
          <p:cNvSpPr txBox="1"/>
          <p:nvPr/>
        </p:nvSpPr>
        <p:spPr>
          <a:xfrm>
            <a:off x="1898332" y="2509272"/>
            <a:ext cx="9296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 Min/day     =     6.6 Units/day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60163-E144-B45A-F44F-5B54ED4CC6C3}"/>
              </a:ext>
            </a:extLst>
          </p:cNvPr>
          <p:cNvSpPr txBox="1"/>
          <p:nvPr/>
        </p:nvSpPr>
        <p:spPr>
          <a:xfrm>
            <a:off x="1319801" y="4577516"/>
            <a:ext cx="987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6.6 Units x </a:t>
            </a:r>
            <a:r>
              <a:rPr lang="en-US" sz="40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Days </a:t>
            </a:r>
            <a:r>
              <a:rPr lang="en-US" sz="4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    145 units/month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9E91E0-9AA1-57F2-FADA-478D7AA9859A}"/>
              </a:ext>
            </a:extLst>
          </p:cNvPr>
          <p:cNvSpPr txBox="1"/>
          <p:nvPr/>
        </p:nvSpPr>
        <p:spPr>
          <a:xfrm>
            <a:off x="4178526" y="3550534"/>
            <a:ext cx="299357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(15 Min = 1 Unit)</a:t>
            </a:r>
          </a:p>
          <a:p>
            <a:pPr algn="ctr">
              <a:lnSpc>
                <a:spcPct val="90000"/>
              </a:lnSpc>
            </a:pP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56299-1D63-18A3-2D1D-2676D56223E7}"/>
              </a:ext>
            </a:extLst>
          </p:cNvPr>
          <p:cNvSpPr txBox="1"/>
          <p:nvPr/>
        </p:nvSpPr>
        <p:spPr>
          <a:xfrm>
            <a:off x="3351212" y="36212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*Check your Math!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2FDAC-24B7-68C9-7831-7477F2F57EE4}"/>
              </a:ext>
            </a:extLst>
          </p:cNvPr>
          <p:cNvSpPr txBox="1"/>
          <p:nvPr/>
        </p:nvSpPr>
        <p:spPr>
          <a:xfrm>
            <a:off x="3525520" y="5895777"/>
            <a:ext cx="46431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Unit = $5.12)</a:t>
            </a: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233DFA-A750-42EB-A32A-8B7A65D4922A}"/>
              </a:ext>
            </a:extLst>
          </p:cNvPr>
          <p:cNvSpPr txBox="1"/>
          <p:nvPr/>
        </p:nvSpPr>
        <p:spPr>
          <a:xfrm>
            <a:off x="1881641" y="914400"/>
            <a:ext cx="89154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 are not approved for June and July 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 are school based. 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Schools are not in session in June and July. 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endParaRPr lang="en-US" sz="32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/>
            <a:endParaRPr lang="en-US" sz="32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request a Reconsideration – Help Ticket.</a:t>
            </a: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documentation supporting the need for services during summer school.</a:t>
            </a:r>
          </a:p>
          <a:p>
            <a:pPr marL="0" marR="0"/>
            <a:endParaRPr lang="en-US" sz="32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99711-955C-A284-B75E-D2A3EC084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47"/>
          <a:stretch/>
        </p:blipFill>
        <p:spPr>
          <a:xfrm>
            <a:off x="0" y="444827"/>
            <a:ext cx="12188825" cy="59683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39D0B6-ECCF-561A-D3E1-5F1E9737CF1B}"/>
              </a:ext>
            </a:extLst>
          </p:cNvPr>
          <p:cNvCxnSpPr>
            <a:cxnSpLocks/>
          </p:cNvCxnSpPr>
          <p:nvPr/>
        </p:nvCxnSpPr>
        <p:spPr>
          <a:xfrm>
            <a:off x="414668" y="976952"/>
            <a:ext cx="956932" cy="0"/>
          </a:xfrm>
          <a:prstGeom prst="line">
            <a:avLst/>
          </a:prstGeom>
          <a:ln w="1016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95C334-CC7D-CB57-E052-24293253A2BF}"/>
              </a:ext>
            </a:extLst>
          </p:cNvPr>
          <p:cNvCxnSpPr/>
          <p:nvPr/>
        </p:nvCxnSpPr>
        <p:spPr>
          <a:xfrm>
            <a:off x="912812" y="1246496"/>
            <a:ext cx="914400" cy="0"/>
          </a:xfrm>
          <a:prstGeom prst="line">
            <a:avLst/>
          </a:prstGeom>
          <a:ln w="1016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5DA04D-6045-79C4-094B-C6C7DD9A549C}"/>
              </a:ext>
            </a:extLst>
          </p:cNvPr>
          <p:cNvCxnSpPr>
            <a:cxnSpLocks/>
          </p:cNvCxnSpPr>
          <p:nvPr/>
        </p:nvCxnSpPr>
        <p:spPr>
          <a:xfrm>
            <a:off x="5209953" y="2377091"/>
            <a:ext cx="703706" cy="0"/>
          </a:xfrm>
          <a:prstGeom prst="line">
            <a:avLst/>
          </a:prstGeom>
          <a:ln w="1016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B13C71-7721-8A0E-1C56-EE66636FA669}"/>
              </a:ext>
            </a:extLst>
          </p:cNvPr>
          <p:cNvCxnSpPr>
            <a:cxnSpLocks/>
          </p:cNvCxnSpPr>
          <p:nvPr/>
        </p:nvCxnSpPr>
        <p:spPr>
          <a:xfrm>
            <a:off x="5209953" y="2710245"/>
            <a:ext cx="703706" cy="0"/>
          </a:xfrm>
          <a:prstGeom prst="line">
            <a:avLst/>
          </a:prstGeom>
          <a:ln w="1016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628D28-B111-41D0-11C5-DE7328D8DB98}"/>
              </a:ext>
            </a:extLst>
          </p:cNvPr>
          <p:cNvCxnSpPr>
            <a:cxnSpLocks/>
          </p:cNvCxnSpPr>
          <p:nvPr/>
        </p:nvCxnSpPr>
        <p:spPr>
          <a:xfrm>
            <a:off x="5209953" y="2848467"/>
            <a:ext cx="703706" cy="0"/>
          </a:xfrm>
          <a:prstGeom prst="line">
            <a:avLst/>
          </a:prstGeom>
          <a:ln w="1016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6287D4-26B3-AE53-3F70-874D45908520}"/>
              </a:ext>
            </a:extLst>
          </p:cNvPr>
          <p:cNvCxnSpPr>
            <a:cxnSpLocks/>
          </p:cNvCxnSpPr>
          <p:nvPr/>
        </p:nvCxnSpPr>
        <p:spPr>
          <a:xfrm>
            <a:off x="5209953" y="2976058"/>
            <a:ext cx="1403498" cy="0"/>
          </a:xfrm>
          <a:prstGeom prst="line">
            <a:avLst/>
          </a:prstGeom>
          <a:ln w="1016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F19097E-9A75-BD02-28C2-624E4AF66C2D}"/>
              </a:ext>
            </a:extLst>
          </p:cNvPr>
          <p:cNvGrpSpPr/>
          <p:nvPr/>
        </p:nvGrpSpPr>
        <p:grpSpPr>
          <a:xfrm>
            <a:off x="1996963" y="0"/>
            <a:ext cx="6702425" cy="6831284"/>
            <a:chOff x="2055812" y="304800"/>
            <a:chExt cx="6702425" cy="68312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EFE7B3E-9927-2FE2-68C9-111CA5053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394" t="11647" b="41262"/>
            <a:stretch/>
          </p:blipFill>
          <p:spPr>
            <a:xfrm>
              <a:off x="2055812" y="304800"/>
              <a:ext cx="6702425" cy="683128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F2D080-97E5-78DC-16F5-DB5032BFFAE1}"/>
                </a:ext>
              </a:extLst>
            </p:cNvPr>
            <p:cNvSpPr/>
            <p:nvPr/>
          </p:nvSpPr>
          <p:spPr>
            <a:xfrm>
              <a:off x="3808412" y="5181600"/>
              <a:ext cx="2971800" cy="762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Arrow: Up 15">
            <a:extLst>
              <a:ext uri="{FF2B5EF4-FFF2-40B4-BE49-F238E27FC236}">
                <a16:creationId xmlns:a16="http://schemas.microsoft.com/office/drawing/2014/main" id="{104F5233-57BB-7DC6-3A44-4D672C3AD6C9}"/>
              </a:ext>
            </a:extLst>
          </p:cNvPr>
          <p:cNvSpPr/>
          <p:nvPr/>
        </p:nvSpPr>
        <p:spPr>
          <a:xfrm>
            <a:off x="11265196" y="1978899"/>
            <a:ext cx="350874" cy="796384"/>
          </a:xfrm>
          <a:prstGeom prst="upArrow">
            <a:avLst/>
          </a:prstGeom>
          <a:solidFill>
            <a:srgbClr val="FF0000"/>
          </a:solidFill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46E14D-0516-AE1D-AB94-AE75506CBC35}"/>
                  </a:ext>
                </a:extLst>
              </p14:cNvPr>
              <p14:cNvContentPartPr/>
              <p14:nvPr/>
            </p14:nvContentPartPr>
            <p14:xfrm>
              <a:off x="1255962" y="556341"/>
              <a:ext cx="627840" cy="3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46E14D-0516-AE1D-AB94-AE75506CBC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9962" y="484701"/>
                <a:ext cx="6994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110796-892C-D6F1-465B-E2FDB6EA0141}"/>
                  </a:ext>
                </a:extLst>
              </p14:cNvPr>
              <p14:cNvContentPartPr/>
              <p14:nvPr/>
            </p14:nvContentPartPr>
            <p14:xfrm>
              <a:off x="1248042" y="603501"/>
              <a:ext cx="699480" cy="34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110796-892C-D6F1-465B-E2FDB6EA01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2402" y="531861"/>
                <a:ext cx="771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9686F53-FD1C-B9EA-6603-F6B7211EB429}"/>
                  </a:ext>
                </a:extLst>
              </p14:cNvPr>
              <p14:cNvContentPartPr/>
              <p14:nvPr/>
            </p14:nvContentPartPr>
            <p14:xfrm>
              <a:off x="500682" y="1772781"/>
              <a:ext cx="389160" cy="2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9686F53-FD1C-B9EA-6603-F6B7211EB4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682" y="1700781"/>
                <a:ext cx="4608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4C8A316-7D5E-93B0-AE7F-4D55B3EC3E76}"/>
                  </a:ext>
                </a:extLst>
              </p14:cNvPr>
              <p14:cNvContentPartPr/>
              <p14:nvPr/>
            </p14:nvContentPartPr>
            <p14:xfrm>
              <a:off x="500682" y="1836501"/>
              <a:ext cx="357120" cy="10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4C8A316-7D5E-93B0-AE7F-4D55B3EC3E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4682" y="1764861"/>
                <a:ext cx="428760" cy="1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02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2A2BE-F62B-4740-A42F-1F5DE0FF4E31}"/>
              </a:ext>
            </a:extLst>
          </p:cNvPr>
          <p:cNvSpPr txBox="1"/>
          <p:nvPr/>
        </p:nvSpPr>
        <p:spPr>
          <a:xfrm flipH="1">
            <a:off x="1446212" y="1066800"/>
            <a:ext cx="972126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When Optum cancels a PA request or completes an assessment, the information typically gets to </a:t>
            </a:r>
            <a:r>
              <a:rPr lang="en-US" sz="3600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eQHealth</a:t>
            </a: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in 2-3 business days.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A0432-0A1C-40A9-B0EF-0A899969C8E0}"/>
              </a:ext>
            </a:extLst>
          </p:cNvPr>
          <p:cNvSpPr txBox="1"/>
          <p:nvPr/>
        </p:nvSpPr>
        <p:spPr>
          <a:xfrm>
            <a:off x="1446211" y="3505200"/>
            <a:ext cx="101346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Optum is backlogged with scheduling assessments.  Suggestion: 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Do not wait for Optum to contact parent.  </a:t>
            </a:r>
          </a:p>
        </p:txBody>
      </p:sp>
      <p:pic>
        <p:nvPicPr>
          <p:cNvPr id="5" name="Picture 16" descr="Paw Print Png Transparent Transparent Images Free – Free PNG Images Vector,  PSD, Clipart, Templates">
            <a:extLst>
              <a:ext uri="{FF2B5EF4-FFF2-40B4-BE49-F238E27FC236}">
                <a16:creationId xmlns:a16="http://schemas.microsoft.com/office/drawing/2014/main" id="{90524D82-F977-465D-C80B-9E26E3748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5562600"/>
            <a:ext cx="1028700" cy="94849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0A87E-C55E-494D-88AB-9E2824D7F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0" t="12222" r="12847" b="13333"/>
          <a:stretch/>
        </p:blipFill>
        <p:spPr>
          <a:xfrm>
            <a:off x="1751012" y="1436370"/>
            <a:ext cx="8686800" cy="5105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E6CE59-0D30-45DD-9EE7-BE813966AFB1}"/>
              </a:ext>
            </a:extLst>
          </p:cNvPr>
          <p:cNvSpPr txBox="1"/>
          <p:nvPr/>
        </p:nvSpPr>
        <p:spPr>
          <a:xfrm>
            <a:off x="912812" y="316230"/>
            <a:ext cx="10668000" cy="8402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https://isepdoc.com/app/login.aspx</a:t>
            </a:r>
          </a:p>
        </p:txBody>
      </p:sp>
    </p:spTree>
    <p:extLst>
      <p:ext uri="{BB962C8B-B14F-4D97-AF65-F5344CB8AC3E}">
        <p14:creationId xmlns:p14="http://schemas.microsoft.com/office/powerpoint/2010/main" val="29127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5CCAF-8267-4762-9576-5E3AE8F92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" t="11111" r="1959"/>
          <a:stretch/>
        </p:blipFill>
        <p:spPr>
          <a:xfrm>
            <a:off x="303212" y="533400"/>
            <a:ext cx="11353800" cy="6096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DDA9B90-CC16-4D54-A322-B1A408E628B7}"/>
              </a:ext>
            </a:extLst>
          </p:cNvPr>
          <p:cNvGrpSpPr/>
          <p:nvPr/>
        </p:nvGrpSpPr>
        <p:grpSpPr>
          <a:xfrm>
            <a:off x="2246312" y="3016284"/>
            <a:ext cx="8839201" cy="2874537"/>
            <a:chOff x="2246312" y="3016284"/>
            <a:chExt cx="8839201" cy="28745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73EC9E-7F5B-4100-9E7D-C664FC62F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741" t="43333" r="4470" b="12223"/>
            <a:stretch/>
          </p:blipFill>
          <p:spPr>
            <a:xfrm>
              <a:off x="2246312" y="3016284"/>
              <a:ext cx="8839201" cy="2874537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7F9C71-57F0-46F5-9B2C-D383241B7540}"/>
                </a:ext>
              </a:extLst>
            </p:cNvPr>
            <p:cNvSpPr/>
            <p:nvPr/>
          </p:nvSpPr>
          <p:spPr>
            <a:xfrm>
              <a:off x="2656114" y="3294513"/>
              <a:ext cx="1240971" cy="2438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Arrow: Left 31">
            <a:extLst>
              <a:ext uri="{FF2B5EF4-FFF2-40B4-BE49-F238E27FC236}">
                <a16:creationId xmlns:a16="http://schemas.microsoft.com/office/drawing/2014/main" id="{A08139B3-9081-4138-9C32-2016C12017DE}"/>
              </a:ext>
            </a:extLst>
          </p:cNvPr>
          <p:cNvSpPr/>
          <p:nvPr/>
        </p:nvSpPr>
        <p:spPr>
          <a:xfrm rot="1013333">
            <a:off x="2806122" y="2213419"/>
            <a:ext cx="1151668" cy="30372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1601CB-C732-3C7E-5790-9F7CF4CC6785}"/>
              </a:ext>
            </a:extLst>
          </p:cNvPr>
          <p:cNvCxnSpPr>
            <a:cxnSpLocks/>
          </p:cNvCxnSpPr>
          <p:nvPr/>
        </p:nvCxnSpPr>
        <p:spPr>
          <a:xfrm>
            <a:off x="5826642" y="692871"/>
            <a:ext cx="703706" cy="0"/>
          </a:xfrm>
          <a:prstGeom prst="line">
            <a:avLst/>
          </a:prstGeom>
          <a:ln w="1016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ED8F87-C712-26A8-08A5-F2551C06FAE7}"/>
              </a:ext>
            </a:extLst>
          </p:cNvPr>
          <p:cNvCxnSpPr>
            <a:cxnSpLocks/>
          </p:cNvCxnSpPr>
          <p:nvPr/>
        </p:nvCxnSpPr>
        <p:spPr>
          <a:xfrm>
            <a:off x="8654902" y="692871"/>
            <a:ext cx="884459" cy="0"/>
          </a:xfrm>
          <a:prstGeom prst="line">
            <a:avLst/>
          </a:prstGeom>
          <a:ln w="1016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9430DC-8CF7-B89C-1115-E6F97CC998CF}"/>
              </a:ext>
            </a:extLst>
          </p:cNvPr>
          <p:cNvCxnSpPr>
            <a:cxnSpLocks/>
          </p:cNvCxnSpPr>
          <p:nvPr/>
        </p:nvCxnSpPr>
        <p:spPr>
          <a:xfrm>
            <a:off x="2786839" y="1728505"/>
            <a:ext cx="703706" cy="0"/>
          </a:xfrm>
          <a:prstGeom prst="line">
            <a:avLst/>
          </a:prstGeom>
          <a:ln w="1016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0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AFFD39-8F91-48F2-873C-64631E04F3B0}"/>
              </a:ext>
            </a:extLst>
          </p:cNvPr>
          <p:cNvSpPr txBox="1"/>
          <p:nvPr/>
        </p:nvSpPr>
        <p:spPr>
          <a:xfrm>
            <a:off x="606425" y="381000"/>
            <a:ext cx="1158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u="sng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ISEP Team</a:t>
            </a:r>
          </a:p>
          <a:p>
            <a:pPr>
              <a:lnSpc>
                <a:spcPct val="90000"/>
              </a:lnSpc>
            </a:pPr>
            <a:endParaRPr lang="en-US" sz="32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Laurie McDowell </a:t>
            </a: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Director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             </a:t>
            </a:r>
            <a:r>
              <a:rPr lang="en-US" sz="28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Medicaid Consultant; Medicaid Biller:  V &amp; H</a:t>
            </a:r>
          </a:p>
          <a:p>
            <a:pPr>
              <a:lnSpc>
                <a:spcPct val="90000"/>
              </a:lnSpc>
            </a:pPr>
            <a:endParaRPr lang="en-US" sz="32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Kathleen Courtney </a:t>
            </a: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3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Medicaid Consultant, PCPRO, Web-page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               </a:t>
            </a:r>
            <a:r>
              <a:rPr lang="en-US" sz="28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Medicaid Biller:  Personal Care</a:t>
            </a:r>
            <a:endParaRPr lang="en-US" sz="3200" i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Carmen Smith </a:t>
            </a: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Medicaid Consultant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      </a:t>
            </a:r>
            <a:r>
              <a:rPr lang="en-US" sz="28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Medicaid Biller: PT/OT, Speech</a:t>
            </a:r>
            <a:endParaRPr lang="en-US" sz="3200" i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Melissa Dugan </a:t>
            </a: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Medicaid Biller:  Therapy</a:t>
            </a: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0848C-4BEB-48F1-8F13-9554B4D00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3" t="16825" r="2488" b="-3318"/>
          <a:stretch/>
        </p:blipFill>
        <p:spPr>
          <a:xfrm>
            <a:off x="147229" y="419100"/>
            <a:ext cx="11929537" cy="6019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C07241-94D1-44E7-B351-41E44465F68B}"/>
              </a:ext>
            </a:extLst>
          </p:cNvPr>
          <p:cNvSpPr/>
          <p:nvPr/>
        </p:nvSpPr>
        <p:spPr>
          <a:xfrm>
            <a:off x="3507326" y="2753833"/>
            <a:ext cx="457200" cy="258016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B23829-63FE-45C0-AD2C-BA6E77F57644}"/>
              </a:ext>
            </a:extLst>
          </p:cNvPr>
          <p:cNvSpPr/>
          <p:nvPr/>
        </p:nvSpPr>
        <p:spPr>
          <a:xfrm>
            <a:off x="102625" y="3810000"/>
            <a:ext cx="1653958" cy="24384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80659-A115-498A-9350-ACC1C6089EFB}"/>
              </a:ext>
            </a:extLst>
          </p:cNvPr>
          <p:cNvSpPr/>
          <p:nvPr/>
        </p:nvSpPr>
        <p:spPr>
          <a:xfrm>
            <a:off x="5767310" y="2753833"/>
            <a:ext cx="838200" cy="341836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F6365-71B9-4EB1-87D5-DBBCF40DF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91" t="18888" r="17331" b="4444"/>
          <a:stretch/>
        </p:blipFill>
        <p:spPr>
          <a:xfrm>
            <a:off x="608012" y="0"/>
            <a:ext cx="10287000" cy="6891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21F427-B5D5-4895-80FC-47A45D4D4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26" t="41989" r="56310" b="32824"/>
          <a:stretch/>
        </p:blipFill>
        <p:spPr>
          <a:xfrm>
            <a:off x="2284412" y="2057400"/>
            <a:ext cx="2971800" cy="3764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C5191-C6DD-4265-827A-9C52EFB11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012" y="2130439"/>
            <a:ext cx="737568" cy="289876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CF2041-AA19-14F3-18B9-0FBB3DA1DAB7}"/>
              </a:ext>
            </a:extLst>
          </p:cNvPr>
          <p:cNvCxnSpPr>
            <a:cxnSpLocks/>
          </p:cNvCxnSpPr>
          <p:nvPr/>
        </p:nvCxnSpPr>
        <p:spPr>
          <a:xfrm>
            <a:off x="3582703" y="1420680"/>
            <a:ext cx="810877" cy="0"/>
          </a:xfrm>
          <a:prstGeom prst="line">
            <a:avLst/>
          </a:prstGeom>
          <a:ln w="1016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D7F260-7215-CD52-5EE7-0902217721A4}"/>
              </a:ext>
            </a:extLst>
          </p:cNvPr>
          <p:cNvCxnSpPr>
            <a:cxnSpLocks/>
          </p:cNvCxnSpPr>
          <p:nvPr/>
        </p:nvCxnSpPr>
        <p:spPr>
          <a:xfrm>
            <a:off x="3241483" y="1112335"/>
            <a:ext cx="703706" cy="0"/>
          </a:xfrm>
          <a:prstGeom prst="line">
            <a:avLst/>
          </a:prstGeom>
          <a:ln w="101600">
            <a:solidFill>
              <a:schemeClr val="bg1">
                <a:lumMod val="95000"/>
                <a:lumOff val="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2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3B8BA-6B42-4D2E-9246-5EB937E04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6" t="34854" r="15885" b="13218"/>
          <a:stretch/>
        </p:blipFill>
        <p:spPr>
          <a:xfrm>
            <a:off x="188912" y="420329"/>
            <a:ext cx="11811000" cy="472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0D52A5-773C-46A7-A651-74DBE5A17C34}"/>
              </a:ext>
            </a:extLst>
          </p:cNvPr>
          <p:cNvSpPr/>
          <p:nvPr/>
        </p:nvSpPr>
        <p:spPr>
          <a:xfrm>
            <a:off x="1217612" y="1143000"/>
            <a:ext cx="722700" cy="36576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6" descr="Paw Print Png Transparent Transparent Images Free – Free PNG Images Vector,  PSD, Clipart, Templates">
            <a:extLst>
              <a:ext uri="{FF2B5EF4-FFF2-40B4-BE49-F238E27FC236}">
                <a16:creationId xmlns:a16="http://schemas.microsoft.com/office/drawing/2014/main" id="{5E1FE063-77A3-1DE0-4089-2EFF9769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5562600"/>
            <a:ext cx="1028700" cy="94849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CB9A7C-E2D2-E32A-38D6-9937CF2AEBD5}"/>
              </a:ext>
            </a:extLst>
          </p:cNvPr>
          <p:cNvSpPr txBox="1"/>
          <p:nvPr/>
        </p:nvSpPr>
        <p:spPr>
          <a:xfrm>
            <a:off x="5103813" y="5458322"/>
            <a:ext cx="279617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Interested??    </a:t>
            </a:r>
          </a:p>
        </p:txBody>
      </p:sp>
    </p:spTree>
    <p:extLst>
      <p:ext uri="{BB962C8B-B14F-4D97-AF65-F5344CB8AC3E}">
        <p14:creationId xmlns:p14="http://schemas.microsoft.com/office/powerpoint/2010/main" val="22864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D5BE112-D2EB-6EB3-0363-FEE818CFC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76753"/>
              </p:ext>
            </p:extLst>
          </p:nvPr>
        </p:nvGraphicFramePr>
        <p:xfrm>
          <a:off x="2026509" y="853440"/>
          <a:ext cx="8437046" cy="5486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92522">
                  <a:extLst>
                    <a:ext uri="{9D8B030D-6E8A-4147-A177-3AD203B41FA5}">
                      <a16:colId xmlns:a16="http://schemas.microsoft.com/office/drawing/2014/main" val="1528665702"/>
                    </a:ext>
                  </a:extLst>
                </a:gridCol>
                <a:gridCol w="2058174">
                  <a:extLst>
                    <a:ext uri="{9D8B030D-6E8A-4147-A177-3AD203B41FA5}">
                      <a16:colId xmlns:a16="http://schemas.microsoft.com/office/drawing/2014/main" val="2510376667"/>
                    </a:ext>
                  </a:extLst>
                </a:gridCol>
                <a:gridCol w="878174">
                  <a:extLst>
                    <a:ext uri="{9D8B030D-6E8A-4147-A177-3AD203B41FA5}">
                      <a16:colId xmlns:a16="http://schemas.microsoft.com/office/drawing/2014/main" val="3690486375"/>
                    </a:ext>
                  </a:extLst>
                </a:gridCol>
                <a:gridCol w="1539987">
                  <a:extLst>
                    <a:ext uri="{9D8B030D-6E8A-4147-A177-3AD203B41FA5}">
                      <a16:colId xmlns:a16="http://schemas.microsoft.com/office/drawing/2014/main" val="1797659598"/>
                    </a:ext>
                  </a:extLst>
                </a:gridCol>
                <a:gridCol w="2568189">
                  <a:extLst>
                    <a:ext uri="{9D8B030D-6E8A-4147-A177-3AD203B41FA5}">
                      <a16:colId xmlns:a16="http://schemas.microsoft.com/office/drawing/2014/main" val="3240675225"/>
                    </a:ext>
                  </a:extLst>
                </a:gridCol>
              </a:tblGrid>
              <a:tr h="40805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Erin 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Berry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Kim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Lipe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100454"/>
                  </a:ext>
                </a:extLst>
              </a:tr>
              <a:tr h="4080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Gina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Cornish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Dana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Marshall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91451322"/>
                  </a:ext>
                </a:extLst>
              </a:tr>
              <a:tr h="4080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Shelly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Dominguez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934039"/>
                  </a:ext>
                </a:extLst>
              </a:tr>
              <a:tr h="4080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Amanda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Fairchild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Stacey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02942"/>
                  </a:ext>
                </a:extLst>
              </a:tr>
              <a:tr h="4080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Melinda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Gardner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Schultz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648514"/>
                  </a:ext>
                </a:extLst>
              </a:tr>
              <a:tr h="4080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Chelsea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Grubbs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961001"/>
                  </a:ext>
                </a:extLst>
              </a:tr>
              <a:tr h="4080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Julie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449055"/>
                  </a:ext>
                </a:extLst>
              </a:tr>
              <a:tr h="4080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Henzel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Marti 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Whitehead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21580"/>
                  </a:ext>
                </a:extLst>
              </a:tr>
              <a:tr h="4080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Hickman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62182"/>
                  </a:ext>
                </a:extLst>
              </a:tr>
              <a:tr h="4080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Nickolle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Karnes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Whittschen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84416"/>
                  </a:ext>
                </a:extLst>
              </a:tr>
              <a:tr h="40805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Nickie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Meghan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Wolfinbarger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393042"/>
                  </a:ext>
                </a:extLst>
              </a:tr>
              <a:tr h="40805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3816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EFAF2F-46DC-49CE-A7BA-99B0C6CC01A8}"/>
              </a:ext>
            </a:extLst>
          </p:cNvPr>
          <p:cNvSpPr txBox="1"/>
          <p:nvPr/>
        </p:nvSpPr>
        <p:spPr>
          <a:xfrm>
            <a:off x="1827212" y="152400"/>
            <a:ext cx="76200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u="sng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See ME!!   </a:t>
            </a:r>
          </a:p>
        </p:txBody>
      </p:sp>
    </p:spTree>
    <p:extLst>
      <p:ext uri="{BB962C8B-B14F-4D97-AF65-F5344CB8AC3E}">
        <p14:creationId xmlns:p14="http://schemas.microsoft.com/office/powerpoint/2010/main" val="17580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7 Reasons Calvin and Hobbes Have the Best Friendship - E! Online">
            <a:extLst>
              <a:ext uri="{FF2B5EF4-FFF2-40B4-BE49-F238E27FC236}">
                <a16:creationId xmlns:a16="http://schemas.microsoft.com/office/drawing/2014/main" id="{352D385E-4207-44CC-84F2-2541FC8B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51" y="1427565"/>
            <a:ext cx="4419599" cy="441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90BB59-ACAC-474F-8281-F959009C99AA}"/>
              </a:ext>
            </a:extLst>
          </p:cNvPr>
          <p:cNvSpPr txBox="1"/>
          <p:nvPr/>
        </p:nvSpPr>
        <p:spPr>
          <a:xfrm>
            <a:off x="1827212" y="533400"/>
            <a:ext cx="7924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Questions??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US" sz="4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40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40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40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40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40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40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5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US" sz="4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https://isepartnerships.com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06507B-5C44-B6A6-FD17-FF953E96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851" y="1423553"/>
            <a:ext cx="4419600" cy="441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7E6AFE-89E4-D050-A7B0-CF8F2CF4ED91}"/>
              </a:ext>
            </a:extLst>
          </p:cNvPr>
          <p:cNvSpPr txBox="1"/>
          <p:nvPr/>
        </p:nvSpPr>
        <p:spPr>
          <a:xfrm>
            <a:off x="7923212" y="687670"/>
            <a:ext cx="282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Thank You!!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95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A114ED-AC09-4E93-94F6-F0CCCA7853A4}"/>
              </a:ext>
            </a:extLst>
          </p:cNvPr>
          <p:cNvSpPr txBox="1"/>
          <p:nvPr/>
        </p:nvSpPr>
        <p:spPr>
          <a:xfrm>
            <a:off x="3732212" y="1676400"/>
            <a:ext cx="487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Vision and Hearing</a:t>
            </a:r>
          </a:p>
          <a:p>
            <a:pPr>
              <a:lnSpc>
                <a:spcPct val="90000"/>
              </a:lnSpc>
            </a:pP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PT/OT/Speech</a:t>
            </a:r>
          </a:p>
          <a:p>
            <a:pPr>
              <a:lnSpc>
                <a:spcPct val="90000"/>
              </a:lnSpc>
            </a:pP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Personal Care</a:t>
            </a:r>
          </a:p>
          <a:p>
            <a:pPr>
              <a:lnSpc>
                <a:spcPct val="90000"/>
              </a:lnSpc>
            </a:pP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SBMH</a:t>
            </a:r>
          </a:p>
          <a:p>
            <a:pPr>
              <a:lnSpc>
                <a:spcPct val="90000"/>
              </a:lnSpc>
            </a:pP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Audiology</a:t>
            </a:r>
          </a:p>
          <a:p>
            <a:pPr>
              <a:lnSpc>
                <a:spcPct val="90000"/>
              </a:lnSpc>
            </a:pP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AC781-234E-4BE5-B9E2-1C7436A3C0FB}"/>
              </a:ext>
            </a:extLst>
          </p:cNvPr>
          <p:cNvSpPr txBox="1"/>
          <p:nvPr/>
        </p:nvSpPr>
        <p:spPr>
          <a:xfrm>
            <a:off x="2170111" y="609600"/>
            <a:ext cx="78486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u="sng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Provide Billing and Technical Assistance </a:t>
            </a:r>
          </a:p>
        </p:txBody>
      </p:sp>
    </p:spTree>
    <p:extLst>
      <p:ext uri="{BB962C8B-B14F-4D97-AF65-F5344CB8AC3E}">
        <p14:creationId xmlns:p14="http://schemas.microsoft.com/office/powerpoint/2010/main" val="25798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5BB0B9-B861-EE28-07ED-F918F9E58A39}"/>
              </a:ext>
            </a:extLst>
          </p:cNvPr>
          <p:cNvSpPr txBox="1"/>
          <p:nvPr/>
        </p:nvSpPr>
        <p:spPr>
          <a:xfrm>
            <a:off x="920991" y="467359"/>
            <a:ext cx="8991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Vision and Hearing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BB28A-EACF-1028-AD0B-3C2A7312565F}"/>
              </a:ext>
            </a:extLst>
          </p:cNvPr>
          <p:cNvSpPr txBox="1"/>
          <p:nvPr/>
        </p:nvSpPr>
        <p:spPr>
          <a:xfrm>
            <a:off x="1556950" y="1225345"/>
            <a:ext cx="958884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2006 - 2007 – Mandated V &amp; H Screenings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2010 – 2011 – Process started for Medicaid Billing for V &amp; 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46661-CD1A-B3BA-EE8C-2E46C3836F22}"/>
              </a:ext>
            </a:extLst>
          </p:cNvPr>
          <p:cNvSpPr txBox="1"/>
          <p:nvPr/>
        </p:nvSpPr>
        <p:spPr>
          <a:xfrm>
            <a:off x="1000896" y="2779566"/>
            <a:ext cx="1070095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u="sng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Billable V &amp; H Screenings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Students: Pre-K, K, 1, 2, 4, 6, 8, and Transfer Students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Must have RN Employed, Trained in Vision screening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RN and LPN MUST be trained by CHNS for Screenings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Screenings Completed as per AR State Board of Nurse Practice Guide</a:t>
            </a:r>
          </a:p>
          <a:p>
            <a:pPr marL="1066693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ARK.CODE ANN. §§ 6-18-1501et seq. and 25-15-201 et seq.  </a:t>
            </a:r>
          </a:p>
          <a:p>
            <a:pPr lvl="1">
              <a:lnSpc>
                <a:spcPct val="90000"/>
              </a:lnSpc>
            </a:pP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Documentation entered into </a:t>
            </a:r>
            <a:r>
              <a:rPr lang="en-US" sz="2800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eSchool</a:t>
            </a: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E24DE1-6BBD-5686-3CBF-1AEEAE1C66DE}"/>
              </a:ext>
            </a:extLst>
          </p:cNvPr>
          <p:cNvSpPr txBox="1"/>
          <p:nvPr/>
        </p:nvSpPr>
        <p:spPr>
          <a:xfrm>
            <a:off x="916931" y="430754"/>
            <a:ext cx="10354962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Permission to Bill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Permission to Bill – REQUIRED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Parents/students </a:t>
            </a:r>
            <a:r>
              <a:rPr lang="en-US" sz="2800" u="sng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 advised of FERPA Rights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Notification – Discretion of District</a:t>
            </a:r>
          </a:p>
          <a:p>
            <a:pPr marL="1676187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Special Letter, PTA Bulletin Inclusion, Student Handbook, Etc.</a:t>
            </a:r>
          </a:p>
          <a:p>
            <a:pPr marL="342900" lvl="2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Records Kept Minimum 5 Years</a:t>
            </a:r>
            <a:endParaRPr lang="en-US" i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DA29D-B86C-38AA-D567-0A488421642E}"/>
              </a:ext>
            </a:extLst>
          </p:cNvPr>
          <p:cNvSpPr txBox="1"/>
          <p:nvPr/>
        </p:nvSpPr>
        <p:spPr>
          <a:xfrm>
            <a:off x="892218" y="3280719"/>
            <a:ext cx="10379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ASBA </a:t>
            </a:r>
            <a:r>
              <a:rPr lang="en-US" sz="2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PERMISSION TO BILL EXAMPLE </a:t>
            </a:r>
            <a:r>
              <a:rPr lang="en-US" sz="2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"In compliance with the Family Education Rights and Privacy Act (FERPA) (20U.S.C. &amp; 1232g; 34 CFR Part 99), I give permission for my child’s personally identifiable information/student education records to be disclosed to Third Party Billing Vendor for the purpose of billing Medicaid and/or private insurance related to health screenings if applicable.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**If object, the parent/guardian should submit in writing to the district within 10 school days upon receipt of this notice.”  </a:t>
            </a:r>
          </a:p>
        </p:txBody>
      </p:sp>
    </p:spTree>
    <p:extLst>
      <p:ext uri="{BB962C8B-B14F-4D97-AF65-F5344CB8AC3E}">
        <p14:creationId xmlns:p14="http://schemas.microsoft.com/office/powerpoint/2010/main" val="307236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Paw Print Png Transparent Transparent Images Free – Free PNG Images Vector,  PSD, Clipart, Templates">
            <a:extLst>
              <a:ext uri="{FF2B5EF4-FFF2-40B4-BE49-F238E27FC236}">
                <a16:creationId xmlns:a16="http://schemas.microsoft.com/office/drawing/2014/main" id="{91F7C665-3ABB-08CF-FEF2-A67C211B2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5562600"/>
            <a:ext cx="1028700" cy="94849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B3880B-B67E-05DF-A08D-8FBF71803160}"/>
              </a:ext>
            </a:extLst>
          </p:cNvPr>
          <p:cNvSpPr txBox="1"/>
          <p:nvPr/>
        </p:nvSpPr>
        <p:spPr>
          <a:xfrm>
            <a:off x="852615" y="346903"/>
            <a:ext cx="1079980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Medicaid V &amp; H Reimbursement</a:t>
            </a:r>
          </a:p>
          <a:p>
            <a:pPr>
              <a:lnSpc>
                <a:spcPct val="90000"/>
              </a:lnSpc>
            </a:pP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sz="2800" u="sng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Reimbursement/Payment per calendar year.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- Sept. 1, 2022 screening      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Eligible until Sept 2, 2023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Vision:   	14.08 Per Screen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Hearing:   	12.02 Per Screen</a:t>
            </a:r>
          </a:p>
          <a:p>
            <a:pPr>
              <a:lnSpc>
                <a:spcPct val="90000"/>
              </a:lnSpc>
            </a:pP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3FFCA6-820C-EC3B-1692-3742D27B8253}"/>
              </a:ext>
            </a:extLst>
          </p:cNvPr>
          <p:cNvSpPr txBox="1"/>
          <p:nvPr/>
        </p:nvSpPr>
        <p:spPr>
          <a:xfrm>
            <a:off x="918044" y="3314726"/>
            <a:ext cx="106689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Medicaid Portal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 &amp; H Provider Numbers end in 61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 &amp; H Provider # has to be registered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Each Provider # has Username and Password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 (Remittance Report) Available in MMIS Portal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C32E1-39FD-AE0F-605B-063EFD3039D2}"/>
              </a:ext>
            </a:extLst>
          </p:cNvPr>
          <p:cNvSpPr txBox="1"/>
          <p:nvPr/>
        </p:nvSpPr>
        <p:spPr>
          <a:xfrm>
            <a:off x="1625600" y="5618863"/>
            <a:ext cx="996138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ONLY students with active Medicaid # will pay.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Parents may get random Medicaid Bill from Medicaid.</a:t>
            </a:r>
          </a:p>
        </p:txBody>
      </p:sp>
    </p:spTree>
    <p:extLst>
      <p:ext uri="{BB962C8B-B14F-4D97-AF65-F5344CB8AC3E}">
        <p14:creationId xmlns:p14="http://schemas.microsoft.com/office/powerpoint/2010/main" val="388990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440777-21C4-4285-8F3F-69F0C1766ED6}"/>
              </a:ext>
            </a:extLst>
          </p:cNvPr>
          <p:cNvSpPr txBox="1"/>
          <p:nvPr/>
        </p:nvSpPr>
        <p:spPr>
          <a:xfrm>
            <a:off x="684212" y="3810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Personal Care  . . .  </a:t>
            </a:r>
          </a:p>
        </p:txBody>
      </p:sp>
      <p:pic>
        <p:nvPicPr>
          <p:cNvPr id="5" name="Picture 4" descr="Calvin and Hobbes Ponder - STICKERSHOCK23.COM">
            <a:extLst>
              <a:ext uri="{FF2B5EF4-FFF2-40B4-BE49-F238E27FC236}">
                <a16:creationId xmlns:a16="http://schemas.microsoft.com/office/drawing/2014/main" id="{1C00E48C-04D9-4394-BF46-AC8C2A44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1524000"/>
            <a:ext cx="7508875" cy="45053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pus the penguin">
            <a:extLst>
              <a:ext uri="{FF2B5EF4-FFF2-40B4-BE49-F238E27FC236}">
                <a16:creationId xmlns:a16="http://schemas.microsoft.com/office/drawing/2014/main" id="{82AAF804-6F7C-469A-9699-23006E85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2" y="150164"/>
            <a:ext cx="5265738" cy="66014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Radial 16x9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95.potx" id="{50B211C3-0308-4A23-B662-EA2AE6F4DF70}" vid="{1581190B-70AB-4E5E-B6DA-D42AF0078983}"/>
    </a:ext>
  </a:extLst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39089</TotalTime>
  <Words>1101</Words>
  <Application>Microsoft Office PowerPoint</Application>
  <PresentationFormat>Custom</PresentationFormat>
  <Paragraphs>203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Courier New</vt:lpstr>
      <vt:lpstr>Ink Free</vt:lpstr>
      <vt:lpstr>Tahoma</vt:lpstr>
      <vt:lpstr>Wingdings</vt:lpstr>
      <vt:lpstr>Red Radial 16x9</vt:lpstr>
      <vt:lpstr>ISEP 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ISEP</dc:title>
  <dc:creator>Kathleen J. Courtney</dc:creator>
  <cp:lastModifiedBy>Kathleen J. Courtney</cp:lastModifiedBy>
  <cp:revision>136</cp:revision>
  <dcterms:created xsi:type="dcterms:W3CDTF">2022-04-07T17:06:22Z</dcterms:created>
  <dcterms:modified xsi:type="dcterms:W3CDTF">2022-06-07T02:06:10Z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