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D062E-C043-4B87-877F-FC2D79208E8F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2930D-D840-49BA-AF8A-A383DFF9F3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71800"/>
            <a:ext cx="8382000" cy="3382532"/>
          </a:xfrm>
        </p:spPr>
        <p:txBody>
          <a:bodyPr>
            <a:normAutofit lnSpcReduction="10000"/>
          </a:bodyPr>
          <a:lstStyle/>
          <a:p>
            <a:pPr marL="3657600" lvl="8" indent="0">
              <a:buNone/>
            </a:pP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PRESIDENT					2 YEAR</a:t>
            </a: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PRESIDENT ELECT 				1 YEAR</a:t>
            </a: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TREASURER 					3 YEAR</a:t>
            </a: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TREASURER ELECT    			1 YEAR</a:t>
            </a: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SECRETARY 					2 YEAR</a:t>
            </a: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MEMBERSHIP CHAIR 			2 YEAR</a:t>
            </a:r>
          </a:p>
          <a:p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BOARD 						1 YEAR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C51C0E49-2AF7-4611-95FB-D0E19621F8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"/>
            <a:ext cx="6858635" cy="1261745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419221-3A87-419E-99C1-0713DD4FD923}"/>
              </a:ext>
            </a:extLst>
          </p:cNvPr>
          <p:cNvSpPr txBox="1"/>
          <p:nvPr/>
        </p:nvSpPr>
        <p:spPr>
          <a:xfrm>
            <a:off x="762001" y="21336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ROLES AND RESPONSIBILITIES </a:t>
            </a:r>
          </a:p>
        </p:txBody>
      </p:sp>
    </p:spTree>
    <p:extLst>
      <p:ext uri="{BB962C8B-B14F-4D97-AF65-F5344CB8AC3E}">
        <p14:creationId xmlns:p14="http://schemas.microsoft.com/office/powerpoint/2010/main" val="1077451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avolini" panose="03000502040302020204" pitchFamily="66" charset="0"/>
                <a:cs typeface="Cavolini" panose="03000502040302020204" pitchFamily="66" charset="0"/>
              </a:rPr>
              <a:t>5. Recruit and orient new Chapter Board Members and assess Chapter Board performance. </a:t>
            </a: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The Chapter Board as a Whole will: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-Ensure Chapter Board succession by: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Actively identify and mentor chapter members for future chapter leadership positions.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Actively participate in the nomination process.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Assuring an effective and efficient orientation/transition process for new Chapter Board members.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-Evaluate itself in a systematic way. </a:t>
            </a: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7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In order for the Chapter Board to achieve the above function, the individual Chapter Board Member will: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-Serve as a mentor to new Chapter Board Members.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-Serve as a Chapter Board Learning Partner to a new board member as directed by the president.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-Recruit and cultivate individuals as nominees for the Chapter Board committees.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-Complete the Nominating Committee requests for feedback.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-With skillful communication, give feedback to all Chapter Board members.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Cavolini" panose="03000502040302020204" pitchFamily="66" charset="0"/>
                <a:cs typeface="Cavolini" panose="03000502040302020204" pitchFamily="66" charset="0"/>
              </a:rPr>
              <a:t>TREASURER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486400"/>
          </a:xfrm>
        </p:spPr>
        <p:txBody>
          <a:bodyPr>
            <a:noAutofit/>
          </a:bodyPr>
          <a:lstStyle/>
          <a:p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RESPONSIBILITIES:</a:t>
            </a: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-Ongoing management, accounting, and reporting of the chapter’s finances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-In partnership with the board, ensure the appropriate management of the chapter finances to include: developing the budget, ensuring reporting requirements to National are met and that the chapter finances are reported to the full membership on a regular basis.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PRIMARY ACCOUNTABILITIES: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-Perform all accounting for the chapter, including managing cash receivables and expenses.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-Assist in preparing the chapter’s annual budget.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-Prepare the quarterly financial reports for the chapter and  present these reports to the chapter board, chapter membership, and AACN National.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-Prepare and submit online all financial reports required on or before the stated deadlines as part of the chapter’s Charter Agreement with National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-In partnership with the chapter President, negotiate and execute all chapter contracts after approval is obtained from National. </a:t>
            </a:r>
          </a:p>
          <a:p>
            <a:endParaRPr lang="en-US" sz="20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8EEC-45FF-415C-87C2-AA3C3376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TREASURER ELECT</a:t>
            </a:r>
            <a:endParaRPr lang="en-US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D7AA9-D473-4E20-82F1-C74E34D3D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The Treasurer-elect year is a critical period which allows for learning the role and responsibilities before stepping into the Treasurer position. The Treasurer-elect serves alongside the Treasurer in order to become familiar with the duties of the position. </a:t>
            </a:r>
            <a:br>
              <a:rPr lang="en-US" sz="16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solidFill>
                <a:prstClr val="black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What is essential is that the Treasurer-elect has strong ethics, is a good communicator and is able to understand financial statements.</a:t>
            </a:r>
            <a:br>
              <a:rPr lang="en-US" sz="16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solidFill>
                <a:prstClr val="black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PRIMARY ACCOUNTABILITIES: </a:t>
            </a:r>
          </a:p>
          <a:p>
            <a:pPr lvl="0">
              <a:buNone/>
            </a:pPr>
            <a:r>
              <a:rPr lang="en-US" sz="16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  -Work collaboratively with the chapter Treasurer throughout his/her term to learn the responsibilities of provide for a smooth transition of financial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12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Cavolini" panose="03000502040302020204" pitchFamily="66" charset="0"/>
                <a:cs typeface="Cavolini" panose="03000502040302020204" pitchFamily="66" charset="0"/>
              </a:rPr>
              <a:t>SECRETARY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525963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RESPONSIBILITIES:</a:t>
            </a:r>
            <a:r>
              <a:rPr lang="en-US" sz="1800" b="1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br>
              <a:rPr lang="en-US" sz="18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800" dirty="0">
              <a:solidFill>
                <a:prstClr val="black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indent="0"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-Recording and keeping the minutes and other records of the chapter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 lvl="0"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-Complete educational meeting CERP form and distribute at meetings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solidFill>
                  <a:prstClr val="black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-Post board, chapter, or committee meeting minutes to members prior to the next meeting on chapter database.</a:t>
            </a:r>
          </a:p>
          <a:p>
            <a:pPr marL="0" indent="0">
              <a:buNone/>
            </a:pP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PRIMARY ACCOUNTABILITIES:</a:t>
            </a:r>
            <a:b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-Maintain all chapter records, including the Chapter Charter, Chapter Bylaws, financial reports, minutes from board meetings, chapter meetings and committee meeting, and correspondence.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Cavolini" panose="03000502040302020204" pitchFamily="66" charset="0"/>
                <a:cs typeface="Cavolini" panose="03000502040302020204" pitchFamily="66" charset="0"/>
              </a:rPr>
              <a:t>MEMBERSHIP CHAIR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610600" cy="4495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br>
              <a:rPr lang="en-US" sz="2000" dirty="0">
                <a:latin typeface="Segoe Print" pitchFamily="2" charset="0"/>
              </a:rPr>
            </a:br>
            <a:r>
              <a:rPr lang="en-US" sz="2000" dirty="0">
                <a:latin typeface="Segoe Print" pitchFamily="2" charset="0"/>
              </a:rPr>
              <a:t> </a:t>
            </a:r>
          </a:p>
          <a:p>
            <a:pPr>
              <a:buNone/>
            </a:pPr>
            <a:r>
              <a:rPr lang="en-US" sz="1700" dirty="0">
                <a:latin typeface="Segoe Print" pitchFamily="2" charset="0"/>
              </a:rPr>
              <a:t>•</a:t>
            </a:r>
            <a:r>
              <a:rPr lang="en-US" sz="1700" b="1" dirty="0">
                <a:latin typeface="Cavolini" panose="03000502040302020204" pitchFamily="66" charset="0"/>
                <a:cs typeface="Cavolini" panose="03000502040302020204" pitchFamily="66" charset="0"/>
              </a:rPr>
              <a:t>RESPONSIBILITIES: </a:t>
            </a: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  <a:t>-Actively promoting AACN and recruiting new members </a:t>
            </a: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  <a:t>-Greet and sign-in members upon arrival to meetings</a:t>
            </a: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  <a:t>-Updating meeting attendance into chapter database</a:t>
            </a:r>
          </a:p>
          <a:p>
            <a:pPr>
              <a:buNone/>
            </a:pPr>
            <a:br>
              <a:rPr lang="en-US" sz="21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100" dirty="0">
                <a:latin typeface="Cavolini" panose="03000502040302020204" pitchFamily="66" charset="0"/>
                <a:cs typeface="Cavolini" panose="03000502040302020204" pitchFamily="66" charset="0"/>
              </a:rPr>
              <a:t>	</a:t>
            </a:r>
          </a:p>
          <a:p>
            <a:pPr>
              <a:buNone/>
            </a:pPr>
            <a:r>
              <a:rPr lang="en-US" sz="1700" b="1" dirty="0">
                <a:latin typeface="Cavolini" panose="03000502040302020204" pitchFamily="66" charset="0"/>
                <a:cs typeface="Cavolini" panose="03000502040302020204" pitchFamily="66" charset="0"/>
              </a:rPr>
              <a:t>•PRIMARY ACCOUNTABILITIES:</a:t>
            </a:r>
            <a: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700" dirty="0">
                <a:latin typeface="Cavolini" panose="03000502040302020204" pitchFamily="66" charset="0"/>
                <a:cs typeface="Cavolini" panose="03000502040302020204" pitchFamily="66" charset="0"/>
              </a:rPr>
              <a:t>-In collaboration with the treasurer, manages and maintains chapter and National databases of current chapter membership </a:t>
            </a:r>
            <a:br>
              <a:rPr lang="en-US" sz="21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21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2600" dirty="0">
                <a:latin typeface="Cavolini" panose="03000502040302020204" pitchFamily="66" charset="0"/>
                <a:cs typeface="Cavolini" panose="03000502040302020204" pitchFamily="66" charset="0"/>
              </a:rPr>
              <a:t> 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>
                <a:latin typeface="Cavolini" panose="03000502040302020204" pitchFamily="66" charset="0"/>
                <a:cs typeface="Cavolini" panose="03000502040302020204" pitchFamily="66" charset="0"/>
              </a:rPr>
              <a:t>PRESIDENT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15400" cy="5562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800" dirty="0">
              <a:latin typeface="Segoe Print" pitchFamily="2" charset="0"/>
            </a:endParaRPr>
          </a:p>
          <a:p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FUNDAMENTAL RESPONSIBILITY</a:t>
            </a: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: to lead the board of directors in their governance of the chapter.  The President should be an active member of the chapter who has served the previous year as the President-elect.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What is essential is that the President has strong leadership and communication skills and is knowledgeable about chapter governance.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PRIMARY ACCOUNTABILITIES: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-Oversee meetings of the board and chapter, including agenda development and meeting facilitation.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-In partnership with the board and committee chairs, develop the future goals, annual objectives, formulate the annual budget, develop and maintain a viable succession plan for chapter officers, and ensure the chapter meets all of the obligations to National that are set forth in the Chapter Charter Agreement.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-Provide for the ongoing monitoring and evaluation of annual objectives.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endParaRPr lang="en-US" sz="2400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9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81000"/>
            <a:ext cx="8991600" cy="62484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7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  <a:t>  -Along with the Treasurer, provide oversight for the chapter finances and ensure financial controls are in place to protect the chapter’s finances from misuse or fraud. </a:t>
            </a:r>
            <a:b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7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  <a:t>  -After approval from National, and in partnership with the Treasurer, execute all contracts on behalf of the chapter. </a:t>
            </a:r>
            <a:b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7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  <a:t>  -Ensure regular communication to the chapter regarding progress toward the annual objectives and the financial status of the chapter.</a:t>
            </a:r>
            <a:b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>
              <a:buNone/>
            </a:pPr>
            <a: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  <a:t>  -Ensure regular communication with the Chapter Advisor and/or National.</a:t>
            </a:r>
            <a:b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>
              <a:buNone/>
            </a:pPr>
            <a:r>
              <a:rPr lang="en-US" sz="7200" dirty="0">
                <a:latin typeface="Cavolini" panose="03000502040302020204" pitchFamily="66" charset="0"/>
                <a:cs typeface="Cavolini" panose="03000502040302020204" pitchFamily="66" charset="0"/>
              </a:rPr>
              <a:t>  -Working with the President-elect, annually provide for continuity of the chapter leadership and a board transition meeting. </a:t>
            </a:r>
          </a:p>
          <a:p>
            <a:pPr>
              <a:buNone/>
            </a:pPr>
            <a:endParaRPr lang="en-US" sz="8000" dirty="0">
              <a:latin typeface="Segoe Print" pitchFamily="2" charset="0"/>
            </a:endParaRPr>
          </a:p>
          <a:p>
            <a:pPr>
              <a:buNone/>
            </a:pPr>
            <a:r>
              <a:rPr lang="en-US" sz="8000" dirty="0">
                <a:latin typeface="Segoe Print" pitchFamily="2" charset="0"/>
              </a:rPr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524000"/>
          </a:xfrm>
        </p:spPr>
        <p:txBody>
          <a:bodyPr>
            <a:noAutofit/>
          </a:bodyPr>
          <a:lstStyle/>
          <a:p>
            <a:r>
              <a:rPr lang="en-US" sz="6000" b="1" dirty="0">
                <a:latin typeface="Cavolini" panose="03000502040302020204" pitchFamily="66" charset="0"/>
                <a:cs typeface="Cavolini" panose="03000502040302020204" pitchFamily="66" charset="0"/>
              </a:rPr>
              <a:t>PRESIDENT 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15400" cy="48006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The President-elect year is a critical period which allows for learning about the role and governing the chapter before stepping into the Presidential position. The President-elect serves alongside the President in order to become familiar with the duties of the position.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What is essential is that the President-elect has strong leadership and communication skills and is knowledgeable about chapter governance and should be an active member of the chapter.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PRIMARY ACCOUNTABILITIES: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-Work collaboratively with the chapter President throughout his/her term to provide for continuity of leadership and a smooth transition for chapter leadership.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-In the absence of the President, fill in to ensure the accountabilities of the President are met, for example, facilitating a chapter meeting. </a:t>
            </a:r>
          </a:p>
          <a:p>
            <a:pPr>
              <a:buNone/>
            </a:pPr>
            <a:endParaRPr lang="en-US" sz="20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85896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Cavolini" panose="03000502040302020204" pitchFamily="66" charset="0"/>
                <a:cs typeface="Cavolini" panose="03000502040302020204" pitchFamily="66" charset="0"/>
              </a:rPr>
              <a:t>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221163"/>
          </a:xfrm>
        </p:spPr>
        <p:txBody>
          <a:bodyPr>
            <a:normAutofit/>
          </a:bodyPr>
          <a:lstStyle/>
          <a:p>
            <a:r>
              <a:rPr lang="en-US" sz="1600" b="1" dirty="0">
                <a:latin typeface="Cavolini" panose="03000502040302020204" pitchFamily="66" charset="0"/>
                <a:cs typeface="Cavolini" panose="03000502040302020204" pitchFamily="66" charset="0"/>
              </a:rPr>
              <a:t>ACCOUNTABILITIES</a:t>
            </a: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: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 Establish the vision, mission, and values statements for the chapter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 Ensure effective organizational planning based on AACN’s vision, mission, and values.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-Ensure and effectively manage adequate resources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-Determine, monitor, and strengthen the chapter’s programs and services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-Ensure legal and ethical integrity and maintain accountability.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-Recruit and orient new Board members and assess Board performance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600" dirty="0">
              <a:latin typeface="Segoe Print" pitchFamily="2" charset="0"/>
            </a:endParaRPr>
          </a:p>
          <a:p>
            <a:pPr>
              <a:buNone/>
            </a:pPr>
            <a:r>
              <a:rPr lang="en-US" sz="2000" b="1" dirty="0">
                <a:latin typeface="Cavolini" panose="03000502040302020204" pitchFamily="66" charset="0"/>
                <a:cs typeface="Cavolini" panose="03000502040302020204" pitchFamily="66" charset="0"/>
              </a:rPr>
              <a:t>1. Ensure effective organizational planning based on AACN’s vision, mission, and values. </a:t>
            </a:r>
            <a:br>
              <a:rPr lang="en-US" sz="2000" b="1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2000" b="1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The Chapter Board as a Whole will: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-Identify the chapter’s purpose and develop a yearly plan to assure the chapter’s direction in the next year or longer.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-Collaborate effectively with chapter members in setting the chapter’s direction including developing an attainable and measurable yearly plan.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-Develop and evaluate measures that reflect attainment of chapter goals and objectives.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-Perform an annual evaluation of the chapter’s yearly plan.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-Engage in skillful communication and dialogue to promote effective decision-making processes.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In order for the Chapter Board to achieve the above function, the individual Chapter Board Member will: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-Prepare for and participate in board meetings, and assess the chapter’s progress on its yearly plan. 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-Serve as a resource in areas of personal and professional expertise in order to achieve effective planning. </a:t>
            </a:r>
          </a:p>
          <a:p>
            <a:endParaRPr lang="en-US" sz="1600" dirty="0">
              <a:latin typeface="Segoe Print" pitchFamily="2" charset="0"/>
            </a:endParaRPr>
          </a:p>
          <a:p>
            <a:endParaRPr lang="en-US" sz="16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avolini" panose="03000502040302020204" pitchFamily="66" charset="0"/>
                <a:cs typeface="Cavolini" panose="03000502040302020204" pitchFamily="66" charset="0"/>
              </a:rPr>
              <a:t>2. Ensure and effectively manage adequate resources. </a:t>
            </a:r>
            <a:br>
              <a:rPr lang="en-US" sz="20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20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The Chapter Board as a Whole will: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- Annually evaluate and approve the chapter’s budget based on the  chapter’s priorities.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-Evaluate and assure appropriate chapter financial policies and protections.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-Track and monitor budget efficiency and approve adjustments as needed.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-Regularly review the chapter’s Good Standing grid to ensure compliance.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-Be responsible for chapter compliance. </a:t>
            </a: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In order for the Chapter Board to achieve the above function, the individual Chapter Board Member will: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-Be knowledgeable of the chapter’s budget and current available funds.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-Follow up with the treasurer and/or president with questions or comments.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-Demonstrate good stewardship relative to chapter reimbursed expenses.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avolini" panose="03000502040302020204" pitchFamily="66" charset="0"/>
                <a:cs typeface="Cavolini" panose="03000502040302020204" pitchFamily="66" charset="0"/>
              </a:rPr>
              <a:t>3. Determine, monitor and strengthen the chapter’s programs and services. </a:t>
            </a:r>
            <a:b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The Chapter Board as a Whole will: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-Assure that the chapter’s yearly plan is consistent with AACN’s mission, vision, and values.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-Evaluate resources and assure priorities are reflected in the yearly plan.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-Foster trustworthy relationships with chapter members, the chapter advisor, and National AACN staff in order to increase the effectiveness of chapter decisions and outcomes.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In order for the Chapter Board to achieve the above function, the individual Chapter Board Member will: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-Develop an understanding of how to ensure quality and cost-effective services and programs given the chapter’s yearly plan and priorities.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 Analyze information and data about chapter goals and performance in order to evaluate linkage to mission, vision, and values.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avolini" panose="03000502040302020204" pitchFamily="66" charset="0"/>
                <a:cs typeface="Cavolini" panose="03000502040302020204" pitchFamily="66" charset="0"/>
              </a:rPr>
              <a:t>4. Ensure legal and ethical integrity and maintain accountability. </a:t>
            </a: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The Chapter Board as a Whole will: </a:t>
            </a:r>
          </a:p>
          <a:p>
            <a:pPr>
              <a:buNone/>
            </a:pP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    - Ensure integration of the association’s values and ethics into all processes.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-Adhere to the Chapter Charter and Governance Manual.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-Negotiate Chapter Board communication norms on an annual basis.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-Research state laws as needed related to chapter activities (e.g., each state has their own raffle laws).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en-US" sz="16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In order for the Chapter Board to achieve the above function, the individual Chapter Board Member will: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 Recognize and identify potential conflict of interest situations in a timely fashion.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-Refrain from using their position to benefit self or a third party.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-Adhere to Chapter Board communication norms for team effectiveness. </a:t>
            </a:r>
            <a:b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1600" dirty="0">
                <a:latin typeface="Cavolini" panose="03000502040302020204" pitchFamily="66" charset="0"/>
                <a:cs typeface="Cavolini" panose="03000502040302020204" pitchFamily="66" charset="0"/>
              </a:rPr>
              <a:t>-Participate in all processes of the Chapter Board to the best of their ability.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273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Cavolini</vt:lpstr>
      <vt:lpstr>Segoe Print</vt:lpstr>
      <vt:lpstr>Office Theme</vt:lpstr>
      <vt:lpstr>PowerPoint Presentation</vt:lpstr>
      <vt:lpstr>PRESIDENT </vt:lpstr>
      <vt:lpstr>PowerPoint Presentation</vt:lpstr>
      <vt:lpstr>PRESIDENT ELECT</vt:lpstr>
      <vt:lpstr>BOARD OF DIRECTORS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TREASURER</vt:lpstr>
      <vt:lpstr>TREASURER ELECT</vt:lpstr>
      <vt:lpstr>SECRETARY</vt:lpstr>
      <vt:lpstr>MEMBERSHIP CHAIR</vt:lpstr>
    </vt:vector>
  </TitlesOfParts>
  <Company>RSFH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</dc:title>
  <dc:creator>Windows User</dc:creator>
  <cp:lastModifiedBy>Rankin, Grace</cp:lastModifiedBy>
  <cp:revision>34</cp:revision>
  <cp:lastPrinted>2021-08-09T16:43:50Z</cp:lastPrinted>
  <dcterms:created xsi:type="dcterms:W3CDTF">2018-05-23T19:57:16Z</dcterms:created>
  <dcterms:modified xsi:type="dcterms:W3CDTF">2022-03-14T18:33:05Z</dcterms:modified>
</cp:coreProperties>
</file>