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57" r:id="rId5"/>
    <p:sldId id="263"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 id="273" r:id="rId20"/>
    <p:sldId id="272" r:id="rId21"/>
    <p:sldId id="274" r:id="rId22"/>
    <p:sldId id="276" r:id="rId23"/>
    <p:sldId id="275" r:id="rId24"/>
    <p:sldId id="278"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127" d="100"/>
          <a:sy n="127" d="100"/>
        </p:scale>
        <p:origin x="110" y="3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FAFC-B8B1-465D-96D7-18853C164F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CFB4C7-3733-483E-BB4C-7DCFAE988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CF834D-C3CA-4A11-B6C4-2AC3469173C9}"/>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04841208-E660-41B9-9FA2-830AEC3FF0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4E2322-134A-4816-B48F-AE94E6908DC7}"/>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384135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4D52E-FE91-4298-B4FF-97537CB3C4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4D232F-6748-4F31-804C-8214212B67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D15F3-E313-4883-B2C1-1B04A38C3C0D}"/>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79EF4BBF-A972-450E-99F9-A5C8EDB3E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5CCDAC-2168-4AAD-B883-D9EC6B80E2DF}"/>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74893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C15809-CDE3-4E43-8801-B25870255D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DD8AF6-2A19-4F75-831D-3178B05C70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E61A6-51FE-45DD-BF75-CB1B5A9EE4AC}"/>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D50E588E-28EF-4658-8827-14CA35992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30058-2166-4A30-AF7C-56C6FD7B70EB}"/>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19994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F641-0489-4B25-9932-F8F826B53A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0E110-FD11-4E59-A878-F13A59C160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93F9D-4E3C-4BAF-BE5B-7136965F3833}"/>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E40CBB17-9E98-4456-B7F5-80701115C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1EAB80-F7DF-4D20-9D4A-E012C7C19793}"/>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64239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CA350-1F1F-4C70-BF8C-B66E9CAF2C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E809F8-BDF3-47A2-95CA-EB3D7462B4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21F5BD-81B1-4823-B545-729F25360746}"/>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28DA46DA-16C9-426F-8313-A653F1632B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6C08A3-2A76-46B5-8E83-0E61055399CA}"/>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13138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87369-324A-41B4-8672-347B79CFC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1EBF36-DA53-42C8-A680-977128E727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8D8982-C73F-4E3E-B6FF-5EA5EE2203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1B389D-CE39-471C-9C29-B7AABE5F5B64}"/>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6" name="Footer Placeholder 5">
            <a:extLst>
              <a:ext uri="{FF2B5EF4-FFF2-40B4-BE49-F238E27FC236}">
                <a16:creationId xmlns:a16="http://schemas.microsoft.com/office/drawing/2014/main" id="{5F5E6DBB-041D-44FC-A054-AB76E29BCB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BDCE6-2013-4210-9B97-0D26F4C4C86E}"/>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3422491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E341-FE2E-45D1-BB35-DBDEFDBC6C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46AF2F-D665-468C-BA27-1833CDAF04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F933C3-098F-4AC0-87F2-E4920561D7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1DA3AE-9541-4EAF-AA7F-452FFF144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D4AB7C-2798-4FCE-B4A7-543A49E65C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01DDE9-C813-4D9B-9BA2-039688E47C5B}"/>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8" name="Footer Placeholder 7">
            <a:extLst>
              <a:ext uri="{FF2B5EF4-FFF2-40B4-BE49-F238E27FC236}">
                <a16:creationId xmlns:a16="http://schemas.microsoft.com/office/drawing/2014/main" id="{5AA25048-2CD0-4B96-919C-6C24BC59EF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07B433-D8BF-4059-B843-6FE23CB17394}"/>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6657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0DF31-FD2A-4222-A9FB-D34D699AB3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7296FC-1EE5-47B8-B549-F655E4278B42}"/>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4" name="Footer Placeholder 3">
            <a:extLst>
              <a:ext uri="{FF2B5EF4-FFF2-40B4-BE49-F238E27FC236}">
                <a16:creationId xmlns:a16="http://schemas.microsoft.com/office/drawing/2014/main" id="{4BE41D1C-63AA-46A8-BD50-5F49779BA2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2BB53B-C5DD-42AD-89FF-157E6B030934}"/>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1136600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C50F58-6E48-4289-9631-EFA1D17A4978}"/>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3" name="Footer Placeholder 2">
            <a:extLst>
              <a:ext uri="{FF2B5EF4-FFF2-40B4-BE49-F238E27FC236}">
                <a16:creationId xmlns:a16="http://schemas.microsoft.com/office/drawing/2014/main" id="{3D609D14-375A-4B0D-9F75-ECB83FA869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0B3FA7-B82D-4EC8-A392-92DE5E813AD0}"/>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244425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F2703-9693-4CC0-A165-86B055EE98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F35B3-CA73-4BE4-B88D-D2450B8D3D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18A9FC-F133-4494-ADE4-4447CC8B5E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FB2CB8-C0F2-4BB5-8350-EB556888F649}"/>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6" name="Footer Placeholder 5">
            <a:extLst>
              <a:ext uri="{FF2B5EF4-FFF2-40B4-BE49-F238E27FC236}">
                <a16:creationId xmlns:a16="http://schemas.microsoft.com/office/drawing/2014/main" id="{C65E6564-99CB-40ED-8742-0829273056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6049DA-260B-4ADD-A353-7CEFEBD59F50}"/>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4030650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3BD10-77D6-48DF-AD35-B3B5E19844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10F178-CBB6-4E8D-88DE-C67281CE12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BE494E-7A02-48DE-A254-1C55FDF5F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6B7A0-53BD-4C99-A7D7-A10CC0429164}"/>
              </a:ext>
            </a:extLst>
          </p:cNvPr>
          <p:cNvSpPr>
            <a:spLocks noGrp="1"/>
          </p:cNvSpPr>
          <p:nvPr>
            <p:ph type="dt" sz="half" idx="10"/>
          </p:nvPr>
        </p:nvSpPr>
        <p:spPr/>
        <p:txBody>
          <a:bodyPr/>
          <a:lstStyle/>
          <a:p>
            <a:fld id="{1C0A9E16-C261-47B1-8802-AEABEB636494}" type="datetimeFigureOut">
              <a:rPr lang="en-US" smtClean="0"/>
              <a:t>11/17/2021</a:t>
            </a:fld>
            <a:endParaRPr lang="en-US"/>
          </a:p>
        </p:txBody>
      </p:sp>
      <p:sp>
        <p:nvSpPr>
          <p:cNvPr id="6" name="Footer Placeholder 5">
            <a:extLst>
              <a:ext uri="{FF2B5EF4-FFF2-40B4-BE49-F238E27FC236}">
                <a16:creationId xmlns:a16="http://schemas.microsoft.com/office/drawing/2014/main" id="{1D92E15B-0DFE-41F3-9430-C7DEC804AC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4F7AB6-3606-4CF6-9434-2E96F3109887}"/>
              </a:ext>
            </a:extLst>
          </p:cNvPr>
          <p:cNvSpPr>
            <a:spLocks noGrp="1"/>
          </p:cNvSpPr>
          <p:nvPr>
            <p:ph type="sldNum" sz="quarter" idx="12"/>
          </p:nvPr>
        </p:nvSpPr>
        <p:spPr/>
        <p:txBody>
          <a:bodyPr/>
          <a:lstStyle/>
          <a:p>
            <a:fld id="{3DD97580-5396-491A-AAD0-DAFF71831BD4}" type="slidenum">
              <a:rPr lang="en-US" smtClean="0"/>
              <a:t>‹#›</a:t>
            </a:fld>
            <a:endParaRPr lang="en-US"/>
          </a:p>
        </p:txBody>
      </p:sp>
    </p:spTree>
    <p:extLst>
      <p:ext uri="{BB962C8B-B14F-4D97-AF65-F5344CB8AC3E}">
        <p14:creationId xmlns:p14="http://schemas.microsoft.com/office/powerpoint/2010/main" val="92751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E5F5A8-DB3D-4385-A1B2-BFF4BF4F5E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51A95E-FB32-40A4-9269-B59E27B350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741D23-9C43-4760-8245-C2DD4E8EA7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A9E16-C261-47B1-8802-AEABEB636494}" type="datetimeFigureOut">
              <a:rPr lang="en-US" smtClean="0"/>
              <a:t>11/17/2021</a:t>
            </a:fld>
            <a:endParaRPr lang="en-US"/>
          </a:p>
        </p:txBody>
      </p:sp>
      <p:sp>
        <p:nvSpPr>
          <p:cNvPr id="5" name="Footer Placeholder 4">
            <a:extLst>
              <a:ext uri="{FF2B5EF4-FFF2-40B4-BE49-F238E27FC236}">
                <a16:creationId xmlns:a16="http://schemas.microsoft.com/office/drawing/2014/main" id="{F60CB481-1D95-4D32-B598-D7AA15E1D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83AF80-2388-4C0F-8A1A-A7B29CEBE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97580-5396-491A-AAD0-DAFF71831BD4}" type="slidenum">
              <a:rPr lang="en-US" smtClean="0"/>
              <a:t>‹#›</a:t>
            </a:fld>
            <a:endParaRPr lang="en-US"/>
          </a:p>
        </p:txBody>
      </p:sp>
    </p:spTree>
    <p:extLst>
      <p:ext uri="{BB962C8B-B14F-4D97-AF65-F5344CB8AC3E}">
        <p14:creationId xmlns:p14="http://schemas.microsoft.com/office/powerpoint/2010/main" val="1642706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ncbi.nlm.nih.gov/books/NBK573919/figure/pz37-3/?report=objectonl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nap.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3E296-95C4-41EB-AE37-FED136FADCE1}"/>
              </a:ext>
            </a:extLst>
          </p:cNvPr>
          <p:cNvSpPr>
            <a:spLocks noGrp="1"/>
          </p:cNvSpPr>
          <p:nvPr>
            <p:ph type="ctrTitle"/>
          </p:nvPr>
        </p:nvSpPr>
        <p:spPr/>
        <p:txBody>
          <a:bodyPr>
            <a:normAutofit/>
          </a:bodyPr>
          <a:lstStyle/>
          <a:p>
            <a:r>
              <a:rPr lang="en-US" sz="4000" b="1" i="1" dirty="0">
                <a:solidFill>
                  <a:srgbClr val="000000"/>
                </a:solidFill>
                <a:effectLst/>
                <a:latin typeface="Times New Roman" panose="02020603050405020304" pitchFamily="18" charset="0"/>
                <a:cs typeface="Times New Roman" panose="02020603050405020304" pitchFamily="18" charset="0"/>
              </a:rPr>
              <a:t>The Future of Nursing 2020-2030: Charting a Path to Achieve Health Equity</a:t>
            </a:r>
            <a:br>
              <a:rPr lang="en-US" sz="4000" b="1" i="1" dirty="0">
                <a:solidFill>
                  <a:srgbClr val="000000"/>
                </a:solidFill>
                <a:effectLst/>
                <a:latin typeface="Times New Roman" panose="02020603050405020304" pitchFamily="18" charset="0"/>
                <a:cs typeface="Times New Roman" panose="02020603050405020304" pitchFamily="18" charset="0"/>
              </a:rPr>
            </a:br>
            <a:endParaRPr lang="en-US" sz="4000" i="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63AFF89-4F46-422B-9944-A9FF1F24C9B6}"/>
              </a:ext>
            </a:extLst>
          </p:cNvPr>
          <p:cNvSpPr>
            <a:spLocks noGrp="1"/>
          </p:cNvSpPr>
          <p:nvPr>
            <p:ph type="subTitle" idx="1"/>
          </p:nvPr>
        </p:nvSpPr>
        <p:spPr/>
        <p:txBody>
          <a:bodyPr/>
          <a:lstStyle/>
          <a:p>
            <a:r>
              <a:rPr lang="en-US" i="1" dirty="0"/>
              <a:t>A Summary for Nursing Professional Development Practitioners</a:t>
            </a:r>
          </a:p>
        </p:txBody>
      </p:sp>
    </p:spTree>
    <p:extLst>
      <p:ext uri="{BB962C8B-B14F-4D97-AF65-F5344CB8AC3E}">
        <p14:creationId xmlns:p14="http://schemas.microsoft.com/office/powerpoint/2010/main" val="1252174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1CE4-9830-4339-A8B6-0185BDE3462D}"/>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Achieving Health Equity Through Nursing: Desired Outcomes</a:t>
            </a:r>
            <a:endParaRPr lang="en-US" i="1" dirty="0"/>
          </a:p>
        </p:txBody>
      </p:sp>
      <p:sp>
        <p:nvSpPr>
          <p:cNvPr id="3" name="Content Placeholder 2">
            <a:extLst>
              <a:ext uri="{FF2B5EF4-FFF2-40B4-BE49-F238E27FC236}">
                <a16:creationId xmlns:a16="http://schemas.microsoft.com/office/drawing/2014/main" id="{D08900ED-C50D-4D86-AAD2-EE095209E3D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Nurses attend to their own self-care and help to ensure that nurse well-being is addressed in educational and employment settings through the implementation of evidence-based strategies.</a:t>
            </a:r>
          </a:p>
          <a:p>
            <a:endParaRPr lang="en-US" dirty="0"/>
          </a:p>
        </p:txBody>
      </p:sp>
    </p:spTree>
    <p:extLst>
      <p:ext uri="{BB962C8B-B14F-4D97-AF65-F5344CB8AC3E}">
        <p14:creationId xmlns:p14="http://schemas.microsoft.com/office/powerpoint/2010/main" val="4147057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53FFA-53B0-4EC7-A10E-3E2826A7F50B}"/>
              </a:ext>
            </a:extLst>
          </p:cNvPr>
          <p:cNvSpPr>
            <a:spLocks noGrp="1"/>
          </p:cNvSpPr>
          <p:nvPr>
            <p:ph type="title"/>
          </p:nvPr>
        </p:nvSpPr>
        <p:spPr/>
        <p:txBody>
          <a:bodyPr/>
          <a:lstStyle/>
          <a:p>
            <a:r>
              <a:rPr lang="en-US" sz="4000" i="1" dirty="0">
                <a:latin typeface="Times New Roman" panose="02020603050405020304" pitchFamily="18" charset="0"/>
                <a:cs typeface="Times New Roman" panose="02020603050405020304" pitchFamily="18" charset="0"/>
              </a:rPr>
              <a:t>Health and Health inequities</a:t>
            </a:r>
            <a:br>
              <a:rPr lang="en-US" b="1" i="0" dirty="0">
                <a:solidFill>
                  <a:srgbClr val="985735"/>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F0CD7ADF-4434-4671-B3C2-56BF6117201F}"/>
              </a:ext>
            </a:extLst>
          </p:cNvPr>
          <p:cNvSpPr>
            <a:spLocks noGrp="1"/>
          </p:cNvSpPr>
          <p:nvPr>
            <p:ph idx="1"/>
          </p:nvPr>
        </p:nvSpPr>
        <p:spPr>
          <a:xfrm>
            <a:off x="914400" y="1088265"/>
            <a:ext cx="10439400" cy="5088698"/>
          </a:xfrm>
        </p:spPr>
        <p:txBody>
          <a:bodyPr>
            <a:normAutofit/>
          </a:bodyPr>
          <a:lstStyle/>
          <a:p>
            <a:r>
              <a:rPr lang="en-US" b="0" i="0" dirty="0">
                <a:solidFill>
                  <a:srgbClr val="000000"/>
                </a:solidFill>
                <a:effectLst/>
                <a:latin typeface="Times New Roman" panose="02020603050405020304" pitchFamily="18" charset="0"/>
              </a:rPr>
              <a:t>Health inequities, defined as “systematic differences in the opportunities that groups have to achieve optimal health, leading to unfair and avoidable differences in health outcomes,”</a:t>
            </a:r>
          </a:p>
          <a:p>
            <a:r>
              <a:rPr lang="en-US" b="0" i="0" dirty="0">
                <a:solidFill>
                  <a:srgbClr val="000000"/>
                </a:solidFill>
                <a:effectLst/>
                <a:latin typeface="Times New Roman" panose="02020603050405020304" pitchFamily="18" charset="0"/>
              </a:rPr>
              <a:t>disproportionately impact:</a:t>
            </a:r>
          </a:p>
          <a:p>
            <a:pPr lvl="1"/>
            <a:r>
              <a:rPr lang="en-US" b="0" i="0" dirty="0">
                <a:solidFill>
                  <a:srgbClr val="000000"/>
                </a:solidFill>
                <a:effectLst/>
                <a:latin typeface="Times New Roman" panose="02020603050405020304" pitchFamily="18" charset="0"/>
              </a:rPr>
              <a:t>people of color </a:t>
            </a:r>
          </a:p>
          <a:p>
            <a:pPr lvl="1"/>
            <a:r>
              <a:rPr lang="en-US" b="0" i="0" dirty="0">
                <a:solidFill>
                  <a:srgbClr val="000000"/>
                </a:solidFill>
                <a:effectLst/>
                <a:latin typeface="Times New Roman" panose="02020603050405020304" pitchFamily="18" charset="0"/>
              </a:rPr>
              <a:t>the lesbian, gay, bisexual, transgender, and queer (LGBTQ) community </a:t>
            </a:r>
          </a:p>
          <a:p>
            <a:pPr lvl="1"/>
            <a:r>
              <a:rPr lang="en-US" b="0" i="0" dirty="0">
                <a:solidFill>
                  <a:srgbClr val="000000"/>
                </a:solidFill>
                <a:effectLst/>
                <a:latin typeface="Times New Roman" panose="02020603050405020304" pitchFamily="18" charset="0"/>
              </a:rPr>
              <a:t>people with disabilities</a:t>
            </a:r>
          </a:p>
          <a:p>
            <a:pPr lvl="1"/>
            <a:r>
              <a:rPr lang="en-US" b="0" i="0" dirty="0">
                <a:solidFill>
                  <a:srgbClr val="000000"/>
                </a:solidFill>
                <a:effectLst/>
                <a:latin typeface="Times New Roman" panose="02020603050405020304" pitchFamily="18" charset="0"/>
              </a:rPr>
              <a:t>those with low income </a:t>
            </a:r>
          </a:p>
          <a:p>
            <a:pPr lvl="1"/>
            <a:r>
              <a:rPr lang="en-US" b="0" i="0" dirty="0">
                <a:solidFill>
                  <a:srgbClr val="000000"/>
                </a:solidFill>
                <a:effectLst/>
                <a:latin typeface="Times New Roman" panose="02020603050405020304" pitchFamily="18" charset="0"/>
              </a:rPr>
              <a:t>those living in rural areas</a:t>
            </a:r>
          </a:p>
          <a:p>
            <a:pPr lvl="1"/>
            <a:r>
              <a:rPr lang="en-US" b="0" i="0" dirty="0">
                <a:solidFill>
                  <a:srgbClr val="000000"/>
                </a:solidFill>
                <a:effectLst/>
                <a:latin typeface="Times New Roman" panose="02020603050405020304" pitchFamily="18" charset="0"/>
              </a:rPr>
              <a:t>Growing evidence reveals a clear association between inequities in both health and access to health care and SDOH</a:t>
            </a:r>
          </a:p>
          <a:p>
            <a:endParaRPr lang="en-US" dirty="0"/>
          </a:p>
        </p:txBody>
      </p:sp>
    </p:spTree>
    <p:extLst>
      <p:ext uri="{BB962C8B-B14F-4D97-AF65-F5344CB8AC3E}">
        <p14:creationId xmlns:p14="http://schemas.microsoft.com/office/powerpoint/2010/main" val="1783098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4384E-6138-463C-89CE-0D12F1AD68F2}"/>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social determinants of health</a:t>
            </a:r>
            <a:r>
              <a:rPr lang="en-US" b="0" i="0" dirty="0">
                <a:solidFill>
                  <a:srgbClr val="000000"/>
                </a:solidFill>
                <a:effectLst/>
                <a:latin typeface="Times New Roman" panose="02020603050405020304" pitchFamily="18" charset="0"/>
              </a:rPr>
              <a:t> (SDOH)</a:t>
            </a:r>
            <a:endParaRPr lang="en-US" dirty="0"/>
          </a:p>
        </p:txBody>
      </p:sp>
      <p:sp>
        <p:nvSpPr>
          <p:cNvPr id="3" name="Content Placeholder 2">
            <a:extLst>
              <a:ext uri="{FF2B5EF4-FFF2-40B4-BE49-F238E27FC236}">
                <a16:creationId xmlns:a16="http://schemas.microsoft.com/office/drawing/2014/main" id="{E8CE265C-F65C-4B9E-89EB-16D95CF37309}"/>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the conditions in the environments in which people live, learn, work, play, worship, and age that affect a wide range of health, functioning, and quality-of-life outcomes and risks.</a:t>
            </a:r>
          </a:p>
          <a:p>
            <a:r>
              <a:rPr lang="en-US" b="0" i="0" dirty="0">
                <a:solidFill>
                  <a:srgbClr val="000000"/>
                </a:solidFill>
                <a:effectLst/>
                <a:latin typeface="Times New Roman" panose="02020603050405020304" pitchFamily="18" charset="0"/>
              </a:rPr>
              <a:t>Examples of SDOH include education, employment, health systems and services, housing, income and wealth, the physical environment, public safety, the social environment (including structures, institutions, and policies), and transportation. </a:t>
            </a:r>
          </a:p>
          <a:p>
            <a:r>
              <a:rPr lang="en-US" b="0" i="0" dirty="0">
                <a:solidFill>
                  <a:srgbClr val="000000"/>
                </a:solidFill>
                <a:effectLst/>
                <a:latin typeface="Times New Roman" panose="02020603050405020304" pitchFamily="18" charset="0"/>
              </a:rPr>
              <a:t> Everyone is affected by SDOH.</a:t>
            </a:r>
            <a:endParaRPr lang="en-US" dirty="0"/>
          </a:p>
        </p:txBody>
      </p:sp>
    </p:spTree>
    <p:extLst>
      <p:ext uri="{BB962C8B-B14F-4D97-AF65-F5344CB8AC3E}">
        <p14:creationId xmlns:p14="http://schemas.microsoft.com/office/powerpoint/2010/main" val="273110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18D66-3506-4E63-A9A2-AB54F0B2BCA4}"/>
              </a:ext>
            </a:extLst>
          </p:cNvPr>
          <p:cNvSpPr>
            <a:spLocks noGrp="1"/>
          </p:cNvSpPr>
          <p:nvPr>
            <p:ph type="title"/>
          </p:nvPr>
        </p:nvSpPr>
        <p:spPr/>
        <p:txBody>
          <a:bodyPr/>
          <a:lstStyle/>
          <a:p>
            <a:r>
              <a:rPr lang="en-US" i="1" dirty="0"/>
              <a:t>Social Needs</a:t>
            </a:r>
          </a:p>
        </p:txBody>
      </p:sp>
      <p:sp>
        <p:nvSpPr>
          <p:cNvPr id="3" name="Content Placeholder 2">
            <a:extLst>
              <a:ext uri="{FF2B5EF4-FFF2-40B4-BE49-F238E27FC236}">
                <a16:creationId xmlns:a16="http://schemas.microsoft.com/office/drawing/2014/main" id="{BBD1D5AC-32B1-4A3B-BDED-14174E27CCC1}"/>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A related concept is </a:t>
            </a:r>
            <a:r>
              <a:rPr lang="en-US" b="0" i="1" dirty="0">
                <a:solidFill>
                  <a:srgbClr val="000000"/>
                </a:solidFill>
                <a:effectLst/>
                <a:latin typeface="Times New Roman" panose="02020603050405020304" pitchFamily="18" charset="0"/>
              </a:rPr>
              <a:t>social needs</a:t>
            </a:r>
          </a:p>
          <a:p>
            <a:pPr lvl="1"/>
            <a:r>
              <a:rPr lang="en-US" b="0" i="0" dirty="0">
                <a:solidFill>
                  <a:srgbClr val="000000"/>
                </a:solidFill>
                <a:effectLst/>
                <a:latin typeface="Times New Roman" panose="02020603050405020304" pitchFamily="18" charset="0"/>
              </a:rPr>
              <a:t>individual-level, nonmedical, acute resource needs </a:t>
            </a:r>
          </a:p>
          <a:p>
            <a:pPr lvl="1"/>
            <a:r>
              <a:rPr lang="en-US" b="0" i="0" dirty="0">
                <a:solidFill>
                  <a:srgbClr val="000000"/>
                </a:solidFill>
                <a:effectLst/>
                <a:latin typeface="Times New Roman" panose="02020603050405020304" pitchFamily="18" charset="0"/>
              </a:rPr>
              <a:t>housing</a:t>
            </a:r>
          </a:p>
          <a:p>
            <a:pPr lvl="1"/>
            <a:r>
              <a:rPr lang="en-US" b="0" i="0" dirty="0">
                <a:solidFill>
                  <a:srgbClr val="000000"/>
                </a:solidFill>
                <a:effectLst/>
                <a:latin typeface="Times New Roman" panose="02020603050405020304" pitchFamily="18" charset="0"/>
              </a:rPr>
              <a:t>reliable transportation </a:t>
            </a:r>
          </a:p>
          <a:p>
            <a:pPr lvl="1"/>
            <a:r>
              <a:rPr lang="en-US" b="0" i="0" dirty="0">
                <a:solidFill>
                  <a:srgbClr val="000000"/>
                </a:solidFill>
                <a:effectLst/>
                <a:latin typeface="Times New Roman" panose="02020603050405020304" pitchFamily="18" charset="0"/>
              </a:rPr>
              <a:t>a strong support system at home</a:t>
            </a:r>
          </a:p>
          <a:p>
            <a:pPr lvl="1"/>
            <a:r>
              <a:rPr lang="en-US" dirty="0">
                <a:solidFill>
                  <a:srgbClr val="000000"/>
                </a:solidFill>
                <a:latin typeface="Times New Roman" panose="02020603050405020304" pitchFamily="18" charset="0"/>
              </a:rPr>
              <a:t>employment</a:t>
            </a:r>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Health equity can be advanced at the individual level by addressing these needs and at the population level by addressing SDOH</a:t>
            </a:r>
            <a:endParaRPr lang="en-US" dirty="0"/>
          </a:p>
        </p:txBody>
      </p:sp>
    </p:spTree>
    <p:extLst>
      <p:ext uri="{BB962C8B-B14F-4D97-AF65-F5344CB8AC3E}">
        <p14:creationId xmlns:p14="http://schemas.microsoft.com/office/powerpoint/2010/main" val="59331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D22B-73E7-4B1C-B3AE-E9D5B7163423}"/>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social determinants of health</a:t>
            </a:r>
            <a:r>
              <a:rPr lang="en-US" b="0" i="0" dirty="0">
                <a:solidFill>
                  <a:srgbClr val="000000"/>
                </a:solidFill>
                <a:effectLst/>
                <a:latin typeface="Times New Roman" panose="02020603050405020304" pitchFamily="18" charset="0"/>
              </a:rPr>
              <a:t> (SDOH)</a:t>
            </a:r>
            <a:endParaRPr lang="en-US" dirty="0"/>
          </a:p>
        </p:txBody>
      </p:sp>
      <p:sp>
        <p:nvSpPr>
          <p:cNvPr id="3" name="Content Placeholder 2">
            <a:extLst>
              <a:ext uri="{FF2B5EF4-FFF2-40B4-BE49-F238E27FC236}">
                <a16:creationId xmlns:a16="http://schemas.microsoft.com/office/drawing/2014/main" id="{A4241299-CF3C-4ECB-8618-A1166DDF6E96}"/>
              </a:ext>
            </a:extLst>
          </p:cNvPr>
          <p:cNvSpPr>
            <a:spLocks noGrp="1"/>
          </p:cNvSpPr>
          <p:nvPr>
            <p:ph idx="1"/>
          </p:nvPr>
        </p:nvSpPr>
        <p:spPr/>
        <p:txBody>
          <a:bodyPr/>
          <a:lstStyle/>
          <a:p>
            <a:r>
              <a:rPr lang="en-US" dirty="0"/>
              <a:t>The US has overinvested in treating illness /underinvested in health promotion and disease prevention</a:t>
            </a:r>
          </a:p>
          <a:p>
            <a:r>
              <a:rPr lang="en-US" dirty="0"/>
              <a:t>Worse health outcomes than peer countries</a:t>
            </a:r>
          </a:p>
          <a:p>
            <a:r>
              <a:rPr lang="en-US" dirty="0"/>
              <a:t>Covid 19 pandemic has revealed unequal access to opportunities to live a health life</a:t>
            </a:r>
          </a:p>
          <a:p>
            <a:r>
              <a:rPr lang="en-US" dirty="0"/>
              <a:t>To achieve better population health outcomes will require contribution from the nursing workforce</a:t>
            </a:r>
          </a:p>
        </p:txBody>
      </p:sp>
    </p:spTree>
    <p:extLst>
      <p:ext uri="{BB962C8B-B14F-4D97-AF65-F5344CB8AC3E}">
        <p14:creationId xmlns:p14="http://schemas.microsoft.com/office/powerpoint/2010/main" val="1659540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52ED0-786C-46C1-98A1-630C46B78692}"/>
              </a:ext>
            </a:extLst>
          </p:cNvPr>
          <p:cNvSpPr>
            <a:spLocks noGrp="1"/>
          </p:cNvSpPr>
          <p:nvPr>
            <p:ph type="title"/>
          </p:nvPr>
        </p:nvSpPr>
        <p:spPr/>
        <p:txBody>
          <a:bodyPr/>
          <a:lstStyle/>
          <a:p>
            <a:r>
              <a:rPr lang="en-US" i="1" dirty="0"/>
              <a:t>The role of nurses in advancing health equity</a:t>
            </a:r>
          </a:p>
        </p:txBody>
      </p:sp>
      <p:sp>
        <p:nvSpPr>
          <p:cNvPr id="3" name="Content Placeholder 2">
            <a:extLst>
              <a:ext uri="{FF2B5EF4-FFF2-40B4-BE49-F238E27FC236}">
                <a16:creationId xmlns:a16="http://schemas.microsoft.com/office/drawing/2014/main" id="{53F92434-78E3-42BD-80AF-5C8061989146}"/>
              </a:ext>
            </a:extLst>
          </p:cNvPr>
          <p:cNvSpPr>
            <a:spLocks noGrp="1"/>
          </p:cNvSpPr>
          <p:nvPr>
            <p:ph idx="1"/>
          </p:nvPr>
        </p:nvSpPr>
        <p:spPr/>
        <p:txBody>
          <a:bodyPr>
            <a:normAutofit/>
          </a:bodyPr>
          <a:lstStyle/>
          <a:p>
            <a:r>
              <a:rPr lang="en-US" b="0" i="0" dirty="0">
                <a:solidFill>
                  <a:srgbClr val="000000"/>
                </a:solidFill>
                <a:effectLst/>
                <a:latin typeface="Times New Roman" panose="02020603050405020304" pitchFamily="18" charset="0"/>
              </a:rPr>
              <a:t>A nation cannot fully thrive until everyone—no matter who they are, where they live, or how much money they make—can live the healthiest possible life, and helping people live their healthiest life is and has always been the essential role of nurses.</a:t>
            </a:r>
          </a:p>
          <a:p>
            <a:r>
              <a:rPr lang="en-US" b="0" i="0" dirty="0">
                <a:solidFill>
                  <a:srgbClr val="000000"/>
                </a:solidFill>
                <a:effectLst/>
                <a:latin typeface="Times New Roman" panose="02020603050405020304" pitchFamily="18" charset="0"/>
              </a:rPr>
              <a:t>The Code of Ethics for Nurses with Interpretive Statements from the American Nurses Association (ANA), for example, obligates nurses to “integrate principles of social justice into nursing and health policy.”</a:t>
            </a:r>
          </a:p>
          <a:p>
            <a:r>
              <a:rPr lang="en-US" dirty="0">
                <a:solidFill>
                  <a:srgbClr val="000000"/>
                </a:solidFill>
                <a:latin typeface="Times New Roman" panose="02020603050405020304" pitchFamily="18" charset="0"/>
              </a:rPr>
              <a:t>Based on size of workforce alone </a:t>
            </a:r>
            <a:r>
              <a:rPr lang="en-US" b="0" i="0" dirty="0">
                <a:solidFill>
                  <a:srgbClr val="000000"/>
                </a:solidFill>
                <a:effectLst/>
                <a:latin typeface="Times New Roman" panose="02020603050405020304" pitchFamily="18" charset="0"/>
              </a:rPr>
              <a:t>nurses are uniquely positioned to manage teams and link clinical care, public health, and social services.</a:t>
            </a:r>
          </a:p>
        </p:txBody>
      </p:sp>
    </p:spTree>
    <p:extLst>
      <p:ext uri="{BB962C8B-B14F-4D97-AF65-F5344CB8AC3E}">
        <p14:creationId xmlns:p14="http://schemas.microsoft.com/office/powerpoint/2010/main" val="2148633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A3CE-7170-4DD2-A874-65B96926D1C3}"/>
              </a:ext>
            </a:extLst>
          </p:cNvPr>
          <p:cNvSpPr>
            <a:spLocks noGrp="1"/>
          </p:cNvSpPr>
          <p:nvPr>
            <p:ph type="title"/>
          </p:nvPr>
        </p:nvSpPr>
        <p:spPr/>
        <p:txBody>
          <a:bodyPr/>
          <a:lstStyle/>
          <a:p>
            <a:r>
              <a:rPr lang="en-US" i="1" dirty="0"/>
              <a:t>The role of nurses in advancing health equity</a:t>
            </a:r>
            <a:endParaRPr lang="en-US" dirty="0"/>
          </a:p>
        </p:txBody>
      </p:sp>
      <p:sp>
        <p:nvSpPr>
          <p:cNvPr id="3" name="Content Placeholder 2">
            <a:extLst>
              <a:ext uri="{FF2B5EF4-FFF2-40B4-BE49-F238E27FC236}">
                <a16:creationId xmlns:a16="http://schemas.microsoft.com/office/drawing/2014/main" id="{552F6595-1DCF-439C-BC18-6019DC734739}"/>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 Examples of nursing roles in acute, community, and public health settings include care coordinator, policy maker, clinician, educator, researcher/scientist, administrator, and informaticist.</a:t>
            </a:r>
          </a:p>
          <a:p>
            <a:r>
              <a:rPr lang="en-US" dirty="0">
                <a:solidFill>
                  <a:srgbClr val="000000"/>
                </a:solidFill>
                <a:latin typeface="Times New Roman" panose="02020603050405020304" pitchFamily="18" charset="0"/>
              </a:rPr>
              <a:t>For more information</a:t>
            </a:r>
          </a:p>
          <a:p>
            <a:r>
              <a:rPr lang="en-US" dirty="0">
                <a:hlinkClick r:id="rId2"/>
              </a:rPr>
              <a:t>Figure S-1, A framework for understanding the nurse’s role in addressing the equity of health and health care - The Future of Nursing 2020-2030 - NCBI Bookshelf (nih.gov)</a:t>
            </a:r>
            <a:endParaRPr lang="en-US" dirty="0"/>
          </a:p>
          <a:p>
            <a:pPr marL="0" indent="0">
              <a:buNone/>
            </a:pPr>
            <a:endParaRPr lang="en-US" dirty="0"/>
          </a:p>
        </p:txBody>
      </p:sp>
    </p:spTree>
    <p:extLst>
      <p:ext uri="{BB962C8B-B14F-4D97-AF65-F5344CB8AC3E}">
        <p14:creationId xmlns:p14="http://schemas.microsoft.com/office/powerpoint/2010/main" val="1179019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D22D1-B2AD-469A-B911-7F2D58E34957}"/>
              </a:ext>
            </a:extLst>
          </p:cNvPr>
          <p:cNvSpPr>
            <a:spLocks noGrp="1"/>
          </p:cNvSpPr>
          <p:nvPr>
            <p:ph type="title"/>
          </p:nvPr>
        </p:nvSpPr>
        <p:spPr/>
        <p:txBody>
          <a:bodyPr/>
          <a:lstStyle/>
          <a:p>
            <a:r>
              <a:rPr lang="en-US" i="1" dirty="0"/>
              <a:t>Challenges</a:t>
            </a:r>
          </a:p>
        </p:txBody>
      </p:sp>
      <p:sp>
        <p:nvSpPr>
          <p:cNvPr id="3" name="Content Placeholder 2">
            <a:extLst>
              <a:ext uri="{FF2B5EF4-FFF2-40B4-BE49-F238E27FC236}">
                <a16:creationId xmlns:a16="http://schemas.microsoft.com/office/drawing/2014/main" id="{5334C2C3-D398-4746-A194-D0370656054B}"/>
              </a:ext>
            </a:extLst>
          </p:cNvPr>
          <p:cNvSpPr>
            <a:spLocks noGrp="1"/>
          </p:cNvSpPr>
          <p:nvPr>
            <p:ph idx="1"/>
          </p:nvPr>
        </p:nvSpPr>
        <p:spPr/>
        <p:txBody>
          <a:bodyPr>
            <a:normAutofit fontScale="92500"/>
          </a:bodyPr>
          <a:lstStyle/>
          <a:p>
            <a:r>
              <a:rPr lang="en-US" b="0" i="0" dirty="0">
                <a:solidFill>
                  <a:srgbClr val="000000"/>
                </a:solidFill>
                <a:effectLst/>
                <a:latin typeface="Times New Roman" panose="02020603050405020304" pitchFamily="18" charset="0"/>
              </a:rPr>
              <a:t>Challenges due to health-related public policies and factors affecting the scope of practice, size, distribution, diversity, and educational preparation of the nursing workforce. These challenges include the need to</a:t>
            </a:r>
          </a:p>
          <a:p>
            <a:pPr lvl="1"/>
            <a:r>
              <a:rPr lang="en-US" b="0" i="0" dirty="0">
                <a:solidFill>
                  <a:srgbClr val="000000"/>
                </a:solidFill>
                <a:effectLst/>
                <a:latin typeface="Times New Roman" panose="02020603050405020304" pitchFamily="18" charset="0"/>
              </a:rPr>
              <a:t>increase the number of nurses available to meet the nation’s growing health care needs;</a:t>
            </a:r>
          </a:p>
          <a:p>
            <a:pPr lvl="1"/>
            <a:r>
              <a:rPr lang="en-US" b="0" i="0" dirty="0" err="1">
                <a:solidFill>
                  <a:srgbClr val="000000"/>
                </a:solidFill>
                <a:effectLst/>
                <a:latin typeface="Times New Roman" panose="02020603050405020304" pitchFamily="18" charset="0"/>
              </a:rPr>
              <a:t>rightsize</a:t>
            </a:r>
            <a:r>
              <a:rPr lang="en-US" b="0" i="0" dirty="0">
                <a:solidFill>
                  <a:srgbClr val="000000"/>
                </a:solidFill>
                <a:effectLst/>
                <a:latin typeface="Times New Roman" panose="02020603050405020304" pitchFamily="18" charset="0"/>
              </a:rPr>
              <a:t> the clinical specialty distribution of nurses;</a:t>
            </a:r>
          </a:p>
          <a:p>
            <a:pPr lvl="1"/>
            <a:r>
              <a:rPr lang="en-US" b="0" i="0" dirty="0">
                <a:solidFill>
                  <a:srgbClr val="000000"/>
                </a:solidFill>
                <a:effectLst/>
                <a:latin typeface="Times New Roman" panose="02020603050405020304" pitchFamily="18" charset="0"/>
              </a:rPr>
              <a:t>increase the distribution of nurses to where they are needed most;</a:t>
            </a:r>
          </a:p>
          <a:p>
            <a:pPr lvl="1"/>
            <a:r>
              <a:rPr lang="en-US" b="0" i="0" dirty="0">
                <a:solidFill>
                  <a:srgbClr val="000000"/>
                </a:solidFill>
                <a:effectLst/>
                <a:latin typeface="Times New Roman" panose="02020603050405020304" pitchFamily="18" charset="0"/>
              </a:rPr>
              <a:t>ensure a nursing workforce that is diverse and prepared with the knowledge and skills to address SDOH;</a:t>
            </a:r>
          </a:p>
          <a:p>
            <a:pPr lvl="1"/>
            <a:r>
              <a:rPr lang="en-US" b="0" i="0" dirty="0">
                <a:solidFill>
                  <a:srgbClr val="000000"/>
                </a:solidFill>
                <a:effectLst/>
                <a:latin typeface="Times New Roman" panose="02020603050405020304" pitchFamily="18" charset="0"/>
              </a:rPr>
              <a:t>overcome current and future barriers affecting workforce capacity; and</a:t>
            </a:r>
          </a:p>
          <a:p>
            <a:pPr lvl="1"/>
            <a:r>
              <a:rPr lang="en-US" b="0" i="0" dirty="0">
                <a:solidFill>
                  <a:srgbClr val="000000"/>
                </a:solidFill>
                <a:effectLst/>
                <a:latin typeface="Times New Roman" panose="02020603050405020304" pitchFamily="18" charset="0"/>
              </a:rPr>
              <a:t>anticipate long-term impacts of the COVID-19 pandemic on the nursing workforce.</a:t>
            </a:r>
          </a:p>
          <a:p>
            <a:endParaRPr lang="en-US" dirty="0"/>
          </a:p>
        </p:txBody>
      </p:sp>
    </p:spTree>
    <p:extLst>
      <p:ext uri="{BB962C8B-B14F-4D97-AF65-F5344CB8AC3E}">
        <p14:creationId xmlns:p14="http://schemas.microsoft.com/office/powerpoint/2010/main" val="4129657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3AD6-1389-4DC3-8A22-3AA32D92AEDC}"/>
              </a:ext>
            </a:extLst>
          </p:cNvPr>
          <p:cNvSpPr>
            <a:spLocks noGrp="1"/>
          </p:cNvSpPr>
          <p:nvPr>
            <p:ph type="title"/>
          </p:nvPr>
        </p:nvSpPr>
        <p:spPr/>
        <p:txBody>
          <a:bodyPr/>
          <a:lstStyle/>
          <a:p>
            <a:r>
              <a:rPr lang="en-US" i="1" dirty="0"/>
              <a:t>The Committees Recommendations</a:t>
            </a:r>
          </a:p>
        </p:txBody>
      </p:sp>
      <p:sp>
        <p:nvSpPr>
          <p:cNvPr id="3" name="Content Placeholder 2">
            <a:extLst>
              <a:ext uri="{FF2B5EF4-FFF2-40B4-BE49-F238E27FC236}">
                <a16:creationId xmlns:a16="http://schemas.microsoft.com/office/drawing/2014/main" id="{D4A8024A-81F9-4091-8434-5B76BD6EF012}"/>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Recommendation 1: In 2021, all national nursing organizations should initiate work to develop a shared agenda for addressing social determinants of health and achieving health equity.  This agenda should include explicit priorities across nursing practice, education, leadership, and health policy engagement. </a:t>
            </a:r>
          </a:p>
          <a:p>
            <a:r>
              <a:rPr lang="en-US" b="0" i="0" dirty="0">
                <a:solidFill>
                  <a:srgbClr val="000000"/>
                </a:solidFill>
                <a:effectLst/>
                <a:latin typeface="Times New Roman" panose="02020603050405020304" pitchFamily="18" charset="0"/>
              </a:rPr>
              <a:t>Recommendation 2: By 2023, state and federal government agencies, health care and public health organizations, payers, and foundations should initiate substantive actions to enable the nursing workforce to address social determinants of health and health equity more comprehensively, regardless of practice setting.</a:t>
            </a:r>
            <a:endParaRPr lang="en-US" dirty="0"/>
          </a:p>
        </p:txBody>
      </p:sp>
    </p:spTree>
    <p:extLst>
      <p:ext uri="{BB962C8B-B14F-4D97-AF65-F5344CB8AC3E}">
        <p14:creationId xmlns:p14="http://schemas.microsoft.com/office/powerpoint/2010/main" val="179002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388CA-FDF2-4BEF-854A-4A1DF8B8C448}"/>
              </a:ext>
            </a:extLst>
          </p:cNvPr>
          <p:cNvSpPr>
            <a:spLocks noGrp="1"/>
          </p:cNvSpPr>
          <p:nvPr>
            <p:ph type="title"/>
          </p:nvPr>
        </p:nvSpPr>
        <p:spPr/>
        <p:txBody>
          <a:bodyPr/>
          <a:lstStyle/>
          <a:p>
            <a:r>
              <a:rPr lang="en-US" i="1" dirty="0"/>
              <a:t>The Committees Recommendations</a:t>
            </a:r>
            <a:endParaRPr lang="en-US" dirty="0"/>
          </a:p>
        </p:txBody>
      </p:sp>
      <p:sp>
        <p:nvSpPr>
          <p:cNvPr id="3" name="Content Placeholder 2">
            <a:extLst>
              <a:ext uri="{FF2B5EF4-FFF2-40B4-BE49-F238E27FC236}">
                <a16:creationId xmlns:a16="http://schemas.microsoft.com/office/drawing/2014/main" id="{87718EB9-0CBB-4DA7-BDE2-4030E971542C}"/>
              </a:ext>
            </a:extLst>
          </p:cNvPr>
          <p:cNvSpPr>
            <a:spLocks noGrp="1"/>
          </p:cNvSpPr>
          <p:nvPr>
            <p:ph idx="1"/>
          </p:nvPr>
        </p:nvSpPr>
        <p:spPr/>
        <p:txBody>
          <a:bodyPr>
            <a:normAutofit lnSpcReduction="10000"/>
          </a:bodyPr>
          <a:lstStyle/>
          <a:p>
            <a:r>
              <a:rPr lang="en-US" b="0" i="0" dirty="0">
                <a:solidFill>
                  <a:srgbClr val="000000"/>
                </a:solidFill>
                <a:effectLst/>
                <a:latin typeface="Times New Roman" panose="02020603050405020304" pitchFamily="18" charset="0"/>
              </a:rPr>
              <a:t>Recommendation 3: By 2021, nursing education programs, employers, nursing leaders, licensing boards, and nursing organizations should initiate the implementation of structures, systems, and evidence-based interventions to promote nurses’ health and well-being, especially as they take on new roles to advance health equity.</a:t>
            </a:r>
          </a:p>
          <a:p>
            <a:r>
              <a:rPr lang="en-US" b="0" i="0" dirty="0">
                <a:solidFill>
                  <a:srgbClr val="000000"/>
                </a:solidFill>
                <a:effectLst/>
                <a:latin typeface="Times New Roman" panose="02020603050405020304" pitchFamily="18" charset="0"/>
              </a:rPr>
              <a:t>Recommendation 4: All organizations, including state and federal entities and employing organizations, should enable nurses to practice to the full extent of their education and training by removing barriers that prevent them from more fully addressing social needs and social determinants of health and improving health care access, quality, and value.</a:t>
            </a:r>
            <a:endParaRPr lang="en-US" dirty="0"/>
          </a:p>
        </p:txBody>
      </p:sp>
    </p:spTree>
    <p:extLst>
      <p:ext uri="{BB962C8B-B14F-4D97-AF65-F5344CB8AC3E}">
        <p14:creationId xmlns:p14="http://schemas.microsoft.com/office/powerpoint/2010/main" val="59433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2B98-BED7-46BD-9EC1-80FFDF67BE1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D5F9974-139F-45E1-9613-34EE8EBD77C3}"/>
              </a:ext>
            </a:extLst>
          </p:cNvPr>
          <p:cNvSpPr>
            <a:spLocks noGrp="1"/>
          </p:cNvSpPr>
          <p:nvPr>
            <p:ph idx="1"/>
          </p:nvPr>
        </p:nvSpPr>
        <p:spPr/>
        <p:txBody>
          <a:bodyPr/>
          <a:lstStyle/>
          <a:p>
            <a:r>
              <a:rPr lang="en-US" b="0" i="1" dirty="0">
                <a:solidFill>
                  <a:srgbClr val="212121"/>
                </a:solidFill>
                <a:effectLst/>
                <a:latin typeface="BlinkMacSystemFont"/>
              </a:rPr>
              <a:t>The Future of Nursing 2020-2030: Charting a Path to Achieve Health Equity</a:t>
            </a:r>
            <a:r>
              <a:rPr lang="en-US" b="0" i="0" dirty="0">
                <a:solidFill>
                  <a:srgbClr val="212121"/>
                </a:solidFill>
                <a:effectLst/>
                <a:latin typeface="BlinkMacSystemFont"/>
              </a:rPr>
              <a:t> explores how nurses can work to reduce health disparities and promote equity, while keeping costs at bay, utilizing technology, and maintaining patient and family-focused care into 2030.</a:t>
            </a:r>
          </a:p>
          <a:p>
            <a:r>
              <a:rPr lang="en-US" dirty="0">
                <a:solidFill>
                  <a:srgbClr val="212121"/>
                </a:solidFill>
                <a:latin typeface="BlinkMacSystemFont"/>
              </a:rPr>
              <a:t>This presentation is an effort to review some of the recommendations and conclusions.  It in no way is a complete offering.</a:t>
            </a:r>
            <a:endParaRPr lang="en-US" dirty="0"/>
          </a:p>
        </p:txBody>
      </p:sp>
    </p:spTree>
    <p:extLst>
      <p:ext uri="{BB962C8B-B14F-4D97-AF65-F5344CB8AC3E}">
        <p14:creationId xmlns:p14="http://schemas.microsoft.com/office/powerpoint/2010/main" val="708045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823B-DA50-4F73-8353-41AECB50BA53}"/>
              </a:ext>
            </a:extLst>
          </p:cNvPr>
          <p:cNvSpPr>
            <a:spLocks noGrp="1"/>
          </p:cNvSpPr>
          <p:nvPr>
            <p:ph type="title"/>
          </p:nvPr>
        </p:nvSpPr>
        <p:spPr/>
        <p:txBody>
          <a:bodyPr/>
          <a:lstStyle/>
          <a:p>
            <a:r>
              <a:rPr lang="en-US" i="1" dirty="0"/>
              <a:t>The Committees Recommendations</a:t>
            </a:r>
            <a:endParaRPr lang="en-US" dirty="0"/>
          </a:p>
        </p:txBody>
      </p:sp>
      <p:sp>
        <p:nvSpPr>
          <p:cNvPr id="3" name="Content Placeholder 2">
            <a:extLst>
              <a:ext uri="{FF2B5EF4-FFF2-40B4-BE49-F238E27FC236}">
                <a16:creationId xmlns:a16="http://schemas.microsoft.com/office/drawing/2014/main" id="{53A07B9A-3844-496F-A245-E0B4DF5E416F}"/>
              </a:ext>
            </a:extLst>
          </p:cNvPr>
          <p:cNvSpPr>
            <a:spLocks noGrp="1"/>
          </p:cNvSpPr>
          <p:nvPr>
            <p:ph idx="1"/>
          </p:nvPr>
        </p:nvSpPr>
        <p:spPr/>
        <p:txBody>
          <a:bodyPr/>
          <a:lstStyle/>
          <a:p>
            <a:pPr algn="l"/>
            <a:r>
              <a:rPr lang="en-US" b="0" i="0" dirty="0">
                <a:solidFill>
                  <a:srgbClr val="000000"/>
                </a:solidFill>
                <a:effectLst/>
                <a:latin typeface="Times New Roman" panose="02020603050405020304" pitchFamily="18" charset="0"/>
              </a:rPr>
              <a:t>Recommendation 5: Federal, tribal, state, local, and private payers and public health agencies should establish sustainable and flexible payment mechanisms to support nurses in both health care and public health, including school nurses, in addressing social needs, social determinants of health, and health equity.</a:t>
            </a:r>
          </a:p>
          <a:p>
            <a:pPr algn="l"/>
            <a:r>
              <a:rPr lang="en-US" b="0" i="0" dirty="0">
                <a:solidFill>
                  <a:srgbClr val="000000"/>
                </a:solidFill>
                <a:effectLst/>
                <a:latin typeface="Times New Roman" panose="02020603050405020304" pitchFamily="18" charset="0"/>
              </a:rPr>
              <a:t>Recommendation 6: All public and private health care systems should incorporate nursing expertise in designing, generating, analyzing, and applying data to support initiatives focused on social determinants of health and health equity using diverse digital platforms, artificial intelligence, and other innovative technologies.</a:t>
            </a:r>
          </a:p>
          <a:p>
            <a:endParaRPr lang="en-US" dirty="0"/>
          </a:p>
        </p:txBody>
      </p:sp>
    </p:spTree>
    <p:extLst>
      <p:ext uri="{BB962C8B-B14F-4D97-AF65-F5344CB8AC3E}">
        <p14:creationId xmlns:p14="http://schemas.microsoft.com/office/powerpoint/2010/main" val="2472702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2E1AD-EF72-46F4-8091-499E1E40D3E3}"/>
              </a:ext>
            </a:extLst>
          </p:cNvPr>
          <p:cNvSpPr>
            <a:spLocks noGrp="1"/>
          </p:cNvSpPr>
          <p:nvPr>
            <p:ph type="title"/>
          </p:nvPr>
        </p:nvSpPr>
        <p:spPr/>
        <p:txBody>
          <a:bodyPr/>
          <a:lstStyle/>
          <a:p>
            <a:r>
              <a:rPr lang="en-US" i="1" dirty="0"/>
              <a:t>The Committees Recommendations</a:t>
            </a:r>
            <a:endParaRPr lang="en-US" dirty="0"/>
          </a:p>
        </p:txBody>
      </p:sp>
      <p:sp>
        <p:nvSpPr>
          <p:cNvPr id="3" name="Content Placeholder 2">
            <a:extLst>
              <a:ext uri="{FF2B5EF4-FFF2-40B4-BE49-F238E27FC236}">
                <a16:creationId xmlns:a16="http://schemas.microsoft.com/office/drawing/2014/main" id="{FD9A737A-D094-4FA6-BCB9-A995D166C984}"/>
              </a:ext>
            </a:extLst>
          </p:cNvPr>
          <p:cNvSpPr>
            <a:spLocks noGrp="1"/>
          </p:cNvSpPr>
          <p:nvPr>
            <p:ph idx="1"/>
          </p:nvPr>
        </p:nvSpPr>
        <p:spPr/>
        <p:txBody>
          <a:bodyPr/>
          <a:lstStyle/>
          <a:p>
            <a:pPr algn="l"/>
            <a:r>
              <a:rPr lang="en-US" b="0" i="0" dirty="0">
                <a:solidFill>
                  <a:srgbClr val="000000"/>
                </a:solidFill>
                <a:effectLst/>
                <a:latin typeface="Times New Roman" panose="02020603050405020304" pitchFamily="18" charset="0"/>
              </a:rPr>
              <a:t>Recommendation 7: Nursing education programs, including continuing education, and accreditors and the National Council of State Boards of Nursing should ensure that nurses are prepared to address social determinants of health and achieve health equity.</a:t>
            </a:r>
          </a:p>
          <a:p>
            <a:pPr algn="l"/>
            <a:r>
              <a:rPr lang="en-US" b="0" i="0" dirty="0">
                <a:solidFill>
                  <a:srgbClr val="000000"/>
                </a:solidFill>
                <a:effectLst/>
                <a:latin typeface="Times New Roman" panose="02020603050405020304" pitchFamily="18" charset="0"/>
              </a:rPr>
              <a:t>Recommendation 8: To enable nurses to address inequities within communities, federal agencies and other key stakeholders within and outside the nursing profession should strengthen and protect the nursing workforce during the response to such public health emergencies as the COVID-19 pandemic and natural disasters, including those related to climate change.</a:t>
            </a:r>
          </a:p>
          <a:p>
            <a:endParaRPr lang="en-US" dirty="0"/>
          </a:p>
        </p:txBody>
      </p:sp>
    </p:spTree>
    <p:extLst>
      <p:ext uri="{BB962C8B-B14F-4D97-AF65-F5344CB8AC3E}">
        <p14:creationId xmlns:p14="http://schemas.microsoft.com/office/powerpoint/2010/main" val="2453919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F2630-6843-452D-A9EB-720E06443794}"/>
              </a:ext>
            </a:extLst>
          </p:cNvPr>
          <p:cNvSpPr>
            <a:spLocks noGrp="1"/>
          </p:cNvSpPr>
          <p:nvPr>
            <p:ph type="title"/>
          </p:nvPr>
        </p:nvSpPr>
        <p:spPr/>
        <p:txBody>
          <a:bodyPr/>
          <a:lstStyle/>
          <a:p>
            <a:r>
              <a:rPr lang="en-US" i="1" dirty="0"/>
              <a:t>The Committees Recommendations</a:t>
            </a:r>
            <a:endParaRPr lang="en-US" dirty="0"/>
          </a:p>
        </p:txBody>
      </p:sp>
      <p:sp>
        <p:nvSpPr>
          <p:cNvPr id="3" name="Content Placeholder 2">
            <a:extLst>
              <a:ext uri="{FF2B5EF4-FFF2-40B4-BE49-F238E27FC236}">
                <a16:creationId xmlns:a16="http://schemas.microsoft.com/office/drawing/2014/main" id="{4C7BCBD9-5450-4013-AB1D-A72AB068A8D2}"/>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Recommendation 9: The National Institutes of Health, the Centers for Medicare &amp; Medicaid Services, the Centers for Disease Control and Prevention, the Health Resources and Services Administration, the Agency for Healthcare Research and Quality, the Administration for Children and Families, the Administration for Community Living, and private associations and foundations should convene representatives from nursing, public health, and health care to develop and support a research agenda and evidence base describing the impact of nursing interventions, including multisector collaboration, on social determinants of health, environmental health, health equity, and nurses’ health and well-being.</a:t>
            </a:r>
            <a:endParaRPr lang="en-US" dirty="0"/>
          </a:p>
        </p:txBody>
      </p:sp>
    </p:spTree>
    <p:extLst>
      <p:ext uri="{BB962C8B-B14F-4D97-AF65-F5344CB8AC3E}">
        <p14:creationId xmlns:p14="http://schemas.microsoft.com/office/powerpoint/2010/main" val="442822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151C-3051-44DC-AE32-FD5051B5E753}"/>
              </a:ext>
            </a:extLst>
          </p:cNvPr>
          <p:cNvSpPr>
            <a:spLocks noGrp="1"/>
          </p:cNvSpPr>
          <p:nvPr>
            <p:ph type="title"/>
          </p:nvPr>
        </p:nvSpPr>
        <p:spPr/>
        <p:txBody>
          <a:bodyPr/>
          <a:lstStyle/>
          <a:p>
            <a:r>
              <a:rPr lang="en-US" i="1" dirty="0"/>
              <a:t>There is More!</a:t>
            </a:r>
          </a:p>
        </p:txBody>
      </p:sp>
      <p:sp>
        <p:nvSpPr>
          <p:cNvPr id="3" name="Content Placeholder 2">
            <a:extLst>
              <a:ext uri="{FF2B5EF4-FFF2-40B4-BE49-F238E27FC236}">
                <a16:creationId xmlns:a16="http://schemas.microsoft.com/office/drawing/2014/main" id="{08B8B128-D09A-4BC9-AE17-B6194210D045}"/>
              </a:ext>
            </a:extLst>
          </p:cNvPr>
          <p:cNvSpPr>
            <a:spLocks noGrp="1"/>
          </p:cNvSpPr>
          <p:nvPr>
            <p:ph idx="1"/>
          </p:nvPr>
        </p:nvSpPr>
        <p:spPr/>
        <p:txBody>
          <a:bodyPr/>
          <a:lstStyle/>
          <a:p>
            <a:r>
              <a:rPr lang="en-US" dirty="0"/>
              <a:t>There is much more to this report.  It address many issue, here are a few</a:t>
            </a:r>
          </a:p>
          <a:p>
            <a:pPr lvl="1"/>
            <a:r>
              <a:rPr lang="en-US" dirty="0"/>
              <a:t>Nursing Leadership</a:t>
            </a:r>
          </a:p>
          <a:p>
            <a:pPr lvl="1"/>
            <a:r>
              <a:rPr lang="en-US" dirty="0"/>
              <a:t>Community Nursing</a:t>
            </a:r>
          </a:p>
          <a:p>
            <a:pPr lvl="1"/>
            <a:r>
              <a:rPr lang="en-US" dirty="0"/>
              <a:t>Structural Racism and Cultural Racism</a:t>
            </a:r>
          </a:p>
          <a:p>
            <a:pPr lvl="1"/>
            <a:r>
              <a:rPr lang="en-US" dirty="0"/>
              <a:t>Strengthening Nursing education</a:t>
            </a:r>
          </a:p>
          <a:p>
            <a:pPr lvl="1"/>
            <a:r>
              <a:rPr lang="en-US" dirty="0"/>
              <a:t>Interprofessional Collaboration</a:t>
            </a:r>
          </a:p>
          <a:p>
            <a:pPr lvl="1"/>
            <a:r>
              <a:rPr lang="en-US" dirty="0"/>
              <a:t>Payment Mechanisms</a:t>
            </a:r>
          </a:p>
          <a:p>
            <a:pPr lvl="1"/>
            <a:r>
              <a:rPr lang="en-US" dirty="0">
                <a:solidFill>
                  <a:srgbClr val="000000"/>
                </a:solidFill>
                <a:effectLst/>
                <a:latin typeface="Times New Roman" panose="02020603050405020304" pitchFamily="18" charset="0"/>
              </a:rPr>
              <a:t>Disaster and public health emergency response</a:t>
            </a:r>
          </a:p>
          <a:p>
            <a:pPr lvl="1"/>
            <a:r>
              <a:rPr lang="en-US" b="1" i="1" dirty="0">
                <a:solidFill>
                  <a:srgbClr val="000000"/>
                </a:solidFill>
                <a:effectLst/>
                <a:latin typeface="Times New Roman" panose="02020603050405020304" pitchFamily="18" charset="0"/>
              </a:rPr>
              <a:t>nurses’ health and well-being</a:t>
            </a:r>
            <a:endParaRPr lang="en-US" dirty="0"/>
          </a:p>
        </p:txBody>
      </p:sp>
    </p:spTree>
    <p:extLst>
      <p:ext uri="{BB962C8B-B14F-4D97-AF65-F5344CB8AC3E}">
        <p14:creationId xmlns:p14="http://schemas.microsoft.com/office/powerpoint/2010/main" val="3096538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6229-A4B1-48EB-AC3C-2DE9F61B65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E9EF19-7841-4BDA-B7F6-2EE82BBB70AF}"/>
              </a:ext>
            </a:extLst>
          </p:cNvPr>
          <p:cNvSpPr>
            <a:spLocks noGrp="1"/>
          </p:cNvSpPr>
          <p:nvPr>
            <p:ph idx="1"/>
          </p:nvPr>
        </p:nvSpPr>
        <p:spPr/>
        <p:txBody>
          <a:bodyPr/>
          <a:lstStyle/>
          <a:p>
            <a:pPr algn="l"/>
            <a:br>
              <a:rPr lang="en-US" b="1" i="0" dirty="0">
                <a:solidFill>
                  <a:srgbClr val="000000"/>
                </a:solidFill>
                <a:effectLst/>
                <a:latin typeface="arial" panose="020B0604020202020204" pitchFamily="34" charset="0"/>
              </a:rPr>
            </a:br>
            <a:r>
              <a:rPr lang="en-US" b="1" i="0" dirty="0">
                <a:solidFill>
                  <a:srgbClr val="000000"/>
                </a:solidFill>
                <a:effectLst/>
                <a:latin typeface="arial" panose="020B0604020202020204" pitchFamily="34" charset="0"/>
              </a:rPr>
              <a:t>The Future of Nursing 2020-2030: Charting a Path to Achieve Health Equity.</a:t>
            </a:r>
          </a:p>
          <a:p>
            <a:pPr algn="l"/>
            <a:r>
              <a:rPr lang="en-US" b="0" i="0" u="none" strike="noStrike" dirty="0">
                <a:solidFill>
                  <a:srgbClr val="000000"/>
                </a:solidFill>
                <a:effectLst/>
                <a:latin typeface="arial" panose="020B0604020202020204" pitchFamily="34" charset="0"/>
              </a:rPr>
              <a:t>National Academies of Sciences, Engineering, and Medicine; National Academy of Medicine; Committee on the Future of Nursing 2020–2030; Flaubert JL, Le </a:t>
            </a:r>
            <a:r>
              <a:rPr lang="en-US" b="0" i="0" u="none" strike="noStrike" dirty="0" err="1">
                <a:solidFill>
                  <a:srgbClr val="000000"/>
                </a:solidFill>
                <a:effectLst/>
                <a:latin typeface="arial" panose="020B0604020202020204" pitchFamily="34" charset="0"/>
              </a:rPr>
              <a:t>Menestrel</a:t>
            </a:r>
            <a:r>
              <a:rPr lang="en-US" b="0" i="0" u="none" strike="noStrike" dirty="0">
                <a:solidFill>
                  <a:srgbClr val="000000"/>
                </a:solidFill>
                <a:effectLst/>
                <a:latin typeface="arial" panose="020B0604020202020204" pitchFamily="34" charset="0"/>
              </a:rPr>
              <a:t> S, Williams DR, et al., editors.</a:t>
            </a:r>
          </a:p>
          <a:p>
            <a:pPr algn="l"/>
            <a:r>
              <a:rPr lang="en-US" b="0" i="0" u="none" strike="noStrike" dirty="0">
                <a:solidFill>
                  <a:srgbClr val="000000"/>
                </a:solidFill>
                <a:effectLst/>
                <a:latin typeface="arial" panose="020B0604020202020204" pitchFamily="34" charset="0"/>
              </a:rPr>
              <a:t>Washington (DC): </a:t>
            </a:r>
            <a:r>
              <a:rPr lang="en-US" b="0" i="0" u="none" strike="noStrike" dirty="0">
                <a:solidFill>
                  <a:srgbClr val="2F4A8B"/>
                </a:solidFill>
                <a:effectLst/>
                <a:latin typeface="arial" panose="020B0604020202020204" pitchFamily="34" charset="0"/>
                <a:hlinkClick r:id="rId2"/>
              </a:rPr>
              <a:t>National Academies Press (US)</a:t>
            </a:r>
            <a:r>
              <a:rPr lang="en-US" b="0" i="0" u="none" strike="noStrike" dirty="0">
                <a:solidFill>
                  <a:srgbClr val="000000"/>
                </a:solidFill>
                <a:effectLst/>
                <a:latin typeface="arial" panose="020B0604020202020204" pitchFamily="34" charset="0"/>
              </a:rPr>
              <a:t>; 2021 May 11.</a:t>
            </a:r>
          </a:p>
          <a:p>
            <a:endParaRPr lang="en-US" dirty="0"/>
          </a:p>
        </p:txBody>
      </p:sp>
    </p:spTree>
    <p:extLst>
      <p:ext uri="{BB962C8B-B14F-4D97-AF65-F5344CB8AC3E}">
        <p14:creationId xmlns:p14="http://schemas.microsoft.com/office/powerpoint/2010/main" val="1532332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4860A-E012-45DA-8F58-70F83FDFB8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FF618A-86F3-4908-93A1-3A21ED34F1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2367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3C67-13CD-4E1E-883D-2E5A0A58E330}"/>
              </a:ext>
            </a:extLst>
          </p:cNvPr>
          <p:cNvSpPr>
            <a:spLocks noGrp="1"/>
          </p:cNvSpPr>
          <p:nvPr>
            <p:ph type="title"/>
          </p:nvPr>
        </p:nvSpPr>
        <p:spPr/>
        <p:txBody>
          <a:bodyPr/>
          <a:lstStyle/>
          <a:p>
            <a:r>
              <a:rPr lang="en-US" dirty="0"/>
              <a:t>Outcome and Disclosure</a:t>
            </a:r>
          </a:p>
        </p:txBody>
      </p:sp>
      <p:sp>
        <p:nvSpPr>
          <p:cNvPr id="3" name="Content Placeholder 2">
            <a:extLst>
              <a:ext uri="{FF2B5EF4-FFF2-40B4-BE49-F238E27FC236}">
                <a16:creationId xmlns:a16="http://schemas.microsoft.com/office/drawing/2014/main" id="{D6B87D7B-467F-4AF1-A641-446DA0AC4ECA}"/>
              </a:ext>
            </a:extLst>
          </p:cNvPr>
          <p:cNvSpPr>
            <a:spLocks noGrp="1"/>
          </p:cNvSpPr>
          <p:nvPr>
            <p:ph idx="1"/>
          </p:nvPr>
        </p:nvSpPr>
        <p:spPr/>
        <p:txBody>
          <a:bodyPr>
            <a:normAutofit/>
          </a:bodyPr>
          <a:lstStyle/>
          <a:p>
            <a:pPr marL="0" marR="0" indent="0">
              <a:spcBef>
                <a:spcPts val="0"/>
              </a:spcBef>
              <a:spcAft>
                <a:spcPts val="0"/>
              </a:spcAft>
              <a:buNone/>
            </a:pPr>
            <a:r>
              <a:rPr lang="en-US" sz="1400" dirty="0">
                <a:effectLst/>
                <a:latin typeface="Times New Roman" panose="02020603050405020304" pitchFamily="18" charset="0"/>
                <a:ea typeface="Cambria" panose="02040503050406030204" pitchFamily="18" charset="0"/>
                <a:cs typeface="Times New Roman" panose="02020603050405020304" pitchFamily="18" charset="0"/>
              </a:rPr>
              <a:t>The Continuing Professional Development contact hours are provided by</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 Our Lady of the Lake LSNA Provider Unit 1020.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Our Lady of the Lake </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LSNA Provider Unit 1020</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is approved as a provider of nursing continuing professional development by the Louisiana State Nurses Association, an accredited approver by the American Nurses Credentialing Center’s Commission on Accreditation.</a:t>
            </a:r>
            <a:endParaRPr lang="en-US" sz="1400" dirty="0">
              <a:effectLst/>
              <a:latin typeface="Times New Roman" panose="02020603050405020304" pitchFamily="18" charset="0"/>
              <a:ea typeface="Cambria" panose="02040503050406030204" pitchFamily="18" charset="0"/>
              <a:cs typeface="Times New Roman" panose="02020603050405020304" pitchFamily="18" charset="0"/>
            </a:endParaRPr>
          </a:p>
          <a:p>
            <a:pPr marL="0" marR="0" indent="0">
              <a:spcBef>
                <a:spcPts val="0"/>
              </a:spcBef>
              <a:spcAft>
                <a:spcPts val="0"/>
              </a:spcAft>
              <a:buNone/>
            </a:pP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The CPD portion of the program is jointly provided by Our Lady of the Lake LSNA Provider Unit 1020 and </a:t>
            </a:r>
            <a:r>
              <a:rPr lang="en-US" sz="1400" dirty="0" err="1">
                <a:effectLst/>
                <a:latin typeface="Times New Roman" panose="02020603050405020304" pitchFamily="18" charset="0"/>
                <a:ea typeface="Arial Narrow" panose="020B0606020202030204" pitchFamily="34" charset="0"/>
                <a:cs typeface="Times New Roman" panose="02020603050405020304" pitchFamily="18" charset="0"/>
              </a:rPr>
              <a:t>and</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 the Southeast Louisiana Staff Development Organization</a:t>
            </a:r>
            <a:r>
              <a:rPr lang="en-US" sz="1400" dirty="0">
                <a:effectLst/>
                <a:latin typeface="Times New Roman" panose="02020603050405020304" pitchFamily="18" charset="0"/>
                <a:ea typeface="Cambria" panose="020405030504060302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1400" dirty="0">
              <a:effectLst/>
              <a:latin typeface="Times New Roman" panose="02020603050405020304" pitchFamily="18" charset="0"/>
              <a:ea typeface="Cambria" panose="02040503050406030204" pitchFamily="18" charset="0"/>
              <a:cs typeface="Times New Roman" panose="02020603050405020304" pitchFamily="18" charset="0"/>
            </a:endParaRPr>
          </a:p>
          <a:p>
            <a:pPr marL="0" marR="0" indent="0">
              <a:spcBef>
                <a:spcPts val="0"/>
              </a:spcBef>
              <a:spcAft>
                <a:spcPts val="0"/>
              </a:spcAft>
              <a:buNone/>
            </a:pP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S</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uc</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c</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ss</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f</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u</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l</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C</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o</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mpl</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tion</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of</a:t>
            </a:r>
            <a:r>
              <a:rPr lang="en-US" sz="1800" b="1" spc="-1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this</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ac</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800" b="1" spc="-15" dirty="0">
                <a:effectLst/>
                <a:latin typeface="Times New Roman" panose="02020603050405020304" pitchFamily="18" charset="0"/>
                <a:ea typeface="Arial Narrow" panose="020B0606020202030204" pitchFamily="34" charset="0"/>
                <a:cs typeface="Times New Roman" panose="02020603050405020304" pitchFamily="18" charset="0"/>
              </a:rPr>
              <a:t>i</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v</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ity</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spc="-10" dirty="0">
                <a:effectLst/>
                <a:latin typeface="Times New Roman" panose="02020603050405020304" pitchFamily="18" charset="0"/>
                <a:ea typeface="Arial Narrow" panose="020B0606020202030204" pitchFamily="34" charset="0"/>
                <a:cs typeface="Times New Roman" panose="02020603050405020304" pitchFamily="18" charset="0"/>
              </a:rPr>
              <a:t>r</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quir</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s</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the</a:t>
            </a:r>
            <a:r>
              <a:rPr lang="en-US" sz="1800" b="1"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800" b="1" spc="-15" dirty="0">
                <a:effectLst/>
                <a:latin typeface="Times New Roman" panose="02020603050405020304" pitchFamily="18" charset="0"/>
                <a:ea typeface="Arial Narrow" panose="020B0606020202030204" pitchFamily="34" charset="0"/>
                <a:cs typeface="Times New Roman" panose="02020603050405020304" pitchFamily="18" charset="0"/>
              </a:rPr>
              <a:t>f</a:t>
            </a:r>
            <a:r>
              <a:rPr lang="en-US" sz="1800" b="1" dirty="0">
                <a:effectLst/>
                <a:latin typeface="Times New Roman" panose="02020603050405020304" pitchFamily="18" charset="0"/>
                <a:ea typeface="Arial Narrow" panose="020B0606020202030204" pitchFamily="34" charset="0"/>
                <a:cs typeface="Times New Roman" panose="02020603050405020304" pitchFamily="18" charset="0"/>
              </a:rPr>
              <a:t>ollowing:</a:t>
            </a:r>
            <a:r>
              <a:rPr lang="en-US" sz="1800" dirty="0">
                <a:effectLst/>
                <a:latin typeface="Times New Roman" panose="02020603050405020304" pitchFamily="18" charset="0"/>
                <a:ea typeface="Arial Narrow" panose="020B0606020202030204" pitchFamily="34" charset="0"/>
                <a:cs typeface="Times New Roman" panose="02020603050405020304" pitchFamily="18" charset="0"/>
              </a:rPr>
              <a:t> </a:t>
            </a:r>
          </a:p>
          <a:p>
            <a:pPr marL="0" marR="0" indent="0">
              <a:spcBef>
                <a:spcPts val="0"/>
              </a:spcBef>
              <a:spcAft>
                <a:spcPts val="0"/>
              </a:spcAft>
              <a:buNone/>
            </a:pPr>
            <a:endParaRPr lang="en-US" sz="1800" dirty="0">
              <a:effectLst/>
              <a:latin typeface="Times New Roman" panose="02020603050405020304" pitchFamily="18" charset="0"/>
              <a:ea typeface="Cambria" panose="02040503050406030204" pitchFamily="18" charset="0"/>
              <a:cs typeface="Times New Roman" panose="02020603050405020304" pitchFamily="18" charset="0"/>
            </a:endParaRPr>
          </a:p>
          <a:p>
            <a:pPr marR="0" indent="0">
              <a:spcBef>
                <a:spcPts val="0"/>
              </a:spcBef>
              <a:spcAft>
                <a:spcPts val="0"/>
              </a:spcAft>
              <a:buNone/>
            </a:pP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Yo</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u</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mu</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s</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b</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p</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re</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s</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en</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n</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o</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l</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a</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r than 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h</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s</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a</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rt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o</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f</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h</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d</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u</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c</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a</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i</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ona</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l</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a</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ctivi</a:t>
            </a:r>
            <a:r>
              <a:rPr lang="en-US" sz="1400" spc="-15"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y sign registration,</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a</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en</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d</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t</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h</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e</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n</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tire </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p</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r</a:t>
            </a:r>
            <a:r>
              <a:rPr lang="en-US" sz="1400" spc="-10" dirty="0">
                <a:effectLst/>
                <a:latin typeface="Times New Roman" panose="02020603050405020304" pitchFamily="18" charset="0"/>
                <a:ea typeface="Arial Narrow" panose="020B0606020202030204" pitchFamily="34" charset="0"/>
                <a:cs typeface="Times New Roman" panose="02020603050405020304" pitchFamily="18" charset="0"/>
              </a:rPr>
              <a:t>o</a:t>
            </a:r>
            <a:r>
              <a:rPr lang="en-US" sz="1400" spc="-5" dirty="0">
                <a:effectLst/>
                <a:latin typeface="Times New Roman" panose="02020603050405020304" pitchFamily="18" charset="0"/>
                <a:ea typeface="Arial Narrow" panose="020B0606020202030204" pitchFamily="34" charset="0"/>
                <a:cs typeface="Times New Roman" panose="02020603050405020304" pitchFamily="18" charset="0"/>
              </a:rPr>
              <a:t>g</a:t>
            </a: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ram and complete the Post program Survey. You will receive your NCPD Certificate upon submission of your Post Program Survey.</a:t>
            </a:r>
            <a:endParaRPr lang="en-US" sz="1400" dirty="0">
              <a:effectLst/>
              <a:latin typeface="Times New Roman" panose="02020603050405020304" pitchFamily="18" charset="0"/>
              <a:ea typeface="Cambria" panose="02040503050406030204" pitchFamily="18" charset="0"/>
              <a:cs typeface="Times New Roman" panose="02020603050405020304" pitchFamily="18" charset="0"/>
            </a:endParaRPr>
          </a:p>
          <a:p>
            <a:pPr marR="0" indent="0">
              <a:spcBef>
                <a:spcPts val="0"/>
              </a:spcBef>
              <a:spcAft>
                <a:spcPts val="0"/>
              </a:spcAft>
              <a:buNone/>
            </a:pPr>
            <a:r>
              <a:rPr lang="en-US" sz="1400" dirty="0">
                <a:effectLst/>
                <a:latin typeface="Times New Roman" panose="02020603050405020304" pitchFamily="18" charset="0"/>
                <a:ea typeface="Arial Narrow" panose="020B0606020202030204" pitchFamily="34" charset="0"/>
                <a:cs typeface="Times New Roman" panose="02020603050405020304" pitchFamily="18" charset="0"/>
              </a:rPr>
              <a:t>The Planning Committee have no conflict of interest to disclose.</a:t>
            </a:r>
          </a:p>
          <a:p>
            <a:pPr marL="457200" marR="0" indent="-228600">
              <a:spcBef>
                <a:spcPts val="0"/>
              </a:spcBef>
              <a:spcAft>
                <a:spcPts val="0"/>
              </a:spcAft>
            </a:pPr>
            <a:endParaRPr lang="en-US" sz="1400" dirty="0">
              <a:latin typeface="Times New Roman" panose="02020603050405020304" pitchFamily="18" charset="0"/>
              <a:cs typeface="Times New Roman" panose="02020603050405020304" pitchFamily="18" charset="0"/>
            </a:endParaRPr>
          </a:p>
          <a:p>
            <a:pPr marL="457200" marR="0" indent="-228600">
              <a:spcBef>
                <a:spcPts val="0"/>
              </a:spcBef>
              <a:spcAft>
                <a:spcPts val="0"/>
              </a:spcAft>
            </a:pPr>
            <a:endParaRPr lang="en-US" sz="1800" dirty="0">
              <a:latin typeface="Times New Roman" panose="02020603050405020304" pitchFamily="18" charset="0"/>
              <a:cs typeface="Times New Roman" panose="02020603050405020304" pitchFamily="18" charset="0"/>
            </a:endParaRPr>
          </a:p>
          <a:p>
            <a:pPr marR="0" indent="0">
              <a:spcBef>
                <a:spcPts val="0"/>
              </a:spcBef>
              <a:spcAft>
                <a:spcPts val="0"/>
              </a:spcAft>
              <a:buNone/>
            </a:pPr>
            <a:r>
              <a:rPr lang="en-US" sz="1800" dirty="0">
                <a:latin typeface="Times New Roman" panose="02020603050405020304" pitchFamily="18" charset="0"/>
                <a:cs typeface="Times New Roman" panose="02020603050405020304" pitchFamily="18" charset="0"/>
              </a:rPr>
              <a:t>Outcome: 75% of learners will report an enhanced knowledge of Social Determinants of Health and the role of the nurse in achieving health equity.</a:t>
            </a:r>
            <a:endParaRPr lang="en-US" dirty="0"/>
          </a:p>
        </p:txBody>
      </p:sp>
    </p:spTree>
    <p:extLst>
      <p:ext uri="{BB962C8B-B14F-4D97-AF65-F5344CB8AC3E}">
        <p14:creationId xmlns:p14="http://schemas.microsoft.com/office/powerpoint/2010/main" val="372600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52E67-3F23-46C6-B70F-F3D376060C5F}"/>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 </a:t>
            </a:r>
            <a:r>
              <a:rPr lang="en-US" b="0" i="1" dirty="0">
                <a:solidFill>
                  <a:srgbClr val="000000"/>
                </a:solidFill>
                <a:effectLst/>
                <a:latin typeface="Times New Roman" panose="02020603050405020304" pitchFamily="18" charset="0"/>
              </a:rPr>
              <a:t>The Vision of the Committee on the Future of Nursing 2020–2030</a:t>
            </a:r>
            <a:endParaRPr lang="en-US" i="1" dirty="0"/>
          </a:p>
        </p:txBody>
      </p:sp>
      <p:sp>
        <p:nvSpPr>
          <p:cNvPr id="3" name="Content Placeholder 2">
            <a:extLst>
              <a:ext uri="{FF2B5EF4-FFF2-40B4-BE49-F238E27FC236}">
                <a16:creationId xmlns:a16="http://schemas.microsoft.com/office/drawing/2014/main" id="{69F3925F-3CD8-4B9C-A975-B7A0C3E1F234}"/>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 the achievement of health equity in the United States built on strengthened nursing capacity and expertise.</a:t>
            </a:r>
          </a:p>
          <a:p>
            <a:r>
              <a:rPr lang="en-US" b="0" i="0" dirty="0">
                <a:solidFill>
                  <a:srgbClr val="000000"/>
                </a:solidFill>
                <a:effectLst/>
                <a:latin typeface="Times New Roman" panose="02020603050405020304" pitchFamily="18" charset="0"/>
              </a:rPr>
              <a:t> a major role for the nursing profession in engaging in the complex work of aligning public health, health care, social services, and public policies to eliminate health disparities and achieve health equity.</a:t>
            </a:r>
          </a:p>
          <a:p>
            <a:r>
              <a:rPr lang="en-US" b="0" i="0" dirty="0">
                <a:solidFill>
                  <a:srgbClr val="000000"/>
                </a:solidFill>
                <a:effectLst/>
                <a:latin typeface="Times New Roman" panose="02020603050405020304" pitchFamily="18" charset="0"/>
              </a:rPr>
              <a:t>the committee envisions 10 outcomes that position the nursing profession to contribute meaningfully to achieving health equity</a:t>
            </a:r>
            <a:endParaRPr lang="en-US" dirty="0"/>
          </a:p>
        </p:txBody>
      </p:sp>
    </p:spTree>
    <p:extLst>
      <p:ext uri="{BB962C8B-B14F-4D97-AF65-F5344CB8AC3E}">
        <p14:creationId xmlns:p14="http://schemas.microsoft.com/office/powerpoint/2010/main" val="2336190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71EC-D4E7-4D8C-BC5E-4083DD26EBE2}"/>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Achieving Health Equity Through Nursing: Desired Outcomes</a:t>
            </a:r>
            <a:endParaRPr lang="en-US" i="1" dirty="0"/>
          </a:p>
        </p:txBody>
      </p:sp>
      <p:sp>
        <p:nvSpPr>
          <p:cNvPr id="3" name="Content Placeholder 2">
            <a:extLst>
              <a:ext uri="{FF2B5EF4-FFF2-40B4-BE49-F238E27FC236}">
                <a16:creationId xmlns:a16="http://schemas.microsoft.com/office/drawing/2014/main" id="{D4849EDF-081D-4A5A-8917-F58314E87D1E}"/>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US" b="0" i="0" dirty="0">
                <a:solidFill>
                  <a:srgbClr val="000000"/>
                </a:solidFill>
                <a:effectLst/>
                <a:latin typeface="Times New Roman" panose="02020603050405020304" pitchFamily="18" charset="0"/>
              </a:rPr>
              <a:t>Nurses are prepared to act individually, through teams, and across sectors to meet challenges associated with an aging population, access to primary care, mental and behavioral health problems, structural racism, high maternal mortality and morbidity, and elimination of the disproportionate disease burden carried by specific segments of the U.S. population.</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Nurses are fully engaged in addressing the underlying causes of poor health. Individually and in partnership with other disciplines and sectors, nurses act on a wide range of factors that influence how well and long people live, helping to create individual- and community-targeted solutions, including a health in all policies orientation.</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Nurses reflect the people and communities served throughout the nation, helping to ensure that individuals receive culturally competent, equitable health care services.</a:t>
            </a:r>
          </a:p>
          <a:p>
            <a:endParaRPr lang="en-US" dirty="0"/>
          </a:p>
        </p:txBody>
      </p:sp>
    </p:spTree>
    <p:extLst>
      <p:ext uri="{BB962C8B-B14F-4D97-AF65-F5344CB8AC3E}">
        <p14:creationId xmlns:p14="http://schemas.microsoft.com/office/powerpoint/2010/main" val="1710099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EDC6E-62D2-4F28-BBE3-F9692D560F20}"/>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Achieving Health Equity Through Nursing: Desired Outcomes</a:t>
            </a:r>
            <a:endParaRPr lang="en-US" i="1" dirty="0"/>
          </a:p>
        </p:txBody>
      </p:sp>
      <p:sp>
        <p:nvSpPr>
          <p:cNvPr id="3" name="Content Placeholder 2">
            <a:extLst>
              <a:ext uri="{FF2B5EF4-FFF2-40B4-BE49-F238E27FC236}">
                <a16:creationId xmlns:a16="http://schemas.microsoft.com/office/drawing/2014/main" id="{65BE9A8F-970C-4733-84F4-FF23DB521CE8}"/>
              </a:ext>
            </a:extLst>
          </p:cNvPr>
          <p:cNvSpPr>
            <a:spLocks noGrp="1"/>
          </p:cNvSpPr>
          <p:nvPr>
            <p:ph idx="1"/>
          </p:nvPr>
        </p:nvSpPr>
        <p:spPr/>
        <p:txBody>
          <a:bodyPr>
            <a:normAutofit lnSpcReduction="10000"/>
          </a:bodyPr>
          <a:lstStyle/>
          <a:p>
            <a:pPr algn="l">
              <a:buFont typeface="Arial" panose="020B0604020202020204" pitchFamily="34" charset="0"/>
              <a:buChar char="•"/>
            </a:pPr>
            <a:r>
              <a:rPr lang="en-US" b="0" i="0" dirty="0">
                <a:solidFill>
                  <a:srgbClr val="000000"/>
                </a:solidFill>
                <a:effectLst/>
                <a:latin typeface="Times New Roman" panose="02020603050405020304" pitchFamily="18" charset="0"/>
              </a:rPr>
              <a:t>Health care systems enable and support nurses to tailor care to meet the specific medical and social needs of diverse patients to optimize their health.</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Nurses’ overarching contributions, especially those found beneficial during the COVID-19 pandemic, are quantified, extended, and strengthened, including the removal of institutional and regulatory barriers that have prevented nurses from working to the full extent of their education and training. Practice settings that were historically undercompensated, such as public health and school nursing, are reimbursed for nursing services in a manner comparable to that of other settings.</a:t>
            </a:r>
          </a:p>
          <a:p>
            <a:endParaRPr lang="en-US" dirty="0"/>
          </a:p>
        </p:txBody>
      </p:sp>
    </p:spTree>
    <p:extLst>
      <p:ext uri="{BB962C8B-B14F-4D97-AF65-F5344CB8AC3E}">
        <p14:creationId xmlns:p14="http://schemas.microsoft.com/office/powerpoint/2010/main" val="403599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250B-456F-4A51-BE3A-3883565A3599}"/>
              </a:ext>
            </a:extLst>
          </p:cNvPr>
          <p:cNvSpPr>
            <a:spLocks noGrp="1"/>
          </p:cNvSpPr>
          <p:nvPr>
            <p:ph type="title"/>
          </p:nvPr>
        </p:nvSpPr>
        <p:spPr/>
        <p:txBody>
          <a:bodyPr/>
          <a:lstStyle/>
          <a:p>
            <a:r>
              <a:rPr lang="en-US" b="0" i="0" dirty="0">
                <a:solidFill>
                  <a:srgbClr val="000000"/>
                </a:solidFill>
                <a:effectLst/>
                <a:latin typeface="Times New Roman" panose="02020603050405020304" pitchFamily="18" charset="0"/>
              </a:rPr>
              <a:t>Achieving Health Equity Through Nursing: Desired Outcomes</a:t>
            </a:r>
            <a:endParaRPr lang="en-US" dirty="0"/>
          </a:p>
        </p:txBody>
      </p:sp>
      <p:sp>
        <p:nvSpPr>
          <p:cNvPr id="3" name="Content Placeholder 2">
            <a:extLst>
              <a:ext uri="{FF2B5EF4-FFF2-40B4-BE49-F238E27FC236}">
                <a16:creationId xmlns:a16="http://schemas.microsoft.com/office/drawing/2014/main" id="{D144871B-EB54-4F57-BCE8-A7F135BF9B14}"/>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latin typeface="Times New Roman" panose="02020603050405020304" pitchFamily="18" charset="0"/>
              </a:rPr>
              <a:t>Nurses and other leaders in health care and public health create organizational structures and processes that facilitate the profession’s expedited acquisition of relevant content expertise to serve flexibly in areas of greatest need in times of public health emergencies and disasters.</a:t>
            </a:r>
          </a:p>
          <a:p>
            <a:r>
              <a:rPr lang="en-US" b="0" i="0" dirty="0">
                <a:solidFill>
                  <a:srgbClr val="000000"/>
                </a:solidFill>
                <a:effectLst/>
                <a:latin typeface="Times New Roman" panose="02020603050405020304" pitchFamily="18" charset="0"/>
              </a:rPr>
              <a:t>Nurses consistently incorporate a health equity lens learned through revamped academic and continuing education.</a:t>
            </a:r>
          </a:p>
          <a:p>
            <a:pPr algn="l">
              <a:buFont typeface="Arial" panose="020B0604020202020204" pitchFamily="34" charset="0"/>
              <a:buChar char="•"/>
            </a:pPr>
            <a:endParaRPr lang="en-US" b="0" i="0" dirty="0">
              <a:solidFill>
                <a:srgbClr val="000000"/>
              </a:solidFill>
              <a:effectLst/>
              <a:latin typeface="Times New Roman" panose="02020603050405020304" pitchFamily="18" charset="0"/>
            </a:endParaRPr>
          </a:p>
        </p:txBody>
      </p:sp>
      <p:sp>
        <p:nvSpPr>
          <p:cNvPr id="5" name="TextBox 4">
            <a:extLst>
              <a:ext uri="{FF2B5EF4-FFF2-40B4-BE49-F238E27FC236}">
                <a16:creationId xmlns:a16="http://schemas.microsoft.com/office/drawing/2014/main" id="{84EC735E-8A77-46A8-A313-2F068DF9F05E}"/>
              </a:ext>
            </a:extLst>
          </p:cNvPr>
          <p:cNvSpPr txBox="1"/>
          <p:nvPr/>
        </p:nvSpPr>
        <p:spPr>
          <a:xfrm>
            <a:off x="-28781" y="6123543"/>
            <a:ext cx="6094926" cy="369332"/>
          </a:xfrm>
          <a:prstGeom prst="rect">
            <a:avLst/>
          </a:prstGeom>
          <a:noFill/>
        </p:spPr>
        <p:txBody>
          <a:bodyPr wrap="square">
            <a:spAutoFit/>
          </a:bodyPr>
          <a:lstStyle/>
          <a:p>
            <a:r>
              <a:rPr lang="en-US" b="0" i="0" dirty="0">
                <a:solidFill>
                  <a:srgbClr val="000000"/>
                </a:solidFill>
                <a:effectLst/>
                <a:latin typeface="Times New Roman" panose="02020603050405020304" pitchFamily="18" charset="0"/>
              </a:rPr>
              <a:t>Achieving Health Equity Through Nursing: Desired Outcomes</a:t>
            </a:r>
            <a:endParaRPr lang="en-US" dirty="0"/>
          </a:p>
        </p:txBody>
      </p:sp>
      <p:sp>
        <p:nvSpPr>
          <p:cNvPr id="7" name="TextBox 6">
            <a:extLst>
              <a:ext uri="{FF2B5EF4-FFF2-40B4-BE49-F238E27FC236}">
                <a16:creationId xmlns:a16="http://schemas.microsoft.com/office/drawing/2014/main" id="{A1645C2A-751D-4712-A487-5AD3FA6A6658}"/>
              </a:ext>
            </a:extLst>
          </p:cNvPr>
          <p:cNvSpPr txBox="1"/>
          <p:nvPr/>
        </p:nvSpPr>
        <p:spPr>
          <a:xfrm>
            <a:off x="3018682" y="4422775"/>
            <a:ext cx="6094926"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192588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72B4-FEF4-45B0-9CDA-BBED5D583499}"/>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Achieving Health Equity Through Nursing: Desired Outcomes</a:t>
            </a:r>
            <a:endParaRPr lang="en-US" i="1" dirty="0"/>
          </a:p>
        </p:txBody>
      </p:sp>
      <p:sp>
        <p:nvSpPr>
          <p:cNvPr id="3" name="Content Placeholder 2">
            <a:extLst>
              <a:ext uri="{FF2B5EF4-FFF2-40B4-BE49-F238E27FC236}">
                <a16:creationId xmlns:a16="http://schemas.microsoft.com/office/drawing/2014/main" id="{7A98358F-95C8-4E62-9A6A-1DF1B31BE882}"/>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Nurses collaborate across their affiliated organizations to develop and deploy a shared agenda to contribute to substantial, measurable improvement in health equity. National nursing organizations reflect an orientation of diversity, equity, and inclusion within and across their organizations.</a:t>
            </a:r>
          </a:p>
          <a:p>
            <a:endParaRPr lang="en-US" dirty="0"/>
          </a:p>
        </p:txBody>
      </p:sp>
    </p:spTree>
    <p:extLst>
      <p:ext uri="{BB962C8B-B14F-4D97-AF65-F5344CB8AC3E}">
        <p14:creationId xmlns:p14="http://schemas.microsoft.com/office/powerpoint/2010/main" val="238995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BE9D-FF0E-4C82-8CDC-233DCFE67F86}"/>
              </a:ext>
            </a:extLst>
          </p:cNvPr>
          <p:cNvSpPr>
            <a:spLocks noGrp="1"/>
          </p:cNvSpPr>
          <p:nvPr>
            <p:ph type="title"/>
          </p:nvPr>
        </p:nvSpPr>
        <p:spPr/>
        <p:txBody>
          <a:bodyPr/>
          <a:lstStyle/>
          <a:p>
            <a:r>
              <a:rPr lang="en-US" b="0" i="1" dirty="0">
                <a:solidFill>
                  <a:srgbClr val="000000"/>
                </a:solidFill>
                <a:effectLst/>
                <a:latin typeface="Times New Roman" panose="02020603050405020304" pitchFamily="18" charset="0"/>
              </a:rPr>
              <a:t>Achieving Health Equity Through Nursing: Desired Outcomes</a:t>
            </a:r>
            <a:endParaRPr lang="en-US" i="1" dirty="0"/>
          </a:p>
        </p:txBody>
      </p:sp>
      <p:sp>
        <p:nvSpPr>
          <p:cNvPr id="3" name="Content Placeholder 2">
            <a:extLst>
              <a:ext uri="{FF2B5EF4-FFF2-40B4-BE49-F238E27FC236}">
                <a16:creationId xmlns:a16="http://schemas.microsoft.com/office/drawing/2014/main" id="{A697BBA4-2D6B-43AB-A1D4-6E402EE6D92A}"/>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Nurses focus on preventive person-centered care and have an orientation toward innovation, always seeking new opportunities for growth and development. They expand their roles, work in new settings and in new ways, and markedly expand their partnerships connecting health and health care with all individuals and communities.</a:t>
            </a:r>
          </a:p>
          <a:p>
            <a:endParaRPr lang="en-US" dirty="0"/>
          </a:p>
        </p:txBody>
      </p:sp>
    </p:spTree>
    <p:extLst>
      <p:ext uri="{BB962C8B-B14F-4D97-AF65-F5344CB8AC3E}">
        <p14:creationId xmlns:p14="http://schemas.microsoft.com/office/powerpoint/2010/main" val="230170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2055</Words>
  <Application>Microsoft Office PowerPoint</Application>
  <PresentationFormat>Widescreen</PresentationFormat>
  <Paragraphs>107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vt:lpstr>
      <vt:lpstr>BlinkMacSystemFont</vt:lpstr>
      <vt:lpstr>Calibri</vt:lpstr>
      <vt:lpstr>Calibri Light</vt:lpstr>
      <vt:lpstr>Times New Roman</vt:lpstr>
      <vt:lpstr>Office Theme</vt:lpstr>
      <vt:lpstr>The Future of Nursing 2020-2030: Charting a Path to Achieve Health Equity </vt:lpstr>
      <vt:lpstr>Introduction</vt:lpstr>
      <vt:lpstr>Outcome and Disclosure</vt:lpstr>
      <vt:lpstr> The Vision of the Committee on the Future of Nursing 2020–2030</vt:lpstr>
      <vt:lpstr>Achieving Health Equity Through Nursing: Desired Outcomes</vt:lpstr>
      <vt:lpstr>Achieving Health Equity Through Nursing: Desired Outcomes</vt:lpstr>
      <vt:lpstr>Achieving Health Equity Through Nursing: Desired Outcomes</vt:lpstr>
      <vt:lpstr>Achieving Health Equity Through Nursing: Desired Outcomes</vt:lpstr>
      <vt:lpstr>Achieving Health Equity Through Nursing: Desired Outcomes</vt:lpstr>
      <vt:lpstr>Achieving Health Equity Through Nursing: Desired Outcomes</vt:lpstr>
      <vt:lpstr>Health and Health inequities </vt:lpstr>
      <vt:lpstr>social determinants of health (SDOH)</vt:lpstr>
      <vt:lpstr>Social Needs</vt:lpstr>
      <vt:lpstr>social determinants of health (SDOH)</vt:lpstr>
      <vt:lpstr>The role of nurses in advancing health equity</vt:lpstr>
      <vt:lpstr>The role of nurses in advancing health equity</vt:lpstr>
      <vt:lpstr>Challenges</vt:lpstr>
      <vt:lpstr>The Committees Recommendations</vt:lpstr>
      <vt:lpstr>The Committees Recommendations</vt:lpstr>
      <vt:lpstr>The Committees Recommendations</vt:lpstr>
      <vt:lpstr>The Committees Recommendations</vt:lpstr>
      <vt:lpstr>The Committees Recommendations</vt:lpstr>
      <vt:lpstr>There is More!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Nursing 2020-2030: Charting a Path to Achieve Health Equity </dc:title>
  <dc:creator>Kiper, Rosie</dc:creator>
  <cp:lastModifiedBy>Kiper, Rosie</cp:lastModifiedBy>
  <cp:revision>3</cp:revision>
  <cp:lastPrinted>2021-11-17T20:12:22Z</cp:lastPrinted>
  <dcterms:created xsi:type="dcterms:W3CDTF">2021-11-17T17:15:23Z</dcterms:created>
  <dcterms:modified xsi:type="dcterms:W3CDTF">2021-11-17T21:28:01Z</dcterms:modified>
</cp:coreProperties>
</file>